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406" r:id="rId5"/>
    <p:sldId id="403" r:id="rId6"/>
    <p:sldId id="295" r:id="rId7"/>
    <p:sldId id="407" r:id="rId8"/>
    <p:sldId id="402" r:id="rId9"/>
    <p:sldId id="404" r:id="rId10"/>
    <p:sldId id="409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260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004587"/>
    <a:srgbClr val="474647"/>
    <a:srgbClr val="BA8C60"/>
    <a:srgbClr val="D8D8D8"/>
    <a:srgbClr val="111111"/>
    <a:srgbClr val="333333"/>
    <a:srgbClr val="114F66"/>
    <a:srgbClr val="4A9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61" autoAdjust="0"/>
    <p:restoredTop sz="94662" autoAdjust="0"/>
  </p:normalViewPr>
  <p:slideViewPr>
    <p:cSldViewPr snapToGrid="0">
      <p:cViewPr varScale="1">
        <p:scale>
          <a:sx n="85" d="100"/>
          <a:sy n="85" d="100"/>
        </p:scale>
        <p:origin x="88" y="572"/>
      </p:cViewPr>
      <p:guideLst>
        <p:guide orient="horz" pos="2160"/>
        <p:guide orient="horz" pos="22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cobra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7063" y="6075458"/>
            <a:ext cx="7828960" cy="177296"/>
          </a:xfrm>
        </p:spPr>
        <p:txBody>
          <a:bodyPr/>
          <a:lstStyle>
            <a:lvl1pPr marL="0" indent="0" algn="l">
              <a:buNone/>
              <a:defRPr sz="140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27063" y="5510764"/>
            <a:ext cx="7828960" cy="496795"/>
          </a:xfrm>
        </p:spPr>
        <p:txBody>
          <a:bodyPr anchor="ctr"/>
          <a:lstStyle>
            <a:lvl1pPr algn="l">
              <a:defRPr sz="3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Add presentation title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08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2" y="284163"/>
            <a:ext cx="9720000" cy="4370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738593"/>
            <a:ext cx="9720000" cy="301625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 hasCustomPrompt="1"/>
          </p:nvPr>
        </p:nvSpPr>
        <p:spPr>
          <a:xfrm>
            <a:off x="322264" y="1228725"/>
            <a:ext cx="3674970" cy="24027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3" name="Picture Placeholder 16"/>
          <p:cNvSpPr>
            <a:spLocks noGrp="1"/>
          </p:cNvSpPr>
          <p:nvPr>
            <p:ph type="pic" sz="quarter" idx="16" hasCustomPrompt="1"/>
          </p:nvPr>
        </p:nvSpPr>
        <p:spPr>
          <a:xfrm>
            <a:off x="4252166" y="1228725"/>
            <a:ext cx="3674970" cy="24027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8" hasCustomPrompt="1"/>
          </p:nvPr>
        </p:nvSpPr>
        <p:spPr>
          <a:xfrm>
            <a:off x="8182068" y="1228725"/>
            <a:ext cx="3674970" cy="24027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22262" y="3770811"/>
            <a:ext cx="3675600" cy="2429964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4252166" y="3770811"/>
            <a:ext cx="3675600" cy="2429964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8182068" y="3770811"/>
            <a:ext cx="3675600" cy="2429964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2651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2" y="284163"/>
            <a:ext cx="9720000" cy="4370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738593"/>
            <a:ext cx="9720000" cy="301625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 hasCustomPrompt="1"/>
          </p:nvPr>
        </p:nvSpPr>
        <p:spPr>
          <a:xfrm>
            <a:off x="322264" y="1228725"/>
            <a:ext cx="3674970" cy="24027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3" name="Picture Placeholder 16"/>
          <p:cNvSpPr>
            <a:spLocks noGrp="1"/>
          </p:cNvSpPr>
          <p:nvPr>
            <p:ph type="pic" sz="quarter" idx="16" hasCustomPrompt="1"/>
          </p:nvPr>
        </p:nvSpPr>
        <p:spPr>
          <a:xfrm>
            <a:off x="4252166" y="1228725"/>
            <a:ext cx="3674970" cy="24027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8" hasCustomPrompt="1"/>
          </p:nvPr>
        </p:nvSpPr>
        <p:spPr>
          <a:xfrm>
            <a:off x="8182068" y="1228725"/>
            <a:ext cx="3674970" cy="24027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0" name="Picture Placeholder 16"/>
          <p:cNvSpPr>
            <a:spLocks noGrp="1"/>
          </p:cNvSpPr>
          <p:nvPr>
            <p:ph type="pic" sz="quarter" idx="19" hasCustomPrompt="1"/>
          </p:nvPr>
        </p:nvSpPr>
        <p:spPr>
          <a:xfrm>
            <a:off x="322264" y="3766276"/>
            <a:ext cx="3674970" cy="24344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20" hasCustomPrompt="1"/>
          </p:nvPr>
        </p:nvSpPr>
        <p:spPr>
          <a:xfrm>
            <a:off x="4252166" y="3766276"/>
            <a:ext cx="3674970" cy="24344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21" hasCustomPrompt="1"/>
          </p:nvPr>
        </p:nvSpPr>
        <p:spPr>
          <a:xfrm>
            <a:off x="8182068" y="3766276"/>
            <a:ext cx="3674970" cy="24344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21503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2" y="284163"/>
            <a:ext cx="9720000" cy="4370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738593"/>
            <a:ext cx="9720000" cy="301625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22263" y="4284617"/>
            <a:ext cx="5677944" cy="191615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179094" y="4284617"/>
            <a:ext cx="5677944" cy="191615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4" hasCustomPrompt="1"/>
          </p:nvPr>
        </p:nvSpPr>
        <p:spPr>
          <a:xfrm>
            <a:off x="322263" y="1228725"/>
            <a:ext cx="5678487" cy="28908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chart</a:t>
            </a:r>
            <a:endParaRPr lang="en-ZA" dirty="0"/>
          </a:p>
        </p:txBody>
      </p:sp>
      <p:sp>
        <p:nvSpPr>
          <p:cNvPr id="9" name="Chart Placeholder 3"/>
          <p:cNvSpPr>
            <a:spLocks noGrp="1"/>
          </p:cNvSpPr>
          <p:nvPr>
            <p:ph type="chart" sz="quarter" idx="15" hasCustomPrompt="1"/>
          </p:nvPr>
        </p:nvSpPr>
        <p:spPr>
          <a:xfrm>
            <a:off x="6179094" y="1228725"/>
            <a:ext cx="5678487" cy="28908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chart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11068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2" y="284163"/>
            <a:ext cx="9720000" cy="4370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738593"/>
            <a:ext cx="9720000" cy="301625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 hasCustomPrompt="1"/>
          </p:nvPr>
        </p:nvSpPr>
        <p:spPr>
          <a:xfrm>
            <a:off x="322263" y="1228725"/>
            <a:ext cx="11534775" cy="4972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table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9875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063" y="441806"/>
            <a:ext cx="7828960" cy="496795"/>
          </a:xfrm>
        </p:spPr>
        <p:txBody>
          <a:bodyPr anchor="ctr"/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7063" y="1006500"/>
            <a:ext cx="7828960" cy="177296"/>
          </a:xfrm>
        </p:spPr>
        <p:txBody>
          <a:bodyPr/>
          <a:lstStyle>
            <a:lvl1pPr marL="0" indent="0" algn="l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9058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40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2" y="286613"/>
            <a:ext cx="9720000" cy="44572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ADD TITLE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28456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2" y="286613"/>
            <a:ext cx="9720000" cy="44572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1228725"/>
            <a:ext cx="11534775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670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3" y="284163"/>
            <a:ext cx="9720000" cy="4370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738593"/>
            <a:ext cx="9720000" cy="301625"/>
          </a:xfrm>
        </p:spPr>
        <p:txBody>
          <a:bodyPr/>
          <a:lstStyle>
            <a:lvl1pPr marL="0" indent="0">
              <a:buNone/>
              <a:defRPr sz="1600" cap="all" spc="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22262" y="1228725"/>
            <a:ext cx="11534775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3493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2" y="284163"/>
            <a:ext cx="9720000" cy="4370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738593"/>
            <a:ext cx="9720000" cy="301625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22263" y="1228725"/>
            <a:ext cx="5677944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179094" y="1228725"/>
            <a:ext cx="5677944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657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2" y="284163"/>
            <a:ext cx="9720000" cy="4370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738593"/>
            <a:ext cx="9720000" cy="301625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 hasCustomPrompt="1"/>
          </p:nvPr>
        </p:nvSpPr>
        <p:spPr>
          <a:xfrm>
            <a:off x="322263" y="1228725"/>
            <a:ext cx="5661025" cy="24027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22263" y="3770811"/>
            <a:ext cx="5677944" cy="242996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7" hasCustomPrompt="1"/>
          </p:nvPr>
        </p:nvSpPr>
        <p:spPr>
          <a:xfrm>
            <a:off x="6196512" y="1228725"/>
            <a:ext cx="5661025" cy="24027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96512" y="3770811"/>
            <a:ext cx="5677944" cy="242996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3636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62" y="283347"/>
            <a:ext cx="9720000" cy="4370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737777"/>
            <a:ext cx="9720000" cy="301625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7" hasCustomPrompt="1"/>
          </p:nvPr>
        </p:nvSpPr>
        <p:spPr>
          <a:xfrm>
            <a:off x="8133806" y="1228726"/>
            <a:ext cx="3723731" cy="4972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22263" y="1228725"/>
            <a:ext cx="7498034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98113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2262" y="285798"/>
            <a:ext cx="9720000" cy="44572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smtClean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263" y="1228725"/>
            <a:ext cx="11534775" cy="49720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6413500"/>
            <a:ext cx="12192000" cy="444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49" r:id="rId2"/>
    <p:sldLayoutId id="2147483650" r:id="rId3"/>
    <p:sldLayoutId id="2147483665" r:id="rId4"/>
    <p:sldLayoutId id="2147483664" r:id="rId5"/>
    <p:sldLayoutId id="2147483654" r:id="rId6"/>
    <p:sldLayoutId id="2147483655" r:id="rId7"/>
    <p:sldLayoutId id="2147483656" r:id="rId8"/>
    <p:sldLayoutId id="2147483658" r:id="rId9"/>
    <p:sldLayoutId id="2147483657" r:id="rId10"/>
    <p:sldLayoutId id="2147483661" r:id="rId11"/>
    <p:sldLayoutId id="2147483659" r:id="rId12"/>
    <p:sldLayoutId id="214748366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rgbClr val="6D6E7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600" kern="1200">
          <a:solidFill>
            <a:srgbClr val="6D6E7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Open Sans Light" panose="020B0306030504020204" pitchFamily="34" charset="0"/>
        <a:buChar char="–"/>
        <a:defRPr sz="1600" kern="1200">
          <a:solidFill>
            <a:srgbClr val="6D6E7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rgbClr val="6D6E71"/>
          </a:solidFill>
          <a:latin typeface="+mj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rgbClr val="6D6E71"/>
          </a:solidFill>
          <a:latin typeface="+mj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rgbClr val="6D6E7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97" userDrawn="1">
          <p15:clr>
            <a:srgbClr val="F26B43"/>
          </p15:clr>
        </p15:guide>
        <p15:guide id="2" pos="203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orient="horz" pos="3917" userDrawn="1">
          <p15:clr>
            <a:srgbClr val="F26B43"/>
          </p15:clr>
        </p15:guide>
        <p15:guide id="5" orient="horz" pos="7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0" y="5054600"/>
            <a:ext cx="12192000" cy="1803400"/>
          </a:xfrm>
          <a:prstGeom prst="rect">
            <a:avLst/>
          </a:prstGeom>
          <a:solidFill>
            <a:srgbClr val="BA8C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lvl="1" indent="-285750">
              <a:spcAft>
                <a:spcPts val="533"/>
              </a:spcAft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30962" t="10181" r="2785" b="960"/>
          <a:stretch/>
        </p:blipFill>
        <p:spPr>
          <a:xfrm>
            <a:off x="0" y="0"/>
            <a:ext cx="6316494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598" y="347659"/>
            <a:ext cx="1581233" cy="324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005291" y="5245630"/>
            <a:ext cx="4849540" cy="1383770"/>
          </a:xfrm>
        </p:spPr>
        <p:txBody>
          <a:bodyPr/>
          <a:lstStyle/>
          <a:p>
            <a:pPr algn="r"/>
            <a:r>
              <a:rPr lang="en-ZA" dirty="0" smtClean="0">
                <a:solidFill>
                  <a:schemeClr val="bg1"/>
                </a:solidFill>
              </a:rPr>
              <a:t>DISCOVERY PRIMARY CARE </a:t>
            </a:r>
            <a:br>
              <a:rPr lang="en-ZA" dirty="0" smtClean="0">
                <a:solidFill>
                  <a:schemeClr val="bg1"/>
                </a:solidFill>
              </a:rPr>
            </a:br>
            <a:r>
              <a:rPr lang="en-ZA" sz="2800" dirty="0" smtClean="0">
                <a:solidFill>
                  <a:schemeClr val="bg1"/>
                </a:solidFill>
              </a:rPr>
              <a:t>Graduate </a:t>
            </a:r>
            <a:r>
              <a:rPr lang="en-ZA" sz="2800" dirty="0" smtClean="0">
                <a:solidFill>
                  <a:schemeClr val="bg1"/>
                </a:solidFill>
              </a:rPr>
              <a:t>project</a:t>
            </a:r>
            <a:br>
              <a:rPr lang="en-ZA" sz="2800" dirty="0" smtClean="0">
                <a:solidFill>
                  <a:schemeClr val="bg1"/>
                </a:solidFill>
              </a:rPr>
            </a:br>
            <a:r>
              <a:rPr lang="en-ZA" sz="2000" dirty="0" smtClean="0">
                <a:solidFill>
                  <a:srgbClr val="000000"/>
                </a:solidFill>
              </a:rPr>
              <a:t>JUNE 2019</a:t>
            </a:r>
            <a:endParaRPr lang="en-ZA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58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7393" y="284163"/>
            <a:ext cx="9720000" cy="437016"/>
          </a:xfrm>
        </p:spPr>
        <p:txBody>
          <a:bodyPr/>
          <a:lstStyle/>
          <a:p>
            <a:r>
              <a:rPr lang="en-ZA" dirty="0" smtClean="0">
                <a:solidFill>
                  <a:schemeClr val="bg1"/>
                </a:solidFill>
              </a:rPr>
              <a:t>DISCOVERY PRIMARY CARE | </a:t>
            </a:r>
            <a:r>
              <a:rPr lang="en-ZA" sz="2400" dirty="0" smtClean="0">
                <a:solidFill>
                  <a:srgbClr val="BA8C60"/>
                </a:solidFill>
              </a:rPr>
              <a:t>PURPOSE</a:t>
            </a:r>
            <a:endParaRPr lang="en-ZA" sz="2400" dirty="0">
              <a:solidFill>
                <a:srgbClr val="BA8C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7393" y="978290"/>
            <a:ext cx="70977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Building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Discovery Primary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Care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into an </a:t>
            </a: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inclusive ecosystem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that is scalable and sustainable – focused </a:t>
            </a: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on quality, efficiency, brilliant experience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and the </a:t>
            </a: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best value for </a:t>
            </a: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</a:rPr>
              <a:t>money</a:t>
            </a:r>
          </a:p>
          <a:p>
            <a:endParaRPr lang="en-US" sz="2400" b="1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30962" t="10181" r="2785" b="960"/>
          <a:stretch/>
        </p:blipFill>
        <p:spPr>
          <a:xfrm>
            <a:off x="7530063" y="0"/>
            <a:ext cx="4661937" cy="5061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598" y="347659"/>
            <a:ext cx="1581233" cy="3240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0" y="5054600"/>
            <a:ext cx="12192000" cy="1803400"/>
          </a:xfrm>
          <a:prstGeom prst="rect">
            <a:avLst/>
          </a:prstGeom>
          <a:solidFill>
            <a:srgbClr val="BA8C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lvl="1" indent="-285750">
              <a:spcAft>
                <a:spcPts val="533"/>
              </a:spcAft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40243" y="6261579"/>
            <a:ext cx="87517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533"/>
              </a:spcAft>
            </a:pPr>
            <a:r>
              <a:rPr lang="en-US" sz="2400" b="1" dirty="0" smtClean="0">
                <a:solidFill>
                  <a:srgbClr val="000000"/>
                </a:solidFill>
              </a:rPr>
              <a:t>DISCOVERY PRIMARY CARE </a:t>
            </a:r>
            <a:r>
              <a:rPr lang="en-US" sz="2400" dirty="0" smtClean="0">
                <a:solidFill>
                  <a:srgbClr val="000000"/>
                </a:solidFill>
              </a:rPr>
              <a:t>|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Where </a:t>
            </a:r>
            <a:r>
              <a:rPr lang="en-US" sz="1400" dirty="0">
                <a:solidFill>
                  <a:srgbClr val="000000"/>
                </a:solidFill>
              </a:rPr>
              <a:t>private healthcare is valued, accessible and inclusive</a:t>
            </a:r>
          </a:p>
        </p:txBody>
      </p:sp>
    </p:spTree>
    <p:extLst>
      <p:ext uri="{BB962C8B-B14F-4D97-AF65-F5344CB8AC3E}">
        <p14:creationId xmlns:p14="http://schemas.microsoft.com/office/powerpoint/2010/main" val="337331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7393" y="284163"/>
            <a:ext cx="9720000" cy="437016"/>
          </a:xfrm>
        </p:spPr>
        <p:txBody>
          <a:bodyPr/>
          <a:lstStyle/>
          <a:p>
            <a:r>
              <a:rPr lang="en-ZA" dirty="0" smtClean="0">
                <a:solidFill>
                  <a:schemeClr val="bg1"/>
                </a:solidFill>
              </a:rPr>
              <a:t>DISCOVERY PRIMARY CARE | </a:t>
            </a:r>
            <a:r>
              <a:rPr lang="en-ZA" sz="2400" dirty="0" smtClean="0">
                <a:solidFill>
                  <a:srgbClr val="BA8C60"/>
                </a:solidFill>
              </a:rPr>
              <a:t>THE PRODUCT</a:t>
            </a:r>
            <a:endParaRPr lang="en-ZA" sz="2400" dirty="0">
              <a:solidFill>
                <a:srgbClr val="BA8C60"/>
              </a:solidFill>
            </a:endParaRPr>
          </a:p>
        </p:txBody>
      </p:sp>
      <p:sp>
        <p:nvSpPr>
          <p:cNvPr id="2048" name="Rectangle 2047"/>
          <p:cNvSpPr/>
          <p:nvPr/>
        </p:nvSpPr>
        <p:spPr>
          <a:xfrm>
            <a:off x="247393" y="978290"/>
            <a:ext cx="1178221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Discovery 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Primary Care is a unique healthcare product that 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enables employers to 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provide 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their employees 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and their families with affordable 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quality private 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healthcare and wellness 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Employers can cover their employees with Discovery Primary Care from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</a:rPr>
              <a:t>R171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 per month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Discovery Primary Care has two benefit options which allows employers to choose the best option for their employees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The two benefit options 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Primary Care 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Activate</a:t>
            </a:r>
          </a:p>
          <a:p>
            <a:pPr lvl="2"/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Basic benefit offering </a:t>
            </a:r>
            <a:endParaRPr lang="en-US" sz="1600" dirty="0">
              <a:solidFill>
                <a:schemeClr val="bg1">
                  <a:lumMod val="8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Primary Care Advanced </a:t>
            </a:r>
          </a:p>
          <a:p>
            <a:pPr lvl="2"/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A more comprehensive offering with benefits over and above those offered on Primary Care Activate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Employers can choose to add the Trauma Benefit to either of these benefit options</a:t>
            </a:r>
          </a:p>
          <a:p>
            <a:endParaRPr lang="en-US" sz="140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054600"/>
            <a:ext cx="12192000" cy="1803400"/>
          </a:xfrm>
          <a:prstGeom prst="rect">
            <a:avLst/>
          </a:prstGeom>
          <a:solidFill>
            <a:srgbClr val="BA8C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lvl="1" indent="-285750">
              <a:spcAft>
                <a:spcPts val="533"/>
              </a:spcAft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598" y="347659"/>
            <a:ext cx="15812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90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7393" y="284163"/>
            <a:ext cx="9720000" cy="437016"/>
          </a:xfrm>
        </p:spPr>
        <p:txBody>
          <a:bodyPr/>
          <a:lstStyle/>
          <a:p>
            <a:r>
              <a:rPr lang="en-ZA" dirty="0" smtClean="0">
                <a:solidFill>
                  <a:schemeClr val="bg1"/>
                </a:solidFill>
              </a:rPr>
              <a:t>DISCOVERY PRIMARY CARE | </a:t>
            </a:r>
            <a:r>
              <a:rPr lang="en-ZA" sz="2400" dirty="0" smtClean="0">
                <a:solidFill>
                  <a:srgbClr val="BA8C60"/>
                </a:solidFill>
              </a:rPr>
              <a:t>BENEFITS FOR EMPLOYERS</a:t>
            </a:r>
            <a:endParaRPr lang="en-ZA" dirty="0">
              <a:solidFill>
                <a:srgbClr val="BA8C6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054600"/>
            <a:ext cx="12192000" cy="1803400"/>
          </a:xfrm>
          <a:prstGeom prst="rect">
            <a:avLst/>
          </a:prstGeom>
          <a:solidFill>
            <a:srgbClr val="BA8C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lvl="1" indent="-285750">
              <a:spcAft>
                <a:spcPts val="533"/>
              </a:spcAft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3361" t="9288" r="1701" b="5644"/>
          <a:stretch/>
        </p:blipFill>
        <p:spPr>
          <a:xfrm>
            <a:off x="9625585" y="3819965"/>
            <a:ext cx="2228657" cy="192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906" t="9145" r="83212" b="6454"/>
          <a:stretch/>
        </p:blipFill>
        <p:spPr>
          <a:xfrm>
            <a:off x="393022" y="1587818"/>
            <a:ext cx="2237806" cy="192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18161" t="9695" r="67295" b="6049"/>
          <a:stretch/>
        </p:blipFill>
        <p:spPr>
          <a:xfrm>
            <a:off x="3038138" y="1587818"/>
            <a:ext cx="2190541" cy="192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34672" t="8884" r="50574" b="5239"/>
          <a:stretch/>
        </p:blipFill>
        <p:spPr>
          <a:xfrm>
            <a:off x="5634016" y="1587818"/>
            <a:ext cx="2180377" cy="1926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51331" t="9695" r="34351" b="5238"/>
          <a:stretch/>
        </p:blipFill>
        <p:spPr>
          <a:xfrm>
            <a:off x="4432871" y="3819965"/>
            <a:ext cx="2135882" cy="1926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66885" t="9289" r="18017" b="5239"/>
          <a:stretch/>
        </p:blipFill>
        <p:spPr>
          <a:xfrm>
            <a:off x="7035899" y="3819965"/>
            <a:ext cx="2241790" cy="1926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598" y="347659"/>
            <a:ext cx="15812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4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7393" y="284163"/>
            <a:ext cx="9720000" cy="437016"/>
          </a:xfrm>
        </p:spPr>
        <p:txBody>
          <a:bodyPr/>
          <a:lstStyle/>
          <a:p>
            <a:r>
              <a:rPr lang="en-ZA" dirty="0" smtClean="0">
                <a:solidFill>
                  <a:schemeClr val="bg1"/>
                </a:solidFill>
              </a:rPr>
              <a:t>DISCOVERY PRIMARY CARE | </a:t>
            </a:r>
            <a:r>
              <a:rPr lang="en-ZA" sz="2400" dirty="0" smtClean="0">
                <a:solidFill>
                  <a:srgbClr val="BA8C60"/>
                </a:solidFill>
              </a:rPr>
              <a:t>BENEFIT OPTION COMPARISON</a:t>
            </a:r>
            <a:endParaRPr lang="en-ZA" sz="2400" dirty="0">
              <a:solidFill>
                <a:srgbClr val="BA8C6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054600"/>
            <a:ext cx="12192000" cy="1803400"/>
          </a:xfrm>
          <a:prstGeom prst="rect">
            <a:avLst/>
          </a:prstGeom>
          <a:solidFill>
            <a:srgbClr val="BA8C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lvl="1" indent="-285750">
              <a:spcAft>
                <a:spcPts val="533"/>
              </a:spcAft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8866" y="5964011"/>
            <a:ext cx="406400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Extended cover through the Trauma Benefit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5322" t="15005" r="4985" b="21303"/>
          <a:stretch/>
        </p:blipFill>
        <p:spPr>
          <a:xfrm>
            <a:off x="7035800" y="6295374"/>
            <a:ext cx="5061262" cy="50336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598" y="347659"/>
            <a:ext cx="1581233" cy="3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9736"/>
          <a:stretch/>
        </p:blipFill>
        <p:spPr>
          <a:xfrm>
            <a:off x="247393" y="845281"/>
            <a:ext cx="6778301" cy="595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51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7393" y="284163"/>
            <a:ext cx="9720000" cy="437016"/>
          </a:xfrm>
        </p:spPr>
        <p:txBody>
          <a:bodyPr/>
          <a:lstStyle/>
          <a:p>
            <a:r>
              <a:rPr lang="en-ZA" dirty="0" smtClean="0">
                <a:solidFill>
                  <a:schemeClr val="bg1"/>
                </a:solidFill>
              </a:rPr>
              <a:t>DISCOVERY PRIMARY CARE | </a:t>
            </a:r>
            <a:r>
              <a:rPr lang="en-ZA" sz="2400" dirty="0" smtClean="0">
                <a:solidFill>
                  <a:srgbClr val="BA8C60"/>
                </a:solidFill>
              </a:rPr>
              <a:t>MEMBER STATS</a:t>
            </a:r>
            <a:endParaRPr lang="en-ZA" sz="2400" dirty="0">
              <a:solidFill>
                <a:srgbClr val="BA8C6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317068"/>
            <a:ext cx="12192000" cy="1803400"/>
          </a:xfrm>
          <a:prstGeom prst="rect">
            <a:avLst/>
          </a:prstGeom>
          <a:solidFill>
            <a:srgbClr val="BA8C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lvl="1" indent="-285750">
              <a:spcAft>
                <a:spcPts val="533"/>
              </a:spcAft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598" y="347659"/>
            <a:ext cx="1581233" cy="324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62315" y="2534935"/>
            <a:ext cx="1779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210 employers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62315" y="1330504"/>
            <a:ext cx="1985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45 744 lives</a:t>
            </a:r>
          </a:p>
        </p:txBody>
      </p:sp>
      <p:pic>
        <p:nvPicPr>
          <p:cNvPr id="15" name="Picture 6" descr="https://static.thenounproject.com/png/1716825-200.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82" y="2275531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static.thenounproject.com/png/707168-200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82" y="1106923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88317" y="3181362"/>
            <a:ext cx="2605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Employers range from 3 to </a:t>
            </a:r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+11 000 </a:t>
            </a:r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members </a:t>
            </a: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763998"/>
              </p:ext>
            </p:extLst>
          </p:nvPr>
        </p:nvGraphicFramePr>
        <p:xfrm>
          <a:off x="5664742" y="2125134"/>
          <a:ext cx="2633133" cy="24168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5760"/>
                <a:gridCol w="397373"/>
              </a:tblGrid>
              <a:tr h="1894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RETAIL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 SERVICES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6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MANUFACTURING &amp; MINING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FINANCIAL SERVICES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UNKNOWN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EDUCATIONAL SERVICES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TOURISM &amp; LEISURE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AGRICULTURE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MARKETING &amp; MEDIA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Oval 38"/>
          <p:cNvSpPr/>
          <p:nvPr/>
        </p:nvSpPr>
        <p:spPr>
          <a:xfrm>
            <a:off x="7866604" y="2120899"/>
            <a:ext cx="341842" cy="247650"/>
          </a:xfrm>
          <a:prstGeom prst="ellipse">
            <a:avLst/>
          </a:prstGeom>
          <a:noFill/>
          <a:ln>
            <a:solidFill>
              <a:srgbClr val="BA8C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866604" y="2355850"/>
            <a:ext cx="231775" cy="231775"/>
          </a:xfrm>
          <a:prstGeom prst="ellipse">
            <a:avLst/>
          </a:prstGeom>
          <a:noFill/>
          <a:ln>
            <a:solidFill>
              <a:srgbClr val="BA8C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866604" y="2574925"/>
            <a:ext cx="231775" cy="231775"/>
          </a:xfrm>
          <a:prstGeom prst="ellipse">
            <a:avLst/>
          </a:prstGeom>
          <a:noFill/>
          <a:ln>
            <a:solidFill>
              <a:srgbClr val="BA8C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866604" y="2794000"/>
            <a:ext cx="231775" cy="231775"/>
          </a:xfrm>
          <a:prstGeom prst="ellipse">
            <a:avLst/>
          </a:prstGeom>
          <a:noFill/>
          <a:ln>
            <a:solidFill>
              <a:srgbClr val="BA8C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8058586" y="1843618"/>
            <a:ext cx="875453" cy="2170853"/>
            <a:chOff x="2716107" y="2224617"/>
            <a:chExt cx="875453" cy="2170853"/>
          </a:xfrm>
        </p:grpSpPr>
        <p:cxnSp>
          <p:nvCxnSpPr>
            <p:cNvPr id="44" name="Straight Connector 43"/>
            <p:cNvCxnSpPr/>
            <p:nvPr/>
          </p:nvCxnSpPr>
          <p:spPr>
            <a:xfrm flipV="1">
              <a:off x="2792307" y="2224617"/>
              <a:ext cx="770466" cy="296333"/>
            </a:xfrm>
            <a:prstGeom prst="line">
              <a:avLst/>
            </a:prstGeom>
            <a:ln w="19050">
              <a:solidFill>
                <a:srgbClr val="BA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2766907" y="2840991"/>
              <a:ext cx="794173" cy="274319"/>
            </a:xfrm>
            <a:prstGeom prst="line">
              <a:avLst/>
            </a:prstGeom>
            <a:ln w="19050">
              <a:solidFill>
                <a:srgbClr val="BA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756747" y="3074671"/>
              <a:ext cx="834813" cy="706119"/>
            </a:xfrm>
            <a:prstGeom prst="line">
              <a:avLst/>
            </a:prstGeom>
            <a:ln w="19050">
              <a:solidFill>
                <a:srgbClr val="BA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716107" y="3374391"/>
              <a:ext cx="850053" cy="1021079"/>
            </a:xfrm>
            <a:prstGeom prst="line">
              <a:avLst/>
            </a:prstGeom>
            <a:ln w="19050">
              <a:solidFill>
                <a:srgbClr val="BA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584769"/>
              </p:ext>
            </p:extLst>
          </p:nvPr>
        </p:nvGraphicFramePr>
        <p:xfrm>
          <a:off x="8947141" y="1371601"/>
          <a:ext cx="3054300" cy="756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7080"/>
                <a:gridCol w="427220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FULL CIRCLE CONTACT CENTRE </a:t>
                      </a:r>
                      <a:r>
                        <a:rPr lang="en-US" sz="120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SERVICES</a:t>
                      </a:r>
                      <a:endParaRPr lang="en-US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2025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CURRO</a:t>
                      </a:r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 HOLDINGS</a:t>
                      </a:r>
                      <a:endParaRPr lang="en-US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1894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UNIVERSITY OF KWA-ZULU NATAL</a:t>
                      </a:r>
                      <a:endParaRPr lang="en-US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1218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AMROD</a:t>
                      </a:r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 CORPORATE </a:t>
                      </a:r>
                      <a:r>
                        <a:rPr lang="en-US" sz="120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SOLUTIONS</a:t>
                      </a:r>
                      <a:endParaRPr lang="en-US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1203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876798"/>
              </p:ext>
            </p:extLst>
          </p:nvPr>
        </p:nvGraphicFramePr>
        <p:xfrm>
          <a:off x="8947140" y="2472891"/>
          <a:ext cx="3084897" cy="5676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42135"/>
                <a:gridCol w="442762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CLICKS GROUP SOUTH AFRICA</a:t>
                      </a:r>
                      <a:endParaRPr lang="en-US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11097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PARMALAT SA (PTY) LTD</a:t>
                      </a:r>
                      <a:endParaRPr lang="en-US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1181</a:t>
                      </a:r>
                      <a:endParaRPr lang="en-US" sz="1200" b="1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COTTON ON SOUTH AFRICA PTY LTD</a:t>
                      </a:r>
                      <a:endParaRPr lang="en-US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602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318448"/>
              </p:ext>
            </p:extLst>
          </p:nvPr>
        </p:nvGraphicFramePr>
        <p:xfrm>
          <a:off x="8947140" y="3280611"/>
          <a:ext cx="3104882" cy="378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1053"/>
                <a:gridCol w="49382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INNOVATIVE STAFFING </a:t>
                      </a:r>
                      <a:r>
                        <a:rPr lang="en-US" sz="120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SOLUTIONS</a:t>
                      </a:r>
                      <a:endParaRPr lang="en-US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644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INTERCARE</a:t>
                      </a:r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 MANAGED HEALTH CARE </a:t>
                      </a:r>
                      <a:endParaRPr lang="en-US" sz="1200" u="none" strike="noStrike" dirty="0" smtClean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412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244451"/>
              </p:ext>
            </p:extLst>
          </p:nvPr>
        </p:nvGraphicFramePr>
        <p:xfrm>
          <a:off x="8947140" y="3952876"/>
          <a:ext cx="3081889" cy="378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49567"/>
                <a:gridCol w="432322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OMNIA HOLDINGS LIMITED</a:t>
                      </a:r>
                      <a:endParaRPr lang="en-US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2511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JDG</a:t>
                      </a:r>
                      <a:r>
                        <a:rPr lang="en-US" sz="120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 TRADING (PTY) LTD</a:t>
                      </a:r>
                      <a:endParaRPr lang="en-US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515</a:t>
                      </a:r>
                      <a:endParaRPr lang="en-US" sz="12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645181" y="5964462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77%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915183" y="5964462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13%</a:t>
            </a:r>
          </a:p>
        </p:txBody>
      </p:sp>
      <p:pic>
        <p:nvPicPr>
          <p:cNvPr id="63" name="Picture 2" descr="https://static.thenounproject.com/png/1243138-200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33" y="582812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" descr="https://static.thenounproject.com/png/2549919-200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877" y="582812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3080266" y="6032344"/>
            <a:ext cx="376252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+</a:t>
            </a:r>
            <a:endParaRPr lang="en-US" sz="2400" b="1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901978" y="5964462"/>
            <a:ext cx="7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12%</a:t>
            </a:r>
          </a:p>
        </p:txBody>
      </p:sp>
      <p:pic>
        <p:nvPicPr>
          <p:cNvPr id="67" name="Picture 2" descr="https://static.thenounproject.com/png/1243138-200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63" y="582812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" descr="https://static.thenounproject.com/png/2549919-200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079" y="582812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5664742" y="526416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TOP 5 REASONS MEMBERS CALL DISCOVERY PRIMARY CARE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664742" y="5518160"/>
            <a:ext cx="41228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1. Requesting a membership card</a:t>
            </a:r>
          </a:p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2. Finding a provider</a:t>
            </a:r>
          </a:p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3. Updating their details</a:t>
            </a:r>
          </a:p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4. Confirming membership details</a:t>
            </a:r>
          </a:p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5. Requesting membership certificate</a:t>
            </a:r>
            <a:endParaRPr lang="en-US" sz="160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3933" y="5264160"/>
            <a:ext cx="4861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COMMUNICATION CHANNELS RATIOS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36134" y="5875867"/>
            <a:ext cx="0" cy="864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2480733" y="5875867"/>
            <a:ext cx="0" cy="864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571606" y="1247351"/>
            <a:ext cx="324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EMPLOYERS BY INDUSTRY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31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7393" y="284163"/>
            <a:ext cx="9720000" cy="437016"/>
          </a:xfrm>
        </p:spPr>
        <p:txBody>
          <a:bodyPr/>
          <a:lstStyle/>
          <a:p>
            <a:r>
              <a:rPr lang="en-ZA" dirty="0" smtClean="0">
                <a:solidFill>
                  <a:schemeClr val="bg1"/>
                </a:solidFill>
              </a:rPr>
              <a:t>DISCOVERY PRIMARY CARE | </a:t>
            </a:r>
            <a:r>
              <a:rPr lang="en-ZA" sz="2400" dirty="0" smtClean="0">
                <a:solidFill>
                  <a:srgbClr val="BA8C60"/>
                </a:solidFill>
              </a:rPr>
              <a:t>PROJECT</a:t>
            </a:r>
            <a:endParaRPr lang="en-ZA" sz="2400" dirty="0">
              <a:solidFill>
                <a:srgbClr val="BA8C60"/>
              </a:solidFill>
            </a:endParaRPr>
          </a:p>
        </p:txBody>
      </p:sp>
      <p:sp>
        <p:nvSpPr>
          <p:cNvPr id="2048" name="Rectangle 2047"/>
          <p:cNvSpPr/>
          <p:nvPr/>
        </p:nvSpPr>
        <p:spPr>
          <a:xfrm>
            <a:off x="314769" y="3519002"/>
            <a:ext cx="11782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After reviewing the research presented and source supplied, you are required to present a communications strategy to solve the business problem.  </a:t>
            </a:r>
            <a:endParaRPr lang="en-US" sz="140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054600"/>
            <a:ext cx="12192000" cy="1803400"/>
          </a:xfrm>
          <a:prstGeom prst="rect">
            <a:avLst/>
          </a:prstGeom>
          <a:solidFill>
            <a:srgbClr val="BA8C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lvl="1" indent="-285750">
              <a:spcAft>
                <a:spcPts val="533"/>
              </a:spcAft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598" y="347659"/>
            <a:ext cx="1581233" cy="324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14769" y="5057507"/>
            <a:ext cx="11720068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Tips:</a:t>
            </a:r>
          </a:p>
          <a:p>
            <a:endParaRPr lang="en-US" sz="12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Individuals cannot buy Discovery Primary Care- only an Employer can buy Discovery Primary Care for their staff </a:t>
            </a:r>
            <a:endParaRPr lang="en-US" sz="1600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Discovery Primary Care is not medical aid, it is 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a medical insurance product 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based on a specific benefits </a:t>
            </a:r>
            <a:endParaRPr lang="en-U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Discovery Primary Care offers medical cover to people who are unable to afford medical cover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Limited channels available to communicate to members</a:t>
            </a:r>
          </a:p>
        </p:txBody>
      </p:sp>
      <p:sp>
        <p:nvSpPr>
          <p:cNvPr id="8" name="Rectangle 7"/>
          <p:cNvSpPr/>
          <p:nvPr/>
        </p:nvSpPr>
        <p:spPr>
          <a:xfrm>
            <a:off x="247393" y="1063705"/>
            <a:ext cx="2416940" cy="428211"/>
          </a:xfrm>
          <a:prstGeom prst="rect">
            <a:avLst/>
          </a:prstGeom>
          <a:solidFill>
            <a:srgbClr val="004B8D"/>
          </a:solidFill>
          <a:ln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/>
              <a:t>BUSINESS PROBLEM</a:t>
            </a:r>
            <a:endParaRPr lang="en-US" sz="1400" b="1" dirty="0"/>
          </a:p>
        </p:txBody>
      </p:sp>
      <p:sp>
        <p:nvSpPr>
          <p:cNvPr id="9" name="Rectangle 8"/>
          <p:cNvSpPr/>
          <p:nvPr/>
        </p:nvSpPr>
        <p:spPr>
          <a:xfrm>
            <a:off x="247393" y="1642431"/>
            <a:ext cx="10677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Members are not aware of the benefits of their Discovery Primary Care plan and consistently call into the call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</a:rPr>
              <a:t>centre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 for information</a:t>
            </a:r>
            <a:endParaRPr 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354733" y="2060677"/>
            <a:ext cx="1405473" cy="428211"/>
          </a:xfrm>
          <a:prstGeom prst="rect">
            <a:avLst/>
          </a:prstGeom>
          <a:solidFill>
            <a:srgbClr val="004B8D"/>
          </a:solidFill>
          <a:ln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/>
              <a:t>Source</a:t>
            </a:r>
            <a:endParaRPr lang="en-US" sz="1400" b="1" dirty="0"/>
          </a:p>
        </p:txBody>
      </p:sp>
      <p:sp>
        <p:nvSpPr>
          <p:cNvPr id="11" name="Rectangle 10"/>
          <p:cNvSpPr/>
          <p:nvPr/>
        </p:nvSpPr>
        <p:spPr>
          <a:xfrm>
            <a:off x="4394199" y="2533927"/>
            <a:ext cx="73678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Visit the 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Discovery website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: https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://www.discovery.co.za/portal/business/primary-care</a:t>
            </a:r>
            <a:endParaRPr 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7393" y="3061835"/>
            <a:ext cx="2416940" cy="428211"/>
          </a:xfrm>
          <a:prstGeom prst="rect">
            <a:avLst/>
          </a:prstGeom>
          <a:solidFill>
            <a:srgbClr val="004B8D"/>
          </a:solidFill>
          <a:ln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/>
              <a:t>THE PROJECT</a:t>
            </a:r>
            <a:endParaRPr lang="en-US" sz="1400" b="1" dirty="0"/>
          </a:p>
        </p:txBody>
      </p:sp>
      <p:sp>
        <p:nvSpPr>
          <p:cNvPr id="13" name="Rectangle 12"/>
          <p:cNvSpPr/>
          <p:nvPr/>
        </p:nvSpPr>
        <p:spPr>
          <a:xfrm>
            <a:off x="10380133" y="3986844"/>
            <a:ext cx="1405473" cy="428211"/>
          </a:xfrm>
          <a:prstGeom prst="rect">
            <a:avLst/>
          </a:prstGeom>
          <a:solidFill>
            <a:srgbClr val="004B8D"/>
          </a:solidFill>
          <a:ln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/>
              <a:t>Contact </a:t>
            </a:r>
            <a:endParaRPr lang="en-US" sz="1400" b="1" dirty="0"/>
          </a:p>
        </p:txBody>
      </p:sp>
      <p:sp>
        <p:nvSpPr>
          <p:cNvPr id="14" name="Rectangle 13"/>
          <p:cNvSpPr/>
          <p:nvPr/>
        </p:nvSpPr>
        <p:spPr>
          <a:xfrm>
            <a:off x="4419599" y="4498194"/>
            <a:ext cx="73678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Bronwyn Bailey: bronwynb@discovery.co.za</a:t>
            </a:r>
            <a:endParaRPr 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5331063" y="-2738295"/>
            <a:ext cx="0" cy="10044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7182600" y="-1213214"/>
            <a:ext cx="0" cy="903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5331063" y="-773939"/>
            <a:ext cx="0" cy="10044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474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Discovery New_2015">
      <a:dk1>
        <a:srgbClr val="6D6E71"/>
      </a:dk1>
      <a:lt1>
        <a:srgbClr val="FFFFFF"/>
      </a:lt1>
      <a:dk2>
        <a:srgbClr val="004B8D"/>
      </a:dk2>
      <a:lt2>
        <a:srgbClr val="BA8C60"/>
      </a:lt2>
      <a:accent1>
        <a:srgbClr val="004B8D"/>
      </a:accent1>
      <a:accent2>
        <a:srgbClr val="BA8C60"/>
      </a:accent2>
      <a:accent3>
        <a:srgbClr val="6D6E71"/>
      </a:accent3>
      <a:accent4>
        <a:srgbClr val="7FA4C6"/>
      </a:accent4>
      <a:accent5>
        <a:srgbClr val="DCC5AF"/>
      </a:accent5>
      <a:accent6>
        <a:srgbClr val="B5B6B7"/>
      </a:accent6>
      <a:hlink>
        <a:srgbClr val="004B8D"/>
      </a:hlink>
      <a:folHlink>
        <a:srgbClr val="6D6E71"/>
      </a:folHlink>
    </a:clrScheme>
    <a:fontScheme name="Custom 44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>
      <a:srgbClr val="ED1B2D"/>
    </a:custClr>
    <a:custClr>
      <a:srgbClr val="F15A22"/>
    </a:custClr>
    <a:custClr>
      <a:srgbClr val="FDB813"/>
    </a:custClr>
    <a:custClr>
      <a:srgbClr val="73A249"/>
    </a:custClr>
    <a:custClr>
      <a:srgbClr val="007B60"/>
    </a:custClr>
    <a:custClr>
      <a:srgbClr val="419AA4"/>
    </a:custClr>
    <a:custClr>
      <a:srgbClr val="4A9CCD"/>
    </a:custClr>
    <a:custClr>
      <a:srgbClr val="116ECB"/>
    </a:custClr>
    <a:custClr>
      <a:srgbClr val="314E63"/>
    </a:custClr>
    <a:custClr>
      <a:srgbClr val="5E39BB"/>
    </a:custClr>
    <a:custClr>
      <a:srgbClr val="8C2473"/>
    </a:custClr>
    <a:custClr>
      <a:srgbClr val="ED4370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Type xmlns="53852e44-77a4-49f9-9f05-506f1949c2c0">Template</Document_x0020_Type>
    <Company xmlns="53852e44-77a4-49f9-9f05-506f1949c2c0">1</Compan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5C600A8E5CBA41B5F1752980013858" ma:contentTypeVersion="2" ma:contentTypeDescription="Create a new document." ma:contentTypeScope="" ma:versionID="e1401061b5194bedbd4f9946fffda3e2">
  <xsd:schema xmlns:xsd="http://www.w3.org/2001/XMLSchema" xmlns:xs="http://www.w3.org/2001/XMLSchema" xmlns:p="http://schemas.microsoft.com/office/2006/metadata/properties" xmlns:ns2="53852e44-77a4-49f9-9f05-506f1949c2c0" targetNamespace="http://schemas.microsoft.com/office/2006/metadata/properties" ma:root="true" ma:fieldsID="78ac49e52e74d793f64c8f2b54789932" ns2:_="">
    <xsd:import namespace="53852e44-77a4-49f9-9f05-506f1949c2c0"/>
    <xsd:element name="properties">
      <xsd:complexType>
        <xsd:sequence>
          <xsd:element name="documentManagement">
            <xsd:complexType>
              <xsd:all>
                <xsd:element ref="ns2:Company"/>
                <xsd:element ref="ns2:Document_x0020_Type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852e44-77a4-49f9-9f05-506f1949c2c0" elementFormDefault="qualified">
    <xsd:import namespace="http://schemas.microsoft.com/office/2006/documentManagement/types"/>
    <xsd:import namespace="http://schemas.microsoft.com/office/infopath/2007/PartnerControls"/>
    <xsd:element name="Company" ma:index="8" ma:displayName="Company" ma:indexed="true" ma:list="{f1042aca-dd08-4594-95c2-708c9ad73c67}" ma:internalName="Company" ma:showField="Title">
      <xsd:simpleType>
        <xsd:restriction base="dms:Lookup"/>
      </xsd:simpleType>
    </xsd:element>
    <xsd:element name="Document_x0020_Type" ma:index="9" ma:displayName="Document Type" ma:format="Dropdown" ma:internalName="Document_x0020_Type">
      <xsd:simpleType>
        <xsd:restriction base="dms:Choice">
          <xsd:enumeration value="Corporate Letterhead"/>
          <xsd:enumeration value="Templat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19E683-5B47-453C-A31C-1FCD311B621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3852e44-77a4-49f9-9f05-506f1949c2c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BE63513-5981-4351-B7F7-8F8F3C028D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B630D0-7BD6-4A28-B896-D1AF03AE64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852e44-77a4-49f9-9f05-506f1949c2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3663</TotalTime>
  <Words>459</Words>
  <Application>Microsoft Office PowerPoint</Application>
  <PresentationFormat>Widescreen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Open Sans Light</vt:lpstr>
      <vt:lpstr>Wingdings</vt:lpstr>
      <vt:lpstr>Office Theme</vt:lpstr>
      <vt:lpstr>DISCOVERY PRIMARY CARE  Graduate project JUNE 2019</vt:lpstr>
      <vt:lpstr>DISCOVERY PRIMARY CARE | PURPOSE</vt:lpstr>
      <vt:lpstr>DISCOVERY PRIMARY CARE | THE PRODUCT</vt:lpstr>
      <vt:lpstr>DISCOVERY PRIMARY CARE | BENEFITS FOR EMPLOYERS</vt:lpstr>
      <vt:lpstr>DISCOVERY PRIMARY CARE | BENEFIT OPTION COMPARISON</vt:lpstr>
      <vt:lpstr>DISCOVERY PRIMARY CARE | MEMBER STATS</vt:lpstr>
      <vt:lpstr>DISCOVERY PRIMARY CARE | PROJECT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PowerPoint Template</dc:title>
  <dc:creator>Debra Wheelwright</dc:creator>
  <cp:lastModifiedBy>Bronwyn Bailey</cp:lastModifiedBy>
  <cp:revision>397</cp:revision>
  <cp:lastPrinted>2019-06-06T08:45:08Z</cp:lastPrinted>
  <dcterms:created xsi:type="dcterms:W3CDTF">2015-07-08T12:49:48Z</dcterms:created>
  <dcterms:modified xsi:type="dcterms:W3CDTF">2019-06-14T13:58:25Z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0x010100F95C600A8E5CBA41B5F1752980013858</vt:lpwstr>
  </property>
</Properties>
</file>