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9" r:id="rId2"/>
  </p:sldMasterIdLst>
  <p:notesMasterIdLst>
    <p:notesMasterId r:id="rId11"/>
  </p:notesMasterIdLst>
  <p:handoutMasterIdLst>
    <p:handoutMasterId r:id="rId12"/>
  </p:handoutMasterIdLst>
  <p:sldIdLst>
    <p:sldId id="256" r:id="rId3"/>
    <p:sldId id="1370" r:id="rId4"/>
    <p:sldId id="1372" r:id="rId5"/>
    <p:sldId id="1373" r:id="rId6"/>
    <p:sldId id="1356" r:id="rId7"/>
    <p:sldId id="1371" r:id="rId8"/>
    <p:sldId id="1368" r:id="rId9"/>
    <p:sldId id="1369" r:id="rId10"/>
  </p:sldIdLst>
  <p:sldSz cx="12192000" cy="6858000"/>
  <p:notesSz cx="6797675" cy="9926638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1436" userDrawn="1">
          <p15:clr>
            <a:srgbClr val="A4A3A4"/>
          </p15:clr>
        </p15:guide>
        <p15:guide id="2" orient="horz" pos="413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yne Epstein" initials="WE" lastIdx="1" clrIdx="0">
    <p:extLst/>
  </p:cmAuthor>
  <p:cmAuthor id="2" name="Leon Weder" initials="LW" lastIdx="1" clrIdx="1">
    <p:extLst/>
  </p:cmAuthor>
  <p:cmAuthor id="3" name="Colette Meyer" initials="CM" lastIdx="1" clrIdx="2">
    <p:extLst>
      <p:ext uri="{19B8F6BF-5375-455C-9EA6-DF929625EA0E}">
        <p15:presenceInfo xmlns:p15="http://schemas.microsoft.com/office/powerpoint/2012/main" userId="5950edf347f8bc9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395E"/>
    <a:srgbClr val="F15E22"/>
    <a:srgbClr val="2E6EB7"/>
    <a:srgbClr val="F58220"/>
    <a:srgbClr val="E6E6E6"/>
    <a:srgbClr val="F15D22"/>
    <a:srgbClr val="8D2573"/>
    <a:srgbClr val="5088BD"/>
    <a:srgbClr val="72A041"/>
    <a:srgbClr val="EEAD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98" autoAdjust="0"/>
    <p:restoredTop sz="93037" autoAdjust="0"/>
  </p:normalViewPr>
  <p:slideViewPr>
    <p:cSldViewPr snapToGrid="0">
      <p:cViewPr>
        <p:scale>
          <a:sx n="85" d="100"/>
          <a:sy n="85" d="100"/>
        </p:scale>
        <p:origin x="1400" y="864"/>
      </p:cViewPr>
      <p:guideLst>
        <p:guide pos="1436"/>
        <p:guide orient="horz" pos="41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3384"/>
    </p:cViewPr>
  </p:sorterViewPr>
  <p:notesViewPr>
    <p:cSldViewPr snapToGrid="0" showGuides="1">
      <p:cViewPr varScale="1">
        <p:scale>
          <a:sx n="77" d="100"/>
          <a:sy n="77" d="100"/>
        </p:scale>
        <p:origin x="314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" y="1"/>
            <a:ext cx="2946190" cy="497287"/>
          </a:xfrm>
          <a:prstGeom prst="rect">
            <a:avLst/>
          </a:prstGeom>
        </p:spPr>
        <p:txBody>
          <a:bodyPr vert="horz" lIns="89167" tIns="44581" rIns="89167" bIns="44581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905" y="1"/>
            <a:ext cx="2946190" cy="497287"/>
          </a:xfrm>
          <a:prstGeom prst="rect">
            <a:avLst/>
          </a:prstGeom>
        </p:spPr>
        <p:txBody>
          <a:bodyPr vert="horz" lIns="89167" tIns="44581" rIns="89167" bIns="44581" rtlCol="0"/>
          <a:lstStyle>
            <a:lvl1pPr algn="r">
              <a:defRPr sz="1100"/>
            </a:lvl1pPr>
          </a:lstStyle>
          <a:p>
            <a:fld id="{A55C0347-F060-41A9-961C-8CE27E07C07F}" type="datetimeFigureOut">
              <a:rPr lang="en-US" smtClean="0"/>
              <a:t>6/26/19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" y="9429362"/>
            <a:ext cx="2946190" cy="497285"/>
          </a:xfrm>
          <a:prstGeom prst="rect">
            <a:avLst/>
          </a:prstGeom>
        </p:spPr>
        <p:txBody>
          <a:bodyPr vert="horz" lIns="89167" tIns="44581" rIns="89167" bIns="44581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905" y="9429362"/>
            <a:ext cx="2946190" cy="497285"/>
          </a:xfrm>
          <a:prstGeom prst="rect">
            <a:avLst/>
          </a:prstGeom>
        </p:spPr>
        <p:txBody>
          <a:bodyPr vert="horz" lIns="89167" tIns="44581" rIns="89167" bIns="44581" rtlCol="0" anchor="b"/>
          <a:lstStyle>
            <a:lvl1pPr algn="r">
              <a:defRPr sz="1100"/>
            </a:lvl1pPr>
          </a:lstStyle>
          <a:p>
            <a:fld id="{4E1C66D3-6815-4B6D-82D0-9EFEFA5F55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02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" y="1"/>
            <a:ext cx="2945659" cy="498056"/>
          </a:xfrm>
          <a:prstGeom prst="rect">
            <a:avLst/>
          </a:prstGeom>
        </p:spPr>
        <p:txBody>
          <a:bodyPr vert="horz" lIns="89167" tIns="44581" rIns="89167" bIns="44581" rtlCol="0"/>
          <a:lstStyle>
            <a:lvl1pPr algn="l">
              <a:defRPr sz="11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50" y="1"/>
            <a:ext cx="2945659" cy="498056"/>
          </a:xfrm>
          <a:prstGeom prst="rect">
            <a:avLst/>
          </a:prstGeom>
        </p:spPr>
        <p:txBody>
          <a:bodyPr vert="horz" lIns="89167" tIns="44581" rIns="89167" bIns="44581" rtlCol="0"/>
          <a:lstStyle>
            <a:lvl1pPr algn="r">
              <a:defRPr sz="1100"/>
            </a:lvl1pPr>
          </a:lstStyle>
          <a:p>
            <a:fld id="{042FC8CB-39FF-8844-BED7-891DE38F48B0}" type="datetimeFigureOut">
              <a:rPr lang="en-GB" smtClean="0"/>
              <a:t>26/06/2019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167" tIns="44581" rIns="89167" bIns="4458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89167" tIns="44581" rIns="89167" bIns="4458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" y="9428585"/>
            <a:ext cx="2945659" cy="498054"/>
          </a:xfrm>
          <a:prstGeom prst="rect">
            <a:avLst/>
          </a:prstGeom>
        </p:spPr>
        <p:txBody>
          <a:bodyPr vert="horz" lIns="89167" tIns="44581" rIns="89167" bIns="44581" rtlCol="0" anchor="b"/>
          <a:lstStyle>
            <a:lvl1pPr algn="l">
              <a:defRPr sz="11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50" y="9428585"/>
            <a:ext cx="2945659" cy="498054"/>
          </a:xfrm>
          <a:prstGeom prst="rect">
            <a:avLst/>
          </a:prstGeom>
        </p:spPr>
        <p:txBody>
          <a:bodyPr vert="horz" lIns="89167" tIns="44581" rIns="89167" bIns="44581" rtlCol="0" anchor="b"/>
          <a:lstStyle>
            <a:lvl1pPr algn="r">
              <a:defRPr sz="1100"/>
            </a:lvl1pPr>
          </a:lstStyle>
          <a:p>
            <a:fld id="{6D387451-95E8-5346-84CA-75DA1EFAC5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399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CHECK ALL HEADERS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7451-95E8-5346-84CA-75DA1EFAC54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719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7451-95E8-5346-84CA-75DA1EFAC54D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480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7451-95E8-5346-84CA-75DA1EFAC54D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7222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7451-95E8-5346-84CA-75DA1EFAC54D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327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7451-95E8-5346-84CA-75DA1EFAC54D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478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387451-95E8-5346-84CA-75DA1EFAC54D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3990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CHECK ALL HEADERS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7451-95E8-5346-84CA-75DA1EFAC54D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320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4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4.bin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6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6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7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7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7.bin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8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8.bin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0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38577B9-4D34-414A-A603-D22066AE10F7}"/>
              </a:ext>
            </a:extLst>
          </p:cNvPr>
          <p:cNvSpPr/>
          <p:nvPr userDrawn="1"/>
        </p:nvSpPr>
        <p:spPr>
          <a:xfrm>
            <a:off x="0" y="350520"/>
            <a:ext cx="11841480" cy="615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2400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A036529-9F12-4214-9974-0F741B2BDB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715820" y="5131089"/>
            <a:ext cx="7138994" cy="85006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000" spc="0">
                <a:solidFill>
                  <a:schemeClr val="bg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endParaRPr lang="en-Z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4DF1D0-18EB-416E-98A1-E37F665B70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8469" y="2106279"/>
            <a:ext cx="2635572" cy="264544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C9AA8F26-BA9C-4915-93D0-7317C5AF819C}"/>
              </a:ext>
            </a:extLst>
          </p:cNvPr>
          <p:cNvSpPr/>
          <p:nvPr userDrawn="1"/>
        </p:nvSpPr>
        <p:spPr>
          <a:xfrm>
            <a:off x="604861" y="4976105"/>
            <a:ext cx="2762785" cy="154984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7000"/>
                </a:srgbClr>
              </a:gs>
              <a:gs pos="100000">
                <a:srgbClr val="000000">
                  <a:alpha val="68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6E19BF-7E8D-4F99-92E9-13A353372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5819" y="4413267"/>
            <a:ext cx="7138994" cy="598440"/>
          </a:xfrm>
        </p:spPr>
        <p:txBody>
          <a:bodyPr anchor="b" anchorCtr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id="{6CAFAD66-2350-4B7B-8D30-F79FE6F4C9D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8972239" y="1194318"/>
            <a:ext cx="2025444" cy="421390"/>
            <a:chOff x="3257" y="2037"/>
            <a:chExt cx="1168" cy="243"/>
          </a:xfrm>
          <a:solidFill>
            <a:schemeClr val="bg2"/>
          </a:solidFill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05B1291-F807-4749-A3F9-1A4C0CD716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57" y="2037"/>
              <a:ext cx="237" cy="243"/>
            </a:xfrm>
            <a:custGeom>
              <a:avLst/>
              <a:gdLst>
                <a:gd name="T0" fmla="*/ 3 w 100"/>
                <a:gd name="T1" fmla="*/ 50 h 100"/>
                <a:gd name="T2" fmla="*/ 50 w 100"/>
                <a:gd name="T3" fmla="*/ 97 h 100"/>
                <a:gd name="T4" fmla="*/ 97 w 100"/>
                <a:gd name="T5" fmla="*/ 50 h 100"/>
                <a:gd name="T6" fmla="*/ 50 w 100"/>
                <a:gd name="T7" fmla="*/ 3 h 100"/>
                <a:gd name="T8" fmla="*/ 3 w 100"/>
                <a:gd name="T9" fmla="*/ 50 h 100"/>
                <a:gd name="T10" fmla="*/ 0 w 100"/>
                <a:gd name="T11" fmla="*/ 50 h 100"/>
                <a:gd name="T12" fmla="*/ 50 w 100"/>
                <a:gd name="T13" fmla="*/ 0 h 100"/>
                <a:gd name="T14" fmla="*/ 100 w 100"/>
                <a:gd name="T15" fmla="*/ 50 h 100"/>
                <a:gd name="T16" fmla="*/ 50 w 100"/>
                <a:gd name="T17" fmla="*/ 100 h 100"/>
                <a:gd name="T18" fmla="*/ 0 w 100"/>
                <a:gd name="T19" fmla="*/ 50 h 100"/>
                <a:gd name="T20" fmla="*/ 6 w 100"/>
                <a:gd name="T21" fmla="*/ 50 h 100"/>
                <a:gd name="T22" fmla="*/ 50 w 100"/>
                <a:gd name="T23" fmla="*/ 6 h 100"/>
                <a:gd name="T24" fmla="*/ 94 w 100"/>
                <a:gd name="T25" fmla="*/ 50 h 100"/>
                <a:gd name="T26" fmla="*/ 50 w 100"/>
                <a:gd name="T27" fmla="*/ 94 h 100"/>
                <a:gd name="T28" fmla="*/ 6 w 100"/>
                <a:gd name="T29" fmla="*/ 50 h 100"/>
                <a:gd name="T30" fmla="*/ 20 w 100"/>
                <a:gd name="T31" fmla="*/ 43 h 100"/>
                <a:gd name="T32" fmla="*/ 15 w 100"/>
                <a:gd name="T33" fmla="*/ 50 h 100"/>
                <a:gd name="T34" fmla="*/ 50 w 100"/>
                <a:gd name="T35" fmla="*/ 86 h 100"/>
                <a:gd name="T36" fmla="*/ 86 w 100"/>
                <a:gd name="T37" fmla="*/ 50 h 100"/>
                <a:gd name="T38" fmla="*/ 81 w 100"/>
                <a:gd name="T39" fmla="*/ 43 h 100"/>
                <a:gd name="T40" fmla="*/ 50 w 100"/>
                <a:gd name="T41" fmla="*/ 74 h 100"/>
                <a:gd name="T42" fmla="*/ 20 w 100"/>
                <a:gd name="T43" fmla="*/ 43 h 100"/>
                <a:gd name="T44" fmla="*/ 42 w 100"/>
                <a:gd name="T45" fmla="*/ 21 h 100"/>
                <a:gd name="T46" fmla="*/ 50 w 100"/>
                <a:gd name="T47" fmla="*/ 29 h 100"/>
                <a:gd name="T48" fmla="*/ 59 w 100"/>
                <a:gd name="T49" fmla="*/ 21 h 100"/>
                <a:gd name="T50" fmla="*/ 50 w 100"/>
                <a:gd name="T51" fmla="*/ 14 h 100"/>
                <a:gd name="T52" fmla="*/ 42 w 100"/>
                <a:gd name="T53" fmla="*/ 21 h 100"/>
                <a:gd name="T54" fmla="*/ 34 w 100"/>
                <a:gd name="T55" fmla="*/ 28 h 100"/>
                <a:gd name="T56" fmla="*/ 27 w 100"/>
                <a:gd name="T57" fmla="*/ 35 h 100"/>
                <a:gd name="T58" fmla="*/ 50 w 100"/>
                <a:gd name="T59" fmla="*/ 60 h 100"/>
                <a:gd name="T60" fmla="*/ 74 w 100"/>
                <a:gd name="T61" fmla="*/ 35 h 100"/>
                <a:gd name="T62" fmla="*/ 67 w 100"/>
                <a:gd name="T63" fmla="*/ 28 h 100"/>
                <a:gd name="T64" fmla="*/ 50 w 100"/>
                <a:gd name="T65" fmla="*/ 44 h 100"/>
                <a:gd name="T66" fmla="*/ 34 w 100"/>
                <a:gd name="T67" fmla="*/ 2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0" h="100">
                  <a:moveTo>
                    <a:pt x="3" y="50"/>
                  </a:moveTo>
                  <a:cubicBezTo>
                    <a:pt x="3" y="76"/>
                    <a:pt x="24" y="97"/>
                    <a:pt x="50" y="97"/>
                  </a:cubicBezTo>
                  <a:cubicBezTo>
                    <a:pt x="76" y="97"/>
                    <a:pt x="97" y="76"/>
                    <a:pt x="97" y="50"/>
                  </a:cubicBezTo>
                  <a:cubicBezTo>
                    <a:pt x="97" y="24"/>
                    <a:pt x="76" y="3"/>
                    <a:pt x="50" y="3"/>
                  </a:cubicBezTo>
                  <a:cubicBezTo>
                    <a:pt x="24" y="3"/>
                    <a:pt x="3" y="24"/>
                    <a:pt x="3" y="50"/>
                  </a:cubicBezTo>
                  <a:moveTo>
                    <a:pt x="0" y="50"/>
                  </a:moveTo>
                  <a:cubicBezTo>
                    <a:pt x="0" y="22"/>
                    <a:pt x="22" y="0"/>
                    <a:pt x="50" y="0"/>
                  </a:cubicBezTo>
                  <a:cubicBezTo>
                    <a:pt x="78" y="0"/>
                    <a:pt x="100" y="22"/>
                    <a:pt x="100" y="50"/>
                  </a:cubicBezTo>
                  <a:cubicBezTo>
                    <a:pt x="100" y="78"/>
                    <a:pt x="78" y="100"/>
                    <a:pt x="50" y="100"/>
                  </a:cubicBezTo>
                  <a:cubicBezTo>
                    <a:pt x="22" y="100"/>
                    <a:pt x="0" y="78"/>
                    <a:pt x="0" y="50"/>
                  </a:cubicBezTo>
                  <a:moveTo>
                    <a:pt x="6" y="50"/>
                  </a:moveTo>
                  <a:cubicBezTo>
                    <a:pt x="6" y="26"/>
                    <a:pt x="26" y="6"/>
                    <a:pt x="50" y="6"/>
                  </a:cubicBezTo>
                  <a:cubicBezTo>
                    <a:pt x="74" y="6"/>
                    <a:pt x="94" y="26"/>
                    <a:pt x="94" y="50"/>
                  </a:cubicBezTo>
                  <a:cubicBezTo>
                    <a:pt x="94" y="74"/>
                    <a:pt x="74" y="94"/>
                    <a:pt x="50" y="94"/>
                  </a:cubicBezTo>
                  <a:cubicBezTo>
                    <a:pt x="26" y="94"/>
                    <a:pt x="6" y="74"/>
                    <a:pt x="6" y="50"/>
                  </a:cubicBezTo>
                  <a:moveTo>
                    <a:pt x="20" y="43"/>
                  </a:moveTo>
                  <a:cubicBezTo>
                    <a:pt x="18" y="45"/>
                    <a:pt x="16" y="48"/>
                    <a:pt x="15" y="50"/>
                  </a:cubicBezTo>
                  <a:cubicBezTo>
                    <a:pt x="24" y="64"/>
                    <a:pt x="37" y="76"/>
                    <a:pt x="50" y="86"/>
                  </a:cubicBezTo>
                  <a:cubicBezTo>
                    <a:pt x="64" y="76"/>
                    <a:pt x="76" y="64"/>
                    <a:pt x="86" y="50"/>
                  </a:cubicBezTo>
                  <a:cubicBezTo>
                    <a:pt x="84" y="48"/>
                    <a:pt x="83" y="45"/>
                    <a:pt x="81" y="43"/>
                  </a:cubicBezTo>
                  <a:cubicBezTo>
                    <a:pt x="72" y="54"/>
                    <a:pt x="61" y="65"/>
                    <a:pt x="50" y="74"/>
                  </a:cubicBezTo>
                  <a:cubicBezTo>
                    <a:pt x="39" y="65"/>
                    <a:pt x="29" y="54"/>
                    <a:pt x="20" y="43"/>
                  </a:cubicBezTo>
                  <a:moveTo>
                    <a:pt x="42" y="21"/>
                  </a:moveTo>
                  <a:cubicBezTo>
                    <a:pt x="45" y="24"/>
                    <a:pt x="48" y="26"/>
                    <a:pt x="50" y="29"/>
                  </a:cubicBezTo>
                  <a:cubicBezTo>
                    <a:pt x="53" y="26"/>
                    <a:pt x="56" y="24"/>
                    <a:pt x="59" y="21"/>
                  </a:cubicBezTo>
                  <a:cubicBezTo>
                    <a:pt x="56" y="19"/>
                    <a:pt x="54" y="16"/>
                    <a:pt x="50" y="14"/>
                  </a:cubicBezTo>
                  <a:cubicBezTo>
                    <a:pt x="47" y="16"/>
                    <a:pt x="44" y="19"/>
                    <a:pt x="42" y="21"/>
                  </a:cubicBezTo>
                  <a:moveTo>
                    <a:pt x="34" y="28"/>
                  </a:moveTo>
                  <a:cubicBezTo>
                    <a:pt x="31" y="30"/>
                    <a:pt x="29" y="33"/>
                    <a:pt x="27" y="35"/>
                  </a:cubicBezTo>
                  <a:cubicBezTo>
                    <a:pt x="34" y="44"/>
                    <a:pt x="42" y="52"/>
                    <a:pt x="50" y="60"/>
                  </a:cubicBezTo>
                  <a:cubicBezTo>
                    <a:pt x="59" y="52"/>
                    <a:pt x="67" y="44"/>
                    <a:pt x="74" y="35"/>
                  </a:cubicBezTo>
                  <a:cubicBezTo>
                    <a:pt x="72" y="33"/>
                    <a:pt x="70" y="30"/>
                    <a:pt x="67" y="28"/>
                  </a:cubicBezTo>
                  <a:cubicBezTo>
                    <a:pt x="61" y="33"/>
                    <a:pt x="56" y="38"/>
                    <a:pt x="50" y="44"/>
                  </a:cubicBezTo>
                  <a:cubicBezTo>
                    <a:pt x="45" y="38"/>
                    <a:pt x="40" y="33"/>
                    <a:pt x="3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C6A034CA-1452-4844-9932-EE121B2EEDB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41" y="2088"/>
              <a:ext cx="884" cy="177"/>
            </a:xfrm>
            <a:custGeom>
              <a:avLst/>
              <a:gdLst>
                <a:gd name="T0" fmla="*/ 27 w 373"/>
                <a:gd name="T1" fmla="*/ 51 h 73"/>
                <a:gd name="T2" fmla="*/ 10 w 373"/>
                <a:gd name="T3" fmla="*/ 5 h 73"/>
                <a:gd name="T4" fmla="*/ 41 w 373"/>
                <a:gd name="T5" fmla="*/ 29 h 73"/>
                <a:gd name="T6" fmla="*/ 41 w 373"/>
                <a:gd name="T7" fmla="*/ 8 h 73"/>
                <a:gd name="T8" fmla="*/ 0 w 373"/>
                <a:gd name="T9" fmla="*/ 1 h 73"/>
                <a:gd name="T10" fmla="*/ 17 w 373"/>
                <a:gd name="T11" fmla="*/ 57 h 73"/>
                <a:gd name="T12" fmla="*/ 51 w 373"/>
                <a:gd name="T13" fmla="*/ 29 h 73"/>
                <a:gd name="T14" fmla="*/ 69 w 373"/>
                <a:gd name="T15" fmla="*/ 57 h 73"/>
                <a:gd name="T16" fmla="*/ 60 w 373"/>
                <a:gd name="T17" fmla="*/ 18 h 73"/>
                <a:gd name="T18" fmla="*/ 70 w 373"/>
                <a:gd name="T19" fmla="*/ 5 h 73"/>
                <a:gd name="T20" fmla="*/ 58 w 373"/>
                <a:gd name="T21" fmla="*/ 5 h 73"/>
                <a:gd name="T22" fmla="*/ 70 w 373"/>
                <a:gd name="T23" fmla="*/ 5 h 73"/>
                <a:gd name="T24" fmla="*/ 99 w 373"/>
                <a:gd name="T25" fmla="*/ 34 h 73"/>
                <a:gd name="T26" fmla="*/ 88 w 373"/>
                <a:gd name="T27" fmla="*/ 26 h 73"/>
                <a:gd name="T28" fmla="*/ 108 w 373"/>
                <a:gd name="T29" fmla="*/ 25 h 73"/>
                <a:gd name="T30" fmla="*/ 96 w 373"/>
                <a:gd name="T31" fmla="*/ 17 h 73"/>
                <a:gd name="T32" fmla="*/ 92 w 373"/>
                <a:gd name="T33" fmla="*/ 39 h 73"/>
                <a:gd name="T34" fmla="*/ 103 w 373"/>
                <a:gd name="T35" fmla="*/ 48 h 73"/>
                <a:gd name="T36" fmla="*/ 79 w 373"/>
                <a:gd name="T37" fmla="*/ 53 h 73"/>
                <a:gd name="T38" fmla="*/ 93 w 373"/>
                <a:gd name="T39" fmla="*/ 58 h 73"/>
                <a:gd name="T40" fmla="*/ 143 w 373"/>
                <a:gd name="T41" fmla="*/ 58 h 73"/>
                <a:gd name="T42" fmla="*/ 154 w 373"/>
                <a:gd name="T43" fmla="*/ 54 h 73"/>
                <a:gd name="T44" fmla="*/ 131 w 373"/>
                <a:gd name="T45" fmla="*/ 48 h 73"/>
                <a:gd name="T46" fmla="*/ 141 w 373"/>
                <a:gd name="T47" fmla="*/ 21 h 73"/>
                <a:gd name="T48" fmla="*/ 153 w 373"/>
                <a:gd name="T49" fmla="*/ 18 h 73"/>
                <a:gd name="T50" fmla="*/ 118 w 373"/>
                <a:gd name="T51" fmla="*/ 36 h 73"/>
                <a:gd name="T52" fmla="*/ 193 w 373"/>
                <a:gd name="T53" fmla="*/ 38 h 73"/>
                <a:gd name="T54" fmla="*/ 170 w 373"/>
                <a:gd name="T55" fmla="*/ 38 h 73"/>
                <a:gd name="T56" fmla="*/ 193 w 373"/>
                <a:gd name="T57" fmla="*/ 38 h 73"/>
                <a:gd name="T58" fmla="*/ 181 w 373"/>
                <a:gd name="T59" fmla="*/ 17 h 73"/>
                <a:gd name="T60" fmla="*/ 182 w 373"/>
                <a:gd name="T61" fmla="*/ 58 h 73"/>
                <a:gd name="T62" fmla="*/ 231 w 373"/>
                <a:gd name="T63" fmla="*/ 58 h 73"/>
                <a:gd name="T64" fmla="*/ 243 w 373"/>
                <a:gd name="T65" fmla="*/ 18 h 73"/>
                <a:gd name="T66" fmla="*/ 215 w 373"/>
                <a:gd name="T67" fmla="*/ 18 h 73"/>
                <a:gd name="T68" fmla="*/ 225 w 373"/>
                <a:gd name="T69" fmla="*/ 58 h 73"/>
                <a:gd name="T70" fmla="*/ 261 w 373"/>
                <a:gd name="T71" fmla="*/ 31 h 73"/>
                <a:gd name="T72" fmla="*/ 281 w 373"/>
                <a:gd name="T73" fmla="*/ 31 h 73"/>
                <a:gd name="T74" fmla="*/ 261 w 373"/>
                <a:gd name="T75" fmla="*/ 35 h 73"/>
                <a:gd name="T76" fmla="*/ 290 w 373"/>
                <a:gd name="T77" fmla="*/ 33 h 73"/>
                <a:gd name="T78" fmla="*/ 252 w 373"/>
                <a:gd name="T79" fmla="*/ 36 h 73"/>
                <a:gd name="T80" fmla="*/ 289 w 373"/>
                <a:gd name="T81" fmla="*/ 57 h 73"/>
                <a:gd name="T82" fmla="*/ 282 w 373"/>
                <a:gd name="T83" fmla="*/ 54 h 73"/>
                <a:gd name="T84" fmla="*/ 261 w 373"/>
                <a:gd name="T85" fmla="*/ 35 h 73"/>
                <a:gd name="T86" fmla="*/ 327 w 373"/>
                <a:gd name="T87" fmla="*/ 19 h 73"/>
                <a:gd name="T88" fmla="*/ 308 w 373"/>
                <a:gd name="T89" fmla="*/ 21 h 73"/>
                <a:gd name="T90" fmla="*/ 299 w 373"/>
                <a:gd name="T91" fmla="*/ 18 h 73"/>
                <a:gd name="T92" fmla="*/ 308 w 373"/>
                <a:gd name="T93" fmla="*/ 58 h 73"/>
                <a:gd name="T94" fmla="*/ 316 w 373"/>
                <a:gd name="T95" fmla="*/ 23 h 73"/>
                <a:gd name="T96" fmla="*/ 373 w 373"/>
                <a:gd name="T97" fmla="*/ 17 h 73"/>
                <a:gd name="T98" fmla="*/ 353 w 373"/>
                <a:gd name="T99" fmla="*/ 46 h 73"/>
                <a:gd name="T100" fmla="*/ 333 w 373"/>
                <a:gd name="T101" fmla="*/ 18 h 73"/>
                <a:gd name="T102" fmla="*/ 348 w 373"/>
                <a:gd name="T103" fmla="*/ 57 h 73"/>
                <a:gd name="T104" fmla="*/ 334 w 373"/>
                <a:gd name="T105" fmla="*/ 73 h 73"/>
                <a:gd name="T106" fmla="*/ 354 w 373"/>
                <a:gd name="T107" fmla="*/ 5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3" h="73">
                  <a:moveTo>
                    <a:pt x="41" y="29"/>
                  </a:moveTo>
                  <a:cubicBezTo>
                    <a:pt x="41" y="38"/>
                    <a:pt x="36" y="47"/>
                    <a:pt x="27" y="51"/>
                  </a:cubicBezTo>
                  <a:cubicBezTo>
                    <a:pt x="23" y="53"/>
                    <a:pt x="17" y="53"/>
                    <a:pt x="10" y="5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7" y="5"/>
                    <a:pt x="23" y="5"/>
                    <a:pt x="27" y="7"/>
                  </a:cubicBezTo>
                  <a:cubicBezTo>
                    <a:pt x="36" y="11"/>
                    <a:pt x="41" y="20"/>
                    <a:pt x="41" y="29"/>
                  </a:cubicBezTo>
                  <a:moveTo>
                    <a:pt x="51" y="29"/>
                  </a:moveTo>
                  <a:cubicBezTo>
                    <a:pt x="51" y="21"/>
                    <a:pt x="48" y="13"/>
                    <a:pt x="41" y="8"/>
                  </a:cubicBezTo>
                  <a:cubicBezTo>
                    <a:pt x="35" y="3"/>
                    <a:pt x="26" y="1"/>
                    <a:pt x="17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26" y="57"/>
                    <a:pt x="35" y="55"/>
                    <a:pt x="41" y="51"/>
                  </a:cubicBezTo>
                  <a:cubicBezTo>
                    <a:pt x="48" y="45"/>
                    <a:pt x="51" y="37"/>
                    <a:pt x="51" y="29"/>
                  </a:cubicBezTo>
                  <a:moveTo>
                    <a:pt x="60" y="57"/>
                  </a:moveTo>
                  <a:cubicBezTo>
                    <a:pt x="69" y="57"/>
                    <a:pt x="69" y="57"/>
                    <a:pt x="69" y="5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0" y="18"/>
                    <a:pt x="60" y="18"/>
                    <a:pt x="60" y="18"/>
                  </a:cubicBezTo>
                  <a:lnTo>
                    <a:pt x="60" y="57"/>
                  </a:lnTo>
                  <a:close/>
                  <a:moveTo>
                    <a:pt x="70" y="5"/>
                  </a:moveTo>
                  <a:cubicBezTo>
                    <a:pt x="70" y="2"/>
                    <a:pt x="67" y="0"/>
                    <a:pt x="64" y="0"/>
                  </a:cubicBezTo>
                  <a:cubicBezTo>
                    <a:pt x="61" y="0"/>
                    <a:pt x="58" y="2"/>
                    <a:pt x="58" y="5"/>
                  </a:cubicBezTo>
                  <a:cubicBezTo>
                    <a:pt x="58" y="8"/>
                    <a:pt x="61" y="10"/>
                    <a:pt x="64" y="10"/>
                  </a:cubicBezTo>
                  <a:cubicBezTo>
                    <a:pt x="67" y="10"/>
                    <a:pt x="70" y="8"/>
                    <a:pt x="70" y="5"/>
                  </a:cubicBezTo>
                  <a:moveTo>
                    <a:pt x="111" y="46"/>
                  </a:moveTo>
                  <a:cubicBezTo>
                    <a:pt x="111" y="39"/>
                    <a:pt x="105" y="36"/>
                    <a:pt x="99" y="34"/>
                  </a:cubicBezTo>
                  <a:cubicBezTo>
                    <a:pt x="98" y="33"/>
                    <a:pt x="94" y="32"/>
                    <a:pt x="91" y="30"/>
                  </a:cubicBezTo>
                  <a:cubicBezTo>
                    <a:pt x="89" y="29"/>
                    <a:pt x="88" y="28"/>
                    <a:pt x="88" y="26"/>
                  </a:cubicBezTo>
                  <a:cubicBezTo>
                    <a:pt x="88" y="22"/>
                    <a:pt x="91" y="21"/>
                    <a:pt x="95" y="21"/>
                  </a:cubicBezTo>
                  <a:cubicBezTo>
                    <a:pt x="101" y="21"/>
                    <a:pt x="108" y="25"/>
                    <a:pt x="108" y="25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2" y="17"/>
                    <a:pt x="96" y="17"/>
                  </a:cubicBezTo>
                  <a:cubicBezTo>
                    <a:pt x="84" y="17"/>
                    <a:pt x="79" y="22"/>
                    <a:pt x="79" y="28"/>
                  </a:cubicBezTo>
                  <a:cubicBezTo>
                    <a:pt x="79" y="34"/>
                    <a:pt x="86" y="37"/>
                    <a:pt x="92" y="39"/>
                  </a:cubicBezTo>
                  <a:cubicBezTo>
                    <a:pt x="93" y="40"/>
                    <a:pt x="97" y="41"/>
                    <a:pt x="100" y="43"/>
                  </a:cubicBezTo>
                  <a:cubicBezTo>
                    <a:pt x="102" y="44"/>
                    <a:pt x="103" y="46"/>
                    <a:pt x="103" y="48"/>
                  </a:cubicBezTo>
                  <a:cubicBezTo>
                    <a:pt x="103" y="53"/>
                    <a:pt x="97" y="54"/>
                    <a:pt x="94" y="54"/>
                  </a:cubicBezTo>
                  <a:cubicBezTo>
                    <a:pt x="88" y="55"/>
                    <a:pt x="79" y="53"/>
                    <a:pt x="79" y="53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84" y="58"/>
                    <a:pt x="93" y="58"/>
                  </a:cubicBezTo>
                  <a:cubicBezTo>
                    <a:pt x="103" y="58"/>
                    <a:pt x="111" y="55"/>
                    <a:pt x="111" y="46"/>
                  </a:cubicBezTo>
                  <a:moveTo>
                    <a:pt x="143" y="58"/>
                  </a:moveTo>
                  <a:cubicBezTo>
                    <a:pt x="149" y="58"/>
                    <a:pt x="154" y="57"/>
                    <a:pt x="154" y="57"/>
                  </a:cubicBezTo>
                  <a:cubicBezTo>
                    <a:pt x="154" y="54"/>
                    <a:pt x="154" y="54"/>
                    <a:pt x="154" y="54"/>
                  </a:cubicBezTo>
                  <a:cubicBezTo>
                    <a:pt x="154" y="54"/>
                    <a:pt x="151" y="54"/>
                    <a:pt x="148" y="54"/>
                  </a:cubicBezTo>
                  <a:cubicBezTo>
                    <a:pt x="141" y="54"/>
                    <a:pt x="135" y="51"/>
                    <a:pt x="131" y="48"/>
                  </a:cubicBezTo>
                  <a:cubicBezTo>
                    <a:pt x="128" y="44"/>
                    <a:pt x="128" y="39"/>
                    <a:pt x="128" y="34"/>
                  </a:cubicBezTo>
                  <a:cubicBezTo>
                    <a:pt x="128" y="29"/>
                    <a:pt x="130" y="21"/>
                    <a:pt x="141" y="21"/>
                  </a:cubicBezTo>
                  <a:cubicBezTo>
                    <a:pt x="146" y="21"/>
                    <a:pt x="153" y="25"/>
                    <a:pt x="153" y="25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18"/>
                    <a:pt x="147" y="17"/>
                    <a:pt x="138" y="17"/>
                  </a:cubicBezTo>
                  <a:cubicBezTo>
                    <a:pt x="124" y="17"/>
                    <a:pt x="118" y="26"/>
                    <a:pt x="118" y="36"/>
                  </a:cubicBezTo>
                  <a:cubicBezTo>
                    <a:pt x="118" y="49"/>
                    <a:pt x="125" y="58"/>
                    <a:pt x="143" y="58"/>
                  </a:cubicBezTo>
                  <a:moveTo>
                    <a:pt x="193" y="38"/>
                  </a:moveTo>
                  <a:cubicBezTo>
                    <a:pt x="193" y="44"/>
                    <a:pt x="192" y="54"/>
                    <a:pt x="182" y="54"/>
                  </a:cubicBezTo>
                  <a:cubicBezTo>
                    <a:pt x="172" y="54"/>
                    <a:pt x="170" y="44"/>
                    <a:pt x="170" y="38"/>
                  </a:cubicBezTo>
                  <a:cubicBezTo>
                    <a:pt x="170" y="31"/>
                    <a:pt x="170" y="21"/>
                    <a:pt x="181" y="21"/>
                  </a:cubicBezTo>
                  <a:cubicBezTo>
                    <a:pt x="192" y="21"/>
                    <a:pt x="193" y="31"/>
                    <a:pt x="193" y="38"/>
                  </a:cubicBezTo>
                  <a:moveTo>
                    <a:pt x="203" y="38"/>
                  </a:moveTo>
                  <a:cubicBezTo>
                    <a:pt x="203" y="25"/>
                    <a:pt x="195" y="17"/>
                    <a:pt x="181" y="17"/>
                  </a:cubicBezTo>
                  <a:cubicBezTo>
                    <a:pt x="166" y="17"/>
                    <a:pt x="160" y="26"/>
                    <a:pt x="160" y="38"/>
                  </a:cubicBezTo>
                  <a:cubicBezTo>
                    <a:pt x="160" y="50"/>
                    <a:pt x="168" y="58"/>
                    <a:pt x="182" y="58"/>
                  </a:cubicBezTo>
                  <a:cubicBezTo>
                    <a:pt x="196" y="58"/>
                    <a:pt x="203" y="51"/>
                    <a:pt x="203" y="38"/>
                  </a:cubicBezTo>
                  <a:moveTo>
                    <a:pt x="231" y="58"/>
                  </a:moveTo>
                  <a:cubicBezTo>
                    <a:pt x="250" y="18"/>
                    <a:pt x="250" y="18"/>
                    <a:pt x="250" y="18"/>
                  </a:cubicBezTo>
                  <a:cubicBezTo>
                    <a:pt x="243" y="18"/>
                    <a:pt x="243" y="18"/>
                    <a:pt x="243" y="18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06" y="19"/>
                    <a:pt x="206" y="19"/>
                    <a:pt x="206" y="19"/>
                  </a:cubicBezTo>
                  <a:cubicBezTo>
                    <a:pt x="225" y="58"/>
                    <a:pt x="225" y="58"/>
                    <a:pt x="225" y="58"/>
                  </a:cubicBezTo>
                  <a:lnTo>
                    <a:pt x="231" y="58"/>
                  </a:lnTo>
                  <a:close/>
                  <a:moveTo>
                    <a:pt x="261" y="31"/>
                  </a:moveTo>
                  <a:cubicBezTo>
                    <a:pt x="262" y="28"/>
                    <a:pt x="264" y="21"/>
                    <a:pt x="272" y="21"/>
                  </a:cubicBezTo>
                  <a:cubicBezTo>
                    <a:pt x="277" y="21"/>
                    <a:pt x="281" y="26"/>
                    <a:pt x="281" y="31"/>
                  </a:cubicBezTo>
                  <a:lnTo>
                    <a:pt x="261" y="31"/>
                  </a:lnTo>
                  <a:close/>
                  <a:moveTo>
                    <a:pt x="261" y="35"/>
                  </a:moveTo>
                  <a:cubicBezTo>
                    <a:pt x="290" y="35"/>
                    <a:pt x="290" y="35"/>
                    <a:pt x="290" y="35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90" y="23"/>
                    <a:pt x="283" y="17"/>
                    <a:pt x="273" y="17"/>
                  </a:cubicBezTo>
                  <a:cubicBezTo>
                    <a:pt x="258" y="17"/>
                    <a:pt x="252" y="24"/>
                    <a:pt x="252" y="36"/>
                  </a:cubicBezTo>
                  <a:cubicBezTo>
                    <a:pt x="252" y="51"/>
                    <a:pt x="261" y="58"/>
                    <a:pt x="276" y="58"/>
                  </a:cubicBezTo>
                  <a:cubicBezTo>
                    <a:pt x="284" y="58"/>
                    <a:pt x="289" y="57"/>
                    <a:pt x="289" y="5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89" y="53"/>
                    <a:pt x="285" y="54"/>
                    <a:pt x="282" y="54"/>
                  </a:cubicBezTo>
                  <a:cubicBezTo>
                    <a:pt x="275" y="54"/>
                    <a:pt x="269" y="52"/>
                    <a:pt x="265" y="48"/>
                  </a:cubicBezTo>
                  <a:cubicBezTo>
                    <a:pt x="262" y="44"/>
                    <a:pt x="261" y="39"/>
                    <a:pt x="261" y="35"/>
                  </a:cubicBezTo>
                  <a:moveTo>
                    <a:pt x="328" y="25"/>
                  </a:moveTo>
                  <a:cubicBezTo>
                    <a:pt x="327" y="19"/>
                    <a:pt x="327" y="19"/>
                    <a:pt x="327" y="19"/>
                  </a:cubicBezTo>
                  <a:cubicBezTo>
                    <a:pt x="326" y="18"/>
                    <a:pt x="321" y="17"/>
                    <a:pt x="316" y="18"/>
                  </a:cubicBezTo>
                  <a:cubicBezTo>
                    <a:pt x="312" y="18"/>
                    <a:pt x="309" y="20"/>
                    <a:pt x="308" y="21"/>
                  </a:cubicBezTo>
                  <a:cubicBezTo>
                    <a:pt x="308" y="17"/>
                    <a:pt x="308" y="17"/>
                    <a:pt x="308" y="17"/>
                  </a:cubicBezTo>
                  <a:cubicBezTo>
                    <a:pt x="299" y="18"/>
                    <a:pt x="299" y="18"/>
                    <a:pt x="299" y="18"/>
                  </a:cubicBezTo>
                  <a:cubicBezTo>
                    <a:pt x="299" y="58"/>
                    <a:pt x="299" y="58"/>
                    <a:pt x="299" y="58"/>
                  </a:cubicBezTo>
                  <a:cubicBezTo>
                    <a:pt x="308" y="58"/>
                    <a:pt x="308" y="58"/>
                    <a:pt x="308" y="58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0" y="24"/>
                    <a:pt x="312" y="23"/>
                    <a:pt x="316" y="23"/>
                  </a:cubicBezTo>
                  <a:cubicBezTo>
                    <a:pt x="323" y="22"/>
                    <a:pt x="328" y="25"/>
                    <a:pt x="328" y="25"/>
                  </a:cubicBezTo>
                  <a:moveTo>
                    <a:pt x="373" y="17"/>
                  </a:moveTo>
                  <a:cubicBezTo>
                    <a:pt x="366" y="17"/>
                    <a:pt x="366" y="17"/>
                    <a:pt x="366" y="17"/>
                  </a:cubicBezTo>
                  <a:cubicBezTo>
                    <a:pt x="353" y="46"/>
                    <a:pt x="353" y="46"/>
                    <a:pt x="353" y="46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33" y="18"/>
                    <a:pt x="333" y="18"/>
                    <a:pt x="333" y="18"/>
                  </a:cubicBezTo>
                  <a:cubicBezTo>
                    <a:pt x="347" y="53"/>
                    <a:pt x="347" y="53"/>
                    <a:pt x="347" y="53"/>
                  </a:cubicBezTo>
                  <a:cubicBezTo>
                    <a:pt x="347" y="53"/>
                    <a:pt x="348" y="55"/>
                    <a:pt x="348" y="57"/>
                  </a:cubicBezTo>
                  <a:cubicBezTo>
                    <a:pt x="348" y="60"/>
                    <a:pt x="344" y="68"/>
                    <a:pt x="334" y="67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6" y="73"/>
                    <a:pt x="336" y="73"/>
                    <a:pt x="336" y="73"/>
                  </a:cubicBezTo>
                  <a:cubicBezTo>
                    <a:pt x="346" y="73"/>
                    <a:pt x="351" y="65"/>
                    <a:pt x="354" y="58"/>
                  </a:cubicBezTo>
                  <a:lnTo>
                    <a:pt x="373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4A9D342-CBBE-4B8C-B151-606ABC86EB05}"/>
              </a:ext>
            </a:extLst>
          </p:cNvPr>
          <p:cNvSpPr/>
          <p:nvPr userDrawn="1"/>
        </p:nvSpPr>
        <p:spPr>
          <a:xfrm>
            <a:off x="0" y="6818399"/>
            <a:ext cx="12192000" cy="45719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rgbClr val="F15D2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5863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sub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FD8CDA-0D1D-43B6-9091-1C8622687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272" y="285798"/>
            <a:ext cx="9788749" cy="598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C928015D-6159-464E-BF0F-34B24E0DCF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90246" y="1115835"/>
            <a:ext cx="5625153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3A84E97B-DA89-435D-8F59-3D90A5207C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4962" y="1115835"/>
            <a:ext cx="2853310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E3DF6A7-00E6-47D4-9B43-E257FB55895E}"/>
              </a:ext>
            </a:extLst>
          </p:cNvPr>
          <p:cNvCxnSpPr>
            <a:cxnSpLocks/>
          </p:cNvCxnSpPr>
          <p:nvPr userDrawn="1"/>
        </p:nvCxnSpPr>
        <p:spPr>
          <a:xfrm>
            <a:off x="334962" y="1682043"/>
            <a:ext cx="285331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3ECACED-D27D-4B60-8485-CC2054C50B10}"/>
              </a:ext>
            </a:extLst>
          </p:cNvPr>
          <p:cNvCxnSpPr>
            <a:cxnSpLocks/>
          </p:cNvCxnSpPr>
          <p:nvPr userDrawn="1"/>
        </p:nvCxnSpPr>
        <p:spPr>
          <a:xfrm flipV="1">
            <a:off x="3308247" y="1681019"/>
            <a:ext cx="5598404" cy="3072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EC3DCB0F-4972-440C-96D4-8E1F295D749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999771" y="1115835"/>
            <a:ext cx="2857267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C417BF8-3717-4034-A631-6376ECB3873F}"/>
              </a:ext>
            </a:extLst>
          </p:cNvPr>
          <p:cNvCxnSpPr>
            <a:cxnSpLocks/>
          </p:cNvCxnSpPr>
          <p:nvPr userDrawn="1"/>
        </p:nvCxnSpPr>
        <p:spPr>
          <a:xfrm flipV="1">
            <a:off x="9017771" y="1681019"/>
            <a:ext cx="2843680" cy="3072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76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1228725"/>
            <a:ext cx="11534775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6BF5BB-5C18-495F-ADFF-20666A44A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670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4977710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94" name="think-cell Slide" r:id="rId4" imgW="473" imgH="473" progId="TCLayout.ActiveDocument.1">
                  <p:embed/>
                </p:oleObj>
              </mc:Choice>
              <mc:Fallback>
                <p:oleObj name="think-cell Slide" r:id="rId4" imgW="473" imgH="47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0271" y="908050"/>
            <a:ext cx="11406765" cy="285750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22262" y="1228725"/>
            <a:ext cx="11534775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491453-3F77-4DF1-A112-372066E1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272" y="285798"/>
            <a:ext cx="9788749" cy="598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493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75" name="think-cell Slide" r:id="rId4" imgW="473" imgH="473" progId="TCLayout.ActiveDocument.1">
                  <p:embed/>
                </p:oleObj>
              </mc:Choice>
              <mc:Fallback>
                <p:oleObj name="think-cell Slide" r:id="rId4" imgW="473" imgH="47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0271" y="908050"/>
            <a:ext cx="11406765" cy="285750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491453-3F77-4DF1-A112-372066E1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272" y="285798"/>
            <a:ext cx="9788749" cy="598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9997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22262" y="1228725"/>
            <a:ext cx="11534775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00D8A2-51DD-40E8-95F2-C0AF4F293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F691614-C60A-4093-A892-136CF310CB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0271" y="908050"/>
            <a:ext cx="11406765" cy="285750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1819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line sub title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84E816-67C2-4BDF-A706-DA5755382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5F607800-34E5-4706-B133-B664591886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4962" y="1115835"/>
            <a:ext cx="5545138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7F2D0D-4323-4C1E-80FE-6F355EA5966B}"/>
              </a:ext>
            </a:extLst>
          </p:cNvPr>
          <p:cNvCxnSpPr/>
          <p:nvPr userDrawn="1"/>
        </p:nvCxnSpPr>
        <p:spPr>
          <a:xfrm>
            <a:off x="334962" y="1682043"/>
            <a:ext cx="5545138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15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D078D4-A281-4C14-847C-219CDB258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731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D078D4-A281-4C14-847C-219CDB258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227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FEA8407-094E-4029-9556-257C2A184DC5}"/>
              </a:ext>
            </a:extLst>
          </p:cNvPr>
          <p:cNvCxnSpPr>
            <a:cxnSpLocks/>
          </p:cNvCxnSpPr>
          <p:nvPr userDrawn="1"/>
        </p:nvCxnSpPr>
        <p:spPr>
          <a:xfrm>
            <a:off x="308835" y="6622206"/>
            <a:ext cx="11297994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75F0797-EAEC-45AD-8CD8-B9755EC0E19D}"/>
              </a:ext>
            </a:extLst>
          </p:cNvPr>
          <p:cNvCxnSpPr>
            <a:cxnSpLocks/>
          </p:cNvCxnSpPr>
          <p:nvPr userDrawn="1"/>
        </p:nvCxnSpPr>
        <p:spPr>
          <a:xfrm>
            <a:off x="311505" y="6640343"/>
            <a:ext cx="352389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BB76DC5-4D76-4008-9185-556D0ABA8DEB}"/>
              </a:ext>
            </a:extLst>
          </p:cNvPr>
          <p:cNvCxnSpPr>
            <a:cxnSpLocks/>
          </p:cNvCxnSpPr>
          <p:nvPr userDrawn="1"/>
        </p:nvCxnSpPr>
        <p:spPr>
          <a:xfrm>
            <a:off x="11606829" y="6574242"/>
            <a:ext cx="0" cy="9592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B77E43C-019C-4E93-A09C-8BB296A6C777}"/>
              </a:ext>
            </a:extLst>
          </p:cNvPr>
          <p:cNvSpPr/>
          <p:nvPr userDrawn="1"/>
        </p:nvSpPr>
        <p:spPr>
          <a:xfrm>
            <a:off x="-1491037" y="0"/>
            <a:ext cx="1383722" cy="24468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65BF3A-38F5-4DDC-892D-6270F1CFB9F2}"/>
              </a:ext>
            </a:extLst>
          </p:cNvPr>
          <p:cNvSpPr/>
          <p:nvPr userDrawn="1"/>
        </p:nvSpPr>
        <p:spPr>
          <a:xfrm>
            <a:off x="-1491037" y="311727"/>
            <a:ext cx="1383722" cy="244689"/>
          </a:xfrm>
          <a:prstGeom prst="rect">
            <a:avLst/>
          </a:prstGeom>
          <a:solidFill>
            <a:srgbClr val="BA8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E6CEF0-3C94-4B6F-9E9F-F16596649C64}"/>
              </a:ext>
            </a:extLst>
          </p:cNvPr>
          <p:cNvSpPr/>
          <p:nvPr userDrawn="1"/>
        </p:nvSpPr>
        <p:spPr>
          <a:xfrm>
            <a:off x="-1491037" y="623454"/>
            <a:ext cx="1383722" cy="244689"/>
          </a:xfrm>
          <a:prstGeom prst="rect">
            <a:avLst/>
          </a:prstGeom>
          <a:solidFill>
            <a:srgbClr val="4D4D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0C5EAC-2626-4213-8D3D-DB8721ACFAF2}"/>
              </a:ext>
            </a:extLst>
          </p:cNvPr>
          <p:cNvSpPr/>
          <p:nvPr userDrawn="1"/>
        </p:nvSpPr>
        <p:spPr>
          <a:xfrm>
            <a:off x="-1491037" y="1594604"/>
            <a:ext cx="1383722" cy="244689"/>
          </a:xfrm>
          <a:prstGeom prst="rect">
            <a:avLst/>
          </a:prstGeom>
          <a:solidFill>
            <a:srgbClr val="FDB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D77435-4267-4D9F-8E72-8BEC9805BBA8}"/>
              </a:ext>
            </a:extLst>
          </p:cNvPr>
          <p:cNvSpPr/>
          <p:nvPr userDrawn="1"/>
        </p:nvSpPr>
        <p:spPr>
          <a:xfrm>
            <a:off x="-1491037" y="1891958"/>
            <a:ext cx="1383722" cy="244689"/>
          </a:xfrm>
          <a:prstGeom prst="rect">
            <a:avLst/>
          </a:prstGeom>
          <a:solidFill>
            <a:srgbClr val="F15A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60A52B-EF90-4052-986B-437C73B3290E}"/>
              </a:ext>
            </a:extLst>
          </p:cNvPr>
          <p:cNvSpPr/>
          <p:nvPr userDrawn="1"/>
        </p:nvSpPr>
        <p:spPr>
          <a:xfrm>
            <a:off x="-1491037" y="2189312"/>
            <a:ext cx="1383722" cy="244689"/>
          </a:xfrm>
          <a:prstGeom prst="rect">
            <a:avLst/>
          </a:prstGeom>
          <a:solidFill>
            <a:srgbClr val="ED1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0D38C6-AA40-4442-8550-EE87A0C77203}"/>
              </a:ext>
            </a:extLst>
          </p:cNvPr>
          <p:cNvSpPr/>
          <p:nvPr userDrawn="1"/>
        </p:nvSpPr>
        <p:spPr>
          <a:xfrm>
            <a:off x="-1491037" y="2486666"/>
            <a:ext cx="1383722" cy="244689"/>
          </a:xfrm>
          <a:prstGeom prst="rect">
            <a:avLst/>
          </a:prstGeom>
          <a:solidFill>
            <a:srgbClr val="EF42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32E3F54-76A6-4C28-86A5-52AA04EAE7C8}"/>
              </a:ext>
            </a:extLst>
          </p:cNvPr>
          <p:cNvSpPr/>
          <p:nvPr userDrawn="1"/>
        </p:nvSpPr>
        <p:spPr>
          <a:xfrm>
            <a:off x="-1491037" y="3081374"/>
            <a:ext cx="1383722" cy="244689"/>
          </a:xfrm>
          <a:prstGeom prst="rect">
            <a:avLst/>
          </a:prstGeom>
          <a:solidFill>
            <a:srgbClr val="5D4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4C547F-AAF3-40EB-8851-F7634087902C}"/>
              </a:ext>
            </a:extLst>
          </p:cNvPr>
          <p:cNvSpPr/>
          <p:nvPr userDrawn="1"/>
        </p:nvSpPr>
        <p:spPr>
          <a:xfrm>
            <a:off x="-1491037" y="3378728"/>
            <a:ext cx="1383722" cy="244689"/>
          </a:xfrm>
          <a:prstGeom prst="rect">
            <a:avLst/>
          </a:prstGeom>
          <a:solidFill>
            <a:srgbClr val="7F9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30A66D-1369-4A07-9326-03174E866F2B}"/>
              </a:ext>
            </a:extLst>
          </p:cNvPr>
          <p:cNvSpPr/>
          <p:nvPr userDrawn="1"/>
        </p:nvSpPr>
        <p:spPr>
          <a:xfrm>
            <a:off x="-1491037" y="4568144"/>
            <a:ext cx="1383722" cy="244689"/>
          </a:xfrm>
          <a:prstGeom prst="rect">
            <a:avLst/>
          </a:prstGeom>
          <a:solidFill>
            <a:srgbClr val="72A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A9CCD5-8FC6-414C-AB2F-743875C23DA6}"/>
              </a:ext>
            </a:extLst>
          </p:cNvPr>
          <p:cNvSpPr/>
          <p:nvPr userDrawn="1"/>
        </p:nvSpPr>
        <p:spPr>
          <a:xfrm>
            <a:off x="-1491037" y="4865493"/>
            <a:ext cx="1383722" cy="244689"/>
          </a:xfrm>
          <a:prstGeom prst="rect">
            <a:avLst/>
          </a:prstGeom>
          <a:solidFill>
            <a:srgbClr val="007E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CE32E4-9E6F-41A9-AB13-F25184AADFD2}"/>
              </a:ext>
            </a:extLst>
          </p:cNvPr>
          <p:cNvSpPr/>
          <p:nvPr userDrawn="1"/>
        </p:nvSpPr>
        <p:spPr>
          <a:xfrm>
            <a:off x="-1491037" y="2784020"/>
            <a:ext cx="1383722" cy="244689"/>
          </a:xfrm>
          <a:prstGeom prst="rect">
            <a:avLst/>
          </a:prstGeom>
          <a:solidFill>
            <a:srgbClr val="8D2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D5AE08-7BC5-46A9-8D51-4AA080994FDB}"/>
              </a:ext>
            </a:extLst>
          </p:cNvPr>
          <p:cNvSpPr/>
          <p:nvPr userDrawn="1"/>
        </p:nvSpPr>
        <p:spPr>
          <a:xfrm>
            <a:off x="-1491037" y="3973436"/>
            <a:ext cx="1383722" cy="244689"/>
          </a:xfrm>
          <a:prstGeom prst="rect">
            <a:avLst/>
          </a:prstGeom>
          <a:solidFill>
            <a:srgbClr val="2E6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BC860C-60B0-4C0B-BA3B-34979B05E7C2}"/>
              </a:ext>
            </a:extLst>
          </p:cNvPr>
          <p:cNvSpPr/>
          <p:nvPr userDrawn="1"/>
        </p:nvSpPr>
        <p:spPr>
          <a:xfrm>
            <a:off x="-1491037" y="4270790"/>
            <a:ext cx="1383722" cy="244689"/>
          </a:xfrm>
          <a:prstGeom prst="rect">
            <a:avLst/>
          </a:prstGeom>
          <a:solidFill>
            <a:srgbClr val="439C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7A2414B-594E-4F80-9941-03EAAEB4129E}"/>
              </a:ext>
            </a:extLst>
          </p:cNvPr>
          <p:cNvSpPr/>
          <p:nvPr userDrawn="1"/>
        </p:nvSpPr>
        <p:spPr>
          <a:xfrm>
            <a:off x="-1491037" y="3676082"/>
            <a:ext cx="1383722" cy="244689"/>
          </a:xfrm>
          <a:prstGeom prst="rect">
            <a:avLst/>
          </a:prstGeom>
          <a:solidFill>
            <a:srgbClr val="439B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7AD3068-C7D2-455A-8421-D129C618E7D8}"/>
              </a:ext>
            </a:extLst>
          </p:cNvPr>
          <p:cNvCxnSpPr/>
          <p:nvPr userDrawn="1"/>
        </p:nvCxnSpPr>
        <p:spPr>
          <a:xfrm>
            <a:off x="308835" y="0"/>
            <a:ext cx="0" cy="86814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164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575425"/>
            <a:ext cx="2743200" cy="282575"/>
          </a:xfrm>
          <a:prstGeom prst="rect">
            <a:avLst/>
          </a:prstGeom>
        </p:spPr>
        <p:txBody>
          <a:bodyPr/>
          <a:lstStyle>
            <a:lvl1pPr algn="r">
              <a:defRPr sz="1050"/>
            </a:lvl1pPr>
          </a:lstStyle>
          <a:p>
            <a:fld id="{D7EDEDD4-5E6C-4BDC-964A-A3BEAC66E894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30200" y="247650"/>
            <a:ext cx="9725025" cy="473075"/>
          </a:xfrm>
          <a:prstGeom prst="rect">
            <a:avLst/>
          </a:prstGeom>
        </p:spPr>
        <p:txBody>
          <a:bodyPr/>
          <a:lstStyle>
            <a:lvl1pPr>
              <a:defRPr sz="2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6510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0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38577B9-4D34-414A-A603-D22066AE10F7}"/>
              </a:ext>
            </a:extLst>
          </p:cNvPr>
          <p:cNvSpPr/>
          <p:nvPr userDrawn="1"/>
        </p:nvSpPr>
        <p:spPr>
          <a:xfrm>
            <a:off x="0" y="350520"/>
            <a:ext cx="11841480" cy="615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2400" dirty="0"/>
          </a:p>
        </p:txBody>
      </p:sp>
      <p:pic>
        <p:nvPicPr>
          <p:cNvPr id="15" name="Picture 14" descr="Asset 1.png">
            <a:extLst>
              <a:ext uri="{FF2B5EF4-FFF2-40B4-BE49-F238E27FC236}">
                <a16:creationId xmlns:a16="http://schemas.microsoft.com/office/drawing/2014/main" id="{3722343F-3716-487F-ACEC-00860F827B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95" y="2106279"/>
            <a:ext cx="2645443" cy="2645443"/>
          </a:xfrm>
          <a:prstGeom prst="rect">
            <a:avLst/>
          </a:prstGeom>
        </p:spPr>
      </p:pic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A036529-9F12-4214-9974-0F741B2BDB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715820" y="5131089"/>
            <a:ext cx="7138994" cy="85006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000" spc="0">
                <a:solidFill>
                  <a:schemeClr val="bg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endParaRPr lang="en-ZA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9AA8F26-BA9C-4915-93D0-7317C5AF819C}"/>
              </a:ext>
            </a:extLst>
          </p:cNvPr>
          <p:cNvSpPr/>
          <p:nvPr userDrawn="1"/>
        </p:nvSpPr>
        <p:spPr>
          <a:xfrm>
            <a:off x="604861" y="4976105"/>
            <a:ext cx="2762785" cy="154984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7000"/>
                </a:srgbClr>
              </a:gs>
              <a:gs pos="100000">
                <a:srgbClr val="000000">
                  <a:alpha val="68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6E19BF-7E8D-4F99-92E9-13A353372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5819" y="4413267"/>
            <a:ext cx="7138994" cy="598440"/>
          </a:xfrm>
        </p:spPr>
        <p:txBody>
          <a:bodyPr anchor="b" anchorCtr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id="{6CAFAD66-2350-4B7B-8D30-F79FE6F4C9D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8972239" y="1194318"/>
            <a:ext cx="2025444" cy="421390"/>
            <a:chOff x="3257" y="2037"/>
            <a:chExt cx="1168" cy="243"/>
          </a:xfrm>
          <a:solidFill>
            <a:schemeClr val="bg2"/>
          </a:solidFill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05B1291-F807-4749-A3F9-1A4C0CD716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57" y="2037"/>
              <a:ext cx="237" cy="243"/>
            </a:xfrm>
            <a:custGeom>
              <a:avLst/>
              <a:gdLst>
                <a:gd name="T0" fmla="*/ 3 w 100"/>
                <a:gd name="T1" fmla="*/ 50 h 100"/>
                <a:gd name="T2" fmla="*/ 50 w 100"/>
                <a:gd name="T3" fmla="*/ 97 h 100"/>
                <a:gd name="T4" fmla="*/ 97 w 100"/>
                <a:gd name="T5" fmla="*/ 50 h 100"/>
                <a:gd name="T6" fmla="*/ 50 w 100"/>
                <a:gd name="T7" fmla="*/ 3 h 100"/>
                <a:gd name="T8" fmla="*/ 3 w 100"/>
                <a:gd name="T9" fmla="*/ 50 h 100"/>
                <a:gd name="T10" fmla="*/ 0 w 100"/>
                <a:gd name="T11" fmla="*/ 50 h 100"/>
                <a:gd name="T12" fmla="*/ 50 w 100"/>
                <a:gd name="T13" fmla="*/ 0 h 100"/>
                <a:gd name="T14" fmla="*/ 100 w 100"/>
                <a:gd name="T15" fmla="*/ 50 h 100"/>
                <a:gd name="T16" fmla="*/ 50 w 100"/>
                <a:gd name="T17" fmla="*/ 100 h 100"/>
                <a:gd name="T18" fmla="*/ 0 w 100"/>
                <a:gd name="T19" fmla="*/ 50 h 100"/>
                <a:gd name="T20" fmla="*/ 6 w 100"/>
                <a:gd name="T21" fmla="*/ 50 h 100"/>
                <a:gd name="T22" fmla="*/ 50 w 100"/>
                <a:gd name="T23" fmla="*/ 6 h 100"/>
                <a:gd name="T24" fmla="*/ 94 w 100"/>
                <a:gd name="T25" fmla="*/ 50 h 100"/>
                <a:gd name="T26" fmla="*/ 50 w 100"/>
                <a:gd name="T27" fmla="*/ 94 h 100"/>
                <a:gd name="T28" fmla="*/ 6 w 100"/>
                <a:gd name="T29" fmla="*/ 50 h 100"/>
                <a:gd name="T30" fmla="*/ 20 w 100"/>
                <a:gd name="T31" fmla="*/ 43 h 100"/>
                <a:gd name="T32" fmla="*/ 15 w 100"/>
                <a:gd name="T33" fmla="*/ 50 h 100"/>
                <a:gd name="T34" fmla="*/ 50 w 100"/>
                <a:gd name="T35" fmla="*/ 86 h 100"/>
                <a:gd name="T36" fmla="*/ 86 w 100"/>
                <a:gd name="T37" fmla="*/ 50 h 100"/>
                <a:gd name="T38" fmla="*/ 81 w 100"/>
                <a:gd name="T39" fmla="*/ 43 h 100"/>
                <a:gd name="T40" fmla="*/ 50 w 100"/>
                <a:gd name="T41" fmla="*/ 74 h 100"/>
                <a:gd name="T42" fmla="*/ 20 w 100"/>
                <a:gd name="T43" fmla="*/ 43 h 100"/>
                <a:gd name="T44" fmla="*/ 42 w 100"/>
                <a:gd name="T45" fmla="*/ 21 h 100"/>
                <a:gd name="T46" fmla="*/ 50 w 100"/>
                <a:gd name="T47" fmla="*/ 29 h 100"/>
                <a:gd name="T48" fmla="*/ 59 w 100"/>
                <a:gd name="T49" fmla="*/ 21 h 100"/>
                <a:gd name="T50" fmla="*/ 50 w 100"/>
                <a:gd name="T51" fmla="*/ 14 h 100"/>
                <a:gd name="T52" fmla="*/ 42 w 100"/>
                <a:gd name="T53" fmla="*/ 21 h 100"/>
                <a:gd name="T54" fmla="*/ 34 w 100"/>
                <a:gd name="T55" fmla="*/ 28 h 100"/>
                <a:gd name="T56" fmla="*/ 27 w 100"/>
                <a:gd name="T57" fmla="*/ 35 h 100"/>
                <a:gd name="T58" fmla="*/ 50 w 100"/>
                <a:gd name="T59" fmla="*/ 60 h 100"/>
                <a:gd name="T60" fmla="*/ 74 w 100"/>
                <a:gd name="T61" fmla="*/ 35 h 100"/>
                <a:gd name="T62" fmla="*/ 67 w 100"/>
                <a:gd name="T63" fmla="*/ 28 h 100"/>
                <a:gd name="T64" fmla="*/ 50 w 100"/>
                <a:gd name="T65" fmla="*/ 44 h 100"/>
                <a:gd name="T66" fmla="*/ 34 w 100"/>
                <a:gd name="T67" fmla="*/ 2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0" h="100">
                  <a:moveTo>
                    <a:pt x="3" y="50"/>
                  </a:moveTo>
                  <a:cubicBezTo>
                    <a:pt x="3" y="76"/>
                    <a:pt x="24" y="97"/>
                    <a:pt x="50" y="97"/>
                  </a:cubicBezTo>
                  <a:cubicBezTo>
                    <a:pt x="76" y="97"/>
                    <a:pt x="97" y="76"/>
                    <a:pt x="97" y="50"/>
                  </a:cubicBezTo>
                  <a:cubicBezTo>
                    <a:pt x="97" y="24"/>
                    <a:pt x="76" y="3"/>
                    <a:pt x="50" y="3"/>
                  </a:cubicBezTo>
                  <a:cubicBezTo>
                    <a:pt x="24" y="3"/>
                    <a:pt x="3" y="24"/>
                    <a:pt x="3" y="50"/>
                  </a:cubicBezTo>
                  <a:moveTo>
                    <a:pt x="0" y="50"/>
                  </a:moveTo>
                  <a:cubicBezTo>
                    <a:pt x="0" y="22"/>
                    <a:pt x="22" y="0"/>
                    <a:pt x="50" y="0"/>
                  </a:cubicBezTo>
                  <a:cubicBezTo>
                    <a:pt x="78" y="0"/>
                    <a:pt x="100" y="22"/>
                    <a:pt x="100" y="50"/>
                  </a:cubicBezTo>
                  <a:cubicBezTo>
                    <a:pt x="100" y="78"/>
                    <a:pt x="78" y="100"/>
                    <a:pt x="50" y="100"/>
                  </a:cubicBezTo>
                  <a:cubicBezTo>
                    <a:pt x="22" y="100"/>
                    <a:pt x="0" y="78"/>
                    <a:pt x="0" y="50"/>
                  </a:cubicBezTo>
                  <a:moveTo>
                    <a:pt x="6" y="50"/>
                  </a:moveTo>
                  <a:cubicBezTo>
                    <a:pt x="6" y="26"/>
                    <a:pt x="26" y="6"/>
                    <a:pt x="50" y="6"/>
                  </a:cubicBezTo>
                  <a:cubicBezTo>
                    <a:pt x="74" y="6"/>
                    <a:pt x="94" y="26"/>
                    <a:pt x="94" y="50"/>
                  </a:cubicBezTo>
                  <a:cubicBezTo>
                    <a:pt x="94" y="74"/>
                    <a:pt x="74" y="94"/>
                    <a:pt x="50" y="94"/>
                  </a:cubicBezTo>
                  <a:cubicBezTo>
                    <a:pt x="26" y="94"/>
                    <a:pt x="6" y="74"/>
                    <a:pt x="6" y="50"/>
                  </a:cubicBezTo>
                  <a:moveTo>
                    <a:pt x="20" y="43"/>
                  </a:moveTo>
                  <a:cubicBezTo>
                    <a:pt x="18" y="45"/>
                    <a:pt x="16" y="48"/>
                    <a:pt x="15" y="50"/>
                  </a:cubicBezTo>
                  <a:cubicBezTo>
                    <a:pt x="24" y="64"/>
                    <a:pt x="37" y="76"/>
                    <a:pt x="50" y="86"/>
                  </a:cubicBezTo>
                  <a:cubicBezTo>
                    <a:pt x="64" y="76"/>
                    <a:pt x="76" y="64"/>
                    <a:pt x="86" y="50"/>
                  </a:cubicBezTo>
                  <a:cubicBezTo>
                    <a:pt x="84" y="48"/>
                    <a:pt x="83" y="45"/>
                    <a:pt x="81" y="43"/>
                  </a:cubicBezTo>
                  <a:cubicBezTo>
                    <a:pt x="72" y="54"/>
                    <a:pt x="61" y="65"/>
                    <a:pt x="50" y="74"/>
                  </a:cubicBezTo>
                  <a:cubicBezTo>
                    <a:pt x="39" y="65"/>
                    <a:pt x="29" y="54"/>
                    <a:pt x="20" y="43"/>
                  </a:cubicBezTo>
                  <a:moveTo>
                    <a:pt x="42" y="21"/>
                  </a:moveTo>
                  <a:cubicBezTo>
                    <a:pt x="45" y="24"/>
                    <a:pt x="48" y="26"/>
                    <a:pt x="50" y="29"/>
                  </a:cubicBezTo>
                  <a:cubicBezTo>
                    <a:pt x="53" y="26"/>
                    <a:pt x="56" y="24"/>
                    <a:pt x="59" y="21"/>
                  </a:cubicBezTo>
                  <a:cubicBezTo>
                    <a:pt x="56" y="19"/>
                    <a:pt x="54" y="16"/>
                    <a:pt x="50" y="14"/>
                  </a:cubicBezTo>
                  <a:cubicBezTo>
                    <a:pt x="47" y="16"/>
                    <a:pt x="44" y="19"/>
                    <a:pt x="42" y="21"/>
                  </a:cubicBezTo>
                  <a:moveTo>
                    <a:pt x="34" y="28"/>
                  </a:moveTo>
                  <a:cubicBezTo>
                    <a:pt x="31" y="30"/>
                    <a:pt x="29" y="33"/>
                    <a:pt x="27" y="35"/>
                  </a:cubicBezTo>
                  <a:cubicBezTo>
                    <a:pt x="34" y="44"/>
                    <a:pt x="42" y="52"/>
                    <a:pt x="50" y="60"/>
                  </a:cubicBezTo>
                  <a:cubicBezTo>
                    <a:pt x="59" y="52"/>
                    <a:pt x="67" y="44"/>
                    <a:pt x="74" y="35"/>
                  </a:cubicBezTo>
                  <a:cubicBezTo>
                    <a:pt x="72" y="33"/>
                    <a:pt x="70" y="30"/>
                    <a:pt x="67" y="28"/>
                  </a:cubicBezTo>
                  <a:cubicBezTo>
                    <a:pt x="61" y="33"/>
                    <a:pt x="56" y="38"/>
                    <a:pt x="50" y="44"/>
                  </a:cubicBezTo>
                  <a:cubicBezTo>
                    <a:pt x="45" y="38"/>
                    <a:pt x="40" y="33"/>
                    <a:pt x="3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C6A034CA-1452-4844-9932-EE121B2EEDB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41" y="2088"/>
              <a:ext cx="884" cy="177"/>
            </a:xfrm>
            <a:custGeom>
              <a:avLst/>
              <a:gdLst>
                <a:gd name="T0" fmla="*/ 27 w 373"/>
                <a:gd name="T1" fmla="*/ 51 h 73"/>
                <a:gd name="T2" fmla="*/ 10 w 373"/>
                <a:gd name="T3" fmla="*/ 5 h 73"/>
                <a:gd name="T4" fmla="*/ 41 w 373"/>
                <a:gd name="T5" fmla="*/ 29 h 73"/>
                <a:gd name="T6" fmla="*/ 41 w 373"/>
                <a:gd name="T7" fmla="*/ 8 h 73"/>
                <a:gd name="T8" fmla="*/ 0 w 373"/>
                <a:gd name="T9" fmla="*/ 1 h 73"/>
                <a:gd name="T10" fmla="*/ 17 w 373"/>
                <a:gd name="T11" fmla="*/ 57 h 73"/>
                <a:gd name="T12" fmla="*/ 51 w 373"/>
                <a:gd name="T13" fmla="*/ 29 h 73"/>
                <a:gd name="T14" fmla="*/ 69 w 373"/>
                <a:gd name="T15" fmla="*/ 57 h 73"/>
                <a:gd name="T16" fmla="*/ 60 w 373"/>
                <a:gd name="T17" fmla="*/ 18 h 73"/>
                <a:gd name="T18" fmla="*/ 70 w 373"/>
                <a:gd name="T19" fmla="*/ 5 h 73"/>
                <a:gd name="T20" fmla="*/ 58 w 373"/>
                <a:gd name="T21" fmla="*/ 5 h 73"/>
                <a:gd name="T22" fmla="*/ 70 w 373"/>
                <a:gd name="T23" fmla="*/ 5 h 73"/>
                <a:gd name="T24" fmla="*/ 99 w 373"/>
                <a:gd name="T25" fmla="*/ 34 h 73"/>
                <a:gd name="T26" fmla="*/ 88 w 373"/>
                <a:gd name="T27" fmla="*/ 26 h 73"/>
                <a:gd name="T28" fmla="*/ 108 w 373"/>
                <a:gd name="T29" fmla="*/ 25 h 73"/>
                <a:gd name="T30" fmla="*/ 96 w 373"/>
                <a:gd name="T31" fmla="*/ 17 h 73"/>
                <a:gd name="T32" fmla="*/ 92 w 373"/>
                <a:gd name="T33" fmla="*/ 39 h 73"/>
                <a:gd name="T34" fmla="*/ 103 w 373"/>
                <a:gd name="T35" fmla="*/ 48 h 73"/>
                <a:gd name="T36" fmla="*/ 79 w 373"/>
                <a:gd name="T37" fmla="*/ 53 h 73"/>
                <a:gd name="T38" fmla="*/ 93 w 373"/>
                <a:gd name="T39" fmla="*/ 58 h 73"/>
                <a:gd name="T40" fmla="*/ 143 w 373"/>
                <a:gd name="T41" fmla="*/ 58 h 73"/>
                <a:gd name="T42" fmla="*/ 154 w 373"/>
                <a:gd name="T43" fmla="*/ 54 h 73"/>
                <a:gd name="T44" fmla="*/ 131 w 373"/>
                <a:gd name="T45" fmla="*/ 48 h 73"/>
                <a:gd name="T46" fmla="*/ 141 w 373"/>
                <a:gd name="T47" fmla="*/ 21 h 73"/>
                <a:gd name="T48" fmla="*/ 153 w 373"/>
                <a:gd name="T49" fmla="*/ 18 h 73"/>
                <a:gd name="T50" fmla="*/ 118 w 373"/>
                <a:gd name="T51" fmla="*/ 36 h 73"/>
                <a:gd name="T52" fmla="*/ 193 w 373"/>
                <a:gd name="T53" fmla="*/ 38 h 73"/>
                <a:gd name="T54" fmla="*/ 170 w 373"/>
                <a:gd name="T55" fmla="*/ 38 h 73"/>
                <a:gd name="T56" fmla="*/ 193 w 373"/>
                <a:gd name="T57" fmla="*/ 38 h 73"/>
                <a:gd name="T58" fmla="*/ 181 w 373"/>
                <a:gd name="T59" fmla="*/ 17 h 73"/>
                <a:gd name="T60" fmla="*/ 182 w 373"/>
                <a:gd name="T61" fmla="*/ 58 h 73"/>
                <a:gd name="T62" fmla="*/ 231 w 373"/>
                <a:gd name="T63" fmla="*/ 58 h 73"/>
                <a:gd name="T64" fmla="*/ 243 w 373"/>
                <a:gd name="T65" fmla="*/ 18 h 73"/>
                <a:gd name="T66" fmla="*/ 215 w 373"/>
                <a:gd name="T67" fmla="*/ 18 h 73"/>
                <a:gd name="T68" fmla="*/ 225 w 373"/>
                <a:gd name="T69" fmla="*/ 58 h 73"/>
                <a:gd name="T70" fmla="*/ 261 w 373"/>
                <a:gd name="T71" fmla="*/ 31 h 73"/>
                <a:gd name="T72" fmla="*/ 281 w 373"/>
                <a:gd name="T73" fmla="*/ 31 h 73"/>
                <a:gd name="T74" fmla="*/ 261 w 373"/>
                <a:gd name="T75" fmla="*/ 35 h 73"/>
                <a:gd name="T76" fmla="*/ 290 w 373"/>
                <a:gd name="T77" fmla="*/ 33 h 73"/>
                <a:gd name="T78" fmla="*/ 252 w 373"/>
                <a:gd name="T79" fmla="*/ 36 h 73"/>
                <a:gd name="T80" fmla="*/ 289 w 373"/>
                <a:gd name="T81" fmla="*/ 57 h 73"/>
                <a:gd name="T82" fmla="*/ 282 w 373"/>
                <a:gd name="T83" fmla="*/ 54 h 73"/>
                <a:gd name="T84" fmla="*/ 261 w 373"/>
                <a:gd name="T85" fmla="*/ 35 h 73"/>
                <a:gd name="T86" fmla="*/ 327 w 373"/>
                <a:gd name="T87" fmla="*/ 19 h 73"/>
                <a:gd name="T88" fmla="*/ 308 w 373"/>
                <a:gd name="T89" fmla="*/ 21 h 73"/>
                <a:gd name="T90" fmla="*/ 299 w 373"/>
                <a:gd name="T91" fmla="*/ 18 h 73"/>
                <a:gd name="T92" fmla="*/ 308 w 373"/>
                <a:gd name="T93" fmla="*/ 58 h 73"/>
                <a:gd name="T94" fmla="*/ 316 w 373"/>
                <a:gd name="T95" fmla="*/ 23 h 73"/>
                <a:gd name="T96" fmla="*/ 373 w 373"/>
                <a:gd name="T97" fmla="*/ 17 h 73"/>
                <a:gd name="T98" fmla="*/ 353 w 373"/>
                <a:gd name="T99" fmla="*/ 46 h 73"/>
                <a:gd name="T100" fmla="*/ 333 w 373"/>
                <a:gd name="T101" fmla="*/ 18 h 73"/>
                <a:gd name="T102" fmla="*/ 348 w 373"/>
                <a:gd name="T103" fmla="*/ 57 h 73"/>
                <a:gd name="T104" fmla="*/ 334 w 373"/>
                <a:gd name="T105" fmla="*/ 73 h 73"/>
                <a:gd name="T106" fmla="*/ 354 w 373"/>
                <a:gd name="T107" fmla="*/ 5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3" h="73">
                  <a:moveTo>
                    <a:pt x="41" y="29"/>
                  </a:moveTo>
                  <a:cubicBezTo>
                    <a:pt x="41" y="38"/>
                    <a:pt x="36" y="47"/>
                    <a:pt x="27" y="51"/>
                  </a:cubicBezTo>
                  <a:cubicBezTo>
                    <a:pt x="23" y="53"/>
                    <a:pt x="17" y="53"/>
                    <a:pt x="10" y="5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7" y="5"/>
                    <a:pt x="23" y="5"/>
                    <a:pt x="27" y="7"/>
                  </a:cubicBezTo>
                  <a:cubicBezTo>
                    <a:pt x="36" y="11"/>
                    <a:pt x="41" y="20"/>
                    <a:pt x="41" y="29"/>
                  </a:cubicBezTo>
                  <a:moveTo>
                    <a:pt x="51" y="29"/>
                  </a:moveTo>
                  <a:cubicBezTo>
                    <a:pt x="51" y="21"/>
                    <a:pt x="48" y="13"/>
                    <a:pt x="41" y="8"/>
                  </a:cubicBezTo>
                  <a:cubicBezTo>
                    <a:pt x="35" y="3"/>
                    <a:pt x="26" y="1"/>
                    <a:pt x="17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26" y="57"/>
                    <a:pt x="35" y="55"/>
                    <a:pt x="41" y="51"/>
                  </a:cubicBezTo>
                  <a:cubicBezTo>
                    <a:pt x="48" y="45"/>
                    <a:pt x="51" y="37"/>
                    <a:pt x="51" y="29"/>
                  </a:cubicBezTo>
                  <a:moveTo>
                    <a:pt x="60" y="57"/>
                  </a:moveTo>
                  <a:cubicBezTo>
                    <a:pt x="69" y="57"/>
                    <a:pt x="69" y="57"/>
                    <a:pt x="69" y="5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0" y="18"/>
                    <a:pt x="60" y="18"/>
                    <a:pt x="60" y="18"/>
                  </a:cubicBezTo>
                  <a:lnTo>
                    <a:pt x="60" y="57"/>
                  </a:lnTo>
                  <a:close/>
                  <a:moveTo>
                    <a:pt x="70" y="5"/>
                  </a:moveTo>
                  <a:cubicBezTo>
                    <a:pt x="70" y="2"/>
                    <a:pt x="67" y="0"/>
                    <a:pt x="64" y="0"/>
                  </a:cubicBezTo>
                  <a:cubicBezTo>
                    <a:pt x="61" y="0"/>
                    <a:pt x="58" y="2"/>
                    <a:pt x="58" y="5"/>
                  </a:cubicBezTo>
                  <a:cubicBezTo>
                    <a:pt x="58" y="8"/>
                    <a:pt x="61" y="10"/>
                    <a:pt x="64" y="10"/>
                  </a:cubicBezTo>
                  <a:cubicBezTo>
                    <a:pt x="67" y="10"/>
                    <a:pt x="70" y="8"/>
                    <a:pt x="70" y="5"/>
                  </a:cubicBezTo>
                  <a:moveTo>
                    <a:pt x="111" y="46"/>
                  </a:moveTo>
                  <a:cubicBezTo>
                    <a:pt x="111" y="39"/>
                    <a:pt x="105" y="36"/>
                    <a:pt x="99" y="34"/>
                  </a:cubicBezTo>
                  <a:cubicBezTo>
                    <a:pt x="98" y="33"/>
                    <a:pt x="94" y="32"/>
                    <a:pt x="91" y="30"/>
                  </a:cubicBezTo>
                  <a:cubicBezTo>
                    <a:pt x="89" y="29"/>
                    <a:pt x="88" y="28"/>
                    <a:pt x="88" y="26"/>
                  </a:cubicBezTo>
                  <a:cubicBezTo>
                    <a:pt x="88" y="22"/>
                    <a:pt x="91" y="21"/>
                    <a:pt x="95" y="21"/>
                  </a:cubicBezTo>
                  <a:cubicBezTo>
                    <a:pt x="101" y="21"/>
                    <a:pt x="108" y="25"/>
                    <a:pt x="108" y="25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2" y="17"/>
                    <a:pt x="96" y="17"/>
                  </a:cubicBezTo>
                  <a:cubicBezTo>
                    <a:pt x="84" y="17"/>
                    <a:pt x="79" y="22"/>
                    <a:pt x="79" y="28"/>
                  </a:cubicBezTo>
                  <a:cubicBezTo>
                    <a:pt x="79" y="34"/>
                    <a:pt x="86" y="37"/>
                    <a:pt x="92" y="39"/>
                  </a:cubicBezTo>
                  <a:cubicBezTo>
                    <a:pt x="93" y="40"/>
                    <a:pt x="97" y="41"/>
                    <a:pt x="100" y="43"/>
                  </a:cubicBezTo>
                  <a:cubicBezTo>
                    <a:pt x="102" y="44"/>
                    <a:pt x="103" y="46"/>
                    <a:pt x="103" y="48"/>
                  </a:cubicBezTo>
                  <a:cubicBezTo>
                    <a:pt x="103" y="53"/>
                    <a:pt x="97" y="54"/>
                    <a:pt x="94" y="54"/>
                  </a:cubicBezTo>
                  <a:cubicBezTo>
                    <a:pt x="88" y="55"/>
                    <a:pt x="79" y="53"/>
                    <a:pt x="79" y="53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84" y="58"/>
                    <a:pt x="93" y="58"/>
                  </a:cubicBezTo>
                  <a:cubicBezTo>
                    <a:pt x="103" y="58"/>
                    <a:pt x="111" y="55"/>
                    <a:pt x="111" y="46"/>
                  </a:cubicBezTo>
                  <a:moveTo>
                    <a:pt x="143" y="58"/>
                  </a:moveTo>
                  <a:cubicBezTo>
                    <a:pt x="149" y="58"/>
                    <a:pt x="154" y="57"/>
                    <a:pt x="154" y="57"/>
                  </a:cubicBezTo>
                  <a:cubicBezTo>
                    <a:pt x="154" y="54"/>
                    <a:pt x="154" y="54"/>
                    <a:pt x="154" y="54"/>
                  </a:cubicBezTo>
                  <a:cubicBezTo>
                    <a:pt x="154" y="54"/>
                    <a:pt x="151" y="54"/>
                    <a:pt x="148" y="54"/>
                  </a:cubicBezTo>
                  <a:cubicBezTo>
                    <a:pt x="141" y="54"/>
                    <a:pt x="135" y="51"/>
                    <a:pt x="131" y="48"/>
                  </a:cubicBezTo>
                  <a:cubicBezTo>
                    <a:pt x="128" y="44"/>
                    <a:pt x="128" y="39"/>
                    <a:pt x="128" y="34"/>
                  </a:cubicBezTo>
                  <a:cubicBezTo>
                    <a:pt x="128" y="29"/>
                    <a:pt x="130" y="21"/>
                    <a:pt x="141" y="21"/>
                  </a:cubicBezTo>
                  <a:cubicBezTo>
                    <a:pt x="146" y="21"/>
                    <a:pt x="153" y="25"/>
                    <a:pt x="153" y="25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18"/>
                    <a:pt x="147" y="17"/>
                    <a:pt x="138" y="17"/>
                  </a:cubicBezTo>
                  <a:cubicBezTo>
                    <a:pt x="124" y="17"/>
                    <a:pt x="118" y="26"/>
                    <a:pt x="118" y="36"/>
                  </a:cubicBezTo>
                  <a:cubicBezTo>
                    <a:pt x="118" y="49"/>
                    <a:pt x="125" y="58"/>
                    <a:pt x="143" y="58"/>
                  </a:cubicBezTo>
                  <a:moveTo>
                    <a:pt x="193" y="38"/>
                  </a:moveTo>
                  <a:cubicBezTo>
                    <a:pt x="193" y="44"/>
                    <a:pt x="192" y="54"/>
                    <a:pt x="182" y="54"/>
                  </a:cubicBezTo>
                  <a:cubicBezTo>
                    <a:pt x="172" y="54"/>
                    <a:pt x="170" y="44"/>
                    <a:pt x="170" y="38"/>
                  </a:cubicBezTo>
                  <a:cubicBezTo>
                    <a:pt x="170" y="31"/>
                    <a:pt x="170" y="21"/>
                    <a:pt x="181" y="21"/>
                  </a:cubicBezTo>
                  <a:cubicBezTo>
                    <a:pt x="192" y="21"/>
                    <a:pt x="193" y="31"/>
                    <a:pt x="193" y="38"/>
                  </a:cubicBezTo>
                  <a:moveTo>
                    <a:pt x="203" y="38"/>
                  </a:moveTo>
                  <a:cubicBezTo>
                    <a:pt x="203" y="25"/>
                    <a:pt x="195" y="17"/>
                    <a:pt x="181" y="17"/>
                  </a:cubicBezTo>
                  <a:cubicBezTo>
                    <a:pt x="166" y="17"/>
                    <a:pt x="160" y="26"/>
                    <a:pt x="160" y="38"/>
                  </a:cubicBezTo>
                  <a:cubicBezTo>
                    <a:pt x="160" y="50"/>
                    <a:pt x="168" y="58"/>
                    <a:pt x="182" y="58"/>
                  </a:cubicBezTo>
                  <a:cubicBezTo>
                    <a:pt x="196" y="58"/>
                    <a:pt x="203" y="51"/>
                    <a:pt x="203" y="38"/>
                  </a:cubicBezTo>
                  <a:moveTo>
                    <a:pt x="231" y="58"/>
                  </a:moveTo>
                  <a:cubicBezTo>
                    <a:pt x="250" y="18"/>
                    <a:pt x="250" y="18"/>
                    <a:pt x="250" y="18"/>
                  </a:cubicBezTo>
                  <a:cubicBezTo>
                    <a:pt x="243" y="18"/>
                    <a:pt x="243" y="18"/>
                    <a:pt x="243" y="18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06" y="19"/>
                    <a:pt x="206" y="19"/>
                    <a:pt x="206" y="19"/>
                  </a:cubicBezTo>
                  <a:cubicBezTo>
                    <a:pt x="225" y="58"/>
                    <a:pt x="225" y="58"/>
                    <a:pt x="225" y="58"/>
                  </a:cubicBezTo>
                  <a:lnTo>
                    <a:pt x="231" y="58"/>
                  </a:lnTo>
                  <a:close/>
                  <a:moveTo>
                    <a:pt x="261" y="31"/>
                  </a:moveTo>
                  <a:cubicBezTo>
                    <a:pt x="262" y="28"/>
                    <a:pt x="264" y="21"/>
                    <a:pt x="272" y="21"/>
                  </a:cubicBezTo>
                  <a:cubicBezTo>
                    <a:pt x="277" y="21"/>
                    <a:pt x="281" y="26"/>
                    <a:pt x="281" y="31"/>
                  </a:cubicBezTo>
                  <a:lnTo>
                    <a:pt x="261" y="31"/>
                  </a:lnTo>
                  <a:close/>
                  <a:moveTo>
                    <a:pt x="261" y="35"/>
                  </a:moveTo>
                  <a:cubicBezTo>
                    <a:pt x="290" y="35"/>
                    <a:pt x="290" y="35"/>
                    <a:pt x="290" y="35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90" y="23"/>
                    <a:pt x="283" y="17"/>
                    <a:pt x="273" y="17"/>
                  </a:cubicBezTo>
                  <a:cubicBezTo>
                    <a:pt x="258" y="17"/>
                    <a:pt x="252" y="24"/>
                    <a:pt x="252" y="36"/>
                  </a:cubicBezTo>
                  <a:cubicBezTo>
                    <a:pt x="252" y="51"/>
                    <a:pt x="261" y="58"/>
                    <a:pt x="276" y="58"/>
                  </a:cubicBezTo>
                  <a:cubicBezTo>
                    <a:pt x="284" y="58"/>
                    <a:pt x="289" y="57"/>
                    <a:pt x="289" y="5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89" y="53"/>
                    <a:pt x="285" y="54"/>
                    <a:pt x="282" y="54"/>
                  </a:cubicBezTo>
                  <a:cubicBezTo>
                    <a:pt x="275" y="54"/>
                    <a:pt x="269" y="52"/>
                    <a:pt x="265" y="48"/>
                  </a:cubicBezTo>
                  <a:cubicBezTo>
                    <a:pt x="262" y="44"/>
                    <a:pt x="261" y="39"/>
                    <a:pt x="261" y="35"/>
                  </a:cubicBezTo>
                  <a:moveTo>
                    <a:pt x="328" y="25"/>
                  </a:moveTo>
                  <a:cubicBezTo>
                    <a:pt x="327" y="19"/>
                    <a:pt x="327" y="19"/>
                    <a:pt x="327" y="19"/>
                  </a:cubicBezTo>
                  <a:cubicBezTo>
                    <a:pt x="326" y="18"/>
                    <a:pt x="321" y="17"/>
                    <a:pt x="316" y="18"/>
                  </a:cubicBezTo>
                  <a:cubicBezTo>
                    <a:pt x="312" y="18"/>
                    <a:pt x="309" y="20"/>
                    <a:pt x="308" y="21"/>
                  </a:cubicBezTo>
                  <a:cubicBezTo>
                    <a:pt x="308" y="17"/>
                    <a:pt x="308" y="17"/>
                    <a:pt x="308" y="17"/>
                  </a:cubicBezTo>
                  <a:cubicBezTo>
                    <a:pt x="299" y="18"/>
                    <a:pt x="299" y="18"/>
                    <a:pt x="299" y="18"/>
                  </a:cubicBezTo>
                  <a:cubicBezTo>
                    <a:pt x="299" y="58"/>
                    <a:pt x="299" y="58"/>
                    <a:pt x="299" y="58"/>
                  </a:cubicBezTo>
                  <a:cubicBezTo>
                    <a:pt x="308" y="58"/>
                    <a:pt x="308" y="58"/>
                    <a:pt x="308" y="58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0" y="24"/>
                    <a:pt x="312" y="23"/>
                    <a:pt x="316" y="23"/>
                  </a:cubicBezTo>
                  <a:cubicBezTo>
                    <a:pt x="323" y="22"/>
                    <a:pt x="328" y="25"/>
                    <a:pt x="328" y="25"/>
                  </a:cubicBezTo>
                  <a:moveTo>
                    <a:pt x="373" y="17"/>
                  </a:moveTo>
                  <a:cubicBezTo>
                    <a:pt x="366" y="17"/>
                    <a:pt x="366" y="17"/>
                    <a:pt x="366" y="17"/>
                  </a:cubicBezTo>
                  <a:cubicBezTo>
                    <a:pt x="353" y="46"/>
                    <a:pt x="353" y="46"/>
                    <a:pt x="353" y="46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33" y="18"/>
                    <a:pt x="333" y="18"/>
                    <a:pt x="333" y="18"/>
                  </a:cubicBezTo>
                  <a:cubicBezTo>
                    <a:pt x="347" y="53"/>
                    <a:pt x="347" y="53"/>
                    <a:pt x="347" y="53"/>
                  </a:cubicBezTo>
                  <a:cubicBezTo>
                    <a:pt x="347" y="53"/>
                    <a:pt x="348" y="55"/>
                    <a:pt x="348" y="57"/>
                  </a:cubicBezTo>
                  <a:cubicBezTo>
                    <a:pt x="348" y="60"/>
                    <a:pt x="344" y="68"/>
                    <a:pt x="334" y="67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6" y="73"/>
                    <a:pt x="336" y="73"/>
                    <a:pt x="336" y="73"/>
                  </a:cubicBezTo>
                  <a:cubicBezTo>
                    <a:pt x="346" y="73"/>
                    <a:pt x="351" y="65"/>
                    <a:pt x="354" y="58"/>
                  </a:cubicBezTo>
                  <a:lnTo>
                    <a:pt x="373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9B1AA7A-3DB4-4575-8659-DB0D43BCABB3}"/>
              </a:ext>
            </a:extLst>
          </p:cNvPr>
          <p:cNvSpPr/>
          <p:nvPr userDrawn="1"/>
        </p:nvSpPr>
        <p:spPr>
          <a:xfrm>
            <a:off x="0" y="6818399"/>
            <a:ext cx="12192000" cy="45719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rgbClr val="F15D2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311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5A5FA-E924-421E-ACA4-919613F21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4F3292-725B-411C-A201-4D280146A0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50040" y="6567159"/>
            <a:ext cx="441960" cy="290841"/>
          </a:xfrm>
          <a:prstGeom prst="rect">
            <a:avLst/>
          </a:prstGeom>
        </p:spPr>
        <p:txBody>
          <a:bodyPr/>
          <a:lstStyle/>
          <a:p>
            <a:pPr defTabSz="914400"/>
            <a:fld id="{F6D41C48-E3FE-402B-955D-438F8D20EBD4}" type="slidenum">
              <a:rPr lang="en-ZA" sz="1800" smtClean="0">
                <a:solidFill>
                  <a:srgbClr val="EAEAEA">
                    <a:tint val="75000"/>
                  </a:srgbClr>
                </a:solidFill>
              </a:rPr>
              <a:pPr defTabSz="914400"/>
              <a:t>‹#›</a:t>
            </a:fld>
            <a:endParaRPr lang="en-ZA" sz="1800" dirty="0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11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ub +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6" name="Text Placeholder 2"/>
          <p:cNvSpPr>
            <a:spLocks noGrp="1"/>
          </p:cNvSpPr>
          <p:nvPr>
            <p:ph type="body" idx="1"/>
          </p:nvPr>
        </p:nvSpPr>
        <p:spPr>
          <a:xfrm>
            <a:off x="304864" y="1073995"/>
            <a:ext cx="3744000" cy="489689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accent3">
                    <a:lumMod val="60000"/>
                    <a:lumOff val="4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609539" indent="0">
              <a:buNone/>
              <a:defRPr sz="2667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33" b="1"/>
            </a:lvl4pPr>
            <a:lvl5pPr marL="2438158" indent="0">
              <a:buNone/>
              <a:defRPr sz="2133" b="1"/>
            </a:lvl5pPr>
            <a:lvl6pPr marL="3047696" indent="0">
              <a:buNone/>
              <a:defRPr sz="2133" b="1"/>
            </a:lvl6pPr>
            <a:lvl7pPr marL="3657235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3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idx="16"/>
          </p:nvPr>
        </p:nvSpPr>
        <p:spPr>
          <a:xfrm>
            <a:off x="4226148" y="1073995"/>
            <a:ext cx="3744000" cy="489689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accent3">
                    <a:lumMod val="60000"/>
                    <a:lumOff val="4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609539" indent="0">
              <a:buNone/>
              <a:defRPr sz="2667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33" b="1"/>
            </a:lvl4pPr>
            <a:lvl5pPr marL="2438158" indent="0">
              <a:buNone/>
              <a:defRPr sz="2133" b="1"/>
            </a:lvl5pPr>
            <a:lvl6pPr marL="3047696" indent="0">
              <a:buNone/>
              <a:defRPr sz="2133" b="1"/>
            </a:lvl6pPr>
            <a:lvl7pPr marL="3657235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3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idx="17"/>
          </p:nvPr>
        </p:nvSpPr>
        <p:spPr>
          <a:xfrm>
            <a:off x="8147433" y="1073995"/>
            <a:ext cx="3744000" cy="489689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accent3">
                    <a:lumMod val="60000"/>
                    <a:lumOff val="4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609539" indent="0">
              <a:buNone/>
              <a:defRPr sz="2667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33" b="1"/>
            </a:lvl4pPr>
            <a:lvl5pPr marL="2438158" indent="0">
              <a:buNone/>
              <a:defRPr sz="2133" b="1"/>
            </a:lvl5pPr>
            <a:lvl6pPr marL="3047696" indent="0">
              <a:buNone/>
              <a:defRPr sz="2133" b="1"/>
            </a:lvl6pPr>
            <a:lvl7pPr marL="3657235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3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EE69AABC-F6C2-4CD3-8786-FCA7AB60156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316778" y="1736505"/>
            <a:ext cx="3732086" cy="464524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350B876-07B9-4EBA-94CE-1BFCEA47A6C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94461" y="1736505"/>
            <a:ext cx="3797501" cy="464524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3C58E863-1B17-4D30-8ED6-0F1F4135F2A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66826" y="1736505"/>
            <a:ext cx="3809679" cy="464524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81344C-1621-40BD-9976-434FBD338199}"/>
              </a:ext>
            </a:extLst>
          </p:cNvPr>
          <p:cNvSpPr/>
          <p:nvPr userDrawn="1"/>
        </p:nvSpPr>
        <p:spPr>
          <a:xfrm>
            <a:off x="11625951" y="6488668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fld id="{B6F15528-21DE-4FAA-801E-634DDDAF4B2B}" type="slidenum">
              <a:rPr lang="en-ZA" sz="1200" smtClean="0">
                <a:solidFill>
                  <a:srgbClr val="6D6E71">
                    <a:lumMod val="40000"/>
                    <a:lumOff val="60000"/>
                  </a:srgbClr>
                </a:solidFill>
              </a:rPr>
              <a:pPr defTabSz="914400"/>
              <a:t>‹#›</a:t>
            </a:fld>
            <a:endParaRPr lang="en-ZA" sz="1200" dirty="0">
              <a:solidFill>
                <a:srgbClr val="6D6E7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21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804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81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0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38577B9-4D34-414A-A603-D22066AE10F7}"/>
              </a:ext>
            </a:extLst>
          </p:cNvPr>
          <p:cNvSpPr/>
          <p:nvPr userDrawn="1"/>
        </p:nvSpPr>
        <p:spPr>
          <a:xfrm>
            <a:off x="0" y="350520"/>
            <a:ext cx="11841480" cy="615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2400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A036529-9F12-4214-9974-0F741B2BDB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715820" y="5131089"/>
            <a:ext cx="7138994" cy="85006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000" spc="0">
                <a:solidFill>
                  <a:schemeClr val="bg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endParaRPr lang="en-Z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4DF1D0-18EB-416E-98A1-E37F665B70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8469" y="2106279"/>
            <a:ext cx="2635572" cy="264544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C9AA8F26-BA9C-4915-93D0-7317C5AF819C}"/>
              </a:ext>
            </a:extLst>
          </p:cNvPr>
          <p:cNvSpPr/>
          <p:nvPr userDrawn="1"/>
        </p:nvSpPr>
        <p:spPr>
          <a:xfrm>
            <a:off x="604861" y="4976105"/>
            <a:ext cx="2762785" cy="154984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7000"/>
                </a:srgbClr>
              </a:gs>
              <a:gs pos="100000">
                <a:srgbClr val="000000">
                  <a:alpha val="68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6E19BF-7E8D-4F99-92E9-13A353372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5819" y="4413267"/>
            <a:ext cx="7138994" cy="598440"/>
          </a:xfrm>
        </p:spPr>
        <p:txBody>
          <a:bodyPr anchor="b" anchorCtr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id="{6CAFAD66-2350-4B7B-8D30-F79FE6F4C9D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8972239" y="1194318"/>
            <a:ext cx="2025444" cy="421390"/>
            <a:chOff x="3257" y="2037"/>
            <a:chExt cx="1168" cy="243"/>
          </a:xfrm>
          <a:solidFill>
            <a:schemeClr val="bg2"/>
          </a:solidFill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05B1291-F807-4749-A3F9-1A4C0CD716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57" y="2037"/>
              <a:ext cx="237" cy="243"/>
            </a:xfrm>
            <a:custGeom>
              <a:avLst/>
              <a:gdLst>
                <a:gd name="T0" fmla="*/ 3 w 100"/>
                <a:gd name="T1" fmla="*/ 50 h 100"/>
                <a:gd name="T2" fmla="*/ 50 w 100"/>
                <a:gd name="T3" fmla="*/ 97 h 100"/>
                <a:gd name="T4" fmla="*/ 97 w 100"/>
                <a:gd name="T5" fmla="*/ 50 h 100"/>
                <a:gd name="T6" fmla="*/ 50 w 100"/>
                <a:gd name="T7" fmla="*/ 3 h 100"/>
                <a:gd name="T8" fmla="*/ 3 w 100"/>
                <a:gd name="T9" fmla="*/ 50 h 100"/>
                <a:gd name="T10" fmla="*/ 0 w 100"/>
                <a:gd name="T11" fmla="*/ 50 h 100"/>
                <a:gd name="T12" fmla="*/ 50 w 100"/>
                <a:gd name="T13" fmla="*/ 0 h 100"/>
                <a:gd name="T14" fmla="*/ 100 w 100"/>
                <a:gd name="T15" fmla="*/ 50 h 100"/>
                <a:gd name="T16" fmla="*/ 50 w 100"/>
                <a:gd name="T17" fmla="*/ 100 h 100"/>
                <a:gd name="T18" fmla="*/ 0 w 100"/>
                <a:gd name="T19" fmla="*/ 50 h 100"/>
                <a:gd name="T20" fmla="*/ 6 w 100"/>
                <a:gd name="T21" fmla="*/ 50 h 100"/>
                <a:gd name="T22" fmla="*/ 50 w 100"/>
                <a:gd name="T23" fmla="*/ 6 h 100"/>
                <a:gd name="T24" fmla="*/ 94 w 100"/>
                <a:gd name="T25" fmla="*/ 50 h 100"/>
                <a:gd name="T26" fmla="*/ 50 w 100"/>
                <a:gd name="T27" fmla="*/ 94 h 100"/>
                <a:gd name="T28" fmla="*/ 6 w 100"/>
                <a:gd name="T29" fmla="*/ 50 h 100"/>
                <a:gd name="T30" fmla="*/ 20 w 100"/>
                <a:gd name="T31" fmla="*/ 43 h 100"/>
                <a:gd name="T32" fmla="*/ 15 w 100"/>
                <a:gd name="T33" fmla="*/ 50 h 100"/>
                <a:gd name="T34" fmla="*/ 50 w 100"/>
                <a:gd name="T35" fmla="*/ 86 h 100"/>
                <a:gd name="T36" fmla="*/ 86 w 100"/>
                <a:gd name="T37" fmla="*/ 50 h 100"/>
                <a:gd name="T38" fmla="*/ 81 w 100"/>
                <a:gd name="T39" fmla="*/ 43 h 100"/>
                <a:gd name="T40" fmla="*/ 50 w 100"/>
                <a:gd name="T41" fmla="*/ 74 h 100"/>
                <a:gd name="T42" fmla="*/ 20 w 100"/>
                <a:gd name="T43" fmla="*/ 43 h 100"/>
                <a:gd name="T44" fmla="*/ 42 w 100"/>
                <a:gd name="T45" fmla="*/ 21 h 100"/>
                <a:gd name="T46" fmla="*/ 50 w 100"/>
                <a:gd name="T47" fmla="*/ 29 h 100"/>
                <a:gd name="T48" fmla="*/ 59 w 100"/>
                <a:gd name="T49" fmla="*/ 21 h 100"/>
                <a:gd name="T50" fmla="*/ 50 w 100"/>
                <a:gd name="T51" fmla="*/ 14 h 100"/>
                <a:gd name="T52" fmla="*/ 42 w 100"/>
                <a:gd name="T53" fmla="*/ 21 h 100"/>
                <a:gd name="T54" fmla="*/ 34 w 100"/>
                <a:gd name="T55" fmla="*/ 28 h 100"/>
                <a:gd name="T56" fmla="*/ 27 w 100"/>
                <a:gd name="T57" fmla="*/ 35 h 100"/>
                <a:gd name="T58" fmla="*/ 50 w 100"/>
                <a:gd name="T59" fmla="*/ 60 h 100"/>
                <a:gd name="T60" fmla="*/ 74 w 100"/>
                <a:gd name="T61" fmla="*/ 35 h 100"/>
                <a:gd name="T62" fmla="*/ 67 w 100"/>
                <a:gd name="T63" fmla="*/ 28 h 100"/>
                <a:gd name="T64" fmla="*/ 50 w 100"/>
                <a:gd name="T65" fmla="*/ 44 h 100"/>
                <a:gd name="T66" fmla="*/ 34 w 100"/>
                <a:gd name="T67" fmla="*/ 2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0" h="100">
                  <a:moveTo>
                    <a:pt x="3" y="50"/>
                  </a:moveTo>
                  <a:cubicBezTo>
                    <a:pt x="3" y="76"/>
                    <a:pt x="24" y="97"/>
                    <a:pt x="50" y="97"/>
                  </a:cubicBezTo>
                  <a:cubicBezTo>
                    <a:pt x="76" y="97"/>
                    <a:pt x="97" y="76"/>
                    <a:pt x="97" y="50"/>
                  </a:cubicBezTo>
                  <a:cubicBezTo>
                    <a:pt x="97" y="24"/>
                    <a:pt x="76" y="3"/>
                    <a:pt x="50" y="3"/>
                  </a:cubicBezTo>
                  <a:cubicBezTo>
                    <a:pt x="24" y="3"/>
                    <a:pt x="3" y="24"/>
                    <a:pt x="3" y="50"/>
                  </a:cubicBezTo>
                  <a:moveTo>
                    <a:pt x="0" y="50"/>
                  </a:moveTo>
                  <a:cubicBezTo>
                    <a:pt x="0" y="22"/>
                    <a:pt x="22" y="0"/>
                    <a:pt x="50" y="0"/>
                  </a:cubicBezTo>
                  <a:cubicBezTo>
                    <a:pt x="78" y="0"/>
                    <a:pt x="100" y="22"/>
                    <a:pt x="100" y="50"/>
                  </a:cubicBezTo>
                  <a:cubicBezTo>
                    <a:pt x="100" y="78"/>
                    <a:pt x="78" y="100"/>
                    <a:pt x="50" y="100"/>
                  </a:cubicBezTo>
                  <a:cubicBezTo>
                    <a:pt x="22" y="100"/>
                    <a:pt x="0" y="78"/>
                    <a:pt x="0" y="50"/>
                  </a:cubicBezTo>
                  <a:moveTo>
                    <a:pt x="6" y="50"/>
                  </a:moveTo>
                  <a:cubicBezTo>
                    <a:pt x="6" y="26"/>
                    <a:pt x="26" y="6"/>
                    <a:pt x="50" y="6"/>
                  </a:cubicBezTo>
                  <a:cubicBezTo>
                    <a:pt x="74" y="6"/>
                    <a:pt x="94" y="26"/>
                    <a:pt x="94" y="50"/>
                  </a:cubicBezTo>
                  <a:cubicBezTo>
                    <a:pt x="94" y="74"/>
                    <a:pt x="74" y="94"/>
                    <a:pt x="50" y="94"/>
                  </a:cubicBezTo>
                  <a:cubicBezTo>
                    <a:pt x="26" y="94"/>
                    <a:pt x="6" y="74"/>
                    <a:pt x="6" y="50"/>
                  </a:cubicBezTo>
                  <a:moveTo>
                    <a:pt x="20" y="43"/>
                  </a:moveTo>
                  <a:cubicBezTo>
                    <a:pt x="18" y="45"/>
                    <a:pt x="16" y="48"/>
                    <a:pt x="15" y="50"/>
                  </a:cubicBezTo>
                  <a:cubicBezTo>
                    <a:pt x="24" y="64"/>
                    <a:pt x="37" y="76"/>
                    <a:pt x="50" y="86"/>
                  </a:cubicBezTo>
                  <a:cubicBezTo>
                    <a:pt x="64" y="76"/>
                    <a:pt x="76" y="64"/>
                    <a:pt x="86" y="50"/>
                  </a:cubicBezTo>
                  <a:cubicBezTo>
                    <a:pt x="84" y="48"/>
                    <a:pt x="83" y="45"/>
                    <a:pt x="81" y="43"/>
                  </a:cubicBezTo>
                  <a:cubicBezTo>
                    <a:pt x="72" y="54"/>
                    <a:pt x="61" y="65"/>
                    <a:pt x="50" y="74"/>
                  </a:cubicBezTo>
                  <a:cubicBezTo>
                    <a:pt x="39" y="65"/>
                    <a:pt x="29" y="54"/>
                    <a:pt x="20" y="43"/>
                  </a:cubicBezTo>
                  <a:moveTo>
                    <a:pt x="42" y="21"/>
                  </a:moveTo>
                  <a:cubicBezTo>
                    <a:pt x="45" y="24"/>
                    <a:pt x="48" y="26"/>
                    <a:pt x="50" y="29"/>
                  </a:cubicBezTo>
                  <a:cubicBezTo>
                    <a:pt x="53" y="26"/>
                    <a:pt x="56" y="24"/>
                    <a:pt x="59" y="21"/>
                  </a:cubicBezTo>
                  <a:cubicBezTo>
                    <a:pt x="56" y="19"/>
                    <a:pt x="54" y="16"/>
                    <a:pt x="50" y="14"/>
                  </a:cubicBezTo>
                  <a:cubicBezTo>
                    <a:pt x="47" y="16"/>
                    <a:pt x="44" y="19"/>
                    <a:pt x="42" y="21"/>
                  </a:cubicBezTo>
                  <a:moveTo>
                    <a:pt x="34" y="28"/>
                  </a:moveTo>
                  <a:cubicBezTo>
                    <a:pt x="31" y="30"/>
                    <a:pt x="29" y="33"/>
                    <a:pt x="27" y="35"/>
                  </a:cubicBezTo>
                  <a:cubicBezTo>
                    <a:pt x="34" y="44"/>
                    <a:pt x="42" y="52"/>
                    <a:pt x="50" y="60"/>
                  </a:cubicBezTo>
                  <a:cubicBezTo>
                    <a:pt x="59" y="52"/>
                    <a:pt x="67" y="44"/>
                    <a:pt x="74" y="35"/>
                  </a:cubicBezTo>
                  <a:cubicBezTo>
                    <a:pt x="72" y="33"/>
                    <a:pt x="70" y="30"/>
                    <a:pt x="67" y="28"/>
                  </a:cubicBezTo>
                  <a:cubicBezTo>
                    <a:pt x="61" y="33"/>
                    <a:pt x="56" y="38"/>
                    <a:pt x="50" y="44"/>
                  </a:cubicBezTo>
                  <a:cubicBezTo>
                    <a:pt x="45" y="38"/>
                    <a:pt x="40" y="33"/>
                    <a:pt x="3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C6A034CA-1452-4844-9932-EE121B2EEDB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41" y="2088"/>
              <a:ext cx="884" cy="177"/>
            </a:xfrm>
            <a:custGeom>
              <a:avLst/>
              <a:gdLst>
                <a:gd name="T0" fmla="*/ 27 w 373"/>
                <a:gd name="T1" fmla="*/ 51 h 73"/>
                <a:gd name="T2" fmla="*/ 10 w 373"/>
                <a:gd name="T3" fmla="*/ 5 h 73"/>
                <a:gd name="T4" fmla="*/ 41 w 373"/>
                <a:gd name="T5" fmla="*/ 29 h 73"/>
                <a:gd name="T6" fmla="*/ 41 w 373"/>
                <a:gd name="T7" fmla="*/ 8 h 73"/>
                <a:gd name="T8" fmla="*/ 0 w 373"/>
                <a:gd name="T9" fmla="*/ 1 h 73"/>
                <a:gd name="T10" fmla="*/ 17 w 373"/>
                <a:gd name="T11" fmla="*/ 57 h 73"/>
                <a:gd name="T12" fmla="*/ 51 w 373"/>
                <a:gd name="T13" fmla="*/ 29 h 73"/>
                <a:gd name="T14" fmla="*/ 69 w 373"/>
                <a:gd name="T15" fmla="*/ 57 h 73"/>
                <a:gd name="T16" fmla="*/ 60 w 373"/>
                <a:gd name="T17" fmla="*/ 18 h 73"/>
                <a:gd name="T18" fmla="*/ 70 w 373"/>
                <a:gd name="T19" fmla="*/ 5 h 73"/>
                <a:gd name="T20" fmla="*/ 58 w 373"/>
                <a:gd name="T21" fmla="*/ 5 h 73"/>
                <a:gd name="T22" fmla="*/ 70 w 373"/>
                <a:gd name="T23" fmla="*/ 5 h 73"/>
                <a:gd name="T24" fmla="*/ 99 w 373"/>
                <a:gd name="T25" fmla="*/ 34 h 73"/>
                <a:gd name="T26" fmla="*/ 88 w 373"/>
                <a:gd name="T27" fmla="*/ 26 h 73"/>
                <a:gd name="T28" fmla="*/ 108 w 373"/>
                <a:gd name="T29" fmla="*/ 25 h 73"/>
                <a:gd name="T30" fmla="*/ 96 w 373"/>
                <a:gd name="T31" fmla="*/ 17 h 73"/>
                <a:gd name="T32" fmla="*/ 92 w 373"/>
                <a:gd name="T33" fmla="*/ 39 h 73"/>
                <a:gd name="T34" fmla="*/ 103 w 373"/>
                <a:gd name="T35" fmla="*/ 48 h 73"/>
                <a:gd name="T36" fmla="*/ 79 w 373"/>
                <a:gd name="T37" fmla="*/ 53 h 73"/>
                <a:gd name="T38" fmla="*/ 93 w 373"/>
                <a:gd name="T39" fmla="*/ 58 h 73"/>
                <a:gd name="T40" fmla="*/ 143 w 373"/>
                <a:gd name="T41" fmla="*/ 58 h 73"/>
                <a:gd name="T42" fmla="*/ 154 w 373"/>
                <a:gd name="T43" fmla="*/ 54 h 73"/>
                <a:gd name="T44" fmla="*/ 131 w 373"/>
                <a:gd name="T45" fmla="*/ 48 h 73"/>
                <a:gd name="T46" fmla="*/ 141 w 373"/>
                <a:gd name="T47" fmla="*/ 21 h 73"/>
                <a:gd name="T48" fmla="*/ 153 w 373"/>
                <a:gd name="T49" fmla="*/ 18 h 73"/>
                <a:gd name="T50" fmla="*/ 118 w 373"/>
                <a:gd name="T51" fmla="*/ 36 h 73"/>
                <a:gd name="T52" fmla="*/ 193 w 373"/>
                <a:gd name="T53" fmla="*/ 38 h 73"/>
                <a:gd name="T54" fmla="*/ 170 w 373"/>
                <a:gd name="T55" fmla="*/ 38 h 73"/>
                <a:gd name="T56" fmla="*/ 193 w 373"/>
                <a:gd name="T57" fmla="*/ 38 h 73"/>
                <a:gd name="T58" fmla="*/ 181 w 373"/>
                <a:gd name="T59" fmla="*/ 17 h 73"/>
                <a:gd name="T60" fmla="*/ 182 w 373"/>
                <a:gd name="T61" fmla="*/ 58 h 73"/>
                <a:gd name="T62" fmla="*/ 231 w 373"/>
                <a:gd name="T63" fmla="*/ 58 h 73"/>
                <a:gd name="T64" fmla="*/ 243 w 373"/>
                <a:gd name="T65" fmla="*/ 18 h 73"/>
                <a:gd name="T66" fmla="*/ 215 w 373"/>
                <a:gd name="T67" fmla="*/ 18 h 73"/>
                <a:gd name="T68" fmla="*/ 225 w 373"/>
                <a:gd name="T69" fmla="*/ 58 h 73"/>
                <a:gd name="T70" fmla="*/ 261 w 373"/>
                <a:gd name="T71" fmla="*/ 31 h 73"/>
                <a:gd name="T72" fmla="*/ 281 w 373"/>
                <a:gd name="T73" fmla="*/ 31 h 73"/>
                <a:gd name="T74" fmla="*/ 261 w 373"/>
                <a:gd name="T75" fmla="*/ 35 h 73"/>
                <a:gd name="T76" fmla="*/ 290 w 373"/>
                <a:gd name="T77" fmla="*/ 33 h 73"/>
                <a:gd name="T78" fmla="*/ 252 w 373"/>
                <a:gd name="T79" fmla="*/ 36 h 73"/>
                <a:gd name="T80" fmla="*/ 289 w 373"/>
                <a:gd name="T81" fmla="*/ 57 h 73"/>
                <a:gd name="T82" fmla="*/ 282 w 373"/>
                <a:gd name="T83" fmla="*/ 54 h 73"/>
                <a:gd name="T84" fmla="*/ 261 w 373"/>
                <a:gd name="T85" fmla="*/ 35 h 73"/>
                <a:gd name="T86" fmla="*/ 327 w 373"/>
                <a:gd name="T87" fmla="*/ 19 h 73"/>
                <a:gd name="T88" fmla="*/ 308 w 373"/>
                <a:gd name="T89" fmla="*/ 21 h 73"/>
                <a:gd name="T90" fmla="*/ 299 w 373"/>
                <a:gd name="T91" fmla="*/ 18 h 73"/>
                <a:gd name="T92" fmla="*/ 308 w 373"/>
                <a:gd name="T93" fmla="*/ 58 h 73"/>
                <a:gd name="T94" fmla="*/ 316 w 373"/>
                <a:gd name="T95" fmla="*/ 23 h 73"/>
                <a:gd name="T96" fmla="*/ 373 w 373"/>
                <a:gd name="T97" fmla="*/ 17 h 73"/>
                <a:gd name="T98" fmla="*/ 353 w 373"/>
                <a:gd name="T99" fmla="*/ 46 h 73"/>
                <a:gd name="T100" fmla="*/ 333 w 373"/>
                <a:gd name="T101" fmla="*/ 18 h 73"/>
                <a:gd name="T102" fmla="*/ 348 w 373"/>
                <a:gd name="T103" fmla="*/ 57 h 73"/>
                <a:gd name="T104" fmla="*/ 334 w 373"/>
                <a:gd name="T105" fmla="*/ 73 h 73"/>
                <a:gd name="T106" fmla="*/ 354 w 373"/>
                <a:gd name="T107" fmla="*/ 5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3" h="73">
                  <a:moveTo>
                    <a:pt x="41" y="29"/>
                  </a:moveTo>
                  <a:cubicBezTo>
                    <a:pt x="41" y="38"/>
                    <a:pt x="36" y="47"/>
                    <a:pt x="27" y="51"/>
                  </a:cubicBezTo>
                  <a:cubicBezTo>
                    <a:pt x="23" y="53"/>
                    <a:pt x="17" y="53"/>
                    <a:pt x="10" y="5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7" y="5"/>
                    <a:pt x="23" y="5"/>
                    <a:pt x="27" y="7"/>
                  </a:cubicBezTo>
                  <a:cubicBezTo>
                    <a:pt x="36" y="11"/>
                    <a:pt x="41" y="20"/>
                    <a:pt x="41" y="29"/>
                  </a:cubicBezTo>
                  <a:moveTo>
                    <a:pt x="51" y="29"/>
                  </a:moveTo>
                  <a:cubicBezTo>
                    <a:pt x="51" y="21"/>
                    <a:pt x="48" y="13"/>
                    <a:pt x="41" y="8"/>
                  </a:cubicBezTo>
                  <a:cubicBezTo>
                    <a:pt x="35" y="3"/>
                    <a:pt x="26" y="1"/>
                    <a:pt x="17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26" y="57"/>
                    <a:pt x="35" y="55"/>
                    <a:pt x="41" y="51"/>
                  </a:cubicBezTo>
                  <a:cubicBezTo>
                    <a:pt x="48" y="45"/>
                    <a:pt x="51" y="37"/>
                    <a:pt x="51" y="29"/>
                  </a:cubicBezTo>
                  <a:moveTo>
                    <a:pt x="60" y="57"/>
                  </a:moveTo>
                  <a:cubicBezTo>
                    <a:pt x="69" y="57"/>
                    <a:pt x="69" y="57"/>
                    <a:pt x="69" y="5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0" y="18"/>
                    <a:pt x="60" y="18"/>
                    <a:pt x="60" y="18"/>
                  </a:cubicBezTo>
                  <a:lnTo>
                    <a:pt x="60" y="57"/>
                  </a:lnTo>
                  <a:close/>
                  <a:moveTo>
                    <a:pt x="70" y="5"/>
                  </a:moveTo>
                  <a:cubicBezTo>
                    <a:pt x="70" y="2"/>
                    <a:pt x="67" y="0"/>
                    <a:pt x="64" y="0"/>
                  </a:cubicBezTo>
                  <a:cubicBezTo>
                    <a:pt x="61" y="0"/>
                    <a:pt x="58" y="2"/>
                    <a:pt x="58" y="5"/>
                  </a:cubicBezTo>
                  <a:cubicBezTo>
                    <a:pt x="58" y="8"/>
                    <a:pt x="61" y="10"/>
                    <a:pt x="64" y="10"/>
                  </a:cubicBezTo>
                  <a:cubicBezTo>
                    <a:pt x="67" y="10"/>
                    <a:pt x="70" y="8"/>
                    <a:pt x="70" y="5"/>
                  </a:cubicBezTo>
                  <a:moveTo>
                    <a:pt x="111" y="46"/>
                  </a:moveTo>
                  <a:cubicBezTo>
                    <a:pt x="111" y="39"/>
                    <a:pt x="105" y="36"/>
                    <a:pt x="99" y="34"/>
                  </a:cubicBezTo>
                  <a:cubicBezTo>
                    <a:pt x="98" y="33"/>
                    <a:pt x="94" y="32"/>
                    <a:pt x="91" y="30"/>
                  </a:cubicBezTo>
                  <a:cubicBezTo>
                    <a:pt x="89" y="29"/>
                    <a:pt x="88" y="28"/>
                    <a:pt x="88" y="26"/>
                  </a:cubicBezTo>
                  <a:cubicBezTo>
                    <a:pt x="88" y="22"/>
                    <a:pt x="91" y="21"/>
                    <a:pt x="95" y="21"/>
                  </a:cubicBezTo>
                  <a:cubicBezTo>
                    <a:pt x="101" y="21"/>
                    <a:pt x="108" y="25"/>
                    <a:pt x="108" y="25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2" y="17"/>
                    <a:pt x="96" y="17"/>
                  </a:cubicBezTo>
                  <a:cubicBezTo>
                    <a:pt x="84" y="17"/>
                    <a:pt x="79" y="22"/>
                    <a:pt x="79" y="28"/>
                  </a:cubicBezTo>
                  <a:cubicBezTo>
                    <a:pt x="79" y="34"/>
                    <a:pt x="86" y="37"/>
                    <a:pt x="92" y="39"/>
                  </a:cubicBezTo>
                  <a:cubicBezTo>
                    <a:pt x="93" y="40"/>
                    <a:pt x="97" y="41"/>
                    <a:pt x="100" y="43"/>
                  </a:cubicBezTo>
                  <a:cubicBezTo>
                    <a:pt x="102" y="44"/>
                    <a:pt x="103" y="46"/>
                    <a:pt x="103" y="48"/>
                  </a:cubicBezTo>
                  <a:cubicBezTo>
                    <a:pt x="103" y="53"/>
                    <a:pt x="97" y="54"/>
                    <a:pt x="94" y="54"/>
                  </a:cubicBezTo>
                  <a:cubicBezTo>
                    <a:pt x="88" y="55"/>
                    <a:pt x="79" y="53"/>
                    <a:pt x="79" y="53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84" y="58"/>
                    <a:pt x="93" y="58"/>
                  </a:cubicBezTo>
                  <a:cubicBezTo>
                    <a:pt x="103" y="58"/>
                    <a:pt x="111" y="55"/>
                    <a:pt x="111" y="46"/>
                  </a:cubicBezTo>
                  <a:moveTo>
                    <a:pt x="143" y="58"/>
                  </a:moveTo>
                  <a:cubicBezTo>
                    <a:pt x="149" y="58"/>
                    <a:pt x="154" y="57"/>
                    <a:pt x="154" y="57"/>
                  </a:cubicBezTo>
                  <a:cubicBezTo>
                    <a:pt x="154" y="54"/>
                    <a:pt x="154" y="54"/>
                    <a:pt x="154" y="54"/>
                  </a:cubicBezTo>
                  <a:cubicBezTo>
                    <a:pt x="154" y="54"/>
                    <a:pt x="151" y="54"/>
                    <a:pt x="148" y="54"/>
                  </a:cubicBezTo>
                  <a:cubicBezTo>
                    <a:pt x="141" y="54"/>
                    <a:pt x="135" y="51"/>
                    <a:pt x="131" y="48"/>
                  </a:cubicBezTo>
                  <a:cubicBezTo>
                    <a:pt x="128" y="44"/>
                    <a:pt x="128" y="39"/>
                    <a:pt x="128" y="34"/>
                  </a:cubicBezTo>
                  <a:cubicBezTo>
                    <a:pt x="128" y="29"/>
                    <a:pt x="130" y="21"/>
                    <a:pt x="141" y="21"/>
                  </a:cubicBezTo>
                  <a:cubicBezTo>
                    <a:pt x="146" y="21"/>
                    <a:pt x="153" y="25"/>
                    <a:pt x="153" y="25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18"/>
                    <a:pt x="147" y="17"/>
                    <a:pt x="138" y="17"/>
                  </a:cubicBezTo>
                  <a:cubicBezTo>
                    <a:pt x="124" y="17"/>
                    <a:pt x="118" y="26"/>
                    <a:pt x="118" y="36"/>
                  </a:cubicBezTo>
                  <a:cubicBezTo>
                    <a:pt x="118" y="49"/>
                    <a:pt x="125" y="58"/>
                    <a:pt x="143" y="58"/>
                  </a:cubicBezTo>
                  <a:moveTo>
                    <a:pt x="193" y="38"/>
                  </a:moveTo>
                  <a:cubicBezTo>
                    <a:pt x="193" y="44"/>
                    <a:pt x="192" y="54"/>
                    <a:pt x="182" y="54"/>
                  </a:cubicBezTo>
                  <a:cubicBezTo>
                    <a:pt x="172" y="54"/>
                    <a:pt x="170" y="44"/>
                    <a:pt x="170" y="38"/>
                  </a:cubicBezTo>
                  <a:cubicBezTo>
                    <a:pt x="170" y="31"/>
                    <a:pt x="170" y="21"/>
                    <a:pt x="181" y="21"/>
                  </a:cubicBezTo>
                  <a:cubicBezTo>
                    <a:pt x="192" y="21"/>
                    <a:pt x="193" y="31"/>
                    <a:pt x="193" y="38"/>
                  </a:cubicBezTo>
                  <a:moveTo>
                    <a:pt x="203" y="38"/>
                  </a:moveTo>
                  <a:cubicBezTo>
                    <a:pt x="203" y="25"/>
                    <a:pt x="195" y="17"/>
                    <a:pt x="181" y="17"/>
                  </a:cubicBezTo>
                  <a:cubicBezTo>
                    <a:pt x="166" y="17"/>
                    <a:pt x="160" y="26"/>
                    <a:pt x="160" y="38"/>
                  </a:cubicBezTo>
                  <a:cubicBezTo>
                    <a:pt x="160" y="50"/>
                    <a:pt x="168" y="58"/>
                    <a:pt x="182" y="58"/>
                  </a:cubicBezTo>
                  <a:cubicBezTo>
                    <a:pt x="196" y="58"/>
                    <a:pt x="203" y="51"/>
                    <a:pt x="203" y="38"/>
                  </a:cubicBezTo>
                  <a:moveTo>
                    <a:pt x="231" y="58"/>
                  </a:moveTo>
                  <a:cubicBezTo>
                    <a:pt x="250" y="18"/>
                    <a:pt x="250" y="18"/>
                    <a:pt x="250" y="18"/>
                  </a:cubicBezTo>
                  <a:cubicBezTo>
                    <a:pt x="243" y="18"/>
                    <a:pt x="243" y="18"/>
                    <a:pt x="243" y="18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06" y="19"/>
                    <a:pt x="206" y="19"/>
                    <a:pt x="206" y="19"/>
                  </a:cubicBezTo>
                  <a:cubicBezTo>
                    <a:pt x="225" y="58"/>
                    <a:pt x="225" y="58"/>
                    <a:pt x="225" y="58"/>
                  </a:cubicBezTo>
                  <a:lnTo>
                    <a:pt x="231" y="58"/>
                  </a:lnTo>
                  <a:close/>
                  <a:moveTo>
                    <a:pt x="261" y="31"/>
                  </a:moveTo>
                  <a:cubicBezTo>
                    <a:pt x="262" y="28"/>
                    <a:pt x="264" y="21"/>
                    <a:pt x="272" y="21"/>
                  </a:cubicBezTo>
                  <a:cubicBezTo>
                    <a:pt x="277" y="21"/>
                    <a:pt x="281" y="26"/>
                    <a:pt x="281" y="31"/>
                  </a:cubicBezTo>
                  <a:lnTo>
                    <a:pt x="261" y="31"/>
                  </a:lnTo>
                  <a:close/>
                  <a:moveTo>
                    <a:pt x="261" y="35"/>
                  </a:moveTo>
                  <a:cubicBezTo>
                    <a:pt x="290" y="35"/>
                    <a:pt x="290" y="35"/>
                    <a:pt x="290" y="35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90" y="23"/>
                    <a:pt x="283" y="17"/>
                    <a:pt x="273" y="17"/>
                  </a:cubicBezTo>
                  <a:cubicBezTo>
                    <a:pt x="258" y="17"/>
                    <a:pt x="252" y="24"/>
                    <a:pt x="252" y="36"/>
                  </a:cubicBezTo>
                  <a:cubicBezTo>
                    <a:pt x="252" y="51"/>
                    <a:pt x="261" y="58"/>
                    <a:pt x="276" y="58"/>
                  </a:cubicBezTo>
                  <a:cubicBezTo>
                    <a:pt x="284" y="58"/>
                    <a:pt x="289" y="57"/>
                    <a:pt x="289" y="5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89" y="53"/>
                    <a:pt x="285" y="54"/>
                    <a:pt x="282" y="54"/>
                  </a:cubicBezTo>
                  <a:cubicBezTo>
                    <a:pt x="275" y="54"/>
                    <a:pt x="269" y="52"/>
                    <a:pt x="265" y="48"/>
                  </a:cubicBezTo>
                  <a:cubicBezTo>
                    <a:pt x="262" y="44"/>
                    <a:pt x="261" y="39"/>
                    <a:pt x="261" y="35"/>
                  </a:cubicBezTo>
                  <a:moveTo>
                    <a:pt x="328" y="25"/>
                  </a:moveTo>
                  <a:cubicBezTo>
                    <a:pt x="327" y="19"/>
                    <a:pt x="327" y="19"/>
                    <a:pt x="327" y="19"/>
                  </a:cubicBezTo>
                  <a:cubicBezTo>
                    <a:pt x="326" y="18"/>
                    <a:pt x="321" y="17"/>
                    <a:pt x="316" y="18"/>
                  </a:cubicBezTo>
                  <a:cubicBezTo>
                    <a:pt x="312" y="18"/>
                    <a:pt x="309" y="20"/>
                    <a:pt x="308" y="21"/>
                  </a:cubicBezTo>
                  <a:cubicBezTo>
                    <a:pt x="308" y="17"/>
                    <a:pt x="308" y="17"/>
                    <a:pt x="308" y="17"/>
                  </a:cubicBezTo>
                  <a:cubicBezTo>
                    <a:pt x="299" y="18"/>
                    <a:pt x="299" y="18"/>
                    <a:pt x="299" y="18"/>
                  </a:cubicBezTo>
                  <a:cubicBezTo>
                    <a:pt x="299" y="58"/>
                    <a:pt x="299" y="58"/>
                    <a:pt x="299" y="58"/>
                  </a:cubicBezTo>
                  <a:cubicBezTo>
                    <a:pt x="308" y="58"/>
                    <a:pt x="308" y="58"/>
                    <a:pt x="308" y="58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0" y="24"/>
                    <a:pt x="312" y="23"/>
                    <a:pt x="316" y="23"/>
                  </a:cubicBezTo>
                  <a:cubicBezTo>
                    <a:pt x="323" y="22"/>
                    <a:pt x="328" y="25"/>
                    <a:pt x="328" y="25"/>
                  </a:cubicBezTo>
                  <a:moveTo>
                    <a:pt x="373" y="17"/>
                  </a:moveTo>
                  <a:cubicBezTo>
                    <a:pt x="366" y="17"/>
                    <a:pt x="366" y="17"/>
                    <a:pt x="366" y="17"/>
                  </a:cubicBezTo>
                  <a:cubicBezTo>
                    <a:pt x="353" y="46"/>
                    <a:pt x="353" y="46"/>
                    <a:pt x="353" y="46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33" y="18"/>
                    <a:pt x="333" y="18"/>
                    <a:pt x="333" y="18"/>
                  </a:cubicBezTo>
                  <a:cubicBezTo>
                    <a:pt x="347" y="53"/>
                    <a:pt x="347" y="53"/>
                    <a:pt x="347" y="53"/>
                  </a:cubicBezTo>
                  <a:cubicBezTo>
                    <a:pt x="347" y="53"/>
                    <a:pt x="348" y="55"/>
                    <a:pt x="348" y="57"/>
                  </a:cubicBezTo>
                  <a:cubicBezTo>
                    <a:pt x="348" y="60"/>
                    <a:pt x="344" y="68"/>
                    <a:pt x="334" y="67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6" y="73"/>
                    <a:pt x="336" y="73"/>
                    <a:pt x="336" y="73"/>
                  </a:cubicBezTo>
                  <a:cubicBezTo>
                    <a:pt x="346" y="73"/>
                    <a:pt x="351" y="65"/>
                    <a:pt x="354" y="58"/>
                  </a:cubicBezTo>
                  <a:lnTo>
                    <a:pt x="373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4A9D342-CBBE-4B8C-B151-606ABC86EB05}"/>
              </a:ext>
            </a:extLst>
          </p:cNvPr>
          <p:cNvSpPr/>
          <p:nvPr userDrawn="1"/>
        </p:nvSpPr>
        <p:spPr>
          <a:xfrm>
            <a:off x="0" y="6818399"/>
            <a:ext cx="12192000" cy="45719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rgbClr val="F15D2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692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0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38577B9-4D34-414A-A603-D22066AE10F7}"/>
              </a:ext>
            </a:extLst>
          </p:cNvPr>
          <p:cNvSpPr/>
          <p:nvPr userDrawn="1"/>
        </p:nvSpPr>
        <p:spPr>
          <a:xfrm>
            <a:off x="0" y="350520"/>
            <a:ext cx="11841480" cy="615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2400" dirty="0"/>
          </a:p>
        </p:txBody>
      </p:sp>
      <p:pic>
        <p:nvPicPr>
          <p:cNvPr id="15" name="Picture 14" descr="Asset 1.png">
            <a:extLst>
              <a:ext uri="{FF2B5EF4-FFF2-40B4-BE49-F238E27FC236}">
                <a16:creationId xmlns:a16="http://schemas.microsoft.com/office/drawing/2014/main" id="{3722343F-3716-487F-ACEC-00860F827B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95" y="2106279"/>
            <a:ext cx="2645443" cy="2645443"/>
          </a:xfrm>
          <a:prstGeom prst="rect">
            <a:avLst/>
          </a:prstGeom>
        </p:spPr>
      </p:pic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A036529-9F12-4214-9974-0F741B2BDB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715820" y="5131089"/>
            <a:ext cx="7138994" cy="85006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000" spc="0">
                <a:solidFill>
                  <a:schemeClr val="bg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endParaRPr lang="en-ZA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9AA8F26-BA9C-4915-93D0-7317C5AF819C}"/>
              </a:ext>
            </a:extLst>
          </p:cNvPr>
          <p:cNvSpPr/>
          <p:nvPr userDrawn="1"/>
        </p:nvSpPr>
        <p:spPr>
          <a:xfrm>
            <a:off x="604861" y="4976105"/>
            <a:ext cx="2762785" cy="154984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7000"/>
                </a:srgbClr>
              </a:gs>
              <a:gs pos="100000">
                <a:srgbClr val="000000">
                  <a:alpha val="68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6E19BF-7E8D-4F99-92E9-13A353372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5819" y="4413267"/>
            <a:ext cx="7138994" cy="598440"/>
          </a:xfrm>
        </p:spPr>
        <p:txBody>
          <a:bodyPr anchor="b" anchorCtr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id="{6CAFAD66-2350-4B7B-8D30-F79FE6F4C9D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8972239" y="1194318"/>
            <a:ext cx="2025444" cy="421390"/>
            <a:chOff x="3257" y="2037"/>
            <a:chExt cx="1168" cy="243"/>
          </a:xfrm>
          <a:solidFill>
            <a:schemeClr val="bg2"/>
          </a:solidFill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05B1291-F807-4749-A3F9-1A4C0CD716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57" y="2037"/>
              <a:ext cx="237" cy="243"/>
            </a:xfrm>
            <a:custGeom>
              <a:avLst/>
              <a:gdLst>
                <a:gd name="T0" fmla="*/ 3 w 100"/>
                <a:gd name="T1" fmla="*/ 50 h 100"/>
                <a:gd name="T2" fmla="*/ 50 w 100"/>
                <a:gd name="T3" fmla="*/ 97 h 100"/>
                <a:gd name="T4" fmla="*/ 97 w 100"/>
                <a:gd name="T5" fmla="*/ 50 h 100"/>
                <a:gd name="T6" fmla="*/ 50 w 100"/>
                <a:gd name="T7" fmla="*/ 3 h 100"/>
                <a:gd name="T8" fmla="*/ 3 w 100"/>
                <a:gd name="T9" fmla="*/ 50 h 100"/>
                <a:gd name="T10" fmla="*/ 0 w 100"/>
                <a:gd name="T11" fmla="*/ 50 h 100"/>
                <a:gd name="T12" fmla="*/ 50 w 100"/>
                <a:gd name="T13" fmla="*/ 0 h 100"/>
                <a:gd name="T14" fmla="*/ 100 w 100"/>
                <a:gd name="T15" fmla="*/ 50 h 100"/>
                <a:gd name="T16" fmla="*/ 50 w 100"/>
                <a:gd name="T17" fmla="*/ 100 h 100"/>
                <a:gd name="T18" fmla="*/ 0 w 100"/>
                <a:gd name="T19" fmla="*/ 50 h 100"/>
                <a:gd name="T20" fmla="*/ 6 w 100"/>
                <a:gd name="T21" fmla="*/ 50 h 100"/>
                <a:gd name="T22" fmla="*/ 50 w 100"/>
                <a:gd name="T23" fmla="*/ 6 h 100"/>
                <a:gd name="T24" fmla="*/ 94 w 100"/>
                <a:gd name="T25" fmla="*/ 50 h 100"/>
                <a:gd name="T26" fmla="*/ 50 w 100"/>
                <a:gd name="T27" fmla="*/ 94 h 100"/>
                <a:gd name="T28" fmla="*/ 6 w 100"/>
                <a:gd name="T29" fmla="*/ 50 h 100"/>
                <a:gd name="T30" fmla="*/ 20 w 100"/>
                <a:gd name="T31" fmla="*/ 43 h 100"/>
                <a:gd name="T32" fmla="*/ 15 w 100"/>
                <a:gd name="T33" fmla="*/ 50 h 100"/>
                <a:gd name="T34" fmla="*/ 50 w 100"/>
                <a:gd name="T35" fmla="*/ 86 h 100"/>
                <a:gd name="T36" fmla="*/ 86 w 100"/>
                <a:gd name="T37" fmla="*/ 50 h 100"/>
                <a:gd name="T38" fmla="*/ 81 w 100"/>
                <a:gd name="T39" fmla="*/ 43 h 100"/>
                <a:gd name="T40" fmla="*/ 50 w 100"/>
                <a:gd name="T41" fmla="*/ 74 h 100"/>
                <a:gd name="T42" fmla="*/ 20 w 100"/>
                <a:gd name="T43" fmla="*/ 43 h 100"/>
                <a:gd name="T44" fmla="*/ 42 w 100"/>
                <a:gd name="T45" fmla="*/ 21 h 100"/>
                <a:gd name="T46" fmla="*/ 50 w 100"/>
                <a:gd name="T47" fmla="*/ 29 h 100"/>
                <a:gd name="T48" fmla="*/ 59 w 100"/>
                <a:gd name="T49" fmla="*/ 21 h 100"/>
                <a:gd name="T50" fmla="*/ 50 w 100"/>
                <a:gd name="T51" fmla="*/ 14 h 100"/>
                <a:gd name="T52" fmla="*/ 42 w 100"/>
                <a:gd name="T53" fmla="*/ 21 h 100"/>
                <a:gd name="T54" fmla="*/ 34 w 100"/>
                <a:gd name="T55" fmla="*/ 28 h 100"/>
                <a:gd name="T56" fmla="*/ 27 w 100"/>
                <a:gd name="T57" fmla="*/ 35 h 100"/>
                <a:gd name="T58" fmla="*/ 50 w 100"/>
                <a:gd name="T59" fmla="*/ 60 h 100"/>
                <a:gd name="T60" fmla="*/ 74 w 100"/>
                <a:gd name="T61" fmla="*/ 35 h 100"/>
                <a:gd name="T62" fmla="*/ 67 w 100"/>
                <a:gd name="T63" fmla="*/ 28 h 100"/>
                <a:gd name="T64" fmla="*/ 50 w 100"/>
                <a:gd name="T65" fmla="*/ 44 h 100"/>
                <a:gd name="T66" fmla="*/ 34 w 100"/>
                <a:gd name="T67" fmla="*/ 2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0" h="100">
                  <a:moveTo>
                    <a:pt x="3" y="50"/>
                  </a:moveTo>
                  <a:cubicBezTo>
                    <a:pt x="3" y="76"/>
                    <a:pt x="24" y="97"/>
                    <a:pt x="50" y="97"/>
                  </a:cubicBezTo>
                  <a:cubicBezTo>
                    <a:pt x="76" y="97"/>
                    <a:pt x="97" y="76"/>
                    <a:pt x="97" y="50"/>
                  </a:cubicBezTo>
                  <a:cubicBezTo>
                    <a:pt x="97" y="24"/>
                    <a:pt x="76" y="3"/>
                    <a:pt x="50" y="3"/>
                  </a:cubicBezTo>
                  <a:cubicBezTo>
                    <a:pt x="24" y="3"/>
                    <a:pt x="3" y="24"/>
                    <a:pt x="3" y="50"/>
                  </a:cubicBezTo>
                  <a:moveTo>
                    <a:pt x="0" y="50"/>
                  </a:moveTo>
                  <a:cubicBezTo>
                    <a:pt x="0" y="22"/>
                    <a:pt x="22" y="0"/>
                    <a:pt x="50" y="0"/>
                  </a:cubicBezTo>
                  <a:cubicBezTo>
                    <a:pt x="78" y="0"/>
                    <a:pt x="100" y="22"/>
                    <a:pt x="100" y="50"/>
                  </a:cubicBezTo>
                  <a:cubicBezTo>
                    <a:pt x="100" y="78"/>
                    <a:pt x="78" y="100"/>
                    <a:pt x="50" y="100"/>
                  </a:cubicBezTo>
                  <a:cubicBezTo>
                    <a:pt x="22" y="100"/>
                    <a:pt x="0" y="78"/>
                    <a:pt x="0" y="50"/>
                  </a:cubicBezTo>
                  <a:moveTo>
                    <a:pt x="6" y="50"/>
                  </a:moveTo>
                  <a:cubicBezTo>
                    <a:pt x="6" y="26"/>
                    <a:pt x="26" y="6"/>
                    <a:pt x="50" y="6"/>
                  </a:cubicBezTo>
                  <a:cubicBezTo>
                    <a:pt x="74" y="6"/>
                    <a:pt x="94" y="26"/>
                    <a:pt x="94" y="50"/>
                  </a:cubicBezTo>
                  <a:cubicBezTo>
                    <a:pt x="94" y="74"/>
                    <a:pt x="74" y="94"/>
                    <a:pt x="50" y="94"/>
                  </a:cubicBezTo>
                  <a:cubicBezTo>
                    <a:pt x="26" y="94"/>
                    <a:pt x="6" y="74"/>
                    <a:pt x="6" y="50"/>
                  </a:cubicBezTo>
                  <a:moveTo>
                    <a:pt x="20" y="43"/>
                  </a:moveTo>
                  <a:cubicBezTo>
                    <a:pt x="18" y="45"/>
                    <a:pt x="16" y="48"/>
                    <a:pt x="15" y="50"/>
                  </a:cubicBezTo>
                  <a:cubicBezTo>
                    <a:pt x="24" y="64"/>
                    <a:pt x="37" y="76"/>
                    <a:pt x="50" y="86"/>
                  </a:cubicBezTo>
                  <a:cubicBezTo>
                    <a:pt x="64" y="76"/>
                    <a:pt x="76" y="64"/>
                    <a:pt x="86" y="50"/>
                  </a:cubicBezTo>
                  <a:cubicBezTo>
                    <a:pt x="84" y="48"/>
                    <a:pt x="83" y="45"/>
                    <a:pt x="81" y="43"/>
                  </a:cubicBezTo>
                  <a:cubicBezTo>
                    <a:pt x="72" y="54"/>
                    <a:pt x="61" y="65"/>
                    <a:pt x="50" y="74"/>
                  </a:cubicBezTo>
                  <a:cubicBezTo>
                    <a:pt x="39" y="65"/>
                    <a:pt x="29" y="54"/>
                    <a:pt x="20" y="43"/>
                  </a:cubicBezTo>
                  <a:moveTo>
                    <a:pt x="42" y="21"/>
                  </a:moveTo>
                  <a:cubicBezTo>
                    <a:pt x="45" y="24"/>
                    <a:pt x="48" y="26"/>
                    <a:pt x="50" y="29"/>
                  </a:cubicBezTo>
                  <a:cubicBezTo>
                    <a:pt x="53" y="26"/>
                    <a:pt x="56" y="24"/>
                    <a:pt x="59" y="21"/>
                  </a:cubicBezTo>
                  <a:cubicBezTo>
                    <a:pt x="56" y="19"/>
                    <a:pt x="54" y="16"/>
                    <a:pt x="50" y="14"/>
                  </a:cubicBezTo>
                  <a:cubicBezTo>
                    <a:pt x="47" y="16"/>
                    <a:pt x="44" y="19"/>
                    <a:pt x="42" y="21"/>
                  </a:cubicBezTo>
                  <a:moveTo>
                    <a:pt x="34" y="28"/>
                  </a:moveTo>
                  <a:cubicBezTo>
                    <a:pt x="31" y="30"/>
                    <a:pt x="29" y="33"/>
                    <a:pt x="27" y="35"/>
                  </a:cubicBezTo>
                  <a:cubicBezTo>
                    <a:pt x="34" y="44"/>
                    <a:pt x="42" y="52"/>
                    <a:pt x="50" y="60"/>
                  </a:cubicBezTo>
                  <a:cubicBezTo>
                    <a:pt x="59" y="52"/>
                    <a:pt x="67" y="44"/>
                    <a:pt x="74" y="35"/>
                  </a:cubicBezTo>
                  <a:cubicBezTo>
                    <a:pt x="72" y="33"/>
                    <a:pt x="70" y="30"/>
                    <a:pt x="67" y="28"/>
                  </a:cubicBezTo>
                  <a:cubicBezTo>
                    <a:pt x="61" y="33"/>
                    <a:pt x="56" y="38"/>
                    <a:pt x="50" y="44"/>
                  </a:cubicBezTo>
                  <a:cubicBezTo>
                    <a:pt x="45" y="38"/>
                    <a:pt x="40" y="33"/>
                    <a:pt x="3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C6A034CA-1452-4844-9932-EE121B2EEDB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41" y="2088"/>
              <a:ext cx="884" cy="177"/>
            </a:xfrm>
            <a:custGeom>
              <a:avLst/>
              <a:gdLst>
                <a:gd name="T0" fmla="*/ 27 w 373"/>
                <a:gd name="T1" fmla="*/ 51 h 73"/>
                <a:gd name="T2" fmla="*/ 10 w 373"/>
                <a:gd name="T3" fmla="*/ 5 h 73"/>
                <a:gd name="T4" fmla="*/ 41 w 373"/>
                <a:gd name="T5" fmla="*/ 29 h 73"/>
                <a:gd name="T6" fmla="*/ 41 w 373"/>
                <a:gd name="T7" fmla="*/ 8 h 73"/>
                <a:gd name="T8" fmla="*/ 0 w 373"/>
                <a:gd name="T9" fmla="*/ 1 h 73"/>
                <a:gd name="T10" fmla="*/ 17 w 373"/>
                <a:gd name="T11" fmla="*/ 57 h 73"/>
                <a:gd name="T12" fmla="*/ 51 w 373"/>
                <a:gd name="T13" fmla="*/ 29 h 73"/>
                <a:gd name="T14" fmla="*/ 69 w 373"/>
                <a:gd name="T15" fmla="*/ 57 h 73"/>
                <a:gd name="T16" fmla="*/ 60 w 373"/>
                <a:gd name="T17" fmla="*/ 18 h 73"/>
                <a:gd name="T18" fmla="*/ 70 w 373"/>
                <a:gd name="T19" fmla="*/ 5 h 73"/>
                <a:gd name="T20" fmla="*/ 58 w 373"/>
                <a:gd name="T21" fmla="*/ 5 h 73"/>
                <a:gd name="T22" fmla="*/ 70 w 373"/>
                <a:gd name="T23" fmla="*/ 5 h 73"/>
                <a:gd name="T24" fmla="*/ 99 w 373"/>
                <a:gd name="T25" fmla="*/ 34 h 73"/>
                <a:gd name="T26" fmla="*/ 88 w 373"/>
                <a:gd name="T27" fmla="*/ 26 h 73"/>
                <a:gd name="T28" fmla="*/ 108 w 373"/>
                <a:gd name="T29" fmla="*/ 25 h 73"/>
                <a:gd name="T30" fmla="*/ 96 w 373"/>
                <a:gd name="T31" fmla="*/ 17 h 73"/>
                <a:gd name="T32" fmla="*/ 92 w 373"/>
                <a:gd name="T33" fmla="*/ 39 h 73"/>
                <a:gd name="T34" fmla="*/ 103 w 373"/>
                <a:gd name="T35" fmla="*/ 48 h 73"/>
                <a:gd name="T36" fmla="*/ 79 w 373"/>
                <a:gd name="T37" fmla="*/ 53 h 73"/>
                <a:gd name="T38" fmla="*/ 93 w 373"/>
                <a:gd name="T39" fmla="*/ 58 h 73"/>
                <a:gd name="T40" fmla="*/ 143 w 373"/>
                <a:gd name="T41" fmla="*/ 58 h 73"/>
                <a:gd name="T42" fmla="*/ 154 w 373"/>
                <a:gd name="T43" fmla="*/ 54 h 73"/>
                <a:gd name="T44" fmla="*/ 131 w 373"/>
                <a:gd name="T45" fmla="*/ 48 h 73"/>
                <a:gd name="T46" fmla="*/ 141 w 373"/>
                <a:gd name="T47" fmla="*/ 21 h 73"/>
                <a:gd name="T48" fmla="*/ 153 w 373"/>
                <a:gd name="T49" fmla="*/ 18 h 73"/>
                <a:gd name="T50" fmla="*/ 118 w 373"/>
                <a:gd name="T51" fmla="*/ 36 h 73"/>
                <a:gd name="T52" fmla="*/ 193 w 373"/>
                <a:gd name="T53" fmla="*/ 38 h 73"/>
                <a:gd name="T54" fmla="*/ 170 w 373"/>
                <a:gd name="T55" fmla="*/ 38 h 73"/>
                <a:gd name="T56" fmla="*/ 193 w 373"/>
                <a:gd name="T57" fmla="*/ 38 h 73"/>
                <a:gd name="T58" fmla="*/ 181 w 373"/>
                <a:gd name="T59" fmla="*/ 17 h 73"/>
                <a:gd name="T60" fmla="*/ 182 w 373"/>
                <a:gd name="T61" fmla="*/ 58 h 73"/>
                <a:gd name="T62" fmla="*/ 231 w 373"/>
                <a:gd name="T63" fmla="*/ 58 h 73"/>
                <a:gd name="T64" fmla="*/ 243 w 373"/>
                <a:gd name="T65" fmla="*/ 18 h 73"/>
                <a:gd name="T66" fmla="*/ 215 w 373"/>
                <a:gd name="T67" fmla="*/ 18 h 73"/>
                <a:gd name="T68" fmla="*/ 225 w 373"/>
                <a:gd name="T69" fmla="*/ 58 h 73"/>
                <a:gd name="T70" fmla="*/ 261 w 373"/>
                <a:gd name="T71" fmla="*/ 31 h 73"/>
                <a:gd name="T72" fmla="*/ 281 w 373"/>
                <a:gd name="T73" fmla="*/ 31 h 73"/>
                <a:gd name="T74" fmla="*/ 261 w 373"/>
                <a:gd name="T75" fmla="*/ 35 h 73"/>
                <a:gd name="T76" fmla="*/ 290 w 373"/>
                <a:gd name="T77" fmla="*/ 33 h 73"/>
                <a:gd name="T78" fmla="*/ 252 w 373"/>
                <a:gd name="T79" fmla="*/ 36 h 73"/>
                <a:gd name="T80" fmla="*/ 289 w 373"/>
                <a:gd name="T81" fmla="*/ 57 h 73"/>
                <a:gd name="T82" fmla="*/ 282 w 373"/>
                <a:gd name="T83" fmla="*/ 54 h 73"/>
                <a:gd name="T84" fmla="*/ 261 w 373"/>
                <a:gd name="T85" fmla="*/ 35 h 73"/>
                <a:gd name="T86" fmla="*/ 327 w 373"/>
                <a:gd name="T87" fmla="*/ 19 h 73"/>
                <a:gd name="T88" fmla="*/ 308 w 373"/>
                <a:gd name="T89" fmla="*/ 21 h 73"/>
                <a:gd name="T90" fmla="*/ 299 w 373"/>
                <a:gd name="T91" fmla="*/ 18 h 73"/>
                <a:gd name="T92" fmla="*/ 308 w 373"/>
                <a:gd name="T93" fmla="*/ 58 h 73"/>
                <a:gd name="T94" fmla="*/ 316 w 373"/>
                <a:gd name="T95" fmla="*/ 23 h 73"/>
                <a:gd name="T96" fmla="*/ 373 w 373"/>
                <a:gd name="T97" fmla="*/ 17 h 73"/>
                <a:gd name="T98" fmla="*/ 353 w 373"/>
                <a:gd name="T99" fmla="*/ 46 h 73"/>
                <a:gd name="T100" fmla="*/ 333 w 373"/>
                <a:gd name="T101" fmla="*/ 18 h 73"/>
                <a:gd name="T102" fmla="*/ 348 w 373"/>
                <a:gd name="T103" fmla="*/ 57 h 73"/>
                <a:gd name="T104" fmla="*/ 334 w 373"/>
                <a:gd name="T105" fmla="*/ 73 h 73"/>
                <a:gd name="T106" fmla="*/ 354 w 373"/>
                <a:gd name="T107" fmla="*/ 5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3" h="73">
                  <a:moveTo>
                    <a:pt x="41" y="29"/>
                  </a:moveTo>
                  <a:cubicBezTo>
                    <a:pt x="41" y="38"/>
                    <a:pt x="36" y="47"/>
                    <a:pt x="27" y="51"/>
                  </a:cubicBezTo>
                  <a:cubicBezTo>
                    <a:pt x="23" y="53"/>
                    <a:pt x="17" y="53"/>
                    <a:pt x="10" y="5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7" y="5"/>
                    <a:pt x="23" y="5"/>
                    <a:pt x="27" y="7"/>
                  </a:cubicBezTo>
                  <a:cubicBezTo>
                    <a:pt x="36" y="11"/>
                    <a:pt x="41" y="20"/>
                    <a:pt x="41" y="29"/>
                  </a:cubicBezTo>
                  <a:moveTo>
                    <a:pt x="51" y="29"/>
                  </a:moveTo>
                  <a:cubicBezTo>
                    <a:pt x="51" y="21"/>
                    <a:pt x="48" y="13"/>
                    <a:pt x="41" y="8"/>
                  </a:cubicBezTo>
                  <a:cubicBezTo>
                    <a:pt x="35" y="3"/>
                    <a:pt x="26" y="1"/>
                    <a:pt x="17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26" y="57"/>
                    <a:pt x="35" y="55"/>
                    <a:pt x="41" y="51"/>
                  </a:cubicBezTo>
                  <a:cubicBezTo>
                    <a:pt x="48" y="45"/>
                    <a:pt x="51" y="37"/>
                    <a:pt x="51" y="29"/>
                  </a:cubicBezTo>
                  <a:moveTo>
                    <a:pt x="60" y="57"/>
                  </a:moveTo>
                  <a:cubicBezTo>
                    <a:pt x="69" y="57"/>
                    <a:pt x="69" y="57"/>
                    <a:pt x="69" y="5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0" y="18"/>
                    <a:pt x="60" y="18"/>
                    <a:pt x="60" y="18"/>
                  </a:cubicBezTo>
                  <a:lnTo>
                    <a:pt x="60" y="57"/>
                  </a:lnTo>
                  <a:close/>
                  <a:moveTo>
                    <a:pt x="70" y="5"/>
                  </a:moveTo>
                  <a:cubicBezTo>
                    <a:pt x="70" y="2"/>
                    <a:pt x="67" y="0"/>
                    <a:pt x="64" y="0"/>
                  </a:cubicBezTo>
                  <a:cubicBezTo>
                    <a:pt x="61" y="0"/>
                    <a:pt x="58" y="2"/>
                    <a:pt x="58" y="5"/>
                  </a:cubicBezTo>
                  <a:cubicBezTo>
                    <a:pt x="58" y="8"/>
                    <a:pt x="61" y="10"/>
                    <a:pt x="64" y="10"/>
                  </a:cubicBezTo>
                  <a:cubicBezTo>
                    <a:pt x="67" y="10"/>
                    <a:pt x="70" y="8"/>
                    <a:pt x="70" y="5"/>
                  </a:cubicBezTo>
                  <a:moveTo>
                    <a:pt x="111" y="46"/>
                  </a:moveTo>
                  <a:cubicBezTo>
                    <a:pt x="111" y="39"/>
                    <a:pt x="105" y="36"/>
                    <a:pt x="99" y="34"/>
                  </a:cubicBezTo>
                  <a:cubicBezTo>
                    <a:pt x="98" y="33"/>
                    <a:pt x="94" y="32"/>
                    <a:pt x="91" y="30"/>
                  </a:cubicBezTo>
                  <a:cubicBezTo>
                    <a:pt x="89" y="29"/>
                    <a:pt x="88" y="28"/>
                    <a:pt x="88" y="26"/>
                  </a:cubicBezTo>
                  <a:cubicBezTo>
                    <a:pt x="88" y="22"/>
                    <a:pt x="91" y="21"/>
                    <a:pt x="95" y="21"/>
                  </a:cubicBezTo>
                  <a:cubicBezTo>
                    <a:pt x="101" y="21"/>
                    <a:pt x="108" y="25"/>
                    <a:pt x="108" y="25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2" y="17"/>
                    <a:pt x="96" y="17"/>
                  </a:cubicBezTo>
                  <a:cubicBezTo>
                    <a:pt x="84" y="17"/>
                    <a:pt x="79" y="22"/>
                    <a:pt x="79" y="28"/>
                  </a:cubicBezTo>
                  <a:cubicBezTo>
                    <a:pt x="79" y="34"/>
                    <a:pt x="86" y="37"/>
                    <a:pt x="92" y="39"/>
                  </a:cubicBezTo>
                  <a:cubicBezTo>
                    <a:pt x="93" y="40"/>
                    <a:pt x="97" y="41"/>
                    <a:pt x="100" y="43"/>
                  </a:cubicBezTo>
                  <a:cubicBezTo>
                    <a:pt x="102" y="44"/>
                    <a:pt x="103" y="46"/>
                    <a:pt x="103" y="48"/>
                  </a:cubicBezTo>
                  <a:cubicBezTo>
                    <a:pt x="103" y="53"/>
                    <a:pt x="97" y="54"/>
                    <a:pt x="94" y="54"/>
                  </a:cubicBezTo>
                  <a:cubicBezTo>
                    <a:pt x="88" y="55"/>
                    <a:pt x="79" y="53"/>
                    <a:pt x="79" y="53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84" y="58"/>
                    <a:pt x="93" y="58"/>
                  </a:cubicBezTo>
                  <a:cubicBezTo>
                    <a:pt x="103" y="58"/>
                    <a:pt x="111" y="55"/>
                    <a:pt x="111" y="46"/>
                  </a:cubicBezTo>
                  <a:moveTo>
                    <a:pt x="143" y="58"/>
                  </a:moveTo>
                  <a:cubicBezTo>
                    <a:pt x="149" y="58"/>
                    <a:pt x="154" y="57"/>
                    <a:pt x="154" y="57"/>
                  </a:cubicBezTo>
                  <a:cubicBezTo>
                    <a:pt x="154" y="54"/>
                    <a:pt x="154" y="54"/>
                    <a:pt x="154" y="54"/>
                  </a:cubicBezTo>
                  <a:cubicBezTo>
                    <a:pt x="154" y="54"/>
                    <a:pt x="151" y="54"/>
                    <a:pt x="148" y="54"/>
                  </a:cubicBezTo>
                  <a:cubicBezTo>
                    <a:pt x="141" y="54"/>
                    <a:pt x="135" y="51"/>
                    <a:pt x="131" y="48"/>
                  </a:cubicBezTo>
                  <a:cubicBezTo>
                    <a:pt x="128" y="44"/>
                    <a:pt x="128" y="39"/>
                    <a:pt x="128" y="34"/>
                  </a:cubicBezTo>
                  <a:cubicBezTo>
                    <a:pt x="128" y="29"/>
                    <a:pt x="130" y="21"/>
                    <a:pt x="141" y="21"/>
                  </a:cubicBezTo>
                  <a:cubicBezTo>
                    <a:pt x="146" y="21"/>
                    <a:pt x="153" y="25"/>
                    <a:pt x="153" y="25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18"/>
                    <a:pt x="147" y="17"/>
                    <a:pt x="138" y="17"/>
                  </a:cubicBezTo>
                  <a:cubicBezTo>
                    <a:pt x="124" y="17"/>
                    <a:pt x="118" y="26"/>
                    <a:pt x="118" y="36"/>
                  </a:cubicBezTo>
                  <a:cubicBezTo>
                    <a:pt x="118" y="49"/>
                    <a:pt x="125" y="58"/>
                    <a:pt x="143" y="58"/>
                  </a:cubicBezTo>
                  <a:moveTo>
                    <a:pt x="193" y="38"/>
                  </a:moveTo>
                  <a:cubicBezTo>
                    <a:pt x="193" y="44"/>
                    <a:pt x="192" y="54"/>
                    <a:pt x="182" y="54"/>
                  </a:cubicBezTo>
                  <a:cubicBezTo>
                    <a:pt x="172" y="54"/>
                    <a:pt x="170" y="44"/>
                    <a:pt x="170" y="38"/>
                  </a:cubicBezTo>
                  <a:cubicBezTo>
                    <a:pt x="170" y="31"/>
                    <a:pt x="170" y="21"/>
                    <a:pt x="181" y="21"/>
                  </a:cubicBezTo>
                  <a:cubicBezTo>
                    <a:pt x="192" y="21"/>
                    <a:pt x="193" y="31"/>
                    <a:pt x="193" y="38"/>
                  </a:cubicBezTo>
                  <a:moveTo>
                    <a:pt x="203" y="38"/>
                  </a:moveTo>
                  <a:cubicBezTo>
                    <a:pt x="203" y="25"/>
                    <a:pt x="195" y="17"/>
                    <a:pt x="181" y="17"/>
                  </a:cubicBezTo>
                  <a:cubicBezTo>
                    <a:pt x="166" y="17"/>
                    <a:pt x="160" y="26"/>
                    <a:pt x="160" y="38"/>
                  </a:cubicBezTo>
                  <a:cubicBezTo>
                    <a:pt x="160" y="50"/>
                    <a:pt x="168" y="58"/>
                    <a:pt x="182" y="58"/>
                  </a:cubicBezTo>
                  <a:cubicBezTo>
                    <a:pt x="196" y="58"/>
                    <a:pt x="203" y="51"/>
                    <a:pt x="203" y="38"/>
                  </a:cubicBezTo>
                  <a:moveTo>
                    <a:pt x="231" y="58"/>
                  </a:moveTo>
                  <a:cubicBezTo>
                    <a:pt x="250" y="18"/>
                    <a:pt x="250" y="18"/>
                    <a:pt x="250" y="18"/>
                  </a:cubicBezTo>
                  <a:cubicBezTo>
                    <a:pt x="243" y="18"/>
                    <a:pt x="243" y="18"/>
                    <a:pt x="243" y="18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06" y="19"/>
                    <a:pt x="206" y="19"/>
                    <a:pt x="206" y="19"/>
                  </a:cubicBezTo>
                  <a:cubicBezTo>
                    <a:pt x="225" y="58"/>
                    <a:pt x="225" y="58"/>
                    <a:pt x="225" y="58"/>
                  </a:cubicBezTo>
                  <a:lnTo>
                    <a:pt x="231" y="58"/>
                  </a:lnTo>
                  <a:close/>
                  <a:moveTo>
                    <a:pt x="261" y="31"/>
                  </a:moveTo>
                  <a:cubicBezTo>
                    <a:pt x="262" y="28"/>
                    <a:pt x="264" y="21"/>
                    <a:pt x="272" y="21"/>
                  </a:cubicBezTo>
                  <a:cubicBezTo>
                    <a:pt x="277" y="21"/>
                    <a:pt x="281" y="26"/>
                    <a:pt x="281" y="31"/>
                  </a:cubicBezTo>
                  <a:lnTo>
                    <a:pt x="261" y="31"/>
                  </a:lnTo>
                  <a:close/>
                  <a:moveTo>
                    <a:pt x="261" y="35"/>
                  </a:moveTo>
                  <a:cubicBezTo>
                    <a:pt x="290" y="35"/>
                    <a:pt x="290" y="35"/>
                    <a:pt x="290" y="35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90" y="23"/>
                    <a:pt x="283" y="17"/>
                    <a:pt x="273" y="17"/>
                  </a:cubicBezTo>
                  <a:cubicBezTo>
                    <a:pt x="258" y="17"/>
                    <a:pt x="252" y="24"/>
                    <a:pt x="252" y="36"/>
                  </a:cubicBezTo>
                  <a:cubicBezTo>
                    <a:pt x="252" y="51"/>
                    <a:pt x="261" y="58"/>
                    <a:pt x="276" y="58"/>
                  </a:cubicBezTo>
                  <a:cubicBezTo>
                    <a:pt x="284" y="58"/>
                    <a:pt x="289" y="57"/>
                    <a:pt x="289" y="5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89" y="53"/>
                    <a:pt x="285" y="54"/>
                    <a:pt x="282" y="54"/>
                  </a:cubicBezTo>
                  <a:cubicBezTo>
                    <a:pt x="275" y="54"/>
                    <a:pt x="269" y="52"/>
                    <a:pt x="265" y="48"/>
                  </a:cubicBezTo>
                  <a:cubicBezTo>
                    <a:pt x="262" y="44"/>
                    <a:pt x="261" y="39"/>
                    <a:pt x="261" y="35"/>
                  </a:cubicBezTo>
                  <a:moveTo>
                    <a:pt x="328" y="25"/>
                  </a:moveTo>
                  <a:cubicBezTo>
                    <a:pt x="327" y="19"/>
                    <a:pt x="327" y="19"/>
                    <a:pt x="327" y="19"/>
                  </a:cubicBezTo>
                  <a:cubicBezTo>
                    <a:pt x="326" y="18"/>
                    <a:pt x="321" y="17"/>
                    <a:pt x="316" y="18"/>
                  </a:cubicBezTo>
                  <a:cubicBezTo>
                    <a:pt x="312" y="18"/>
                    <a:pt x="309" y="20"/>
                    <a:pt x="308" y="21"/>
                  </a:cubicBezTo>
                  <a:cubicBezTo>
                    <a:pt x="308" y="17"/>
                    <a:pt x="308" y="17"/>
                    <a:pt x="308" y="17"/>
                  </a:cubicBezTo>
                  <a:cubicBezTo>
                    <a:pt x="299" y="18"/>
                    <a:pt x="299" y="18"/>
                    <a:pt x="299" y="18"/>
                  </a:cubicBezTo>
                  <a:cubicBezTo>
                    <a:pt x="299" y="58"/>
                    <a:pt x="299" y="58"/>
                    <a:pt x="299" y="58"/>
                  </a:cubicBezTo>
                  <a:cubicBezTo>
                    <a:pt x="308" y="58"/>
                    <a:pt x="308" y="58"/>
                    <a:pt x="308" y="58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0" y="24"/>
                    <a:pt x="312" y="23"/>
                    <a:pt x="316" y="23"/>
                  </a:cubicBezTo>
                  <a:cubicBezTo>
                    <a:pt x="323" y="22"/>
                    <a:pt x="328" y="25"/>
                    <a:pt x="328" y="25"/>
                  </a:cubicBezTo>
                  <a:moveTo>
                    <a:pt x="373" y="17"/>
                  </a:moveTo>
                  <a:cubicBezTo>
                    <a:pt x="366" y="17"/>
                    <a:pt x="366" y="17"/>
                    <a:pt x="366" y="17"/>
                  </a:cubicBezTo>
                  <a:cubicBezTo>
                    <a:pt x="353" y="46"/>
                    <a:pt x="353" y="46"/>
                    <a:pt x="353" y="46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33" y="18"/>
                    <a:pt x="333" y="18"/>
                    <a:pt x="333" y="18"/>
                  </a:cubicBezTo>
                  <a:cubicBezTo>
                    <a:pt x="347" y="53"/>
                    <a:pt x="347" y="53"/>
                    <a:pt x="347" y="53"/>
                  </a:cubicBezTo>
                  <a:cubicBezTo>
                    <a:pt x="347" y="53"/>
                    <a:pt x="348" y="55"/>
                    <a:pt x="348" y="57"/>
                  </a:cubicBezTo>
                  <a:cubicBezTo>
                    <a:pt x="348" y="60"/>
                    <a:pt x="344" y="68"/>
                    <a:pt x="334" y="67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6" y="73"/>
                    <a:pt x="336" y="73"/>
                    <a:pt x="336" y="73"/>
                  </a:cubicBezTo>
                  <a:cubicBezTo>
                    <a:pt x="346" y="73"/>
                    <a:pt x="351" y="65"/>
                    <a:pt x="354" y="58"/>
                  </a:cubicBezTo>
                  <a:lnTo>
                    <a:pt x="373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9B1AA7A-3DB4-4575-8659-DB0D43BCABB3}"/>
              </a:ext>
            </a:extLst>
          </p:cNvPr>
          <p:cNvSpPr/>
          <p:nvPr userDrawn="1"/>
        </p:nvSpPr>
        <p:spPr>
          <a:xfrm>
            <a:off x="0" y="6818399"/>
            <a:ext cx="12192000" cy="45719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rgbClr val="F15D2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46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23" name="think-cell Slide" r:id="rId4" imgW="473" imgH="473" progId="TCLayout.ActiveDocument.1">
                  <p:embed/>
                </p:oleObj>
              </mc:Choice>
              <mc:Fallback>
                <p:oleObj name="think-cell Slide" r:id="rId4" imgW="473" imgH="473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A65A771-470F-4A7A-8B96-D71D4EC10C85}"/>
              </a:ext>
            </a:extLst>
          </p:cNvPr>
          <p:cNvSpPr/>
          <p:nvPr userDrawn="1"/>
        </p:nvSpPr>
        <p:spPr>
          <a:xfrm>
            <a:off x="0" y="6926613"/>
            <a:ext cx="558893" cy="558893"/>
          </a:xfrm>
          <a:prstGeom prst="rect">
            <a:avLst/>
          </a:prstGeom>
          <a:solidFill>
            <a:srgbClr val="EEAD3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139C4B8-BD48-4648-AE4A-B9B29ADDF02D}"/>
              </a:ext>
            </a:extLst>
          </p:cNvPr>
          <p:cNvSpPr/>
          <p:nvPr userDrawn="1"/>
        </p:nvSpPr>
        <p:spPr>
          <a:xfrm>
            <a:off x="725137" y="6926613"/>
            <a:ext cx="558893" cy="558893"/>
          </a:xfrm>
          <a:prstGeom prst="rect">
            <a:avLst/>
          </a:prstGeom>
          <a:solidFill>
            <a:srgbClr val="CD262B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741F00-423A-4F5E-93CB-22EF546B5F58}"/>
              </a:ext>
            </a:extLst>
          </p:cNvPr>
          <p:cNvSpPr/>
          <p:nvPr userDrawn="1"/>
        </p:nvSpPr>
        <p:spPr>
          <a:xfrm>
            <a:off x="2164843" y="6926613"/>
            <a:ext cx="558893" cy="558893"/>
          </a:xfrm>
          <a:prstGeom prst="rect">
            <a:avLst/>
          </a:prstGeom>
          <a:solidFill>
            <a:srgbClr val="5088B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F211B5-52A6-4A4E-B6D4-B348BF3922E2}"/>
              </a:ext>
            </a:extLst>
          </p:cNvPr>
          <p:cNvSpPr/>
          <p:nvPr userDrawn="1"/>
        </p:nvSpPr>
        <p:spPr>
          <a:xfrm>
            <a:off x="1451317" y="6926613"/>
            <a:ext cx="558893" cy="558893"/>
          </a:xfrm>
          <a:prstGeom prst="rect">
            <a:avLst/>
          </a:prstGeom>
          <a:solidFill>
            <a:srgbClr val="CF395E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DFE24C-EDD3-404C-BA11-58345D230CC7}"/>
              </a:ext>
            </a:extLst>
          </p:cNvPr>
          <p:cNvSpPr/>
          <p:nvPr userDrawn="1"/>
        </p:nvSpPr>
        <p:spPr>
          <a:xfrm>
            <a:off x="2881853" y="6926613"/>
            <a:ext cx="558893" cy="558893"/>
          </a:xfrm>
          <a:prstGeom prst="rect">
            <a:avLst/>
          </a:prstGeom>
          <a:solidFill>
            <a:srgbClr val="3474B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1CAEAF-06A9-4EBC-8B1B-677A41875A64}"/>
              </a:ext>
            </a:extLst>
          </p:cNvPr>
          <p:cNvSpPr/>
          <p:nvPr userDrawn="1"/>
        </p:nvSpPr>
        <p:spPr>
          <a:xfrm>
            <a:off x="4301755" y="6936022"/>
            <a:ext cx="558893" cy="558893"/>
          </a:xfrm>
          <a:prstGeom prst="rect">
            <a:avLst/>
          </a:prstGeom>
          <a:solidFill>
            <a:srgbClr val="72A04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42F6C5-BC39-43BC-A713-BC4874349B09}"/>
              </a:ext>
            </a:extLst>
          </p:cNvPr>
          <p:cNvSpPr/>
          <p:nvPr userDrawn="1"/>
        </p:nvSpPr>
        <p:spPr>
          <a:xfrm>
            <a:off x="3576154" y="6926613"/>
            <a:ext cx="558893" cy="558893"/>
          </a:xfrm>
          <a:prstGeom prst="rect">
            <a:avLst/>
          </a:prstGeom>
          <a:solidFill>
            <a:srgbClr val="40259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43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47" name="think-cell Slide" r:id="rId4" imgW="473" imgH="473" progId="TCLayout.ActiveDocument.1">
                  <p:embed/>
                </p:oleObj>
              </mc:Choice>
              <mc:Fallback>
                <p:oleObj name="think-cell Slide" r:id="rId4" imgW="473" imgH="473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705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1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673902F9-E6BD-49FD-8A07-3A28EEE1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1400548-A6E0-4EFC-AE53-D0E766CBF281}"/>
              </a:ext>
            </a:extLst>
          </p:cNvPr>
          <p:cNvSpPr/>
          <p:nvPr userDrawn="1"/>
        </p:nvSpPr>
        <p:spPr>
          <a:xfrm>
            <a:off x="0" y="6926613"/>
            <a:ext cx="558893" cy="558893"/>
          </a:xfrm>
          <a:prstGeom prst="rect">
            <a:avLst/>
          </a:prstGeom>
          <a:solidFill>
            <a:srgbClr val="EEAD3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2C4C31E-F1C4-4E37-BE8C-7ED3A6E6280F}"/>
              </a:ext>
            </a:extLst>
          </p:cNvPr>
          <p:cNvSpPr/>
          <p:nvPr userDrawn="1"/>
        </p:nvSpPr>
        <p:spPr>
          <a:xfrm>
            <a:off x="725137" y="6926613"/>
            <a:ext cx="558893" cy="558893"/>
          </a:xfrm>
          <a:prstGeom prst="rect">
            <a:avLst/>
          </a:prstGeom>
          <a:solidFill>
            <a:srgbClr val="CD262B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B6F2D26-AC13-409A-A317-482F984D141E}"/>
              </a:ext>
            </a:extLst>
          </p:cNvPr>
          <p:cNvSpPr/>
          <p:nvPr userDrawn="1"/>
        </p:nvSpPr>
        <p:spPr>
          <a:xfrm>
            <a:off x="2164843" y="6926613"/>
            <a:ext cx="558893" cy="558893"/>
          </a:xfrm>
          <a:prstGeom prst="rect">
            <a:avLst/>
          </a:prstGeom>
          <a:solidFill>
            <a:srgbClr val="5088B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9688F19-1423-41AA-9779-322D4A69E629}"/>
              </a:ext>
            </a:extLst>
          </p:cNvPr>
          <p:cNvSpPr/>
          <p:nvPr userDrawn="1"/>
        </p:nvSpPr>
        <p:spPr>
          <a:xfrm>
            <a:off x="1451317" y="6926613"/>
            <a:ext cx="558893" cy="558893"/>
          </a:xfrm>
          <a:prstGeom prst="rect">
            <a:avLst/>
          </a:prstGeom>
          <a:solidFill>
            <a:srgbClr val="CF395E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32601D6-A957-49CA-AAE3-D49FC5CF7E7B}"/>
              </a:ext>
            </a:extLst>
          </p:cNvPr>
          <p:cNvSpPr/>
          <p:nvPr userDrawn="1"/>
        </p:nvSpPr>
        <p:spPr>
          <a:xfrm>
            <a:off x="2881853" y="6926613"/>
            <a:ext cx="558893" cy="558893"/>
          </a:xfrm>
          <a:prstGeom prst="rect">
            <a:avLst/>
          </a:prstGeom>
          <a:solidFill>
            <a:srgbClr val="3474B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DA73E-DFF6-417F-9DBA-CA01EBBC19BE}"/>
              </a:ext>
            </a:extLst>
          </p:cNvPr>
          <p:cNvSpPr/>
          <p:nvPr userDrawn="1"/>
        </p:nvSpPr>
        <p:spPr>
          <a:xfrm>
            <a:off x="4301755" y="6936022"/>
            <a:ext cx="558893" cy="558893"/>
          </a:xfrm>
          <a:prstGeom prst="rect">
            <a:avLst/>
          </a:prstGeom>
          <a:solidFill>
            <a:srgbClr val="72A04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1BAA26-1DF2-4DB8-907B-F6E4D59E17AB}"/>
              </a:ext>
            </a:extLst>
          </p:cNvPr>
          <p:cNvSpPr/>
          <p:nvPr userDrawn="1"/>
        </p:nvSpPr>
        <p:spPr>
          <a:xfrm>
            <a:off x="3576154" y="6926613"/>
            <a:ext cx="558893" cy="558893"/>
          </a:xfrm>
          <a:prstGeom prst="rect">
            <a:avLst/>
          </a:prstGeom>
          <a:solidFill>
            <a:srgbClr val="40259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288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95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673902F9-E6BD-49FD-8A07-3A28EEE1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E45868-3229-4232-8D96-11D735440B68}"/>
              </a:ext>
            </a:extLst>
          </p:cNvPr>
          <p:cNvSpPr/>
          <p:nvPr userDrawn="1"/>
        </p:nvSpPr>
        <p:spPr>
          <a:xfrm>
            <a:off x="0" y="6926613"/>
            <a:ext cx="558893" cy="558893"/>
          </a:xfrm>
          <a:prstGeom prst="rect">
            <a:avLst/>
          </a:prstGeom>
          <a:solidFill>
            <a:srgbClr val="EEAD3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B31B6A-F182-4DF9-A7DE-F0040F0C9C8A}"/>
              </a:ext>
            </a:extLst>
          </p:cNvPr>
          <p:cNvSpPr/>
          <p:nvPr userDrawn="1"/>
        </p:nvSpPr>
        <p:spPr>
          <a:xfrm>
            <a:off x="725137" y="6926613"/>
            <a:ext cx="558893" cy="558893"/>
          </a:xfrm>
          <a:prstGeom prst="rect">
            <a:avLst/>
          </a:prstGeom>
          <a:solidFill>
            <a:srgbClr val="CD262B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6308B8-A6AF-4322-9888-1432680644C7}"/>
              </a:ext>
            </a:extLst>
          </p:cNvPr>
          <p:cNvSpPr/>
          <p:nvPr userDrawn="1"/>
        </p:nvSpPr>
        <p:spPr>
          <a:xfrm>
            <a:off x="2164843" y="6926613"/>
            <a:ext cx="558893" cy="558893"/>
          </a:xfrm>
          <a:prstGeom prst="rect">
            <a:avLst/>
          </a:prstGeom>
          <a:solidFill>
            <a:srgbClr val="5088B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C3AC0CA-1893-4255-8191-E25500B48FDD}"/>
              </a:ext>
            </a:extLst>
          </p:cNvPr>
          <p:cNvSpPr/>
          <p:nvPr userDrawn="1"/>
        </p:nvSpPr>
        <p:spPr>
          <a:xfrm>
            <a:off x="1451317" y="6926613"/>
            <a:ext cx="558893" cy="558893"/>
          </a:xfrm>
          <a:prstGeom prst="rect">
            <a:avLst/>
          </a:prstGeom>
          <a:solidFill>
            <a:srgbClr val="CF395E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B0C59-9515-49E9-80DB-570D4946A0A9}"/>
              </a:ext>
            </a:extLst>
          </p:cNvPr>
          <p:cNvSpPr/>
          <p:nvPr userDrawn="1"/>
        </p:nvSpPr>
        <p:spPr>
          <a:xfrm>
            <a:off x="2881853" y="6926613"/>
            <a:ext cx="558893" cy="558893"/>
          </a:xfrm>
          <a:prstGeom prst="rect">
            <a:avLst/>
          </a:prstGeom>
          <a:solidFill>
            <a:srgbClr val="3474B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CBCC8C-64DC-46CE-A64B-73F00E2D6FEC}"/>
              </a:ext>
            </a:extLst>
          </p:cNvPr>
          <p:cNvSpPr/>
          <p:nvPr userDrawn="1"/>
        </p:nvSpPr>
        <p:spPr>
          <a:xfrm>
            <a:off x="4301755" y="6936022"/>
            <a:ext cx="558893" cy="558893"/>
          </a:xfrm>
          <a:prstGeom prst="rect">
            <a:avLst/>
          </a:prstGeom>
          <a:solidFill>
            <a:srgbClr val="72A04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3649E1-2906-4843-BB92-D517814808B7}"/>
              </a:ext>
            </a:extLst>
          </p:cNvPr>
          <p:cNvSpPr/>
          <p:nvPr userDrawn="1"/>
        </p:nvSpPr>
        <p:spPr>
          <a:xfrm>
            <a:off x="3576154" y="6926613"/>
            <a:ext cx="558893" cy="558893"/>
          </a:xfrm>
          <a:prstGeom prst="rect">
            <a:avLst/>
          </a:prstGeom>
          <a:solidFill>
            <a:srgbClr val="40259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494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734112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93" name="think-cell Slide" r:id="rId4" imgW="473" imgH="473" progId="TCLayout.ActiveDocument.1">
                  <p:embed/>
                </p:oleObj>
              </mc:Choice>
              <mc:Fallback>
                <p:oleObj name="think-cell Slide" r:id="rId4" imgW="473" imgH="47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A65A771-470F-4A7A-8B96-D71D4EC10C85}"/>
              </a:ext>
            </a:extLst>
          </p:cNvPr>
          <p:cNvSpPr/>
          <p:nvPr userDrawn="1"/>
        </p:nvSpPr>
        <p:spPr>
          <a:xfrm>
            <a:off x="0" y="6926613"/>
            <a:ext cx="558893" cy="558893"/>
          </a:xfrm>
          <a:prstGeom prst="rect">
            <a:avLst/>
          </a:prstGeom>
          <a:solidFill>
            <a:srgbClr val="EEAD3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139C4B8-BD48-4648-AE4A-B9B29ADDF02D}"/>
              </a:ext>
            </a:extLst>
          </p:cNvPr>
          <p:cNvSpPr/>
          <p:nvPr userDrawn="1"/>
        </p:nvSpPr>
        <p:spPr>
          <a:xfrm>
            <a:off x="725137" y="6926613"/>
            <a:ext cx="558893" cy="558893"/>
          </a:xfrm>
          <a:prstGeom prst="rect">
            <a:avLst/>
          </a:prstGeom>
          <a:solidFill>
            <a:srgbClr val="CD262B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741F00-423A-4F5E-93CB-22EF546B5F58}"/>
              </a:ext>
            </a:extLst>
          </p:cNvPr>
          <p:cNvSpPr/>
          <p:nvPr userDrawn="1"/>
        </p:nvSpPr>
        <p:spPr>
          <a:xfrm>
            <a:off x="2164843" y="6926613"/>
            <a:ext cx="558893" cy="558893"/>
          </a:xfrm>
          <a:prstGeom prst="rect">
            <a:avLst/>
          </a:prstGeom>
          <a:solidFill>
            <a:srgbClr val="5088B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F211B5-52A6-4A4E-B6D4-B348BF3922E2}"/>
              </a:ext>
            </a:extLst>
          </p:cNvPr>
          <p:cNvSpPr/>
          <p:nvPr userDrawn="1"/>
        </p:nvSpPr>
        <p:spPr>
          <a:xfrm>
            <a:off x="1451317" y="6926613"/>
            <a:ext cx="558893" cy="558893"/>
          </a:xfrm>
          <a:prstGeom prst="rect">
            <a:avLst/>
          </a:prstGeom>
          <a:solidFill>
            <a:srgbClr val="CF395E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DFE24C-EDD3-404C-BA11-58345D230CC7}"/>
              </a:ext>
            </a:extLst>
          </p:cNvPr>
          <p:cNvSpPr/>
          <p:nvPr userDrawn="1"/>
        </p:nvSpPr>
        <p:spPr>
          <a:xfrm>
            <a:off x="2881853" y="6926613"/>
            <a:ext cx="558893" cy="558893"/>
          </a:xfrm>
          <a:prstGeom prst="rect">
            <a:avLst/>
          </a:prstGeom>
          <a:solidFill>
            <a:srgbClr val="3474B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1CAEAF-06A9-4EBC-8B1B-677A41875A64}"/>
              </a:ext>
            </a:extLst>
          </p:cNvPr>
          <p:cNvSpPr/>
          <p:nvPr userDrawn="1"/>
        </p:nvSpPr>
        <p:spPr>
          <a:xfrm>
            <a:off x="4301755" y="6936022"/>
            <a:ext cx="558893" cy="558893"/>
          </a:xfrm>
          <a:prstGeom prst="rect">
            <a:avLst/>
          </a:prstGeom>
          <a:solidFill>
            <a:srgbClr val="72A04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42F6C5-BC39-43BC-A713-BC4874349B09}"/>
              </a:ext>
            </a:extLst>
          </p:cNvPr>
          <p:cNvSpPr/>
          <p:nvPr userDrawn="1"/>
        </p:nvSpPr>
        <p:spPr>
          <a:xfrm>
            <a:off x="3576154" y="6926613"/>
            <a:ext cx="558893" cy="558893"/>
          </a:xfrm>
          <a:prstGeom prst="rect">
            <a:avLst/>
          </a:prstGeom>
          <a:solidFill>
            <a:srgbClr val="40259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040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19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673902F9-E6BD-49FD-8A07-3A28EEE1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A0F4396-4B5F-48C0-A623-D9AD9EADEB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0038" y="1228725"/>
            <a:ext cx="11557000" cy="53324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874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b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311901" y="1115836"/>
            <a:ext cx="5545138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962" y="1115835"/>
            <a:ext cx="5545138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0CC314-5604-4A98-806D-BDBFF3000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F33AF1-7C8D-43E3-9CCD-E7A32DFF9C2B}"/>
              </a:ext>
            </a:extLst>
          </p:cNvPr>
          <p:cNvCxnSpPr/>
          <p:nvPr userDrawn="1"/>
        </p:nvCxnSpPr>
        <p:spPr>
          <a:xfrm>
            <a:off x="334962" y="1682043"/>
            <a:ext cx="5545138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4F9ACA7-061A-4EA7-9EB3-41C49F5CDC11}"/>
              </a:ext>
            </a:extLst>
          </p:cNvPr>
          <p:cNvCxnSpPr/>
          <p:nvPr userDrawn="1"/>
        </p:nvCxnSpPr>
        <p:spPr>
          <a:xfrm>
            <a:off x="6311901" y="1682043"/>
            <a:ext cx="5545138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99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ub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FD8CDA-0D1D-43B6-9091-1C8622687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272" y="285798"/>
            <a:ext cx="9788749" cy="598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C928015D-6159-464E-BF0F-34B24E0DCF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71797" y="1115835"/>
            <a:ext cx="3785242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3A84E97B-DA89-435D-8F59-3D90A5207C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4962" y="1115835"/>
            <a:ext cx="3780000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E3DF6A7-00E6-47D4-9B43-E257FB55895E}"/>
              </a:ext>
            </a:extLst>
          </p:cNvPr>
          <p:cNvCxnSpPr>
            <a:cxnSpLocks/>
          </p:cNvCxnSpPr>
          <p:nvPr userDrawn="1"/>
        </p:nvCxnSpPr>
        <p:spPr>
          <a:xfrm>
            <a:off x="334962" y="1682043"/>
            <a:ext cx="378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3ECACED-D27D-4B60-8485-CC2054C50B10}"/>
              </a:ext>
            </a:extLst>
          </p:cNvPr>
          <p:cNvCxnSpPr>
            <a:cxnSpLocks/>
          </p:cNvCxnSpPr>
          <p:nvPr userDrawn="1"/>
        </p:nvCxnSpPr>
        <p:spPr>
          <a:xfrm flipV="1">
            <a:off x="8089797" y="1682043"/>
            <a:ext cx="3767242" cy="204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EC3DCB0F-4972-440C-96D4-8E1F295D749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00758" y="1115835"/>
            <a:ext cx="3785242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C417BF8-3717-4034-A631-6376ECB3873F}"/>
              </a:ext>
            </a:extLst>
          </p:cNvPr>
          <p:cNvCxnSpPr>
            <a:cxnSpLocks/>
          </p:cNvCxnSpPr>
          <p:nvPr userDrawn="1"/>
        </p:nvCxnSpPr>
        <p:spPr>
          <a:xfrm flipV="1">
            <a:off x="4218758" y="1682043"/>
            <a:ext cx="3767242" cy="204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86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sub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FD8CDA-0D1D-43B6-9091-1C8622687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272" y="285798"/>
            <a:ext cx="9788749" cy="598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C928015D-6159-464E-BF0F-34B24E0DCF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90246" y="1115835"/>
            <a:ext cx="5625153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3A84E97B-DA89-435D-8F59-3D90A5207C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4962" y="1115835"/>
            <a:ext cx="2853310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E3DF6A7-00E6-47D4-9B43-E257FB55895E}"/>
              </a:ext>
            </a:extLst>
          </p:cNvPr>
          <p:cNvCxnSpPr>
            <a:cxnSpLocks/>
          </p:cNvCxnSpPr>
          <p:nvPr userDrawn="1"/>
        </p:nvCxnSpPr>
        <p:spPr>
          <a:xfrm>
            <a:off x="334962" y="1682043"/>
            <a:ext cx="285331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3ECACED-D27D-4B60-8485-CC2054C50B10}"/>
              </a:ext>
            </a:extLst>
          </p:cNvPr>
          <p:cNvCxnSpPr>
            <a:cxnSpLocks/>
          </p:cNvCxnSpPr>
          <p:nvPr userDrawn="1"/>
        </p:nvCxnSpPr>
        <p:spPr>
          <a:xfrm flipV="1">
            <a:off x="3308247" y="1681019"/>
            <a:ext cx="5598404" cy="3072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EC3DCB0F-4972-440C-96D4-8E1F295D749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999771" y="1115835"/>
            <a:ext cx="2857267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C417BF8-3717-4034-A631-6376ECB3873F}"/>
              </a:ext>
            </a:extLst>
          </p:cNvPr>
          <p:cNvCxnSpPr>
            <a:cxnSpLocks/>
          </p:cNvCxnSpPr>
          <p:nvPr userDrawn="1"/>
        </p:nvCxnSpPr>
        <p:spPr>
          <a:xfrm flipV="1">
            <a:off x="9017771" y="1681019"/>
            <a:ext cx="2843680" cy="3072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38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1228725"/>
            <a:ext cx="11534775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6BF5BB-5C18-495F-ADFF-20666A44A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78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3" name="think-cell Slide" r:id="rId4" imgW="473" imgH="473" progId="TCLayout.ActiveDocument.1">
                  <p:embed/>
                </p:oleObj>
              </mc:Choice>
              <mc:Fallback>
                <p:oleObj name="think-cell Slide" r:id="rId4" imgW="473" imgH="47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0271" y="908050"/>
            <a:ext cx="11406765" cy="285750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22262" y="1228725"/>
            <a:ext cx="11534775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491453-3F77-4DF1-A112-372066E1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272" y="285798"/>
            <a:ext cx="9788749" cy="598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9594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67" name="think-cell Slide" r:id="rId4" imgW="473" imgH="473" progId="TCLayout.ActiveDocument.1">
                  <p:embed/>
                </p:oleObj>
              </mc:Choice>
              <mc:Fallback>
                <p:oleObj name="think-cell Slide" r:id="rId4" imgW="473" imgH="47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0271" y="908050"/>
            <a:ext cx="11406765" cy="285750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491453-3F77-4DF1-A112-372066E1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272" y="285798"/>
            <a:ext cx="9788749" cy="598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05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22262" y="1228725"/>
            <a:ext cx="11534775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00D8A2-51DD-40E8-95F2-C0AF4F293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F691614-C60A-4093-A892-136CF310CB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0271" y="908050"/>
            <a:ext cx="11406765" cy="285750"/>
          </a:xfrm>
        </p:spPr>
        <p:txBody>
          <a:bodyPr/>
          <a:lstStyle>
            <a:lvl1pPr marL="0" indent="0">
              <a:buNone/>
              <a:defRPr sz="1600" cap="all" spc="10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5598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line sub title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84E816-67C2-4BDF-A706-DA5755382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5F607800-34E5-4706-B133-B664591886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4962" y="1115835"/>
            <a:ext cx="5545138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7F2D0D-4323-4C1E-80FE-6F355EA5966B}"/>
              </a:ext>
            </a:extLst>
          </p:cNvPr>
          <p:cNvCxnSpPr/>
          <p:nvPr userDrawn="1"/>
        </p:nvCxnSpPr>
        <p:spPr>
          <a:xfrm>
            <a:off x="334962" y="1682043"/>
            <a:ext cx="5545138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42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D078D4-A281-4C14-847C-219CDB258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0460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501584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1" name="think-cell Slide" r:id="rId4" imgW="473" imgH="473" progId="TCLayout.ActiveDocument.1">
                  <p:embed/>
                </p:oleObj>
              </mc:Choice>
              <mc:Fallback>
                <p:oleObj name="think-cell Slide" r:id="rId4" imgW="473" imgH="473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11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D078D4-A281-4C14-847C-219CDB258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1107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FEA8407-094E-4029-9556-257C2A184DC5}"/>
              </a:ext>
            </a:extLst>
          </p:cNvPr>
          <p:cNvCxnSpPr>
            <a:cxnSpLocks/>
          </p:cNvCxnSpPr>
          <p:nvPr userDrawn="1"/>
        </p:nvCxnSpPr>
        <p:spPr>
          <a:xfrm>
            <a:off x="308835" y="6622206"/>
            <a:ext cx="11297994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75F0797-EAEC-45AD-8CD8-B9755EC0E19D}"/>
              </a:ext>
            </a:extLst>
          </p:cNvPr>
          <p:cNvCxnSpPr>
            <a:cxnSpLocks/>
          </p:cNvCxnSpPr>
          <p:nvPr userDrawn="1"/>
        </p:nvCxnSpPr>
        <p:spPr>
          <a:xfrm>
            <a:off x="311505" y="6640343"/>
            <a:ext cx="352389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BB76DC5-4D76-4008-9185-556D0ABA8DEB}"/>
              </a:ext>
            </a:extLst>
          </p:cNvPr>
          <p:cNvCxnSpPr>
            <a:cxnSpLocks/>
          </p:cNvCxnSpPr>
          <p:nvPr userDrawn="1"/>
        </p:nvCxnSpPr>
        <p:spPr>
          <a:xfrm>
            <a:off x="11606829" y="6574242"/>
            <a:ext cx="0" cy="9592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B77E43C-019C-4E93-A09C-8BB296A6C777}"/>
              </a:ext>
            </a:extLst>
          </p:cNvPr>
          <p:cNvSpPr/>
          <p:nvPr userDrawn="1"/>
        </p:nvSpPr>
        <p:spPr>
          <a:xfrm>
            <a:off x="-1491037" y="0"/>
            <a:ext cx="1383722" cy="24468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65BF3A-38F5-4DDC-892D-6270F1CFB9F2}"/>
              </a:ext>
            </a:extLst>
          </p:cNvPr>
          <p:cNvSpPr/>
          <p:nvPr userDrawn="1"/>
        </p:nvSpPr>
        <p:spPr>
          <a:xfrm>
            <a:off x="-1491037" y="311727"/>
            <a:ext cx="1383722" cy="244689"/>
          </a:xfrm>
          <a:prstGeom prst="rect">
            <a:avLst/>
          </a:prstGeom>
          <a:solidFill>
            <a:srgbClr val="BA8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E6CEF0-3C94-4B6F-9E9F-F16596649C64}"/>
              </a:ext>
            </a:extLst>
          </p:cNvPr>
          <p:cNvSpPr/>
          <p:nvPr userDrawn="1"/>
        </p:nvSpPr>
        <p:spPr>
          <a:xfrm>
            <a:off x="-1491037" y="623454"/>
            <a:ext cx="1383722" cy="244689"/>
          </a:xfrm>
          <a:prstGeom prst="rect">
            <a:avLst/>
          </a:prstGeom>
          <a:solidFill>
            <a:srgbClr val="4D4D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0C5EAC-2626-4213-8D3D-DB8721ACFAF2}"/>
              </a:ext>
            </a:extLst>
          </p:cNvPr>
          <p:cNvSpPr/>
          <p:nvPr userDrawn="1"/>
        </p:nvSpPr>
        <p:spPr>
          <a:xfrm>
            <a:off x="-1491037" y="1594604"/>
            <a:ext cx="1383722" cy="244689"/>
          </a:xfrm>
          <a:prstGeom prst="rect">
            <a:avLst/>
          </a:prstGeom>
          <a:solidFill>
            <a:srgbClr val="FDB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D77435-4267-4D9F-8E72-8BEC9805BBA8}"/>
              </a:ext>
            </a:extLst>
          </p:cNvPr>
          <p:cNvSpPr/>
          <p:nvPr userDrawn="1"/>
        </p:nvSpPr>
        <p:spPr>
          <a:xfrm>
            <a:off x="-1491037" y="1891958"/>
            <a:ext cx="1383722" cy="244689"/>
          </a:xfrm>
          <a:prstGeom prst="rect">
            <a:avLst/>
          </a:prstGeom>
          <a:solidFill>
            <a:srgbClr val="F15A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60A52B-EF90-4052-986B-437C73B3290E}"/>
              </a:ext>
            </a:extLst>
          </p:cNvPr>
          <p:cNvSpPr/>
          <p:nvPr userDrawn="1"/>
        </p:nvSpPr>
        <p:spPr>
          <a:xfrm>
            <a:off x="-1491037" y="2189312"/>
            <a:ext cx="1383722" cy="244689"/>
          </a:xfrm>
          <a:prstGeom prst="rect">
            <a:avLst/>
          </a:prstGeom>
          <a:solidFill>
            <a:srgbClr val="ED1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0D38C6-AA40-4442-8550-EE87A0C77203}"/>
              </a:ext>
            </a:extLst>
          </p:cNvPr>
          <p:cNvSpPr/>
          <p:nvPr userDrawn="1"/>
        </p:nvSpPr>
        <p:spPr>
          <a:xfrm>
            <a:off x="-1491037" y="2486666"/>
            <a:ext cx="1383722" cy="244689"/>
          </a:xfrm>
          <a:prstGeom prst="rect">
            <a:avLst/>
          </a:prstGeom>
          <a:solidFill>
            <a:srgbClr val="EF42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32E3F54-76A6-4C28-86A5-52AA04EAE7C8}"/>
              </a:ext>
            </a:extLst>
          </p:cNvPr>
          <p:cNvSpPr/>
          <p:nvPr userDrawn="1"/>
        </p:nvSpPr>
        <p:spPr>
          <a:xfrm>
            <a:off x="-1491037" y="3081374"/>
            <a:ext cx="1383722" cy="244689"/>
          </a:xfrm>
          <a:prstGeom prst="rect">
            <a:avLst/>
          </a:prstGeom>
          <a:solidFill>
            <a:srgbClr val="5D4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4C547F-AAF3-40EB-8851-F7634087902C}"/>
              </a:ext>
            </a:extLst>
          </p:cNvPr>
          <p:cNvSpPr/>
          <p:nvPr userDrawn="1"/>
        </p:nvSpPr>
        <p:spPr>
          <a:xfrm>
            <a:off x="-1491037" y="3378728"/>
            <a:ext cx="1383722" cy="244689"/>
          </a:xfrm>
          <a:prstGeom prst="rect">
            <a:avLst/>
          </a:prstGeom>
          <a:solidFill>
            <a:srgbClr val="7F9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30A66D-1369-4A07-9326-03174E866F2B}"/>
              </a:ext>
            </a:extLst>
          </p:cNvPr>
          <p:cNvSpPr/>
          <p:nvPr userDrawn="1"/>
        </p:nvSpPr>
        <p:spPr>
          <a:xfrm>
            <a:off x="-1491037" y="4568144"/>
            <a:ext cx="1383722" cy="244689"/>
          </a:xfrm>
          <a:prstGeom prst="rect">
            <a:avLst/>
          </a:prstGeom>
          <a:solidFill>
            <a:srgbClr val="72A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A9CCD5-8FC6-414C-AB2F-743875C23DA6}"/>
              </a:ext>
            </a:extLst>
          </p:cNvPr>
          <p:cNvSpPr/>
          <p:nvPr userDrawn="1"/>
        </p:nvSpPr>
        <p:spPr>
          <a:xfrm>
            <a:off x="-1491037" y="4865493"/>
            <a:ext cx="1383722" cy="244689"/>
          </a:xfrm>
          <a:prstGeom prst="rect">
            <a:avLst/>
          </a:prstGeom>
          <a:solidFill>
            <a:srgbClr val="007E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CE32E4-9E6F-41A9-AB13-F25184AADFD2}"/>
              </a:ext>
            </a:extLst>
          </p:cNvPr>
          <p:cNvSpPr/>
          <p:nvPr userDrawn="1"/>
        </p:nvSpPr>
        <p:spPr>
          <a:xfrm>
            <a:off x="-1491037" y="2784020"/>
            <a:ext cx="1383722" cy="244689"/>
          </a:xfrm>
          <a:prstGeom prst="rect">
            <a:avLst/>
          </a:prstGeom>
          <a:solidFill>
            <a:srgbClr val="8D2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D5AE08-7BC5-46A9-8D51-4AA080994FDB}"/>
              </a:ext>
            </a:extLst>
          </p:cNvPr>
          <p:cNvSpPr/>
          <p:nvPr userDrawn="1"/>
        </p:nvSpPr>
        <p:spPr>
          <a:xfrm>
            <a:off x="-1491037" y="3973436"/>
            <a:ext cx="1383722" cy="244689"/>
          </a:xfrm>
          <a:prstGeom prst="rect">
            <a:avLst/>
          </a:prstGeom>
          <a:solidFill>
            <a:srgbClr val="2E6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BC860C-60B0-4C0B-BA3B-34979B05E7C2}"/>
              </a:ext>
            </a:extLst>
          </p:cNvPr>
          <p:cNvSpPr/>
          <p:nvPr userDrawn="1"/>
        </p:nvSpPr>
        <p:spPr>
          <a:xfrm>
            <a:off x="-1491037" y="4270790"/>
            <a:ext cx="1383722" cy="244689"/>
          </a:xfrm>
          <a:prstGeom prst="rect">
            <a:avLst/>
          </a:prstGeom>
          <a:solidFill>
            <a:srgbClr val="439C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7A2414B-594E-4F80-9941-03EAAEB4129E}"/>
              </a:ext>
            </a:extLst>
          </p:cNvPr>
          <p:cNvSpPr/>
          <p:nvPr userDrawn="1"/>
        </p:nvSpPr>
        <p:spPr>
          <a:xfrm>
            <a:off x="-1491037" y="3676082"/>
            <a:ext cx="1383722" cy="244689"/>
          </a:xfrm>
          <a:prstGeom prst="rect">
            <a:avLst/>
          </a:prstGeom>
          <a:solidFill>
            <a:srgbClr val="439B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7AD3068-C7D2-455A-8421-D129C618E7D8}"/>
              </a:ext>
            </a:extLst>
          </p:cNvPr>
          <p:cNvCxnSpPr/>
          <p:nvPr userDrawn="1"/>
        </p:nvCxnSpPr>
        <p:spPr>
          <a:xfrm>
            <a:off x="308835" y="0"/>
            <a:ext cx="0" cy="86814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84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575425"/>
            <a:ext cx="2743200" cy="282575"/>
          </a:xfrm>
          <a:prstGeom prst="rect">
            <a:avLst/>
          </a:prstGeom>
        </p:spPr>
        <p:txBody>
          <a:bodyPr/>
          <a:lstStyle>
            <a:lvl1pPr algn="r">
              <a:defRPr sz="1050"/>
            </a:lvl1pPr>
          </a:lstStyle>
          <a:p>
            <a:fld id="{D7EDEDD4-5E6C-4BDC-964A-A3BEAC66E894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30200" y="247650"/>
            <a:ext cx="9725025" cy="473075"/>
          </a:xfrm>
          <a:prstGeom prst="rect">
            <a:avLst/>
          </a:prstGeom>
        </p:spPr>
        <p:txBody>
          <a:bodyPr/>
          <a:lstStyle>
            <a:lvl1pPr>
              <a:defRPr sz="2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034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5A5FA-E924-421E-ACA4-919613F21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4F3292-725B-411C-A201-4D280146A0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50040" y="6567159"/>
            <a:ext cx="441960" cy="290841"/>
          </a:xfrm>
          <a:prstGeom prst="rect">
            <a:avLst/>
          </a:prstGeom>
        </p:spPr>
        <p:txBody>
          <a:bodyPr/>
          <a:lstStyle/>
          <a:p>
            <a:pPr defTabSz="914400"/>
            <a:fld id="{F6D41C48-E3FE-402B-955D-438F8D20EBD4}" type="slidenum">
              <a:rPr lang="en-ZA" sz="1800" smtClean="0">
                <a:solidFill>
                  <a:srgbClr val="EAEAEA">
                    <a:tint val="75000"/>
                  </a:srgbClr>
                </a:solidFill>
              </a:rPr>
              <a:pPr defTabSz="914400"/>
              <a:t>‹#›</a:t>
            </a:fld>
            <a:endParaRPr lang="en-ZA" sz="1800" dirty="0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08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ub +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6" name="Text Placeholder 2"/>
          <p:cNvSpPr>
            <a:spLocks noGrp="1"/>
          </p:cNvSpPr>
          <p:nvPr>
            <p:ph type="body" idx="1"/>
          </p:nvPr>
        </p:nvSpPr>
        <p:spPr>
          <a:xfrm>
            <a:off x="304864" y="1073995"/>
            <a:ext cx="3744000" cy="489689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accent3">
                    <a:lumMod val="60000"/>
                    <a:lumOff val="4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609539" indent="0">
              <a:buNone/>
              <a:defRPr sz="2667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33" b="1"/>
            </a:lvl4pPr>
            <a:lvl5pPr marL="2438158" indent="0">
              <a:buNone/>
              <a:defRPr sz="2133" b="1"/>
            </a:lvl5pPr>
            <a:lvl6pPr marL="3047696" indent="0">
              <a:buNone/>
              <a:defRPr sz="2133" b="1"/>
            </a:lvl6pPr>
            <a:lvl7pPr marL="3657235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3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idx="16"/>
          </p:nvPr>
        </p:nvSpPr>
        <p:spPr>
          <a:xfrm>
            <a:off x="4226148" y="1073995"/>
            <a:ext cx="3744000" cy="489689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accent3">
                    <a:lumMod val="60000"/>
                    <a:lumOff val="4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609539" indent="0">
              <a:buNone/>
              <a:defRPr sz="2667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33" b="1"/>
            </a:lvl4pPr>
            <a:lvl5pPr marL="2438158" indent="0">
              <a:buNone/>
              <a:defRPr sz="2133" b="1"/>
            </a:lvl5pPr>
            <a:lvl6pPr marL="3047696" indent="0">
              <a:buNone/>
              <a:defRPr sz="2133" b="1"/>
            </a:lvl6pPr>
            <a:lvl7pPr marL="3657235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3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idx="17"/>
          </p:nvPr>
        </p:nvSpPr>
        <p:spPr>
          <a:xfrm>
            <a:off x="8147433" y="1073995"/>
            <a:ext cx="3744000" cy="489689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accent3">
                    <a:lumMod val="60000"/>
                    <a:lumOff val="4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609539" indent="0">
              <a:buNone/>
              <a:defRPr sz="2667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33" b="1"/>
            </a:lvl4pPr>
            <a:lvl5pPr marL="2438158" indent="0">
              <a:buNone/>
              <a:defRPr sz="2133" b="1"/>
            </a:lvl5pPr>
            <a:lvl6pPr marL="3047696" indent="0">
              <a:buNone/>
              <a:defRPr sz="2133" b="1"/>
            </a:lvl6pPr>
            <a:lvl7pPr marL="3657235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3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EE69AABC-F6C2-4CD3-8786-FCA7AB60156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316778" y="1736505"/>
            <a:ext cx="3732086" cy="464524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350B876-07B9-4EBA-94CE-1BFCEA47A6C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94461" y="1736505"/>
            <a:ext cx="3797501" cy="464524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3C58E863-1B17-4D30-8ED6-0F1F4135F2A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66826" y="1736505"/>
            <a:ext cx="3809679" cy="464524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81344C-1621-40BD-9976-434FBD338199}"/>
              </a:ext>
            </a:extLst>
          </p:cNvPr>
          <p:cNvSpPr/>
          <p:nvPr userDrawn="1"/>
        </p:nvSpPr>
        <p:spPr>
          <a:xfrm>
            <a:off x="11625951" y="6488668"/>
            <a:ext cx="3642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fld id="{B6F15528-21DE-4FAA-801E-634DDDAF4B2B}" type="slidenum">
              <a:rPr lang="en-ZA" sz="1200" smtClean="0">
                <a:solidFill>
                  <a:srgbClr val="6D6E71">
                    <a:lumMod val="40000"/>
                    <a:lumOff val="60000"/>
                  </a:srgbClr>
                </a:solidFill>
              </a:rPr>
              <a:pPr defTabSz="914400"/>
              <a:t>‹#›</a:t>
            </a:fld>
            <a:endParaRPr lang="en-ZA" sz="1200" dirty="0">
              <a:solidFill>
                <a:srgbClr val="6D6E7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82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18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10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170373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7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673902F9-E6BD-49FD-8A07-3A28EEE1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1400548-A6E0-4EFC-AE53-D0E766CBF281}"/>
              </a:ext>
            </a:extLst>
          </p:cNvPr>
          <p:cNvSpPr/>
          <p:nvPr userDrawn="1"/>
        </p:nvSpPr>
        <p:spPr>
          <a:xfrm>
            <a:off x="0" y="6926613"/>
            <a:ext cx="558893" cy="558893"/>
          </a:xfrm>
          <a:prstGeom prst="rect">
            <a:avLst/>
          </a:prstGeom>
          <a:solidFill>
            <a:srgbClr val="EEAD3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2C4C31E-F1C4-4E37-BE8C-7ED3A6E6280F}"/>
              </a:ext>
            </a:extLst>
          </p:cNvPr>
          <p:cNvSpPr/>
          <p:nvPr userDrawn="1"/>
        </p:nvSpPr>
        <p:spPr>
          <a:xfrm>
            <a:off x="725137" y="6926613"/>
            <a:ext cx="558893" cy="558893"/>
          </a:xfrm>
          <a:prstGeom prst="rect">
            <a:avLst/>
          </a:prstGeom>
          <a:solidFill>
            <a:srgbClr val="CD262B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B6F2D26-AC13-409A-A317-482F984D141E}"/>
              </a:ext>
            </a:extLst>
          </p:cNvPr>
          <p:cNvSpPr/>
          <p:nvPr userDrawn="1"/>
        </p:nvSpPr>
        <p:spPr>
          <a:xfrm>
            <a:off x="2164843" y="6926613"/>
            <a:ext cx="558893" cy="558893"/>
          </a:xfrm>
          <a:prstGeom prst="rect">
            <a:avLst/>
          </a:prstGeom>
          <a:solidFill>
            <a:srgbClr val="5088B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9688F19-1423-41AA-9779-322D4A69E629}"/>
              </a:ext>
            </a:extLst>
          </p:cNvPr>
          <p:cNvSpPr/>
          <p:nvPr userDrawn="1"/>
        </p:nvSpPr>
        <p:spPr>
          <a:xfrm>
            <a:off x="1451317" y="6926613"/>
            <a:ext cx="558893" cy="558893"/>
          </a:xfrm>
          <a:prstGeom prst="rect">
            <a:avLst/>
          </a:prstGeom>
          <a:solidFill>
            <a:srgbClr val="CF395E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32601D6-A957-49CA-AAE3-D49FC5CF7E7B}"/>
              </a:ext>
            </a:extLst>
          </p:cNvPr>
          <p:cNvSpPr/>
          <p:nvPr userDrawn="1"/>
        </p:nvSpPr>
        <p:spPr>
          <a:xfrm>
            <a:off x="2881853" y="6926613"/>
            <a:ext cx="558893" cy="558893"/>
          </a:xfrm>
          <a:prstGeom prst="rect">
            <a:avLst/>
          </a:prstGeom>
          <a:solidFill>
            <a:srgbClr val="3474B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DA73E-DFF6-417F-9DBA-CA01EBBC19BE}"/>
              </a:ext>
            </a:extLst>
          </p:cNvPr>
          <p:cNvSpPr/>
          <p:nvPr userDrawn="1"/>
        </p:nvSpPr>
        <p:spPr>
          <a:xfrm>
            <a:off x="4301755" y="6936022"/>
            <a:ext cx="558893" cy="558893"/>
          </a:xfrm>
          <a:prstGeom prst="rect">
            <a:avLst/>
          </a:prstGeom>
          <a:solidFill>
            <a:srgbClr val="72A04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1BAA26-1DF2-4DB8-907B-F6E4D59E17AB}"/>
              </a:ext>
            </a:extLst>
          </p:cNvPr>
          <p:cNvSpPr/>
          <p:nvPr userDrawn="1"/>
        </p:nvSpPr>
        <p:spPr>
          <a:xfrm>
            <a:off x="3576154" y="6926613"/>
            <a:ext cx="558893" cy="558893"/>
          </a:xfrm>
          <a:prstGeom prst="rect">
            <a:avLst/>
          </a:prstGeom>
          <a:solidFill>
            <a:srgbClr val="40259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845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82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673902F9-E6BD-49FD-8A07-3A28EEE1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E45868-3229-4232-8D96-11D735440B68}"/>
              </a:ext>
            </a:extLst>
          </p:cNvPr>
          <p:cNvSpPr/>
          <p:nvPr userDrawn="1"/>
        </p:nvSpPr>
        <p:spPr>
          <a:xfrm>
            <a:off x="0" y="6926613"/>
            <a:ext cx="558893" cy="558893"/>
          </a:xfrm>
          <a:prstGeom prst="rect">
            <a:avLst/>
          </a:prstGeom>
          <a:solidFill>
            <a:srgbClr val="EEAD3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B31B6A-F182-4DF9-A7DE-F0040F0C9C8A}"/>
              </a:ext>
            </a:extLst>
          </p:cNvPr>
          <p:cNvSpPr/>
          <p:nvPr userDrawn="1"/>
        </p:nvSpPr>
        <p:spPr>
          <a:xfrm>
            <a:off x="725137" y="6926613"/>
            <a:ext cx="558893" cy="558893"/>
          </a:xfrm>
          <a:prstGeom prst="rect">
            <a:avLst/>
          </a:prstGeom>
          <a:solidFill>
            <a:srgbClr val="CD262B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6308B8-A6AF-4322-9888-1432680644C7}"/>
              </a:ext>
            </a:extLst>
          </p:cNvPr>
          <p:cNvSpPr/>
          <p:nvPr userDrawn="1"/>
        </p:nvSpPr>
        <p:spPr>
          <a:xfrm>
            <a:off x="2164843" y="6926613"/>
            <a:ext cx="558893" cy="558893"/>
          </a:xfrm>
          <a:prstGeom prst="rect">
            <a:avLst/>
          </a:prstGeom>
          <a:solidFill>
            <a:srgbClr val="5088B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C3AC0CA-1893-4255-8191-E25500B48FDD}"/>
              </a:ext>
            </a:extLst>
          </p:cNvPr>
          <p:cNvSpPr/>
          <p:nvPr userDrawn="1"/>
        </p:nvSpPr>
        <p:spPr>
          <a:xfrm>
            <a:off x="1451317" y="6926613"/>
            <a:ext cx="558893" cy="558893"/>
          </a:xfrm>
          <a:prstGeom prst="rect">
            <a:avLst/>
          </a:prstGeom>
          <a:solidFill>
            <a:srgbClr val="CF395E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B0C59-9515-49E9-80DB-570D4946A0A9}"/>
              </a:ext>
            </a:extLst>
          </p:cNvPr>
          <p:cNvSpPr/>
          <p:nvPr userDrawn="1"/>
        </p:nvSpPr>
        <p:spPr>
          <a:xfrm>
            <a:off x="2881853" y="6926613"/>
            <a:ext cx="558893" cy="558893"/>
          </a:xfrm>
          <a:prstGeom prst="rect">
            <a:avLst/>
          </a:prstGeom>
          <a:solidFill>
            <a:srgbClr val="3474B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1C377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CBCC8C-64DC-46CE-A64B-73F00E2D6FEC}"/>
              </a:ext>
            </a:extLst>
          </p:cNvPr>
          <p:cNvSpPr/>
          <p:nvPr userDrawn="1"/>
        </p:nvSpPr>
        <p:spPr>
          <a:xfrm>
            <a:off x="4301755" y="6936022"/>
            <a:ext cx="558893" cy="558893"/>
          </a:xfrm>
          <a:prstGeom prst="rect">
            <a:avLst/>
          </a:prstGeom>
          <a:solidFill>
            <a:srgbClr val="72A04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3649E1-2906-4843-BB92-D517814808B7}"/>
              </a:ext>
            </a:extLst>
          </p:cNvPr>
          <p:cNvSpPr/>
          <p:nvPr userDrawn="1"/>
        </p:nvSpPr>
        <p:spPr>
          <a:xfrm>
            <a:off x="3576154" y="6926613"/>
            <a:ext cx="558893" cy="558893"/>
          </a:xfrm>
          <a:prstGeom prst="rect">
            <a:avLst/>
          </a:prstGeom>
          <a:solidFill>
            <a:srgbClr val="40259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694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19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673902F9-E6BD-49FD-8A07-3A28EEE1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A0F4396-4B5F-48C0-A623-D9AD9EADEB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0038" y="1228725"/>
            <a:ext cx="11557000" cy="53324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9975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b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311901" y="1115836"/>
            <a:ext cx="5545138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962" y="1115835"/>
            <a:ext cx="5545138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0CC314-5604-4A98-806D-BDBFF3000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F33AF1-7C8D-43E3-9CCD-E7A32DFF9C2B}"/>
              </a:ext>
            </a:extLst>
          </p:cNvPr>
          <p:cNvCxnSpPr/>
          <p:nvPr userDrawn="1"/>
        </p:nvCxnSpPr>
        <p:spPr>
          <a:xfrm>
            <a:off x="334962" y="1682043"/>
            <a:ext cx="5545138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4F9ACA7-061A-4EA7-9EB3-41C49F5CDC11}"/>
              </a:ext>
            </a:extLst>
          </p:cNvPr>
          <p:cNvCxnSpPr/>
          <p:nvPr userDrawn="1"/>
        </p:nvCxnSpPr>
        <p:spPr>
          <a:xfrm>
            <a:off x="6311901" y="1682043"/>
            <a:ext cx="5545138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26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ub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FD8CDA-0D1D-43B6-9091-1C8622687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272" y="285798"/>
            <a:ext cx="9788749" cy="598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C928015D-6159-464E-BF0F-34B24E0DCF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71797" y="1115835"/>
            <a:ext cx="3785242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3A84E97B-DA89-435D-8F59-3D90A5207C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4962" y="1115835"/>
            <a:ext cx="3780000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E3DF6A7-00E6-47D4-9B43-E257FB55895E}"/>
              </a:ext>
            </a:extLst>
          </p:cNvPr>
          <p:cNvCxnSpPr>
            <a:cxnSpLocks/>
          </p:cNvCxnSpPr>
          <p:nvPr userDrawn="1"/>
        </p:nvCxnSpPr>
        <p:spPr>
          <a:xfrm>
            <a:off x="334962" y="1682043"/>
            <a:ext cx="378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3ECACED-D27D-4B60-8485-CC2054C50B10}"/>
              </a:ext>
            </a:extLst>
          </p:cNvPr>
          <p:cNvCxnSpPr>
            <a:cxnSpLocks/>
          </p:cNvCxnSpPr>
          <p:nvPr userDrawn="1"/>
        </p:nvCxnSpPr>
        <p:spPr>
          <a:xfrm flipV="1">
            <a:off x="8089797" y="1682043"/>
            <a:ext cx="3767242" cy="204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EC3DCB0F-4972-440C-96D4-8E1F295D749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00758" y="1115835"/>
            <a:ext cx="3785242" cy="478497"/>
          </a:xfrm>
        </p:spPr>
        <p:txBody>
          <a:bodyPr lIns="36000" tIns="36000" bIns="3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ZA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C417BF8-3717-4034-A631-6376ECB3873F}"/>
              </a:ext>
            </a:extLst>
          </p:cNvPr>
          <p:cNvCxnSpPr>
            <a:cxnSpLocks/>
          </p:cNvCxnSpPr>
          <p:nvPr userDrawn="1"/>
        </p:nvCxnSpPr>
        <p:spPr>
          <a:xfrm flipV="1">
            <a:off x="4218758" y="1682043"/>
            <a:ext cx="3767242" cy="204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291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tags" Target="../tags/tag10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vmlDrawing" Target="../drawings/vmlDrawing9.v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oleObject" Target="../embeddings/oleObject5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6"/>
            </p:custDataLst>
            <p:extLst>
              <p:ext uri="{D42A27DB-BD31-4B8C-83A1-F6EECF244321}">
                <p14:modId xmlns:p14="http://schemas.microsoft.com/office/powerpoint/2010/main" val="26482507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8" name="think-cell Slide" r:id="rId27" imgW="136" imgH="136" progId="TCLayout.ActiveDocument.1">
                  <p:embed/>
                </p:oleObj>
              </mc:Choice>
              <mc:Fallback>
                <p:oleObj name="think-cell Slide" r:id="rId27" imgW="136" imgH="13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0038" y="296861"/>
            <a:ext cx="9938983" cy="59844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263" y="1228725"/>
            <a:ext cx="11534775" cy="53324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80702" y="6639908"/>
            <a:ext cx="276336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F5B70F39-3BA5-41DB-94FE-5B2C294E2A29}" type="slidenum">
              <a:rPr lang="en-ZA" sz="900" smtClean="0"/>
              <a:t>‹#›</a:t>
            </a:fld>
            <a:endParaRPr lang="en-ZA" sz="9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6EE6125-A7B9-45E3-A45C-97687E72CAD1}"/>
              </a:ext>
            </a:extLst>
          </p:cNvPr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10476633" y="321055"/>
            <a:ext cx="1380405" cy="28198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59FF989-0B52-41C1-8D1F-61389CD5F0BF}"/>
              </a:ext>
            </a:extLst>
          </p:cNvPr>
          <p:cNvSpPr/>
          <p:nvPr userDrawn="1"/>
        </p:nvSpPr>
        <p:spPr>
          <a:xfrm>
            <a:off x="-1491037" y="0"/>
            <a:ext cx="1383722" cy="24468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90D8C37-9CE6-4D95-A4A1-6087FDB3633B}"/>
              </a:ext>
            </a:extLst>
          </p:cNvPr>
          <p:cNvSpPr/>
          <p:nvPr userDrawn="1"/>
        </p:nvSpPr>
        <p:spPr>
          <a:xfrm>
            <a:off x="-1491037" y="311727"/>
            <a:ext cx="1383722" cy="244689"/>
          </a:xfrm>
          <a:prstGeom prst="rect">
            <a:avLst/>
          </a:prstGeom>
          <a:solidFill>
            <a:srgbClr val="BA8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0EF0573-2206-4CFC-9DCD-98ED4446AB3D}"/>
              </a:ext>
            </a:extLst>
          </p:cNvPr>
          <p:cNvSpPr/>
          <p:nvPr userDrawn="1"/>
        </p:nvSpPr>
        <p:spPr>
          <a:xfrm>
            <a:off x="-1491037" y="623454"/>
            <a:ext cx="1383722" cy="244689"/>
          </a:xfrm>
          <a:prstGeom prst="rect">
            <a:avLst/>
          </a:prstGeom>
          <a:solidFill>
            <a:srgbClr val="4D4D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FA35E8D-C177-44B1-BE8B-1FCB562617DC}"/>
              </a:ext>
            </a:extLst>
          </p:cNvPr>
          <p:cNvSpPr/>
          <p:nvPr userDrawn="1"/>
        </p:nvSpPr>
        <p:spPr>
          <a:xfrm>
            <a:off x="-1491037" y="1594604"/>
            <a:ext cx="1383722" cy="244689"/>
          </a:xfrm>
          <a:prstGeom prst="rect">
            <a:avLst/>
          </a:prstGeom>
          <a:solidFill>
            <a:srgbClr val="FDB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53F8766-5915-4B8E-92D1-8BDD3754F38A}"/>
              </a:ext>
            </a:extLst>
          </p:cNvPr>
          <p:cNvSpPr/>
          <p:nvPr userDrawn="1"/>
        </p:nvSpPr>
        <p:spPr>
          <a:xfrm>
            <a:off x="-1491037" y="1891958"/>
            <a:ext cx="1383722" cy="244689"/>
          </a:xfrm>
          <a:prstGeom prst="rect">
            <a:avLst/>
          </a:prstGeom>
          <a:solidFill>
            <a:srgbClr val="F15A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CBE0AF1-EA3A-4061-BA30-6376375F335B}"/>
              </a:ext>
            </a:extLst>
          </p:cNvPr>
          <p:cNvSpPr/>
          <p:nvPr userDrawn="1"/>
        </p:nvSpPr>
        <p:spPr>
          <a:xfrm>
            <a:off x="-1491037" y="2189312"/>
            <a:ext cx="1383722" cy="244689"/>
          </a:xfrm>
          <a:prstGeom prst="rect">
            <a:avLst/>
          </a:prstGeom>
          <a:solidFill>
            <a:srgbClr val="ED1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FAD7FC5-7D96-487F-9A5C-ADED1AB938B2}"/>
              </a:ext>
            </a:extLst>
          </p:cNvPr>
          <p:cNvSpPr/>
          <p:nvPr userDrawn="1"/>
        </p:nvSpPr>
        <p:spPr>
          <a:xfrm>
            <a:off x="-1491037" y="2486666"/>
            <a:ext cx="1383722" cy="244689"/>
          </a:xfrm>
          <a:prstGeom prst="rect">
            <a:avLst/>
          </a:prstGeom>
          <a:solidFill>
            <a:srgbClr val="EF42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EA28077-BB05-45C9-AFD7-99E9F8E35400}"/>
              </a:ext>
            </a:extLst>
          </p:cNvPr>
          <p:cNvSpPr/>
          <p:nvPr userDrawn="1"/>
        </p:nvSpPr>
        <p:spPr>
          <a:xfrm>
            <a:off x="-1491037" y="3081374"/>
            <a:ext cx="1383722" cy="244689"/>
          </a:xfrm>
          <a:prstGeom prst="rect">
            <a:avLst/>
          </a:prstGeom>
          <a:solidFill>
            <a:srgbClr val="5D4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038A2D-C589-414F-83D2-432E5B10F8D6}"/>
              </a:ext>
            </a:extLst>
          </p:cNvPr>
          <p:cNvSpPr/>
          <p:nvPr userDrawn="1"/>
        </p:nvSpPr>
        <p:spPr>
          <a:xfrm>
            <a:off x="-1491037" y="3378728"/>
            <a:ext cx="1383722" cy="244689"/>
          </a:xfrm>
          <a:prstGeom prst="rect">
            <a:avLst/>
          </a:prstGeom>
          <a:solidFill>
            <a:srgbClr val="7F9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AFD631-D296-478E-B28D-5278C2862479}"/>
              </a:ext>
            </a:extLst>
          </p:cNvPr>
          <p:cNvSpPr/>
          <p:nvPr userDrawn="1"/>
        </p:nvSpPr>
        <p:spPr>
          <a:xfrm>
            <a:off x="-1491037" y="4568144"/>
            <a:ext cx="1383722" cy="244689"/>
          </a:xfrm>
          <a:prstGeom prst="rect">
            <a:avLst/>
          </a:prstGeom>
          <a:solidFill>
            <a:srgbClr val="72A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5BB9E10-D7DD-4B12-993B-4ABAD9A43651}"/>
              </a:ext>
            </a:extLst>
          </p:cNvPr>
          <p:cNvSpPr/>
          <p:nvPr userDrawn="1"/>
        </p:nvSpPr>
        <p:spPr>
          <a:xfrm>
            <a:off x="-1491037" y="4865493"/>
            <a:ext cx="1383722" cy="244689"/>
          </a:xfrm>
          <a:prstGeom prst="rect">
            <a:avLst/>
          </a:prstGeom>
          <a:solidFill>
            <a:srgbClr val="007E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82679C0-9FEC-492C-B27C-8B25D08DEC42}"/>
              </a:ext>
            </a:extLst>
          </p:cNvPr>
          <p:cNvSpPr/>
          <p:nvPr userDrawn="1"/>
        </p:nvSpPr>
        <p:spPr>
          <a:xfrm>
            <a:off x="-1491037" y="2784020"/>
            <a:ext cx="1383722" cy="244689"/>
          </a:xfrm>
          <a:prstGeom prst="rect">
            <a:avLst/>
          </a:prstGeom>
          <a:solidFill>
            <a:srgbClr val="8D2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349D8C3-471C-4C1F-9986-245D3EA6362C}"/>
              </a:ext>
            </a:extLst>
          </p:cNvPr>
          <p:cNvSpPr/>
          <p:nvPr userDrawn="1"/>
        </p:nvSpPr>
        <p:spPr>
          <a:xfrm>
            <a:off x="-1491037" y="3973436"/>
            <a:ext cx="1383722" cy="244689"/>
          </a:xfrm>
          <a:prstGeom prst="rect">
            <a:avLst/>
          </a:prstGeom>
          <a:solidFill>
            <a:srgbClr val="2E6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EF719F4-ECE7-4353-9BB0-25DBE6965583}"/>
              </a:ext>
            </a:extLst>
          </p:cNvPr>
          <p:cNvSpPr/>
          <p:nvPr userDrawn="1"/>
        </p:nvSpPr>
        <p:spPr>
          <a:xfrm>
            <a:off x="-1491037" y="4270790"/>
            <a:ext cx="1383722" cy="244689"/>
          </a:xfrm>
          <a:prstGeom prst="rect">
            <a:avLst/>
          </a:prstGeom>
          <a:solidFill>
            <a:srgbClr val="439C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EF895C8-FA53-40B4-B1BD-68287B8FDCB8}"/>
              </a:ext>
            </a:extLst>
          </p:cNvPr>
          <p:cNvSpPr/>
          <p:nvPr userDrawn="1"/>
        </p:nvSpPr>
        <p:spPr>
          <a:xfrm>
            <a:off x="-1491037" y="3676082"/>
            <a:ext cx="1383722" cy="244689"/>
          </a:xfrm>
          <a:prstGeom prst="rect">
            <a:avLst/>
          </a:prstGeom>
          <a:solidFill>
            <a:srgbClr val="439B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9E6F83-9571-410C-8720-123C55E4E681}"/>
              </a:ext>
            </a:extLst>
          </p:cNvPr>
          <p:cNvCxnSpPr>
            <a:cxnSpLocks/>
          </p:cNvCxnSpPr>
          <p:nvPr userDrawn="1"/>
        </p:nvCxnSpPr>
        <p:spPr>
          <a:xfrm>
            <a:off x="11606829" y="6661194"/>
            <a:ext cx="0" cy="9592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E3C2A202-6A79-4C15-B347-CF975BC230AF}"/>
              </a:ext>
            </a:extLst>
          </p:cNvPr>
          <p:cNvSpPr/>
          <p:nvPr userDrawn="1"/>
        </p:nvSpPr>
        <p:spPr>
          <a:xfrm>
            <a:off x="0" y="-410461"/>
            <a:ext cx="1076632" cy="346587"/>
          </a:xfrm>
          <a:prstGeom prst="rect">
            <a:avLst/>
          </a:prstGeom>
          <a:gradFill flip="none" rotWithShape="1">
            <a:gsLst>
              <a:gs pos="0">
                <a:srgbClr val="3371B2"/>
              </a:gs>
              <a:gs pos="50000">
                <a:srgbClr val="64A2D8"/>
              </a:gs>
              <a:gs pos="100000">
                <a:srgbClr val="9DC9EB"/>
              </a:gs>
            </a:gsLst>
            <a:lin ang="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Blue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B32C445-B787-4187-9074-D414C570A143}"/>
              </a:ext>
            </a:extLst>
          </p:cNvPr>
          <p:cNvSpPr/>
          <p:nvPr userDrawn="1"/>
        </p:nvSpPr>
        <p:spPr>
          <a:xfrm>
            <a:off x="1133168" y="-412921"/>
            <a:ext cx="1076632" cy="346587"/>
          </a:xfrm>
          <a:prstGeom prst="rect">
            <a:avLst/>
          </a:prstGeom>
          <a:gradFill>
            <a:gsLst>
              <a:gs pos="0">
                <a:srgbClr val="B1623D"/>
              </a:gs>
              <a:gs pos="50000">
                <a:srgbClr val="DE823E"/>
              </a:gs>
              <a:gs pos="100000">
                <a:srgbClr val="EE985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Bronze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768CD6F-6D6A-43DB-8A37-9F0444734D55}"/>
              </a:ext>
            </a:extLst>
          </p:cNvPr>
          <p:cNvSpPr/>
          <p:nvPr userDrawn="1"/>
        </p:nvSpPr>
        <p:spPr>
          <a:xfrm>
            <a:off x="2282872" y="-410461"/>
            <a:ext cx="1076632" cy="346587"/>
          </a:xfrm>
          <a:prstGeom prst="rect">
            <a:avLst/>
          </a:prstGeom>
          <a:gradFill>
            <a:gsLst>
              <a:gs pos="0">
                <a:srgbClr val="7E8083"/>
              </a:gs>
              <a:gs pos="50000">
                <a:srgbClr val="BCBEC0"/>
              </a:gs>
              <a:gs pos="100000">
                <a:srgbClr val="DEDFE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Silver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2D70E3D-1709-4CF3-AF1C-8C1C0EE50F0F}"/>
              </a:ext>
            </a:extLst>
          </p:cNvPr>
          <p:cNvSpPr/>
          <p:nvPr userDrawn="1"/>
        </p:nvSpPr>
        <p:spPr>
          <a:xfrm>
            <a:off x="3432576" y="-412921"/>
            <a:ext cx="1076632" cy="346587"/>
          </a:xfrm>
          <a:prstGeom prst="rect">
            <a:avLst/>
          </a:prstGeom>
          <a:gradFill>
            <a:gsLst>
              <a:gs pos="0">
                <a:srgbClr val="BD8C2E"/>
              </a:gs>
              <a:gs pos="50000">
                <a:srgbClr val="E3B62C"/>
              </a:gs>
              <a:gs pos="100000">
                <a:srgbClr val="F7DA4C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Gold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AF8E97F-8E63-43AB-8D24-B5A9F07BFB18}"/>
              </a:ext>
            </a:extLst>
          </p:cNvPr>
          <p:cNvSpPr/>
          <p:nvPr userDrawn="1"/>
        </p:nvSpPr>
        <p:spPr>
          <a:xfrm>
            <a:off x="4565744" y="-420932"/>
            <a:ext cx="1076632" cy="346587"/>
          </a:xfrm>
          <a:prstGeom prst="rect">
            <a:avLst/>
          </a:prstGeom>
          <a:gradFill>
            <a:gsLst>
              <a:gs pos="0">
                <a:srgbClr val="EFD8E9"/>
              </a:gs>
              <a:gs pos="100000">
                <a:srgbClr val="E6E7E8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Diamond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44457F0-ED96-4A0B-9B85-95F6855A4DF7}"/>
              </a:ext>
            </a:extLst>
          </p:cNvPr>
          <p:cNvSpPr/>
          <p:nvPr userDrawn="1"/>
        </p:nvSpPr>
        <p:spPr>
          <a:xfrm>
            <a:off x="6310300" y="-412921"/>
            <a:ext cx="1076632" cy="346587"/>
          </a:xfrm>
          <a:prstGeom prst="rect">
            <a:avLst/>
          </a:prstGeom>
          <a:gradFill>
            <a:gsLst>
              <a:gs pos="0">
                <a:srgbClr val="F15A22"/>
              </a:gs>
              <a:gs pos="100000">
                <a:srgbClr val="F5822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Vitality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36E18D0-648C-48CC-8B6B-CBCC99CE3917}"/>
              </a:ext>
            </a:extLst>
          </p:cNvPr>
          <p:cNvSpPr/>
          <p:nvPr userDrawn="1"/>
        </p:nvSpPr>
        <p:spPr>
          <a:xfrm>
            <a:off x="7460004" y="-412921"/>
            <a:ext cx="1076632" cy="346587"/>
          </a:xfrm>
          <a:prstGeom prst="rect">
            <a:avLst/>
          </a:prstGeom>
          <a:gradFill>
            <a:gsLst>
              <a:gs pos="50000">
                <a:srgbClr val="6321FC"/>
              </a:gs>
              <a:gs pos="0">
                <a:srgbClr val="27E1CB"/>
              </a:gs>
              <a:gs pos="100000">
                <a:srgbClr val="FF0099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Bank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298CC2E-9478-4BBA-9C43-31381ABCB0E0}"/>
              </a:ext>
            </a:extLst>
          </p:cNvPr>
          <p:cNvSpPr/>
          <p:nvPr userDrawn="1"/>
        </p:nvSpPr>
        <p:spPr>
          <a:xfrm>
            <a:off x="0" y="6818399"/>
            <a:ext cx="12192000" cy="45719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rgbClr val="F15D2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693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7" r:id="rId2"/>
    <p:sldLayoutId id="2147483650" r:id="rId3"/>
    <p:sldLayoutId id="2147483696" r:id="rId4"/>
    <p:sldLayoutId id="2147483665" r:id="rId5"/>
    <p:sldLayoutId id="2147483682" r:id="rId6"/>
    <p:sldLayoutId id="2147483681" r:id="rId7"/>
    <p:sldLayoutId id="2147483672" r:id="rId8"/>
    <p:sldLayoutId id="2147483675" r:id="rId9"/>
    <p:sldLayoutId id="2147483679" r:id="rId10"/>
    <p:sldLayoutId id="2147483664" r:id="rId11"/>
    <p:sldLayoutId id="2147483654" r:id="rId12"/>
    <p:sldLayoutId id="2147483680" r:id="rId13"/>
    <p:sldLayoutId id="2147483676" r:id="rId14"/>
    <p:sldLayoutId id="2147483670" r:id="rId15"/>
    <p:sldLayoutId id="2147483668" r:id="rId16"/>
    <p:sldLayoutId id="2147483678" r:id="rId17"/>
    <p:sldLayoutId id="2147483677" r:id="rId18"/>
    <p:sldLayoutId id="2147483689" r:id="rId19"/>
    <p:sldLayoutId id="2147483690" r:id="rId20"/>
    <p:sldLayoutId id="2147483691" r:id="rId21"/>
    <p:sldLayoutId id="2147483694" r:id="rId22"/>
    <p:sldLayoutId id="2147483695" r:id="rId2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Open Sans Light" panose="020B0306030504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orient="horz" pos="4133" userDrawn="1">
          <p15:clr>
            <a:srgbClr val="F26B43"/>
          </p15:clr>
        </p15:guide>
        <p15:guide id="5" orient="horz" pos="774" userDrawn="1">
          <p15:clr>
            <a:srgbClr val="F26B43"/>
          </p15:clr>
        </p15:guide>
        <p15:guide id="6" pos="3976" userDrawn="1">
          <p15:clr>
            <a:srgbClr val="F26B43"/>
          </p15:clr>
        </p15:guide>
        <p15:guide id="7" pos="3840" userDrawn="1">
          <p15:clr>
            <a:srgbClr val="F26B43"/>
          </p15:clr>
        </p15:guide>
        <p15:guide id="8" pos="3704" userDrawn="1">
          <p15:clr>
            <a:srgbClr val="F26B43"/>
          </p15:clr>
        </p15:guide>
        <p15:guide id="9" orient="horz" pos="572" userDrawn="1">
          <p15:clr>
            <a:srgbClr val="F26B43"/>
          </p15:clr>
        </p15:guide>
        <p15:guide id="10" pos="18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6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00" name="think-cell Slide" r:id="rId27" imgW="136" imgH="136" progId="TCLayout.ActiveDocument.1">
                  <p:embed/>
                </p:oleObj>
              </mc:Choice>
              <mc:Fallback>
                <p:oleObj name="think-cell Slide" r:id="rId27" imgW="136" imgH="136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0038" y="296861"/>
            <a:ext cx="9938983" cy="59844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263" y="1228725"/>
            <a:ext cx="11534775" cy="53324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80702" y="6639908"/>
            <a:ext cx="276336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F5B70F39-3BA5-41DB-94FE-5B2C294E2A29}" type="slidenum">
              <a:rPr lang="en-ZA" sz="900" smtClean="0"/>
              <a:t>‹#›</a:t>
            </a:fld>
            <a:endParaRPr lang="en-ZA" sz="9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6EE6125-A7B9-45E3-A45C-97687E72CAD1}"/>
              </a:ext>
            </a:extLst>
          </p:cNvPr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10476633" y="321055"/>
            <a:ext cx="1380405" cy="28198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59FF989-0B52-41C1-8D1F-61389CD5F0BF}"/>
              </a:ext>
            </a:extLst>
          </p:cNvPr>
          <p:cNvSpPr/>
          <p:nvPr userDrawn="1"/>
        </p:nvSpPr>
        <p:spPr>
          <a:xfrm>
            <a:off x="-1491037" y="0"/>
            <a:ext cx="1383722" cy="24468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90D8C37-9CE6-4D95-A4A1-6087FDB3633B}"/>
              </a:ext>
            </a:extLst>
          </p:cNvPr>
          <p:cNvSpPr/>
          <p:nvPr userDrawn="1"/>
        </p:nvSpPr>
        <p:spPr>
          <a:xfrm>
            <a:off x="-1491037" y="311727"/>
            <a:ext cx="1383722" cy="244689"/>
          </a:xfrm>
          <a:prstGeom prst="rect">
            <a:avLst/>
          </a:prstGeom>
          <a:solidFill>
            <a:srgbClr val="BA8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0EF0573-2206-4CFC-9DCD-98ED4446AB3D}"/>
              </a:ext>
            </a:extLst>
          </p:cNvPr>
          <p:cNvSpPr/>
          <p:nvPr userDrawn="1"/>
        </p:nvSpPr>
        <p:spPr>
          <a:xfrm>
            <a:off x="-1491037" y="623454"/>
            <a:ext cx="1383722" cy="244689"/>
          </a:xfrm>
          <a:prstGeom prst="rect">
            <a:avLst/>
          </a:prstGeom>
          <a:solidFill>
            <a:srgbClr val="4D4D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FA35E8D-C177-44B1-BE8B-1FCB562617DC}"/>
              </a:ext>
            </a:extLst>
          </p:cNvPr>
          <p:cNvSpPr/>
          <p:nvPr userDrawn="1"/>
        </p:nvSpPr>
        <p:spPr>
          <a:xfrm>
            <a:off x="-1491037" y="1594604"/>
            <a:ext cx="1383722" cy="244689"/>
          </a:xfrm>
          <a:prstGeom prst="rect">
            <a:avLst/>
          </a:prstGeom>
          <a:solidFill>
            <a:srgbClr val="FDB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53F8766-5915-4B8E-92D1-8BDD3754F38A}"/>
              </a:ext>
            </a:extLst>
          </p:cNvPr>
          <p:cNvSpPr/>
          <p:nvPr userDrawn="1"/>
        </p:nvSpPr>
        <p:spPr>
          <a:xfrm>
            <a:off x="-1491037" y="1891958"/>
            <a:ext cx="1383722" cy="244689"/>
          </a:xfrm>
          <a:prstGeom prst="rect">
            <a:avLst/>
          </a:prstGeom>
          <a:solidFill>
            <a:srgbClr val="F15A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CBE0AF1-EA3A-4061-BA30-6376375F335B}"/>
              </a:ext>
            </a:extLst>
          </p:cNvPr>
          <p:cNvSpPr/>
          <p:nvPr userDrawn="1"/>
        </p:nvSpPr>
        <p:spPr>
          <a:xfrm>
            <a:off x="-1491037" y="2189312"/>
            <a:ext cx="1383722" cy="244689"/>
          </a:xfrm>
          <a:prstGeom prst="rect">
            <a:avLst/>
          </a:prstGeom>
          <a:solidFill>
            <a:srgbClr val="ED1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FAD7FC5-7D96-487F-9A5C-ADED1AB938B2}"/>
              </a:ext>
            </a:extLst>
          </p:cNvPr>
          <p:cNvSpPr/>
          <p:nvPr userDrawn="1"/>
        </p:nvSpPr>
        <p:spPr>
          <a:xfrm>
            <a:off x="-1491037" y="2486666"/>
            <a:ext cx="1383722" cy="244689"/>
          </a:xfrm>
          <a:prstGeom prst="rect">
            <a:avLst/>
          </a:prstGeom>
          <a:solidFill>
            <a:srgbClr val="EF42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EA28077-BB05-45C9-AFD7-99E9F8E35400}"/>
              </a:ext>
            </a:extLst>
          </p:cNvPr>
          <p:cNvSpPr/>
          <p:nvPr userDrawn="1"/>
        </p:nvSpPr>
        <p:spPr>
          <a:xfrm>
            <a:off x="-1491037" y="3081374"/>
            <a:ext cx="1383722" cy="244689"/>
          </a:xfrm>
          <a:prstGeom prst="rect">
            <a:avLst/>
          </a:prstGeom>
          <a:solidFill>
            <a:srgbClr val="5D4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038A2D-C589-414F-83D2-432E5B10F8D6}"/>
              </a:ext>
            </a:extLst>
          </p:cNvPr>
          <p:cNvSpPr/>
          <p:nvPr userDrawn="1"/>
        </p:nvSpPr>
        <p:spPr>
          <a:xfrm>
            <a:off x="-1491037" y="3378728"/>
            <a:ext cx="1383722" cy="244689"/>
          </a:xfrm>
          <a:prstGeom prst="rect">
            <a:avLst/>
          </a:prstGeom>
          <a:solidFill>
            <a:srgbClr val="7F9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AFD631-D296-478E-B28D-5278C2862479}"/>
              </a:ext>
            </a:extLst>
          </p:cNvPr>
          <p:cNvSpPr/>
          <p:nvPr userDrawn="1"/>
        </p:nvSpPr>
        <p:spPr>
          <a:xfrm>
            <a:off x="-1491037" y="4568144"/>
            <a:ext cx="1383722" cy="244689"/>
          </a:xfrm>
          <a:prstGeom prst="rect">
            <a:avLst/>
          </a:prstGeom>
          <a:solidFill>
            <a:srgbClr val="72A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5BB9E10-D7DD-4B12-993B-4ABAD9A43651}"/>
              </a:ext>
            </a:extLst>
          </p:cNvPr>
          <p:cNvSpPr/>
          <p:nvPr userDrawn="1"/>
        </p:nvSpPr>
        <p:spPr>
          <a:xfrm>
            <a:off x="-1491037" y="4865493"/>
            <a:ext cx="1383722" cy="244689"/>
          </a:xfrm>
          <a:prstGeom prst="rect">
            <a:avLst/>
          </a:prstGeom>
          <a:solidFill>
            <a:srgbClr val="007E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82679C0-9FEC-492C-B27C-8B25D08DEC42}"/>
              </a:ext>
            </a:extLst>
          </p:cNvPr>
          <p:cNvSpPr/>
          <p:nvPr userDrawn="1"/>
        </p:nvSpPr>
        <p:spPr>
          <a:xfrm>
            <a:off x="-1491037" y="2784020"/>
            <a:ext cx="1383722" cy="244689"/>
          </a:xfrm>
          <a:prstGeom prst="rect">
            <a:avLst/>
          </a:prstGeom>
          <a:solidFill>
            <a:srgbClr val="8D2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349D8C3-471C-4C1F-9986-245D3EA6362C}"/>
              </a:ext>
            </a:extLst>
          </p:cNvPr>
          <p:cNvSpPr/>
          <p:nvPr userDrawn="1"/>
        </p:nvSpPr>
        <p:spPr>
          <a:xfrm>
            <a:off x="-1491037" y="3973436"/>
            <a:ext cx="1383722" cy="244689"/>
          </a:xfrm>
          <a:prstGeom prst="rect">
            <a:avLst/>
          </a:prstGeom>
          <a:solidFill>
            <a:srgbClr val="2E6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EF719F4-ECE7-4353-9BB0-25DBE6965583}"/>
              </a:ext>
            </a:extLst>
          </p:cNvPr>
          <p:cNvSpPr/>
          <p:nvPr userDrawn="1"/>
        </p:nvSpPr>
        <p:spPr>
          <a:xfrm>
            <a:off x="-1491037" y="4270790"/>
            <a:ext cx="1383722" cy="244689"/>
          </a:xfrm>
          <a:prstGeom prst="rect">
            <a:avLst/>
          </a:prstGeom>
          <a:solidFill>
            <a:srgbClr val="439C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EF895C8-FA53-40B4-B1BD-68287B8FDCB8}"/>
              </a:ext>
            </a:extLst>
          </p:cNvPr>
          <p:cNvSpPr/>
          <p:nvPr userDrawn="1"/>
        </p:nvSpPr>
        <p:spPr>
          <a:xfrm>
            <a:off x="-1491037" y="3676082"/>
            <a:ext cx="1383722" cy="244689"/>
          </a:xfrm>
          <a:prstGeom prst="rect">
            <a:avLst/>
          </a:prstGeom>
          <a:solidFill>
            <a:srgbClr val="439B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100" dirty="0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9E6F83-9571-410C-8720-123C55E4E681}"/>
              </a:ext>
            </a:extLst>
          </p:cNvPr>
          <p:cNvCxnSpPr>
            <a:cxnSpLocks/>
          </p:cNvCxnSpPr>
          <p:nvPr userDrawn="1"/>
        </p:nvCxnSpPr>
        <p:spPr>
          <a:xfrm>
            <a:off x="11606829" y="6661194"/>
            <a:ext cx="0" cy="9592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E3C2A202-6A79-4C15-B347-CF975BC230AF}"/>
              </a:ext>
            </a:extLst>
          </p:cNvPr>
          <p:cNvSpPr/>
          <p:nvPr userDrawn="1"/>
        </p:nvSpPr>
        <p:spPr>
          <a:xfrm>
            <a:off x="0" y="-410461"/>
            <a:ext cx="1076632" cy="346587"/>
          </a:xfrm>
          <a:prstGeom prst="rect">
            <a:avLst/>
          </a:prstGeom>
          <a:gradFill flip="none" rotWithShape="1">
            <a:gsLst>
              <a:gs pos="0">
                <a:srgbClr val="3371B2"/>
              </a:gs>
              <a:gs pos="50000">
                <a:srgbClr val="64A2D8"/>
              </a:gs>
              <a:gs pos="100000">
                <a:srgbClr val="9DC9EB"/>
              </a:gs>
            </a:gsLst>
            <a:lin ang="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Blue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B32C445-B787-4187-9074-D414C570A143}"/>
              </a:ext>
            </a:extLst>
          </p:cNvPr>
          <p:cNvSpPr/>
          <p:nvPr userDrawn="1"/>
        </p:nvSpPr>
        <p:spPr>
          <a:xfrm>
            <a:off x="1133168" y="-412921"/>
            <a:ext cx="1076632" cy="346587"/>
          </a:xfrm>
          <a:prstGeom prst="rect">
            <a:avLst/>
          </a:prstGeom>
          <a:gradFill>
            <a:gsLst>
              <a:gs pos="0">
                <a:srgbClr val="B1623D"/>
              </a:gs>
              <a:gs pos="50000">
                <a:srgbClr val="DE823E"/>
              </a:gs>
              <a:gs pos="100000">
                <a:srgbClr val="EE985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Bronze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768CD6F-6D6A-43DB-8A37-9F0444734D55}"/>
              </a:ext>
            </a:extLst>
          </p:cNvPr>
          <p:cNvSpPr/>
          <p:nvPr userDrawn="1"/>
        </p:nvSpPr>
        <p:spPr>
          <a:xfrm>
            <a:off x="2282872" y="-410461"/>
            <a:ext cx="1076632" cy="346587"/>
          </a:xfrm>
          <a:prstGeom prst="rect">
            <a:avLst/>
          </a:prstGeom>
          <a:gradFill>
            <a:gsLst>
              <a:gs pos="0">
                <a:srgbClr val="7E8083"/>
              </a:gs>
              <a:gs pos="50000">
                <a:srgbClr val="BCBEC0"/>
              </a:gs>
              <a:gs pos="100000">
                <a:srgbClr val="DEDFE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Silver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2D70E3D-1709-4CF3-AF1C-8C1C0EE50F0F}"/>
              </a:ext>
            </a:extLst>
          </p:cNvPr>
          <p:cNvSpPr/>
          <p:nvPr userDrawn="1"/>
        </p:nvSpPr>
        <p:spPr>
          <a:xfrm>
            <a:off x="3432576" y="-412921"/>
            <a:ext cx="1076632" cy="346587"/>
          </a:xfrm>
          <a:prstGeom prst="rect">
            <a:avLst/>
          </a:prstGeom>
          <a:gradFill>
            <a:gsLst>
              <a:gs pos="0">
                <a:srgbClr val="BD8C2E"/>
              </a:gs>
              <a:gs pos="50000">
                <a:srgbClr val="E3B62C"/>
              </a:gs>
              <a:gs pos="100000">
                <a:srgbClr val="F7DA4C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Gold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AF8E97F-8E63-43AB-8D24-B5A9F07BFB18}"/>
              </a:ext>
            </a:extLst>
          </p:cNvPr>
          <p:cNvSpPr/>
          <p:nvPr userDrawn="1"/>
        </p:nvSpPr>
        <p:spPr>
          <a:xfrm>
            <a:off x="4565744" y="-420932"/>
            <a:ext cx="1076632" cy="346587"/>
          </a:xfrm>
          <a:prstGeom prst="rect">
            <a:avLst/>
          </a:prstGeom>
          <a:gradFill>
            <a:gsLst>
              <a:gs pos="0">
                <a:srgbClr val="EFD8E9"/>
              </a:gs>
              <a:gs pos="100000">
                <a:srgbClr val="E6E7E8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Diamond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44457F0-ED96-4A0B-9B85-95F6855A4DF7}"/>
              </a:ext>
            </a:extLst>
          </p:cNvPr>
          <p:cNvSpPr/>
          <p:nvPr userDrawn="1"/>
        </p:nvSpPr>
        <p:spPr>
          <a:xfrm>
            <a:off x="6310300" y="-412921"/>
            <a:ext cx="1076632" cy="346587"/>
          </a:xfrm>
          <a:prstGeom prst="rect">
            <a:avLst/>
          </a:prstGeom>
          <a:gradFill>
            <a:gsLst>
              <a:gs pos="0">
                <a:srgbClr val="F15A22"/>
              </a:gs>
              <a:gs pos="100000">
                <a:srgbClr val="F58220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Vitality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36E18D0-648C-48CC-8B6B-CBCC99CE3917}"/>
              </a:ext>
            </a:extLst>
          </p:cNvPr>
          <p:cNvSpPr/>
          <p:nvPr userDrawn="1"/>
        </p:nvSpPr>
        <p:spPr>
          <a:xfrm>
            <a:off x="7460004" y="-412921"/>
            <a:ext cx="1076632" cy="346587"/>
          </a:xfrm>
          <a:prstGeom prst="rect">
            <a:avLst/>
          </a:prstGeom>
          <a:gradFill>
            <a:gsLst>
              <a:gs pos="50000">
                <a:srgbClr val="6321FC"/>
              </a:gs>
              <a:gs pos="0">
                <a:srgbClr val="27E1CB"/>
              </a:gs>
              <a:gs pos="100000">
                <a:srgbClr val="FF0099"/>
              </a:gs>
            </a:gsLst>
            <a:lin ang="0" scaled="1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Bank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298CC2E-9478-4BBA-9C43-31381ABCB0E0}"/>
              </a:ext>
            </a:extLst>
          </p:cNvPr>
          <p:cNvSpPr/>
          <p:nvPr userDrawn="1"/>
        </p:nvSpPr>
        <p:spPr>
          <a:xfrm>
            <a:off x="0" y="6818399"/>
            <a:ext cx="12192000" cy="45719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rgbClr val="F15D2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6201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Open Sans Light" panose="020B0306030504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F26B43"/>
          </p15:clr>
        </p15:guide>
        <p15:guide id="3" pos="7469">
          <p15:clr>
            <a:srgbClr val="F26B43"/>
          </p15:clr>
        </p15:guide>
        <p15:guide id="4" orient="horz" pos="4133">
          <p15:clr>
            <a:srgbClr val="F26B43"/>
          </p15:clr>
        </p15:guide>
        <p15:guide id="5" orient="horz" pos="774">
          <p15:clr>
            <a:srgbClr val="F26B43"/>
          </p15:clr>
        </p15:guide>
        <p15:guide id="6" pos="3976">
          <p15:clr>
            <a:srgbClr val="F26B43"/>
          </p15:clr>
        </p15:guide>
        <p15:guide id="7" pos="3840">
          <p15:clr>
            <a:srgbClr val="F26B43"/>
          </p15:clr>
        </p15:guide>
        <p15:guide id="8" pos="3704">
          <p15:clr>
            <a:srgbClr val="F26B43"/>
          </p15:clr>
        </p15:guide>
        <p15:guide id="9" orient="horz" pos="572">
          <p15:clr>
            <a:srgbClr val="F26B43"/>
          </p15:clr>
        </p15:guide>
        <p15:guide id="10" pos="18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tiff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tiff"/><Relationship Id="rId17" Type="http://schemas.openxmlformats.org/officeDocument/2006/relationships/image" Target="../media/image21.tif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0.tif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tiff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5.tiff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8.tiff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6AF3CA-98E0-4C64-91C3-A64854B8499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4"/>
                </a:solidFill>
              </a:rPr>
              <a:t>Discovery Vitality Marketing </a:t>
            </a:r>
          </a:p>
          <a:p>
            <a:r>
              <a:rPr lang="nl-NL" dirty="0"/>
              <a:t>Vitality HealthyDining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EF7A6D-BE58-4C76-88EE-93BBC5926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Graduate Programme Brief</a:t>
            </a:r>
          </a:p>
        </p:txBody>
      </p:sp>
    </p:spTree>
    <p:extLst>
      <p:ext uri="{BB962C8B-B14F-4D97-AF65-F5344CB8AC3E}">
        <p14:creationId xmlns:p14="http://schemas.microsoft.com/office/powerpoint/2010/main" val="312052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00439B4-AC8C-C74F-ABA2-2343AFBA7C82}"/>
              </a:ext>
            </a:extLst>
          </p:cNvPr>
          <p:cNvSpPr/>
          <p:nvPr/>
        </p:nvSpPr>
        <p:spPr>
          <a:xfrm>
            <a:off x="8235988" y="1530173"/>
            <a:ext cx="3387126" cy="51279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A31A56-4517-9448-9A8B-0E376DEA9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 Vitality’s nutrition strategy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6DD075-D5FE-0948-97FF-32B68B8A2160}"/>
              </a:ext>
            </a:extLst>
          </p:cNvPr>
          <p:cNvSpPr/>
          <p:nvPr/>
        </p:nvSpPr>
        <p:spPr>
          <a:xfrm>
            <a:off x="4277392" y="1530172"/>
            <a:ext cx="3387126" cy="512794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0E89B9-B197-8A44-A1C7-60845B9F628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9145250" flipH="1">
            <a:off x="4431282" y="2194213"/>
            <a:ext cx="1858062" cy="168409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3246976-E2F4-494C-8922-11EE2C8931BE}"/>
              </a:ext>
            </a:extLst>
          </p:cNvPr>
          <p:cNvSpPr/>
          <p:nvPr/>
        </p:nvSpPr>
        <p:spPr>
          <a:xfrm>
            <a:off x="5756695" y="2258726"/>
            <a:ext cx="1704564" cy="1420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AA27C0-3469-1542-9EC4-4CC1204F0791}"/>
              </a:ext>
            </a:extLst>
          </p:cNvPr>
          <p:cNvSpPr/>
          <p:nvPr/>
        </p:nvSpPr>
        <p:spPr>
          <a:xfrm>
            <a:off x="337398" y="1530172"/>
            <a:ext cx="3383280" cy="512795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FFFF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FB84B0-9906-CA4F-9D73-DCEDA7495E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06"/>
          <a:stretch/>
        </p:blipFill>
        <p:spPr>
          <a:xfrm>
            <a:off x="420250" y="2295907"/>
            <a:ext cx="1367140" cy="1233472"/>
          </a:xfrm>
          <a:prstGeom prst="rect">
            <a:avLst/>
          </a:prstGeom>
        </p:spPr>
      </p:pic>
      <p:sp>
        <p:nvSpPr>
          <p:cNvPr id="9" name="Shape 88">
            <a:extLst>
              <a:ext uri="{FF2B5EF4-FFF2-40B4-BE49-F238E27FC236}">
                <a16:creationId xmlns:a16="http://schemas.microsoft.com/office/drawing/2014/main" id="{FD7C20D9-92C6-1443-A4E8-59EC11C55FEE}"/>
              </a:ext>
            </a:extLst>
          </p:cNvPr>
          <p:cNvSpPr txBox="1">
            <a:spLocks/>
          </p:cNvSpPr>
          <p:nvPr/>
        </p:nvSpPr>
        <p:spPr>
          <a:xfrm>
            <a:off x="9834479" y="2143808"/>
            <a:ext cx="1645920" cy="1768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t">
            <a:noAutofit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5pPr>
            <a:lvl6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6pPr>
            <a:lvl7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7pPr>
            <a:lvl8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8pPr>
            <a:lvl9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9pPr>
          </a:lstStyle>
          <a:p>
            <a:pPr>
              <a:spcAft>
                <a:spcPts val="1200"/>
              </a:spcAft>
              <a:defRPr sz="9600"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F25A2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EAT HEALTHIER.</a:t>
            </a:r>
          </a:p>
          <a:p>
            <a:pPr>
              <a:spcAft>
                <a:spcPts val="1200"/>
              </a:spcAft>
              <a:defRPr sz="9600">
                <a:solidFill>
                  <a:srgbClr val="FFFFFF"/>
                </a:solidFill>
              </a:defRPr>
            </a:pPr>
            <a:r>
              <a:rPr lang="en-US" sz="140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When you’re not eating at home, are you making the smartest choice?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79DF36-E929-2B49-8C79-FD28E969F8FA}"/>
              </a:ext>
            </a:extLst>
          </p:cNvPr>
          <p:cNvCxnSpPr/>
          <p:nvPr/>
        </p:nvCxnSpPr>
        <p:spPr>
          <a:xfrm>
            <a:off x="1787390" y="2033328"/>
            <a:ext cx="0" cy="164592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hape 88">
            <a:extLst>
              <a:ext uri="{FF2B5EF4-FFF2-40B4-BE49-F238E27FC236}">
                <a16:creationId xmlns:a16="http://schemas.microsoft.com/office/drawing/2014/main" id="{D98D9AA1-3147-3B42-A076-118B45B5B0C8}"/>
              </a:ext>
            </a:extLst>
          </p:cNvPr>
          <p:cNvSpPr txBox="1">
            <a:spLocks/>
          </p:cNvSpPr>
          <p:nvPr/>
        </p:nvSpPr>
        <p:spPr>
          <a:xfrm>
            <a:off x="1889626" y="2143808"/>
            <a:ext cx="1645920" cy="1624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t">
            <a:noAutofit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5pPr>
            <a:lvl6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6pPr>
            <a:lvl7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7pPr>
            <a:lvl8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8pPr>
            <a:lvl9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9pPr>
          </a:lstStyle>
          <a:p>
            <a:pPr>
              <a:defRPr sz="9600"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00906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BUY </a:t>
            </a:r>
          </a:p>
          <a:p>
            <a:pPr>
              <a:spcAft>
                <a:spcPts val="1200"/>
              </a:spcAft>
              <a:defRPr sz="9600"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00906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BETTER.</a:t>
            </a:r>
          </a:p>
          <a:p>
            <a:pPr>
              <a:spcAft>
                <a:spcPts val="1200"/>
              </a:spcAft>
              <a:defRPr sz="9600">
                <a:solidFill>
                  <a:srgbClr val="FFFFFF"/>
                </a:solidFill>
              </a:defRPr>
            </a:pPr>
            <a:r>
              <a:rPr lang="en-US" sz="140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 you know what food you should be buying in the shops?</a:t>
            </a:r>
          </a:p>
        </p:txBody>
      </p:sp>
      <p:sp>
        <p:nvSpPr>
          <p:cNvPr id="13" name="Shape 88">
            <a:extLst>
              <a:ext uri="{FF2B5EF4-FFF2-40B4-BE49-F238E27FC236}">
                <a16:creationId xmlns:a16="http://schemas.microsoft.com/office/drawing/2014/main" id="{CD4660F5-E31C-8241-B472-13BC9C73FE09}"/>
              </a:ext>
            </a:extLst>
          </p:cNvPr>
          <p:cNvSpPr txBox="1">
            <a:spLocks/>
          </p:cNvSpPr>
          <p:nvPr/>
        </p:nvSpPr>
        <p:spPr>
          <a:xfrm>
            <a:off x="5869797" y="2081903"/>
            <a:ext cx="1641131" cy="1624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t">
            <a:noAutofit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5pPr>
            <a:lvl6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6pPr>
            <a:lvl7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7pPr>
            <a:lvl8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8pPr>
            <a:lvl9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600" b="0" i="0" u="none" strike="noStrike" cap="none" spc="0" baseline="0">
                <a:ln>
                  <a:noFill/>
                </a:ln>
                <a:solidFill>
                  <a:srgbClr val="F15D22"/>
                </a:solidFill>
                <a:uFillTx/>
                <a:latin typeface="+mj-lt"/>
                <a:ea typeface="+mj-ea"/>
                <a:cs typeface="+mj-cs"/>
                <a:sym typeface="Helvetica Light"/>
              </a:defRPr>
            </a:lvl9pPr>
          </a:lstStyle>
          <a:p>
            <a:pPr>
              <a:defRPr sz="9600"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B22B5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COOK </a:t>
            </a:r>
          </a:p>
          <a:p>
            <a:pPr>
              <a:spcAft>
                <a:spcPts val="1200"/>
              </a:spcAft>
              <a:defRPr sz="9600"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B22B5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MORE OFTEN.</a:t>
            </a:r>
          </a:p>
          <a:p>
            <a:pPr>
              <a:spcAft>
                <a:spcPts val="1200"/>
              </a:spcAft>
              <a:defRPr sz="9600">
                <a:solidFill>
                  <a:srgbClr val="FFFFFF"/>
                </a:solidFill>
              </a:defRPr>
            </a:pPr>
            <a:r>
              <a:rPr lang="en-US" sz="1400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Who is cooking your food and how often are you cooking at home?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A6F6CCE-E7A3-6845-8727-CE516786501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72" r="3494"/>
          <a:stretch/>
        </p:blipFill>
        <p:spPr>
          <a:xfrm>
            <a:off x="8352724" y="2232451"/>
            <a:ext cx="1359713" cy="144679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18D3196-7979-C246-B479-AC6651ED4F92}"/>
              </a:ext>
            </a:extLst>
          </p:cNvPr>
          <p:cNvCxnSpPr/>
          <p:nvPr/>
        </p:nvCxnSpPr>
        <p:spPr>
          <a:xfrm>
            <a:off x="5756695" y="2033328"/>
            <a:ext cx="0" cy="164592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E5AFA941-260D-1243-A9CA-D7ADD1C5AEA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9" t="11507" b="11907"/>
          <a:stretch/>
        </p:blipFill>
        <p:spPr>
          <a:xfrm>
            <a:off x="4550665" y="2374731"/>
            <a:ext cx="1139332" cy="1059356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121A725-29C9-164D-A081-EB4E461C1887}"/>
              </a:ext>
            </a:extLst>
          </p:cNvPr>
          <p:cNvCxnSpPr/>
          <p:nvPr/>
        </p:nvCxnSpPr>
        <p:spPr>
          <a:xfrm>
            <a:off x="9711030" y="2076182"/>
            <a:ext cx="0" cy="164592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837E44FB-6EA6-DD4F-AB31-1DFECF94DEF7}"/>
              </a:ext>
            </a:extLst>
          </p:cNvPr>
          <p:cNvSpPr txBox="1">
            <a:spLocks/>
          </p:cNvSpPr>
          <p:nvPr/>
        </p:nvSpPr>
        <p:spPr>
          <a:xfrm>
            <a:off x="337398" y="1536763"/>
            <a:ext cx="3383280" cy="405792"/>
          </a:xfrm>
          <a:prstGeom prst="rect">
            <a:avLst/>
          </a:prstGeom>
          <a:gradFill flip="none" rotWithShape="1">
            <a:gsLst>
              <a:gs pos="0">
                <a:srgbClr val="F15D22"/>
              </a:gs>
              <a:gs pos="100000">
                <a:srgbClr val="F58220"/>
              </a:gs>
            </a:gsLst>
            <a:lin ang="10800000" scaled="1"/>
            <a:tileRect/>
          </a:gradFill>
        </p:spPr>
        <p:txBody>
          <a:bodyPr lIns="0" rIns="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600" kern="1200" cap="none" spc="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ZA" dirty="0">
                <a:solidFill>
                  <a:srgbClr val="FFFFFF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BUY</a:t>
            </a:r>
            <a:endParaRPr kumimoji="0" lang="en-ZA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90170484-A05F-404D-9737-386A604110D0}"/>
              </a:ext>
            </a:extLst>
          </p:cNvPr>
          <p:cNvSpPr txBox="1">
            <a:spLocks/>
          </p:cNvSpPr>
          <p:nvPr/>
        </p:nvSpPr>
        <p:spPr>
          <a:xfrm>
            <a:off x="4292382" y="1542954"/>
            <a:ext cx="3372136" cy="405792"/>
          </a:xfrm>
          <a:prstGeom prst="rect">
            <a:avLst/>
          </a:prstGeom>
          <a:gradFill flip="none" rotWithShape="1">
            <a:gsLst>
              <a:gs pos="0">
                <a:srgbClr val="F15D22"/>
              </a:gs>
              <a:gs pos="100000">
                <a:srgbClr val="F58220"/>
              </a:gs>
            </a:gsLst>
            <a:lin ang="10800000" scaled="1"/>
            <a:tileRect/>
          </a:gradFill>
        </p:spPr>
        <p:txBody>
          <a:bodyPr lIns="0" rIns="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600" kern="1200" cap="none" spc="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ZA" dirty="0">
                <a:solidFill>
                  <a:srgbClr val="FFFFFF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COOK</a:t>
            </a:r>
            <a: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E7569794-5278-2141-B808-5FD619FC424A}"/>
              </a:ext>
            </a:extLst>
          </p:cNvPr>
          <p:cNvSpPr txBox="1">
            <a:spLocks/>
          </p:cNvSpPr>
          <p:nvPr/>
        </p:nvSpPr>
        <p:spPr>
          <a:xfrm>
            <a:off x="8247740" y="1536763"/>
            <a:ext cx="3375374" cy="405792"/>
          </a:xfrm>
          <a:prstGeom prst="rect">
            <a:avLst/>
          </a:prstGeom>
          <a:gradFill flip="none" rotWithShape="1">
            <a:gsLst>
              <a:gs pos="0">
                <a:srgbClr val="F15D22"/>
              </a:gs>
              <a:gs pos="100000">
                <a:srgbClr val="F58220"/>
              </a:gs>
            </a:gsLst>
            <a:lin ang="10800000" scaled="1"/>
            <a:tileRect/>
          </a:gradFill>
        </p:spPr>
        <p:txBody>
          <a:bodyPr lIns="0" rIns="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600" kern="1200" cap="none" spc="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EAT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34D5996-9574-A14C-A600-B3CC5B89810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-5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84" y="4508684"/>
            <a:ext cx="1521274" cy="29171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08EDEF3-628B-404F-BDF2-3D0CAB549CA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53" y="5024076"/>
            <a:ext cx="1705441" cy="24383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91FDBD73-4F13-7841-9013-D27A16EBCA7A}"/>
              </a:ext>
            </a:extLst>
          </p:cNvPr>
          <p:cNvSpPr/>
          <p:nvPr/>
        </p:nvSpPr>
        <p:spPr>
          <a:xfrm>
            <a:off x="670793" y="3964953"/>
            <a:ext cx="2286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009066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Helvetica Light"/>
              </a:rPr>
              <a:t>HealthyFood Benefit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F927F28-900A-614B-8BDD-4EEE1E489B34}"/>
              </a:ext>
            </a:extLst>
          </p:cNvPr>
          <p:cNvSpPr/>
          <p:nvPr/>
        </p:nvSpPr>
        <p:spPr>
          <a:xfrm>
            <a:off x="4474737" y="3933129"/>
            <a:ext cx="2951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B22B56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Helvetica Light"/>
              </a:rPr>
              <a:t>Vitality HealthyFood Studio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E5F9533-6BBC-424F-86EB-C2A98C3B87D9}"/>
              </a:ext>
            </a:extLst>
          </p:cNvPr>
          <p:cNvSpPr/>
          <p:nvPr/>
        </p:nvSpPr>
        <p:spPr>
          <a:xfrm>
            <a:off x="8621647" y="3968437"/>
            <a:ext cx="2425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F25A2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Helvetica Light"/>
              </a:rPr>
              <a:t>HealthyDining Benefit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1C1AEB3D-4175-B844-B854-1480AA6D628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grayscl/>
          </a:blip>
          <a:srcRect r="56657"/>
          <a:stretch/>
        </p:blipFill>
        <p:spPr>
          <a:xfrm>
            <a:off x="2470856" y="4440810"/>
            <a:ext cx="1027856" cy="186928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246D03F-F576-9443-B0A6-01D34299D2CF}"/>
              </a:ext>
            </a:extLst>
          </p:cNvPr>
          <p:cNvPicPr>
            <a:picLocks noChangeAspect="1"/>
          </p:cNvPicPr>
          <p:nvPr/>
        </p:nvPicPr>
        <p:blipFill>
          <a:blip r:embed="rId10">
            <a:grayscl/>
          </a:blip>
          <a:stretch>
            <a:fillRect/>
          </a:stretch>
        </p:blipFill>
        <p:spPr>
          <a:xfrm>
            <a:off x="8614109" y="4424954"/>
            <a:ext cx="2630883" cy="87696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1E9086D-9333-1146-AD7A-F6183000DEF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grayscl/>
          </a:blip>
          <a:srcRect b="19401"/>
          <a:stretch/>
        </p:blipFill>
        <p:spPr>
          <a:xfrm>
            <a:off x="4362372" y="5058779"/>
            <a:ext cx="1876063" cy="126007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3C1A06A-34D3-DD47-8662-B8939E7675F5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grayscl/>
          </a:blip>
          <a:srcRect b="24217"/>
          <a:stretch/>
        </p:blipFill>
        <p:spPr>
          <a:xfrm>
            <a:off x="5527592" y="4300872"/>
            <a:ext cx="1498600" cy="394599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358F2A0A-F3F8-6448-8CD4-6F0FD74CAC11}"/>
              </a:ext>
            </a:extLst>
          </p:cNvPr>
          <p:cNvPicPr>
            <a:picLocks noChangeAspect="1"/>
          </p:cNvPicPr>
          <p:nvPr/>
        </p:nvPicPr>
        <p:blipFill>
          <a:blip r:embed="rId13">
            <a:grayscl/>
          </a:blip>
          <a:stretch>
            <a:fillRect/>
          </a:stretch>
        </p:blipFill>
        <p:spPr>
          <a:xfrm>
            <a:off x="6160149" y="5267912"/>
            <a:ext cx="1270000" cy="5207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333855D-25FA-3E4F-A897-9B5776698D5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31"/>
          <a:stretch/>
        </p:blipFill>
        <p:spPr>
          <a:xfrm>
            <a:off x="4532788" y="4416474"/>
            <a:ext cx="871145" cy="78005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904A64C-D8AE-F043-AD2F-CAD419688531}"/>
              </a:ext>
            </a:extLst>
          </p:cNvPr>
          <p:cNvPicPr>
            <a:picLocks noChangeAspect="1"/>
          </p:cNvPicPr>
          <p:nvPr/>
        </p:nvPicPr>
        <p:blipFill>
          <a:blip r:embed="rId15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73992" y="5267912"/>
            <a:ext cx="919826" cy="91982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BECB199-2B6B-6541-B0B9-C9BDD97BB8C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490450" y="5123796"/>
            <a:ext cx="1474952" cy="147495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31CAE96F-883E-D440-B4B4-0235FAFF0DF4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grayscl/>
          </a:blip>
          <a:srcRect t="25766" b="22918"/>
          <a:stretch/>
        </p:blipFill>
        <p:spPr>
          <a:xfrm>
            <a:off x="6368828" y="5940118"/>
            <a:ext cx="921064" cy="472652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26A75875-7CA6-3C42-9E90-0A5497661A8A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t="11136" r="56182" b="10207"/>
          <a:stretch/>
        </p:blipFill>
        <p:spPr>
          <a:xfrm>
            <a:off x="609562" y="5371321"/>
            <a:ext cx="1534804" cy="1050474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FA59E97C-6535-3648-83CD-4F776B461D76}"/>
              </a:ext>
            </a:extLst>
          </p:cNvPr>
          <p:cNvSpPr/>
          <p:nvPr/>
        </p:nvSpPr>
        <p:spPr>
          <a:xfrm>
            <a:off x="337398" y="814080"/>
            <a:ext cx="11399900" cy="572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ZA" sz="14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Vitality’s nutrition strategy aims to prevent and manage lifestyle diseases and its associated long-term health complications by influencing behaviour related to food choices and eating patterns.  We focus on three key pillars, in order to improve one’s nutrition: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51D6D27C-B439-3142-B199-B77B618C677F}"/>
              </a:ext>
            </a:extLst>
          </p:cNvPr>
          <p:cNvPicPr>
            <a:picLocks noChangeAspect="1"/>
          </p:cNvPicPr>
          <p:nvPr/>
        </p:nvPicPr>
        <p:blipFill>
          <a:blip r:embed="rId19">
            <a:grayscl/>
          </a:blip>
          <a:stretch>
            <a:fillRect/>
          </a:stretch>
        </p:blipFill>
        <p:spPr>
          <a:xfrm>
            <a:off x="5689997" y="4843916"/>
            <a:ext cx="1606048" cy="34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92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60515-4B3B-FF4A-B40D-41BE07BF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3C16EA-C45C-0E49-9879-071974B30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0038" y="1073995"/>
            <a:ext cx="3744000" cy="489689"/>
          </a:xfrm>
        </p:spPr>
        <p:txBody>
          <a:bodyPr/>
          <a:lstStyle/>
          <a:p>
            <a:r>
              <a:rPr lang="en-US" sz="2000" dirty="0">
                <a:solidFill>
                  <a:schemeClr val="accent4"/>
                </a:solidFill>
              </a:rPr>
              <a:t>Why Vitality HealthyDining ?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B4D23D2-DA8B-1D45-9FF3-4A6E3ABABD0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300038" y="1742378"/>
            <a:ext cx="10912605" cy="4730790"/>
          </a:xfrm>
        </p:spPr>
        <p:txBody>
          <a:bodyPr/>
          <a:lstStyle/>
          <a:p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Due to our busy modern lives, more and more people are relying on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convenience meals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, fast foods and restaurant meals instead of home-cooked meals.  </a:t>
            </a:r>
          </a:p>
          <a:p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This means that many people are filling up on energy-dense and processed foods high in salt, sugar and refined carbohydrates – putting our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health at risk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 by increasing the chances of unhealthy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weight gain 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and of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developing health conditions 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such as high blood pressure or type 2 diabetes.</a:t>
            </a:r>
            <a:endParaRPr lang="en-ZA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  <a:sym typeface="Helvetica Light"/>
            </a:endParaRPr>
          </a:p>
          <a:p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We’ve launched Vitality HealthyDining to help our members identify and draw their attention to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healthier meal choices 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when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eating out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 or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ordering in 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with Uber Eats.  </a:t>
            </a:r>
          </a:p>
          <a:p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We aim to make healthier choices more affordable by offering up to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25% cash back 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(plus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50% cash back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 for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Vitality's healthy kids' meals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  <a:sym typeface="Helvetica Light"/>
              </a:rPr>
              <a:t> for children under the age of 12).  In the process, we’re also educating our members and their children on healthy choices when eating out.</a:t>
            </a:r>
          </a:p>
          <a:p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We’ve partnered with four popular restaurant chains –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Col’Cacchio, Doppio Zero, Ocean Basket, Nando’s 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– and </a:t>
            </a: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Uber Eats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 to bring our members Vitality HealthyDining. </a:t>
            </a:r>
            <a:endParaRPr lang="en-US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77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DD931-DEEB-514E-9D93-AE2434AD5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challenge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EF6EA2-9E21-DA49-9C76-CF25322ADD7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300038" y="3569127"/>
            <a:ext cx="10852644" cy="1720350"/>
          </a:xfrm>
        </p:spPr>
        <p:txBody>
          <a:bodyPr/>
          <a:lstStyle/>
          <a:p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To increase brand awareness of the Vitality HealthyDining benefit within our target market by 10% over the campaign period (3 month period), measured by new Vitality member sign ups and activations of the benefit. </a:t>
            </a:r>
          </a:p>
          <a:p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Increase foot traffic by 10% for all Vitality HealthyDining restaurant partners, to make the product is mutually beneficial and ensure sustainability for the Vitality HealthyDining benefit. </a:t>
            </a:r>
            <a:endParaRPr lang="en-US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E861A48F-5557-B348-BB3B-39B8A22FF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0038" y="3052696"/>
            <a:ext cx="3744000" cy="489689"/>
          </a:xfrm>
        </p:spPr>
        <p:txBody>
          <a:bodyPr/>
          <a:lstStyle/>
          <a:p>
            <a:r>
              <a:rPr lang="en-US" sz="2000" dirty="0">
                <a:solidFill>
                  <a:schemeClr val="accent4"/>
                </a:solidFill>
              </a:rPr>
              <a:t>What does success look like?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CF181E75-DECC-164C-A648-446D6CF16F28}"/>
              </a:ext>
            </a:extLst>
          </p:cNvPr>
          <p:cNvSpPr txBox="1">
            <a:spLocks/>
          </p:cNvSpPr>
          <p:nvPr/>
        </p:nvSpPr>
        <p:spPr>
          <a:xfrm>
            <a:off x="300038" y="1054897"/>
            <a:ext cx="3744000" cy="489689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0" kern="1200">
                <a:solidFill>
                  <a:schemeClr val="accent3">
                    <a:lumMod val="60000"/>
                    <a:lumOff val="4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60953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Open Sans Light" panose="020B0306030504020204" pitchFamily="34" charset="0"/>
              <a:buNone/>
              <a:defRPr sz="26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0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61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1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15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1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69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1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23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1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7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1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31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1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chemeClr val="accent4"/>
                </a:solidFill>
              </a:rPr>
              <a:t>The Brief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62DC6E6-E503-8C49-B5A2-E6697435BE69}"/>
              </a:ext>
            </a:extLst>
          </p:cNvPr>
          <p:cNvSpPr txBox="1">
            <a:spLocks/>
          </p:cNvSpPr>
          <p:nvPr/>
        </p:nvSpPr>
        <p:spPr>
          <a:xfrm>
            <a:off x="300038" y="1601898"/>
            <a:ext cx="10852644" cy="13934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Coming soon is the launch of Vitality HealthyDining in-resturants with our selected restaurant partners. The task would be to create an integrated marketing campaign that would entrench Discovery Vitality as a powerful enabler of healthy behaviour change with our members and non-members, within the partner restaurant sit down experience. </a:t>
            </a:r>
          </a:p>
          <a:p>
            <a:pPr marL="0" indent="0">
              <a:buNone/>
            </a:pPr>
            <a:endParaRPr lang="en-ZA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indent="0">
              <a:buNone/>
            </a:pPr>
            <a:endParaRPr lang="en-ZA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indent="0">
              <a:buNone/>
            </a:pPr>
            <a:endParaRPr lang="en-ZA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indent="0">
              <a:buNone/>
            </a:pPr>
            <a:endParaRPr lang="en-ZA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indent="0">
              <a:buNone/>
            </a:pP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  </a:t>
            </a:r>
            <a:endParaRPr lang="en-US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3C070878-A72C-7D4C-A277-95E5D071941D}"/>
              </a:ext>
            </a:extLst>
          </p:cNvPr>
          <p:cNvSpPr txBox="1">
            <a:spLocks/>
          </p:cNvSpPr>
          <p:nvPr/>
        </p:nvSpPr>
        <p:spPr>
          <a:xfrm>
            <a:off x="407468" y="5481570"/>
            <a:ext cx="10852644" cy="13934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20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Target Audience focus: </a:t>
            </a: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Vitality members (activations), non- Vitality members(sign-ups) and kids (starting with healthy habits at a young age). </a:t>
            </a:r>
          </a:p>
          <a:p>
            <a:pPr marL="0" indent="0">
              <a:buNone/>
            </a:pPr>
            <a:endParaRPr lang="en-ZA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indent="0">
              <a:buNone/>
            </a:pPr>
            <a:endParaRPr lang="en-ZA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indent="0">
              <a:buNone/>
            </a:pPr>
            <a:endParaRPr lang="en-ZA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indent="0">
              <a:buNone/>
            </a:pPr>
            <a:r>
              <a:rPr lang="en-ZA" sz="20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  </a:t>
            </a:r>
            <a:endParaRPr lang="en-US" sz="20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24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CE6B59-7072-4BB9-94BF-5CEE10303D4A}"/>
              </a:ext>
            </a:extLst>
          </p:cNvPr>
          <p:cNvSpPr/>
          <p:nvPr/>
        </p:nvSpPr>
        <p:spPr>
          <a:xfrm>
            <a:off x="874242" y="119818"/>
            <a:ext cx="2448822" cy="6561138"/>
          </a:xfrm>
          <a:prstGeom prst="rect">
            <a:avLst/>
          </a:prstGeom>
          <a:gradFill flip="none" rotWithShape="1">
            <a:gsLst>
              <a:gs pos="0">
                <a:srgbClr val="F15D22"/>
              </a:gs>
              <a:gs pos="100000">
                <a:srgbClr val="F5822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Ins="252000" rtlCol="0" anchor="ctr"/>
          <a:lstStyle/>
          <a:p>
            <a:pPr algn="ctr"/>
            <a:endParaRPr lang="en-ZA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942588-A89C-4798-A3E4-AB5CD9A1E409}"/>
              </a:ext>
            </a:extLst>
          </p:cNvPr>
          <p:cNvSpPr/>
          <p:nvPr/>
        </p:nvSpPr>
        <p:spPr>
          <a:xfrm>
            <a:off x="1026555" y="273930"/>
            <a:ext cx="1648407" cy="13649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/>
              <a:t>Grow Vitality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651926-0B50-4441-BED9-161B33BAD06B}"/>
              </a:ext>
            </a:extLst>
          </p:cNvPr>
          <p:cNvSpPr/>
          <p:nvPr/>
        </p:nvSpPr>
        <p:spPr>
          <a:xfrm>
            <a:off x="1026556" y="1872393"/>
            <a:ext cx="1648406" cy="13649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/>
              <a:t>Drive </a:t>
            </a:r>
          </a:p>
          <a:p>
            <a:pPr algn="ctr"/>
            <a:r>
              <a:rPr lang="en-ZA" dirty="0"/>
              <a:t>engagement and dazzle members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68CBE4-2BF6-4DDA-9DA9-62B5ADE28E85}"/>
              </a:ext>
            </a:extLst>
          </p:cNvPr>
          <p:cNvSpPr/>
          <p:nvPr/>
        </p:nvSpPr>
        <p:spPr>
          <a:xfrm>
            <a:off x="1026555" y="5069318"/>
            <a:ext cx="1648407" cy="13649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Make SA </a:t>
            </a:r>
          </a:p>
          <a:p>
            <a:pPr algn="ctr"/>
            <a:r>
              <a:rPr lang="en-US" dirty="0"/>
              <a:t>healthier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18C9F4-096C-4962-8CD7-757CD5A6C2EA}"/>
              </a:ext>
            </a:extLst>
          </p:cNvPr>
          <p:cNvSpPr/>
          <p:nvPr/>
        </p:nvSpPr>
        <p:spPr>
          <a:xfrm>
            <a:off x="1026555" y="3470855"/>
            <a:ext cx="1648407" cy="13649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Increased </a:t>
            </a:r>
          </a:p>
          <a:p>
            <a:pPr algn="ctr"/>
            <a:r>
              <a:rPr lang="en-US" dirty="0"/>
              <a:t>brand </a:t>
            </a:r>
          </a:p>
          <a:p>
            <a:pPr algn="ctr"/>
            <a:r>
              <a:rPr lang="en-US" dirty="0"/>
              <a:t>visibility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9F49333-FAF3-48B5-88DB-CD36A7554667}"/>
              </a:ext>
            </a:extLst>
          </p:cNvPr>
          <p:cNvGrpSpPr/>
          <p:nvPr/>
        </p:nvGrpSpPr>
        <p:grpSpPr>
          <a:xfrm>
            <a:off x="3589101" y="5561113"/>
            <a:ext cx="674533" cy="561962"/>
            <a:chOff x="9953331" y="4732942"/>
            <a:chExt cx="465138" cy="396875"/>
          </a:xfrm>
        </p:grpSpPr>
        <p:sp>
          <p:nvSpPr>
            <p:cNvPr id="9" name="Freeform 98">
              <a:extLst>
                <a:ext uri="{FF2B5EF4-FFF2-40B4-BE49-F238E27FC236}">
                  <a16:creationId xmlns:a16="http://schemas.microsoft.com/office/drawing/2014/main" id="{E8FF55F2-1AE5-49F7-A5C1-A87F95B79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7806" y="4907567"/>
              <a:ext cx="204788" cy="171450"/>
            </a:xfrm>
            <a:custGeom>
              <a:avLst/>
              <a:gdLst>
                <a:gd name="T0" fmla="*/ 0 w 129"/>
                <a:gd name="T1" fmla="*/ 46 h 108"/>
                <a:gd name="T2" fmla="*/ 17 w 129"/>
                <a:gd name="T3" fmla="*/ 46 h 108"/>
                <a:gd name="T4" fmla="*/ 44 w 129"/>
                <a:gd name="T5" fmla="*/ 0 h 108"/>
                <a:gd name="T6" fmla="*/ 82 w 129"/>
                <a:gd name="T7" fmla="*/ 108 h 108"/>
                <a:gd name="T8" fmla="*/ 112 w 129"/>
                <a:gd name="T9" fmla="*/ 68 h 108"/>
                <a:gd name="T10" fmla="*/ 129 w 129"/>
                <a:gd name="T11" fmla="*/ 6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08">
                  <a:moveTo>
                    <a:pt x="0" y="46"/>
                  </a:moveTo>
                  <a:lnTo>
                    <a:pt x="17" y="46"/>
                  </a:lnTo>
                  <a:lnTo>
                    <a:pt x="44" y="0"/>
                  </a:lnTo>
                  <a:lnTo>
                    <a:pt x="82" y="108"/>
                  </a:lnTo>
                  <a:lnTo>
                    <a:pt x="112" y="68"/>
                  </a:lnTo>
                  <a:lnTo>
                    <a:pt x="129" y="68"/>
                  </a:lnTo>
                </a:path>
              </a:pathLst>
            </a:custGeom>
            <a:noFill/>
            <a:ln w="9525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0" name="Freeform 99">
              <a:extLst>
                <a:ext uri="{FF2B5EF4-FFF2-40B4-BE49-F238E27FC236}">
                  <a16:creationId xmlns:a16="http://schemas.microsoft.com/office/drawing/2014/main" id="{703FAFD2-2D5F-4CCE-81AA-968E7FE42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2744" y="4891692"/>
              <a:ext cx="73025" cy="98425"/>
            </a:xfrm>
            <a:custGeom>
              <a:avLst/>
              <a:gdLst>
                <a:gd name="T0" fmla="*/ 0 w 47"/>
                <a:gd name="T1" fmla="*/ 63 h 63"/>
                <a:gd name="T2" fmla="*/ 27 w 47"/>
                <a:gd name="T3" fmla="*/ 36 h 63"/>
                <a:gd name="T4" fmla="*/ 47 w 4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63">
                  <a:moveTo>
                    <a:pt x="0" y="63"/>
                  </a:moveTo>
                  <a:cubicBezTo>
                    <a:pt x="27" y="36"/>
                    <a:pt x="27" y="36"/>
                    <a:pt x="27" y="36"/>
                  </a:cubicBezTo>
                  <a:cubicBezTo>
                    <a:pt x="37" y="26"/>
                    <a:pt x="44" y="13"/>
                    <a:pt x="47" y="0"/>
                  </a:cubicBezTo>
                </a:path>
              </a:pathLst>
            </a:custGeom>
            <a:noFill/>
            <a:ln w="9525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  <p:sp>
          <p:nvSpPr>
            <p:cNvPr id="11" name="Freeform 100">
              <a:extLst>
                <a:ext uri="{FF2B5EF4-FFF2-40B4-BE49-F238E27FC236}">
                  <a16:creationId xmlns:a16="http://schemas.microsoft.com/office/drawing/2014/main" id="{2C028D81-0DB3-4AE0-85FB-2BF8CD13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3331" y="4732942"/>
              <a:ext cx="465138" cy="396875"/>
            </a:xfrm>
            <a:custGeom>
              <a:avLst/>
              <a:gdLst>
                <a:gd name="T0" fmla="*/ 288 w 296"/>
                <a:gd name="T1" fmla="*/ 101 h 253"/>
                <a:gd name="T2" fmla="*/ 268 w 296"/>
                <a:gd name="T3" fmla="*/ 23 h 253"/>
                <a:gd name="T4" fmla="*/ 213 w 296"/>
                <a:gd name="T5" fmla="*/ 0 h 253"/>
                <a:gd name="T6" fmla="*/ 157 w 296"/>
                <a:gd name="T7" fmla="*/ 24 h 253"/>
                <a:gd name="T8" fmla="*/ 149 w 296"/>
                <a:gd name="T9" fmla="*/ 31 h 253"/>
                <a:gd name="T10" fmla="*/ 142 w 296"/>
                <a:gd name="T11" fmla="*/ 24 h 253"/>
                <a:gd name="T12" fmla="*/ 85 w 296"/>
                <a:gd name="T13" fmla="*/ 0 h 253"/>
                <a:gd name="T14" fmla="*/ 30 w 296"/>
                <a:gd name="T15" fmla="*/ 23 h 253"/>
                <a:gd name="T16" fmla="*/ 31 w 296"/>
                <a:gd name="T17" fmla="*/ 137 h 253"/>
                <a:gd name="T18" fmla="*/ 142 w 296"/>
                <a:gd name="T19" fmla="*/ 250 h 253"/>
                <a:gd name="T20" fmla="*/ 149 w 296"/>
                <a:gd name="T21" fmla="*/ 253 h 253"/>
                <a:gd name="T22" fmla="*/ 157 w 296"/>
                <a:gd name="T23" fmla="*/ 250 h 253"/>
                <a:gd name="T24" fmla="*/ 207 w 296"/>
                <a:gd name="T25" fmla="*/ 198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253">
                  <a:moveTo>
                    <a:pt x="288" y="101"/>
                  </a:moveTo>
                  <a:cubicBezTo>
                    <a:pt x="296" y="74"/>
                    <a:pt x="289" y="44"/>
                    <a:pt x="268" y="23"/>
                  </a:cubicBezTo>
                  <a:cubicBezTo>
                    <a:pt x="254" y="8"/>
                    <a:pt x="234" y="0"/>
                    <a:pt x="213" y="0"/>
                  </a:cubicBezTo>
                  <a:cubicBezTo>
                    <a:pt x="192" y="0"/>
                    <a:pt x="172" y="8"/>
                    <a:pt x="157" y="24"/>
                  </a:cubicBezTo>
                  <a:cubicBezTo>
                    <a:pt x="149" y="31"/>
                    <a:pt x="149" y="31"/>
                    <a:pt x="149" y="31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27" y="8"/>
                    <a:pt x="107" y="0"/>
                    <a:pt x="85" y="0"/>
                  </a:cubicBezTo>
                  <a:cubicBezTo>
                    <a:pt x="65" y="0"/>
                    <a:pt x="45" y="8"/>
                    <a:pt x="30" y="23"/>
                  </a:cubicBezTo>
                  <a:cubicBezTo>
                    <a:pt x="0" y="54"/>
                    <a:pt x="0" y="105"/>
                    <a:pt x="31" y="137"/>
                  </a:cubicBezTo>
                  <a:cubicBezTo>
                    <a:pt x="142" y="250"/>
                    <a:pt x="142" y="250"/>
                    <a:pt x="142" y="250"/>
                  </a:cubicBezTo>
                  <a:cubicBezTo>
                    <a:pt x="144" y="252"/>
                    <a:pt x="147" y="253"/>
                    <a:pt x="149" y="253"/>
                  </a:cubicBezTo>
                  <a:cubicBezTo>
                    <a:pt x="152" y="253"/>
                    <a:pt x="155" y="252"/>
                    <a:pt x="157" y="250"/>
                  </a:cubicBezTo>
                  <a:cubicBezTo>
                    <a:pt x="207" y="198"/>
                    <a:pt x="207" y="198"/>
                    <a:pt x="207" y="198"/>
                  </a:cubicBezTo>
                </a:path>
              </a:pathLst>
            </a:custGeom>
            <a:noFill/>
            <a:ln w="9525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dirty="0"/>
            </a:p>
          </p:txBody>
        </p:sp>
      </p:grpSp>
      <p:grpSp>
        <p:nvGrpSpPr>
          <p:cNvPr id="22" name="Group 9">
            <a:extLst>
              <a:ext uri="{FF2B5EF4-FFF2-40B4-BE49-F238E27FC236}">
                <a16:creationId xmlns:a16="http://schemas.microsoft.com/office/drawing/2014/main" id="{FC1742D1-F59A-4F25-9571-B43E8D57CCD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741501" y="2288915"/>
            <a:ext cx="343473" cy="623064"/>
            <a:chOff x="3656" y="1826"/>
            <a:chExt cx="371" cy="673"/>
          </a:xfrm>
        </p:grpSpPr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FB19E0F-9DE5-4386-A447-4B5CA2C24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" y="1826"/>
              <a:ext cx="371" cy="673"/>
            </a:xfrm>
            <a:custGeom>
              <a:avLst/>
              <a:gdLst>
                <a:gd name="T0" fmla="*/ 155 w 155"/>
                <a:gd name="T1" fmla="*/ 272 h 283"/>
                <a:gd name="T2" fmla="*/ 144 w 155"/>
                <a:gd name="T3" fmla="*/ 283 h 283"/>
                <a:gd name="T4" fmla="*/ 11 w 155"/>
                <a:gd name="T5" fmla="*/ 283 h 283"/>
                <a:gd name="T6" fmla="*/ 0 w 155"/>
                <a:gd name="T7" fmla="*/ 272 h 283"/>
                <a:gd name="T8" fmla="*/ 0 w 155"/>
                <a:gd name="T9" fmla="*/ 11 h 283"/>
                <a:gd name="T10" fmla="*/ 11 w 155"/>
                <a:gd name="T11" fmla="*/ 0 h 283"/>
                <a:gd name="T12" fmla="*/ 144 w 155"/>
                <a:gd name="T13" fmla="*/ 0 h 283"/>
                <a:gd name="T14" fmla="*/ 155 w 155"/>
                <a:gd name="T15" fmla="*/ 11 h 283"/>
                <a:gd name="T16" fmla="*/ 155 w 155"/>
                <a:gd name="T17" fmla="*/ 27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283">
                  <a:moveTo>
                    <a:pt x="155" y="272"/>
                  </a:moveTo>
                  <a:cubicBezTo>
                    <a:pt x="155" y="278"/>
                    <a:pt x="150" y="283"/>
                    <a:pt x="144" y="283"/>
                  </a:cubicBezTo>
                  <a:cubicBezTo>
                    <a:pt x="11" y="283"/>
                    <a:pt x="11" y="283"/>
                    <a:pt x="11" y="283"/>
                  </a:cubicBezTo>
                  <a:cubicBezTo>
                    <a:pt x="5" y="283"/>
                    <a:pt x="0" y="278"/>
                    <a:pt x="0" y="27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0" y="0"/>
                    <a:pt x="155" y="5"/>
                    <a:pt x="155" y="11"/>
                  </a:cubicBezTo>
                  <a:lnTo>
                    <a:pt x="155" y="272"/>
                  </a:lnTo>
                  <a:close/>
                </a:path>
              </a:pathLst>
            </a:custGeom>
            <a:noFill/>
            <a:ln w="9525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A89A0A52-F03F-4F1A-B833-3970880BB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" y="1836"/>
              <a:ext cx="170" cy="4"/>
            </a:xfrm>
            <a:custGeom>
              <a:avLst/>
              <a:gdLst>
                <a:gd name="T0" fmla="*/ 0 w 170"/>
                <a:gd name="T1" fmla="*/ 0 h 4"/>
                <a:gd name="T2" fmla="*/ 84 w 170"/>
                <a:gd name="T3" fmla="*/ 4 h 4"/>
                <a:gd name="T4" fmla="*/ 170 w 170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4">
                  <a:moveTo>
                    <a:pt x="0" y="0"/>
                  </a:moveTo>
                  <a:lnTo>
                    <a:pt x="84" y="4"/>
                  </a:lnTo>
                  <a:lnTo>
                    <a:pt x="170" y="0"/>
                  </a:lnTo>
                </a:path>
              </a:pathLst>
            </a:custGeom>
            <a:noFill/>
            <a:ln w="9525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Oval 12">
              <a:extLst>
                <a:ext uri="{FF2B5EF4-FFF2-40B4-BE49-F238E27FC236}">
                  <a16:creationId xmlns:a16="http://schemas.microsoft.com/office/drawing/2014/main" id="{5935DF9F-BBFB-49BC-95E6-FAEC086C9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3" y="2413"/>
              <a:ext cx="36" cy="36"/>
            </a:xfrm>
            <a:prstGeom prst="ellipse">
              <a:avLst/>
            </a:prstGeom>
            <a:noFill/>
            <a:ln w="9525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6" name="Group 4">
            <a:extLst>
              <a:ext uri="{FF2B5EF4-FFF2-40B4-BE49-F238E27FC236}">
                <a16:creationId xmlns:a16="http://schemas.microsoft.com/office/drawing/2014/main" id="{3E53F008-67C1-45C7-B37A-29DA1CE2AF6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586722" y="642574"/>
            <a:ext cx="667531" cy="627648"/>
            <a:chOff x="5606" y="1408"/>
            <a:chExt cx="318" cy="299"/>
          </a:xfrm>
        </p:grpSpPr>
        <p:sp>
          <p:nvSpPr>
            <p:cNvPr id="27" name="Oval 5">
              <a:extLst>
                <a:ext uri="{FF2B5EF4-FFF2-40B4-BE49-F238E27FC236}">
                  <a16:creationId xmlns:a16="http://schemas.microsoft.com/office/drawing/2014/main" id="{B3FD6D21-C8F2-478C-B84C-DB13B26A9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4" y="1504"/>
              <a:ext cx="58" cy="58"/>
            </a:xfrm>
            <a:prstGeom prst="ellipse">
              <a:avLst/>
            </a:prstGeom>
            <a:noFill/>
            <a:ln w="12700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F50F1255-0111-47AD-87B1-368BEBD77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" y="1598"/>
              <a:ext cx="84" cy="109"/>
            </a:xfrm>
            <a:custGeom>
              <a:avLst/>
              <a:gdLst>
                <a:gd name="T0" fmla="*/ 0 w 84"/>
                <a:gd name="T1" fmla="*/ 0 h 109"/>
                <a:gd name="T2" fmla="*/ 84 w 84"/>
                <a:gd name="T3" fmla="*/ 0 h 109"/>
                <a:gd name="T4" fmla="*/ 69 w 84"/>
                <a:gd name="T5" fmla="*/ 109 h 109"/>
                <a:gd name="T6" fmla="*/ 16 w 84"/>
                <a:gd name="T7" fmla="*/ 109 h 109"/>
                <a:gd name="T8" fmla="*/ 0 w 84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9">
                  <a:moveTo>
                    <a:pt x="0" y="0"/>
                  </a:moveTo>
                  <a:lnTo>
                    <a:pt x="84" y="0"/>
                  </a:lnTo>
                  <a:lnTo>
                    <a:pt x="69" y="109"/>
                  </a:lnTo>
                  <a:lnTo>
                    <a:pt x="16" y="1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Oval 7">
              <a:extLst>
                <a:ext uri="{FF2B5EF4-FFF2-40B4-BE49-F238E27FC236}">
                  <a16:creationId xmlns:a16="http://schemas.microsoft.com/office/drawing/2014/main" id="{5591DFA9-E5EE-4320-B37B-08AF7CEE1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8" y="1504"/>
              <a:ext cx="58" cy="58"/>
            </a:xfrm>
            <a:prstGeom prst="ellipse">
              <a:avLst/>
            </a:prstGeom>
            <a:noFill/>
            <a:ln w="12700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76EAFFF4-2956-4E65-A386-D210D3DDB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" y="1598"/>
              <a:ext cx="84" cy="109"/>
            </a:xfrm>
            <a:custGeom>
              <a:avLst/>
              <a:gdLst>
                <a:gd name="T0" fmla="*/ 0 w 84"/>
                <a:gd name="T1" fmla="*/ 0 h 109"/>
                <a:gd name="T2" fmla="*/ 84 w 84"/>
                <a:gd name="T3" fmla="*/ 0 h 109"/>
                <a:gd name="T4" fmla="*/ 67 w 84"/>
                <a:gd name="T5" fmla="*/ 109 h 109"/>
                <a:gd name="T6" fmla="*/ 15 w 84"/>
                <a:gd name="T7" fmla="*/ 109 h 109"/>
                <a:gd name="T8" fmla="*/ 0 w 84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9">
                  <a:moveTo>
                    <a:pt x="0" y="0"/>
                  </a:moveTo>
                  <a:lnTo>
                    <a:pt x="84" y="0"/>
                  </a:lnTo>
                  <a:lnTo>
                    <a:pt x="67" y="109"/>
                  </a:lnTo>
                  <a:lnTo>
                    <a:pt x="15" y="1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Oval 9">
              <a:extLst>
                <a:ext uri="{FF2B5EF4-FFF2-40B4-BE49-F238E27FC236}">
                  <a16:creationId xmlns:a16="http://schemas.microsoft.com/office/drawing/2014/main" id="{FE694037-19BB-4FB7-A4FF-4A35467A6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" y="1408"/>
              <a:ext cx="53" cy="55"/>
            </a:xfrm>
            <a:prstGeom prst="ellipse">
              <a:avLst/>
            </a:prstGeom>
            <a:noFill/>
            <a:ln w="12700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4A0D8E91-4567-4282-A801-8BE5F411F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6" y="1497"/>
              <a:ext cx="77" cy="101"/>
            </a:xfrm>
            <a:custGeom>
              <a:avLst/>
              <a:gdLst>
                <a:gd name="T0" fmla="*/ 0 w 77"/>
                <a:gd name="T1" fmla="*/ 0 h 101"/>
                <a:gd name="T2" fmla="*/ 77 w 77"/>
                <a:gd name="T3" fmla="*/ 0 h 101"/>
                <a:gd name="T4" fmla="*/ 63 w 77"/>
                <a:gd name="T5" fmla="*/ 101 h 101"/>
                <a:gd name="T6" fmla="*/ 15 w 77"/>
                <a:gd name="T7" fmla="*/ 101 h 101"/>
                <a:gd name="T8" fmla="*/ 0 w 77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01">
                  <a:moveTo>
                    <a:pt x="0" y="0"/>
                  </a:moveTo>
                  <a:lnTo>
                    <a:pt x="77" y="0"/>
                  </a:lnTo>
                  <a:lnTo>
                    <a:pt x="63" y="101"/>
                  </a:lnTo>
                  <a:lnTo>
                    <a:pt x="15" y="10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>
                  <a:lumMod val="90000"/>
                  <a:lumOff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85D28F5F-8BC1-4207-85B9-07D9FFF03782}"/>
              </a:ext>
            </a:extLst>
          </p:cNvPr>
          <p:cNvSpPr/>
          <p:nvPr/>
        </p:nvSpPr>
        <p:spPr>
          <a:xfrm rot="16200000">
            <a:off x="-2556787" y="3055817"/>
            <a:ext cx="62782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2800" dirty="0">
                <a:gradFill>
                  <a:gsLst>
                    <a:gs pos="0">
                      <a:srgbClr val="F15D22"/>
                    </a:gs>
                    <a:gs pos="100000">
                      <a:srgbClr val="F58220"/>
                    </a:gs>
                  </a:gsLst>
                  <a:lin ang="5400000" scaled="1"/>
                </a:gra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VITALITY MARKETING FOCUS AREAS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00518F0-0517-4D7E-9563-736A513CA9FA}"/>
              </a:ext>
            </a:extLst>
          </p:cNvPr>
          <p:cNvSpPr/>
          <p:nvPr/>
        </p:nvSpPr>
        <p:spPr>
          <a:xfrm>
            <a:off x="3430774" y="491318"/>
            <a:ext cx="979426" cy="1169849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697663D-101C-4731-9D1A-901EF1E56743}"/>
              </a:ext>
            </a:extLst>
          </p:cNvPr>
          <p:cNvSpPr/>
          <p:nvPr/>
        </p:nvSpPr>
        <p:spPr>
          <a:xfrm>
            <a:off x="3430774" y="2063155"/>
            <a:ext cx="979426" cy="1196476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F4E539-E560-4A45-B4BA-B5F35101C454}"/>
              </a:ext>
            </a:extLst>
          </p:cNvPr>
          <p:cNvSpPr/>
          <p:nvPr/>
        </p:nvSpPr>
        <p:spPr>
          <a:xfrm>
            <a:off x="3430774" y="5254360"/>
            <a:ext cx="979426" cy="1202195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74B2A2F-C04A-42E6-8D7E-95734D5D5227}"/>
              </a:ext>
            </a:extLst>
          </p:cNvPr>
          <p:cNvSpPr/>
          <p:nvPr/>
        </p:nvSpPr>
        <p:spPr>
          <a:xfrm>
            <a:off x="3430774" y="3655899"/>
            <a:ext cx="979426" cy="1202194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6527FD4-8534-4AFD-A5C5-94F89AA901C3}"/>
              </a:ext>
            </a:extLst>
          </p:cNvPr>
          <p:cNvSpPr/>
          <p:nvPr/>
        </p:nvSpPr>
        <p:spPr>
          <a:xfrm>
            <a:off x="4515157" y="491318"/>
            <a:ext cx="1194268" cy="1169850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b="1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Attract new</a:t>
            </a:r>
          </a:p>
          <a:p>
            <a:pPr algn="ctr"/>
            <a:r>
              <a:rPr lang="en-ZA" sz="1400" b="1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Vitality </a:t>
            </a:r>
          </a:p>
          <a:p>
            <a:pPr algn="ctr"/>
            <a:r>
              <a:rPr lang="en-ZA" sz="1400" b="1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members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0FD3CFA-E0EA-4E8B-9E4B-02AE1035D7E1}"/>
              </a:ext>
            </a:extLst>
          </p:cNvPr>
          <p:cNvSpPr/>
          <p:nvPr/>
        </p:nvSpPr>
        <p:spPr>
          <a:xfrm>
            <a:off x="4515157" y="2063155"/>
            <a:ext cx="1194268" cy="1196476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b="1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Engage the unengaged, recognise the engaged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093C9AC-D077-4E09-900E-19B926EA0D55}"/>
              </a:ext>
            </a:extLst>
          </p:cNvPr>
          <p:cNvSpPr/>
          <p:nvPr/>
        </p:nvSpPr>
        <p:spPr>
          <a:xfrm>
            <a:off x="4515157" y="5254360"/>
            <a:ext cx="1194268" cy="1202196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Drive awareness through  thought leadership campaigns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F33EA8-D0F3-457E-9E48-9EBBF9B778C5}"/>
              </a:ext>
            </a:extLst>
          </p:cNvPr>
          <p:cNvSpPr/>
          <p:nvPr/>
        </p:nvSpPr>
        <p:spPr>
          <a:xfrm>
            <a:off x="4515157" y="3655899"/>
            <a:ext cx="1194268" cy="1202194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b="1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Create a </a:t>
            </a:r>
          </a:p>
          <a:p>
            <a:pPr algn="ctr"/>
            <a:r>
              <a:rPr lang="en-ZA" sz="1400" b="1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visible brand </a:t>
            </a:r>
          </a:p>
          <a:p>
            <a:pPr algn="ctr"/>
            <a:r>
              <a:rPr lang="en-ZA" sz="1400" b="1" dirty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presence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37CB01C-09B3-4F09-8B0D-9718D2A7B9B8}"/>
              </a:ext>
            </a:extLst>
          </p:cNvPr>
          <p:cNvSpPr/>
          <p:nvPr/>
        </p:nvSpPr>
        <p:spPr>
          <a:xfrm>
            <a:off x="5832393" y="491318"/>
            <a:ext cx="6158715" cy="1169850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1200"/>
              </a:spcAft>
            </a:pPr>
            <a:endParaRPr lang="en-ZA" sz="12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B01B4C6-5021-4F80-A7E8-648D09548590}"/>
              </a:ext>
            </a:extLst>
          </p:cNvPr>
          <p:cNvSpPr/>
          <p:nvPr/>
        </p:nvSpPr>
        <p:spPr>
          <a:xfrm>
            <a:off x="5832393" y="2063155"/>
            <a:ext cx="6158715" cy="1196476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1800"/>
              </a:spcAft>
            </a:pPr>
            <a:endParaRPr lang="en-ZA" sz="12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56D536A-B72E-4F1B-A06A-8A93C8186094}"/>
              </a:ext>
            </a:extLst>
          </p:cNvPr>
          <p:cNvSpPr/>
          <p:nvPr/>
        </p:nvSpPr>
        <p:spPr>
          <a:xfrm>
            <a:off x="5832394" y="5243571"/>
            <a:ext cx="6158714" cy="1212984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DFB162A-BD7C-4C01-9BCA-E30E40896A99}"/>
              </a:ext>
            </a:extLst>
          </p:cNvPr>
          <p:cNvSpPr/>
          <p:nvPr/>
        </p:nvSpPr>
        <p:spPr>
          <a:xfrm>
            <a:off x="5832393" y="3668745"/>
            <a:ext cx="6158715" cy="1202194"/>
          </a:xfrm>
          <a:prstGeom prst="rect">
            <a:avLst/>
          </a:prstGeom>
          <a:noFill/>
          <a:ln>
            <a:solidFill>
              <a:srgbClr val="F58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1800"/>
              </a:spcAft>
            </a:pPr>
            <a:endParaRPr lang="en-ZA" sz="120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7B46C1C-3360-4856-ABA9-4A37EC34648C}"/>
              </a:ext>
            </a:extLst>
          </p:cNvPr>
          <p:cNvSpPr/>
          <p:nvPr/>
        </p:nvSpPr>
        <p:spPr>
          <a:xfrm>
            <a:off x="0" y="6818399"/>
            <a:ext cx="12192000" cy="45719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rgbClr val="F15D2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5E79645-82C2-A14A-BE93-384120423634}"/>
              </a:ext>
            </a:extLst>
          </p:cNvPr>
          <p:cNvGrpSpPr/>
          <p:nvPr/>
        </p:nvGrpSpPr>
        <p:grpSpPr>
          <a:xfrm>
            <a:off x="3554101" y="3899421"/>
            <a:ext cx="732592" cy="625191"/>
            <a:chOff x="2822644" y="2122439"/>
            <a:chExt cx="491650" cy="413133"/>
          </a:xfrm>
        </p:grpSpPr>
        <p:grpSp>
          <p:nvGrpSpPr>
            <p:cNvPr id="54" name="Group 19">
              <a:extLst>
                <a:ext uri="{FF2B5EF4-FFF2-40B4-BE49-F238E27FC236}">
                  <a16:creationId xmlns:a16="http://schemas.microsoft.com/office/drawing/2014/main" id="{32976FC9-8C95-2343-BEBB-F1C36623311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822644" y="2122439"/>
              <a:ext cx="491650" cy="413133"/>
              <a:chOff x="2776" y="1293"/>
              <a:chExt cx="670" cy="563"/>
            </a:xfrm>
          </p:grpSpPr>
          <p:sp>
            <p:nvSpPr>
              <p:cNvPr id="66" name="Freeform 20">
                <a:extLst>
                  <a:ext uri="{FF2B5EF4-FFF2-40B4-BE49-F238E27FC236}">
                    <a16:creationId xmlns:a16="http://schemas.microsoft.com/office/drawing/2014/main" id="{3C8664E9-E840-D34B-A7F3-04411C922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" y="1293"/>
                <a:ext cx="670" cy="469"/>
              </a:xfrm>
              <a:custGeom>
                <a:avLst/>
                <a:gdLst>
                  <a:gd name="T0" fmla="*/ 255 w 283"/>
                  <a:gd name="T1" fmla="*/ 198 h 198"/>
                  <a:gd name="T2" fmla="*/ 29 w 283"/>
                  <a:gd name="T3" fmla="*/ 198 h 198"/>
                  <a:gd name="T4" fmla="*/ 0 w 283"/>
                  <a:gd name="T5" fmla="*/ 169 h 198"/>
                  <a:gd name="T6" fmla="*/ 0 w 283"/>
                  <a:gd name="T7" fmla="*/ 28 h 198"/>
                  <a:gd name="T8" fmla="*/ 29 w 283"/>
                  <a:gd name="T9" fmla="*/ 0 h 198"/>
                  <a:gd name="T10" fmla="*/ 255 w 283"/>
                  <a:gd name="T11" fmla="*/ 0 h 198"/>
                  <a:gd name="T12" fmla="*/ 283 w 283"/>
                  <a:gd name="T13" fmla="*/ 28 h 198"/>
                  <a:gd name="T14" fmla="*/ 283 w 283"/>
                  <a:gd name="T15" fmla="*/ 169 h 198"/>
                  <a:gd name="T16" fmla="*/ 255 w 283"/>
                  <a:gd name="T17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198">
                    <a:moveTo>
                      <a:pt x="255" y="198"/>
                    </a:moveTo>
                    <a:cubicBezTo>
                      <a:pt x="29" y="198"/>
                      <a:pt x="29" y="198"/>
                      <a:pt x="29" y="198"/>
                    </a:cubicBezTo>
                    <a:cubicBezTo>
                      <a:pt x="13" y="198"/>
                      <a:pt x="0" y="185"/>
                      <a:pt x="0" y="16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270" y="0"/>
                      <a:pt x="283" y="13"/>
                      <a:pt x="283" y="28"/>
                    </a:cubicBezTo>
                    <a:cubicBezTo>
                      <a:pt x="283" y="169"/>
                      <a:pt x="283" y="169"/>
                      <a:pt x="283" y="169"/>
                    </a:cubicBezTo>
                    <a:cubicBezTo>
                      <a:pt x="283" y="185"/>
                      <a:pt x="270" y="198"/>
                      <a:pt x="255" y="198"/>
                    </a:cubicBezTo>
                    <a:close/>
                  </a:path>
                </a:pathLst>
              </a:custGeom>
              <a:noFill/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67" name="Line 21">
                <a:extLst>
                  <a:ext uri="{FF2B5EF4-FFF2-40B4-BE49-F238E27FC236}">
                    <a16:creationId xmlns:a16="http://schemas.microsoft.com/office/drawing/2014/main" id="{006CE02A-B85A-9B45-A63D-2367F90F7D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6" y="1762"/>
                <a:ext cx="0" cy="94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68" name="Line 22">
                <a:extLst>
                  <a:ext uri="{FF2B5EF4-FFF2-40B4-BE49-F238E27FC236}">
                    <a16:creationId xmlns:a16="http://schemas.microsoft.com/office/drawing/2014/main" id="{E89889D0-AEC3-A44A-BD59-E2D6182104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6" y="1762"/>
                <a:ext cx="0" cy="94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69" name="Line 23">
                <a:extLst>
                  <a:ext uri="{FF2B5EF4-FFF2-40B4-BE49-F238E27FC236}">
                    <a16:creationId xmlns:a16="http://schemas.microsoft.com/office/drawing/2014/main" id="{A2A7CEBB-EAA0-7349-8857-A858B84EF3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2" y="1856"/>
                <a:ext cx="278" cy="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70" name="Oval 24">
                <a:extLst>
                  <a:ext uri="{FF2B5EF4-FFF2-40B4-BE49-F238E27FC236}">
                    <a16:creationId xmlns:a16="http://schemas.microsoft.com/office/drawing/2014/main" id="{B8DEA8FE-C99A-9C40-AEE6-A4091B26C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1" y="1688"/>
                <a:ext cx="40" cy="38"/>
              </a:xfrm>
              <a:prstGeom prst="ellipse">
                <a:avLst/>
              </a:prstGeom>
              <a:noFill/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77" name="Line 25">
                <a:extLst>
                  <a:ext uri="{FF2B5EF4-FFF2-40B4-BE49-F238E27FC236}">
                    <a16:creationId xmlns:a16="http://schemas.microsoft.com/office/drawing/2014/main" id="{42BBE728-BE80-FA4C-B116-24161A16DA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6" y="1655"/>
                <a:ext cx="670" cy="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D151349-7013-D14A-949F-B61DD27C35AE}"/>
                </a:ext>
              </a:extLst>
            </p:cNvPr>
            <p:cNvGrpSpPr/>
            <p:nvPr/>
          </p:nvGrpSpPr>
          <p:grpSpPr>
            <a:xfrm>
              <a:off x="2941340" y="2155046"/>
              <a:ext cx="254259" cy="216944"/>
              <a:chOff x="3276098" y="1812788"/>
              <a:chExt cx="620079" cy="529076"/>
            </a:xfrm>
          </p:grpSpPr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FF348F0A-7064-974F-82BD-FA28906FF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639" y="2026850"/>
                <a:ext cx="97349" cy="131210"/>
              </a:xfrm>
              <a:custGeom>
                <a:avLst/>
                <a:gdLst>
                  <a:gd name="T0" fmla="*/ 0 w 47"/>
                  <a:gd name="T1" fmla="*/ 63 h 63"/>
                  <a:gd name="T2" fmla="*/ 27 w 47"/>
                  <a:gd name="T3" fmla="*/ 36 h 63"/>
                  <a:gd name="T4" fmla="*/ 47 w 47"/>
                  <a:gd name="T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63">
                    <a:moveTo>
                      <a:pt x="0" y="63"/>
                    </a:moveTo>
                    <a:cubicBezTo>
                      <a:pt x="27" y="36"/>
                      <a:pt x="27" y="36"/>
                      <a:pt x="27" y="36"/>
                    </a:cubicBezTo>
                    <a:cubicBezTo>
                      <a:pt x="37" y="26"/>
                      <a:pt x="44" y="13"/>
                      <a:pt x="47" y="0"/>
                    </a:cubicBezTo>
                  </a:path>
                </a:pathLst>
              </a:custGeom>
              <a:noFill/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F324F1D3-746B-0940-82D3-C5300D04B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6098" y="1812788"/>
                <a:ext cx="620079" cy="529076"/>
              </a:xfrm>
              <a:custGeom>
                <a:avLst/>
                <a:gdLst>
                  <a:gd name="T0" fmla="*/ 288 w 296"/>
                  <a:gd name="T1" fmla="*/ 101 h 253"/>
                  <a:gd name="T2" fmla="*/ 268 w 296"/>
                  <a:gd name="T3" fmla="*/ 23 h 253"/>
                  <a:gd name="T4" fmla="*/ 213 w 296"/>
                  <a:gd name="T5" fmla="*/ 0 h 253"/>
                  <a:gd name="T6" fmla="*/ 157 w 296"/>
                  <a:gd name="T7" fmla="*/ 24 h 253"/>
                  <a:gd name="T8" fmla="*/ 149 w 296"/>
                  <a:gd name="T9" fmla="*/ 31 h 253"/>
                  <a:gd name="T10" fmla="*/ 142 w 296"/>
                  <a:gd name="T11" fmla="*/ 24 h 253"/>
                  <a:gd name="T12" fmla="*/ 85 w 296"/>
                  <a:gd name="T13" fmla="*/ 0 h 253"/>
                  <a:gd name="T14" fmla="*/ 30 w 296"/>
                  <a:gd name="T15" fmla="*/ 23 h 253"/>
                  <a:gd name="T16" fmla="*/ 31 w 296"/>
                  <a:gd name="T17" fmla="*/ 137 h 253"/>
                  <a:gd name="T18" fmla="*/ 142 w 296"/>
                  <a:gd name="T19" fmla="*/ 250 h 253"/>
                  <a:gd name="T20" fmla="*/ 149 w 296"/>
                  <a:gd name="T21" fmla="*/ 253 h 253"/>
                  <a:gd name="T22" fmla="*/ 157 w 296"/>
                  <a:gd name="T23" fmla="*/ 250 h 253"/>
                  <a:gd name="T24" fmla="*/ 207 w 296"/>
                  <a:gd name="T25" fmla="*/ 19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6" h="253">
                    <a:moveTo>
                      <a:pt x="288" y="101"/>
                    </a:moveTo>
                    <a:cubicBezTo>
                      <a:pt x="296" y="74"/>
                      <a:pt x="289" y="44"/>
                      <a:pt x="268" y="23"/>
                    </a:cubicBezTo>
                    <a:cubicBezTo>
                      <a:pt x="254" y="8"/>
                      <a:pt x="234" y="0"/>
                      <a:pt x="213" y="0"/>
                    </a:cubicBezTo>
                    <a:cubicBezTo>
                      <a:pt x="192" y="0"/>
                      <a:pt x="172" y="8"/>
                      <a:pt x="157" y="24"/>
                    </a:cubicBezTo>
                    <a:cubicBezTo>
                      <a:pt x="149" y="31"/>
                      <a:pt x="149" y="31"/>
                      <a:pt x="149" y="31"/>
                    </a:cubicBezTo>
                    <a:cubicBezTo>
                      <a:pt x="142" y="24"/>
                      <a:pt x="142" y="24"/>
                      <a:pt x="142" y="24"/>
                    </a:cubicBezTo>
                    <a:cubicBezTo>
                      <a:pt x="127" y="8"/>
                      <a:pt x="107" y="0"/>
                      <a:pt x="85" y="0"/>
                    </a:cubicBezTo>
                    <a:cubicBezTo>
                      <a:pt x="65" y="0"/>
                      <a:pt x="45" y="8"/>
                      <a:pt x="30" y="23"/>
                    </a:cubicBezTo>
                    <a:cubicBezTo>
                      <a:pt x="0" y="54"/>
                      <a:pt x="0" y="105"/>
                      <a:pt x="31" y="137"/>
                    </a:cubicBezTo>
                    <a:cubicBezTo>
                      <a:pt x="142" y="250"/>
                      <a:pt x="142" y="250"/>
                      <a:pt x="142" y="250"/>
                    </a:cubicBezTo>
                    <a:cubicBezTo>
                      <a:pt x="144" y="252"/>
                      <a:pt x="147" y="253"/>
                      <a:pt x="149" y="253"/>
                    </a:cubicBezTo>
                    <a:cubicBezTo>
                      <a:pt x="152" y="253"/>
                      <a:pt x="155" y="252"/>
                      <a:pt x="157" y="250"/>
                    </a:cubicBezTo>
                    <a:cubicBezTo>
                      <a:pt x="207" y="198"/>
                      <a:pt x="207" y="198"/>
                      <a:pt x="207" y="198"/>
                    </a:cubicBezTo>
                  </a:path>
                </a:pathLst>
              </a:custGeom>
              <a:noFill/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</p:grpSp>
        <p:grpSp>
          <p:nvGrpSpPr>
            <p:cNvPr id="61" name="Group 28">
              <a:extLst>
                <a:ext uri="{FF2B5EF4-FFF2-40B4-BE49-F238E27FC236}">
                  <a16:creationId xmlns:a16="http://schemas.microsoft.com/office/drawing/2014/main" id="{72155EF7-1020-C54C-A6A8-8FBA44A24EE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029552" y="2198091"/>
              <a:ext cx="77834" cy="129858"/>
              <a:chOff x="3746" y="1998"/>
              <a:chExt cx="193" cy="322"/>
            </a:xfrm>
          </p:grpSpPr>
          <p:sp>
            <p:nvSpPr>
              <p:cNvPr id="62" name="Line 29">
                <a:extLst>
                  <a:ext uri="{FF2B5EF4-FFF2-40B4-BE49-F238E27FC236}">
                    <a16:creationId xmlns:a16="http://schemas.microsoft.com/office/drawing/2014/main" id="{2159C1CD-BE01-C74B-B90B-7DD3F443E7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1" y="2320"/>
                <a:ext cx="0" cy="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  <p:sp>
            <p:nvSpPr>
              <p:cNvPr id="63" name="Freeform 30">
                <a:extLst>
                  <a:ext uri="{FF2B5EF4-FFF2-40B4-BE49-F238E27FC236}">
                    <a16:creationId xmlns:a16="http://schemas.microsoft.com/office/drawing/2014/main" id="{694AA6A1-EFD2-C844-A84F-2FB5ABE2C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" y="1998"/>
                <a:ext cx="193" cy="245"/>
              </a:xfrm>
              <a:custGeom>
                <a:avLst/>
                <a:gdLst>
                  <a:gd name="T0" fmla="*/ 0 w 79"/>
                  <a:gd name="T1" fmla="*/ 37 h 102"/>
                  <a:gd name="T2" fmla="*/ 39 w 79"/>
                  <a:gd name="T3" fmla="*/ 0 h 102"/>
                  <a:gd name="T4" fmla="*/ 79 w 79"/>
                  <a:gd name="T5" fmla="*/ 39 h 102"/>
                  <a:gd name="T6" fmla="*/ 39 w 79"/>
                  <a:gd name="T7" fmla="*/ 79 h 102"/>
                  <a:gd name="T8" fmla="*/ 35 w 79"/>
                  <a:gd name="T9" fmla="*/ 79 h 102"/>
                  <a:gd name="T10" fmla="*/ 35 w 79"/>
                  <a:gd name="T11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102">
                    <a:moveTo>
                      <a:pt x="0" y="37"/>
                    </a:moveTo>
                    <a:cubicBezTo>
                      <a:pt x="1" y="16"/>
                      <a:pt x="18" y="0"/>
                      <a:pt x="39" y="0"/>
                    </a:cubicBezTo>
                    <a:cubicBezTo>
                      <a:pt x="61" y="0"/>
                      <a:pt x="79" y="17"/>
                      <a:pt x="79" y="39"/>
                    </a:cubicBezTo>
                    <a:cubicBezTo>
                      <a:pt x="79" y="61"/>
                      <a:pt x="61" y="79"/>
                      <a:pt x="39" y="79"/>
                    </a:cubicBezTo>
                    <a:cubicBezTo>
                      <a:pt x="39" y="79"/>
                      <a:pt x="36" y="79"/>
                      <a:pt x="35" y="79"/>
                    </a:cubicBezTo>
                    <a:cubicBezTo>
                      <a:pt x="35" y="102"/>
                      <a:pt x="35" y="102"/>
                      <a:pt x="35" y="102"/>
                    </a:cubicBezTo>
                  </a:path>
                </a:pathLst>
              </a:custGeom>
              <a:noFill/>
              <a:ln w="9525" cap="rnd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dirty="0"/>
              </a:p>
            </p:txBody>
          </p:sp>
        </p:grp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558F7CAC-D863-434A-A7D7-8DADEA0EE706}"/>
              </a:ext>
            </a:extLst>
          </p:cNvPr>
          <p:cNvSpPr/>
          <p:nvPr/>
        </p:nvSpPr>
        <p:spPr>
          <a:xfrm>
            <a:off x="3310275" y="79067"/>
            <a:ext cx="31098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2000" dirty="0">
                <a:gradFill>
                  <a:gsLst>
                    <a:gs pos="0">
                      <a:schemeClr val="tx2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SMART</a:t>
            </a:r>
            <a:r>
              <a:rPr lang="en-ZA" sz="1400" dirty="0">
                <a:gradFill>
                  <a:gsLst>
                    <a:gs pos="0">
                      <a:schemeClr val="tx2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ZA" sz="2000" dirty="0">
                <a:gradFill>
                  <a:gsLst>
                    <a:gs pos="0">
                      <a:schemeClr val="tx2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Marketing Goals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D255C3C-CD4E-754E-B05A-B032B45D27A8}"/>
              </a:ext>
            </a:extLst>
          </p:cNvPr>
          <p:cNvSpPr/>
          <p:nvPr/>
        </p:nvSpPr>
        <p:spPr>
          <a:xfrm rot="16200000">
            <a:off x="541071" y="3181564"/>
            <a:ext cx="48757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2000" dirty="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APPLIED TO VITALITY HEALTHYDINING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6959D7-D215-3A48-8369-333637732DE4}"/>
              </a:ext>
            </a:extLst>
          </p:cNvPr>
          <p:cNvSpPr/>
          <p:nvPr/>
        </p:nvSpPr>
        <p:spPr>
          <a:xfrm>
            <a:off x="6451370" y="628077"/>
            <a:ext cx="49207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b="1" dirty="0">
                <a:solidFill>
                  <a:schemeClr val="accent4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will you not only get activations of the benefit, but use the benefit as a leverage to get more Discovery Vitality members?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1AEB2D0-DCD4-524C-97E4-6A7AF5B6594A}"/>
              </a:ext>
            </a:extLst>
          </p:cNvPr>
          <p:cNvSpPr/>
          <p:nvPr/>
        </p:nvSpPr>
        <p:spPr>
          <a:xfrm>
            <a:off x="5832394" y="2094851"/>
            <a:ext cx="61587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b="1" dirty="0">
                <a:solidFill>
                  <a:schemeClr val="accent4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will your campaign get members to do their Vitality Healthy Check and Vitality Age Assessment to increase their cash back? </a:t>
            </a:r>
          </a:p>
          <a:p>
            <a:pPr algn="ctr"/>
            <a:r>
              <a:rPr lang="en-ZA" b="1" dirty="0">
                <a:solidFill>
                  <a:schemeClr val="accent4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will you reward good behaviour?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88BE9F7-D70E-924C-91C4-2D27D126D3D7}"/>
              </a:ext>
            </a:extLst>
          </p:cNvPr>
          <p:cNvSpPr/>
          <p:nvPr/>
        </p:nvSpPr>
        <p:spPr>
          <a:xfrm>
            <a:off x="5927430" y="3833635"/>
            <a:ext cx="59198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b="1" dirty="0">
                <a:solidFill>
                  <a:schemeClr val="accent4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will you make sure the Vitality brand becomes iconic in the restaurant space, allowing the “</a:t>
            </a:r>
            <a:r>
              <a:rPr lang="en-ZA" b="1" i="1" dirty="0">
                <a:solidFill>
                  <a:schemeClr val="accent4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healthier choice</a:t>
            </a:r>
            <a:r>
              <a:rPr lang="en-ZA" b="1" dirty="0">
                <a:solidFill>
                  <a:schemeClr val="accent4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” to be a no brainer ? 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3F0CE06-87D9-B24C-9D08-A7F09955D053}"/>
              </a:ext>
            </a:extLst>
          </p:cNvPr>
          <p:cNvSpPr/>
          <p:nvPr/>
        </p:nvSpPr>
        <p:spPr>
          <a:xfrm>
            <a:off x="6022470" y="5485210"/>
            <a:ext cx="57298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b="1" dirty="0">
                <a:solidFill>
                  <a:schemeClr val="accent4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will your campaign make Discovery Vitality a pioneer when it comes to eating out in the various restaurant spaces, the healthy way?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2C2EF4B-6672-4A46-8514-1DF5D6B2E5F6}"/>
              </a:ext>
            </a:extLst>
          </p:cNvPr>
          <p:cNvSpPr/>
          <p:nvPr/>
        </p:nvSpPr>
        <p:spPr>
          <a:xfrm>
            <a:off x="9836351" y="75627"/>
            <a:ext cx="21547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2000" dirty="0">
                <a:gradFill>
                  <a:gsLst>
                    <a:gs pos="0">
                      <a:schemeClr val="tx2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KEY QUESTIONS</a:t>
            </a:r>
          </a:p>
        </p:txBody>
      </p:sp>
    </p:spTree>
    <p:extLst>
      <p:ext uri="{BB962C8B-B14F-4D97-AF65-F5344CB8AC3E}">
        <p14:creationId xmlns:p14="http://schemas.microsoft.com/office/powerpoint/2010/main" val="422113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44075-275A-9348-BFF3-BD42F13A1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benefit explained in </a:t>
            </a:r>
            <a:r>
              <a:rPr lang="en-US" i="1" dirty="0"/>
              <a:t>10 seconds … </a:t>
            </a:r>
          </a:p>
        </p:txBody>
      </p:sp>
      <p:pic>
        <p:nvPicPr>
          <p:cNvPr id="3" name="DISC_10_086_E_H_Sting_10_2[8][1].mp4">
            <a:hlinkClick r:id="" action="ppaction://media"/>
            <a:extLst>
              <a:ext uri="{FF2B5EF4-FFF2-40B4-BE49-F238E27FC236}">
                <a16:creationId xmlns:a16="http://schemas.microsoft.com/office/drawing/2014/main" id="{65B75DE4-29C8-1843-ADB5-49C1C0E2C8A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31895" y="1265233"/>
            <a:ext cx="7875267" cy="441244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553FD4-B1DB-B140-B316-74B4C803E792}"/>
              </a:ext>
            </a:extLst>
          </p:cNvPr>
          <p:cNvSpPr/>
          <p:nvPr/>
        </p:nvSpPr>
        <p:spPr>
          <a:xfrm rot="16200000">
            <a:off x="-1001260" y="3772590"/>
            <a:ext cx="33022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4400" dirty="0">
                <a:gradFill>
                  <a:gsLst>
                    <a:gs pos="0">
                      <a:srgbClr val="F15D22"/>
                    </a:gs>
                    <a:gs pos="100000">
                      <a:srgbClr val="F58220"/>
                    </a:gs>
                  </a:gsLst>
                  <a:lin ang="5400000" scaled="1"/>
                </a:gra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PRESS PLAY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FEFBBD-6CAC-DA4F-871B-6944EDE3204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21201" t="18936" r="22242" b="26185"/>
          <a:stretch/>
        </p:blipFill>
        <p:spPr>
          <a:xfrm rot="16200000">
            <a:off x="271316" y="1754355"/>
            <a:ext cx="734220" cy="7694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C543CCE-71AD-6B41-9126-09075147B64A}"/>
              </a:ext>
            </a:extLst>
          </p:cNvPr>
          <p:cNvSpPr/>
          <p:nvPr/>
        </p:nvSpPr>
        <p:spPr>
          <a:xfrm>
            <a:off x="9435548" y="1187157"/>
            <a:ext cx="241189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Product wording that we have been following: </a:t>
            </a:r>
          </a:p>
          <a:p>
            <a:endParaRPr lang="en-GB" sz="1400" dirty="0">
              <a:solidFill>
                <a:srgbClr val="505150"/>
              </a:solidFill>
              <a:latin typeface="Open Sans Light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r>
              <a:rPr lang="en-GB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Discovery Vitality members get up to </a:t>
            </a:r>
            <a:r>
              <a:rPr lang="en-GB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25% cash back</a:t>
            </a:r>
            <a:r>
              <a:rPr lang="en-GB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 on healthier meal choices and </a:t>
            </a:r>
            <a:r>
              <a:rPr lang="en-GB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50% cash back</a:t>
            </a:r>
            <a:r>
              <a:rPr lang="en-GB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 on Vitality kids’ healthy meals.</a:t>
            </a:r>
          </a:p>
        </p:txBody>
      </p:sp>
    </p:spTree>
    <p:extLst>
      <p:ext uri="{BB962C8B-B14F-4D97-AF65-F5344CB8AC3E}">
        <p14:creationId xmlns:p14="http://schemas.microsoft.com/office/powerpoint/2010/main" val="382789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4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EE8FE-60CA-4BFC-AE23-F5E53ADB6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What's been done so far ?</a:t>
            </a:r>
            <a:br>
              <a:rPr lang="en-ZA" dirty="0"/>
            </a:br>
            <a:r>
              <a:rPr lang="en-ZA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launch of Vitality HealthyDining with </a:t>
            </a:r>
            <a:r>
              <a:rPr lang="en-ZA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Uber Eats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318C6C3-5C71-43CC-BFE4-2A390F3CEC26}"/>
              </a:ext>
            </a:extLst>
          </p:cNvPr>
          <p:cNvSpPr txBox="1">
            <a:spLocks/>
          </p:cNvSpPr>
          <p:nvPr/>
        </p:nvSpPr>
        <p:spPr>
          <a:xfrm>
            <a:off x="300038" y="1136548"/>
            <a:ext cx="3773466" cy="405792"/>
          </a:xfrm>
          <a:prstGeom prst="rect">
            <a:avLst/>
          </a:prstGeom>
          <a:gradFill flip="none" rotWithShape="1">
            <a:gsLst>
              <a:gs pos="0">
                <a:srgbClr val="F15D22"/>
              </a:gs>
              <a:gs pos="100000">
                <a:srgbClr val="F58220"/>
              </a:gs>
            </a:gsLst>
            <a:lin ang="10800000" scaled="1"/>
            <a:tileRect/>
          </a:gradFill>
        </p:spPr>
        <p:txBody>
          <a:bodyPr lIns="0" rIns="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600" kern="1200" cap="none" spc="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VITALITY INDICATOR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7D4947-B686-4FED-BDAF-D48EED98E68F}"/>
              </a:ext>
            </a:extLst>
          </p:cNvPr>
          <p:cNvSpPr txBox="1">
            <a:spLocks/>
          </p:cNvSpPr>
          <p:nvPr/>
        </p:nvSpPr>
        <p:spPr>
          <a:xfrm>
            <a:off x="8083566" y="1136548"/>
            <a:ext cx="3773466" cy="405792"/>
          </a:xfrm>
          <a:prstGeom prst="rect">
            <a:avLst/>
          </a:prstGeom>
          <a:gradFill flip="none" rotWithShape="1">
            <a:gsLst>
              <a:gs pos="0">
                <a:srgbClr val="F15D22"/>
              </a:gs>
              <a:gs pos="100000">
                <a:srgbClr val="F58220"/>
              </a:gs>
            </a:gsLst>
            <a:lin ang="10800000" scaled="1"/>
            <a:tileRect/>
          </a:gradFill>
        </p:spPr>
        <p:txBody>
          <a:bodyPr lIns="0" rIns="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600" kern="1200" cap="none" spc="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ZA" dirty="0">
                <a:solidFill>
                  <a:srgbClr val="FFFFFF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 UBER EATS APP</a:t>
            </a:r>
            <a:endParaRPr kumimoji="0" lang="en-ZA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BFC941D-72C4-A844-94CB-64EA31E1C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66450" y="539669"/>
            <a:ext cx="6761883" cy="6761883"/>
          </a:xfrm>
          <a:prstGeom prst="rect">
            <a:avLst/>
          </a:prstGeom>
        </p:spPr>
      </p:pic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A64E5946-2E0D-E240-B9FF-B7CA2E91C08F}"/>
              </a:ext>
            </a:extLst>
          </p:cNvPr>
          <p:cNvSpPr txBox="1">
            <a:spLocks/>
          </p:cNvSpPr>
          <p:nvPr/>
        </p:nvSpPr>
        <p:spPr>
          <a:xfrm>
            <a:off x="4191802" y="1136548"/>
            <a:ext cx="3773466" cy="405792"/>
          </a:xfrm>
          <a:prstGeom prst="rect">
            <a:avLst/>
          </a:prstGeom>
          <a:gradFill flip="none" rotWithShape="1">
            <a:gsLst>
              <a:gs pos="0">
                <a:srgbClr val="F15D22"/>
              </a:gs>
              <a:gs pos="100000">
                <a:srgbClr val="F58220"/>
              </a:gs>
            </a:gsLst>
            <a:lin ang="10800000" scaled="1"/>
            <a:tileRect/>
          </a:gradFill>
        </p:spPr>
        <p:txBody>
          <a:bodyPr lIns="0" rIns="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600" kern="1200" cap="none" spc="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HERO IMAGE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37A584FD-2FA9-EA42-9949-633AF028E3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76"/>
          <a:stretch/>
        </p:blipFill>
        <p:spPr>
          <a:xfrm>
            <a:off x="4537988" y="2137628"/>
            <a:ext cx="3259973" cy="452890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676FD93-C7C4-7649-8AA1-021A8C1441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9084"/>
          <a:stretch/>
        </p:blipFill>
        <p:spPr>
          <a:xfrm>
            <a:off x="8577531" y="1694373"/>
            <a:ext cx="2978729" cy="403359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3BD0EEB4-CAD5-C64C-BABF-45A906CC4B72}"/>
              </a:ext>
            </a:extLst>
          </p:cNvPr>
          <p:cNvSpPr/>
          <p:nvPr/>
        </p:nvSpPr>
        <p:spPr>
          <a:xfrm>
            <a:off x="8179624" y="5927865"/>
            <a:ext cx="37734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14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The Uber Eats app is one of the most powerful ways to get in front of thousands of potential </a:t>
            </a:r>
            <a:r>
              <a:rPr lang="en-ZA" sz="14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new Vitality members</a:t>
            </a:r>
            <a:r>
              <a:rPr lang="en-ZA" sz="14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.</a:t>
            </a:r>
            <a:endParaRPr lang="en-ZA" sz="1400" dirty="0">
              <a:solidFill>
                <a:schemeClr val="accent4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729C4AC-57A4-EA48-8BF6-B77BEF926401}"/>
              </a:ext>
            </a:extLst>
          </p:cNvPr>
          <p:cNvSpPr/>
          <p:nvPr/>
        </p:nvSpPr>
        <p:spPr>
          <a:xfrm>
            <a:off x="4539573" y="1578374"/>
            <a:ext cx="30779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14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Making Vitality the </a:t>
            </a:r>
            <a:r>
              <a:rPr lang="en-ZA" sz="14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hero</a:t>
            </a:r>
            <a:r>
              <a:rPr lang="en-ZA" sz="14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 of every marketing piece.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01F1FD-9192-8744-AE2C-A4BB0C6C0DAF}"/>
              </a:ext>
            </a:extLst>
          </p:cNvPr>
          <p:cNvSpPr/>
          <p:nvPr/>
        </p:nvSpPr>
        <p:spPr>
          <a:xfrm>
            <a:off x="418336" y="5727966"/>
            <a:ext cx="37734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14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Making sure that our indicator becomes iconic and guides members make the </a:t>
            </a:r>
            <a:r>
              <a:rPr lang="en-ZA" sz="1400" b="1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right healthy meal choices</a:t>
            </a:r>
            <a:r>
              <a:rPr lang="en-ZA" sz="1400" dirty="0">
                <a:solidFill>
                  <a:srgbClr val="505150"/>
                </a:solidFill>
                <a:latin typeface="Open Sans Light"/>
                <a:ea typeface="Open Sans Semibold" panose="020B0706030804020204" pitchFamily="34" charset="0"/>
                <a:cs typeface="Open Sans Semibold" panose="020B07060308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615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EF7A6D-BE58-4C76-88EE-93BBC5926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8308" y="3154310"/>
            <a:ext cx="7138994" cy="598440"/>
          </a:xfrm>
        </p:spPr>
        <p:txBody>
          <a:bodyPr/>
          <a:lstStyle/>
          <a:p>
            <a:r>
              <a:rPr lang="en-ZA" sz="2800" i="1" dirty="0"/>
              <a:t>Good luck!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E7C358-61E0-DA4E-8F1B-4F665305CF35}"/>
              </a:ext>
            </a:extLst>
          </p:cNvPr>
          <p:cNvSpPr/>
          <p:nvPr/>
        </p:nvSpPr>
        <p:spPr>
          <a:xfrm>
            <a:off x="3596549" y="4692167"/>
            <a:ext cx="7442512" cy="1479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solidFill>
                  <a:schemeClr val="bg1"/>
                </a:solidFill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 to contact for help</a:t>
            </a:r>
            <a:endParaRPr lang="en-ZA" sz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00" b="1" dirty="0">
              <a:solidFill>
                <a:schemeClr val="accent4"/>
              </a:solidFill>
              <a:latin typeface="Open Sans" panose="020B0606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chemeClr val="accent4"/>
                </a:solidFill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Celeste Williams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Head of Marketing: Discovery Vitality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CelesteW@discovery.co.za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119EBB-A06B-C146-B437-2E299FA63EB1}"/>
              </a:ext>
            </a:extLst>
          </p:cNvPr>
          <p:cNvSpPr/>
          <p:nvPr/>
        </p:nvSpPr>
        <p:spPr>
          <a:xfrm>
            <a:off x="7166046" y="5193010"/>
            <a:ext cx="7442512" cy="978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chemeClr val="accent4"/>
                </a:solidFill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Kristy Cunningham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Senior Marketing Manager: Discovery Vitality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kristyc@discovery.co.za</a:t>
            </a:r>
            <a:endParaRPr lang="en-ZA" sz="1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50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3269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 &lt;/m_chGroupingSymbol17909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 &lt;/m_chGroupingSymbol17909&gt;&lt;m_strSuffix17909&gt;%&lt;/m_strSuffix17909&gt;&lt;/m_precDefaultPercent&gt;&lt;m_precDefaultDate&gt;&lt;m_bNumberIsYear val=&quot;0&quot;/&gt;&lt;m_strFormatTime&gt;%d/%m/%Y&lt;/m_strFormatTime&gt;&lt;/m_precDefaultDate&gt;&lt;m_precDefaultYear/&gt;&lt;m_precDefaultQuarter/&gt;&lt;m_precDefaultMonth/&gt;&lt;m_precDefaultWeek/&gt;&lt;m_precDefaultDay/&gt;&lt;m_mruColor&gt;&lt;m_vecMRU length=&quot;2&quot;&gt;&lt;elem m_fUsage=&quot;1.00000000000000000000E+000&quot;&gt;&lt;m_msothmcolidx val=&quot;0&quot;/&gt;&lt;m_rgb r=&quot;3c&quot; g=&quot;df&quot; b=&quot;d7&quot;/&gt;&lt;m_ppcolschidx tagver0=&quot;23004&quot; tagname0=&quot;m_ppcolschidxUNRECOGNIZED&quot; val=&quot;0&quot;/&gt;&lt;m_nBrightness val=&quot;0&quot;/&gt;&lt;/elem&gt;&lt;elem m_fUsage=&quot;9.00000000000000020000E-001&quot;&gt;&lt;m_msothmcolidx val=&quot;0&quot;/&gt;&lt;m_rgb r=&quot;23&quot; g=&quot;a9&quot; b=&quot;41&quot;/&gt;&lt;m_ppcolschidx tagver0=&quot;23004&quot; tagname0=&quot;m_ppcolschidxUNRECOGNIZED&quot; val=&quot;0&quot;/&gt;&lt;m_nBrightness val=&quot;0&quot;/&gt;&lt;/elem&gt;&lt;/m_vecMRU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DSY Marketing Jan 2019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004B8D"/>
      </a:accent1>
      <a:accent2>
        <a:srgbClr val="BA8C60"/>
      </a:accent2>
      <a:accent3>
        <a:srgbClr val="8096AA"/>
      </a:accent3>
      <a:accent4>
        <a:srgbClr val="F15A22"/>
      </a:accent4>
      <a:accent5>
        <a:srgbClr val="007B60"/>
      </a:accent5>
      <a:accent6>
        <a:srgbClr val="5E39BB"/>
      </a:accent6>
      <a:hlink>
        <a:srgbClr val="419AA4"/>
      </a:hlink>
      <a:folHlink>
        <a:srgbClr val="FDB813"/>
      </a:folHlink>
    </a:clrScheme>
    <a:fontScheme name="DSY Marketing Aug 2018">
      <a:majorFont>
        <a:latin typeface="Open Sans Ligh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DSY Marketing Jan 2019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004B8D"/>
      </a:accent1>
      <a:accent2>
        <a:srgbClr val="BA8C60"/>
      </a:accent2>
      <a:accent3>
        <a:srgbClr val="8096AA"/>
      </a:accent3>
      <a:accent4>
        <a:srgbClr val="F15A22"/>
      </a:accent4>
      <a:accent5>
        <a:srgbClr val="007B60"/>
      </a:accent5>
      <a:accent6>
        <a:srgbClr val="5E39BB"/>
      </a:accent6>
      <a:hlink>
        <a:srgbClr val="419AA4"/>
      </a:hlink>
      <a:folHlink>
        <a:srgbClr val="FDB813"/>
      </a:folHlink>
    </a:clrScheme>
    <a:fontScheme name="DSY Marketing Aug 2018">
      <a:majorFont>
        <a:latin typeface="Open Sans Ligh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32050</TotalTime>
  <Words>749</Words>
  <Application>Microsoft Macintosh PowerPoint</Application>
  <PresentationFormat>Widescreen</PresentationFormat>
  <Paragraphs>97</Paragraphs>
  <Slides>8</Slides>
  <Notes>7</Notes>
  <HiddenSlides>0</HiddenSlides>
  <MMClips>1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Arial</vt:lpstr>
      <vt:lpstr>Calibri</vt:lpstr>
      <vt:lpstr>Helvetica Light</vt:lpstr>
      <vt:lpstr>Open Sans</vt:lpstr>
      <vt:lpstr>Open Sans Light</vt:lpstr>
      <vt:lpstr>Open Sans Semibold</vt:lpstr>
      <vt:lpstr>Times New Roman</vt:lpstr>
      <vt:lpstr>Wingdings</vt:lpstr>
      <vt:lpstr>Office Theme</vt:lpstr>
      <vt:lpstr>1_Office Theme</vt:lpstr>
      <vt:lpstr>think-cell Slide</vt:lpstr>
      <vt:lpstr>Graduate Programme Brief</vt:lpstr>
      <vt:lpstr>Discovery Vitality’s nutrition strategy</vt:lpstr>
      <vt:lpstr>Background</vt:lpstr>
      <vt:lpstr>The challenge </vt:lpstr>
      <vt:lpstr>PowerPoint Presentation</vt:lpstr>
      <vt:lpstr>The benefit explained in 10 seconds … </vt:lpstr>
      <vt:lpstr>What's been done so far ? The launch of Vitality HealthyDining with Uber Eats</vt:lpstr>
      <vt:lpstr>Good luck!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Colette Meyer</dc:creator>
  <cp:lastModifiedBy>Microsoft Office User</cp:lastModifiedBy>
  <cp:revision>2392</cp:revision>
  <cp:lastPrinted>2018-03-27T06:03:32Z</cp:lastPrinted>
  <dcterms:created xsi:type="dcterms:W3CDTF">2015-07-08T12:49:48Z</dcterms:created>
  <dcterms:modified xsi:type="dcterms:W3CDTF">2019-06-26T23:05:13Z</dcterms:modified>
</cp:coreProperties>
</file>