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40"/>
  </p:notesMasterIdLst>
  <p:handoutMasterIdLst>
    <p:handoutMasterId r:id="rId41"/>
  </p:handout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3FB6D06-8EEE-7F5F-F12D-C04162894BBC}" name="Hector Mokoatle" initials="HM" userId="S::HMokoatle@riscura.com::29764f48-d60c-4ec0-a53a-58699dc4e501" providerId="AD"/>
  <p188:author id="{0E627BA5-3B1D-4CC0-D3AD-C56693AA0A14}" name="Teneille Troskie" initials="TT" userId="S::ttroskie@riscura.com::ea35b9eb-d317-4f29-8106-3699087a78a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2B2D"/>
    <a:srgbClr val="E0E0E0"/>
    <a:srgbClr val="898B8C"/>
    <a:srgbClr val="6D6F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9140" autoAdjust="0"/>
  </p:normalViewPr>
  <p:slideViewPr>
    <p:cSldViewPr snapToGrid="0">
      <p:cViewPr varScale="1">
        <p:scale>
          <a:sx n="65" d="100"/>
          <a:sy n="65" d="100"/>
        </p:scale>
        <p:origin x="1358" y="4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8/10/relationships/authors" Target="authors.xml"/><Relationship Id="rId20" Type="http://schemas.openxmlformats.org/officeDocument/2006/relationships/slide" Target="slides/slide16.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C688DCF-5876-4CD6-9283-58438C67093E}"/>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ZA"/>
          </a:p>
        </p:txBody>
      </p:sp>
      <p:sp>
        <p:nvSpPr>
          <p:cNvPr id="3" name="Date Placeholder 2">
            <a:extLst>
              <a:ext uri="{FF2B5EF4-FFF2-40B4-BE49-F238E27FC236}">
                <a16:creationId xmlns:a16="http://schemas.microsoft.com/office/drawing/2014/main" id="{3A9FDD43-7E6B-4D74-8B2C-31383FD3A402}"/>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B3595291-629A-4635-913A-90E43F38914D}" type="datetimeFigureOut">
              <a:rPr lang="en-ZA" smtClean="0"/>
              <a:t>2025/10/16</a:t>
            </a:fld>
            <a:endParaRPr lang="en-ZA"/>
          </a:p>
        </p:txBody>
      </p:sp>
      <p:sp>
        <p:nvSpPr>
          <p:cNvPr id="4" name="Footer Placeholder 3">
            <a:extLst>
              <a:ext uri="{FF2B5EF4-FFF2-40B4-BE49-F238E27FC236}">
                <a16:creationId xmlns:a16="http://schemas.microsoft.com/office/drawing/2014/main" id="{421BC261-5986-4880-9063-72E2077856C1}"/>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ZA"/>
          </a:p>
        </p:txBody>
      </p:sp>
      <p:sp>
        <p:nvSpPr>
          <p:cNvPr id="5" name="Slide Number Placeholder 4">
            <a:extLst>
              <a:ext uri="{FF2B5EF4-FFF2-40B4-BE49-F238E27FC236}">
                <a16:creationId xmlns:a16="http://schemas.microsoft.com/office/drawing/2014/main" id="{6DCCAEC4-8FCB-4A16-9F03-2716BFC708D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37C4E964-58DB-472A-84E5-6BEED3A94BEF}" type="slidenum">
              <a:rPr lang="en-ZA" smtClean="0"/>
              <a:t>‹#›</a:t>
            </a:fld>
            <a:endParaRPr lang="en-ZA"/>
          </a:p>
        </p:txBody>
      </p:sp>
    </p:spTree>
    <p:extLst>
      <p:ext uri="{BB962C8B-B14F-4D97-AF65-F5344CB8AC3E}">
        <p14:creationId xmlns:p14="http://schemas.microsoft.com/office/powerpoint/2010/main" val="31197776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Header Placeholder 1">
            <a:extLst>
              <a:ext uri="{FF2B5EF4-FFF2-40B4-BE49-F238E27FC236}">
                <a16:creationId xmlns:a16="http://schemas.microsoft.com/office/drawing/2014/main" id="{4408F81F-B90A-4DF3-B85F-AE4614F87819}"/>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ZA"/>
          </a:p>
        </p:txBody>
      </p:sp>
      <p:sp>
        <p:nvSpPr>
          <p:cNvPr id="12" name="Date Placeholder 2">
            <a:extLst>
              <a:ext uri="{FF2B5EF4-FFF2-40B4-BE49-F238E27FC236}">
                <a16:creationId xmlns:a16="http://schemas.microsoft.com/office/drawing/2014/main" id="{A2FCD9EF-D4D4-48F1-A3AE-4F859B91F4A3}"/>
              </a:ext>
            </a:extLst>
          </p:cNvPr>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F59AC0C9-435C-4369-A66A-A3AF4E55202C}" type="datetimeFigureOut">
              <a:rPr lang="en-ZA" smtClean="0"/>
              <a:t>2025/10/16</a:t>
            </a:fld>
            <a:endParaRPr lang="en-ZA"/>
          </a:p>
        </p:txBody>
      </p:sp>
      <p:sp>
        <p:nvSpPr>
          <p:cNvPr id="13" name="Slide Image Placeholder 3">
            <a:extLst>
              <a:ext uri="{FF2B5EF4-FFF2-40B4-BE49-F238E27FC236}">
                <a16:creationId xmlns:a16="http://schemas.microsoft.com/office/drawing/2014/main" id="{8210BD62-7315-414B-8F90-CD523DA77B4F}"/>
              </a:ext>
            </a:extLst>
          </p:cNvPr>
          <p:cNvSpPr>
            <a:spLocks noGrp="1" noRot="1" noChangeAspect="1"/>
          </p:cNvSpPr>
          <p:nvPr>
            <p:ph type="sldImg" idx="2"/>
          </p:nvPr>
        </p:nvSpPr>
        <p:spPr>
          <a:xfrm>
            <a:off x="914400" y="512923"/>
            <a:ext cx="7314721" cy="4114530"/>
          </a:xfrm>
          <a:prstGeom prst="rect">
            <a:avLst/>
          </a:prstGeom>
          <a:noFill/>
          <a:ln w="12700">
            <a:solidFill>
              <a:prstClr val="black"/>
            </a:solidFill>
          </a:ln>
        </p:spPr>
        <p:txBody>
          <a:bodyPr vert="horz" lIns="91440" tIns="45720" rIns="91440" bIns="45720" rtlCol="0" anchor="ctr"/>
          <a:lstStyle/>
          <a:p>
            <a:endParaRPr lang="en-ZA"/>
          </a:p>
        </p:txBody>
      </p:sp>
      <p:sp>
        <p:nvSpPr>
          <p:cNvPr id="14" name="Notes Placeholder 4">
            <a:extLst>
              <a:ext uri="{FF2B5EF4-FFF2-40B4-BE49-F238E27FC236}">
                <a16:creationId xmlns:a16="http://schemas.microsoft.com/office/drawing/2014/main" id="{D3DC41A6-BF63-4C12-8909-210ED0DA5D19}"/>
              </a:ext>
            </a:extLst>
          </p:cNvPr>
          <p:cNvSpPr>
            <a:spLocks noGrp="1"/>
          </p:cNvSpPr>
          <p:nvPr>
            <p:ph type="body" sz="quarter" idx="3"/>
          </p:nvPr>
        </p:nvSpPr>
        <p:spPr>
          <a:xfrm>
            <a:off x="914400" y="4796286"/>
            <a:ext cx="7315200" cy="12044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15" name="Footer Placeholder 5">
            <a:extLst>
              <a:ext uri="{FF2B5EF4-FFF2-40B4-BE49-F238E27FC236}">
                <a16:creationId xmlns:a16="http://schemas.microsoft.com/office/drawing/2014/main" id="{F990247E-B3D0-44D4-8862-5618A528E650}"/>
              </a:ext>
            </a:extLst>
          </p:cNvPr>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ZA"/>
          </a:p>
        </p:txBody>
      </p:sp>
      <p:sp>
        <p:nvSpPr>
          <p:cNvPr id="16" name="Slide Number Placeholder 6">
            <a:extLst>
              <a:ext uri="{FF2B5EF4-FFF2-40B4-BE49-F238E27FC236}">
                <a16:creationId xmlns:a16="http://schemas.microsoft.com/office/drawing/2014/main" id="{7913F61D-DA17-4B5E-9B51-72C49AE42610}"/>
              </a:ext>
            </a:extLst>
          </p:cNvPr>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AE207FB2-CA90-4866-A4D0-D5F06EFBA81F}" type="slidenum">
              <a:rPr lang="en-ZA" smtClean="0"/>
              <a:t>‹#›</a:t>
            </a:fld>
            <a:endParaRPr lang="en-ZA"/>
          </a:p>
        </p:txBody>
      </p:sp>
    </p:spTree>
    <p:extLst>
      <p:ext uri="{BB962C8B-B14F-4D97-AF65-F5344CB8AC3E}">
        <p14:creationId xmlns:p14="http://schemas.microsoft.com/office/powerpoint/2010/main" val="1880431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pPr algn="just"/>
            <a:r>
              <a:rPr lang="en-US" sz="1200" b="0" i="0" kern="1200" dirty="0">
                <a:solidFill>
                  <a:schemeClr val="tx1"/>
                </a:solidFill>
                <a:effectLst/>
                <a:latin typeface="+mn-lt"/>
                <a:ea typeface="+mn-ea"/>
                <a:cs typeface="+mn-cs"/>
              </a:rPr>
              <a:t>Global equity markets delivered strong returns in September, reversing typical seasonal weakness. The MSCI World Index rose 3.2% (in USD), while the MSCI Emerging Markets Index gained 7.2% (in USD) for the month of September. Investor sentiment was buoyed by the US Federal Reserve’s first rate cut of the year. Volatility eased, with the VIX falling below 16.3 at month-end from over 17 at the start of the month. </a:t>
            </a:r>
          </a:p>
          <a:p>
            <a:pPr algn="just"/>
            <a:endParaRPr lang="en-US" sz="1200" b="0" i="0" kern="1200" dirty="0">
              <a:solidFill>
                <a:schemeClr val="tx1"/>
              </a:solidFill>
              <a:effectLst/>
              <a:latin typeface="+mn-lt"/>
              <a:ea typeface="+mn-ea"/>
              <a:cs typeface="+mn-cs"/>
            </a:endParaRPr>
          </a:p>
          <a:p>
            <a:r>
              <a:rPr lang="en-US" dirty="0">
                <a:solidFill>
                  <a:srgbClr val="333333"/>
                </a:solidFill>
              </a:rPr>
              <a:t>On a total return basis, SA inflation-linked bonds and nominal bonds were up in September</a:t>
            </a:r>
            <a:r>
              <a:rPr lang="en-US" dirty="0"/>
              <a:t>. </a:t>
            </a:r>
            <a:endParaRPr lang="en-US" dirty="0">
              <a:solidFill>
                <a:srgbClr val="444444"/>
              </a:solidFill>
            </a:endParaRPr>
          </a:p>
          <a:p>
            <a:r>
              <a:rPr lang="en-US" dirty="0"/>
              <a:t>The ALBI strengthened by +3.4%, while inflation-linked bonds as measured by the Barclays ILB index increased by 2.8%. </a:t>
            </a:r>
            <a:endParaRPr lang="en-US" dirty="0">
              <a:solidFill>
                <a:srgbClr val="444444"/>
              </a:solidFill>
            </a:endParaRPr>
          </a:p>
          <a:p>
            <a:endParaRPr lang="en-US" dirty="0">
              <a:solidFill>
                <a:srgbClr val="444444"/>
              </a:solidFill>
            </a:endParaRPr>
          </a:p>
          <a:p>
            <a:r>
              <a:rPr lang="en-US" dirty="0"/>
              <a:t>South African listed property dropped by -0.96%. </a:t>
            </a:r>
            <a:endParaRPr lang="en-US" dirty="0">
              <a:solidFill>
                <a:srgbClr val="444444"/>
              </a:solidFill>
            </a:endParaRPr>
          </a:p>
          <a:p>
            <a:endParaRPr lang="en-US" dirty="0">
              <a:solidFill>
                <a:srgbClr val="444444"/>
              </a:solidFill>
            </a:endParaRPr>
          </a:p>
          <a:p>
            <a:r>
              <a:rPr lang="en-US" dirty="0"/>
              <a:t>In Rand terms, Developed Market (DM) Equities rose +0.6%, and Emerging Market (EM) Equities rose by  +4.5%.</a:t>
            </a:r>
            <a:endParaRPr lang="en-US" dirty="0">
              <a:solidFill>
                <a:srgbClr val="444444"/>
              </a:solidFill>
            </a:endParaRPr>
          </a:p>
          <a:p>
            <a:endParaRPr lang="en-US" dirty="0">
              <a:solidFill>
                <a:srgbClr val="444444"/>
              </a:solidFill>
            </a:endParaRPr>
          </a:p>
          <a:p>
            <a:r>
              <a:rPr lang="en-US" dirty="0"/>
              <a:t>Africa Equities, in Rand terms, dropped  by -2.1%.</a:t>
            </a:r>
            <a:endParaRPr lang="en-US" dirty="0">
              <a:solidFill>
                <a:srgbClr val="444444"/>
              </a:solidFill>
            </a:endParaRPr>
          </a:p>
          <a:p>
            <a:r>
              <a:rPr lang="en-US" dirty="0"/>
              <a:t>The USD/ZAR exchange rate ended the month at R17.25</a:t>
            </a:r>
            <a:endParaRPr lang="en-US" dirty="0">
              <a:solidFill>
                <a:srgbClr val="444444"/>
              </a:solidFill>
              <a:ea typeface="Calibri"/>
              <a:cs typeface="Calibri"/>
            </a:endParaRPr>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3</a:t>
            </a:fld>
            <a:endParaRPr lang="en-ZA"/>
          </a:p>
        </p:txBody>
      </p:sp>
    </p:spTree>
    <p:extLst>
      <p:ext uri="{BB962C8B-B14F-4D97-AF65-F5344CB8AC3E}">
        <p14:creationId xmlns:p14="http://schemas.microsoft.com/office/powerpoint/2010/main" val="7257496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September, the repo rate remained at 7.0%.</a:t>
            </a: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12</a:t>
            </a:fld>
            <a:endParaRPr lang="en-ZA"/>
          </a:p>
        </p:txBody>
      </p:sp>
    </p:spTree>
    <p:extLst>
      <p:ext uri="{BB962C8B-B14F-4D97-AF65-F5344CB8AC3E}">
        <p14:creationId xmlns:p14="http://schemas.microsoft.com/office/powerpoint/2010/main" val="40728542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yield on the nominal 2-year R186 bond was 7.46% at the end of September,  with longer-dated yields, such as the R2048, expiring in 23 years, posting 10.32% for the month. </a:t>
            </a: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13</a:t>
            </a:fld>
            <a:endParaRPr lang="en-ZA"/>
          </a:p>
        </p:txBody>
      </p:sp>
    </p:spTree>
    <p:extLst>
      <p:ext uri="{BB962C8B-B14F-4D97-AF65-F5344CB8AC3E}">
        <p14:creationId xmlns:p14="http://schemas.microsoft.com/office/powerpoint/2010/main" val="26848797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pPr rtl="0" fontAlgn="base"/>
            <a:r>
              <a:rPr lang="en-US" sz="1200" b="0" i="0" u="none" strike="noStrike" kern="1200" dirty="0">
                <a:solidFill>
                  <a:schemeClr val="tx1"/>
                </a:solidFill>
                <a:effectLst/>
                <a:latin typeface="+mn-lt"/>
                <a:ea typeface="+mn-ea"/>
                <a:cs typeface="+mn-cs"/>
              </a:rPr>
              <a:t>This chart depicts equity earnings yields, shown by the yellow line, relative to bond yields as shown by the red line. </a:t>
            </a:r>
            <a:r>
              <a:rPr lang="en-US" sz="1200" b="0" i="0" kern="1200" dirty="0">
                <a:solidFill>
                  <a:schemeClr val="tx1"/>
                </a:solidFill>
                <a:effectLst/>
                <a:latin typeface="+mn-lt"/>
                <a:ea typeface="+mn-ea"/>
                <a:cs typeface="+mn-cs"/>
              </a:rPr>
              <a:t>​</a:t>
            </a:r>
          </a:p>
          <a:p>
            <a:pPr rtl="0" fontAlgn="base"/>
            <a:r>
              <a:rPr lang="en-US" sz="1200" b="0" i="0" kern="1200" dirty="0">
                <a:solidFill>
                  <a:schemeClr val="tx1"/>
                </a:solidFill>
                <a:effectLst/>
                <a:latin typeface="+mn-lt"/>
                <a:ea typeface="+mn-ea"/>
                <a:cs typeface="+mn-cs"/>
              </a:rPr>
              <a:t>​</a:t>
            </a:r>
          </a:p>
          <a:p>
            <a:pPr fontAlgn="base"/>
            <a:r>
              <a:rPr lang="en-US" sz="1200" b="0" i="0" u="none" strike="noStrike" kern="1200" dirty="0">
                <a:solidFill>
                  <a:schemeClr val="tx1"/>
                </a:solidFill>
                <a:effectLst/>
                <a:latin typeface="+mn-lt"/>
                <a:ea typeface="+mn-ea"/>
                <a:cs typeface="+mn-cs"/>
              </a:rPr>
              <a:t>In September, </a:t>
            </a:r>
            <a:r>
              <a:rPr lang="en-US" dirty="0"/>
              <a:t>the R186</a:t>
            </a:r>
            <a:r>
              <a:rPr lang="en-US" sz="1200" b="0" i="0" u="none" strike="noStrike" kern="1200" dirty="0">
                <a:solidFill>
                  <a:schemeClr val="tx1"/>
                </a:solidFill>
                <a:effectLst/>
                <a:latin typeface="+mn-lt"/>
                <a:ea typeface="+mn-ea"/>
                <a:cs typeface="+mn-cs"/>
              </a:rPr>
              <a:t> bond </a:t>
            </a:r>
            <a:r>
              <a:rPr lang="en-US" dirty="0"/>
              <a:t>yield</a:t>
            </a:r>
            <a:r>
              <a:rPr lang="en-US" sz="1200" b="0" i="0" u="none" strike="noStrike" kern="1200" dirty="0">
                <a:solidFill>
                  <a:schemeClr val="tx1"/>
                </a:solidFill>
                <a:effectLst/>
                <a:latin typeface="+mn-lt"/>
                <a:ea typeface="+mn-ea"/>
                <a:cs typeface="+mn-cs"/>
              </a:rPr>
              <a:t> </a:t>
            </a:r>
            <a:r>
              <a:rPr lang="en-US" dirty="0"/>
              <a:t>decreased, and</a:t>
            </a:r>
            <a:r>
              <a:rPr lang="en-US" sz="1200" b="0" i="0" u="none" strike="noStrike" kern="1200" dirty="0">
                <a:solidFill>
                  <a:schemeClr val="tx1"/>
                </a:solidFill>
                <a:effectLst/>
                <a:latin typeface="+mn-lt"/>
                <a:ea typeface="+mn-ea"/>
                <a:cs typeface="+mn-cs"/>
              </a:rPr>
              <a:t> equity yields decreased. The R186 bond continues to offer higher yields than the FTSE JSE All-Share Index, reflecting better relative value. However, the gap between bond and equity yields has expanded, making the advantage more pronounced than in prior years.</a:t>
            </a:r>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14</a:t>
            </a:fld>
            <a:endParaRPr lang="en-ZA"/>
          </a:p>
        </p:txBody>
      </p:sp>
    </p:spTree>
    <p:extLst>
      <p:ext uri="{BB962C8B-B14F-4D97-AF65-F5344CB8AC3E}">
        <p14:creationId xmlns:p14="http://schemas.microsoft.com/office/powerpoint/2010/main" val="18343380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This chart compares the MSCI World Index, Developed Markets, price growth with the earnings growth of the underlying companies within the index over time. </a:t>
            </a:r>
            <a:endParaRPr lang="en-US" dirty="0">
              <a:solidFill>
                <a:srgbClr val="444444"/>
              </a:solidFill>
            </a:endParaRPr>
          </a:p>
          <a:p>
            <a:endParaRPr lang="en-US" dirty="0">
              <a:solidFill>
                <a:srgbClr val="444444"/>
              </a:solidFill>
            </a:endParaRPr>
          </a:p>
          <a:p>
            <a:r>
              <a:rPr lang="en-US" dirty="0"/>
              <a:t>The price index continues to rise as US tech companies lead the way, with an upward jump movement over August. </a:t>
            </a:r>
            <a:endParaRPr lang="en-US" dirty="0">
              <a:solidFill>
                <a:srgbClr val="444444"/>
              </a:solidFill>
            </a:endParaRPr>
          </a:p>
          <a:p>
            <a:endParaRPr lang="en-US" dirty="0">
              <a:solidFill>
                <a:srgbClr val="444444"/>
              </a:solidFill>
            </a:endParaRPr>
          </a:p>
          <a:p>
            <a:r>
              <a:rPr lang="en-US" dirty="0"/>
              <a:t>The earnings of the index has remained relatively stable over the past 12-18 months, with a more recent uptick from November.</a:t>
            </a:r>
            <a:endParaRPr lang="en-US" dirty="0">
              <a:ea typeface="Calibri"/>
              <a:cs typeface="Calibri"/>
            </a:endParaRP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15</a:t>
            </a:fld>
            <a:endParaRPr lang="en-ZA"/>
          </a:p>
        </p:txBody>
      </p:sp>
    </p:spTree>
    <p:extLst>
      <p:ext uri="{BB962C8B-B14F-4D97-AF65-F5344CB8AC3E}">
        <p14:creationId xmlns:p14="http://schemas.microsoft.com/office/powerpoint/2010/main" val="20525783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This chart compares the MSCI Emerging Markets Index price growth with the growth of its earnings per share over time. </a:t>
            </a:r>
            <a:endParaRPr lang="en-US" dirty="0">
              <a:solidFill>
                <a:srgbClr val="444444"/>
              </a:solidFill>
            </a:endParaRPr>
          </a:p>
          <a:p>
            <a:endParaRPr lang="en-US" dirty="0">
              <a:solidFill>
                <a:srgbClr val="444444"/>
              </a:solidFill>
            </a:endParaRPr>
          </a:p>
          <a:p>
            <a:r>
              <a:rPr lang="en-US" dirty="0"/>
              <a:t>The price growth continued in September,</a:t>
            </a:r>
            <a:r>
              <a:rPr lang="en-US" dirty="0">
                <a:solidFill>
                  <a:srgbClr val="444444"/>
                </a:solidFill>
              </a:rPr>
              <a:t> complemented by a slight decrease in e</a:t>
            </a:r>
            <a:r>
              <a:rPr lang="en-US" dirty="0"/>
              <a:t>arnings per share. </a:t>
            </a:r>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16</a:t>
            </a:fld>
            <a:endParaRPr lang="en-ZA"/>
          </a:p>
        </p:txBody>
      </p:sp>
    </p:spTree>
    <p:extLst>
      <p:ext uri="{BB962C8B-B14F-4D97-AF65-F5344CB8AC3E}">
        <p14:creationId xmlns:p14="http://schemas.microsoft.com/office/powerpoint/2010/main" val="41399850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This chart depicts the long-term performance of various MSCI indices. </a:t>
            </a:r>
            <a:endParaRPr lang="en-US" dirty="0">
              <a:solidFill>
                <a:srgbClr val="444444"/>
              </a:solidFill>
            </a:endParaRPr>
          </a:p>
          <a:p>
            <a:endParaRPr lang="en-US" dirty="0">
              <a:solidFill>
                <a:srgbClr val="444444"/>
              </a:solidFill>
            </a:endParaRPr>
          </a:p>
          <a:p>
            <a:r>
              <a:rPr lang="en-US" dirty="0"/>
              <a:t>The long-term trend remains in place: Developed and Emerging Markets outperform Frontier and Emerging Frontier African markets. </a:t>
            </a:r>
            <a:endParaRPr lang="en-US" dirty="0">
              <a:solidFill>
                <a:srgbClr val="444444"/>
              </a:solidFill>
            </a:endParaRPr>
          </a:p>
          <a:p>
            <a:r>
              <a:rPr lang="en-US" dirty="0"/>
              <a:t>For the approximate 16-year period under consideration, the Frontier Markets and the Africa ex. SA indices have been flat-to-negative, though in recent months, Frontier Markets returns have turned positive </a:t>
            </a: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17</a:t>
            </a:fld>
            <a:endParaRPr lang="en-ZA"/>
          </a:p>
        </p:txBody>
      </p:sp>
    </p:spTree>
    <p:extLst>
      <p:ext uri="{BB962C8B-B14F-4D97-AF65-F5344CB8AC3E}">
        <p14:creationId xmlns:p14="http://schemas.microsoft.com/office/powerpoint/2010/main" val="42946175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In this chart, we depict the price-earnings or PE ratios for various MSCI Indices using the past 12 months' earnings, i.e., trailing earnings. </a:t>
            </a:r>
            <a:endParaRPr lang="en-US" dirty="0">
              <a:solidFill>
                <a:srgbClr val="444444"/>
              </a:solidFill>
            </a:endParaRPr>
          </a:p>
          <a:p>
            <a:endParaRPr lang="en-US" dirty="0">
              <a:solidFill>
                <a:srgbClr val="444444"/>
              </a:solidFill>
            </a:endParaRPr>
          </a:p>
          <a:p>
            <a:r>
              <a:rPr lang="en-US" dirty="0"/>
              <a:t>In September, MSCI EFM Africa ex-ZA, and MSCI FM P/E ratios decreased, while the MSCI World , and MSCI EM P/E ratios increased. </a:t>
            </a:r>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18</a:t>
            </a:fld>
            <a:endParaRPr lang="en-ZA"/>
          </a:p>
        </p:txBody>
      </p:sp>
    </p:spTree>
    <p:extLst>
      <p:ext uri="{BB962C8B-B14F-4D97-AF65-F5344CB8AC3E}">
        <p14:creationId xmlns:p14="http://schemas.microsoft.com/office/powerpoint/2010/main" val="23076017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Here we depict the trailing price-earnings or PE ratios for the various MSCI Indices shown in the previous slide and now include the SWIX index as shown by the blue line. </a:t>
            </a:r>
            <a:endParaRPr lang="en-US" dirty="0">
              <a:solidFill>
                <a:srgbClr val="444444"/>
              </a:solidFill>
            </a:endParaRPr>
          </a:p>
          <a:p>
            <a:endParaRPr lang="en-US" dirty="0">
              <a:solidFill>
                <a:srgbClr val="444444"/>
              </a:solidFill>
            </a:endParaRPr>
          </a:p>
          <a:p>
            <a:r>
              <a:rPr lang="en-US" dirty="0"/>
              <a:t>As shown, the SWIX’s P/E ratio has broadly moved in line with the MSCI Frontier Markets Index over time, although it remains somewhat lower at present. When compared to the MSCI Emerging Markets Index, the SWIX currently trades at a discount, suggesting relatively cheaper valuations in the South African equity market.</a:t>
            </a: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19</a:t>
            </a:fld>
            <a:endParaRPr lang="en-ZA"/>
          </a:p>
        </p:txBody>
      </p:sp>
    </p:spTree>
    <p:extLst>
      <p:ext uri="{BB962C8B-B14F-4D97-AF65-F5344CB8AC3E}">
        <p14:creationId xmlns:p14="http://schemas.microsoft.com/office/powerpoint/2010/main" val="2063301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The VIX, a real-time index that tracks market sentiment (fear and greed) relating to the S&amp;P 500. </a:t>
            </a:r>
            <a:endParaRPr lang="en-US" dirty="0">
              <a:solidFill>
                <a:srgbClr val="444444"/>
              </a:solidFill>
            </a:endParaRPr>
          </a:p>
          <a:p>
            <a:r>
              <a:rPr lang="en-US" dirty="0"/>
              <a:t>A low VIX typically implies less market uncertainty, and improved investor confidence in the short-term. </a:t>
            </a:r>
            <a:endParaRPr lang="en-US" dirty="0">
              <a:solidFill>
                <a:srgbClr val="444444"/>
              </a:solidFill>
            </a:endParaRPr>
          </a:p>
          <a:p>
            <a:r>
              <a:rPr lang="en-US" dirty="0"/>
              <a:t>A rising and/or high VIX reading implies the opposite. </a:t>
            </a:r>
            <a:endParaRPr lang="en-US" dirty="0">
              <a:solidFill>
                <a:srgbClr val="444444"/>
              </a:solidFill>
            </a:endParaRPr>
          </a:p>
          <a:p>
            <a:endParaRPr lang="en-US" dirty="0">
              <a:solidFill>
                <a:srgbClr val="444444"/>
              </a:solidFill>
            </a:endParaRPr>
          </a:p>
          <a:p>
            <a:r>
              <a:rPr lang="en-US" dirty="0"/>
              <a:t>The VIX increased over the month, from 15.36 in August to </a:t>
            </a:r>
            <a:r>
              <a:rPr lang="en-GB" sz="1200" b="0" i="0" kern="1200" dirty="0">
                <a:solidFill>
                  <a:schemeClr val="tx1"/>
                </a:solidFill>
                <a:effectLst/>
                <a:latin typeface="+mn-lt"/>
                <a:ea typeface="+mn-ea"/>
                <a:cs typeface="+mn-cs"/>
              </a:rPr>
              <a:t>16.28</a:t>
            </a:r>
            <a:r>
              <a:rPr lang="en-US" dirty="0"/>
              <a:t> in September.</a:t>
            </a:r>
            <a:endParaRPr lang="en-US" dirty="0">
              <a:ea typeface="Calibri"/>
              <a:cs typeface="Calibri"/>
            </a:endParaRP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20</a:t>
            </a:fld>
            <a:endParaRPr lang="en-ZA"/>
          </a:p>
        </p:txBody>
      </p:sp>
    </p:spTree>
    <p:extLst>
      <p:ext uri="{BB962C8B-B14F-4D97-AF65-F5344CB8AC3E}">
        <p14:creationId xmlns:p14="http://schemas.microsoft.com/office/powerpoint/2010/main" val="27294683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The Bloomberg Barclays Global Aggregate Bond Index (</a:t>
            </a:r>
            <a:r>
              <a:rPr lang="en-US" dirty="0" err="1"/>
              <a:t>BarCap</a:t>
            </a:r>
            <a:r>
              <a:rPr lang="en-US" dirty="0"/>
              <a:t> GABI) increased by +0.7% in USD terms in September</a:t>
            </a:r>
            <a:endParaRPr lang="en-US" dirty="0">
              <a:solidFill>
                <a:srgbClr val="444444"/>
              </a:solidFill>
            </a:endParaRPr>
          </a:p>
          <a:p>
            <a:r>
              <a:rPr lang="en-US" dirty="0"/>
              <a:t>On a 12-month view, it has increased by +2.4%.</a:t>
            </a:r>
            <a:endParaRPr lang="en-US" dirty="0">
              <a:ea typeface="Calibri"/>
              <a:cs typeface="Calibri"/>
            </a:endParaRP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21</a:t>
            </a:fld>
            <a:endParaRPr lang="en-ZA"/>
          </a:p>
        </p:txBody>
      </p:sp>
    </p:spTree>
    <p:extLst>
      <p:ext uri="{BB962C8B-B14F-4D97-AF65-F5344CB8AC3E}">
        <p14:creationId xmlns:p14="http://schemas.microsoft.com/office/powerpoint/2010/main" val="1625787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From a market’s perspective, South African equities as measured by the FTSE/JSE All Share Index posted a gain of </a:t>
            </a:r>
            <a:r>
              <a:rPr lang="en-US" dirty="0">
                <a:solidFill>
                  <a:srgbClr val="00B050"/>
                </a:solidFill>
              </a:rPr>
              <a:t> 6.6%. </a:t>
            </a:r>
            <a:endParaRPr lang="en-US" dirty="0">
              <a:solidFill>
                <a:srgbClr val="444444"/>
              </a:solidFill>
            </a:endParaRPr>
          </a:p>
          <a:p>
            <a:endParaRPr lang="en-US" dirty="0">
              <a:solidFill>
                <a:srgbClr val="444444"/>
              </a:solidFill>
            </a:endParaRPr>
          </a:p>
          <a:p>
            <a:r>
              <a:rPr lang="en-US" dirty="0"/>
              <a:t>Within equities; </a:t>
            </a:r>
            <a:r>
              <a:rPr lang="en-US" dirty="0">
                <a:solidFill>
                  <a:srgbClr val="444444"/>
                </a:solidFill>
              </a:rPr>
              <a:t>Resources gained +25.5%, </a:t>
            </a:r>
            <a:r>
              <a:rPr lang="en-US" dirty="0"/>
              <a:t>Industrials gained +1.3%, whilst Financials dropped -1.9%.</a:t>
            </a:r>
            <a:endParaRPr lang="en-US" dirty="0">
              <a:solidFill>
                <a:srgbClr val="444444"/>
              </a:solidFill>
              <a:ea typeface="Calibri"/>
              <a:cs typeface="Calibri"/>
            </a:endParaRPr>
          </a:p>
          <a:p>
            <a:endParaRPr lang="en-US" dirty="0">
              <a:solidFill>
                <a:srgbClr val="444444"/>
              </a:solidFill>
            </a:endParaRPr>
          </a:p>
          <a:p>
            <a:r>
              <a:rPr lang="en-US" dirty="0">
                <a:highlight>
                  <a:srgbClr val="FFFF00"/>
                </a:highlight>
              </a:rPr>
              <a:t>On a market </a:t>
            </a:r>
            <a:r>
              <a:rPr lang="en-US" dirty="0" err="1">
                <a:highlight>
                  <a:srgbClr val="FFFF00"/>
                </a:highlight>
              </a:rPr>
              <a:t>capitalisation</a:t>
            </a:r>
            <a:r>
              <a:rPr lang="en-US" dirty="0">
                <a:highlight>
                  <a:srgbClr val="FFFF00"/>
                </a:highlight>
              </a:rPr>
              <a:t> basis</a:t>
            </a:r>
            <a:r>
              <a:rPr lang="en-US" dirty="0"/>
              <a:t>, the All Share Top 40 gained the most, increasing by +7.9%, followed by the All Share Mid Cap Index (+4.3%), whilst the All Share Small Cap +0.9%.</a:t>
            </a:r>
            <a:endParaRPr lang="en-US" dirty="0">
              <a:ea typeface="Calibri"/>
              <a:cs typeface="Calibri"/>
            </a:endParaRP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4</a:t>
            </a:fld>
            <a:endParaRPr lang="en-ZA"/>
          </a:p>
        </p:txBody>
      </p:sp>
    </p:spTree>
    <p:extLst>
      <p:ext uri="{BB962C8B-B14F-4D97-AF65-F5344CB8AC3E}">
        <p14:creationId xmlns:p14="http://schemas.microsoft.com/office/powerpoint/2010/main" val="34028989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This chart depicts the performance of the South African Rand against the US Dollar, Great British Pound and the Euro over the 12 months to end of September 2025.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During September, the Rand strengthened against all three major currencies, the Dollar, Pound, and Euro. However, on a 12-month basis, it remains weaker relative to the Pound and Euro, while showing a broadly firmer trend against the US Dollar.</a:t>
            </a:r>
            <a:endParaRPr lang="en-US" dirty="0">
              <a:solidFill>
                <a:srgbClr val="444444"/>
              </a:solidFill>
            </a:endParaRPr>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22</a:t>
            </a:fld>
            <a:endParaRPr lang="en-ZA"/>
          </a:p>
        </p:txBody>
      </p:sp>
    </p:spTree>
    <p:extLst>
      <p:ext uri="{BB962C8B-B14F-4D97-AF65-F5344CB8AC3E}">
        <p14:creationId xmlns:p14="http://schemas.microsoft.com/office/powerpoint/2010/main" val="375818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This chart shows the 5-year performance of the local currency against the US Dollar, Pound and Euro. </a:t>
            </a:r>
            <a:endParaRPr lang="en-US" dirty="0">
              <a:solidFill>
                <a:srgbClr val="444444"/>
              </a:solidFill>
            </a:endParaRPr>
          </a:p>
          <a:p>
            <a:endParaRPr lang="en-US" dirty="0">
              <a:solidFill>
                <a:srgbClr val="444444"/>
              </a:solidFill>
            </a:endParaRPr>
          </a:p>
          <a:p>
            <a:r>
              <a:rPr lang="en-US" dirty="0"/>
              <a:t>Over this period, the Rand has depreciated against all three major currencies, reflecting a generally weaker trend in the local currency over time.</a:t>
            </a:r>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23</a:t>
            </a:fld>
            <a:endParaRPr lang="en-ZA"/>
          </a:p>
        </p:txBody>
      </p:sp>
    </p:spTree>
    <p:extLst>
      <p:ext uri="{BB962C8B-B14F-4D97-AF65-F5344CB8AC3E}">
        <p14:creationId xmlns:p14="http://schemas.microsoft.com/office/powerpoint/2010/main" val="37261461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This chart depicts the long-term performance of the Rand/US Dollar exchange rate. </a:t>
            </a:r>
            <a:endParaRPr lang="en-US" dirty="0">
              <a:solidFill>
                <a:srgbClr val="444444"/>
              </a:solidFill>
            </a:endParaRPr>
          </a:p>
          <a:p>
            <a:endParaRPr lang="en-US" dirty="0">
              <a:solidFill>
                <a:srgbClr val="444444"/>
              </a:solidFill>
            </a:endParaRPr>
          </a:p>
          <a:p>
            <a:r>
              <a:rPr lang="en-US" dirty="0">
                <a:solidFill>
                  <a:srgbClr val="424242"/>
                </a:solidFill>
              </a:rPr>
              <a:t>The local currency appreciated by 2.5% against the US Dollar in September; it is 0.1% weaker against the US Dollar relative to 12 months ago.</a:t>
            </a:r>
            <a:endParaRPr lang="en-US" dirty="0">
              <a:solidFill>
                <a:srgbClr val="424242"/>
              </a:solidFill>
              <a:ea typeface="Calibri"/>
              <a:cs typeface="Calibri"/>
            </a:endParaRP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24</a:t>
            </a:fld>
            <a:endParaRPr lang="en-ZA"/>
          </a:p>
        </p:txBody>
      </p:sp>
    </p:spTree>
    <p:extLst>
      <p:ext uri="{BB962C8B-B14F-4D97-AF65-F5344CB8AC3E}">
        <p14:creationId xmlns:p14="http://schemas.microsoft.com/office/powerpoint/2010/main" val="27486213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highlight>
                  <a:srgbClr val="FFFF00"/>
                </a:highlight>
              </a:rPr>
              <a:t>The </a:t>
            </a:r>
            <a:r>
              <a:rPr lang="en-US" dirty="0"/>
              <a:t>long-term performance of the Rand/British Pound exchange rate. </a:t>
            </a:r>
            <a:endParaRPr lang="en-US" dirty="0">
              <a:solidFill>
                <a:srgbClr val="444444"/>
              </a:solidFill>
            </a:endParaRPr>
          </a:p>
          <a:p>
            <a:endParaRPr lang="en-US" dirty="0">
              <a:solidFill>
                <a:srgbClr val="444444"/>
              </a:solidFill>
            </a:endParaRPr>
          </a:p>
          <a:p>
            <a:r>
              <a:rPr lang="en-US" dirty="0">
                <a:solidFill>
                  <a:srgbClr val="424242"/>
                </a:solidFill>
              </a:rPr>
              <a:t>The local currency appreciated by 3.2% against the British Pound in September; it is 1.7% weaker against the British Pound relative to 12 months ago</a:t>
            </a:r>
            <a:endParaRPr lang="en-US" dirty="0">
              <a:solidFill>
                <a:srgbClr val="424242"/>
              </a:solidFill>
              <a:ea typeface="Calibri"/>
              <a:cs typeface="Calibri"/>
            </a:endParaRP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25</a:t>
            </a:fld>
            <a:endParaRPr lang="en-ZA"/>
          </a:p>
        </p:txBody>
      </p:sp>
    </p:spTree>
    <p:extLst>
      <p:ext uri="{BB962C8B-B14F-4D97-AF65-F5344CB8AC3E}">
        <p14:creationId xmlns:p14="http://schemas.microsoft.com/office/powerpoint/2010/main" val="12578685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Long-Term EUR/ZAR Performance</a:t>
            </a:r>
            <a:br>
              <a:rPr lang="en-US" dirty="0">
                <a:cs typeface="+mn-lt"/>
              </a:rPr>
            </a:br>
            <a:r>
              <a:rPr lang="en-US" dirty="0"/>
              <a:t>The South African Rand </a:t>
            </a:r>
            <a:r>
              <a:rPr lang="en-ZA" dirty="0"/>
              <a:t>appreciated </a:t>
            </a:r>
            <a:r>
              <a:rPr lang="en-US" dirty="0"/>
              <a:t>by </a:t>
            </a:r>
            <a:r>
              <a:rPr lang="en-ZA" b="0" i="0" u="none" strike="noStrike" dirty="0">
                <a:solidFill>
                  <a:srgbClr val="A50E0E"/>
                </a:solidFill>
                <a:effectLst/>
                <a:latin typeface="Rubik"/>
              </a:rPr>
              <a:t>1.7</a:t>
            </a:r>
            <a:r>
              <a:rPr lang="en-US" dirty="0"/>
              <a:t>% against the Euro in September. Over the last 12 months, the Rand is 5.7% weaker versus the Euro.</a:t>
            </a:r>
            <a:endParaRPr lang="en-US" dirty="0">
              <a:ea typeface="Calibri"/>
              <a:cs typeface="Calibri"/>
            </a:endParaRPr>
          </a:p>
          <a:p>
            <a:endParaRPr lang="en-US" dirty="0">
              <a:solidFill>
                <a:srgbClr val="000000"/>
              </a:solidFill>
              <a:ea typeface="Calibri"/>
              <a:cs typeface="Calibri"/>
            </a:endParaRP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26</a:t>
            </a:fld>
            <a:endParaRPr lang="en-ZA"/>
          </a:p>
        </p:txBody>
      </p:sp>
    </p:spTree>
    <p:extLst>
      <p:ext uri="{BB962C8B-B14F-4D97-AF65-F5344CB8AC3E}">
        <p14:creationId xmlns:p14="http://schemas.microsoft.com/office/powerpoint/2010/main" val="994986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This chart depicts the 12-month performance of the All-Share Index, MSCI World and the MSCI Emerging Markets Indices in Rand terms. </a:t>
            </a:r>
            <a:endParaRPr lang="en-US" dirty="0">
              <a:solidFill>
                <a:srgbClr val="444444"/>
              </a:solidFill>
            </a:endParaRPr>
          </a:p>
          <a:p>
            <a:endParaRPr lang="en-US" dirty="0">
              <a:solidFill>
                <a:srgbClr val="444444"/>
              </a:solidFill>
            </a:endParaRPr>
          </a:p>
          <a:p>
            <a:r>
              <a:rPr lang="en-US" dirty="0"/>
              <a:t>The All-Share Index boasts the highest gain relative to the MSCI World and Emerging markets over a 12-month period. </a:t>
            </a: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27</a:t>
            </a:fld>
            <a:endParaRPr lang="en-ZA"/>
          </a:p>
        </p:txBody>
      </p:sp>
    </p:spTree>
    <p:extLst>
      <p:ext uri="{BB962C8B-B14F-4D97-AF65-F5344CB8AC3E}">
        <p14:creationId xmlns:p14="http://schemas.microsoft.com/office/powerpoint/2010/main" val="16899340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This chart shows the performance of the indices shown in the previous slide over the five years ending September 2025. </a:t>
            </a:r>
            <a:endParaRPr lang="en-US" dirty="0">
              <a:solidFill>
                <a:srgbClr val="444444"/>
              </a:solidFill>
            </a:endParaRPr>
          </a:p>
          <a:p>
            <a:endParaRPr lang="en-US" dirty="0">
              <a:solidFill>
                <a:srgbClr val="444444"/>
              </a:solidFill>
            </a:endParaRPr>
          </a:p>
          <a:p>
            <a:r>
              <a:rPr lang="en-US" dirty="0"/>
              <a:t>In this time frame, the MSCI EM Index is the relative laggard.</a:t>
            </a:r>
            <a:endParaRPr lang="en-US" dirty="0">
              <a:solidFill>
                <a:srgbClr val="444444"/>
              </a:solidFill>
            </a:endParaRPr>
          </a:p>
          <a:p>
            <a:endParaRPr lang="en-US" dirty="0">
              <a:solidFill>
                <a:srgbClr val="444444"/>
              </a:solidFill>
            </a:endParaRPr>
          </a:p>
          <a:p>
            <a:r>
              <a:rPr lang="en-US" dirty="0"/>
              <a:t>The All-Share Index continues to lead in Rand terms.</a:t>
            </a:r>
            <a:endParaRPr lang="en-US" dirty="0">
              <a:solidFill>
                <a:srgbClr val="444444"/>
              </a:solidFill>
            </a:endParaRP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28</a:t>
            </a:fld>
            <a:endParaRPr lang="en-ZA"/>
          </a:p>
        </p:txBody>
      </p:sp>
    </p:spTree>
    <p:extLst>
      <p:ext uri="{BB962C8B-B14F-4D97-AF65-F5344CB8AC3E}">
        <p14:creationId xmlns:p14="http://schemas.microsoft.com/office/powerpoint/2010/main" val="35499580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solidFill>
                  <a:srgbClr val="424242"/>
                </a:solidFill>
              </a:rPr>
              <a:t>The US ISM Manufacturing PMI increased slightly from 48.7 in August to 49.1 in September.</a:t>
            </a:r>
            <a:endParaRPr lang="en-US" dirty="0">
              <a:ea typeface="Calibri"/>
              <a:cs typeface="Calibri"/>
            </a:endParaRPr>
          </a:p>
          <a:p>
            <a:r>
              <a:rPr lang="en-US" dirty="0"/>
              <a:t>A reading of this index of 50 or above implies economic expansion, while a reading of below 50 implies economic contraction. </a:t>
            </a:r>
            <a:endParaRPr lang="en-US" dirty="0">
              <a:solidFill>
                <a:srgbClr val="444444"/>
              </a:solidFill>
            </a:endParaRPr>
          </a:p>
          <a:p>
            <a:r>
              <a:rPr lang="en-US" dirty="0"/>
              <a:t>This means that the manufacturing segment of the US economy remains in an economic contraction phase. </a:t>
            </a:r>
            <a:endParaRPr lang="en-US" dirty="0">
              <a:solidFill>
                <a:srgbClr val="444444"/>
              </a:solidFill>
            </a:endParaRP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29</a:t>
            </a:fld>
            <a:endParaRPr lang="en-ZA"/>
          </a:p>
        </p:txBody>
      </p:sp>
    </p:spTree>
    <p:extLst>
      <p:ext uri="{BB962C8B-B14F-4D97-AF65-F5344CB8AC3E}">
        <p14:creationId xmlns:p14="http://schemas.microsoft.com/office/powerpoint/2010/main" val="3822178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424242"/>
                </a:solidFill>
              </a:rPr>
              <a:t>The seasonally adjusted Absa Purchasing Managers’ Index (PMI) rose </a:t>
            </a:r>
            <a:r>
              <a:rPr lang="en-US" sz="1200" b="0" i="0" kern="1200" dirty="0">
                <a:solidFill>
                  <a:schemeClr val="tx1"/>
                </a:solidFill>
                <a:effectLst/>
                <a:latin typeface="+mn-lt"/>
                <a:ea typeface="+mn-ea"/>
                <a:cs typeface="+mn-cs"/>
              </a:rPr>
              <a:t>to 52.2 in September from 49.5 in August, the highest since October last year, pointing to a renewed expansion in factory activity. </a:t>
            </a:r>
            <a:r>
              <a:rPr lang="en-US" dirty="0">
                <a:solidFill>
                  <a:srgbClr val="424242"/>
                </a:solidFill>
              </a:rPr>
              <a:t>This indicates an improved manufacturing activity in September.</a:t>
            </a:r>
            <a:endParaRPr lang="en-US" dirty="0"/>
          </a:p>
          <a:p>
            <a:endParaRPr lang="en-US" dirty="0">
              <a:solidFill>
                <a:srgbClr val="000000"/>
              </a:solidFill>
              <a:ea typeface="Calibri"/>
              <a:cs typeface="Calibri"/>
            </a:endParaRPr>
          </a:p>
          <a:p>
            <a:r>
              <a:rPr lang="en-US" dirty="0"/>
              <a:t>A reading of this index of 50 or above implies economic expansion, while a reading of below 50 implies economic contraction. </a:t>
            </a: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30</a:t>
            </a:fld>
            <a:endParaRPr lang="en-ZA"/>
          </a:p>
        </p:txBody>
      </p:sp>
    </p:spTree>
    <p:extLst>
      <p:ext uri="{BB962C8B-B14F-4D97-AF65-F5344CB8AC3E}">
        <p14:creationId xmlns:p14="http://schemas.microsoft.com/office/powerpoint/2010/main" val="8143777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solidFill>
                  <a:srgbClr val="424242"/>
                </a:solidFill>
              </a:rPr>
              <a:t>The price of Gold increased in September, closing the month at $ </a:t>
            </a:r>
            <a:r>
              <a:rPr lang="en-ZA" sz="1200" b="0" i="0" kern="1200" dirty="0">
                <a:solidFill>
                  <a:schemeClr val="tx1"/>
                </a:solidFill>
                <a:effectLst/>
                <a:latin typeface="+mn-lt"/>
                <a:ea typeface="+mn-ea"/>
                <a:cs typeface="+mn-cs"/>
              </a:rPr>
              <a:t>3 858.96 </a:t>
            </a:r>
            <a:r>
              <a:rPr lang="en-US" dirty="0">
                <a:solidFill>
                  <a:srgbClr val="424242"/>
                </a:solidFill>
              </a:rPr>
              <a:t>per ounce, an incline of +11.9% over the month.</a:t>
            </a:r>
            <a:endParaRPr lang="en-US" dirty="0"/>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31</a:t>
            </a:fld>
            <a:endParaRPr lang="en-ZA"/>
          </a:p>
        </p:txBody>
      </p:sp>
    </p:spTree>
    <p:extLst>
      <p:ext uri="{BB962C8B-B14F-4D97-AF65-F5344CB8AC3E}">
        <p14:creationId xmlns:p14="http://schemas.microsoft.com/office/powerpoint/2010/main" val="2350491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Precious metals had a mixed month of performance.</a:t>
            </a:r>
            <a:endParaRPr lang="en-US" dirty="0">
              <a:solidFill>
                <a:srgbClr val="444444"/>
              </a:solidFill>
            </a:endParaRPr>
          </a:p>
          <a:p>
            <a:endParaRPr lang="en-US" dirty="0">
              <a:solidFill>
                <a:srgbClr val="444444"/>
              </a:solidFill>
            </a:endParaRPr>
          </a:p>
          <a:p>
            <a:r>
              <a:rPr lang="en-US" dirty="0"/>
              <a:t>September saw a Palladium rising  by +14.3% and Platinum increase by +14.9%.</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Gold gained +11.9%, Silver gained +17.4% and Copper gained +4.1%.</a:t>
            </a:r>
            <a:endParaRPr lang="en-US" dirty="0">
              <a:solidFill>
                <a:srgbClr val="444444"/>
              </a:solidFill>
              <a:ea typeface="Calibri"/>
              <a:cs typeface="Calibri"/>
            </a:endParaRPr>
          </a:p>
          <a:p>
            <a:endParaRPr lang="en-US" dirty="0">
              <a:solidFill>
                <a:srgbClr val="444444"/>
              </a:solidFill>
            </a:endParaRPr>
          </a:p>
          <a:p>
            <a:r>
              <a:rPr lang="en-US" dirty="0"/>
              <a:t>The oil price decreased by -2.2%, and on a 12-month basis, it is now -11.5% lower. </a:t>
            </a:r>
          </a:p>
          <a:p>
            <a:endParaRPr lang="en-US" dirty="0">
              <a:solidFill>
                <a:srgbClr val="444444"/>
              </a:solidFill>
            </a:endParaRPr>
          </a:p>
          <a:p>
            <a:r>
              <a:rPr lang="en-US" dirty="0"/>
              <a:t>Lastly, the Coal price decreased by -2.8%.  </a:t>
            </a:r>
            <a:endParaRPr lang="en-US" dirty="0">
              <a:ea typeface="Calibri"/>
              <a:cs typeface="Calibri"/>
            </a:endParaRPr>
          </a:p>
          <a:p>
            <a:endParaRPr lang="en-ZA" dirty="0"/>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5</a:t>
            </a:fld>
            <a:endParaRPr lang="en-ZA"/>
          </a:p>
        </p:txBody>
      </p:sp>
    </p:spTree>
    <p:extLst>
      <p:ext uri="{BB962C8B-B14F-4D97-AF65-F5344CB8AC3E}">
        <p14:creationId xmlns:p14="http://schemas.microsoft.com/office/powerpoint/2010/main" val="18533124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424242"/>
                </a:solidFill>
              </a:rPr>
              <a:t>The price of Brent Crude Oil decreased by –2.1% in September, closing the month at $66.03 per barrel.</a:t>
            </a:r>
            <a:endParaRPr lang="en-US" dirty="0">
              <a:ea typeface="Calibri"/>
              <a:cs typeface="Calibri"/>
            </a:endParaRPr>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32</a:t>
            </a:fld>
            <a:endParaRPr lang="en-ZA"/>
          </a:p>
        </p:txBody>
      </p:sp>
    </p:spTree>
    <p:extLst>
      <p:ext uri="{BB962C8B-B14F-4D97-AF65-F5344CB8AC3E}">
        <p14:creationId xmlns:p14="http://schemas.microsoft.com/office/powerpoint/2010/main" val="32543127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The price of Platinum increased by +14.9% in September, closing the month at $</a:t>
            </a:r>
            <a:r>
              <a:rPr lang="en-ZA" sz="1200" b="0" i="0" kern="1200" dirty="0">
                <a:solidFill>
                  <a:schemeClr val="tx1"/>
                </a:solidFill>
                <a:effectLst/>
                <a:latin typeface="+mn-lt"/>
                <a:ea typeface="+mn-ea"/>
                <a:cs typeface="+mn-cs"/>
              </a:rPr>
              <a:t>1 575.69</a:t>
            </a:r>
            <a:r>
              <a:rPr lang="en-ZA" dirty="0">
                <a:effectLst/>
              </a:rPr>
              <a:t> </a:t>
            </a:r>
            <a:r>
              <a:rPr lang="en-US" sz="1200" b="0" i="0" u="none" strike="noStrike" kern="1200" dirty="0">
                <a:solidFill>
                  <a:schemeClr val="tx1"/>
                </a:solidFill>
                <a:effectLst/>
                <a:latin typeface="+mn-lt"/>
                <a:ea typeface="+mn-ea"/>
                <a:cs typeface="+mn-cs"/>
              </a:rPr>
              <a:t>per ounce.</a:t>
            </a:r>
            <a:endParaRPr lang="en-US" sz="1200" b="0" i="0" kern="1200" dirty="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33</a:t>
            </a:fld>
            <a:endParaRPr lang="en-ZA"/>
          </a:p>
        </p:txBody>
      </p:sp>
    </p:spTree>
    <p:extLst>
      <p:ext uri="{BB962C8B-B14F-4D97-AF65-F5344CB8AC3E}">
        <p14:creationId xmlns:p14="http://schemas.microsoft.com/office/powerpoint/2010/main" val="2377130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In September, The MSCI World and MSCI All Country World Index (ACWI) both rose by +3.2% and +3.6% respectively, while the MSCI Emerging Markets Index outperformed, gaining +7.2% in USD terms.</a:t>
            </a:r>
            <a:r>
              <a:rPr lang="en-US" dirty="0">
                <a:solidFill>
                  <a:srgbClr val="444444"/>
                </a:solidFill>
              </a:rPr>
              <a:t> </a:t>
            </a:r>
          </a:p>
          <a:p>
            <a:endParaRPr lang="en-US" dirty="0">
              <a:solidFill>
                <a:srgbClr val="444444"/>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kern="1200" dirty="0">
                <a:solidFill>
                  <a:schemeClr val="tx1"/>
                </a:solidFill>
                <a:latin typeface="+mn-lt"/>
                <a:ea typeface="+mn-ea"/>
                <a:cs typeface="Aharoni" panose="02010803020104030203" pitchFamily="2" charset="-79"/>
              </a:rPr>
              <a:t>In China, the Caixin Manufacturing </a:t>
            </a:r>
            <a:r>
              <a:rPr lang="en-US" sz="1200" b="0" i="0" kern="1200" dirty="0">
                <a:solidFill>
                  <a:schemeClr val="tx1"/>
                </a:solidFill>
                <a:effectLst/>
                <a:latin typeface="+mn-lt"/>
                <a:ea typeface="+mn-ea"/>
                <a:cs typeface="+mn-cs"/>
              </a:rPr>
              <a:t>PMI improved slightly to 51.2 in September from 50.5 in August. This marked the highest reading since March.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rgbClr val="444444"/>
              </a:solidFill>
            </a:endParaRPr>
          </a:p>
          <a:p>
            <a:r>
              <a:rPr lang="en-US" dirty="0"/>
              <a:t>The NASDAQ 100 posted an increase of +5.4% with the broader S&amp;P 500 index increasing by +3.7%.</a:t>
            </a:r>
            <a:br>
              <a:rPr lang="en-US" dirty="0">
                <a:cs typeface="+mn-lt"/>
              </a:rPr>
            </a:br>
            <a:r>
              <a:rPr lang="en-US" dirty="0"/>
              <a:t>UK equities, FTSE 100, closed higher by +1.8%. </a:t>
            </a:r>
            <a:br>
              <a:rPr lang="en-US" dirty="0">
                <a:cs typeface="+mn-lt"/>
              </a:rPr>
            </a:br>
            <a:r>
              <a:rPr lang="en-US" dirty="0"/>
              <a:t>The broader European index, STOXX All Europe, was up by +1.4%. </a:t>
            </a:r>
            <a:br>
              <a:rPr lang="en-US" dirty="0">
                <a:cs typeface="+mn-lt"/>
              </a:rPr>
            </a:br>
            <a:r>
              <a:rPr lang="en-US" dirty="0"/>
              <a:t>The Nikkei 225  was up +5.9%. </a:t>
            </a:r>
            <a:endParaRPr lang="en-US" dirty="0">
              <a:solidFill>
                <a:srgbClr val="444444"/>
              </a:solidFill>
            </a:endParaRPr>
          </a:p>
          <a:p>
            <a:r>
              <a:rPr lang="en-US" dirty="0"/>
              <a:t>Brazil's BVSPA (Ibovespa) increased by +3.4%. Meanwhile, China's CSI 300 index gained+3.3% , as well as India's SENSEX index by +0.6% </a:t>
            </a:r>
            <a:r>
              <a:rPr lang="en-US" dirty="0">
                <a:solidFill>
                  <a:srgbClr val="424242"/>
                </a:solidFill>
              </a:rPr>
              <a:t>.</a:t>
            </a:r>
            <a:endParaRPr lang="en-US" dirty="0">
              <a:solidFill>
                <a:srgbClr val="000000"/>
              </a:solidFill>
              <a:ea typeface="Calibri" panose="020F0502020204030204"/>
              <a:cs typeface="Calibri" panose="020F0502020204030204"/>
            </a:endParaRP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6</a:t>
            </a:fld>
            <a:endParaRPr lang="en-ZA"/>
          </a:p>
        </p:txBody>
      </p:sp>
    </p:spTree>
    <p:extLst>
      <p:ext uri="{BB962C8B-B14F-4D97-AF65-F5344CB8AC3E}">
        <p14:creationId xmlns:p14="http://schemas.microsoft.com/office/powerpoint/2010/main" val="481447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FTSE/JSE All Share Index closed +6.6% higher in September. On a 12-month basis, it has increased by +28.9%.</a:t>
            </a: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7</a:t>
            </a:fld>
            <a:endParaRPr lang="en-ZA"/>
          </a:p>
        </p:txBody>
      </p:sp>
    </p:spTree>
    <p:extLst>
      <p:ext uri="{BB962C8B-B14F-4D97-AF65-F5344CB8AC3E}">
        <p14:creationId xmlns:p14="http://schemas.microsoft.com/office/powerpoint/2010/main" val="3407527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This chart shows the performance of three key South African sector indices: the Resources, Financials, and Industrials. </a:t>
            </a:r>
            <a:endParaRPr lang="en-US" dirty="0">
              <a:solidFill>
                <a:srgbClr val="444444"/>
              </a:solidFill>
            </a:endParaRPr>
          </a:p>
          <a:p>
            <a:endParaRPr lang="en-US" dirty="0">
              <a:solidFill>
                <a:srgbClr val="444444"/>
              </a:solidFill>
            </a:endParaRPr>
          </a:p>
          <a:p>
            <a:r>
              <a:rPr lang="en-US" dirty="0"/>
              <a:t>For the month of September, Resources gained +25.5%, Industrials registered a gain of +1.3%, whilst Financials decreased by -1.9%. </a:t>
            </a:r>
            <a:endParaRPr lang="en-US" dirty="0">
              <a:solidFill>
                <a:srgbClr val="444444"/>
              </a:solidFill>
            </a:endParaRPr>
          </a:p>
          <a:p>
            <a:r>
              <a:rPr lang="en-US" dirty="0"/>
              <a:t>Across these sectors, Resources was the best-performing sector on a 12-month basis, returning +86.5%. This was followed by Industrials, which gained +19.8%, and Financials, which was up +5.6%.</a:t>
            </a:r>
            <a:br>
              <a:rPr lang="en-US" dirty="0">
                <a:ea typeface="Calibri"/>
                <a:cs typeface="+mn-lt"/>
              </a:rPr>
            </a:br>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8</a:t>
            </a:fld>
            <a:endParaRPr lang="en-ZA"/>
          </a:p>
        </p:txBody>
      </p:sp>
    </p:spTree>
    <p:extLst>
      <p:ext uri="{BB962C8B-B14F-4D97-AF65-F5344CB8AC3E}">
        <p14:creationId xmlns:p14="http://schemas.microsoft.com/office/powerpoint/2010/main" val="33078326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This chart compares the cumulative return of the All-Share Index, as shown by the yellow line, to its cumulative earnings per share, as shown by the red line. </a:t>
            </a:r>
            <a:r>
              <a:rPr lang="en-US" dirty="0">
                <a:solidFill>
                  <a:srgbClr val="444444"/>
                </a:solidFill>
              </a:rPr>
              <a:t> </a:t>
            </a:r>
          </a:p>
          <a:p>
            <a:r>
              <a:rPr lang="en-US" dirty="0">
                <a:solidFill>
                  <a:srgbClr val="444444"/>
                </a:solidFill>
              </a:rPr>
              <a:t> </a:t>
            </a:r>
            <a:endParaRPr lang="en-US" dirty="0">
              <a:solidFill>
                <a:srgbClr val="444444"/>
              </a:solidFill>
              <a:ea typeface="Calibri"/>
              <a:cs typeface="Calibri"/>
            </a:endParaRPr>
          </a:p>
          <a:p>
            <a:r>
              <a:rPr lang="en-US" dirty="0"/>
              <a:t>Earnings per share increased and remained above the All-Share index as at the end of September. The All-Share Index continues to appear attractive on a price-to-earnings valuation basis .</a:t>
            </a:r>
            <a:endParaRPr lang="en-US" dirty="0">
              <a:ea typeface="Calibri"/>
              <a:cs typeface="Calibri"/>
            </a:endParaRP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9</a:t>
            </a:fld>
            <a:endParaRPr lang="en-ZA"/>
          </a:p>
        </p:txBody>
      </p:sp>
    </p:spTree>
    <p:extLst>
      <p:ext uri="{BB962C8B-B14F-4D97-AF65-F5344CB8AC3E}">
        <p14:creationId xmlns:p14="http://schemas.microsoft.com/office/powerpoint/2010/main" val="3782634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The South African Volatility Index (SAVI) </a:t>
            </a:r>
            <a:r>
              <a:rPr lang="en-US" sz="1200" b="0" i="0" kern="1200" dirty="0">
                <a:solidFill>
                  <a:schemeClr val="tx1"/>
                </a:solidFill>
                <a:effectLst/>
                <a:latin typeface="+mn-lt"/>
                <a:ea typeface="+mn-ea"/>
                <a:cs typeface="+mn-cs"/>
              </a:rPr>
              <a:t>is a key financial metric used to gauge market sentiment and expected risk in the South African equity markets</a:t>
            </a:r>
            <a:r>
              <a:rPr lang="en-US" dirty="0"/>
              <a:t>. </a:t>
            </a:r>
            <a:endParaRPr lang="en-US" dirty="0">
              <a:solidFill>
                <a:srgbClr val="444444"/>
              </a:solidFill>
            </a:endParaRPr>
          </a:p>
          <a:p>
            <a:r>
              <a:rPr lang="en-US" dirty="0"/>
              <a:t>The SAVI saw a decrease in the index from 16.11 in August to 14.82 in September. </a:t>
            </a:r>
            <a:br>
              <a:rPr lang="en-US" dirty="0">
                <a:cs typeface="+mn-lt"/>
              </a:rPr>
            </a:br>
            <a:r>
              <a:rPr lang="en-US" dirty="0"/>
              <a:t>This likely reflects that investors are pricing in lower levels of uncertainty regarding the future path of equity prices.</a:t>
            </a:r>
            <a:endParaRPr lang="en-US" dirty="0">
              <a:ea typeface="Calibri"/>
              <a:cs typeface="Calibri"/>
            </a:endParaRPr>
          </a:p>
          <a:p>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10</a:t>
            </a:fld>
            <a:endParaRPr lang="en-ZA"/>
          </a:p>
        </p:txBody>
      </p:sp>
    </p:spTree>
    <p:extLst>
      <p:ext uri="{BB962C8B-B14F-4D97-AF65-F5344CB8AC3E}">
        <p14:creationId xmlns:p14="http://schemas.microsoft.com/office/powerpoint/2010/main" val="2044097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This chart compares the effective Rand-Dollar exchange rate as shown by the yellow line to the Purchasing Power Parity (PPP) Rand-Dollar exchange rate as shown by the red line, which is calculated with Consumer Price Inflation, on a best-fit basis. </a:t>
            </a:r>
            <a:r>
              <a:rPr lang="en-US" dirty="0">
                <a:solidFill>
                  <a:srgbClr val="444444"/>
                </a:solidFill>
              </a:rPr>
              <a:t> </a:t>
            </a:r>
          </a:p>
          <a:p>
            <a:r>
              <a:rPr lang="en-US" dirty="0">
                <a:solidFill>
                  <a:srgbClr val="444444"/>
                </a:solidFill>
              </a:rPr>
              <a:t> </a:t>
            </a:r>
            <a:endParaRPr lang="en-US" dirty="0">
              <a:solidFill>
                <a:srgbClr val="444444"/>
              </a:solidFill>
              <a:ea typeface="Calibri"/>
              <a:cs typeface="Calibri"/>
            </a:endParaRPr>
          </a:p>
          <a:p>
            <a:r>
              <a:rPr lang="en-US" dirty="0"/>
              <a:t>Using this lens through which to value the Rand against the US Dollar, the local currency remains heavily undervalued. </a:t>
            </a:r>
            <a:r>
              <a:rPr lang="en-US" dirty="0">
                <a:solidFill>
                  <a:srgbClr val="444444"/>
                </a:solidFill>
              </a:rPr>
              <a:t> </a:t>
            </a:r>
            <a:endParaRPr lang="en-US" dirty="0">
              <a:solidFill>
                <a:srgbClr val="444444"/>
              </a:solidFill>
              <a:ea typeface="Calibri"/>
              <a:cs typeface="Calibri"/>
            </a:endParaRPr>
          </a:p>
          <a:p>
            <a:r>
              <a:rPr lang="en-US" dirty="0">
                <a:solidFill>
                  <a:srgbClr val="444444"/>
                </a:solidFill>
              </a:rPr>
              <a:t> </a:t>
            </a:r>
            <a:endParaRPr lang="en-US" dirty="0">
              <a:solidFill>
                <a:srgbClr val="444444"/>
              </a:solidFill>
              <a:ea typeface="Calibri"/>
              <a:cs typeface="Calibri"/>
            </a:endParaRPr>
          </a:p>
          <a:p>
            <a:r>
              <a:rPr lang="en-US" dirty="0"/>
              <a:t>The PPP-implied exchange rate is approximately R11.40 per USD while the actual exchange as at end September was R17.25 per USD</a:t>
            </a:r>
            <a:endParaRPr lang="en-ZA" dirty="0"/>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11</a:t>
            </a:fld>
            <a:endParaRPr lang="en-ZA"/>
          </a:p>
        </p:txBody>
      </p:sp>
    </p:spTree>
    <p:extLst>
      <p:ext uri="{BB962C8B-B14F-4D97-AF65-F5344CB8AC3E}">
        <p14:creationId xmlns:p14="http://schemas.microsoft.com/office/powerpoint/2010/main" val="740619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_ppt">
    <p:bg>
      <p:bgPr>
        <a:solidFill>
          <a:srgbClr val="2A2B2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3755" y="333804"/>
            <a:ext cx="9708303" cy="432048"/>
          </a:xfrm>
        </p:spPr>
        <p:txBody>
          <a:bodyPr>
            <a:noAutofit/>
          </a:bodyPr>
          <a:lstStyle>
            <a:lvl1pPr>
              <a:defRPr sz="2400">
                <a:solidFill>
                  <a:srgbClr val="E0E0E0"/>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endParaRPr lang="en-ZA"/>
          </a:p>
        </p:txBody>
      </p:sp>
      <p:sp>
        <p:nvSpPr>
          <p:cNvPr id="4" name="Slide Number Placeholder 3"/>
          <p:cNvSpPr>
            <a:spLocks noGrp="1"/>
          </p:cNvSpPr>
          <p:nvPr>
            <p:ph type="sldNum" sz="quarter" idx="11"/>
          </p:nvPr>
        </p:nvSpPr>
        <p:spPr/>
        <p:txBody>
          <a:bodyPr/>
          <a:lstStyle>
            <a:lvl1pPr>
              <a:defRPr>
                <a:solidFill>
                  <a:srgbClr val="E0E0E0"/>
                </a:solidFill>
                <a:latin typeface="Open Sans" panose="020B0606030504020204" pitchFamily="34" charset="0"/>
                <a:ea typeface="Open Sans" panose="020B0606030504020204" pitchFamily="34" charset="0"/>
                <a:cs typeface="Open Sans" panose="020B0606030504020204" pitchFamily="34" charset="0"/>
              </a:defRPr>
            </a:lvl1pPr>
          </a:lstStyle>
          <a:p>
            <a:fld id="{E917DE0E-AFB1-41FD-BC35-27DB61CA125F}" type="slidenum">
              <a:rPr lang="en-AU" smtClean="0"/>
              <a:pPr/>
              <a:t>‹#›</a:t>
            </a:fld>
            <a:endParaRPr lang="en-AU"/>
          </a:p>
        </p:txBody>
      </p:sp>
      <p:pic>
        <p:nvPicPr>
          <p:cNvPr id="6" name="Picture 5">
            <a:extLst>
              <a:ext uri="{FF2B5EF4-FFF2-40B4-BE49-F238E27FC236}">
                <a16:creationId xmlns:a16="http://schemas.microsoft.com/office/drawing/2014/main" id="{58E2594B-0321-426D-AB1C-A00BF2A99522}"/>
              </a:ext>
            </a:extLst>
          </p:cNvPr>
          <p:cNvPicPr>
            <a:picLocks noChangeAspect="1"/>
          </p:cNvPicPr>
          <p:nvPr userDrawn="1"/>
        </p:nvPicPr>
        <p:blipFill>
          <a:blip r:embed="rId2"/>
          <a:stretch>
            <a:fillRect/>
          </a:stretch>
        </p:blipFill>
        <p:spPr>
          <a:xfrm>
            <a:off x="11487795" y="333804"/>
            <a:ext cx="429446" cy="432048"/>
          </a:xfrm>
          <a:prstGeom prst="rect">
            <a:avLst/>
          </a:prstGeom>
        </p:spPr>
      </p:pic>
      <p:pic>
        <p:nvPicPr>
          <p:cNvPr id="8" name="Picture 7">
            <a:extLst>
              <a:ext uri="{FF2B5EF4-FFF2-40B4-BE49-F238E27FC236}">
                <a16:creationId xmlns:a16="http://schemas.microsoft.com/office/drawing/2014/main" id="{83716279-02AB-4731-8E98-04A3E3117EB8}"/>
              </a:ext>
            </a:extLst>
          </p:cNvPr>
          <p:cNvPicPr>
            <a:picLocks noChangeAspect="1"/>
          </p:cNvPicPr>
          <p:nvPr userDrawn="1"/>
        </p:nvPicPr>
        <p:blipFill>
          <a:blip r:embed="rId3"/>
          <a:stretch>
            <a:fillRect/>
          </a:stretch>
        </p:blipFill>
        <p:spPr>
          <a:xfrm>
            <a:off x="328612" y="6791325"/>
            <a:ext cx="11534775" cy="66675"/>
          </a:xfrm>
          <a:prstGeom prst="rect">
            <a:avLst/>
          </a:prstGeom>
        </p:spPr>
      </p:pic>
    </p:spTree>
    <p:extLst>
      <p:ext uri="{BB962C8B-B14F-4D97-AF65-F5344CB8AC3E}">
        <p14:creationId xmlns:p14="http://schemas.microsoft.com/office/powerpoint/2010/main" val="1992286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C9A4942-F4C9-452B-8C9C-130E7CA212D2}" type="datetimeFigureOut">
              <a:rPr lang="en-ZA" smtClean="0"/>
              <a:t>2025/10/16</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32100683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C9A4942-F4C9-452B-8C9C-130E7CA212D2}" type="datetimeFigureOut">
              <a:rPr lang="en-ZA" smtClean="0"/>
              <a:t>2025/10/16</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2365785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9A4942-F4C9-452B-8C9C-130E7CA212D2}" type="datetimeFigureOut">
              <a:rPr lang="en-ZA" smtClean="0"/>
              <a:t>2025/10/16</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11550536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C5C26-24AF-46EF-BFFF-CD0F6203FBF0}"/>
              </a:ext>
            </a:extLst>
          </p:cNvPr>
          <p:cNvSpPr>
            <a:spLocks noGrp="1"/>
          </p:cNvSpPr>
          <p:nvPr>
            <p:ph type="title"/>
          </p:nvPr>
        </p:nvSpPr>
        <p:spPr/>
        <p:txBody>
          <a:bodyPr/>
          <a:lstStyle/>
          <a:p>
            <a:r>
              <a:rPr lang="en-US"/>
              <a:t>Click to edit Master title style</a:t>
            </a:r>
            <a:endParaRPr lang="en-ZA"/>
          </a:p>
        </p:txBody>
      </p:sp>
      <p:sp>
        <p:nvSpPr>
          <p:cNvPr id="3" name="Date Placeholder 2">
            <a:extLst>
              <a:ext uri="{FF2B5EF4-FFF2-40B4-BE49-F238E27FC236}">
                <a16:creationId xmlns:a16="http://schemas.microsoft.com/office/drawing/2014/main" id="{50C616A6-E46C-41DC-AA14-57EEAF870B8D}"/>
              </a:ext>
            </a:extLst>
          </p:cNvPr>
          <p:cNvSpPr>
            <a:spLocks noGrp="1"/>
          </p:cNvSpPr>
          <p:nvPr>
            <p:ph type="dt" sz="half" idx="10"/>
          </p:nvPr>
        </p:nvSpPr>
        <p:spPr/>
        <p:txBody>
          <a:bodyPr/>
          <a:lstStyle/>
          <a:p>
            <a:fld id="{1C9A4942-F4C9-452B-8C9C-130E7CA212D2}" type="datetimeFigureOut">
              <a:rPr lang="en-ZA" smtClean="0"/>
              <a:t>2025/10/16</a:t>
            </a:fld>
            <a:endParaRPr lang="en-ZA"/>
          </a:p>
        </p:txBody>
      </p:sp>
      <p:sp>
        <p:nvSpPr>
          <p:cNvPr id="4" name="Footer Placeholder 3">
            <a:extLst>
              <a:ext uri="{FF2B5EF4-FFF2-40B4-BE49-F238E27FC236}">
                <a16:creationId xmlns:a16="http://schemas.microsoft.com/office/drawing/2014/main" id="{EE07BED8-A666-4790-B470-29BA2F8A7A48}"/>
              </a:ext>
            </a:extLst>
          </p:cNvPr>
          <p:cNvSpPr>
            <a:spLocks noGrp="1"/>
          </p:cNvSpPr>
          <p:nvPr>
            <p:ph type="ftr" sz="quarter" idx="11"/>
          </p:nvPr>
        </p:nvSpPr>
        <p:spPr/>
        <p:txBody>
          <a:bodyPr/>
          <a:lstStyle/>
          <a:p>
            <a:endParaRPr lang="en-ZA"/>
          </a:p>
        </p:txBody>
      </p:sp>
      <p:sp>
        <p:nvSpPr>
          <p:cNvPr id="5" name="Slide Number Placeholder 4">
            <a:extLst>
              <a:ext uri="{FF2B5EF4-FFF2-40B4-BE49-F238E27FC236}">
                <a16:creationId xmlns:a16="http://schemas.microsoft.com/office/drawing/2014/main" id="{68CA7D04-4658-4D0B-B8C3-92AD74012BC7}"/>
              </a:ext>
            </a:extLst>
          </p:cNvPr>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327239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9A4942-F4C9-452B-8C9C-130E7CA212D2}" type="datetimeFigureOut">
              <a:rPr lang="en-ZA" smtClean="0"/>
              <a:t>2025/10/16</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3645688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_ppt">
    <p:bg>
      <p:bgPr>
        <a:solidFill>
          <a:srgbClr val="2A2B2D"/>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13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C9A4942-F4C9-452B-8C9C-130E7CA212D2}" type="datetimeFigureOut">
              <a:rPr lang="en-ZA" smtClean="0"/>
              <a:t>2025/10/16</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3405064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9A4942-F4C9-452B-8C9C-130E7CA212D2}" type="datetimeFigureOut">
              <a:rPr lang="en-ZA" smtClean="0"/>
              <a:t>2025/10/16</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2919317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C9A4942-F4C9-452B-8C9C-130E7CA212D2}" type="datetimeFigureOut">
              <a:rPr lang="en-ZA" smtClean="0"/>
              <a:t>2025/10/16</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1366697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C9A4942-F4C9-452B-8C9C-130E7CA212D2}" type="datetimeFigureOut">
              <a:rPr lang="en-ZA" smtClean="0"/>
              <a:t>2025/10/16</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2121523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C9A4942-F4C9-452B-8C9C-130E7CA212D2}" type="datetimeFigureOut">
              <a:rPr lang="en-ZA" smtClean="0"/>
              <a:t>2025/10/16</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1491921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C9A4942-F4C9-452B-8C9C-130E7CA212D2}" type="datetimeFigureOut">
              <a:rPr lang="en-ZA" smtClean="0"/>
              <a:t>2025/10/16</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3330881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9A4942-F4C9-452B-8C9C-130E7CA212D2}" type="datetimeFigureOut">
              <a:rPr lang="en-ZA" smtClean="0"/>
              <a:t>2025/10/16</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913791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9A4942-F4C9-452B-8C9C-130E7CA212D2}" type="datetimeFigureOut">
              <a:rPr lang="en-ZA" smtClean="0"/>
              <a:t>2025/10/16</a:t>
            </a:fld>
            <a:endParaRPr lang="en-ZA"/>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AB6D95-3EDC-4A83-A388-8AC43461D17B}" type="slidenum">
              <a:rPr lang="en-ZA" smtClean="0"/>
              <a:t>‹#›</a:t>
            </a:fld>
            <a:endParaRPr lang="en-ZA"/>
          </a:p>
        </p:txBody>
      </p:sp>
    </p:spTree>
    <p:extLst>
      <p:ext uri="{BB962C8B-B14F-4D97-AF65-F5344CB8AC3E}">
        <p14:creationId xmlns:p14="http://schemas.microsoft.com/office/powerpoint/2010/main" val="1941335466"/>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701" r:id="rId13"/>
    <p:sldLayoutId id="2147483695"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0.wav"/><Relationship Id="rId1" Type="http://schemas.microsoft.com/office/2007/relationships/media" Target="../media/media10.wav"/><Relationship Id="rId6" Type="http://schemas.openxmlformats.org/officeDocument/2006/relationships/image" Target="../media/image4.png"/><Relationship Id="rId5" Type="http://schemas.openxmlformats.org/officeDocument/2006/relationships/image" Target="../media/image12.emf"/><Relationship Id="rId4"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1.wav"/><Relationship Id="rId1" Type="http://schemas.microsoft.com/office/2007/relationships/media" Target="../media/media11.wav"/><Relationship Id="rId6" Type="http://schemas.openxmlformats.org/officeDocument/2006/relationships/image" Target="../media/image4.png"/><Relationship Id="rId5" Type="http://schemas.openxmlformats.org/officeDocument/2006/relationships/image" Target="../media/image13.emf"/><Relationship Id="rId4"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2.wav"/><Relationship Id="rId1" Type="http://schemas.microsoft.com/office/2007/relationships/media" Target="../media/media12.wav"/><Relationship Id="rId6" Type="http://schemas.openxmlformats.org/officeDocument/2006/relationships/image" Target="../media/image4.png"/><Relationship Id="rId5" Type="http://schemas.openxmlformats.org/officeDocument/2006/relationships/image" Target="../media/image14.emf"/><Relationship Id="rId4"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3.wav"/><Relationship Id="rId1" Type="http://schemas.microsoft.com/office/2007/relationships/media" Target="../media/media13.wav"/><Relationship Id="rId6" Type="http://schemas.openxmlformats.org/officeDocument/2006/relationships/image" Target="../media/image4.png"/><Relationship Id="rId5" Type="http://schemas.openxmlformats.org/officeDocument/2006/relationships/image" Target="../media/image15.emf"/><Relationship Id="rId4"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4.wav"/><Relationship Id="rId1" Type="http://schemas.microsoft.com/office/2007/relationships/media" Target="../media/media14.wav"/><Relationship Id="rId6" Type="http://schemas.openxmlformats.org/officeDocument/2006/relationships/image" Target="../media/image4.png"/><Relationship Id="rId5" Type="http://schemas.openxmlformats.org/officeDocument/2006/relationships/image" Target="../media/image16.emf"/><Relationship Id="rId4"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5.wav"/><Relationship Id="rId1" Type="http://schemas.microsoft.com/office/2007/relationships/media" Target="../media/media15.wav"/><Relationship Id="rId6" Type="http://schemas.openxmlformats.org/officeDocument/2006/relationships/image" Target="../media/image4.png"/><Relationship Id="rId5" Type="http://schemas.openxmlformats.org/officeDocument/2006/relationships/image" Target="../media/image17.emf"/><Relationship Id="rId4"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6.wav"/><Relationship Id="rId1" Type="http://schemas.microsoft.com/office/2007/relationships/media" Target="../media/media16.wav"/><Relationship Id="rId6" Type="http://schemas.openxmlformats.org/officeDocument/2006/relationships/image" Target="../media/image4.png"/><Relationship Id="rId5" Type="http://schemas.openxmlformats.org/officeDocument/2006/relationships/image" Target="../media/image18.emf"/><Relationship Id="rId4"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7.wav"/><Relationship Id="rId1" Type="http://schemas.microsoft.com/office/2007/relationships/media" Target="../media/media17.wav"/><Relationship Id="rId6" Type="http://schemas.openxmlformats.org/officeDocument/2006/relationships/image" Target="../media/image4.png"/><Relationship Id="rId5" Type="http://schemas.openxmlformats.org/officeDocument/2006/relationships/image" Target="../media/image19.emf"/><Relationship Id="rId4"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8.wav"/><Relationship Id="rId1" Type="http://schemas.microsoft.com/office/2007/relationships/media" Target="../media/media18.wav"/><Relationship Id="rId6" Type="http://schemas.openxmlformats.org/officeDocument/2006/relationships/image" Target="../media/image4.png"/><Relationship Id="rId5" Type="http://schemas.openxmlformats.org/officeDocument/2006/relationships/image" Target="../media/image20.emf"/><Relationship Id="rId4"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9.wav"/><Relationship Id="rId1" Type="http://schemas.microsoft.com/office/2007/relationships/media" Target="../media/media19.wav"/><Relationship Id="rId6" Type="http://schemas.openxmlformats.org/officeDocument/2006/relationships/image" Target="../media/image4.png"/><Relationship Id="rId5" Type="http://schemas.openxmlformats.org/officeDocument/2006/relationships/image" Target="../media/image21.emf"/><Relationship Id="rId4"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3" Type="http://schemas.openxmlformats.org/officeDocument/2006/relationships/slide" Target="slide12.xml"/><Relationship Id="rId18" Type="http://schemas.openxmlformats.org/officeDocument/2006/relationships/slide" Target="slide17.xml"/><Relationship Id="rId26" Type="http://schemas.openxmlformats.org/officeDocument/2006/relationships/slide" Target="slide25.xml"/><Relationship Id="rId21" Type="http://schemas.openxmlformats.org/officeDocument/2006/relationships/slide" Target="slide20.xml"/><Relationship Id="rId34" Type="http://schemas.openxmlformats.org/officeDocument/2006/relationships/slide" Target="slide33.xml"/><Relationship Id="rId7" Type="http://schemas.openxmlformats.org/officeDocument/2006/relationships/slide" Target="slide6.xml"/><Relationship Id="rId12" Type="http://schemas.openxmlformats.org/officeDocument/2006/relationships/slide" Target="slide11.xml"/><Relationship Id="rId17" Type="http://schemas.openxmlformats.org/officeDocument/2006/relationships/slide" Target="slide16.xml"/><Relationship Id="rId25" Type="http://schemas.openxmlformats.org/officeDocument/2006/relationships/slide" Target="slide24.xml"/><Relationship Id="rId33" Type="http://schemas.openxmlformats.org/officeDocument/2006/relationships/slide" Target="slide32.xml"/><Relationship Id="rId2" Type="http://schemas.openxmlformats.org/officeDocument/2006/relationships/audio" Target="../media/media2.wav"/><Relationship Id="rId16" Type="http://schemas.openxmlformats.org/officeDocument/2006/relationships/slide" Target="slide15.xml"/><Relationship Id="rId20" Type="http://schemas.openxmlformats.org/officeDocument/2006/relationships/slide" Target="slide19.xml"/><Relationship Id="rId29" Type="http://schemas.openxmlformats.org/officeDocument/2006/relationships/slide" Target="slide28.xml"/><Relationship Id="rId1" Type="http://schemas.microsoft.com/office/2007/relationships/media" Target="../media/media2.wav"/><Relationship Id="rId6" Type="http://schemas.openxmlformats.org/officeDocument/2006/relationships/slide" Target="slide5.xml"/><Relationship Id="rId11" Type="http://schemas.openxmlformats.org/officeDocument/2006/relationships/slide" Target="slide10.xml"/><Relationship Id="rId24" Type="http://schemas.openxmlformats.org/officeDocument/2006/relationships/slide" Target="slide23.xml"/><Relationship Id="rId32" Type="http://schemas.openxmlformats.org/officeDocument/2006/relationships/slide" Target="slide31.xml"/><Relationship Id="rId37" Type="http://schemas.openxmlformats.org/officeDocument/2006/relationships/image" Target="../media/image4.png"/><Relationship Id="rId5" Type="http://schemas.openxmlformats.org/officeDocument/2006/relationships/slide" Target="slide4.xml"/><Relationship Id="rId15" Type="http://schemas.openxmlformats.org/officeDocument/2006/relationships/slide" Target="slide14.xml"/><Relationship Id="rId23" Type="http://schemas.openxmlformats.org/officeDocument/2006/relationships/slide" Target="slide22.xml"/><Relationship Id="rId28" Type="http://schemas.openxmlformats.org/officeDocument/2006/relationships/slide" Target="slide27.xml"/><Relationship Id="rId36" Type="http://schemas.openxmlformats.org/officeDocument/2006/relationships/slide" Target="slide35.xml"/><Relationship Id="rId10" Type="http://schemas.openxmlformats.org/officeDocument/2006/relationships/slide" Target="slide9.xml"/><Relationship Id="rId19" Type="http://schemas.openxmlformats.org/officeDocument/2006/relationships/slide" Target="slide18.xml"/><Relationship Id="rId31" Type="http://schemas.openxmlformats.org/officeDocument/2006/relationships/slide" Target="slide30.xml"/><Relationship Id="rId4" Type="http://schemas.openxmlformats.org/officeDocument/2006/relationships/slide" Target="slide3.xml"/><Relationship Id="rId9" Type="http://schemas.openxmlformats.org/officeDocument/2006/relationships/slide" Target="slide8.xml"/><Relationship Id="rId14" Type="http://schemas.openxmlformats.org/officeDocument/2006/relationships/slide" Target="slide13.xml"/><Relationship Id="rId22" Type="http://schemas.openxmlformats.org/officeDocument/2006/relationships/slide" Target="slide21.xml"/><Relationship Id="rId27" Type="http://schemas.openxmlformats.org/officeDocument/2006/relationships/slide" Target="slide26.xml"/><Relationship Id="rId30" Type="http://schemas.openxmlformats.org/officeDocument/2006/relationships/slide" Target="slide29.xml"/><Relationship Id="rId35" Type="http://schemas.openxmlformats.org/officeDocument/2006/relationships/slide" Target="slide34.xml"/><Relationship Id="rId8" Type="http://schemas.openxmlformats.org/officeDocument/2006/relationships/slide" Target="slide7.xml"/><Relationship Id="rId3"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0.wav"/><Relationship Id="rId1" Type="http://schemas.microsoft.com/office/2007/relationships/media" Target="../media/media20.wav"/><Relationship Id="rId6" Type="http://schemas.openxmlformats.org/officeDocument/2006/relationships/image" Target="../media/image4.png"/><Relationship Id="rId5" Type="http://schemas.openxmlformats.org/officeDocument/2006/relationships/image" Target="../media/image22.emf"/><Relationship Id="rId4"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1.wav"/><Relationship Id="rId1" Type="http://schemas.microsoft.com/office/2007/relationships/media" Target="../media/media21.wav"/><Relationship Id="rId6" Type="http://schemas.openxmlformats.org/officeDocument/2006/relationships/image" Target="../media/image4.png"/><Relationship Id="rId5" Type="http://schemas.openxmlformats.org/officeDocument/2006/relationships/image" Target="../media/image23.emf"/><Relationship Id="rId4"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2.wav"/><Relationship Id="rId1" Type="http://schemas.microsoft.com/office/2007/relationships/media" Target="../media/media22.wav"/><Relationship Id="rId6" Type="http://schemas.openxmlformats.org/officeDocument/2006/relationships/image" Target="../media/image4.png"/><Relationship Id="rId5" Type="http://schemas.openxmlformats.org/officeDocument/2006/relationships/image" Target="../media/image24.emf"/><Relationship Id="rId4"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3.wav"/><Relationship Id="rId1" Type="http://schemas.microsoft.com/office/2007/relationships/media" Target="../media/media23.wav"/><Relationship Id="rId6" Type="http://schemas.openxmlformats.org/officeDocument/2006/relationships/image" Target="../media/image4.png"/><Relationship Id="rId5" Type="http://schemas.openxmlformats.org/officeDocument/2006/relationships/image" Target="../media/image25.emf"/><Relationship Id="rId4"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4.wav"/><Relationship Id="rId1" Type="http://schemas.microsoft.com/office/2007/relationships/media" Target="../media/media24.wav"/><Relationship Id="rId6" Type="http://schemas.openxmlformats.org/officeDocument/2006/relationships/image" Target="../media/image4.png"/><Relationship Id="rId5" Type="http://schemas.openxmlformats.org/officeDocument/2006/relationships/image" Target="../media/image26.emf"/><Relationship Id="rId4"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5.wav"/><Relationship Id="rId1" Type="http://schemas.microsoft.com/office/2007/relationships/media" Target="../media/media25.wav"/><Relationship Id="rId6" Type="http://schemas.openxmlformats.org/officeDocument/2006/relationships/image" Target="../media/image4.png"/><Relationship Id="rId5" Type="http://schemas.openxmlformats.org/officeDocument/2006/relationships/image" Target="../media/image27.emf"/><Relationship Id="rId4"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6.wav"/><Relationship Id="rId1" Type="http://schemas.microsoft.com/office/2007/relationships/media" Target="../media/media26.wav"/><Relationship Id="rId6" Type="http://schemas.openxmlformats.org/officeDocument/2006/relationships/image" Target="../media/image4.png"/><Relationship Id="rId5" Type="http://schemas.openxmlformats.org/officeDocument/2006/relationships/image" Target="../media/image28.emf"/><Relationship Id="rId4"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7.wav"/><Relationship Id="rId1" Type="http://schemas.microsoft.com/office/2007/relationships/media" Target="../media/media27.wav"/><Relationship Id="rId6" Type="http://schemas.openxmlformats.org/officeDocument/2006/relationships/image" Target="../media/image4.png"/><Relationship Id="rId5" Type="http://schemas.openxmlformats.org/officeDocument/2006/relationships/image" Target="../media/image29.emf"/><Relationship Id="rId4"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8.wav"/><Relationship Id="rId1" Type="http://schemas.microsoft.com/office/2007/relationships/media" Target="../media/media28.wav"/><Relationship Id="rId6" Type="http://schemas.openxmlformats.org/officeDocument/2006/relationships/image" Target="../media/image4.png"/><Relationship Id="rId5" Type="http://schemas.openxmlformats.org/officeDocument/2006/relationships/image" Target="../media/image30.emf"/><Relationship Id="rId4"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9.wav"/><Relationship Id="rId1" Type="http://schemas.microsoft.com/office/2007/relationships/media" Target="../media/media29.wav"/><Relationship Id="rId6" Type="http://schemas.openxmlformats.org/officeDocument/2006/relationships/image" Target="../media/image4.png"/><Relationship Id="rId5" Type="http://schemas.openxmlformats.org/officeDocument/2006/relationships/image" Target="../media/image31.emf"/><Relationship Id="rId4"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wav"/><Relationship Id="rId1" Type="http://schemas.microsoft.com/office/2007/relationships/media" Target="../media/media3.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0.wav"/><Relationship Id="rId1" Type="http://schemas.microsoft.com/office/2007/relationships/media" Target="../media/media30.wav"/><Relationship Id="rId6" Type="http://schemas.openxmlformats.org/officeDocument/2006/relationships/image" Target="../media/image4.png"/><Relationship Id="rId5" Type="http://schemas.openxmlformats.org/officeDocument/2006/relationships/image" Target="../media/image32.emf"/><Relationship Id="rId4"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1.wav"/><Relationship Id="rId1" Type="http://schemas.microsoft.com/office/2007/relationships/media" Target="../media/media31.wav"/><Relationship Id="rId6" Type="http://schemas.openxmlformats.org/officeDocument/2006/relationships/image" Target="../media/image4.png"/><Relationship Id="rId5" Type="http://schemas.openxmlformats.org/officeDocument/2006/relationships/image" Target="../media/image33.emf"/><Relationship Id="rId4" Type="http://schemas.openxmlformats.org/officeDocument/2006/relationships/notesSlide" Target="../notesSlides/notesSlide29.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2.wav"/><Relationship Id="rId1" Type="http://schemas.microsoft.com/office/2007/relationships/media" Target="../media/media32.wav"/><Relationship Id="rId6" Type="http://schemas.openxmlformats.org/officeDocument/2006/relationships/image" Target="../media/image4.png"/><Relationship Id="rId5" Type="http://schemas.openxmlformats.org/officeDocument/2006/relationships/image" Target="../media/image34.emf"/><Relationship Id="rId4"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3.wav"/><Relationship Id="rId1" Type="http://schemas.microsoft.com/office/2007/relationships/media" Target="../media/media33.wav"/><Relationship Id="rId6" Type="http://schemas.openxmlformats.org/officeDocument/2006/relationships/image" Target="../media/image4.png"/><Relationship Id="rId5" Type="http://schemas.openxmlformats.org/officeDocument/2006/relationships/image" Target="../media/image35.emf"/><Relationship Id="rId4" Type="http://schemas.openxmlformats.org/officeDocument/2006/relationships/notesSlide" Target="../notesSlides/notesSlide31.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4.wav"/><Relationship Id="rId1" Type="http://schemas.microsoft.com/office/2007/relationships/media" Target="../media/media34.wav"/><Relationship Id="rId5" Type="http://schemas.openxmlformats.org/officeDocument/2006/relationships/image" Target="../media/image4.png"/><Relationship Id="rId4" Type="http://schemas.openxmlformats.org/officeDocument/2006/relationships/image" Target="../media/image36.png"/></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4.wav"/><Relationship Id="rId1" Type="http://schemas.microsoft.com/office/2007/relationships/media" Target="../media/media4.wav"/><Relationship Id="rId6" Type="http://schemas.openxmlformats.org/officeDocument/2006/relationships/image" Target="../media/image4.png"/><Relationship Id="rId5" Type="http://schemas.openxmlformats.org/officeDocument/2006/relationships/image" Target="../media/image6.png"/><Relationship Id="rId4"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5.wav"/><Relationship Id="rId1" Type="http://schemas.microsoft.com/office/2007/relationships/media" Target="../media/media5.wav"/><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6.wav"/><Relationship Id="rId1" Type="http://schemas.microsoft.com/office/2007/relationships/media" Target="../media/media6.wav"/><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7.wav"/><Relationship Id="rId1" Type="http://schemas.microsoft.com/office/2007/relationships/media" Target="../media/media7.wav"/><Relationship Id="rId6" Type="http://schemas.openxmlformats.org/officeDocument/2006/relationships/image" Target="../media/image4.png"/><Relationship Id="rId5" Type="http://schemas.openxmlformats.org/officeDocument/2006/relationships/image" Target="../media/image9.emf"/><Relationship Id="rId4"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8.wav"/><Relationship Id="rId1" Type="http://schemas.microsoft.com/office/2007/relationships/media" Target="../media/media8.wav"/><Relationship Id="rId6" Type="http://schemas.openxmlformats.org/officeDocument/2006/relationships/image" Target="../media/image4.png"/><Relationship Id="rId5" Type="http://schemas.openxmlformats.org/officeDocument/2006/relationships/image" Target="../media/image10.emf"/><Relationship Id="rId4"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9.wav"/><Relationship Id="rId1" Type="http://schemas.microsoft.com/office/2007/relationships/media" Target="../media/media9.wav"/><Relationship Id="rId6" Type="http://schemas.openxmlformats.org/officeDocument/2006/relationships/image" Target="../media/image4.png"/><Relationship Id="rId5" Type="http://schemas.openxmlformats.org/officeDocument/2006/relationships/image" Target="../media/image11.emf"/><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108" y="40000"/>
            <a:ext cx="12127407" cy="6823710"/>
          </a:xfrm>
          <a:prstGeom prst="rect">
            <a:avLst/>
          </a:prstGeom>
        </p:spPr>
      </p:pic>
      <p:pic>
        <p:nvPicPr>
          <p:cNvPr id="2" name="Slide 1_09">
            <a:hlinkClick r:id="" action="ppaction://media"/>
            <a:extLst>
              <a:ext uri="{FF2B5EF4-FFF2-40B4-BE49-F238E27FC236}">
                <a16:creationId xmlns:a16="http://schemas.microsoft.com/office/drawing/2014/main" id="{2C2597EF-E0A6-791C-9BC9-0E97224EE39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485" y="620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2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South African Volatility Index (SAVI)</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10</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10_09">
            <a:hlinkClick r:id="" action="ppaction://media"/>
            <a:extLst>
              <a:ext uri="{FF2B5EF4-FFF2-40B4-BE49-F238E27FC236}">
                <a16:creationId xmlns:a16="http://schemas.microsoft.com/office/drawing/2014/main" id="{1ABF7351-3F53-9FCE-2F04-8167D4714F6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70757"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6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Exchange Rate overview (CPI - Best Fit)</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11</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11_09">
            <a:hlinkClick r:id="" action="ppaction://media"/>
            <a:extLst>
              <a:ext uri="{FF2B5EF4-FFF2-40B4-BE49-F238E27FC236}">
                <a16:creationId xmlns:a16="http://schemas.microsoft.com/office/drawing/2014/main" id="{2A0DC1C6-2EEC-A0EB-1703-BDB11DE66BD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8584"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36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Interest rates and bond yields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12</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12_09">
            <a:hlinkClick r:id="" action="ppaction://media"/>
            <a:extLst>
              <a:ext uri="{FF2B5EF4-FFF2-40B4-BE49-F238E27FC236}">
                <a16:creationId xmlns:a16="http://schemas.microsoft.com/office/drawing/2014/main" id="{E29CDE9B-6064-E881-E071-DFC6E9AB6C9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56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Bond Yields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13</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13_09">
            <a:hlinkClick r:id="" action="ppaction://media"/>
            <a:extLst>
              <a:ext uri="{FF2B5EF4-FFF2-40B4-BE49-F238E27FC236}">
                <a16:creationId xmlns:a16="http://schemas.microsoft.com/office/drawing/2014/main" id="{68D0EA1C-912B-6C1F-5B37-DA497F835E4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5743"/>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8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Equity Yields vs Interest Rates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14</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14_09">
            <a:hlinkClick r:id="" action="ppaction://media"/>
            <a:extLst>
              <a:ext uri="{FF2B5EF4-FFF2-40B4-BE49-F238E27FC236}">
                <a16:creationId xmlns:a16="http://schemas.microsoft.com/office/drawing/2014/main" id="{E0B16F09-7F65-02CC-384E-54FFFD626FA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18308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8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MSCI vs Earnings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15</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15_09">
            <a:hlinkClick r:id="" action="ppaction://media"/>
            <a:extLst>
              <a:ext uri="{FF2B5EF4-FFF2-40B4-BE49-F238E27FC236}">
                <a16:creationId xmlns:a16="http://schemas.microsoft.com/office/drawing/2014/main" id="{91DB3141-9E91-86DD-40B5-203B33D760B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6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MSCI EM vs Earnings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16</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16_09">
            <a:hlinkClick r:id="" action="ppaction://media"/>
            <a:extLst>
              <a:ext uri="{FF2B5EF4-FFF2-40B4-BE49-F238E27FC236}">
                <a16:creationId xmlns:a16="http://schemas.microsoft.com/office/drawing/2014/main" id="{67D4E5EE-4AA9-C3D8-3F5C-089C6D6EF9F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96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Global Markets Overview</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17</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6" name="Slide 17_09_2">
            <a:hlinkClick r:id="" action="ppaction://media"/>
            <a:extLst>
              <a:ext uri="{FF2B5EF4-FFF2-40B4-BE49-F238E27FC236}">
                <a16:creationId xmlns:a16="http://schemas.microsoft.com/office/drawing/2014/main" id="{0250EA5B-6905-89D5-D459-6804EC9E162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52029"/>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56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MSCI Relative Price-Earnings Ratios (Trailing)</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18</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6" name="Slide 18_09_2">
            <a:hlinkClick r:id="" action="ppaction://media"/>
            <a:extLst>
              <a:ext uri="{FF2B5EF4-FFF2-40B4-BE49-F238E27FC236}">
                <a16:creationId xmlns:a16="http://schemas.microsoft.com/office/drawing/2014/main" id="{48DCA8F3-4FDF-ADBA-6F7F-3CFA4F3DE64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0" y="6295571"/>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92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MSCI and SWIX Relative Price-Earnings Ratios (Trailing)</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19</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19_09">
            <a:hlinkClick r:id="" action="ppaction://media"/>
            <a:extLst>
              <a:ext uri="{FF2B5EF4-FFF2-40B4-BE49-F238E27FC236}">
                <a16:creationId xmlns:a16="http://schemas.microsoft.com/office/drawing/2014/main" id="{7BAC3711-1810-2D33-6073-335A698DCFF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2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Table of contents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a:t>
            </a:fld>
            <a:endParaRPr lang="en-AU"/>
          </a:p>
        </p:txBody>
      </p:sp>
      <p:sp>
        <p:nvSpPr>
          <p:cNvPr id="3" name="TextBox 3">
            <a:extLst>
              <a:ext uri="{FF2B5EF4-FFF2-40B4-BE49-F238E27FC236}">
                <a16:creationId xmlns:a16="http://schemas.microsoft.com/office/drawing/2014/main" id="{82A8F1A8-1020-4A5E-9C65-D3C2432A2F35}"/>
              </a:ext>
            </a:extLst>
          </p:cNvPr>
          <p:cNvSpPr txBox="1"/>
          <p:nvPr/>
        </p:nvSpPr>
        <p:spPr>
          <a:xfrm>
            <a:off x="823661" y="689919"/>
            <a:ext cx="5272339" cy="5478162"/>
          </a:xfrm>
          <a:prstGeom prst="rect">
            <a:avLst/>
          </a:prstGeom>
          <a:noFill/>
        </p:spPr>
        <p:txBody>
          <a:bodyPr wrap="square" rtlCol="0">
            <a:spAutoFit/>
          </a:bodyPr>
          <a:lstStyle/>
          <a:p>
            <a:r>
              <a:rPr lang="en-ZA" sz="1500">
                <a:hlinkClick r:id="rId4" action="ppaction://hlinksldjump"/>
              </a:rPr>
              <a:t>Asset Class Performance to 30 September 2025</a:t>
            </a:r>
            <a:br>
              <a:rPr lang="en-ZA"/>
            </a:br>
            <a:r>
              <a:rPr lang="en-ZA" sz="1500">
                <a:hlinkClick r:id="rId5" action="ppaction://hlinksldjump"/>
              </a:rPr>
              <a:t>SA Equity Performance to 30 September 2025</a:t>
            </a:r>
            <a:br>
              <a:rPr lang="en-ZA"/>
            </a:br>
            <a:r>
              <a:rPr lang="en-ZA" sz="1500">
                <a:hlinkClick r:id="rId6" action="ppaction://hlinksldjump"/>
              </a:rPr>
              <a:t>Commodities Performance to 30 September 2025</a:t>
            </a:r>
            <a:br>
              <a:rPr lang="en-ZA"/>
            </a:br>
            <a:r>
              <a:rPr lang="en-ZA" sz="1500">
                <a:hlinkClick r:id="rId7" action="ppaction://hlinksldjump"/>
              </a:rPr>
              <a:t>Global Market Performance to 30 September 2025</a:t>
            </a:r>
            <a:br>
              <a:rPr lang="en-ZA"/>
            </a:br>
            <a:r>
              <a:rPr lang="en-ZA" sz="1500">
                <a:hlinkClick r:id="rId8" action="ppaction://hlinksldjump"/>
              </a:rPr>
              <a:t>SA Markets</a:t>
            </a:r>
            <a:br>
              <a:rPr lang="en-ZA"/>
            </a:br>
            <a:r>
              <a:rPr lang="en-ZA" sz="1500">
                <a:hlinkClick r:id="rId9" action="ppaction://hlinksldjump"/>
              </a:rPr>
              <a:t>Resources vs Financials vs Industrials</a:t>
            </a:r>
            <a:br>
              <a:rPr lang="en-ZA"/>
            </a:br>
            <a:r>
              <a:rPr lang="en-ZA" sz="1500">
                <a:hlinkClick r:id="rId10" action="ppaction://hlinksldjump"/>
              </a:rPr>
              <a:t>Earnings per share and price-earnings ratios</a:t>
            </a:r>
            <a:br>
              <a:rPr lang="en-ZA"/>
            </a:br>
            <a:r>
              <a:rPr lang="en-ZA" sz="1500">
                <a:hlinkClick r:id="rId11" action="ppaction://hlinksldjump"/>
              </a:rPr>
              <a:t>South African Volatility Index (SAVI)</a:t>
            </a:r>
            <a:br>
              <a:rPr lang="en-ZA"/>
            </a:br>
            <a:r>
              <a:rPr lang="en-ZA" sz="1500">
                <a:hlinkClick r:id="rId12" action="ppaction://hlinksldjump"/>
              </a:rPr>
              <a:t>Exchange Rate overview (CPI - Best Fit)</a:t>
            </a:r>
            <a:br>
              <a:rPr lang="en-ZA"/>
            </a:br>
            <a:r>
              <a:rPr lang="en-ZA" sz="1500">
                <a:hlinkClick r:id="rId13" action="ppaction://hlinksldjump"/>
              </a:rPr>
              <a:t>Interest rates and bond yields</a:t>
            </a:r>
            <a:br>
              <a:rPr lang="en-ZA"/>
            </a:br>
            <a:r>
              <a:rPr lang="en-ZA" sz="1500">
                <a:hlinkClick r:id="rId14" action="ppaction://hlinksldjump"/>
              </a:rPr>
              <a:t>Bond Yields</a:t>
            </a:r>
            <a:br>
              <a:rPr lang="en-ZA"/>
            </a:br>
            <a:r>
              <a:rPr lang="en-ZA" sz="1500">
                <a:hlinkClick r:id="rId15" action="ppaction://hlinksldjump"/>
              </a:rPr>
              <a:t>Equity Yields vs Interest Rates</a:t>
            </a:r>
            <a:br>
              <a:rPr lang="en-ZA"/>
            </a:br>
            <a:r>
              <a:rPr lang="en-ZA" sz="1500">
                <a:hlinkClick r:id="rId16" action="ppaction://hlinksldjump"/>
              </a:rPr>
              <a:t>MSCI vs Earnings</a:t>
            </a:r>
            <a:br>
              <a:rPr lang="en-ZA"/>
            </a:br>
            <a:r>
              <a:rPr lang="en-ZA" sz="1500">
                <a:hlinkClick r:id="rId17" action="ppaction://hlinksldjump"/>
              </a:rPr>
              <a:t>MSCI EM vs Earnings</a:t>
            </a:r>
            <a:br>
              <a:rPr lang="en-ZA"/>
            </a:br>
            <a:r>
              <a:rPr lang="en-ZA" sz="1500">
                <a:hlinkClick r:id="rId18" action="ppaction://hlinksldjump"/>
              </a:rPr>
              <a:t>Global Markets Overview</a:t>
            </a:r>
            <a:br>
              <a:rPr lang="en-ZA"/>
            </a:br>
            <a:r>
              <a:rPr lang="en-ZA" sz="1500">
                <a:hlinkClick r:id="rId19" action="ppaction://hlinksldjump"/>
              </a:rPr>
              <a:t>MSCI Relative Price-Earnings Ratios (Trailing)</a:t>
            </a:r>
            <a:br>
              <a:rPr lang="en-ZA"/>
            </a:br>
            <a:r>
              <a:rPr lang="en-ZA" sz="1500">
                <a:hlinkClick r:id="rId20" action="ppaction://hlinksldjump"/>
              </a:rPr>
              <a:t>MSCI and SWIX Relative Price-Earnings Ratios (Trailing)</a:t>
            </a:r>
            <a:br>
              <a:rPr lang="en-ZA"/>
            </a:br>
            <a:r>
              <a:rPr lang="en-ZA" sz="1500">
                <a:hlinkClick r:id="rId21" action="ppaction://hlinksldjump"/>
              </a:rPr>
              <a:t>Global market volatility</a:t>
            </a:r>
            <a:br>
              <a:rPr lang="en-ZA"/>
            </a:br>
            <a:r>
              <a:rPr lang="en-ZA" sz="1500">
                <a:hlinkClick r:id="rId22" action="ppaction://hlinksldjump"/>
              </a:rPr>
              <a:t>Global Bonds</a:t>
            </a:r>
            <a:br>
              <a:rPr lang="en-ZA"/>
            </a:br>
            <a:r>
              <a:rPr lang="en-ZA" sz="1500">
                <a:hlinkClick r:id="rId23" action="ppaction://hlinksldjump"/>
              </a:rPr>
              <a:t>SA Rand against the US Dollar, Pound &amp; Euro (12 months)</a:t>
            </a:r>
            <a:br>
              <a:rPr lang="en-ZA"/>
            </a:br>
            <a:endParaRPr lang="en-ZA"/>
          </a:p>
        </p:txBody>
      </p:sp>
      <p:sp>
        <p:nvSpPr>
          <p:cNvPr id="5" name="TextBox 3">
            <a:extLst>
              <a:ext uri="{FF2B5EF4-FFF2-40B4-BE49-F238E27FC236}">
                <a16:creationId xmlns:a16="http://schemas.microsoft.com/office/drawing/2014/main" id="{82A8F1A8-1020-4A5E-9C65-D3C2432A2F35}"/>
              </a:ext>
            </a:extLst>
          </p:cNvPr>
          <p:cNvSpPr txBox="1"/>
          <p:nvPr/>
        </p:nvSpPr>
        <p:spPr>
          <a:xfrm>
            <a:off x="6096000" y="689919"/>
            <a:ext cx="5272339" cy="5478162"/>
          </a:xfrm>
          <a:prstGeom prst="rect">
            <a:avLst/>
          </a:prstGeom>
          <a:noFill/>
        </p:spPr>
        <p:txBody>
          <a:bodyPr wrap="square" rtlCol="0">
            <a:spAutoFit/>
          </a:bodyPr>
          <a:lstStyle/>
          <a:p>
            <a:r>
              <a:rPr lang="en-ZA" sz="1500">
                <a:hlinkClick r:id="rId24" action="ppaction://hlinksldjump"/>
              </a:rPr>
              <a:t>SA Rand against the US Dollar, Pound &amp; Euro (5 years)</a:t>
            </a:r>
            <a:br>
              <a:rPr lang="en-ZA"/>
            </a:br>
            <a:r>
              <a:rPr lang="en-ZA" sz="1500">
                <a:hlinkClick r:id="rId25" action="ppaction://hlinksldjump"/>
              </a:rPr>
              <a:t>Exchange Rates (USDZAR)</a:t>
            </a:r>
            <a:br>
              <a:rPr lang="en-ZA"/>
            </a:br>
            <a:r>
              <a:rPr lang="en-ZA" sz="1500">
                <a:hlinkClick r:id="rId26" action="ppaction://hlinksldjump"/>
              </a:rPr>
              <a:t>Exchange Rates (GBPZAR)</a:t>
            </a:r>
            <a:br>
              <a:rPr lang="en-ZA"/>
            </a:br>
            <a:r>
              <a:rPr lang="en-ZA" sz="1500">
                <a:hlinkClick r:id="rId27" action="ppaction://hlinksldjump"/>
              </a:rPr>
              <a:t>Exchange Rates (EURZAR)</a:t>
            </a:r>
            <a:br>
              <a:rPr lang="en-ZA"/>
            </a:br>
            <a:r>
              <a:rPr lang="en-ZA" sz="1500">
                <a:hlinkClick r:id="rId28" action="ppaction://hlinksldjump"/>
              </a:rPr>
              <a:t>SA equities vs. global developed &amp; emerging markets (12 months)</a:t>
            </a:r>
            <a:br>
              <a:rPr lang="en-ZA"/>
            </a:br>
            <a:r>
              <a:rPr lang="en-ZA" sz="1500">
                <a:hlinkClick r:id="rId29" action="ppaction://hlinksldjump"/>
              </a:rPr>
              <a:t>SA equities vs. global developed &amp; emerging markets (5 years)</a:t>
            </a:r>
            <a:br>
              <a:rPr lang="en-ZA"/>
            </a:br>
            <a:r>
              <a:rPr lang="en-ZA" sz="1500">
                <a:hlinkClick r:id="rId30" action="ppaction://hlinksldjump"/>
              </a:rPr>
              <a:t>US Institute for Supply Management Index</a:t>
            </a:r>
            <a:br>
              <a:rPr lang="en-ZA"/>
            </a:br>
            <a:r>
              <a:rPr lang="en-ZA" sz="1500">
                <a:hlinkClick r:id="rId31" action="ppaction://hlinksldjump"/>
              </a:rPr>
              <a:t>SA Purchasing Managers Index</a:t>
            </a:r>
            <a:br>
              <a:rPr lang="en-ZA"/>
            </a:br>
            <a:r>
              <a:rPr lang="en-ZA" sz="1500">
                <a:hlinkClick r:id="rId32" action="ppaction://hlinksldjump"/>
              </a:rPr>
              <a:t>Gold Price (USD)</a:t>
            </a:r>
            <a:br>
              <a:rPr lang="en-ZA"/>
            </a:br>
            <a:r>
              <a:rPr lang="en-ZA" sz="1500">
                <a:hlinkClick r:id="rId33" action="ppaction://hlinksldjump"/>
              </a:rPr>
              <a:t>Brent Crude Price per Barrel (USD)</a:t>
            </a:r>
            <a:br>
              <a:rPr lang="en-ZA"/>
            </a:br>
            <a:r>
              <a:rPr lang="en-ZA" sz="1500">
                <a:hlinkClick r:id="rId34" action="ppaction://hlinksldjump"/>
              </a:rPr>
              <a:t>Platinum Price (USD)</a:t>
            </a:r>
            <a:br>
              <a:rPr lang="en-ZA"/>
            </a:br>
            <a:r>
              <a:rPr lang="en-ZA" sz="1500">
                <a:hlinkClick r:id="rId35" action="ppaction://hlinksldjump"/>
              </a:rPr>
              <a:t>Conclusion</a:t>
            </a:r>
            <a:br>
              <a:rPr lang="en-ZA"/>
            </a:br>
            <a:r>
              <a:rPr lang="en-ZA" sz="1500">
                <a:hlinkClick r:id="rId36" action="ppaction://hlinksldjump"/>
              </a:rPr>
              <a:t>Disclaimer</a:t>
            </a:r>
            <a:br>
              <a:rPr lang="en-ZA"/>
            </a:br>
            <a:endParaRPr lang="en-ZA"/>
          </a:p>
        </p:txBody>
      </p:sp>
      <p:pic>
        <p:nvPicPr>
          <p:cNvPr id="6" name="Slide 2_09">
            <a:hlinkClick r:id="" action="ppaction://media"/>
            <a:extLst>
              <a:ext uri="{FF2B5EF4-FFF2-40B4-BE49-F238E27FC236}">
                <a16:creationId xmlns:a16="http://schemas.microsoft.com/office/drawing/2014/main" id="{DF3C8A4E-C9E6-01F8-9D01-CAEB3EBDE7EA}"/>
              </a:ext>
            </a:extLst>
          </p:cNvPr>
          <p:cNvPicPr>
            <a:picLocks noChangeAspect="1"/>
          </p:cNvPicPr>
          <p:nvPr>
            <a:audioFile r:link="rId2"/>
            <p:extLst>
              <p:ext uri="{DAA4B4D4-6D71-4841-9C94-3DE7FCFB9230}">
                <p14:media xmlns:p14="http://schemas.microsoft.com/office/powerpoint/2010/main" r:embed="rId1"/>
              </p:ext>
            </p:extLst>
          </p:nvPr>
        </p:nvPicPr>
        <p:blipFill>
          <a:blip r:embed="rId37"/>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6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Global market volatility</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20</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0_09">
            <a:hlinkClick r:id="" action="ppaction://media"/>
            <a:extLst>
              <a:ext uri="{FF2B5EF4-FFF2-40B4-BE49-F238E27FC236}">
                <a16:creationId xmlns:a16="http://schemas.microsoft.com/office/drawing/2014/main" id="{C39AFB65-8E4D-9A32-BEAC-118F3F9A805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598" y="6215743"/>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36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Global Bonds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21</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1_09">
            <a:hlinkClick r:id="" action="ppaction://media"/>
            <a:extLst>
              <a:ext uri="{FF2B5EF4-FFF2-40B4-BE49-F238E27FC236}">
                <a16:creationId xmlns:a16="http://schemas.microsoft.com/office/drawing/2014/main" id="{C9BCAE64-858B-E1D9-5EF0-240197C1631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4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6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SA Rand against the US Dollar, Pound &amp; Euro (12 months)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22</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2_09">
            <a:hlinkClick r:id="" action="ppaction://media"/>
            <a:extLst>
              <a:ext uri="{FF2B5EF4-FFF2-40B4-BE49-F238E27FC236}">
                <a16:creationId xmlns:a16="http://schemas.microsoft.com/office/drawing/2014/main" id="{0B3272F2-521A-4829-C156-CEE9EB3373F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5926" y="624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4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SA Rand against the US Dollar, Pound &amp; Euro (5 years)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23</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3_09">
            <a:hlinkClick r:id="" action="ppaction://media"/>
            <a:extLst>
              <a:ext uri="{FF2B5EF4-FFF2-40B4-BE49-F238E27FC236}">
                <a16:creationId xmlns:a16="http://schemas.microsoft.com/office/drawing/2014/main" id="{32E89CD8-DA0D-7E08-8F6A-3E6F2AAB740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0"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76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Exchange Rates (USDZAR)</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24</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4_09">
            <a:hlinkClick r:id="" action="ppaction://media"/>
            <a:extLst>
              <a:ext uri="{FF2B5EF4-FFF2-40B4-BE49-F238E27FC236}">
                <a16:creationId xmlns:a16="http://schemas.microsoft.com/office/drawing/2014/main" id="{06F6884F-3EC8-C9F3-0EC9-C507BBC04C3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34114"/>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8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Exchange Rates (GBPZAR)</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25</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5_09">
            <a:hlinkClick r:id="" action="ppaction://media"/>
            <a:extLst>
              <a:ext uri="{FF2B5EF4-FFF2-40B4-BE49-F238E27FC236}">
                <a16:creationId xmlns:a16="http://schemas.microsoft.com/office/drawing/2014/main" id="{5C83D58E-4058-6771-CF68-E405EA5EB31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255" y="624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4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Exchange Rates (EURZAR)</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26</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6_09">
            <a:hlinkClick r:id="" action="ppaction://media"/>
            <a:extLst>
              <a:ext uri="{FF2B5EF4-FFF2-40B4-BE49-F238E27FC236}">
                <a16:creationId xmlns:a16="http://schemas.microsoft.com/office/drawing/2014/main" id="{62604424-A63E-0EF2-4503-4B47F913542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18308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12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SA equities vs. global developed &amp; emerging markets (12 months)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27</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7_09">
            <a:hlinkClick r:id="" action="ppaction://media"/>
            <a:extLst>
              <a:ext uri="{FF2B5EF4-FFF2-40B4-BE49-F238E27FC236}">
                <a16:creationId xmlns:a16="http://schemas.microsoft.com/office/drawing/2014/main" id="{38404982-261C-A67B-2F7F-E77AF8A4D44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96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SA equities vs. global developed &amp; emerging markets (5 years)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28</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8_09">
            <a:hlinkClick r:id="" action="ppaction://media"/>
            <a:extLst>
              <a:ext uri="{FF2B5EF4-FFF2-40B4-BE49-F238E27FC236}">
                <a16:creationId xmlns:a16="http://schemas.microsoft.com/office/drawing/2014/main" id="{41DA4F29-248B-BEDC-0AF1-AB7017B3E36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2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US Institute for Supply Management Index</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29</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9_09">
            <a:hlinkClick r:id="" action="ppaction://media"/>
            <a:extLst>
              <a:ext uri="{FF2B5EF4-FFF2-40B4-BE49-F238E27FC236}">
                <a16:creationId xmlns:a16="http://schemas.microsoft.com/office/drawing/2014/main" id="{E3BD1C71-1BA0-D51F-8429-466533B6924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0" y="624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2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Asset Class Performance to 30 September 2025</a:t>
            </a:r>
          </a:p>
        </p:txBody>
      </p:sp>
      <p:sp>
        <p:nvSpPr>
          <p:cNvPr id="4" name="Slide Number Placeholder 3"/>
          <p:cNvSpPr>
            <a:spLocks noGrp="1"/>
          </p:cNvSpPr>
          <p:nvPr>
            <p:ph type="sldNum" sz="quarter" idx="11"/>
          </p:nvPr>
        </p:nvSpPr>
        <p:spPr/>
        <p:txBody>
          <a:bodyPr/>
          <a:lstStyle/>
          <a:p>
            <a:fld id="{E917DE0E-AFB1-41FD-BC35-27DB61CA125F}" type="slidenum">
              <a:rPr lang="en-AU" smtClean="0"/>
              <a:pPr/>
              <a:t>3</a:t>
            </a:fld>
            <a:endParaRPr lang="en-AU"/>
          </a:p>
        </p:txBody>
      </p:sp>
      <p:pic>
        <p:nvPicPr>
          <p:cNvPr id="5" name="Slide 3_09">
            <a:hlinkClick r:id="" action="ppaction://media"/>
            <a:extLst>
              <a:ext uri="{FF2B5EF4-FFF2-40B4-BE49-F238E27FC236}">
                <a16:creationId xmlns:a16="http://schemas.microsoft.com/office/drawing/2014/main" id="{F3C9D928-C372-8839-93F3-655DD8E94AC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5926" y="6219396"/>
            <a:ext cx="609600" cy="609600"/>
          </a:xfrm>
          <a:prstGeom prst="rect">
            <a:avLst/>
          </a:prstGeom>
        </p:spPr>
      </p:pic>
      <p:pic>
        <p:nvPicPr>
          <p:cNvPr id="6" name="Picture 5">
            <a:extLst>
              <a:ext uri="{FF2B5EF4-FFF2-40B4-BE49-F238E27FC236}">
                <a16:creationId xmlns:a16="http://schemas.microsoft.com/office/drawing/2014/main" id="{DC03391A-AA01-1464-7BEB-5BC6573D0F5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8423" y="871845"/>
            <a:ext cx="10544678" cy="524762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956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SA Purchasing Managers Index</a:t>
            </a:r>
          </a:p>
        </p:txBody>
      </p:sp>
      <p:sp>
        <p:nvSpPr>
          <p:cNvPr id="4" name="Slide Number Placeholder 3"/>
          <p:cNvSpPr>
            <a:spLocks noGrp="1"/>
          </p:cNvSpPr>
          <p:nvPr>
            <p:ph type="sldNum" sz="quarter" idx="11"/>
          </p:nvPr>
        </p:nvSpPr>
        <p:spPr/>
        <p:txBody>
          <a:bodyPr/>
          <a:lstStyle/>
          <a:p>
            <a:fld id="{E917DE0E-AFB1-41FD-BC35-27DB61CA125F}" type="slidenum">
              <a:rPr lang="en-AU" smtClean="0"/>
              <a:pPr/>
              <a:t>30</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30_09">
            <a:hlinkClick r:id="" action="ppaction://media"/>
            <a:extLst>
              <a:ext uri="{FF2B5EF4-FFF2-40B4-BE49-F238E27FC236}">
                <a16:creationId xmlns:a16="http://schemas.microsoft.com/office/drawing/2014/main" id="{64A81406-408A-00CF-0876-C0AFCB2DA96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199414"/>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6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Gold Price (USD)</a:t>
            </a:r>
          </a:p>
        </p:txBody>
      </p:sp>
      <p:sp>
        <p:nvSpPr>
          <p:cNvPr id="4" name="Slide Number Placeholder 3"/>
          <p:cNvSpPr>
            <a:spLocks noGrp="1"/>
          </p:cNvSpPr>
          <p:nvPr>
            <p:ph type="sldNum" sz="quarter" idx="11"/>
          </p:nvPr>
        </p:nvSpPr>
        <p:spPr/>
        <p:txBody>
          <a:bodyPr/>
          <a:lstStyle/>
          <a:p>
            <a:fld id="{E917DE0E-AFB1-41FD-BC35-27DB61CA125F}" type="slidenum">
              <a:rPr lang="en-AU" smtClean="0"/>
              <a:pPr/>
              <a:t>31</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31_09">
            <a:hlinkClick r:id="" action="ppaction://media"/>
            <a:extLst>
              <a:ext uri="{FF2B5EF4-FFF2-40B4-BE49-F238E27FC236}">
                <a16:creationId xmlns:a16="http://schemas.microsoft.com/office/drawing/2014/main" id="{2C348217-3AE9-560F-77E9-AE40C1F98C6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255" y="6234114"/>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8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Brent Crude Price per Barrel (USD)</a:t>
            </a:r>
          </a:p>
        </p:txBody>
      </p:sp>
      <p:sp>
        <p:nvSpPr>
          <p:cNvPr id="4" name="Slide Number Placeholder 3"/>
          <p:cNvSpPr>
            <a:spLocks noGrp="1"/>
          </p:cNvSpPr>
          <p:nvPr>
            <p:ph type="sldNum" sz="quarter" idx="11"/>
          </p:nvPr>
        </p:nvSpPr>
        <p:spPr/>
        <p:txBody>
          <a:bodyPr/>
          <a:lstStyle/>
          <a:p>
            <a:fld id="{E917DE0E-AFB1-41FD-BC35-27DB61CA125F}" type="slidenum">
              <a:rPr lang="en-AU" smtClean="0"/>
              <a:pPr/>
              <a:t>32</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6" name="Slide 32_09_2">
            <a:hlinkClick r:id="" action="ppaction://media"/>
            <a:extLst>
              <a:ext uri="{FF2B5EF4-FFF2-40B4-BE49-F238E27FC236}">
                <a16:creationId xmlns:a16="http://schemas.microsoft.com/office/drawing/2014/main" id="{60FA72B5-D733-EE22-014C-B1350530A91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34114"/>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Platinum Price (USD)</a:t>
            </a:r>
          </a:p>
        </p:txBody>
      </p:sp>
      <p:sp>
        <p:nvSpPr>
          <p:cNvPr id="4" name="Slide Number Placeholder 3"/>
          <p:cNvSpPr>
            <a:spLocks noGrp="1"/>
          </p:cNvSpPr>
          <p:nvPr>
            <p:ph type="sldNum" sz="quarter" idx="11"/>
          </p:nvPr>
        </p:nvSpPr>
        <p:spPr/>
        <p:txBody>
          <a:bodyPr/>
          <a:lstStyle/>
          <a:p>
            <a:fld id="{E917DE0E-AFB1-41FD-BC35-27DB61CA125F}" type="slidenum">
              <a:rPr lang="en-AU" smtClean="0"/>
              <a:pPr/>
              <a:t>33</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33_09">
            <a:hlinkClick r:id="" action="ppaction://media"/>
            <a:extLst>
              <a:ext uri="{FF2B5EF4-FFF2-40B4-BE49-F238E27FC236}">
                <a16:creationId xmlns:a16="http://schemas.microsoft.com/office/drawing/2014/main" id="{DFC08841-BF9F-F68C-777D-8E694A6A607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4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12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Conclusion</a:t>
            </a:r>
          </a:p>
        </p:txBody>
      </p:sp>
      <p:sp>
        <p:nvSpPr>
          <p:cNvPr id="4" name="Slide Number Placeholder 3"/>
          <p:cNvSpPr>
            <a:spLocks noGrp="1"/>
          </p:cNvSpPr>
          <p:nvPr>
            <p:ph type="sldNum" sz="quarter" idx="11"/>
          </p:nvPr>
        </p:nvSpPr>
        <p:spPr/>
        <p:txBody>
          <a:bodyPr/>
          <a:lstStyle/>
          <a:p>
            <a:fld id="{E917DE0E-AFB1-41FD-BC35-27DB61CA125F}" type="slidenum">
              <a:rPr lang="en-AU" smtClean="0"/>
              <a:pPr/>
              <a:t>34</a:t>
            </a:fld>
            <a:endParaRPr lang="en-AU"/>
          </a:p>
        </p:txBody>
      </p:sp>
      <p:pic>
        <p:nvPicPr>
          <p:cNvPr id="3"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3661" y="870893"/>
            <a:ext cx="10544678" cy="609614"/>
          </a:xfrm>
          <a:prstGeom prst="rect">
            <a:avLst/>
          </a:prstGeom>
        </p:spPr>
      </p:pic>
      <p:pic>
        <p:nvPicPr>
          <p:cNvPr id="5" name="Slide 34_09">
            <a:hlinkClick r:id="" action="ppaction://media"/>
            <a:extLst>
              <a:ext uri="{FF2B5EF4-FFF2-40B4-BE49-F238E27FC236}">
                <a16:creationId xmlns:a16="http://schemas.microsoft.com/office/drawing/2014/main" id="{73360DD2-FBA6-0C34-9D97-538705C3956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0"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8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Disclaimer</a:t>
            </a:r>
          </a:p>
        </p:txBody>
      </p:sp>
      <p:sp>
        <p:nvSpPr>
          <p:cNvPr id="4" name="Slide Number Placeholder 3"/>
          <p:cNvSpPr>
            <a:spLocks noGrp="1"/>
          </p:cNvSpPr>
          <p:nvPr>
            <p:ph type="sldNum" sz="quarter" idx="11"/>
          </p:nvPr>
        </p:nvSpPr>
        <p:spPr/>
        <p:txBody>
          <a:bodyPr/>
          <a:lstStyle/>
          <a:p>
            <a:fld id="{E917DE0E-AFB1-41FD-BC35-27DB61CA125F}" type="slidenum">
              <a:rPr lang="en-AU" smtClean="0"/>
              <a:pPr/>
              <a:t>35</a:t>
            </a:fld>
            <a:endParaRPr lang="en-AU"/>
          </a:p>
        </p:txBody>
      </p:sp>
      <p:pic>
        <p:nvPicPr>
          <p:cNvPr id="3"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3661" y="870893"/>
            <a:ext cx="10544678" cy="201831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SA Equity Performance to 30 September 2025</a:t>
            </a:r>
          </a:p>
        </p:txBody>
      </p:sp>
      <p:sp>
        <p:nvSpPr>
          <p:cNvPr id="4" name="Slide Number Placeholder 3"/>
          <p:cNvSpPr>
            <a:spLocks noGrp="1"/>
          </p:cNvSpPr>
          <p:nvPr>
            <p:ph type="sldNum" sz="quarter" idx="11"/>
          </p:nvPr>
        </p:nvSpPr>
        <p:spPr/>
        <p:txBody>
          <a:bodyPr/>
          <a:lstStyle/>
          <a:p>
            <a:fld id="{E917DE0E-AFB1-41FD-BC35-27DB61CA125F}" type="slidenum">
              <a:rPr lang="en-AU" smtClean="0"/>
              <a:pPr/>
              <a:t>4</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55736" y="871845"/>
            <a:ext cx="9890052" cy="5478162"/>
          </a:xfrm>
          <a:prstGeom prst="rect">
            <a:avLst/>
          </a:prstGeom>
        </p:spPr>
      </p:pic>
      <p:pic>
        <p:nvPicPr>
          <p:cNvPr id="5" name="Slide 4_09">
            <a:hlinkClick r:id="" action="ppaction://media"/>
            <a:extLst>
              <a:ext uri="{FF2B5EF4-FFF2-40B4-BE49-F238E27FC236}">
                <a16:creationId xmlns:a16="http://schemas.microsoft.com/office/drawing/2014/main" id="{37E95C9B-D99F-7B0E-0757-F3FC1D0BD3E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4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96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Commodities Performance to 30 September 2025</a:t>
            </a:r>
          </a:p>
        </p:txBody>
      </p:sp>
      <p:sp>
        <p:nvSpPr>
          <p:cNvPr id="4" name="Slide Number Placeholder 3"/>
          <p:cNvSpPr>
            <a:spLocks noGrp="1"/>
          </p:cNvSpPr>
          <p:nvPr>
            <p:ph type="sldNum" sz="quarter" idx="11"/>
          </p:nvPr>
        </p:nvSpPr>
        <p:spPr/>
        <p:txBody>
          <a:bodyPr/>
          <a:lstStyle/>
          <a:p>
            <a:fld id="{E917DE0E-AFB1-41FD-BC35-27DB61CA125F}" type="slidenum">
              <a:rPr lang="en-AU" smtClean="0"/>
              <a:pPr/>
              <a:t>5</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8423" y="871845"/>
            <a:ext cx="10544678" cy="2792692"/>
          </a:xfrm>
          <a:prstGeom prst="rect">
            <a:avLst/>
          </a:prstGeom>
        </p:spPr>
      </p:pic>
      <p:pic>
        <p:nvPicPr>
          <p:cNvPr id="5" name="Slide 5_09">
            <a:hlinkClick r:id="" action="ppaction://media"/>
            <a:extLst>
              <a:ext uri="{FF2B5EF4-FFF2-40B4-BE49-F238E27FC236}">
                <a16:creationId xmlns:a16="http://schemas.microsoft.com/office/drawing/2014/main" id="{B8CD770D-1630-811A-9601-7E435DE96E9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6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Global Market Performance to 30 September 2025</a:t>
            </a:r>
          </a:p>
        </p:txBody>
      </p:sp>
      <p:sp>
        <p:nvSpPr>
          <p:cNvPr id="4" name="Slide Number Placeholder 3"/>
          <p:cNvSpPr>
            <a:spLocks noGrp="1"/>
          </p:cNvSpPr>
          <p:nvPr>
            <p:ph type="sldNum" sz="quarter" idx="11"/>
          </p:nvPr>
        </p:nvSpPr>
        <p:spPr/>
        <p:txBody>
          <a:bodyPr/>
          <a:lstStyle/>
          <a:p>
            <a:fld id="{E917DE0E-AFB1-41FD-BC35-27DB61CA125F}" type="slidenum">
              <a:rPr lang="en-AU" smtClean="0"/>
              <a:pPr/>
              <a:t>6</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8423" y="871845"/>
            <a:ext cx="10544678" cy="4835723"/>
          </a:xfrm>
          <a:prstGeom prst="rect">
            <a:avLst/>
          </a:prstGeom>
        </p:spPr>
      </p:pic>
      <p:pic>
        <p:nvPicPr>
          <p:cNvPr id="5" name="Slide 6_09">
            <a:hlinkClick r:id="" action="ppaction://media"/>
            <a:extLst>
              <a:ext uri="{FF2B5EF4-FFF2-40B4-BE49-F238E27FC236}">
                <a16:creationId xmlns:a16="http://schemas.microsoft.com/office/drawing/2014/main" id="{B19FED9C-B504-A83B-C3CE-0E95EB84F90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255" y="6144534"/>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38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SA Markets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7</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6" name="Slide 7_09_2">
            <a:hlinkClick r:id="" action="ppaction://media"/>
            <a:extLst>
              <a:ext uri="{FF2B5EF4-FFF2-40B4-BE49-F238E27FC236}">
                <a16:creationId xmlns:a16="http://schemas.microsoft.com/office/drawing/2014/main" id="{32CB742C-8D64-C3D1-56F8-57EB8F71630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0" y="624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32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Resources vs Financials vs Industrials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8</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8_09">
            <a:hlinkClick r:id="" action="ppaction://media"/>
            <a:extLst>
              <a:ext uri="{FF2B5EF4-FFF2-40B4-BE49-F238E27FC236}">
                <a16:creationId xmlns:a16="http://schemas.microsoft.com/office/drawing/2014/main" id="{8A0D50B0-E35D-07BB-7CBA-BBEA0D33DA6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0" y="624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6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Earnings per share and price-earnings ratios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9</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9_09">
            <a:hlinkClick r:id="" action="ppaction://media"/>
            <a:extLst>
              <a:ext uri="{FF2B5EF4-FFF2-40B4-BE49-F238E27FC236}">
                <a16:creationId xmlns:a16="http://schemas.microsoft.com/office/drawing/2014/main" id="{6A4845BA-10DD-9F67-ECD5-AEE206BB166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2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76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f354ffb-bc17-47f4-9a70-249669604fff">
      <Terms xmlns="http://schemas.microsoft.com/office/infopath/2007/PartnerControls"/>
    </lcf76f155ced4ddcb4097134ff3c332f>
    <TaxCatchAll xmlns="b763cab6-2856-40d5-a12f-5571e3df90c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CD0BE899D656F4F900C353DFEB438A9" ma:contentTypeVersion="17" ma:contentTypeDescription="Create a new document." ma:contentTypeScope="" ma:versionID="f355a1bd325b7385ebe379093d6d154d">
  <xsd:schema xmlns:xsd="http://www.w3.org/2001/XMLSchema" xmlns:xs="http://www.w3.org/2001/XMLSchema" xmlns:p="http://schemas.microsoft.com/office/2006/metadata/properties" xmlns:ns2="ff354ffb-bc17-47f4-9a70-249669604fff" xmlns:ns3="b763cab6-2856-40d5-a12f-5571e3df90c4" targetNamespace="http://schemas.microsoft.com/office/2006/metadata/properties" ma:root="true" ma:fieldsID="dd4d22c9769273c54c7f16fdc458b18b" ns2:_="" ns3:_="">
    <xsd:import namespace="ff354ffb-bc17-47f4-9a70-249669604fff"/>
    <xsd:import namespace="b763cab6-2856-40d5-a12f-5571e3df90c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354ffb-bc17-47f4-9a70-249669604f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887c0bd6-79dd-498b-a42c-d0c0f2a71d6c"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763cab6-2856-40d5-a12f-5571e3df90c4"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103e009c-8d21-4ad3-984f-baa8bc2dfd14}" ma:internalName="TaxCatchAll" ma:showField="CatchAllData" ma:web="b763cab6-2856-40d5-a12f-5571e3df90c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E3831A2-7857-4984-B928-30F93909FDC7}">
  <ds:schemaRefs>
    <ds:schemaRef ds:uri="http://schemas.microsoft.com/sharepoint/v3/contenttype/forms"/>
  </ds:schemaRefs>
</ds:datastoreItem>
</file>

<file path=customXml/itemProps2.xml><?xml version="1.0" encoding="utf-8"?>
<ds:datastoreItem xmlns:ds="http://schemas.openxmlformats.org/officeDocument/2006/customXml" ds:itemID="{C056A952-2CCF-4CDA-A48E-59B4723D2B17}">
  <ds:schemaRefs>
    <ds:schemaRef ds:uri="b763cab6-2856-40d5-a12f-5571e3df90c4"/>
    <ds:schemaRef ds:uri="ff354ffb-bc17-47f4-9a70-249669604ff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D45A0EF6-9AFD-49A6-97A3-6DD886C8316F}">
  <ds:schemaRefs>
    <ds:schemaRef ds:uri="b763cab6-2856-40d5-a12f-5571e3df90c4"/>
    <ds:schemaRef ds:uri="ff354ffb-bc17-47f4-9a70-249669604ff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17</TotalTime>
  <Words>2409</Words>
  <Application>Microsoft Office PowerPoint</Application>
  <PresentationFormat>Widescreen</PresentationFormat>
  <Paragraphs>209</Paragraphs>
  <Slides>35</Slides>
  <Notes>31</Notes>
  <HiddenSlides>0</HiddenSlides>
  <MMClips>34</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Calibri Light</vt:lpstr>
      <vt:lpstr>Open Sans</vt:lpstr>
      <vt:lpstr>Rubik</vt:lpstr>
      <vt:lpstr>Office Theme</vt:lpstr>
      <vt:lpstr>PowerPoint Presentation</vt:lpstr>
      <vt:lpstr>Table of contents</vt:lpstr>
      <vt:lpstr>Asset Class Performance to 30 September 2025</vt:lpstr>
      <vt:lpstr>SA Equity Performance to 30 September 2025</vt:lpstr>
      <vt:lpstr>Commodities Performance to 30 September 2025</vt:lpstr>
      <vt:lpstr>Global Market Performance to 30 September 2025</vt:lpstr>
      <vt:lpstr>SA Markets</vt:lpstr>
      <vt:lpstr>Resources vs Financials vs Industrials</vt:lpstr>
      <vt:lpstr>Earnings per share and price-earnings ratios</vt:lpstr>
      <vt:lpstr>South African Volatility Index (SAVI)</vt:lpstr>
      <vt:lpstr>Exchange Rate overview (CPI - Best Fit)</vt:lpstr>
      <vt:lpstr>Interest rates and bond yields</vt:lpstr>
      <vt:lpstr>Bond Yields</vt:lpstr>
      <vt:lpstr>Equity Yields vs Interest Rates</vt:lpstr>
      <vt:lpstr>MSCI vs Earnings</vt:lpstr>
      <vt:lpstr>MSCI EM vs Earnings</vt:lpstr>
      <vt:lpstr>Global Markets Overview</vt:lpstr>
      <vt:lpstr>MSCI Relative Price-Earnings Ratios (Trailing)</vt:lpstr>
      <vt:lpstr>MSCI and SWIX Relative Price-Earnings Ratios (Trailing)</vt:lpstr>
      <vt:lpstr>Global market volatility</vt:lpstr>
      <vt:lpstr>Global Bonds</vt:lpstr>
      <vt:lpstr>SA Rand against the US Dollar, Pound &amp; Euro (12 months)</vt:lpstr>
      <vt:lpstr>SA Rand against the US Dollar, Pound &amp; Euro (5 years)</vt:lpstr>
      <vt:lpstr>Exchange Rates (USDZAR)</vt:lpstr>
      <vt:lpstr>Exchange Rates (GBPZAR)</vt:lpstr>
      <vt:lpstr>Exchange Rates (EURZAR)</vt:lpstr>
      <vt:lpstr>SA equities vs. global developed &amp; emerging markets (12 months)</vt:lpstr>
      <vt:lpstr>SA equities vs. global developed &amp; emerging markets (5 years)</vt:lpstr>
      <vt:lpstr>US Institute for Supply Management Index</vt:lpstr>
      <vt:lpstr>SA Purchasing Managers Index</vt:lpstr>
      <vt:lpstr>Gold Price (USD)</vt:lpstr>
      <vt:lpstr>Brent Crude Price per Barrel (USD)</vt:lpstr>
      <vt:lpstr>Platinum Price (USD)</vt:lpstr>
      <vt:lpstr>Conclusion</vt:lpstr>
      <vt:lpstr>Disclaimer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Alisha Naidoo</dc:creator>
  <cp:lastModifiedBy>Sureka Asbury</cp:lastModifiedBy>
  <cp:revision>11</cp:revision>
  <dcterms:created xsi:type="dcterms:W3CDTF">2018-06-13T13:41:36Z</dcterms:created>
  <dcterms:modified xsi:type="dcterms:W3CDTF">2025-10-16T13:58:58Z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0x0101002CD0BE899D656F4F900C353DFEB438A9</vt:lpwstr>
  </property>
  <property fmtid="{D5CDD505-2E9C-101B-9397-08002B2CF9AE}" pid="3" name="MediaServiceImageTags">
    <vt:lpwstr/>
  </property>
</Properties>
</file>