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468" r:id="rId2"/>
    <p:sldId id="2147474421" r:id="rId3"/>
    <p:sldId id="2147479143" r:id="rId4"/>
    <p:sldId id="214747939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2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4569926-3494-DD4A-6B59-442E6EEFA55C}" name="Deon Viljoen" initials="DV" userId="Deon Viljoen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1717"/>
    <a:srgbClr val="FFFFFF"/>
    <a:srgbClr val="F3FAFF"/>
    <a:srgbClr val="002647"/>
    <a:srgbClr val="292B2C"/>
    <a:srgbClr val="383838"/>
    <a:srgbClr val="2A2B2D"/>
    <a:srgbClr val="ED974F"/>
    <a:srgbClr val="B4643D"/>
    <a:srgbClr val="CA3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85"/>
    <p:restoredTop sz="85109" autoAdjust="0"/>
  </p:normalViewPr>
  <p:slideViewPr>
    <p:cSldViewPr snapToGrid="0" snapToObjects="1">
      <p:cViewPr varScale="1">
        <p:scale>
          <a:sx n="57" d="100"/>
          <a:sy n="57" d="100"/>
        </p:scale>
        <p:origin x="1164" y="32"/>
      </p:cViewPr>
      <p:guideLst>
        <p:guide orient="horz" pos="182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414564579751188"/>
          <c:y val="4.3141224989713615E-2"/>
          <c:w val="0.85817524695728398"/>
          <c:h val="0.84409388844766364"/>
        </c:manualLayout>
      </c:layout>
      <c:lineChart>
        <c:grouping val="standard"/>
        <c:varyColors val="0"/>
        <c:ser>
          <c:idx val="0"/>
          <c:order val="0"/>
          <c:tx>
            <c:strRef>
              <c:f>Sheet1!$G$19</c:f>
              <c:strCache>
                <c:ptCount val="1"/>
                <c:pt idx="0">
                  <c:v>Pharmacy</c:v>
                </c:pt>
              </c:strCache>
            </c:strRef>
          </c:tx>
          <c:spPr>
            <a:ln w="28575" cap="rnd">
              <a:solidFill>
                <a:srgbClr val="00A0D2"/>
              </a:solidFill>
              <a:round/>
            </a:ln>
            <a:effectLst/>
          </c:spPr>
          <c:marker>
            <c:symbol val="none"/>
          </c:marker>
          <c:val>
            <c:numRef>
              <c:f>Sheet1!$G$20:$G$25</c:f>
              <c:numCache>
                <c:formatCode>0%</c:formatCode>
                <c:ptCount val="6"/>
                <c:pt idx="0">
                  <c:v>0</c:v>
                </c:pt>
                <c:pt idx="1">
                  <c:v>0.54</c:v>
                </c:pt>
                <c:pt idx="2">
                  <c:v>0.3</c:v>
                </c:pt>
                <c:pt idx="3">
                  <c:v>0.09</c:v>
                </c:pt>
                <c:pt idx="4">
                  <c:v>0.04</c:v>
                </c:pt>
                <c:pt idx="5">
                  <c:v>0.04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5325-43B0-9A3C-57EF604EF6EC}"/>
            </c:ext>
          </c:extLst>
        </c:ser>
        <c:ser>
          <c:idx val="1"/>
          <c:order val="1"/>
          <c:tx>
            <c:strRef>
              <c:f>Sheet1!$H$19</c:f>
              <c:strCache>
                <c:ptCount val="1"/>
                <c:pt idx="0">
                  <c:v>GP care</c:v>
                </c:pt>
              </c:strCache>
            </c:strRef>
          </c:tx>
          <c:spPr>
            <a:ln w="28575" cap="rnd">
              <a:solidFill>
                <a:srgbClr val="8BC441"/>
              </a:solidFill>
              <a:round/>
            </a:ln>
            <a:effectLst/>
          </c:spPr>
          <c:marker>
            <c:symbol val="none"/>
          </c:marker>
          <c:val>
            <c:numRef>
              <c:f>Sheet1!$H$20:$H$25</c:f>
              <c:numCache>
                <c:formatCode>0%</c:formatCode>
                <c:ptCount val="6"/>
                <c:pt idx="0">
                  <c:v>0</c:v>
                </c:pt>
                <c:pt idx="1">
                  <c:v>0.42</c:v>
                </c:pt>
                <c:pt idx="2">
                  <c:v>0.31</c:v>
                </c:pt>
                <c:pt idx="3">
                  <c:v>0.14000000000000001</c:v>
                </c:pt>
                <c:pt idx="4">
                  <c:v>0.09</c:v>
                </c:pt>
                <c:pt idx="5">
                  <c:v>0.04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5325-43B0-9A3C-57EF604EF6EC}"/>
            </c:ext>
          </c:extLst>
        </c:ser>
        <c:ser>
          <c:idx val="2"/>
          <c:order val="2"/>
          <c:tx>
            <c:strRef>
              <c:f>Sheet1!$I$19</c:f>
              <c:strCache>
                <c:ptCount val="1"/>
                <c:pt idx="0">
                  <c:v>Nurse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Sheet1!$I$20:$I$25</c:f>
              <c:numCache>
                <c:formatCode>0%</c:formatCode>
                <c:ptCount val="6"/>
                <c:pt idx="0">
                  <c:v>0</c:v>
                </c:pt>
                <c:pt idx="1">
                  <c:v>0.41</c:v>
                </c:pt>
                <c:pt idx="2">
                  <c:v>0.31</c:v>
                </c:pt>
                <c:pt idx="3">
                  <c:v>0.15</c:v>
                </c:pt>
                <c:pt idx="4">
                  <c:v>7.0000000000000007E-2</c:v>
                </c:pt>
                <c:pt idx="5">
                  <c:v>7.0000000000000007E-2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5325-43B0-9A3C-57EF604EF6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41255432"/>
        <c:axId val="241256416"/>
      </c:lineChart>
      <c:catAx>
        <c:axId val="24125543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rgbClr val="FFFFFF">
                <a:lumMod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1256416"/>
        <c:crosses val="autoZero"/>
        <c:auto val="1"/>
        <c:lblAlgn val="ctr"/>
        <c:lblOffset val="100"/>
        <c:noMultiLvlLbl val="0"/>
      </c:catAx>
      <c:valAx>
        <c:axId val="241256416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1255432"/>
        <c:crosses val="autoZero"/>
        <c:crossBetween val="between"/>
        <c:majorUnit val="0.2"/>
      </c:valAx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72124284413876805"/>
          <c:y val="9.9884601031509881E-2"/>
          <c:w val="0.22679424159670952"/>
          <c:h val="0.246085716746246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bg1">
                  <a:lumMod val="10000"/>
                  <a:lumOff val="9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370685037478759"/>
          <c:y val="0.29584473414191381"/>
          <c:w val="0.44900588541096942"/>
          <c:h val="0.52377660554079286"/>
        </c:manualLayout>
      </c:layout>
      <c:pieChart>
        <c:varyColors val="1"/>
        <c:ser>
          <c:idx val="0"/>
          <c:order val="0"/>
          <c:spPr>
            <a:ln w="6350">
              <a:solidFill>
                <a:srgbClr val="292B2C">
                  <a:lumMod val="25000"/>
                  <a:lumOff val="75000"/>
                </a:srgbClr>
              </a:solidFill>
            </a:ln>
          </c:spPr>
          <c:dPt>
            <c:idx val="0"/>
            <c:bubble3D val="0"/>
            <c:spPr>
              <a:solidFill>
                <a:srgbClr val="1EBEAA"/>
              </a:solidFill>
              <a:ln w="6350" cap="flat" cmpd="sng" algn="ctr">
                <a:solidFill>
                  <a:srgbClr val="292B2C">
                    <a:lumMod val="25000"/>
                    <a:lumOff val="7500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8DFC-47BB-9CBA-CE60A07FE249}"/>
              </c:ext>
            </c:extLst>
          </c:dPt>
          <c:dPt>
            <c:idx val="1"/>
            <c:bubble3D val="0"/>
            <c:spPr>
              <a:solidFill>
                <a:srgbClr val="3D45E0"/>
              </a:solidFill>
              <a:ln w="6350" cap="flat" cmpd="sng" algn="ctr">
                <a:solidFill>
                  <a:srgbClr val="292B2C">
                    <a:lumMod val="25000"/>
                    <a:lumOff val="7500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8DFC-47BB-9CBA-CE60A07FE249}"/>
              </c:ext>
            </c:extLst>
          </c:dPt>
          <c:dPt>
            <c:idx val="2"/>
            <c:bubble3D val="0"/>
            <c:spPr>
              <a:solidFill>
                <a:srgbClr val="00A0D2"/>
              </a:solidFill>
              <a:ln w="6350" cap="flat" cmpd="sng" algn="ctr">
                <a:solidFill>
                  <a:srgbClr val="292B2C">
                    <a:lumMod val="25000"/>
                    <a:lumOff val="7500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8DFC-47BB-9CBA-CE60A07FE249}"/>
              </c:ext>
            </c:extLst>
          </c:dPt>
          <c:dPt>
            <c:idx val="3"/>
            <c:bubble3D val="0"/>
            <c:spPr>
              <a:solidFill>
                <a:srgbClr val="292B2C">
                  <a:lumMod val="25000"/>
                  <a:lumOff val="75000"/>
                </a:srgbClr>
              </a:solidFill>
              <a:ln w="6350" cap="flat" cmpd="sng" algn="ctr">
                <a:solidFill>
                  <a:srgbClr val="292B2C">
                    <a:lumMod val="25000"/>
                    <a:lumOff val="7500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8DFC-47BB-9CBA-CE60A07FE249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5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5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6350" cap="flat" cmpd="sng" algn="ctr">
                <a:solidFill>
                  <a:srgbClr val="292B2C">
                    <a:lumMod val="25000"/>
                    <a:lumOff val="7500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8DFC-47BB-9CBA-CE60A07FE249}"/>
              </c:ext>
            </c:extLst>
          </c:dPt>
          <c:dLbls>
            <c:dLbl>
              <c:idx val="2"/>
              <c:layout>
                <c:manualLayout>
                  <c:x val="3.5178216097426961E-2"/>
                  <c:y val="-7.157237352467881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3971349923147967E-2"/>
                      <c:h val="8.72685001814601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8DFC-47BB-9CBA-CE60A07FE249}"/>
                </c:ext>
              </c:extLst>
            </c:dLbl>
            <c:dLbl>
              <c:idx val="3"/>
              <c:layout>
                <c:manualLayout>
                  <c:x val="-1.7902069197276854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DFC-47BB-9CBA-CE60A07FE249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DFC-47BB-9CBA-CE60A07FE2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Sheet1!$E$60:$E$64</c:f>
              <c:strCache>
                <c:ptCount val="5"/>
                <c:pt idx="0">
                  <c:v>Medication</c:v>
                </c:pt>
                <c:pt idx="1">
                  <c:v>Private doctor</c:v>
                </c:pt>
                <c:pt idx="2">
                  <c:v>Nurse consultation</c:v>
                </c:pt>
                <c:pt idx="3">
                  <c:v>Traditional healer</c:v>
                </c:pt>
                <c:pt idx="4">
                  <c:v>Other</c:v>
                </c:pt>
              </c:strCache>
            </c:strRef>
          </c:cat>
          <c:val>
            <c:numRef>
              <c:f>Sheet1!$F$60:$F$64</c:f>
              <c:numCache>
                <c:formatCode>0%</c:formatCode>
                <c:ptCount val="5"/>
                <c:pt idx="0">
                  <c:v>0.56000000000000005</c:v>
                </c:pt>
                <c:pt idx="1">
                  <c:v>0.41</c:v>
                </c:pt>
                <c:pt idx="2">
                  <c:v>0.02</c:v>
                </c:pt>
                <c:pt idx="3">
                  <c:v>0.01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DFC-47BB-9CBA-CE60A07FE24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178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2.8666146425957606E-2"/>
          <c:y val="5.1472037640539481E-2"/>
          <c:w val="0.9319264656297187"/>
          <c:h val="0.226416171873128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rgbClr val="FFFFFF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rgbClr val="FFFFFF"/>
          </a:solidFill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B3258-7059-284E-9A0D-CE6D65378950}" type="datetimeFigureOut">
              <a:rPr lang="en-US" smtClean="0"/>
              <a:t>18/07/2023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7B359-16D0-4445-A606-D9ED30A02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38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78AB73-7610-4224-937B-818B4838A9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3143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78AB73-7610-4224-937B-818B4838A9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1522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7531BF3-3250-B044-B686-AD800F693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5844" y="5097102"/>
            <a:ext cx="9867037" cy="561314"/>
          </a:xfrm>
        </p:spPr>
        <p:txBody>
          <a:bodyPr anchor="ctr"/>
          <a:lstStyle>
            <a:lvl1pPr algn="l">
              <a:defRPr sz="32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ZA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1B5C61C-80CB-F44F-BD50-0C1EFADB7A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25844" y="5729360"/>
            <a:ext cx="9867037" cy="345515"/>
          </a:xfrm>
        </p:spPr>
        <p:txBody>
          <a:bodyPr/>
          <a:lstStyle>
            <a:lvl1pPr marL="0" indent="0" algn="l">
              <a:buNone/>
              <a:defRPr sz="1400" cap="none" spc="1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550F553A-8815-BDC3-B910-7E6A379800BA}"/>
              </a:ext>
            </a:extLst>
          </p:cNvPr>
          <p:cNvSpPr/>
          <p:nvPr userDrawn="1"/>
        </p:nvSpPr>
        <p:spPr>
          <a:xfrm rot="16200000">
            <a:off x="5217824" y="-109104"/>
            <a:ext cx="1759528" cy="11417300"/>
          </a:xfrm>
          <a:prstGeom prst="round2SameRect">
            <a:avLst>
              <a:gd name="adj1" fmla="val 5294"/>
              <a:gd name="adj2" fmla="val 0"/>
            </a:avLst>
          </a:prstGeom>
          <a:noFill/>
          <a:ln w="63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185FC231-21BA-38F8-136C-9ACC69E6FF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0267" y="4910088"/>
            <a:ext cx="788566" cy="1563297"/>
          </a:xfrm>
          <a:prstGeom prst="rect">
            <a:avLst/>
          </a:prstGeom>
        </p:spPr>
      </p:pic>
      <p:grpSp>
        <p:nvGrpSpPr>
          <p:cNvPr id="16" name="Graphic 35">
            <a:extLst>
              <a:ext uri="{FF2B5EF4-FFF2-40B4-BE49-F238E27FC236}">
                <a16:creationId xmlns:a16="http://schemas.microsoft.com/office/drawing/2014/main" id="{4F33D126-8F3B-D946-7083-2AE99EE77F36}"/>
              </a:ext>
            </a:extLst>
          </p:cNvPr>
          <p:cNvGrpSpPr/>
          <p:nvPr/>
        </p:nvGrpSpPr>
        <p:grpSpPr>
          <a:xfrm flipH="1">
            <a:off x="11803642" y="4910088"/>
            <a:ext cx="788566" cy="1563297"/>
            <a:chOff x="11719490" y="4297905"/>
            <a:chExt cx="1117593" cy="2215579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  <a:tileRect/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B39EA8F-6FB7-CE70-CDB9-4CD6D0DC00D9}"/>
                </a:ext>
              </a:extLst>
            </p:cNvPr>
            <p:cNvSpPr/>
            <p:nvPr/>
          </p:nvSpPr>
          <p:spPr>
            <a:xfrm>
              <a:off x="12591016" y="4308688"/>
              <a:ext cx="237243" cy="411744"/>
            </a:xfrm>
            <a:custGeom>
              <a:avLst/>
              <a:gdLst>
                <a:gd name="connsiteX0" fmla="*/ 237243 w 237243"/>
                <a:gd name="connsiteY0" fmla="*/ 0 h 411744"/>
                <a:gd name="connsiteX1" fmla="*/ 0 w 237243"/>
                <a:gd name="connsiteY1" fmla="*/ 191167 h 411744"/>
                <a:gd name="connsiteX2" fmla="*/ 235283 w 237243"/>
                <a:gd name="connsiteY2" fmla="*/ 411745 h 41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243" h="411744">
                  <a:moveTo>
                    <a:pt x="237243" y="0"/>
                  </a:moveTo>
                  <a:lnTo>
                    <a:pt x="0" y="191167"/>
                  </a:lnTo>
                  <a:lnTo>
                    <a:pt x="235283" y="411745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57A37A3-ACDD-EDF1-7EE2-ADC851E6A561}"/>
                </a:ext>
              </a:extLst>
            </p:cNvPr>
            <p:cNvSpPr/>
            <p:nvPr/>
          </p:nvSpPr>
          <p:spPr>
            <a:xfrm>
              <a:off x="12129274" y="4706708"/>
              <a:ext cx="697025" cy="932307"/>
            </a:xfrm>
            <a:custGeom>
              <a:avLst/>
              <a:gdLst>
                <a:gd name="connsiteX0" fmla="*/ 697025 w 697025"/>
                <a:gd name="connsiteY0" fmla="*/ 459782 h 932307"/>
                <a:gd name="connsiteX1" fmla="*/ 697025 w 697025"/>
                <a:gd name="connsiteY1" fmla="*/ 932308 h 932307"/>
                <a:gd name="connsiteX2" fmla="*/ 0 w 697025"/>
                <a:gd name="connsiteY2" fmla="*/ 231361 h 932307"/>
                <a:gd name="connsiteX3" fmla="*/ 237243 w 697025"/>
                <a:gd name="connsiteY3" fmla="*/ 0 h 93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025" h="932307">
                  <a:moveTo>
                    <a:pt x="697025" y="459782"/>
                  </a:moveTo>
                  <a:lnTo>
                    <a:pt x="697025" y="932308"/>
                  </a:lnTo>
                  <a:lnTo>
                    <a:pt x="0" y="231361"/>
                  </a:lnTo>
                  <a:lnTo>
                    <a:pt x="237243" y="0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E38371-215C-A996-0CA7-0A977F7E9C60}"/>
                </a:ext>
              </a:extLst>
            </p:cNvPr>
            <p:cNvSpPr/>
            <p:nvPr/>
          </p:nvSpPr>
          <p:spPr>
            <a:xfrm>
              <a:off x="11726352" y="5166490"/>
              <a:ext cx="1097986" cy="1337190"/>
            </a:xfrm>
            <a:custGeom>
              <a:avLst/>
              <a:gdLst>
                <a:gd name="connsiteX0" fmla="*/ 1097986 w 1097986"/>
                <a:gd name="connsiteY0" fmla="*/ 912701 h 1337190"/>
                <a:gd name="connsiteX1" fmla="*/ 618598 w 1097986"/>
                <a:gd name="connsiteY1" fmla="*/ 450959 h 1337190"/>
                <a:gd name="connsiteX2" fmla="*/ 202931 w 1097986"/>
                <a:gd name="connsiteY2" fmla="*/ 0 h 1337190"/>
                <a:gd name="connsiteX3" fmla="*/ 0 w 1097986"/>
                <a:gd name="connsiteY3" fmla="*/ 237243 h 1337190"/>
                <a:gd name="connsiteX4" fmla="*/ 479389 w 1097986"/>
                <a:gd name="connsiteY4" fmla="*/ 748983 h 1337190"/>
                <a:gd name="connsiteX5" fmla="*/ 1097986 w 1097986"/>
                <a:gd name="connsiteY5" fmla="*/ 1337190 h 1337190"/>
                <a:gd name="connsiteX6" fmla="*/ 1097986 w 1097986"/>
                <a:gd name="connsiteY6" fmla="*/ 912701 h 133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7986" h="1337190">
                  <a:moveTo>
                    <a:pt x="1097986" y="912701"/>
                  </a:moveTo>
                  <a:cubicBezTo>
                    <a:pt x="1097986" y="912701"/>
                    <a:pt x="640165" y="472526"/>
                    <a:pt x="618598" y="450959"/>
                  </a:cubicBezTo>
                  <a:cubicBezTo>
                    <a:pt x="597030" y="429391"/>
                    <a:pt x="202931" y="0"/>
                    <a:pt x="202931" y="0"/>
                  </a:cubicBezTo>
                  <a:lnTo>
                    <a:pt x="0" y="237243"/>
                  </a:lnTo>
                  <a:cubicBezTo>
                    <a:pt x="0" y="237243"/>
                    <a:pt x="327435" y="598010"/>
                    <a:pt x="479389" y="748983"/>
                  </a:cubicBezTo>
                  <a:cubicBezTo>
                    <a:pt x="730357" y="997011"/>
                    <a:pt x="1097986" y="1337190"/>
                    <a:pt x="1097986" y="1337190"/>
                  </a:cubicBezTo>
                  <a:lnTo>
                    <a:pt x="1097986" y="912701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A64306-E7F7-5030-7E8D-F407F98D58B9}"/>
              </a:ext>
            </a:extLst>
          </p:cNvPr>
          <p:cNvGrpSpPr/>
          <p:nvPr userDrawn="1"/>
        </p:nvGrpSpPr>
        <p:grpSpPr>
          <a:xfrm>
            <a:off x="9905393" y="388985"/>
            <a:ext cx="1908202" cy="390497"/>
            <a:chOff x="9905393" y="388985"/>
            <a:chExt cx="1908202" cy="390497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91B1FD6-3A14-A4A6-1A40-250184973B24}"/>
                </a:ext>
              </a:extLst>
            </p:cNvPr>
            <p:cNvSpPr/>
            <p:nvPr/>
          </p:nvSpPr>
          <p:spPr>
            <a:xfrm>
              <a:off x="9905393" y="388985"/>
              <a:ext cx="388639" cy="390497"/>
            </a:xfrm>
            <a:custGeom>
              <a:avLst/>
              <a:gdLst>
                <a:gd name="connsiteX0" fmla="*/ 13161 w 388639"/>
                <a:gd name="connsiteY0" fmla="*/ 195249 h 390497"/>
                <a:gd name="connsiteX1" fmla="*/ 194165 w 388639"/>
                <a:gd name="connsiteY1" fmla="*/ 377336 h 390497"/>
                <a:gd name="connsiteX2" fmla="*/ 375168 w 388639"/>
                <a:gd name="connsiteY2" fmla="*/ 195249 h 390497"/>
                <a:gd name="connsiteX3" fmla="*/ 194320 w 388639"/>
                <a:gd name="connsiteY3" fmla="*/ 13316 h 390497"/>
                <a:gd name="connsiteX4" fmla="*/ 13161 w 388639"/>
                <a:gd name="connsiteY4" fmla="*/ 195249 h 390497"/>
                <a:gd name="connsiteX5" fmla="*/ 0 w 388639"/>
                <a:gd name="connsiteY5" fmla="*/ 195249 h 390497"/>
                <a:gd name="connsiteX6" fmla="*/ 194320 w 388639"/>
                <a:gd name="connsiteY6" fmla="*/ 0 h 390497"/>
                <a:gd name="connsiteX7" fmla="*/ 388639 w 388639"/>
                <a:gd name="connsiteY7" fmla="*/ 195249 h 390497"/>
                <a:gd name="connsiteX8" fmla="*/ 194320 w 388639"/>
                <a:gd name="connsiteY8" fmla="*/ 390497 h 390497"/>
                <a:gd name="connsiteX9" fmla="*/ 0 w 388639"/>
                <a:gd name="connsiteY9" fmla="*/ 195249 h 390497"/>
                <a:gd name="connsiteX10" fmla="*/ 23380 w 388639"/>
                <a:gd name="connsiteY10" fmla="*/ 195249 h 390497"/>
                <a:gd name="connsiteX11" fmla="*/ 194165 w 388639"/>
                <a:gd name="connsiteY11" fmla="*/ 23225 h 390497"/>
                <a:gd name="connsiteX12" fmla="*/ 365104 w 388639"/>
                <a:gd name="connsiteY12" fmla="*/ 195249 h 390497"/>
                <a:gd name="connsiteX13" fmla="*/ 194165 w 388639"/>
                <a:gd name="connsiteY13" fmla="*/ 366962 h 390497"/>
                <a:gd name="connsiteX14" fmla="*/ 23380 w 388639"/>
                <a:gd name="connsiteY14" fmla="*/ 195249 h 390497"/>
                <a:gd name="connsiteX15" fmla="*/ 77263 w 388639"/>
                <a:gd name="connsiteY15" fmla="*/ 167378 h 390497"/>
                <a:gd name="connsiteX16" fmla="*/ 56051 w 388639"/>
                <a:gd name="connsiteY16" fmla="*/ 195558 h 390497"/>
                <a:gd name="connsiteX17" fmla="*/ 195094 w 388639"/>
                <a:gd name="connsiteY17" fmla="*/ 333363 h 390497"/>
                <a:gd name="connsiteX18" fmla="*/ 333518 w 388639"/>
                <a:gd name="connsiteY18" fmla="*/ 195404 h 390497"/>
                <a:gd name="connsiteX19" fmla="*/ 312924 w 388639"/>
                <a:gd name="connsiteY19" fmla="*/ 167533 h 390497"/>
                <a:gd name="connsiteX20" fmla="*/ 195403 w 388639"/>
                <a:gd name="connsiteY20" fmla="*/ 289080 h 390497"/>
                <a:gd name="connsiteX21" fmla="*/ 77263 w 388639"/>
                <a:gd name="connsiteY21" fmla="*/ 167378 h 390497"/>
                <a:gd name="connsiteX22" fmla="*/ 160720 w 388639"/>
                <a:gd name="connsiteY22" fmla="*/ 82683 h 390497"/>
                <a:gd name="connsiteX23" fmla="*/ 195249 w 388639"/>
                <a:gd name="connsiteY23" fmla="*/ 112721 h 390497"/>
                <a:gd name="connsiteX24" fmla="*/ 229622 w 388639"/>
                <a:gd name="connsiteY24" fmla="*/ 82837 h 390497"/>
                <a:gd name="connsiteX25" fmla="*/ 195094 w 388639"/>
                <a:gd name="connsiteY25" fmla="*/ 56051 h 390497"/>
                <a:gd name="connsiteX26" fmla="*/ 160565 w 388639"/>
                <a:gd name="connsiteY26" fmla="*/ 82683 h 390497"/>
                <a:gd name="connsiteX27" fmla="*/ 131146 w 388639"/>
                <a:gd name="connsiteY27" fmla="*/ 109005 h 390497"/>
                <a:gd name="connsiteX28" fmla="*/ 102657 w 388639"/>
                <a:gd name="connsiteY28" fmla="*/ 138269 h 390497"/>
                <a:gd name="connsiteX29" fmla="*/ 195094 w 388639"/>
                <a:gd name="connsiteY29" fmla="*/ 233338 h 390497"/>
                <a:gd name="connsiteX30" fmla="*/ 287376 w 388639"/>
                <a:gd name="connsiteY30" fmla="*/ 138269 h 390497"/>
                <a:gd name="connsiteX31" fmla="*/ 259041 w 388639"/>
                <a:gd name="connsiteY31" fmla="*/ 109160 h 390497"/>
                <a:gd name="connsiteX32" fmla="*/ 195249 w 388639"/>
                <a:gd name="connsiteY32" fmla="*/ 170939 h 390497"/>
                <a:gd name="connsiteX33" fmla="*/ 131146 w 388639"/>
                <a:gd name="connsiteY33" fmla="*/ 108850 h 39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8639" h="390497">
                  <a:moveTo>
                    <a:pt x="13161" y="195249"/>
                  </a:moveTo>
                  <a:cubicBezTo>
                    <a:pt x="13161" y="295738"/>
                    <a:pt x="94295" y="377336"/>
                    <a:pt x="194165" y="377336"/>
                  </a:cubicBezTo>
                  <a:cubicBezTo>
                    <a:pt x="294034" y="377336"/>
                    <a:pt x="375168" y="295892"/>
                    <a:pt x="375168" y="195249"/>
                  </a:cubicBezTo>
                  <a:cubicBezTo>
                    <a:pt x="375168" y="94605"/>
                    <a:pt x="294344" y="13316"/>
                    <a:pt x="194320" y="13316"/>
                  </a:cubicBezTo>
                  <a:cubicBezTo>
                    <a:pt x="94295" y="13316"/>
                    <a:pt x="13161" y="94760"/>
                    <a:pt x="13161" y="195249"/>
                  </a:cubicBezTo>
                  <a:moveTo>
                    <a:pt x="0" y="195249"/>
                  </a:moveTo>
                  <a:cubicBezTo>
                    <a:pt x="0" y="87483"/>
                    <a:pt x="87018" y="0"/>
                    <a:pt x="194320" y="0"/>
                  </a:cubicBezTo>
                  <a:cubicBezTo>
                    <a:pt x="301621" y="0"/>
                    <a:pt x="388639" y="87483"/>
                    <a:pt x="388639" y="195249"/>
                  </a:cubicBezTo>
                  <a:cubicBezTo>
                    <a:pt x="388639" y="303015"/>
                    <a:pt x="301621" y="390497"/>
                    <a:pt x="194320" y="390497"/>
                  </a:cubicBezTo>
                  <a:cubicBezTo>
                    <a:pt x="87018" y="390497"/>
                    <a:pt x="0" y="303170"/>
                    <a:pt x="0" y="195249"/>
                  </a:cubicBezTo>
                  <a:moveTo>
                    <a:pt x="23380" y="195249"/>
                  </a:moveTo>
                  <a:cubicBezTo>
                    <a:pt x="23380" y="102657"/>
                    <a:pt x="101263" y="23225"/>
                    <a:pt x="194165" y="23225"/>
                  </a:cubicBezTo>
                  <a:cubicBezTo>
                    <a:pt x="287221" y="23225"/>
                    <a:pt x="365104" y="102657"/>
                    <a:pt x="365104" y="195249"/>
                  </a:cubicBezTo>
                  <a:cubicBezTo>
                    <a:pt x="365104" y="287841"/>
                    <a:pt x="287067" y="366962"/>
                    <a:pt x="194165" y="366962"/>
                  </a:cubicBezTo>
                  <a:cubicBezTo>
                    <a:pt x="101263" y="366962"/>
                    <a:pt x="23535" y="287686"/>
                    <a:pt x="23380" y="195249"/>
                  </a:cubicBezTo>
                  <a:moveTo>
                    <a:pt x="77263" y="167378"/>
                  </a:moveTo>
                  <a:cubicBezTo>
                    <a:pt x="69831" y="176513"/>
                    <a:pt x="62864" y="185959"/>
                    <a:pt x="56051" y="195558"/>
                  </a:cubicBezTo>
                  <a:cubicBezTo>
                    <a:pt x="94295" y="248667"/>
                    <a:pt x="141675" y="295583"/>
                    <a:pt x="195094" y="333363"/>
                  </a:cubicBezTo>
                  <a:cubicBezTo>
                    <a:pt x="248358" y="295583"/>
                    <a:pt x="295583" y="248667"/>
                    <a:pt x="333518" y="195404"/>
                  </a:cubicBezTo>
                  <a:cubicBezTo>
                    <a:pt x="327014" y="185804"/>
                    <a:pt x="320047" y="176513"/>
                    <a:pt x="312924" y="167533"/>
                  </a:cubicBezTo>
                  <a:cubicBezTo>
                    <a:pt x="277622" y="211661"/>
                    <a:pt x="237829" y="251919"/>
                    <a:pt x="195403" y="289080"/>
                  </a:cubicBezTo>
                  <a:cubicBezTo>
                    <a:pt x="152823" y="251764"/>
                    <a:pt x="112876" y="211352"/>
                    <a:pt x="77263" y="167378"/>
                  </a:cubicBezTo>
                  <a:moveTo>
                    <a:pt x="160720" y="82683"/>
                  </a:moveTo>
                  <a:cubicBezTo>
                    <a:pt x="172488" y="92437"/>
                    <a:pt x="183946" y="102347"/>
                    <a:pt x="195249" y="112721"/>
                  </a:cubicBezTo>
                  <a:cubicBezTo>
                    <a:pt x="206552" y="102502"/>
                    <a:pt x="218010" y="92437"/>
                    <a:pt x="229622" y="82837"/>
                  </a:cubicBezTo>
                  <a:cubicBezTo>
                    <a:pt x="218474" y="73392"/>
                    <a:pt x="207016" y="64412"/>
                    <a:pt x="195094" y="56051"/>
                  </a:cubicBezTo>
                  <a:cubicBezTo>
                    <a:pt x="183171" y="64412"/>
                    <a:pt x="171714" y="73392"/>
                    <a:pt x="160565" y="82683"/>
                  </a:cubicBezTo>
                  <a:moveTo>
                    <a:pt x="131146" y="109005"/>
                  </a:moveTo>
                  <a:cubicBezTo>
                    <a:pt x="121392" y="118450"/>
                    <a:pt x="111947" y="128205"/>
                    <a:pt x="102657" y="138269"/>
                  </a:cubicBezTo>
                  <a:cubicBezTo>
                    <a:pt x="132540" y="170785"/>
                    <a:pt x="163507" y="202371"/>
                    <a:pt x="195094" y="233338"/>
                  </a:cubicBezTo>
                  <a:cubicBezTo>
                    <a:pt x="226680" y="202371"/>
                    <a:pt x="257648" y="170785"/>
                    <a:pt x="287376" y="138269"/>
                  </a:cubicBezTo>
                  <a:cubicBezTo>
                    <a:pt x="278241" y="128359"/>
                    <a:pt x="268796" y="118605"/>
                    <a:pt x="259041" y="109160"/>
                  </a:cubicBezTo>
                  <a:cubicBezTo>
                    <a:pt x="237519" y="129443"/>
                    <a:pt x="216306" y="150191"/>
                    <a:pt x="195249" y="170939"/>
                  </a:cubicBezTo>
                  <a:cubicBezTo>
                    <a:pt x="174191" y="150036"/>
                    <a:pt x="152823" y="129288"/>
                    <a:pt x="131146" y="108850"/>
                  </a:cubicBezTo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B75345F-5958-0860-0967-41EC4445211A}"/>
                </a:ext>
              </a:extLst>
            </p:cNvPr>
            <p:cNvSpPr/>
            <p:nvPr/>
          </p:nvSpPr>
          <p:spPr>
            <a:xfrm>
              <a:off x="10371140" y="470738"/>
              <a:ext cx="1442455" cy="284744"/>
            </a:xfrm>
            <a:custGeom>
              <a:avLst/>
              <a:gdLst>
                <a:gd name="connsiteX0" fmla="*/ 155920 w 1442455"/>
                <a:gd name="connsiteY0" fmla="*/ 113650 h 284744"/>
                <a:gd name="connsiteX1" fmla="*/ 102966 w 1442455"/>
                <a:gd name="connsiteY1" fmla="*/ 198191 h 284744"/>
                <a:gd name="connsiteX2" fmla="*/ 38399 w 1442455"/>
                <a:gd name="connsiteY2" fmla="*/ 207326 h 284744"/>
                <a:gd name="connsiteX3" fmla="*/ 38399 w 1442455"/>
                <a:gd name="connsiteY3" fmla="*/ 20129 h 284744"/>
                <a:gd name="connsiteX4" fmla="*/ 102966 w 1442455"/>
                <a:gd name="connsiteY4" fmla="*/ 29109 h 284744"/>
                <a:gd name="connsiteX5" fmla="*/ 155920 w 1442455"/>
                <a:gd name="connsiteY5" fmla="*/ 113650 h 284744"/>
                <a:gd name="connsiteX6" fmla="*/ 198036 w 1442455"/>
                <a:gd name="connsiteY6" fmla="*/ 113495 h 284744"/>
                <a:gd name="connsiteX7" fmla="*/ 158088 w 1442455"/>
                <a:gd name="connsiteY7" fmla="*/ 30658 h 284744"/>
                <a:gd name="connsiteX8" fmla="*/ 64722 w 1442455"/>
                <a:gd name="connsiteY8" fmla="*/ 3561 h 284744"/>
                <a:gd name="connsiteX9" fmla="*/ 0 w 1442455"/>
                <a:gd name="connsiteY9" fmla="*/ 3561 h 284744"/>
                <a:gd name="connsiteX10" fmla="*/ 0 w 1442455"/>
                <a:gd name="connsiteY10" fmla="*/ 223584 h 284744"/>
                <a:gd name="connsiteX11" fmla="*/ 64722 w 1442455"/>
                <a:gd name="connsiteY11" fmla="*/ 223584 h 284744"/>
                <a:gd name="connsiteX12" fmla="*/ 158552 w 1442455"/>
                <a:gd name="connsiteY12" fmla="*/ 196797 h 284744"/>
                <a:gd name="connsiteX13" fmla="*/ 197881 w 1442455"/>
                <a:gd name="connsiteY13" fmla="*/ 113650 h 284744"/>
                <a:gd name="connsiteX14" fmla="*/ 230706 w 1442455"/>
                <a:gd name="connsiteY14" fmla="*/ 223584 h 284744"/>
                <a:gd name="connsiteX15" fmla="*/ 264925 w 1442455"/>
                <a:gd name="connsiteY15" fmla="*/ 223584 h 284744"/>
                <a:gd name="connsiteX16" fmla="*/ 264925 w 1442455"/>
                <a:gd name="connsiteY16" fmla="*/ 66580 h 284744"/>
                <a:gd name="connsiteX17" fmla="*/ 230706 w 1442455"/>
                <a:gd name="connsiteY17" fmla="*/ 71070 h 284744"/>
                <a:gd name="connsiteX18" fmla="*/ 230706 w 1442455"/>
                <a:gd name="connsiteY18" fmla="*/ 223584 h 284744"/>
                <a:gd name="connsiteX19" fmla="*/ 270344 w 1442455"/>
                <a:gd name="connsiteY19" fmla="*/ 19819 h 284744"/>
                <a:gd name="connsiteX20" fmla="*/ 246499 w 1442455"/>
                <a:gd name="connsiteY20" fmla="*/ 0 h 284744"/>
                <a:gd name="connsiteX21" fmla="*/ 222190 w 1442455"/>
                <a:gd name="connsiteY21" fmla="*/ 19819 h 284744"/>
                <a:gd name="connsiteX22" fmla="*/ 246499 w 1442455"/>
                <a:gd name="connsiteY22" fmla="*/ 39638 h 284744"/>
                <a:gd name="connsiteX23" fmla="*/ 270344 w 1442455"/>
                <a:gd name="connsiteY23" fmla="*/ 19819 h 284744"/>
                <a:gd name="connsiteX24" fmla="*/ 428897 w 1442455"/>
                <a:gd name="connsiteY24" fmla="*/ 179301 h 284744"/>
                <a:gd name="connsiteX25" fmla="*/ 382136 w 1442455"/>
                <a:gd name="connsiteY25" fmla="*/ 132075 h 284744"/>
                <a:gd name="connsiteX26" fmla="*/ 351169 w 1442455"/>
                <a:gd name="connsiteY26" fmla="*/ 118914 h 284744"/>
                <a:gd name="connsiteX27" fmla="*/ 337853 w 1442455"/>
                <a:gd name="connsiteY27" fmla="*/ 101882 h 284744"/>
                <a:gd name="connsiteX28" fmla="*/ 367736 w 1442455"/>
                <a:gd name="connsiteY28" fmla="*/ 83147 h 284744"/>
                <a:gd name="connsiteX29" fmla="*/ 416819 w 1442455"/>
                <a:gd name="connsiteY29" fmla="*/ 96463 h 284744"/>
                <a:gd name="connsiteX30" fmla="*/ 416819 w 1442455"/>
                <a:gd name="connsiteY30" fmla="*/ 72773 h 284744"/>
                <a:gd name="connsiteX31" fmla="*/ 371607 w 1442455"/>
                <a:gd name="connsiteY31" fmla="*/ 66889 h 284744"/>
                <a:gd name="connsiteX32" fmla="*/ 306266 w 1442455"/>
                <a:gd name="connsiteY32" fmla="*/ 110863 h 284744"/>
                <a:gd name="connsiteX33" fmla="*/ 353027 w 1442455"/>
                <a:gd name="connsiteY33" fmla="*/ 153443 h 284744"/>
                <a:gd name="connsiteX34" fmla="*/ 383994 w 1442455"/>
                <a:gd name="connsiteY34" fmla="*/ 167378 h 284744"/>
                <a:gd name="connsiteX35" fmla="*/ 397310 w 1442455"/>
                <a:gd name="connsiteY35" fmla="*/ 185494 h 284744"/>
                <a:gd name="connsiteX36" fmla="*/ 361078 w 1442455"/>
                <a:gd name="connsiteY36" fmla="*/ 211042 h 284744"/>
                <a:gd name="connsiteX37" fmla="*/ 305337 w 1442455"/>
                <a:gd name="connsiteY37" fmla="*/ 208255 h 284744"/>
                <a:gd name="connsiteX38" fmla="*/ 305337 w 1442455"/>
                <a:gd name="connsiteY38" fmla="*/ 221106 h 284744"/>
                <a:gd name="connsiteX39" fmla="*/ 357672 w 1442455"/>
                <a:gd name="connsiteY39" fmla="*/ 227145 h 284744"/>
                <a:gd name="connsiteX40" fmla="*/ 428897 w 1442455"/>
                <a:gd name="connsiteY40" fmla="*/ 179301 h 284744"/>
                <a:gd name="connsiteX41" fmla="*/ 551063 w 1442455"/>
                <a:gd name="connsiteY41" fmla="*/ 227145 h 284744"/>
                <a:gd name="connsiteX42" fmla="*/ 594726 w 1442455"/>
                <a:gd name="connsiteY42" fmla="*/ 221416 h 284744"/>
                <a:gd name="connsiteX43" fmla="*/ 594726 w 1442455"/>
                <a:gd name="connsiteY43" fmla="*/ 208565 h 284744"/>
                <a:gd name="connsiteX44" fmla="*/ 571191 w 1442455"/>
                <a:gd name="connsiteY44" fmla="*/ 210887 h 284744"/>
                <a:gd name="connsiteX45" fmla="*/ 507244 w 1442455"/>
                <a:gd name="connsiteY45" fmla="*/ 185494 h 284744"/>
                <a:gd name="connsiteX46" fmla="*/ 493154 w 1442455"/>
                <a:gd name="connsiteY46" fmla="*/ 131301 h 284744"/>
                <a:gd name="connsiteX47" fmla="*/ 543166 w 1442455"/>
                <a:gd name="connsiteY47" fmla="*/ 82992 h 284744"/>
                <a:gd name="connsiteX48" fmla="*/ 591320 w 1442455"/>
                <a:gd name="connsiteY48" fmla="*/ 96308 h 284744"/>
                <a:gd name="connsiteX49" fmla="*/ 591320 w 1442455"/>
                <a:gd name="connsiteY49" fmla="*/ 72618 h 284744"/>
                <a:gd name="connsiteX50" fmla="*/ 534185 w 1442455"/>
                <a:gd name="connsiteY50" fmla="*/ 66734 h 284744"/>
                <a:gd name="connsiteX51" fmla="*/ 455683 w 1442455"/>
                <a:gd name="connsiteY51" fmla="*/ 142140 h 284744"/>
                <a:gd name="connsiteX52" fmla="*/ 550908 w 1442455"/>
                <a:gd name="connsiteY52" fmla="*/ 226835 h 284744"/>
                <a:gd name="connsiteX53" fmla="*/ 746466 w 1442455"/>
                <a:gd name="connsiteY53" fmla="*/ 147559 h 284744"/>
                <a:gd name="connsiteX54" fmla="*/ 701409 w 1442455"/>
                <a:gd name="connsiteY54" fmla="*/ 210732 h 284744"/>
                <a:gd name="connsiteX55" fmla="*/ 655267 w 1442455"/>
                <a:gd name="connsiteY55" fmla="*/ 147559 h 284744"/>
                <a:gd name="connsiteX56" fmla="*/ 700635 w 1442455"/>
                <a:gd name="connsiteY56" fmla="*/ 82837 h 284744"/>
                <a:gd name="connsiteX57" fmla="*/ 746466 w 1442455"/>
                <a:gd name="connsiteY57" fmla="*/ 147559 h 284744"/>
                <a:gd name="connsiteX58" fmla="*/ 783782 w 1442455"/>
                <a:gd name="connsiteY58" fmla="*/ 147249 h 284744"/>
                <a:gd name="connsiteX59" fmla="*/ 700170 w 1442455"/>
                <a:gd name="connsiteY59" fmla="*/ 66734 h 284744"/>
                <a:gd name="connsiteX60" fmla="*/ 617797 w 1442455"/>
                <a:gd name="connsiteY60" fmla="*/ 147714 h 284744"/>
                <a:gd name="connsiteX61" fmla="*/ 700944 w 1442455"/>
                <a:gd name="connsiteY61" fmla="*/ 226990 h 284744"/>
                <a:gd name="connsiteX62" fmla="*/ 783782 w 1442455"/>
                <a:gd name="connsiteY62" fmla="*/ 147404 h 284744"/>
                <a:gd name="connsiteX63" fmla="*/ 891548 w 1442455"/>
                <a:gd name="connsiteY63" fmla="*/ 226990 h 284744"/>
                <a:gd name="connsiteX64" fmla="*/ 964940 w 1442455"/>
                <a:gd name="connsiteY64" fmla="*/ 70296 h 284744"/>
                <a:gd name="connsiteX65" fmla="*/ 939237 w 1442455"/>
                <a:gd name="connsiteY65" fmla="*/ 70296 h 284744"/>
                <a:gd name="connsiteX66" fmla="*/ 886748 w 1442455"/>
                <a:gd name="connsiteY66" fmla="*/ 185029 h 284744"/>
                <a:gd name="connsiteX67" fmla="*/ 831007 w 1442455"/>
                <a:gd name="connsiteY67" fmla="*/ 70296 h 284744"/>
                <a:gd name="connsiteX68" fmla="*/ 796788 w 1442455"/>
                <a:gd name="connsiteY68" fmla="*/ 74786 h 284744"/>
                <a:gd name="connsiteX69" fmla="*/ 870645 w 1442455"/>
                <a:gd name="connsiteY69" fmla="*/ 226990 h 284744"/>
                <a:gd name="connsiteX70" fmla="*/ 891548 w 1442455"/>
                <a:gd name="connsiteY70" fmla="*/ 226990 h 284744"/>
                <a:gd name="connsiteX71" fmla="*/ 1009997 w 1442455"/>
                <a:gd name="connsiteY71" fmla="*/ 120308 h 284744"/>
                <a:gd name="connsiteX72" fmla="*/ 1050100 w 1442455"/>
                <a:gd name="connsiteY72" fmla="*/ 82992 h 284744"/>
                <a:gd name="connsiteX73" fmla="*/ 1084319 w 1442455"/>
                <a:gd name="connsiteY73" fmla="*/ 120308 h 284744"/>
                <a:gd name="connsiteX74" fmla="*/ 1009997 w 1442455"/>
                <a:gd name="connsiteY74" fmla="*/ 120308 h 284744"/>
                <a:gd name="connsiteX75" fmla="*/ 1009378 w 1442455"/>
                <a:gd name="connsiteY75" fmla="*/ 134863 h 284744"/>
                <a:gd name="connsiteX76" fmla="*/ 1122564 w 1442455"/>
                <a:gd name="connsiteY76" fmla="*/ 134863 h 284744"/>
                <a:gd name="connsiteX77" fmla="*/ 1122564 w 1442455"/>
                <a:gd name="connsiteY77" fmla="*/ 128205 h 284744"/>
                <a:gd name="connsiteX78" fmla="*/ 1055210 w 1442455"/>
                <a:gd name="connsiteY78" fmla="*/ 66734 h 284744"/>
                <a:gd name="connsiteX79" fmla="*/ 975159 w 1442455"/>
                <a:gd name="connsiteY79" fmla="*/ 142140 h 284744"/>
                <a:gd name="connsiteX80" fmla="*/ 1067597 w 1442455"/>
                <a:gd name="connsiteY80" fmla="*/ 226835 h 284744"/>
                <a:gd name="connsiteX81" fmla="*/ 1117918 w 1442455"/>
                <a:gd name="connsiteY81" fmla="*/ 220487 h 284744"/>
                <a:gd name="connsiteX82" fmla="*/ 1117918 w 1442455"/>
                <a:gd name="connsiteY82" fmla="*/ 206242 h 284744"/>
                <a:gd name="connsiteX83" fmla="*/ 1088190 w 1442455"/>
                <a:gd name="connsiteY83" fmla="*/ 210732 h 284744"/>
                <a:gd name="connsiteX84" fmla="*/ 1025481 w 1442455"/>
                <a:gd name="connsiteY84" fmla="*/ 187197 h 284744"/>
                <a:gd name="connsiteX85" fmla="*/ 1009378 w 1442455"/>
                <a:gd name="connsiteY85" fmla="*/ 134863 h 284744"/>
                <a:gd name="connsiteX86" fmla="*/ 1268574 w 1442455"/>
                <a:gd name="connsiteY86" fmla="*/ 97082 h 284744"/>
                <a:gd name="connsiteX87" fmla="*/ 1265323 w 1442455"/>
                <a:gd name="connsiteY87" fmla="*/ 72773 h 284744"/>
                <a:gd name="connsiteX88" fmla="*/ 1223207 w 1442455"/>
                <a:gd name="connsiteY88" fmla="*/ 69057 h 284744"/>
                <a:gd name="connsiteX89" fmla="*/ 1189143 w 1442455"/>
                <a:gd name="connsiteY89" fmla="*/ 82063 h 284744"/>
                <a:gd name="connsiteX90" fmla="*/ 1189143 w 1442455"/>
                <a:gd name="connsiteY90" fmla="*/ 67199 h 284744"/>
                <a:gd name="connsiteX91" fmla="*/ 1154924 w 1442455"/>
                <a:gd name="connsiteY91" fmla="*/ 71689 h 284744"/>
                <a:gd name="connsiteX92" fmla="*/ 1154924 w 1442455"/>
                <a:gd name="connsiteY92" fmla="*/ 224203 h 284744"/>
                <a:gd name="connsiteX93" fmla="*/ 1189143 w 1442455"/>
                <a:gd name="connsiteY93" fmla="*/ 224203 h 284744"/>
                <a:gd name="connsiteX94" fmla="*/ 1189143 w 1442455"/>
                <a:gd name="connsiteY94" fmla="*/ 100953 h 284744"/>
                <a:gd name="connsiteX95" fmla="*/ 1222123 w 1442455"/>
                <a:gd name="connsiteY95" fmla="*/ 88257 h 284744"/>
                <a:gd name="connsiteX96" fmla="*/ 1268574 w 1442455"/>
                <a:gd name="connsiteY96" fmla="*/ 97082 h 284744"/>
                <a:gd name="connsiteX97" fmla="*/ 1442301 w 1442455"/>
                <a:gd name="connsiteY97" fmla="*/ 66580 h 284744"/>
                <a:gd name="connsiteX98" fmla="*/ 1417062 w 1442455"/>
                <a:gd name="connsiteY98" fmla="*/ 66580 h 284744"/>
                <a:gd name="connsiteX99" fmla="*/ 1365966 w 1442455"/>
                <a:gd name="connsiteY99" fmla="*/ 179301 h 284744"/>
                <a:gd name="connsiteX100" fmla="*/ 1321064 w 1442455"/>
                <a:gd name="connsiteY100" fmla="*/ 66425 h 284744"/>
                <a:gd name="connsiteX101" fmla="*/ 1288084 w 1442455"/>
                <a:gd name="connsiteY101" fmla="*/ 70760 h 284744"/>
                <a:gd name="connsiteX102" fmla="*/ 1342431 w 1442455"/>
                <a:gd name="connsiteY102" fmla="*/ 205158 h 284744"/>
                <a:gd name="connsiteX103" fmla="*/ 1346921 w 1442455"/>
                <a:gd name="connsiteY103" fmla="*/ 223429 h 284744"/>
                <a:gd name="connsiteX104" fmla="*/ 1292574 w 1442455"/>
                <a:gd name="connsiteY104" fmla="*/ 261209 h 284744"/>
                <a:gd name="connsiteX105" fmla="*/ 1292574 w 1442455"/>
                <a:gd name="connsiteY105" fmla="*/ 284744 h 284744"/>
                <a:gd name="connsiteX106" fmla="*/ 1298303 w 1442455"/>
                <a:gd name="connsiteY106" fmla="*/ 284744 h 284744"/>
                <a:gd name="connsiteX107" fmla="*/ 1370147 w 1442455"/>
                <a:gd name="connsiteY107" fmla="*/ 225751 h 284744"/>
                <a:gd name="connsiteX108" fmla="*/ 1442455 w 1442455"/>
                <a:gd name="connsiteY108" fmla="*/ 66425 h 28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442455" h="284744">
                  <a:moveTo>
                    <a:pt x="155920" y="113650"/>
                  </a:moveTo>
                  <a:cubicBezTo>
                    <a:pt x="155920" y="149107"/>
                    <a:pt x="138269" y="182397"/>
                    <a:pt x="102966" y="198191"/>
                  </a:cubicBezTo>
                  <a:cubicBezTo>
                    <a:pt x="86863" y="205313"/>
                    <a:pt x="63328" y="207326"/>
                    <a:pt x="38399" y="207326"/>
                  </a:cubicBezTo>
                  <a:lnTo>
                    <a:pt x="38399" y="20129"/>
                  </a:lnTo>
                  <a:cubicBezTo>
                    <a:pt x="63328" y="20129"/>
                    <a:pt x="86863" y="21987"/>
                    <a:pt x="102966" y="29109"/>
                  </a:cubicBezTo>
                  <a:cubicBezTo>
                    <a:pt x="138269" y="44903"/>
                    <a:pt x="155920" y="78192"/>
                    <a:pt x="155920" y="113650"/>
                  </a:cubicBezTo>
                  <a:moveTo>
                    <a:pt x="198036" y="113495"/>
                  </a:moveTo>
                  <a:cubicBezTo>
                    <a:pt x="198036" y="82063"/>
                    <a:pt x="183791" y="50632"/>
                    <a:pt x="158088" y="30658"/>
                  </a:cubicBezTo>
                  <a:cubicBezTo>
                    <a:pt x="134243" y="12077"/>
                    <a:pt x="100179" y="3561"/>
                    <a:pt x="64722" y="3561"/>
                  </a:cubicBezTo>
                  <a:lnTo>
                    <a:pt x="0" y="3561"/>
                  </a:lnTo>
                  <a:lnTo>
                    <a:pt x="0" y="223584"/>
                  </a:lnTo>
                  <a:lnTo>
                    <a:pt x="64722" y="223584"/>
                  </a:lnTo>
                  <a:cubicBezTo>
                    <a:pt x="100024" y="223584"/>
                    <a:pt x="134708" y="215223"/>
                    <a:pt x="158552" y="196797"/>
                  </a:cubicBezTo>
                  <a:cubicBezTo>
                    <a:pt x="184410" y="176668"/>
                    <a:pt x="197881" y="145237"/>
                    <a:pt x="197881" y="113650"/>
                  </a:cubicBezTo>
                  <a:moveTo>
                    <a:pt x="230706" y="223584"/>
                  </a:moveTo>
                  <a:lnTo>
                    <a:pt x="264925" y="223584"/>
                  </a:lnTo>
                  <a:lnTo>
                    <a:pt x="264925" y="66580"/>
                  </a:lnTo>
                  <a:lnTo>
                    <a:pt x="230706" y="71070"/>
                  </a:lnTo>
                  <a:lnTo>
                    <a:pt x="230706" y="223584"/>
                  </a:lnTo>
                  <a:close/>
                  <a:moveTo>
                    <a:pt x="270344" y="19819"/>
                  </a:moveTo>
                  <a:cubicBezTo>
                    <a:pt x="270344" y="8826"/>
                    <a:pt x="259351" y="0"/>
                    <a:pt x="246499" y="0"/>
                  </a:cubicBezTo>
                  <a:cubicBezTo>
                    <a:pt x="232874" y="0"/>
                    <a:pt x="222190" y="8826"/>
                    <a:pt x="222190" y="19819"/>
                  </a:cubicBezTo>
                  <a:cubicBezTo>
                    <a:pt x="222190" y="30812"/>
                    <a:pt x="232874" y="39638"/>
                    <a:pt x="246499" y="39638"/>
                  </a:cubicBezTo>
                  <a:cubicBezTo>
                    <a:pt x="259196" y="39638"/>
                    <a:pt x="270344" y="31432"/>
                    <a:pt x="270344" y="19819"/>
                  </a:cubicBezTo>
                  <a:moveTo>
                    <a:pt x="428897" y="179301"/>
                  </a:moveTo>
                  <a:cubicBezTo>
                    <a:pt x="428897" y="152824"/>
                    <a:pt x="404897" y="141056"/>
                    <a:pt x="382136" y="132075"/>
                  </a:cubicBezTo>
                  <a:cubicBezTo>
                    <a:pt x="376407" y="129753"/>
                    <a:pt x="362782" y="125263"/>
                    <a:pt x="351169" y="118914"/>
                  </a:cubicBezTo>
                  <a:cubicBezTo>
                    <a:pt x="342808" y="114424"/>
                    <a:pt x="337853" y="109005"/>
                    <a:pt x="337853" y="101882"/>
                  </a:cubicBezTo>
                  <a:cubicBezTo>
                    <a:pt x="337853" y="88102"/>
                    <a:pt x="351478" y="83147"/>
                    <a:pt x="367736" y="83147"/>
                  </a:cubicBezTo>
                  <a:cubicBezTo>
                    <a:pt x="390342" y="83147"/>
                    <a:pt x="416819" y="96463"/>
                    <a:pt x="416819" y="96463"/>
                  </a:cubicBezTo>
                  <a:lnTo>
                    <a:pt x="416819" y="72773"/>
                  </a:lnTo>
                  <a:cubicBezTo>
                    <a:pt x="416819" y="72773"/>
                    <a:pt x="392200" y="66889"/>
                    <a:pt x="371607" y="66889"/>
                  </a:cubicBezTo>
                  <a:cubicBezTo>
                    <a:pt x="325311" y="66889"/>
                    <a:pt x="306266" y="84850"/>
                    <a:pt x="306266" y="110863"/>
                  </a:cubicBezTo>
                  <a:cubicBezTo>
                    <a:pt x="306266" y="133314"/>
                    <a:pt x="330576" y="144308"/>
                    <a:pt x="353027" y="153443"/>
                  </a:cubicBezTo>
                  <a:cubicBezTo>
                    <a:pt x="358756" y="155765"/>
                    <a:pt x="372536" y="160875"/>
                    <a:pt x="383994" y="167378"/>
                  </a:cubicBezTo>
                  <a:cubicBezTo>
                    <a:pt x="392355" y="172178"/>
                    <a:pt x="397310" y="178062"/>
                    <a:pt x="397310" y="185494"/>
                  </a:cubicBezTo>
                  <a:cubicBezTo>
                    <a:pt x="397310" y="207171"/>
                    <a:pt x="374394" y="209958"/>
                    <a:pt x="361078" y="211042"/>
                  </a:cubicBezTo>
                  <a:cubicBezTo>
                    <a:pt x="338937" y="212745"/>
                    <a:pt x="305337" y="208255"/>
                    <a:pt x="305337" y="208255"/>
                  </a:cubicBezTo>
                  <a:lnTo>
                    <a:pt x="305337" y="221106"/>
                  </a:lnTo>
                  <a:cubicBezTo>
                    <a:pt x="305337" y="221106"/>
                    <a:pt x="325311" y="227145"/>
                    <a:pt x="357672" y="227145"/>
                  </a:cubicBezTo>
                  <a:cubicBezTo>
                    <a:pt x="397775" y="227145"/>
                    <a:pt x="428897" y="213055"/>
                    <a:pt x="428897" y="179301"/>
                  </a:cubicBezTo>
                  <a:moveTo>
                    <a:pt x="551063" y="227145"/>
                  </a:moveTo>
                  <a:cubicBezTo>
                    <a:pt x="576920" y="227145"/>
                    <a:pt x="594726" y="221416"/>
                    <a:pt x="594726" y="221416"/>
                  </a:cubicBezTo>
                  <a:lnTo>
                    <a:pt x="594726" y="208565"/>
                  </a:lnTo>
                  <a:cubicBezTo>
                    <a:pt x="594726" y="208565"/>
                    <a:pt x="581565" y="210887"/>
                    <a:pt x="571191" y="210887"/>
                  </a:cubicBezTo>
                  <a:cubicBezTo>
                    <a:pt x="546108" y="210887"/>
                    <a:pt x="519940" y="200049"/>
                    <a:pt x="507244" y="185494"/>
                  </a:cubicBezTo>
                  <a:cubicBezTo>
                    <a:pt x="494083" y="170475"/>
                    <a:pt x="493154" y="151120"/>
                    <a:pt x="493154" y="131301"/>
                  </a:cubicBezTo>
                  <a:cubicBezTo>
                    <a:pt x="493154" y="113960"/>
                    <a:pt x="501670" y="82992"/>
                    <a:pt x="543166" y="82992"/>
                  </a:cubicBezTo>
                  <a:cubicBezTo>
                    <a:pt x="565462" y="82992"/>
                    <a:pt x="591320" y="96308"/>
                    <a:pt x="591320" y="96308"/>
                  </a:cubicBezTo>
                  <a:lnTo>
                    <a:pt x="591320" y="72618"/>
                  </a:lnTo>
                  <a:cubicBezTo>
                    <a:pt x="591320" y="72618"/>
                    <a:pt x="568869" y="66734"/>
                    <a:pt x="534185" y="66734"/>
                  </a:cubicBezTo>
                  <a:cubicBezTo>
                    <a:pt x="476586" y="66734"/>
                    <a:pt x="455683" y="101263"/>
                    <a:pt x="455683" y="142140"/>
                  </a:cubicBezTo>
                  <a:cubicBezTo>
                    <a:pt x="455683" y="191687"/>
                    <a:pt x="481541" y="226835"/>
                    <a:pt x="550908" y="226835"/>
                  </a:cubicBezTo>
                  <a:moveTo>
                    <a:pt x="746466" y="147559"/>
                  </a:moveTo>
                  <a:cubicBezTo>
                    <a:pt x="746466" y="172643"/>
                    <a:pt x="743060" y="210732"/>
                    <a:pt x="701409" y="210732"/>
                  </a:cubicBezTo>
                  <a:cubicBezTo>
                    <a:pt x="662390" y="210732"/>
                    <a:pt x="655267" y="172178"/>
                    <a:pt x="655267" y="147559"/>
                  </a:cubicBezTo>
                  <a:cubicBezTo>
                    <a:pt x="655267" y="120463"/>
                    <a:pt x="657590" y="82837"/>
                    <a:pt x="700635" y="82837"/>
                  </a:cubicBezTo>
                  <a:cubicBezTo>
                    <a:pt x="739963" y="82837"/>
                    <a:pt x="746466" y="120618"/>
                    <a:pt x="746466" y="147559"/>
                  </a:cubicBezTo>
                  <a:moveTo>
                    <a:pt x="783782" y="147249"/>
                  </a:moveTo>
                  <a:cubicBezTo>
                    <a:pt x="783782" y="98321"/>
                    <a:pt x="752505" y="66734"/>
                    <a:pt x="700170" y="66734"/>
                  </a:cubicBezTo>
                  <a:cubicBezTo>
                    <a:pt x="641952" y="66734"/>
                    <a:pt x="617797" y="99869"/>
                    <a:pt x="617797" y="147714"/>
                  </a:cubicBezTo>
                  <a:cubicBezTo>
                    <a:pt x="617797" y="195558"/>
                    <a:pt x="647526" y="226990"/>
                    <a:pt x="700944" y="226990"/>
                  </a:cubicBezTo>
                  <a:cubicBezTo>
                    <a:pt x="754363" y="226990"/>
                    <a:pt x="783782" y="196642"/>
                    <a:pt x="783782" y="147404"/>
                  </a:cubicBezTo>
                  <a:moveTo>
                    <a:pt x="891548" y="226990"/>
                  </a:moveTo>
                  <a:lnTo>
                    <a:pt x="964940" y="70296"/>
                  </a:lnTo>
                  <a:lnTo>
                    <a:pt x="939237" y="70296"/>
                  </a:lnTo>
                  <a:lnTo>
                    <a:pt x="886748" y="185029"/>
                  </a:lnTo>
                  <a:lnTo>
                    <a:pt x="831007" y="70296"/>
                  </a:lnTo>
                  <a:lnTo>
                    <a:pt x="796788" y="74786"/>
                  </a:lnTo>
                  <a:lnTo>
                    <a:pt x="870645" y="226990"/>
                  </a:lnTo>
                  <a:lnTo>
                    <a:pt x="891548" y="226990"/>
                  </a:lnTo>
                  <a:close/>
                  <a:moveTo>
                    <a:pt x="1009997" y="120308"/>
                  </a:moveTo>
                  <a:cubicBezTo>
                    <a:pt x="1011701" y="108076"/>
                    <a:pt x="1018978" y="82992"/>
                    <a:pt x="1050100" y="82992"/>
                  </a:cubicBezTo>
                  <a:cubicBezTo>
                    <a:pt x="1071468" y="82992"/>
                    <a:pt x="1084319" y="101108"/>
                    <a:pt x="1084319" y="120308"/>
                  </a:cubicBezTo>
                  <a:lnTo>
                    <a:pt x="1009997" y="120308"/>
                  </a:lnTo>
                  <a:close/>
                  <a:moveTo>
                    <a:pt x="1009378" y="134863"/>
                  </a:moveTo>
                  <a:lnTo>
                    <a:pt x="1122564" y="134863"/>
                  </a:lnTo>
                  <a:lnTo>
                    <a:pt x="1122564" y="128205"/>
                  </a:lnTo>
                  <a:cubicBezTo>
                    <a:pt x="1122564" y="89031"/>
                    <a:pt x="1092990" y="66734"/>
                    <a:pt x="1055210" y="66734"/>
                  </a:cubicBezTo>
                  <a:cubicBezTo>
                    <a:pt x="996991" y="66734"/>
                    <a:pt x="975159" y="95224"/>
                    <a:pt x="975159" y="142140"/>
                  </a:cubicBezTo>
                  <a:cubicBezTo>
                    <a:pt x="975159" y="196642"/>
                    <a:pt x="1009223" y="226835"/>
                    <a:pt x="1067597" y="226835"/>
                  </a:cubicBezTo>
                  <a:cubicBezTo>
                    <a:pt x="1099338" y="226835"/>
                    <a:pt x="1117918" y="220487"/>
                    <a:pt x="1117918" y="220487"/>
                  </a:cubicBezTo>
                  <a:lnTo>
                    <a:pt x="1117918" y="206242"/>
                  </a:lnTo>
                  <a:cubicBezTo>
                    <a:pt x="1117918" y="206242"/>
                    <a:pt x="1100886" y="210732"/>
                    <a:pt x="1088190" y="210732"/>
                  </a:cubicBezTo>
                  <a:cubicBezTo>
                    <a:pt x="1062332" y="210732"/>
                    <a:pt x="1038487" y="201442"/>
                    <a:pt x="1025481" y="187197"/>
                  </a:cubicBezTo>
                  <a:cubicBezTo>
                    <a:pt x="1011856" y="172333"/>
                    <a:pt x="1009378" y="150965"/>
                    <a:pt x="1009378" y="134863"/>
                  </a:cubicBezTo>
                  <a:moveTo>
                    <a:pt x="1268574" y="97082"/>
                  </a:moveTo>
                  <a:lnTo>
                    <a:pt x="1265323" y="72773"/>
                  </a:lnTo>
                  <a:cubicBezTo>
                    <a:pt x="1261916" y="71999"/>
                    <a:pt x="1242562" y="67664"/>
                    <a:pt x="1223207" y="69057"/>
                  </a:cubicBezTo>
                  <a:cubicBezTo>
                    <a:pt x="1207259" y="70141"/>
                    <a:pt x="1195801" y="77728"/>
                    <a:pt x="1189143" y="82063"/>
                  </a:cubicBezTo>
                  <a:lnTo>
                    <a:pt x="1189143" y="67199"/>
                  </a:lnTo>
                  <a:lnTo>
                    <a:pt x="1154924" y="71689"/>
                  </a:lnTo>
                  <a:lnTo>
                    <a:pt x="1154924" y="224203"/>
                  </a:lnTo>
                  <a:lnTo>
                    <a:pt x="1189143" y="224203"/>
                  </a:lnTo>
                  <a:lnTo>
                    <a:pt x="1189143" y="100953"/>
                  </a:lnTo>
                  <a:cubicBezTo>
                    <a:pt x="1197504" y="94450"/>
                    <a:pt x="1207104" y="89031"/>
                    <a:pt x="1222123" y="88257"/>
                  </a:cubicBezTo>
                  <a:cubicBezTo>
                    <a:pt x="1247362" y="86863"/>
                    <a:pt x="1268574" y="97082"/>
                    <a:pt x="1268574" y="97082"/>
                  </a:cubicBezTo>
                  <a:moveTo>
                    <a:pt x="1442301" y="66580"/>
                  </a:moveTo>
                  <a:lnTo>
                    <a:pt x="1417062" y="66580"/>
                  </a:lnTo>
                  <a:lnTo>
                    <a:pt x="1365966" y="179301"/>
                  </a:lnTo>
                  <a:lnTo>
                    <a:pt x="1321064" y="66425"/>
                  </a:lnTo>
                  <a:lnTo>
                    <a:pt x="1288084" y="70760"/>
                  </a:lnTo>
                  <a:lnTo>
                    <a:pt x="1342431" y="205158"/>
                  </a:lnTo>
                  <a:cubicBezTo>
                    <a:pt x="1342431" y="205158"/>
                    <a:pt x="1346921" y="214758"/>
                    <a:pt x="1346921" y="223429"/>
                  </a:cubicBezTo>
                  <a:cubicBezTo>
                    <a:pt x="1346921" y="235042"/>
                    <a:pt x="1331128" y="263686"/>
                    <a:pt x="1292574" y="261209"/>
                  </a:cubicBezTo>
                  <a:lnTo>
                    <a:pt x="1292574" y="284744"/>
                  </a:lnTo>
                  <a:lnTo>
                    <a:pt x="1298303" y="284744"/>
                  </a:lnTo>
                  <a:cubicBezTo>
                    <a:pt x="1336857" y="284744"/>
                    <a:pt x="1358070" y="251145"/>
                    <a:pt x="1370147" y="225751"/>
                  </a:cubicBezTo>
                  <a:lnTo>
                    <a:pt x="1442455" y="66425"/>
                  </a:lnTo>
                  <a:close/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</p:spTree>
    <p:extLst>
      <p:ext uri="{BB962C8B-B14F-4D97-AF65-F5344CB8AC3E}">
        <p14:creationId xmlns:p14="http://schemas.microsoft.com/office/powerpoint/2010/main" val="330414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2814E4-43A6-4B3C-928A-9A985C17F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8936" y="388938"/>
            <a:ext cx="11417302" cy="3425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97721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338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9B500BA7-E5EA-4515-8A8D-11A4EEB8BDA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154373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9B500BA7-E5EA-4515-8A8D-11A4EEB8BD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8C6B7A10-DF27-4805-8B07-227DDC9A2B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63" y="284163"/>
            <a:ext cx="10881360" cy="437016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</a:lstStyle>
          <a:p>
            <a:r>
              <a:rPr lang="en-ZA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91615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C9C8DAA3-0B64-436F-B701-F764832658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64" y="996172"/>
            <a:ext cx="11575184" cy="489689"/>
          </a:xfrm>
          <a:noFill/>
        </p:spPr>
        <p:txBody>
          <a:bodyPr anchor="ctr" anchorCtr="0">
            <a:noAutofit/>
          </a:bodyPr>
          <a:lstStyle>
            <a:lvl1pPr marL="0" indent="0" algn="l">
              <a:buNone/>
              <a:defRPr sz="1800" b="0">
                <a:solidFill>
                  <a:schemeClr val="accent2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609539" indent="0">
              <a:buNone/>
              <a:defRPr sz="2667" b="1"/>
            </a:lvl2pPr>
            <a:lvl3pPr marL="1219080" indent="0">
              <a:buNone/>
              <a:defRPr sz="2400" b="1"/>
            </a:lvl3pPr>
            <a:lvl4pPr marL="1828618" indent="0">
              <a:buNone/>
              <a:defRPr sz="2133" b="1"/>
            </a:lvl4pPr>
            <a:lvl5pPr marL="2438158" indent="0">
              <a:buNone/>
              <a:defRPr sz="2133" b="1"/>
            </a:lvl5pPr>
            <a:lvl6pPr marL="3047696" indent="0">
              <a:buNone/>
              <a:defRPr sz="2133" b="1"/>
            </a:lvl6pPr>
            <a:lvl7pPr marL="3657235" indent="0">
              <a:buNone/>
              <a:defRPr sz="2133" b="1"/>
            </a:lvl7pPr>
            <a:lvl8pPr marL="4266773" indent="0">
              <a:buNone/>
              <a:defRPr sz="2133" b="1"/>
            </a:lvl8pPr>
            <a:lvl9pPr marL="4876313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114580-6199-4CB2-8103-8D25358AA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8055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D794C7A8-0214-3A28-070E-42459D58966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3717348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4" progId="TCLayout.ActiveDocument.1">
                  <p:embed/>
                </p:oleObj>
              </mc:Choice>
              <mc:Fallback>
                <p:oleObj name="think-cell Slide" r:id="rId3" imgW="425" imgH="424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D794C7A8-0214-3A28-070E-42459D5896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18/07/2023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952456F-C110-46A8-ACC1-029C58251B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63" y="284163"/>
            <a:ext cx="10881360" cy="437016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</a:lstStyle>
          <a:p>
            <a:r>
              <a:rPr lang="en-ZA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16898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0080000" cy="34258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938" y="1233487"/>
            <a:ext cx="11417300" cy="51117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38668" y="6537106"/>
            <a:ext cx="2856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F5B70F39-3BA5-41DB-94FE-5B2C294E2A29}" type="slidenum">
              <a:rPr lang="en-ZA" sz="1000" smtClean="0">
                <a:solidFill>
                  <a:schemeClr val="bg2"/>
                </a:solidFill>
              </a:rPr>
              <a:t>‹#›</a:t>
            </a:fld>
            <a:endParaRPr lang="en-ZA" sz="1000">
              <a:solidFill>
                <a:schemeClr val="bg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3DBACB-6120-624F-A0D5-2F9B46C4BF97}"/>
              </a:ext>
            </a:extLst>
          </p:cNvPr>
          <p:cNvSpPr/>
          <p:nvPr userDrawn="1"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D284CA2-E089-70A1-FBF5-5ABF864CEB1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009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  <p:sldLayoutId id="2147483668" r:id="rId3"/>
    <p:sldLayoutId id="2147483669" r:id="rId4"/>
    <p:sldLayoutId id="2147483671" r:id="rId5"/>
    <p:sldLayoutId id="2147483673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all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Open Sans Light" panose="020B0306030504020204" pitchFamily="34" charset="0"/>
        <a:buChar char="–"/>
        <a:defRPr sz="14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5">
          <p15:clr>
            <a:srgbClr val="F26B43"/>
          </p15:clr>
        </p15:guide>
        <p15:guide id="2" pos="245">
          <p15:clr>
            <a:srgbClr val="F26B43"/>
          </p15:clr>
        </p15:guide>
        <p15:guide id="3" pos="7437">
          <p15:clr>
            <a:srgbClr val="F26B43"/>
          </p15:clr>
        </p15:guide>
        <p15:guide id="4" orient="horz" pos="3997">
          <p15:clr>
            <a:srgbClr val="F26B43"/>
          </p15:clr>
        </p15:guide>
        <p15:guide id="5" orient="horz" pos="777" userDrawn="1">
          <p15:clr>
            <a:srgbClr val="F26B43"/>
          </p15:clr>
        </p15:guide>
        <p15:guide id="6" pos="3840" userDrawn="1">
          <p15:clr>
            <a:srgbClr val="F26B43"/>
          </p15:clr>
        </p15:guide>
        <p15:guide id="7" pos="3976" userDrawn="1">
          <p15:clr>
            <a:srgbClr val="F26B43"/>
          </p15:clr>
        </p15:guide>
        <p15:guide id="8" pos="370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D44DD-8A52-45F0-D92C-0187BD1C9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5844" y="5097102"/>
            <a:ext cx="9867037" cy="561314"/>
          </a:xfrm>
        </p:spPr>
        <p:txBody>
          <a:bodyPr/>
          <a:lstStyle/>
          <a:p>
            <a:r>
              <a:rPr lang="en-US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</a:rPr>
              <a:t>BUILDING A BETTER HEALTHCARE SYSTEM</a:t>
            </a:r>
            <a:endParaRPr lang="en-ZA" dirty="0"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1"/>
                <a:tileRect/>
              </a:gra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F616F0-4B00-2238-8B07-5868D057E6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5844" y="5729360"/>
            <a:ext cx="9867037" cy="345515"/>
          </a:xfrm>
        </p:spPr>
        <p:txBody>
          <a:bodyPr/>
          <a:lstStyle/>
          <a:p>
            <a:r>
              <a:rPr lang="en-ZA" dirty="0"/>
              <a:t>DEON KOTZÉ | CHIEF PRODUCT OFFICER</a:t>
            </a:r>
          </a:p>
        </p:txBody>
      </p:sp>
    </p:spTree>
    <p:extLst>
      <p:ext uri="{BB962C8B-B14F-4D97-AF65-F5344CB8AC3E}">
        <p14:creationId xmlns:p14="http://schemas.microsoft.com/office/powerpoint/2010/main" val="194930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B3EA0-E4DB-C7B5-BADE-8689ACE17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Access to primary healthcare is highly valued</a:t>
            </a:r>
          </a:p>
        </p:txBody>
      </p:sp>
      <p:sp>
        <p:nvSpPr>
          <p:cNvPr id="3" name="Rounded Rectangle 11">
            <a:extLst>
              <a:ext uri="{FF2B5EF4-FFF2-40B4-BE49-F238E27FC236}">
                <a16:creationId xmlns:a16="http://schemas.microsoft.com/office/drawing/2014/main" id="{2E0BCDB7-FDA0-ECD1-0E98-5F44FD2112E0}"/>
              </a:ext>
            </a:extLst>
          </p:cNvPr>
          <p:cNvSpPr/>
          <p:nvPr/>
        </p:nvSpPr>
        <p:spPr>
          <a:xfrm rot="10800000" flipH="1">
            <a:off x="8205734" y="2296025"/>
            <a:ext cx="3595689" cy="4037882"/>
          </a:xfrm>
          <a:prstGeom prst="round2SameRect">
            <a:avLst>
              <a:gd name="adj1" fmla="val 8173"/>
              <a:gd name="adj2" fmla="val 0"/>
            </a:avLst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0" tIns="36000" rIns="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77967F-CE12-DDEA-503B-B80F28959757}"/>
              </a:ext>
            </a:extLst>
          </p:cNvPr>
          <p:cNvSpPr txBox="1"/>
          <p:nvPr/>
        </p:nvSpPr>
        <p:spPr>
          <a:xfrm>
            <a:off x="4297335" y="1243310"/>
            <a:ext cx="3595689" cy="911259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>
              <a:defRPr/>
            </a:pPr>
            <a:r>
              <a:rPr lang="en-ZA" sz="1300" kern="0" dirty="0">
                <a:solidFill>
                  <a:schemeClr val="bg2"/>
                </a:solidFill>
                <a:latin typeface="+mj-lt"/>
              </a:rPr>
              <a:t>HOUSEHOLDS</a:t>
            </a:r>
            <a:br>
              <a:rPr lang="en-ZA" sz="1300" kern="0" dirty="0">
                <a:solidFill>
                  <a:schemeClr val="bg2"/>
                </a:solidFill>
                <a:latin typeface="+mj-lt"/>
              </a:rPr>
            </a:br>
            <a:r>
              <a:rPr lang="en-ZA" sz="1300" kern="0" dirty="0">
                <a:solidFill>
                  <a:schemeClr val="bg2"/>
                </a:solidFill>
                <a:latin typeface="+mj-lt"/>
              </a:rPr>
              <a:t>EXPERIENCE SUBSTANTIAL CHALLENGES WHEN ACCESSING CARE</a:t>
            </a:r>
          </a:p>
        </p:txBody>
      </p:sp>
      <p:sp>
        <p:nvSpPr>
          <p:cNvPr id="5" name="Rounded Rectangle 11">
            <a:extLst>
              <a:ext uri="{FF2B5EF4-FFF2-40B4-BE49-F238E27FC236}">
                <a16:creationId xmlns:a16="http://schemas.microsoft.com/office/drawing/2014/main" id="{2345507A-6CFE-3E47-B9B1-6142B8F61597}"/>
              </a:ext>
            </a:extLst>
          </p:cNvPr>
          <p:cNvSpPr/>
          <p:nvPr/>
        </p:nvSpPr>
        <p:spPr>
          <a:xfrm rot="10800000" flipH="1">
            <a:off x="388938" y="2296026"/>
            <a:ext cx="3595689" cy="4037882"/>
          </a:xfrm>
          <a:prstGeom prst="round2SameRect">
            <a:avLst>
              <a:gd name="adj1" fmla="val 5857"/>
              <a:gd name="adj2" fmla="val 0"/>
            </a:avLst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B44A84-4254-5CDA-1797-E9B9B809C918}"/>
              </a:ext>
            </a:extLst>
          </p:cNvPr>
          <p:cNvSpPr txBox="1"/>
          <p:nvPr/>
        </p:nvSpPr>
        <p:spPr>
          <a:xfrm>
            <a:off x="388936" y="1243310"/>
            <a:ext cx="3595689" cy="911259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300" i="0" u="none" strike="noStrike" kern="0" cap="none" normalizeH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LOW INCOME HOUSEHOLDS USE</a:t>
            </a:r>
            <a:br>
              <a:rPr kumimoji="0" lang="en-ZA" sz="1300" i="0" u="none" strike="noStrike" kern="0" cap="none" normalizeH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</a:br>
            <a:r>
              <a:rPr kumimoji="0" lang="en-ZA" sz="1300" i="0" u="none" strike="noStrike" kern="0" cap="none" normalizeH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PRIMARY HEALTHCARE CHANNELS</a:t>
            </a:r>
            <a:br>
              <a:rPr kumimoji="0" lang="en-ZA" sz="1300" i="0" u="none" strike="noStrike" kern="0" cap="none" normalizeH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</a:br>
            <a:r>
              <a:rPr kumimoji="0" lang="en-ZA" sz="1300" i="0" u="none" strike="noStrike" kern="0" cap="none" normalizeH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WHEN SEEKING CARE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52EBAE-5BA3-96CF-EBD4-E2FB41A4CCF4}"/>
              </a:ext>
            </a:extLst>
          </p:cNvPr>
          <p:cNvSpPr txBox="1"/>
          <p:nvPr/>
        </p:nvSpPr>
        <p:spPr>
          <a:xfrm>
            <a:off x="8205734" y="1243310"/>
            <a:ext cx="3595689" cy="911259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>
              <a:defRPr/>
            </a:pPr>
            <a:r>
              <a:rPr lang="en-ZA" sz="1300" kern="0" dirty="0">
                <a:solidFill>
                  <a:schemeClr val="bg2"/>
                </a:solidFill>
                <a:latin typeface="+mj-lt"/>
              </a:rPr>
              <a:t>HOUSEHOLDS REGULARLY USE</a:t>
            </a:r>
            <a:br>
              <a:rPr lang="en-ZA" sz="1300" kern="0" dirty="0">
                <a:solidFill>
                  <a:schemeClr val="bg2"/>
                </a:solidFill>
                <a:latin typeface="+mj-lt"/>
              </a:rPr>
            </a:br>
            <a:r>
              <a:rPr lang="en-ZA" sz="1300" kern="0" dirty="0">
                <a:solidFill>
                  <a:schemeClr val="bg2"/>
                </a:solidFill>
                <a:latin typeface="+mj-lt"/>
              </a:rPr>
              <a:t>THEIR HEALTHCARE BUDGET ON</a:t>
            </a:r>
            <a:br>
              <a:rPr lang="en-ZA" sz="1300" kern="0" dirty="0">
                <a:solidFill>
                  <a:schemeClr val="bg2"/>
                </a:solidFill>
                <a:latin typeface="+mj-lt"/>
              </a:rPr>
            </a:br>
            <a:r>
              <a:rPr lang="en-ZA" sz="1300" kern="0" dirty="0">
                <a:solidFill>
                  <a:schemeClr val="bg2"/>
                </a:solidFill>
                <a:latin typeface="+mj-lt"/>
              </a:rPr>
              <a:t>PRIMARY SERVICES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7FC22F3-5860-90AD-CEC7-A7F14C2A8953}"/>
              </a:ext>
            </a:extLst>
          </p:cNvPr>
          <p:cNvGrpSpPr/>
          <p:nvPr/>
        </p:nvGrpSpPr>
        <p:grpSpPr>
          <a:xfrm>
            <a:off x="390575" y="2154569"/>
            <a:ext cx="11415663" cy="65256"/>
            <a:chOff x="390575" y="2001351"/>
            <a:chExt cx="11415663" cy="6525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6557956-D217-E132-5479-A862F14CAB9F}"/>
                </a:ext>
              </a:extLst>
            </p:cNvPr>
            <p:cNvSpPr/>
            <p:nvPr/>
          </p:nvSpPr>
          <p:spPr>
            <a:xfrm>
              <a:off x="8209838" y="2002156"/>
              <a:ext cx="35964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05E1D3E-EF98-1335-5C54-EA2178D16C91}"/>
                </a:ext>
              </a:extLst>
            </p:cNvPr>
            <p:cNvSpPr/>
            <p:nvPr/>
          </p:nvSpPr>
          <p:spPr>
            <a:xfrm>
              <a:off x="390575" y="2001351"/>
              <a:ext cx="35964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8D3E9C5-0084-8E0F-FA3B-7EFB50B4E7EF}"/>
                </a:ext>
              </a:extLst>
            </p:cNvPr>
            <p:cNvSpPr/>
            <p:nvPr/>
          </p:nvSpPr>
          <p:spPr>
            <a:xfrm>
              <a:off x="4300207" y="2001351"/>
              <a:ext cx="35964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13" name="Rounded Rectangle 11">
            <a:extLst>
              <a:ext uri="{FF2B5EF4-FFF2-40B4-BE49-F238E27FC236}">
                <a16:creationId xmlns:a16="http://schemas.microsoft.com/office/drawing/2014/main" id="{85E8C8DD-490F-99B4-12BE-E23FCA7336CC}"/>
              </a:ext>
            </a:extLst>
          </p:cNvPr>
          <p:cNvSpPr/>
          <p:nvPr/>
        </p:nvSpPr>
        <p:spPr>
          <a:xfrm rot="10800000" flipH="1">
            <a:off x="4297336" y="2307356"/>
            <a:ext cx="3595689" cy="4037882"/>
          </a:xfrm>
          <a:prstGeom prst="round2SameRect">
            <a:avLst>
              <a:gd name="adj1" fmla="val 5857"/>
              <a:gd name="adj2" fmla="val 0"/>
            </a:avLst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8F2E01-6F0B-1369-B613-F0B1646F0452}"/>
              </a:ext>
            </a:extLst>
          </p:cNvPr>
          <p:cNvSpPr/>
          <p:nvPr/>
        </p:nvSpPr>
        <p:spPr>
          <a:xfrm>
            <a:off x="494780" y="2335622"/>
            <a:ext cx="3384000" cy="93600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~80% </a:t>
            </a: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of low income earners seek primary healthcare within the first 48 hours of experiencing</a:t>
            </a:r>
            <a:b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any symptoms</a:t>
            </a:r>
            <a:r>
              <a:rPr kumimoji="0" lang="en-ZA" sz="12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1</a:t>
            </a: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796F0A1-6054-795F-90AE-64DA76B79375}"/>
              </a:ext>
            </a:extLst>
          </p:cNvPr>
          <p:cNvSpPr/>
          <p:nvPr/>
        </p:nvSpPr>
        <p:spPr>
          <a:xfrm>
            <a:off x="4403179" y="2335622"/>
            <a:ext cx="3384000" cy="93600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Employees access care through public clinics and self-funded private facilities</a:t>
            </a:r>
            <a:r>
              <a:rPr kumimoji="0" lang="en-ZA" sz="12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1</a:t>
            </a: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6B501E2-E066-39C3-DC01-9C47FD3EFB23}"/>
              </a:ext>
            </a:extLst>
          </p:cNvPr>
          <p:cNvSpPr/>
          <p:nvPr/>
        </p:nvSpPr>
        <p:spPr>
          <a:xfrm>
            <a:off x="8311578" y="2335622"/>
            <a:ext cx="3384000" cy="93600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~97% </a:t>
            </a: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of healthcare budget spent on medication</a:t>
            </a:r>
            <a:b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and private doctor consultations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53B62D-EE6F-4D9C-6FD0-62D407EE2F81}"/>
              </a:ext>
            </a:extLst>
          </p:cNvPr>
          <p:cNvSpPr txBox="1"/>
          <p:nvPr/>
        </p:nvSpPr>
        <p:spPr>
          <a:xfrm>
            <a:off x="388936" y="6480079"/>
            <a:ext cx="6097836" cy="230832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r>
              <a:rPr lang="en-ZA" sz="900" dirty="0">
                <a:solidFill>
                  <a:schemeClr val="bg1"/>
                </a:solidFill>
              </a:rPr>
              <a:t>1M4JAM Discovery Research – September 2020</a:t>
            </a:r>
          </a:p>
          <a:p>
            <a:r>
              <a:rPr lang="en-ZA" sz="900" dirty="0">
                <a:solidFill>
                  <a:schemeClr val="bg1"/>
                </a:solidFill>
              </a:rPr>
              <a:t>22020 General Household Survey</a:t>
            </a:r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895416F6-5170-A65B-2F54-BB3AB9243F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5175948"/>
              </p:ext>
            </p:extLst>
          </p:nvPr>
        </p:nvGraphicFramePr>
        <p:xfrm>
          <a:off x="355328" y="3394208"/>
          <a:ext cx="3707625" cy="2356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D22FDFB9-535C-7B8E-3E93-440624DA678B}"/>
              </a:ext>
            </a:extLst>
          </p:cNvPr>
          <p:cNvSpPr/>
          <p:nvPr/>
        </p:nvSpPr>
        <p:spPr>
          <a:xfrm>
            <a:off x="950757" y="5539115"/>
            <a:ext cx="640798" cy="2091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&lt;24 hours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51F1E20-FAC4-A3F8-5111-2DAE5689E8B8}"/>
              </a:ext>
            </a:extLst>
          </p:cNvPr>
          <p:cNvSpPr/>
          <p:nvPr/>
        </p:nvSpPr>
        <p:spPr>
          <a:xfrm>
            <a:off x="1483298" y="5539115"/>
            <a:ext cx="640798" cy="2091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48 hours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F089CDB-644E-20E3-E698-023759B800C3}"/>
              </a:ext>
            </a:extLst>
          </p:cNvPr>
          <p:cNvSpPr/>
          <p:nvPr/>
        </p:nvSpPr>
        <p:spPr>
          <a:xfrm>
            <a:off x="2020388" y="5539115"/>
            <a:ext cx="640798" cy="375858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Regular activities stopped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4C4C11D-5BDE-17B1-71AE-649D9E0D52C2}"/>
              </a:ext>
            </a:extLst>
          </p:cNvPr>
          <p:cNvSpPr/>
          <p:nvPr/>
        </p:nvSpPr>
        <p:spPr>
          <a:xfrm>
            <a:off x="2626403" y="5539114"/>
            <a:ext cx="476573" cy="379787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Many activities stopped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9125B2-782A-B6FB-FFB2-63D8C9AF4C02}"/>
              </a:ext>
            </a:extLst>
          </p:cNvPr>
          <p:cNvSpPr/>
          <p:nvPr/>
        </p:nvSpPr>
        <p:spPr>
          <a:xfrm>
            <a:off x="3156436" y="5539115"/>
            <a:ext cx="473770" cy="21924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Last resort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FCA3B9A-6F4E-0C67-1CBD-54725071B76F}"/>
              </a:ext>
            </a:extLst>
          </p:cNvPr>
          <p:cNvSpPr/>
          <p:nvPr/>
        </p:nvSpPr>
        <p:spPr>
          <a:xfrm>
            <a:off x="961833" y="3458658"/>
            <a:ext cx="1147146" cy="2363621"/>
          </a:xfrm>
          <a:prstGeom prst="roundRect">
            <a:avLst>
              <a:gd name="adj" fmla="val 15015"/>
            </a:avLst>
          </a:prstGeom>
          <a:noFill/>
          <a:ln w="381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  <a:effectLst>
            <a:outerShdw blurRad="63500" sx="101000" sy="101000" algn="ctr" rotWithShape="0">
              <a:schemeClr val="bg1">
                <a:alpha val="5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C83911E-E811-3154-2D01-1FBCA29D4538}"/>
              </a:ext>
            </a:extLst>
          </p:cNvPr>
          <p:cNvSpPr/>
          <p:nvPr/>
        </p:nvSpPr>
        <p:spPr>
          <a:xfrm>
            <a:off x="604027" y="5935796"/>
            <a:ext cx="3274753" cy="405053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Time to Seeking Care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0618132-47C7-35FC-3BBD-CA002CA38E6E}"/>
              </a:ext>
            </a:extLst>
          </p:cNvPr>
          <p:cNvSpPr/>
          <p:nvPr/>
        </p:nvSpPr>
        <p:spPr>
          <a:xfrm>
            <a:off x="4620945" y="3027340"/>
            <a:ext cx="1228725" cy="57600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~65%</a:t>
            </a:r>
            <a:r>
              <a:rPr kumimoji="0" lang="en-ZA" sz="2000" b="1" i="0" u="none" strike="noStrike" kern="1200" cap="none" spc="0" normalizeH="0" baseline="0" noProof="0" dirty="0">
                <a:ln>
                  <a:noFill/>
                </a:ln>
                <a:solidFill>
                  <a:srgbClr val="00A0D2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Public clinics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1F932AE-141B-7DAC-F8BB-A4C2F13564E8}"/>
              </a:ext>
            </a:extLst>
          </p:cNvPr>
          <p:cNvSpPr/>
          <p:nvPr/>
        </p:nvSpPr>
        <p:spPr>
          <a:xfrm>
            <a:off x="6311900" y="3027340"/>
            <a:ext cx="1228725" cy="57600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~21% </a:t>
            </a: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Private doctors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2D1B358-DC64-B178-A654-9570373F65EF}"/>
              </a:ext>
            </a:extLst>
          </p:cNvPr>
          <p:cNvSpPr/>
          <p:nvPr/>
        </p:nvSpPr>
        <p:spPr>
          <a:xfrm>
            <a:off x="6280990" y="5050131"/>
            <a:ext cx="1329301" cy="105346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70%</a:t>
            </a: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Self-fund care</a:t>
            </a:r>
            <a:b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no </a:t>
            </a:r>
            <a:r>
              <a:rPr kumimoji="0" lang="en-ZA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medica</a:t>
            </a:r>
            <a: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l aid or employer subsidies</a:t>
            </a:r>
            <a:r>
              <a:rPr kumimoji="0" lang="en-ZA" sz="1000" b="0" i="1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2</a:t>
            </a:r>
            <a:endParaRPr kumimoji="0" lang="en-ZA" sz="10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6E7A78D-300B-1131-6209-D64475578D49}"/>
              </a:ext>
            </a:extLst>
          </p:cNvPr>
          <p:cNvSpPr/>
          <p:nvPr/>
        </p:nvSpPr>
        <p:spPr>
          <a:xfrm>
            <a:off x="4972495" y="5013038"/>
            <a:ext cx="1218192" cy="28800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Queues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BCFD93E-D60F-9DF3-6A49-385999764DBD}"/>
              </a:ext>
            </a:extLst>
          </p:cNvPr>
          <p:cNvSpPr/>
          <p:nvPr/>
        </p:nvSpPr>
        <p:spPr>
          <a:xfrm>
            <a:off x="4972494" y="5779624"/>
            <a:ext cx="1160349" cy="28800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Quality  of care</a:t>
            </a:r>
          </a:p>
        </p:txBody>
      </p:sp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C0E295ED-B310-8317-F62D-6515CBEDDA3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4566143" y="5007565"/>
            <a:ext cx="336157" cy="336157"/>
          </a:xfrm>
          <a:prstGeom prst="rect">
            <a:avLst/>
          </a:prstGeom>
        </p:spPr>
      </p:pic>
      <p:pic>
        <p:nvPicPr>
          <p:cNvPr id="32" name="Picture 31" descr="Icon&#10;&#10;Description automatically generated">
            <a:extLst>
              <a:ext uri="{FF2B5EF4-FFF2-40B4-BE49-F238E27FC236}">
                <a16:creationId xmlns:a16="http://schemas.microsoft.com/office/drawing/2014/main" id="{AD29E309-5590-7EDC-A6B5-38B5DF9A68E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4584144" y="5771896"/>
            <a:ext cx="300155" cy="300880"/>
          </a:xfrm>
          <a:prstGeom prst="rect">
            <a:avLst/>
          </a:prstGeom>
        </p:spPr>
      </p:pic>
      <p:pic>
        <p:nvPicPr>
          <p:cNvPr id="33" name="Picture 32" descr="Icon&#10;&#10;Description automatically generated">
            <a:extLst>
              <a:ext uri="{FF2B5EF4-FFF2-40B4-BE49-F238E27FC236}">
                <a16:creationId xmlns:a16="http://schemas.microsoft.com/office/drawing/2014/main" id="{0890AB20-EA1E-CD4F-06F7-E823D739BD84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4603661" y="5381929"/>
            <a:ext cx="261121" cy="261752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7D448824-9F51-3512-E89B-75BD5462F2BC}"/>
              </a:ext>
            </a:extLst>
          </p:cNvPr>
          <p:cNvSpPr/>
          <p:nvPr/>
        </p:nvSpPr>
        <p:spPr>
          <a:xfrm>
            <a:off x="4972495" y="5396331"/>
            <a:ext cx="1218192" cy="28800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 anchorCtr="0"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Transport</a:t>
            </a:r>
          </a:p>
        </p:txBody>
      </p:sp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C2688FB4-5AAC-D509-867F-73767521F6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8147247"/>
              </p:ext>
            </p:extLst>
          </p:nvPr>
        </p:nvGraphicFramePr>
        <p:xfrm>
          <a:off x="8216635" y="3026904"/>
          <a:ext cx="3547076" cy="304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36" name="Picture 35" descr="A picture containing icon&#10;&#10;Description automatically generated">
            <a:extLst>
              <a:ext uri="{FF2B5EF4-FFF2-40B4-BE49-F238E27FC236}">
                <a16:creationId xmlns:a16="http://schemas.microsoft.com/office/drawing/2014/main" id="{8463299B-4BD9-8D12-B823-BB163CBB8969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</a:blip>
          <a:stretch>
            <a:fillRect/>
          </a:stretch>
        </p:blipFill>
        <p:spPr>
          <a:xfrm>
            <a:off x="4793834" y="3520800"/>
            <a:ext cx="882947" cy="885080"/>
          </a:xfrm>
          <a:prstGeom prst="rect">
            <a:avLst/>
          </a:prstGeom>
        </p:spPr>
      </p:pic>
      <p:pic>
        <p:nvPicPr>
          <p:cNvPr id="37" name="Picture 36" descr="Icon&#10;&#10;Description automatically generated">
            <a:extLst>
              <a:ext uri="{FF2B5EF4-FFF2-40B4-BE49-F238E27FC236}">
                <a16:creationId xmlns:a16="http://schemas.microsoft.com/office/drawing/2014/main" id="{B33ED4ED-FA61-2ECB-B0FA-B172E2CEEEB5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6442860" y="3479938"/>
            <a:ext cx="966804" cy="966804"/>
          </a:xfrm>
          <a:prstGeom prst="rect">
            <a:avLst/>
          </a:prstGeom>
        </p:spPr>
      </p:pic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847CA95A-0842-7325-4A73-6764E0ADB2A0}"/>
              </a:ext>
            </a:extLst>
          </p:cNvPr>
          <p:cNvSpPr/>
          <p:nvPr/>
        </p:nvSpPr>
        <p:spPr>
          <a:xfrm rot="5400000">
            <a:off x="5104624" y="4426959"/>
            <a:ext cx="261366" cy="394081"/>
          </a:xfrm>
          <a:prstGeom prst="chevron">
            <a:avLst>
              <a:gd name="adj" fmla="val 65753"/>
            </a:avLst>
          </a:prstGeom>
          <a:solidFill>
            <a:schemeClr val="tx1">
              <a:lumMod val="75000"/>
              <a:lumOff val="2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39" name="Arrow: Chevron 38">
            <a:extLst>
              <a:ext uri="{FF2B5EF4-FFF2-40B4-BE49-F238E27FC236}">
                <a16:creationId xmlns:a16="http://schemas.microsoft.com/office/drawing/2014/main" id="{C1EE1C46-04DE-81A9-99F3-42CA7D80C98F}"/>
              </a:ext>
            </a:extLst>
          </p:cNvPr>
          <p:cNvSpPr/>
          <p:nvPr/>
        </p:nvSpPr>
        <p:spPr>
          <a:xfrm rot="5400000">
            <a:off x="6795578" y="4405232"/>
            <a:ext cx="261366" cy="394081"/>
          </a:xfrm>
          <a:prstGeom prst="chevron">
            <a:avLst>
              <a:gd name="adj" fmla="val 65753"/>
            </a:avLst>
          </a:prstGeom>
          <a:solidFill>
            <a:schemeClr val="tx1">
              <a:lumMod val="75000"/>
              <a:lumOff val="2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62509D9-0F2A-E670-1C81-EC25C43D6A7E}"/>
              </a:ext>
            </a:extLst>
          </p:cNvPr>
          <p:cNvSpPr/>
          <p:nvPr/>
        </p:nvSpPr>
        <p:spPr>
          <a:xfrm>
            <a:off x="8198250" y="5743548"/>
            <a:ext cx="3561066" cy="57600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Research shows preference to self-medicate</a:t>
            </a:r>
            <a:b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ZA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to avoid access and affordability constraints</a:t>
            </a:r>
            <a:r>
              <a:rPr kumimoji="0" lang="en-ZA" sz="1000" b="0" i="1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1</a:t>
            </a:r>
            <a:endParaRPr kumimoji="0" lang="en-ZA" sz="10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85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: Top Corners Rounded 34">
            <a:extLst>
              <a:ext uri="{FF2B5EF4-FFF2-40B4-BE49-F238E27FC236}">
                <a16:creationId xmlns:a16="http://schemas.microsoft.com/office/drawing/2014/main" id="{A97C34C3-2995-EA7F-1463-42069EC1AA9D}"/>
              </a:ext>
            </a:extLst>
          </p:cNvPr>
          <p:cNvSpPr/>
          <p:nvPr/>
        </p:nvSpPr>
        <p:spPr>
          <a:xfrm flipV="1">
            <a:off x="4138129" y="4457204"/>
            <a:ext cx="2469600" cy="1901360"/>
          </a:xfrm>
          <a:prstGeom prst="round2SameRect">
            <a:avLst>
              <a:gd name="adj1" fmla="val 6895"/>
              <a:gd name="adj2" fmla="val 0"/>
            </a:avLst>
          </a:prstGeom>
          <a:solidFill>
            <a:srgbClr val="17171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Tx/>
              <a:buSzTx/>
              <a:buFontTx/>
              <a:buNone/>
              <a:tabLst/>
              <a:defRPr/>
            </a:pPr>
            <a:endParaRPr kumimoji="0" lang="en-ZA" sz="1164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36" name="Rectangle: Top Corners Rounded 35">
            <a:extLst>
              <a:ext uri="{FF2B5EF4-FFF2-40B4-BE49-F238E27FC236}">
                <a16:creationId xmlns:a16="http://schemas.microsoft.com/office/drawing/2014/main" id="{D7DB51A7-116F-C083-3CE8-A084ED4860B2}"/>
              </a:ext>
            </a:extLst>
          </p:cNvPr>
          <p:cNvSpPr/>
          <p:nvPr/>
        </p:nvSpPr>
        <p:spPr>
          <a:xfrm flipV="1">
            <a:off x="6735797" y="4457204"/>
            <a:ext cx="2469600" cy="1901360"/>
          </a:xfrm>
          <a:prstGeom prst="round2SameRect">
            <a:avLst>
              <a:gd name="adj1" fmla="val 6895"/>
              <a:gd name="adj2" fmla="val 0"/>
            </a:avLst>
          </a:prstGeom>
          <a:solidFill>
            <a:srgbClr val="17171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Tx/>
              <a:buSzTx/>
              <a:buFontTx/>
              <a:buNone/>
              <a:tabLst/>
              <a:defRPr/>
            </a:pPr>
            <a:endParaRPr kumimoji="0" lang="en-ZA" sz="1164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37" name="Rectangle: Top Corners Rounded 36">
            <a:extLst>
              <a:ext uri="{FF2B5EF4-FFF2-40B4-BE49-F238E27FC236}">
                <a16:creationId xmlns:a16="http://schemas.microsoft.com/office/drawing/2014/main" id="{49301410-92BC-96E1-4DDC-5771BD8C4278}"/>
              </a:ext>
            </a:extLst>
          </p:cNvPr>
          <p:cNvSpPr/>
          <p:nvPr/>
        </p:nvSpPr>
        <p:spPr>
          <a:xfrm flipV="1">
            <a:off x="9333465" y="4457204"/>
            <a:ext cx="2469600" cy="1901360"/>
          </a:xfrm>
          <a:prstGeom prst="round2SameRect">
            <a:avLst>
              <a:gd name="adj1" fmla="val 6895"/>
              <a:gd name="adj2" fmla="val 0"/>
            </a:avLst>
          </a:prstGeom>
          <a:solidFill>
            <a:srgbClr val="17171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Tx/>
              <a:buSzTx/>
              <a:buFontTx/>
              <a:buNone/>
              <a:tabLst/>
              <a:defRPr/>
            </a:pPr>
            <a:endParaRPr kumimoji="0" lang="en-ZA" sz="1164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4630EDB-84B6-5BBB-2B93-1D87E008F0C0}"/>
              </a:ext>
            </a:extLst>
          </p:cNvPr>
          <p:cNvSpPr/>
          <p:nvPr/>
        </p:nvSpPr>
        <p:spPr>
          <a:xfrm>
            <a:off x="4138129" y="1981228"/>
            <a:ext cx="7672503" cy="1332000"/>
          </a:xfrm>
          <a:prstGeom prst="rect">
            <a:avLst/>
          </a:prstGeom>
          <a:solidFill>
            <a:srgbClr val="17171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 anchorCtr="0"/>
          <a:lstStyle/>
          <a:p>
            <a:pPr marL="181446" marR="0" lvl="0" indent="-181446" algn="l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>
                <a:tab pos="1520825" algn="l"/>
              </a:tabLst>
              <a:defRPr/>
            </a:pPr>
            <a:r>
              <a:rPr kumimoji="0" lang="en-US" sz="1111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35000">
                      <a:srgbClr val="1EBEAA"/>
                    </a:gs>
                    <a:gs pos="100000">
                      <a:srgbClr val="3C45E0"/>
                    </a:gs>
                  </a:gsLst>
                  <a:lin ang="2700000" scaled="0"/>
                </a:gra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Contributions:	</a:t>
            </a:r>
            <a:r>
              <a:rPr kumimoji="0" lang="en-US" sz="1111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Open Sans"/>
                <a:ea typeface="Open Sans Light" panose="020B0306030504020204" pitchFamily="34" charset="0"/>
                <a:cs typeface="Open Sans Light" panose="020B0306030504020204" pitchFamily="34" charset="0"/>
              </a:rPr>
              <a:t>R150-R300 per beneficiary per month </a:t>
            </a:r>
          </a:p>
          <a:p>
            <a:pPr marL="181446" marR="0" lvl="0" indent="-181446" algn="l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>
                <a:tab pos="1520825" algn="l"/>
              </a:tabLst>
              <a:defRPr/>
            </a:pPr>
            <a:r>
              <a:rPr kumimoji="0" lang="en-US" sz="1111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35000">
                      <a:srgbClr val="1EBEAA"/>
                    </a:gs>
                    <a:gs pos="100000">
                      <a:srgbClr val="3C45E0"/>
                    </a:gs>
                  </a:gsLst>
                  <a:lin ang="2700000" scaled="0"/>
                </a:gra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Funding model:	</a:t>
            </a:r>
            <a:r>
              <a:rPr kumimoji="0" lang="en-US" sz="1111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Open Sans"/>
                <a:ea typeface="Open Sans Light" panose="020B0306030504020204" pitchFamily="34" charset="0"/>
                <a:cs typeface="Open Sans Light" panose="020B0306030504020204" pitchFamily="34" charset="0"/>
              </a:rPr>
              <a:t>employer subsidies &amp; tax credits  </a:t>
            </a:r>
          </a:p>
          <a:p>
            <a:pPr marL="181446" marR="0" lvl="0" indent="-181446" algn="l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>
                <a:tab pos="1520825" algn="l"/>
              </a:tabLst>
              <a:defRPr/>
            </a:pPr>
            <a:r>
              <a:rPr kumimoji="0" lang="en-US" sz="1111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35000">
                      <a:srgbClr val="1EBEAA"/>
                    </a:gs>
                    <a:gs pos="100000">
                      <a:srgbClr val="3C45E0"/>
                    </a:gs>
                  </a:gsLst>
                  <a:lin ang="2700000" scaled="0"/>
                </a:gra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Minimum benefits:	</a:t>
            </a:r>
            <a:r>
              <a:rPr kumimoji="0" lang="en-US" sz="1111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Open Sans"/>
                <a:ea typeface="Open Sans Light" panose="020B0306030504020204" pitchFamily="34" charset="0"/>
                <a:cs typeface="Open Sans Light" panose="020B0306030504020204" pitchFamily="34" charset="0"/>
              </a:rPr>
              <a:t>primary care (nurse-led), acute &amp; chronic medication (subject to EML), basic pathology</a:t>
            </a:r>
            <a:br>
              <a:rPr kumimoji="0" lang="en-US" sz="1111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Open Sans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kumimoji="0" lang="en-US" sz="1111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Open Sans"/>
                <a:ea typeface="Open Sans Light" panose="020B0306030504020204" pitchFamily="34" charset="0"/>
                <a:cs typeface="Open Sans Light" panose="020B0306030504020204" pitchFamily="34" charset="0"/>
              </a:rPr>
              <a:t>	&amp;  ambulatory services</a:t>
            </a:r>
          </a:p>
          <a:p>
            <a:pPr marL="181446" marR="0" lvl="0" indent="-181446" algn="l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>
                <a:tab pos="1520825" algn="l"/>
              </a:tabLst>
              <a:defRPr/>
            </a:pPr>
            <a:r>
              <a:rPr kumimoji="0" lang="en-US" sz="1111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35000">
                      <a:srgbClr val="1EBEAA"/>
                    </a:gs>
                    <a:gs pos="100000">
                      <a:srgbClr val="3C45E0"/>
                    </a:gs>
                  </a:gsLst>
                  <a:lin ang="2700000" scaled="0"/>
                </a:gra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Additional cover:	</a:t>
            </a:r>
            <a:r>
              <a:rPr kumimoji="0" lang="en-US" sz="1111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Open Sans"/>
                <a:ea typeface="Open Sans Light" panose="020B0306030504020204" pitchFamily="34" charset="0"/>
                <a:cs typeface="Open Sans Light" panose="020B0306030504020204" pitchFamily="34" charset="0"/>
              </a:rPr>
              <a:t>GP access, dentistry, optometry, extended formulary &amp; diagnostics, auxiliary</a:t>
            </a:r>
            <a:br>
              <a:rPr kumimoji="0" lang="en-US" sz="1111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Open Sans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kumimoji="0" lang="en-US" sz="1111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Open Sans"/>
                <a:ea typeface="Open Sans Light" panose="020B0306030504020204" pitchFamily="34" charset="0"/>
                <a:cs typeface="Open Sans Light" panose="020B0306030504020204" pitchFamily="34" charset="0"/>
              </a:rPr>
              <a:t>	out of hospital services </a:t>
            </a:r>
          </a:p>
          <a:p>
            <a:pPr marL="181446" marR="0" lvl="0" indent="-181446" algn="l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>
                <a:tab pos="1520825" algn="l"/>
              </a:tabLst>
              <a:defRPr/>
            </a:pPr>
            <a:r>
              <a:rPr kumimoji="0" lang="en-US" sz="1111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35000">
                      <a:srgbClr val="1EBEAA"/>
                    </a:gs>
                    <a:gs pos="100000">
                      <a:srgbClr val="3C45E0"/>
                    </a:gs>
                  </a:gsLst>
                  <a:lin ang="2700000" scaled="0"/>
                </a:gra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Exclusions: 	</a:t>
            </a:r>
            <a:r>
              <a:rPr kumimoji="0" lang="en-US" sz="1111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Open Sans"/>
                <a:ea typeface="Open Sans Light" panose="020B0306030504020204" pitchFamily="34" charset="0"/>
                <a:cs typeface="Open Sans Light" panose="020B0306030504020204" pitchFamily="34" charset="0"/>
              </a:rPr>
              <a:t>Private Hospital Cover, PMBs, Accidental &amp; Emergency cover, Dental &amp; Optical benefits </a:t>
            </a:r>
          </a:p>
          <a:p>
            <a:pPr marL="181446" marR="0" lvl="0" indent="-181446" algn="ctr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>
                <a:tab pos="1520825" algn="l"/>
              </a:tabLst>
              <a:defRPr/>
            </a:pPr>
            <a:endParaRPr kumimoji="0" lang="en-ZA" sz="1111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38AFFEBB-7E28-24CA-7769-A365B1F50BC5}"/>
              </a:ext>
            </a:extLst>
          </p:cNvPr>
          <p:cNvSpPr/>
          <p:nvPr/>
        </p:nvSpPr>
        <p:spPr>
          <a:xfrm flipV="1">
            <a:off x="381368" y="1978684"/>
            <a:ext cx="3607614" cy="4366553"/>
          </a:xfrm>
          <a:prstGeom prst="round2SameRect">
            <a:avLst>
              <a:gd name="adj1" fmla="val 6895"/>
              <a:gd name="adj2" fmla="val 0"/>
            </a:avLst>
          </a:prstGeom>
          <a:solidFill>
            <a:srgbClr val="17171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Tx/>
              <a:buSzTx/>
              <a:buFontTx/>
              <a:buNone/>
              <a:tabLst/>
              <a:defRPr/>
            </a:pPr>
            <a:endParaRPr kumimoji="0" lang="en-ZA" sz="1164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FFB831-78CA-8B2D-BA32-C16E5D1D4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11"/>
              <a:t>LCBO FRAMEWORK|NHI implementation WILL LIKELY BE incremental &amp; long-term; LCBO</a:t>
            </a:r>
            <a:r>
              <a:rPr lang="en-US" sz="2011" cap="none"/>
              <a:t>s</a:t>
            </a:r>
            <a:r>
              <a:rPr lang="en-US" sz="2011"/>
              <a:t> present an immediate opportunity TOWARDS universal coverage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E32EB45-07DC-1DD9-B5F1-2B011D12819E}"/>
              </a:ext>
            </a:extLst>
          </p:cNvPr>
          <p:cNvGrpSpPr/>
          <p:nvPr/>
        </p:nvGrpSpPr>
        <p:grpSpPr>
          <a:xfrm>
            <a:off x="533052" y="2127331"/>
            <a:ext cx="3304246" cy="4014506"/>
            <a:chOff x="527828" y="1977779"/>
            <a:chExt cx="3122255" cy="379339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6BD81BE-145B-CBB2-F915-47A8609C35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7828" y="1977779"/>
              <a:ext cx="2083887" cy="2975161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0177285-9FFC-7A7C-F852-03BCD82B3C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92971" y="2796013"/>
              <a:ext cx="2057112" cy="2975161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EB4A12E-999A-8178-9F9D-4D09E5B9D98E}"/>
              </a:ext>
            </a:extLst>
          </p:cNvPr>
          <p:cNvSpPr/>
          <p:nvPr/>
        </p:nvSpPr>
        <p:spPr>
          <a:xfrm>
            <a:off x="4138129" y="3962577"/>
            <a:ext cx="2468919" cy="46040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098" tIns="38098" rIns="38098" bIns="380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Circular 53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[September 2022]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5BC038E-9D57-4927-12F9-BF3A4F76C0B0}"/>
              </a:ext>
            </a:extLst>
          </p:cNvPr>
          <p:cNvSpPr/>
          <p:nvPr/>
        </p:nvSpPr>
        <p:spPr>
          <a:xfrm>
            <a:off x="4138129" y="4455940"/>
            <a:ext cx="2468919" cy="186966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76197" tIns="76197" rIns="76197" rtlCol="0" anchor="t" anchorCtr="0"/>
          <a:lstStyle/>
          <a:p>
            <a:pPr marL="181446" marR="0" lvl="0" indent="-181446" algn="l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12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LCBO framework published after extensive consultations with advisory committees</a:t>
            </a:r>
          </a:p>
          <a:p>
            <a:pPr marL="181446" marR="0" lvl="0" indent="-181446" algn="l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12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Includes proposal for benefits and transitional process for policyholders on exempted insurance products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D7A2330-5C86-FC69-E1F0-33D306759913}"/>
              </a:ext>
            </a:extLst>
          </p:cNvPr>
          <p:cNvSpPr/>
          <p:nvPr/>
        </p:nvSpPr>
        <p:spPr>
          <a:xfrm>
            <a:off x="6736138" y="3962577"/>
            <a:ext cx="2468919" cy="46040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098" tIns="38098" rIns="38098" bIns="380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0" b="1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Circular 13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0" b="1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[March 2023]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D103AB2-65C8-6422-FE52-C8B3FBCE66FE}"/>
              </a:ext>
            </a:extLst>
          </p:cNvPr>
          <p:cNvSpPr/>
          <p:nvPr/>
        </p:nvSpPr>
        <p:spPr>
          <a:xfrm>
            <a:off x="9334146" y="3962577"/>
            <a:ext cx="2468919" cy="46040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098" tIns="38098" rIns="38098" bIns="380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7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Other points </a:t>
            </a:r>
            <a:br>
              <a:rPr kumimoji="0" lang="en-US" sz="127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127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to note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D95F6FD-E3D4-7464-686B-3CB5F2178BC1}"/>
              </a:ext>
            </a:extLst>
          </p:cNvPr>
          <p:cNvSpPr/>
          <p:nvPr/>
        </p:nvSpPr>
        <p:spPr>
          <a:xfrm>
            <a:off x="6736138" y="4455940"/>
            <a:ext cx="2468919" cy="186966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76197" tIns="76197" rIns="76197" rtlCol="0" anchor="t" anchorCtr="0"/>
          <a:lstStyle/>
          <a:p>
            <a:pPr marL="181446" marR="0" lvl="0" indent="-181446" algn="l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12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LCBO guidelines at an</a:t>
            </a:r>
            <a:b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US" sz="1058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advanced stage</a:t>
            </a:r>
          </a:p>
          <a:p>
            <a:pPr marL="181446" marR="0" lvl="0" indent="-181446" algn="l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12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Framework being </a:t>
            </a:r>
            <a:r>
              <a:rPr kumimoji="0" lang="en-US" sz="1058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developed under MSA</a:t>
            </a:r>
          </a:p>
          <a:p>
            <a:pPr marL="181446" marR="0" lvl="0" indent="-181446" algn="l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12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LBCO must </a:t>
            </a:r>
            <a:r>
              <a:rPr kumimoji="0" lang="en-US" sz="1058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align with other policy developments </a:t>
            </a:r>
            <a:br>
              <a:rPr kumimoji="0" lang="en-US" sz="1058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(PMB review and NHI)</a:t>
            </a:r>
          </a:p>
          <a:p>
            <a:pPr marL="181446" marR="0" lvl="0" indent="-181446" algn="l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12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CMS aimed to </a:t>
            </a:r>
            <a:r>
              <a:rPr kumimoji="0" lang="en-US" sz="1058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submit framework </a:t>
            </a:r>
            <a: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to Minister of Health by end of June 2023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8FBDAE2-F661-D39C-68EB-76855839C501}"/>
              </a:ext>
            </a:extLst>
          </p:cNvPr>
          <p:cNvSpPr/>
          <p:nvPr/>
        </p:nvSpPr>
        <p:spPr>
          <a:xfrm>
            <a:off x="9334146" y="4455940"/>
            <a:ext cx="2468919" cy="186966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76197" tIns="76197" rIns="76197" rtlCol="0" anchor="t" anchorCtr="0"/>
          <a:lstStyle/>
          <a:p>
            <a:pPr marL="181446" marR="0" lvl="0" indent="-181446" algn="l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12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Opportunity to include </a:t>
            </a:r>
            <a:b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US" sz="1058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6 million people </a:t>
            </a:r>
            <a: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into </a:t>
            </a:r>
            <a:b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medical scheme framework</a:t>
            </a:r>
          </a:p>
          <a:p>
            <a:pPr marL="181446" marR="0" lvl="0" indent="-181446" algn="l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12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CMS has mandate to </a:t>
            </a:r>
            <a:r>
              <a:rPr kumimoji="0" lang="en-US" sz="1058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grant exemptions to medical schemes</a:t>
            </a:r>
            <a: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 (e.g., EDOs)</a:t>
            </a:r>
          </a:p>
          <a:p>
            <a:pPr marL="181446" marR="0" lvl="0" indent="-181446" algn="l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12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Closed group of exempted insurers not in consumers’</a:t>
            </a:r>
            <a:b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kumimoji="0" lang="en-US" sz="105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best interests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FB93A5-B050-4A49-01E8-176EA081D88F}"/>
              </a:ext>
            </a:extLst>
          </p:cNvPr>
          <p:cNvSpPr txBox="1"/>
          <p:nvPr/>
        </p:nvSpPr>
        <p:spPr>
          <a:xfrm>
            <a:off x="388936" y="1248346"/>
            <a:ext cx="3595689" cy="651595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300" i="0" u="none" strike="noStrike" kern="0" cap="none" normalizeH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ENGAGEMENTS UNDERWAY </a:t>
            </a:r>
            <a:br>
              <a:rPr kumimoji="0" lang="en-ZA" sz="1300" i="0" u="none" strike="noStrike" kern="0" cap="none" normalizeH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</a:br>
            <a:r>
              <a:rPr kumimoji="0" lang="en-ZA" sz="1300" i="0" u="none" strike="noStrike" kern="0" cap="none" normalizeH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ON LCBO FRAMEWORK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D2971B-B164-CE5E-530B-6433001AC93F}"/>
              </a:ext>
            </a:extLst>
          </p:cNvPr>
          <p:cNvSpPr txBox="1"/>
          <p:nvPr/>
        </p:nvSpPr>
        <p:spPr>
          <a:xfrm>
            <a:off x="4130561" y="1248346"/>
            <a:ext cx="7672503" cy="651595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300" i="0" u="none" strike="noStrike" kern="0" cap="none" normalizeH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LCBO PRODUCT DESIGN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5801785-B912-2749-05F8-F63791C5DD0B}"/>
              </a:ext>
            </a:extLst>
          </p:cNvPr>
          <p:cNvGrpSpPr/>
          <p:nvPr/>
        </p:nvGrpSpPr>
        <p:grpSpPr>
          <a:xfrm>
            <a:off x="390575" y="1857833"/>
            <a:ext cx="11419154" cy="64451"/>
            <a:chOff x="390575" y="2001351"/>
            <a:chExt cx="11419154" cy="6445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BDA79D1-CA19-E8BB-820B-E0011FD36979}"/>
                </a:ext>
              </a:extLst>
            </p:cNvPr>
            <p:cNvSpPr/>
            <p:nvPr/>
          </p:nvSpPr>
          <p:spPr>
            <a:xfrm>
              <a:off x="390575" y="2001351"/>
              <a:ext cx="35964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1E915B0-D19C-9BD1-39F9-C4998D15B5BD}"/>
                </a:ext>
              </a:extLst>
            </p:cNvPr>
            <p:cNvSpPr/>
            <p:nvPr/>
          </p:nvSpPr>
          <p:spPr>
            <a:xfrm>
              <a:off x="4138129" y="2001351"/>
              <a:ext cx="76716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1A3C320-CBB1-8FA2-8B9E-070BEA5E0D57}"/>
              </a:ext>
            </a:extLst>
          </p:cNvPr>
          <p:cNvSpPr txBox="1"/>
          <p:nvPr/>
        </p:nvSpPr>
        <p:spPr>
          <a:xfrm>
            <a:off x="4139375" y="3407701"/>
            <a:ext cx="7672503" cy="460403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300" i="0" u="none" strike="noStrike" kern="0" cap="none" normalizeH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LCBO PRODUCT DESIGN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43301F-EDC0-40C0-B3AF-AC920F175AE7}"/>
              </a:ext>
            </a:extLst>
          </p:cNvPr>
          <p:cNvSpPr/>
          <p:nvPr/>
        </p:nvSpPr>
        <p:spPr>
          <a:xfrm>
            <a:off x="4146943" y="3825996"/>
            <a:ext cx="7671600" cy="6445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9242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C5FCD561-E249-B0BE-A004-6C516F9533FB}"/>
              </a:ext>
            </a:extLst>
          </p:cNvPr>
          <p:cNvSpPr/>
          <p:nvPr/>
        </p:nvSpPr>
        <p:spPr>
          <a:xfrm>
            <a:off x="3456069" y="1233488"/>
            <a:ext cx="8362867" cy="3923612"/>
          </a:xfrm>
          <a:prstGeom prst="rect">
            <a:avLst/>
          </a:prstGeom>
          <a:solidFill>
            <a:srgbClr val="17171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80000" tIns="108000" rIns="36000" rtlCol="0" anchor="t" anchorCtr="0"/>
          <a:lstStyle/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4" b="0" i="0" u="none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On Wednesday 24 May, </a:t>
            </a:r>
            <a:r>
              <a:rPr kumimoji="0" lang="en-US" sz="1164" b="1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amended NHI bill </a:t>
            </a:r>
            <a:r>
              <a:rPr kumimoji="0" lang="en-US" sz="1164" b="0" i="0" u="none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was approved by the Parliamentary Portfolio Committee despite the outstanding legal issues </a:t>
            </a:r>
          </a:p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4" b="1" i="0" u="sng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Clause 33 states: </a:t>
            </a:r>
          </a:p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4" b="1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“Once National Health Insurance has been fully implemented </a:t>
            </a:r>
            <a:r>
              <a:rPr kumimoji="0" lang="en-US" sz="1164" b="0" i="1" u="none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as determined by the Minister through regulation in the Gazette, </a:t>
            </a:r>
            <a:r>
              <a:rPr kumimoji="0" lang="en-US" sz="1164" b="1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medical schemes may only offer complementary cover for services not reimbursable </a:t>
            </a:r>
            <a:r>
              <a:rPr kumimoji="0" lang="en-US" sz="1164" b="0" i="1" u="none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by the fund.”</a:t>
            </a:r>
          </a:p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4" b="1" i="0" u="sng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Key challenges &amp; risks:</a:t>
            </a:r>
            <a:r>
              <a:rPr kumimoji="0" lang="en-US" sz="1164" b="0" i="0" u="none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 </a:t>
            </a:r>
          </a:p>
          <a:p>
            <a:pPr marL="191526" marR="0" lvl="0" indent="-191526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64" b="1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Disregards the extensive and material input </a:t>
            </a:r>
            <a:r>
              <a:rPr kumimoji="0" lang="en-US" sz="1164" b="0" i="0" u="none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from</a:t>
            </a:r>
            <a:r>
              <a:rPr kumimoji="0" lang="en-US" sz="1164" b="1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FCB812"/>
                    </a:gs>
                    <a:gs pos="100000">
                      <a:srgbClr val="F00A23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Calibri" panose="020F0502020204030204" pitchFamily="34" charset="0"/>
              </a:rPr>
              <a:t> </a:t>
            </a:r>
            <a:r>
              <a:rPr kumimoji="0" lang="en-US" sz="1164" b="0" i="0" u="none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private healthcare providers, hospital groups, medical schemes and labor unions (only minor, cosmetic changes made) </a:t>
            </a:r>
          </a:p>
          <a:p>
            <a:pPr marL="191526" marR="0" lvl="0" indent="-191526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64" b="1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Funding of the NHI </a:t>
            </a:r>
            <a:r>
              <a:rPr kumimoji="0" lang="en-US" sz="1164" b="0" i="0" u="none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remains  unclear; input from National treasury and Money Bill not disclosed  </a:t>
            </a:r>
          </a:p>
          <a:p>
            <a:pPr marL="191526" marR="0" lvl="0" indent="-191526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>
                <a:srgbClr val="E0E0E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64" b="0" i="0" u="none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Full implementation likely to take at least a decade; presents </a:t>
            </a:r>
            <a:r>
              <a:rPr kumimoji="0" lang="en-US" sz="1164" b="1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lengthy period of uncertainty </a:t>
            </a:r>
            <a:r>
              <a:rPr kumimoji="0" lang="en-US" sz="1164" b="0" i="0" u="none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which may result in further loss of healthcare professionals</a:t>
            </a:r>
          </a:p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Tx/>
              <a:buSzTx/>
              <a:buFontTx/>
              <a:buNone/>
              <a:tabLst/>
              <a:defRPr/>
            </a:pPr>
            <a:endParaRPr kumimoji="0" lang="en-US" sz="1164" b="0" i="0" u="none" strike="noStrike" kern="1200" cap="none" spc="0" normalizeH="0" baseline="0" noProof="0" dirty="0">
              <a:ln>
                <a:noFill/>
              </a:ln>
              <a:solidFill>
                <a:srgbClr val="E0E0E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Tx/>
              <a:buSzTx/>
              <a:buFontTx/>
              <a:buNone/>
              <a:tabLst/>
              <a:defRPr/>
            </a:pPr>
            <a:endParaRPr kumimoji="0" lang="en-US" sz="1164" b="0" i="0" u="none" strike="noStrike" kern="1200" cap="none" spc="0" normalizeH="0" baseline="0" noProof="0" dirty="0">
              <a:ln>
                <a:noFill/>
              </a:ln>
              <a:solidFill>
                <a:srgbClr val="E0E0E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4" b="0" i="0" u="none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Discovery continues to advocate for a feasible NHI framework on a </a:t>
            </a:r>
            <a:r>
              <a:rPr kumimoji="0" lang="en-US" sz="1164" b="1" i="0" u="none" strike="noStrike" kern="1200" cap="none" spc="0" normalizeH="0" baseline="0" noProof="0" dirty="0">
                <a:ln>
                  <a:noFill/>
                </a:ln>
                <a:solidFill>
                  <a:srgbClr val="1EBEAA"/>
                </a:solidFill>
                <a:effectLst/>
                <a:uLnTx/>
                <a:uFillTx/>
                <a:latin typeface="Open Sans"/>
                <a:ea typeface="Open Sans Semibold" panose="020B0706030804020204" pitchFamily="34" charset="0"/>
                <a:cs typeface="Open Sans Semibold" panose="020B0706030804020204" pitchFamily="34" charset="0"/>
              </a:rPr>
              <a:t>multi-fund basis </a:t>
            </a:r>
            <a:r>
              <a:rPr kumimoji="0" lang="en-US" sz="1164" b="0" i="0" u="none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to allow for faster expansion with lower fiscal risk. Collaboration between public &amp; private sectors is critical to develop a workable NHI framework </a:t>
            </a:r>
          </a:p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Tx/>
              <a:buSzTx/>
              <a:buFontTx/>
              <a:buNone/>
              <a:tabLst/>
              <a:defRPr/>
            </a:pPr>
            <a:endParaRPr kumimoji="0" lang="en-US" sz="1164" b="0" i="0" u="none" strike="noStrike" kern="1200" cap="none" spc="0" normalizeH="0" baseline="0" noProof="0" dirty="0">
              <a:ln>
                <a:noFill/>
              </a:ln>
              <a:solidFill>
                <a:srgbClr val="E0E0E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  <a:p>
            <a:pPr marL="0" marR="0" lvl="0" indent="0" algn="ctr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47"/>
              </a:spcAft>
              <a:buClrTx/>
              <a:buSzTx/>
              <a:buFontTx/>
              <a:buNone/>
              <a:tabLst/>
              <a:defRPr/>
            </a:pPr>
            <a:endParaRPr kumimoji="0" lang="en-ZA" sz="1164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FFB831-78CA-8B2D-BA32-C16E5D1D4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11"/>
              <a:t>NHI FRAMEWORK | DH remains in full support of achieving universal health coverage TO ADDRESS inequities and strengthen the health system in SA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DB5FE5-B272-0570-C60F-020EA59CA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222" y="1241240"/>
            <a:ext cx="2657391" cy="38567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898F59C-0265-D6A4-81D6-3E588334C6D3}"/>
              </a:ext>
            </a:extLst>
          </p:cNvPr>
          <p:cNvCxnSpPr>
            <a:cxnSpLocks/>
          </p:cNvCxnSpPr>
          <p:nvPr/>
        </p:nvCxnSpPr>
        <p:spPr>
          <a:xfrm>
            <a:off x="381368" y="5801192"/>
            <a:ext cx="11414481" cy="0"/>
          </a:xfrm>
          <a:prstGeom prst="line">
            <a:avLst/>
          </a:prstGeom>
          <a:ln w="19050">
            <a:solidFill>
              <a:schemeClr val="bg2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E461302D-291B-FB36-C405-47AA88038AA6}"/>
              </a:ext>
            </a:extLst>
          </p:cNvPr>
          <p:cNvSpPr/>
          <p:nvPr/>
        </p:nvSpPr>
        <p:spPr>
          <a:xfrm>
            <a:off x="806167" y="5704425"/>
            <a:ext cx="193537" cy="193535"/>
          </a:xfrm>
          <a:prstGeom prst="flowChartConnector">
            <a:avLst/>
          </a:prstGeom>
          <a:gradFill flip="none" rotWithShape="1">
            <a:gsLst>
              <a:gs pos="45000">
                <a:srgbClr val="1EBEAA"/>
              </a:gs>
              <a:gs pos="100000">
                <a:srgbClr val="3C45E0"/>
              </a:gs>
            </a:gsLst>
            <a:lin ang="5400000" scaled="1"/>
            <a:tileRect/>
          </a:gradFill>
          <a:ln w="9525" cap="flat">
            <a:gradFill>
              <a:gsLst>
                <a:gs pos="0">
                  <a:srgbClr val="3C45E0"/>
                </a:gs>
                <a:gs pos="100000">
                  <a:srgbClr val="1EBEAA"/>
                </a:gs>
              </a:gsLst>
              <a:lin ang="5400000" scaled="1"/>
            </a:gradFill>
            <a:prstDash val="solid"/>
            <a:miter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l" defTabSz="48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40" b="0" i="0" u="none" strike="noStrike" kern="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D762C2A3-06EC-6A6F-F954-BC5E9440D3CC}"/>
              </a:ext>
            </a:extLst>
          </p:cNvPr>
          <p:cNvSpPr/>
          <p:nvPr/>
        </p:nvSpPr>
        <p:spPr>
          <a:xfrm>
            <a:off x="2475329" y="5713205"/>
            <a:ext cx="193537" cy="193535"/>
          </a:xfrm>
          <a:prstGeom prst="flowChartConnector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40" b="0" i="0" u="none" strike="noStrike" kern="1200" cap="none" spc="0" normalizeH="0" baseline="0" noProof="0">
              <a:ln>
                <a:noFill/>
              </a:ln>
              <a:solidFill>
                <a:srgbClr val="E0E0E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468745F9-A624-B947-A21D-25422538E8BD}"/>
              </a:ext>
            </a:extLst>
          </p:cNvPr>
          <p:cNvSpPr/>
          <p:nvPr/>
        </p:nvSpPr>
        <p:spPr>
          <a:xfrm>
            <a:off x="6230716" y="5713205"/>
            <a:ext cx="193537" cy="193535"/>
          </a:xfrm>
          <a:prstGeom prst="flowChartConnector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40" b="0" i="0" u="none" strike="noStrike" kern="1200" cap="none" spc="0" normalizeH="0" baseline="0" noProof="0">
              <a:ln>
                <a:noFill/>
              </a:ln>
              <a:solidFill>
                <a:srgbClr val="E0E0E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28C847-D899-B2A8-47AD-9A35C99C1BCB}"/>
              </a:ext>
            </a:extLst>
          </p:cNvPr>
          <p:cNvSpPr txBox="1"/>
          <p:nvPr/>
        </p:nvSpPr>
        <p:spPr>
          <a:xfrm>
            <a:off x="190940" y="5914924"/>
            <a:ext cx="1538366" cy="47570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64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35000">
                      <a:srgbClr val="1EBEAA"/>
                    </a:gs>
                    <a:gs pos="100000">
                      <a:srgbClr val="3C45E0"/>
                    </a:gs>
                  </a:gsLst>
                  <a:lin ang="2700000" scaled="0"/>
                </a:gra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AMENDED BILL APPROVED BY PPC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340180-5801-96C3-82C7-ABB355A32BFD}"/>
              </a:ext>
            </a:extLst>
          </p:cNvPr>
          <p:cNvSpPr txBox="1"/>
          <p:nvPr/>
        </p:nvSpPr>
        <p:spPr>
          <a:xfrm>
            <a:off x="1696007" y="5927443"/>
            <a:ext cx="1740234" cy="40594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52" b="0" i="0" u="none" strike="noStrike" kern="1200" cap="none" spc="0" normalizeH="0" baseline="0" noProof="0" dirty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Bill reviewed and passed by National Assembly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B58BD9-1606-F13E-CAA2-8594D8EE8472}"/>
              </a:ext>
            </a:extLst>
          </p:cNvPr>
          <p:cNvSpPr txBox="1"/>
          <p:nvPr/>
        </p:nvSpPr>
        <p:spPr>
          <a:xfrm>
            <a:off x="7119794" y="5927443"/>
            <a:ext cx="1740234" cy="40594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52" b="0" i="0" u="none" strike="noStrike" kern="1200" cap="none" spc="0" normalizeH="0" baseline="0" noProof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Bill signed </a:t>
            </a:r>
            <a:br>
              <a:rPr kumimoji="0" lang="en-US" sz="952" b="0" i="0" u="none" strike="noStrike" kern="1200" cap="none" spc="0" normalizeH="0" baseline="0" noProof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952" b="0" i="0" u="none" strike="noStrike" kern="1200" cap="none" spc="0" normalizeH="0" baseline="0" noProof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by President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F877390-AD2A-92A7-F24D-636E0B2BFAA2}"/>
              </a:ext>
            </a:extLst>
          </p:cNvPr>
          <p:cNvCxnSpPr>
            <a:cxnSpLocks/>
          </p:cNvCxnSpPr>
          <p:nvPr/>
        </p:nvCxnSpPr>
        <p:spPr>
          <a:xfrm>
            <a:off x="902935" y="5164741"/>
            <a:ext cx="0" cy="548463"/>
          </a:xfrm>
          <a:prstGeom prst="straightConnector1">
            <a:avLst/>
          </a:prstGeom>
          <a:ln w="19050">
            <a:solidFill>
              <a:schemeClr val="bg2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C9E4857-DD31-D88E-8940-DFD3BE089A79}"/>
              </a:ext>
            </a:extLst>
          </p:cNvPr>
          <p:cNvSpPr txBox="1"/>
          <p:nvPr/>
        </p:nvSpPr>
        <p:spPr>
          <a:xfrm>
            <a:off x="8540895" y="5927443"/>
            <a:ext cx="1740234" cy="40594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52" b="0" i="0" u="none" strike="noStrike" kern="1200" cap="none" spc="0" normalizeH="0" baseline="0" noProof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Bill passed </a:t>
            </a:r>
            <a:br>
              <a:rPr kumimoji="0" lang="en-US" sz="952" b="0" i="0" u="none" strike="noStrike" kern="1200" cap="none" spc="0" normalizeH="0" baseline="0" noProof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952" b="0" i="0" u="none" strike="noStrike" kern="1200" cap="none" spc="0" normalizeH="0" baseline="0" noProof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into Law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DE08AF-E192-E9CB-2FC6-0EA349485E03}"/>
              </a:ext>
            </a:extLst>
          </p:cNvPr>
          <p:cNvSpPr txBox="1"/>
          <p:nvPr/>
        </p:nvSpPr>
        <p:spPr>
          <a:xfrm>
            <a:off x="3504914" y="5927443"/>
            <a:ext cx="2105683" cy="40594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52" b="0" i="0" u="none" strike="noStrike" kern="1200" cap="none" spc="0" normalizeH="0" baseline="0" noProof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Bill reviewed and passed by National Council of Provinces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7AF7331-322C-B577-86FB-4B217799F764}"/>
              </a:ext>
            </a:extLst>
          </p:cNvPr>
          <p:cNvSpPr txBox="1"/>
          <p:nvPr/>
        </p:nvSpPr>
        <p:spPr>
          <a:xfrm>
            <a:off x="5374842" y="5927443"/>
            <a:ext cx="1914257" cy="40594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52" b="0" i="0" u="none" strike="noStrike" kern="1200" cap="none" spc="0" normalizeH="0" baseline="0" noProof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Updates reviewed by </a:t>
            </a:r>
            <a:br>
              <a:rPr kumimoji="0" lang="en-US" sz="952" b="0" i="0" u="none" strike="noStrike" kern="1200" cap="none" spc="0" normalizeH="0" baseline="0" noProof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952" b="0" i="0" u="none" strike="noStrike" kern="1200" cap="none" spc="0" normalizeH="0" baseline="0" noProof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National Assembly</a:t>
            </a:r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E16984E9-F8A0-8184-EA4D-C331750D211A}"/>
              </a:ext>
            </a:extLst>
          </p:cNvPr>
          <p:cNvSpPr/>
          <p:nvPr/>
        </p:nvSpPr>
        <p:spPr>
          <a:xfrm>
            <a:off x="4447547" y="5713205"/>
            <a:ext cx="193537" cy="193535"/>
          </a:xfrm>
          <a:prstGeom prst="flowChartConnector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40" b="0" i="0" u="none" strike="noStrike" kern="1200" cap="none" spc="0" normalizeH="0" baseline="0" noProof="0">
              <a:ln>
                <a:noFill/>
              </a:ln>
              <a:solidFill>
                <a:srgbClr val="E0E0E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22ADBB0E-977C-4A1B-0BB0-8EA5D1B90069}"/>
              </a:ext>
            </a:extLst>
          </p:cNvPr>
          <p:cNvSpPr/>
          <p:nvPr/>
        </p:nvSpPr>
        <p:spPr>
          <a:xfrm>
            <a:off x="7890341" y="5713205"/>
            <a:ext cx="193537" cy="193535"/>
          </a:xfrm>
          <a:prstGeom prst="flowChartConnector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40" b="0" i="0" u="none" strike="noStrike" kern="1200" cap="none" spc="0" normalizeH="0" baseline="0" noProof="0">
              <a:ln>
                <a:noFill/>
              </a:ln>
              <a:solidFill>
                <a:srgbClr val="E0E0E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891F7FBA-99E2-5CBB-38D9-382336905B62}"/>
              </a:ext>
            </a:extLst>
          </p:cNvPr>
          <p:cNvSpPr/>
          <p:nvPr/>
        </p:nvSpPr>
        <p:spPr>
          <a:xfrm>
            <a:off x="9332246" y="5713205"/>
            <a:ext cx="193537" cy="193535"/>
          </a:xfrm>
          <a:prstGeom prst="flowChartConnector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40" b="0" i="0" u="none" strike="noStrike" kern="1200" cap="none" spc="0" normalizeH="0" baseline="0" noProof="0">
              <a:ln>
                <a:noFill/>
              </a:ln>
              <a:solidFill>
                <a:srgbClr val="E0E0E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87F5325-10AC-6A38-7FA2-F9D57997B1BC}"/>
              </a:ext>
            </a:extLst>
          </p:cNvPr>
          <p:cNvSpPr txBox="1"/>
          <p:nvPr/>
        </p:nvSpPr>
        <p:spPr>
          <a:xfrm>
            <a:off x="10451767" y="5927443"/>
            <a:ext cx="1740234" cy="40594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37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52" b="0" i="0" u="none" strike="noStrike" kern="1200" cap="none" spc="0" normalizeH="0" baseline="0" noProof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NHI </a:t>
            </a:r>
            <a:br>
              <a:rPr kumimoji="0" lang="en-US" sz="952" b="0" i="0" u="none" strike="noStrike" kern="1200" cap="none" spc="0" normalizeH="0" baseline="0" noProof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952" b="0" i="0" u="none" strike="noStrike" kern="1200" cap="none" spc="0" normalizeH="0" baseline="0" noProof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fully implemented</a:t>
            </a:r>
          </a:p>
        </p:txBody>
      </p:sp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0E869E2B-86DE-C146-2E02-E16092581FAE}"/>
              </a:ext>
            </a:extLst>
          </p:cNvPr>
          <p:cNvSpPr/>
          <p:nvPr/>
        </p:nvSpPr>
        <p:spPr>
          <a:xfrm>
            <a:off x="11236367" y="5713205"/>
            <a:ext cx="193537" cy="193535"/>
          </a:xfrm>
          <a:prstGeom prst="flowChartConnector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40" b="0" i="0" u="none" strike="noStrike" kern="1200" cap="none" spc="0" normalizeH="0" baseline="0" noProof="0">
              <a:ln>
                <a:noFill/>
              </a:ln>
              <a:solidFill>
                <a:srgbClr val="E0E0E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50" name="Right Brace 49">
            <a:extLst>
              <a:ext uri="{FF2B5EF4-FFF2-40B4-BE49-F238E27FC236}">
                <a16:creationId xmlns:a16="http://schemas.microsoft.com/office/drawing/2014/main" id="{1C1BF4DB-6E80-8DC1-0EC6-AB49F64D78EB}"/>
              </a:ext>
            </a:extLst>
          </p:cNvPr>
          <p:cNvSpPr/>
          <p:nvPr/>
        </p:nvSpPr>
        <p:spPr>
          <a:xfrm rot="16200000">
            <a:off x="5044712" y="1324865"/>
            <a:ext cx="215472" cy="8499023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05" b="0" i="0" u="none" strike="noStrike" kern="120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51" name="Right Brace 50">
            <a:extLst>
              <a:ext uri="{FF2B5EF4-FFF2-40B4-BE49-F238E27FC236}">
                <a16:creationId xmlns:a16="http://schemas.microsoft.com/office/drawing/2014/main" id="{31FA20EE-3D52-FD86-0962-2AB5A60EFEA1}"/>
              </a:ext>
            </a:extLst>
          </p:cNvPr>
          <p:cNvSpPr/>
          <p:nvPr/>
        </p:nvSpPr>
        <p:spPr>
          <a:xfrm rot="16200000">
            <a:off x="6012196" y="388396"/>
            <a:ext cx="201600" cy="10420121"/>
          </a:xfrm>
          <a:prstGeom prst="rightBrace">
            <a:avLst>
              <a:gd name="adj1" fmla="val 0"/>
              <a:gd name="adj2" fmla="val 92367"/>
            </a:avLst>
          </a:prstGeom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3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05" b="0" i="0" u="none" strike="noStrike" kern="120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DD525A6-D209-B789-652B-C7313BD20250}"/>
              </a:ext>
            </a:extLst>
          </p:cNvPr>
          <p:cNvSpPr txBox="1"/>
          <p:nvPr/>
        </p:nvSpPr>
        <p:spPr>
          <a:xfrm>
            <a:off x="4424111" y="5308734"/>
            <a:ext cx="1562800" cy="21089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8384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41" b="0" i="1" u="none" strike="noStrike" kern="1200" cap="none" spc="0" normalizeH="0" baseline="0" noProof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Estimated Time Frame: 1-2 yrs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DDAED07-27C7-3205-8E36-A12B3FC61831}"/>
              </a:ext>
            </a:extLst>
          </p:cNvPr>
          <p:cNvSpPr txBox="1"/>
          <p:nvPr/>
        </p:nvSpPr>
        <p:spPr>
          <a:xfrm>
            <a:off x="9760254" y="5308734"/>
            <a:ext cx="1562800" cy="21089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8384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41" b="0" i="1" u="none" strike="noStrike" kern="1200" cap="none" spc="0" normalizeH="0" baseline="0" noProof="0">
                <a:ln>
                  <a:noFill/>
                </a:ln>
                <a:solidFill>
                  <a:srgbClr val="E0E0E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Estimated Time Frame: +10 yrs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1A7F55E-CCB5-1544-8605-215DBB3F421B}"/>
              </a:ext>
            </a:extLst>
          </p:cNvPr>
          <p:cNvGrpSpPr/>
          <p:nvPr/>
        </p:nvGrpSpPr>
        <p:grpSpPr>
          <a:xfrm>
            <a:off x="3227942" y="1241240"/>
            <a:ext cx="99151" cy="3924000"/>
            <a:chOff x="3227942" y="1241240"/>
            <a:chExt cx="99151" cy="392400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E8B603C-1565-2911-D3E3-07822751A415}"/>
                </a:ext>
              </a:extLst>
            </p:cNvPr>
            <p:cNvGrpSpPr/>
            <p:nvPr/>
          </p:nvGrpSpPr>
          <p:grpSpPr>
            <a:xfrm>
              <a:off x="3227942" y="1241240"/>
              <a:ext cx="0" cy="3924000"/>
              <a:chOff x="3227942" y="1233488"/>
              <a:chExt cx="0" cy="4090748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DD4026CE-4272-DC21-373B-1D9E22E4EE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27942" y="1233488"/>
                <a:ext cx="0" cy="1895236"/>
              </a:xfrm>
              <a:prstGeom prst="line">
                <a:avLst/>
              </a:prstGeom>
              <a:ln w="952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A70EC387-87CF-CE35-BE5D-3B26440152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27942" y="3429000"/>
                <a:ext cx="0" cy="1895236"/>
              </a:xfrm>
              <a:prstGeom prst="line">
                <a:avLst/>
              </a:prstGeom>
              <a:ln w="952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Arrow: Chevron 10">
              <a:extLst>
                <a:ext uri="{FF2B5EF4-FFF2-40B4-BE49-F238E27FC236}">
                  <a16:creationId xmlns:a16="http://schemas.microsoft.com/office/drawing/2014/main" id="{0F4E5136-8C49-7FB2-6FC2-492E374A21A0}"/>
                </a:ext>
              </a:extLst>
            </p:cNvPr>
            <p:cNvSpPr/>
            <p:nvPr/>
          </p:nvSpPr>
          <p:spPr>
            <a:xfrm>
              <a:off x="3227942" y="3106596"/>
              <a:ext cx="99151" cy="196668"/>
            </a:xfrm>
            <a:prstGeom prst="chevron">
              <a:avLst>
                <a:gd name="adj" fmla="val 83781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E480A5D-B48E-CF2A-05D0-A99077D41929}"/>
              </a:ext>
            </a:extLst>
          </p:cNvPr>
          <p:cNvGrpSpPr/>
          <p:nvPr/>
        </p:nvGrpSpPr>
        <p:grpSpPr>
          <a:xfrm>
            <a:off x="3916393" y="4206673"/>
            <a:ext cx="7584634" cy="99151"/>
            <a:chOff x="3916393" y="4206673"/>
            <a:chExt cx="7584634" cy="99151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71446C7-5381-50CA-B787-5F851F6D2522}"/>
                </a:ext>
              </a:extLst>
            </p:cNvPr>
            <p:cNvGrpSpPr/>
            <p:nvPr/>
          </p:nvGrpSpPr>
          <p:grpSpPr>
            <a:xfrm rot="5400000">
              <a:off x="7708709" y="419449"/>
              <a:ext cx="1" cy="7584634"/>
              <a:chOff x="3227942" y="1244505"/>
              <a:chExt cx="1" cy="3971688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D359EA70-828E-6CCC-C895-493E8FC4AC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27943" y="1244505"/>
                <a:ext cx="0" cy="1895236"/>
              </a:xfrm>
              <a:prstGeom prst="line">
                <a:avLst/>
              </a:prstGeom>
              <a:ln w="952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BD3F8F7-1EAD-03F4-E301-DF84AD65E9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27942" y="3320957"/>
                <a:ext cx="0" cy="1895236"/>
              </a:xfrm>
              <a:prstGeom prst="line">
                <a:avLst/>
              </a:prstGeom>
              <a:ln w="952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Arrow: Chevron 24">
              <a:extLst>
                <a:ext uri="{FF2B5EF4-FFF2-40B4-BE49-F238E27FC236}">
                  <a16:creationId xmlns:a16="http://schemas.microsoft.com/office/drawing/2014/main" id="{37A5A85B-0247-94A6-6EA9-91C12B2BB36D}"/>
                </a:ext>
              </a:extLst>
            </p:cNvPr>
            <p:cNvSpPr/>
            <p:nvPr/>
          </p:nvSpPr>
          <p:spPr>
            <a:xfrm rot="5400000">
              <a:off x="7659134" y="4157915"/>
              <a:ext cx="99151" cy="196668"/>
            </a:xfrm>
            <a:prstGeom prst="chevron">
              <a:avLst>
                <a:gd name="adj" fmla="val 83781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737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CHARCOAL">
  <a:themeElements>
    <a:clrScheme name="Health Jul 2023">
      <a:dk1>
        <a:srgbClr val="292B2C"/>
      </a:dk1>
      <a:lt1>
        <a:srgbClr val="FFFFFF"/>
      </a:lt1>
      <a:dk2>
        <a:srgbClr val="292B2C"/>
      </a:dk2>
      <a:lt2>
        <a:srgbClr val="FFFFFF"/>
      </a:lt2>
      <a:accent1>
        <a:srgbClr val="1EBEAA"/>
      </a:accent1>
      <a:accent2>
        <a:srgbClr val="3D45E0"/>
      </a:accent2>
      <a:accent3>
        <a:srgbClr val="00A0D2"/>
      </a:accent3>
      <a:accent4>
        <a:srgbClr val="B0D736"/>
      </a:accent4>
      <a:accent5>
        <a:srgbClr val="FCB812"/>
      </a:accent5>
      <a:accent6>
        <a:srgbClr val="F00A23"/>
      </a:accent6>
      <a:hlink>
        <a:srgbClr val="FFFFFF"/>
      </a:hlink>
      <a:folHlink>
        <a:srgbClr val="FFFFFF"/>
      </a:folHlink>
    </a:clrScheme>
    <a:fontScheme name="Custom 50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>
          <a:lnSpc>
            <a:spcPct val="110000"/>
          </a:lnSpc>
          <a:defRPr b="0" i="0" u="none" strike="noStrike" dirty="0" smtClean="0">
            <a:solidFill>
              <a:srgbClr val="666666"/>
            </a:solidFill>
            <a:effectLst/>
            <a:latin typeface="+mj-lt"/>
          </a:defRPr>
        </a:defPPr>
      </a:lstStyle>
    </a:txDef>
  </a:objectDefaults>
  <a:extraClrSchemeLst/>
  <a:custClrLst>
    <a:custClr>
      <a:srgbClr val="114B8A"/>
    </a:custClr>
    <a:custClr>
      <a:srgbClr val="FFFFFF"/>
    </a:custClr>
    <a:custClr>
      <a:srgbClr val="292B2C"/>
    </a:custClr>
    <a:custClr>
      <a:srgbClr val="114B8A"/>
    </a:custClr>
    <a:custClr>
      <a:srgbClr val="292B2C"/>
    </a:custClr>
    <a:custClr>
      <a:srgbClr val="3D45E0"/>
    </a:custClr>
    <a:custClr>
      <a:srgbClr val="00A0D2"/>
    </a:custClr>
    <a:custClr>
      <a:srgbClr val="00D6FF"/>
    </a:custClr>
    <a:custClr>
      <a:srgbClr val="1EBEAA"/>
    </a:custClr>
    <a:custClr>
      <a:srgbClr val="00D6FF"/>
    </a:custClr>
    <a:custClr>
      <a:srgbClr val="FCB812"/>
    </a:custClr>
    <a:custClr>
      <a:srgbClr val="F00A23"/>
    </a:custClr>
    <a:custClr>
      <a:srgbClr val="AADB1E"/>
    </a:custClr>
    <a:custClr>
      <a:srgbClr val="1EBEAA"/>
    </a:custClr>
    <a:custClr>
      <a:srgbClr val="00D6FF"/>
    </a:custClr>
    <a:custClr>
      <a:srgbClr val="00A0D2"/>
    </a:custClr>
    <a:custClr>
      <a:srgbClr val="9440E8"/>
    </a:custClr>
    <a:custClr>
      <a:srgbClr val="3D45E0"/>
    </a:custClr>
    <a:custClr>
      <a:srgbClr val="820082"/>
    </a:custClr>
    <a:custClr>
      <a:srgbClr val="C6007E"/>
    </a:custClr>
    <a:custClr>
      <a:srgbClr val="FF5A22"/>
    </a:custClr>
    <a:custClr>
      <a:srgbClr val="F8116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BE8C30"/>
    </a:custClr>
    <a:custClr>
      <a:srgbClr val="808080"/>
    </a:custClr>
    <a:custClr>
      <a:srgbClr val="B2623D"/>
    </a:custClr>
    <a:custClr>
      <a:srgbClr val="3070B2"/>
    </a:custClr>
    <a:custClr>
      <a:srgbClr val="96659A"/>
    </a:custClr>
  </a:custClrLst>
  <a:extLst>
    <a:ext uri="{05A4C25C-085E-4340-85A3-A5531E510DB2}">
      <thm15:themeFamily xmlns:thm15="http://schemas.microsoft.com/office/thememl/2012/main" name="11.2021_Board Training_GOG_JF updates  -  Read-Only" id="{EC07B2B8-69C5-4937-A520-87DFAEC360CC}" vid="{73F45319-F093-40AC-BA6E-164FA1DE55A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11462</TotalTime>
  <Words>640</Words>
  <Application>Microsoft Office PowerPoint</Application>
  <PresentationFormat>Widescreen</PresentationFormat>
  <Paragraphs>75</Paragraphs>
  <Slides>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Open Sans</vt:lpstr>
      <vt:lpstr>Open Sans Light</vt:lpstr>
      <vt:lpstr>Open Sans Semibold</vt:lpstr>
      <vt:lpstr>Wingdings</vt:lpstr>
      <vt:lpstr>CHARCOAL</vt:lpstr>
      <vt:lpstr>think-cell Slide</vt:lpstr>
      <vt:lpstr>BUILDING A BETTER HEALTHCARE SYSTEM</vt:lpstr>
      <vt:lpstr>Access to primary healthcare is highly valued</vt:lpstr>
      <vt:lpstr>LCBO FRAMEWORK|NHI implementation WILL LIKELY BE incremental &amp; long-term; LCBOs present an immediate opportunity TOWARDS universal coverage</vt:lpstr>
      <vt:lpstr>NHI FRAMEWORK | DH remains in full support of achieving universal health coverage TO ADDRESS inequities and strengthen the health system in SA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Industry Workshop</dc:title>
  <dc:creator>Media Drawer</dc:creator>
  <cp:lastModifiedBy>Lianne Osterberger</cp:lastModifiedBy>
  <cp:revision>280</cp:revision>
  <dcterms:created xsi:type="dcterms:W3CDTF">2022-04-19T10:35:57Z</dcterms:created>
  <dcterms:modified xsi:type="dcterms:W3CDTF">2023-07-18T06:20:22Z</dcterms:modified>
</cp:coreProperties>
</file>