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468" r:id="rId2"/>
    <p:sldId id="2147474403" r:id="rId3"/>
    <p:sldId id="2147474404" r:id="rId4"/>
    <p:sldId id="2147474405" r:id="rId5"/>
    <p:sldId id="2147474406" r:id="rId6"/>
    <p:sldId id="467" r:id="rId7"/>
    <p:sldId id="2147474408" r:id="rId8"/>
    <p:sldId id="2147474409" r:id="rId9"/>
    <p:sldId id="2147474410" r:id="rId10"/>
    <p:sldId id="2147474411" r:id="rId11"/>
    <p:sldId id="2147474412" r:id="rId12"/>
    <p:sldId id="2147474413" r:id="rId13"/>
    <p:sldId id="2147474414" r:id="rId14"/>
    <p:sldId id="2147474416" r:id="rId15"/>
    <p:sldId id="2147474418" r:id="rId16"/>
    <p:sldId id="2147474419" r:id="rId17"/>
    <p:sldId id="214747442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0" userDrawn="1">
          <p15:clr>
            <a:srgbClr val="A4A3A4"/>
          </p15:clr>
        </p15:guide>
        <p15:guide id="2" pos="38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569926-3494-DD4A-6B59-442E6EEFA55C}" name="Deon Viljoen" initials="DV" userId="Deon Viljo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717"/>
    <a:srgbClr val="FFFFFF"/>
    <a:srgbClr val="F3FAFF"/>
    <a:srgbClr val="002647"/>
    <a:srgbClr val="292B2C"/>
    <a:srgbClr val="383838"/>
    <a:srgbClr val="2A2B2D"/>
    <a:srgbClr val="ED974F"/>
    <a:srgbClr val="B4643D"/>
    <a:srgbClr val="CA3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138A30-E2E4-9890-D105-89DEC62135C4}" v="28" dt="2023-07-17T20:43:28.116"/>
    <p1510:client id="{4FC75D3B-491A-1387-DE97-6E5FA4D1AD89}" v="8" dt="2023-07-17T20:37:16.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5"/>
    <p:restoredTop sz="85109" autoAdjust="0"/>
  </p:normalViewPr>
  <p:slideViewPr>
    <p:cSldViewPr snapToGrid="0" snapToObjects="1">
      <p:cViewPr varScale="1">
        <p:scale>
          <a:sx n="88" d="100"/>
          <a:sy n="88" d="100"/>
        </p:scale>
        <p:origin x="636" y="84"/>
      </p:cViewPr>
      <p:guideLst>
        <p:guide orient="horz" pos="1820"/>
        <p:guide pos="3817"/>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luthando Nematswerani" userId="S::nolutha3@discovery.co.za::415f7586-5ccf-483d-ba8f-71bcd8f1458d" providerId="AD" clId="Web-{4FC75D3B-491A-1387-DE97-6E5FA4D1AD89}"/>
    <pc:docChg chg="modSld">
      <pc:chgData name="Noluthando Nematswerani" userId="S::nolutha3@discovery.co.za::415f7586-5ccf-483d-ba8f-71bcd8f1458d" providerId="AD" clId="Web-{4FC75D3B-491A-1387-DE97-6E5FA4D1AD89}" dt="2023-07-17T20:37:10.157" v="6" actId="20577"/>
      <pc:docMkLst>
        <pc:docMk/>
      </pc:docMkLst>
      <pc:sldChg chg="modSp">
        <pc:chgData name="Noluthando Nematswerani" userId="S::nolutha3@discovery.co.za::415f7586-5ccf-483d-ba8f-71bcd8f1458d" providerId="AD" clId="Web-{4FC75D3B-491A-1387-DE97-6E5FA4D1AD89}" dt="2023-07-17T20:37:10.157" v="6" actId="20577"/>
        <pc:sldMkLst>
          <pc:docMk/>
          <pc:sldMk cId="1949304693" sldId="468"/>
        </pc:sldMkLst>
        <pc:spChg chg="mod">
          <ac:chgData name="Noluthando Nematswerani" userId="S::nolutha3@discovery.co.za::415f7586-5ccf-483d-ba8f-71bcd8f1458d" providerId="AD" clId="Web-{4FC75D3B-491A-1387-DE97-6E5FA4D1AD89}" dt="2023-07-17T20:37:10.157" v="6" actId="20577"/>
          <ac:spMkLst>
            <pc:docMk/>
            <pc:sldMk cId="1949304693" sldId="468"/>
            <ac:spMk id="5" creationId="{CAF616F0-4B00-2238-8B07-5868D057E65E}"/>
          </ac:spMkLst>
        </pc:spChg>
      </pc:sldChg>
    </pc:docChg>
  </pc:docChgLst>
  <pc:docChgLst>
    <pc:chgData name="Noluthando Nematswerani" userId="S::nolutha3@discovery.co.za::415f7586-5ccf-483d-ba8f-71bcd8f1458d" providerId="AD" clId="Web-{16138A30-E2E4-9890-D105-89DEC62135C4}"/>
    <pc:docChg chg="modSld">
      <pc:chgData name="Noluthando Nematswerani" userId="S::nolutha3@discovery.co.za::415f7586-5ccf-483d-ba8f-71bcd8f1458d" providerId="AD" clId="Web-{16138A30-E2E4-9890-D105-89DEC62135C4}" dt="2023-07-17T20:43:23.507" v="24" actId="20577"/>
      <pc:docMkLst>
        <pc:docMk/>
      </pc:docMkLst>
      <pc:sldChg chg="modSp">
        <pc:chgData name="Noluthando Nematswerani" userId="S::nolutha3@discovery.co.za::415f7586-5ccf-483d-ba8f-71bcd8f1458d" providerId="AD" clId="Web-{16138A30-E2E4-9890-D105-89DEC62135C4}" dt="2023-07-17T20:40:06.348" v="6" actId="20577"/>
        <pc:sldMkLst>
          <pc:docMk/>
          <pc:sldMk cId="2503575768" sldId="2147474403"/>
        </pc:sldMkLst>
        <pc:spChg chg="mod">
          <ac:chgData name="Noluthando Nematswerani" userId="S::nolutha3@discovery.co.za::415f7586-5ccf-483d-ba8f-71bcd8f1458d" providerId="AD" clId="Web-{16138A30-E2E4-9890-D105-89DEC62135C4}" dt="2023-07-17T20:40:06.348" v="6" actId="20577"/>
          <ac:spMkLst>
            <pc:docMk/>
            <pc:sldMk cId="2503575768" sldId="2147474403"/>
            <ac:spMk id="15" creationId="{B21E9A0B-7E7B-BB57-3F6E-DD70B032FB76}"/>
          </ac:spMkLst>
        </pc:spChg>
      </pc:sldChg>
      <pc:sldChg chg="modSp">
        <pc:chgData name="Noluthando Nematswerani" userId="S::nolutha3@discovery.co.za::415f7586-5ccf-483d-ba8f-71bcd8f1458d" providerId="AD" clId="Web-{16138A30-E2E4-9890-D105-89DEC62135C4}" dt="2023-07-17T20:42:58.756" v="23" actId="20577"/>
        <pc:sldMkLst>
          <pc:docMk/>
          <pc:sldMk cId="2496723654" sldId="2147474406"/>
        </pc:sldMkLst>
        <pc:spChg chg="mod">
          <ac:chgData name="Noluthando Nematswerani" userId="S::nolutha3@discovery.co.za::415f7586-5ccf-483d-ba8f-71bcd8f1458d" providerId="AD" clId="Web-{16138A30-E2E4-9890-D105-89DEC62135C4}" dt="2023-07-17T20:42:58.756" v="23" actId="20577"/>
          <ac:spMkLst>
            <pc:docMk/>
            <pc:sldMk cId="2496723654" sldId="2147474406"/>
            <ac:spMk id="22" creationId="{355C88BA-BEDA-4BB0-3DA1-AE0A9D37E393}"/>
          </ac:spMkLst>
        </pc:spChg>
        <pc:spChg chg="mod">
          <ac:chgData name="Noluthando Nematswerani" userId="S::nolutha3@discovery.co.za::415f7586-5ccf-483d-ba8f-71bcd8f1458d" providerId="AD" clId="Web-{16138A30-E2E4-9890-D105-89DEC62135C4}" dt="2023-07-17T20:41:55.240" v="14" actId="20577"/>
          <ac:spMkLst>
            <pc:docMk/>
            <pc:sldMk cId="2496723654" sldId="2147474406"/>
            <ac:spMk id="23" creationId="{5E10A17D-4682-D2D5-DDBC-6B674091EC4F}"/>
          </ac:spMkLst>
        </pc:spChg>
      </pc:sldChg>
      <pc:sldChg chg="modSp">
        <pc:chgData name="Noluthando Nematswerani" userId="S::nolutha3@discovery.co.za::415f7586-5ccf-483d-ba8f-71bcd8f1458d" providerId="AD" clId="Web-{16138A30-E2E4-9890-D105-89DEC62135C4}" dt="2023-07-17T20:43:23.507" v="24" actId="20577"/>
        <pc:sldMkLst>
          <pc:docMk/>
          <pc:sldMk cId="3492867786" sldId="2147474408"/>
        </pc:sldMkLst>
        <pc:spChg chg="mod">
          <ac:chgData name="Noluthando Nematswerani" userId="S::nolutha3@discovery.co.za::415f7586-5ccf-483d-ba8f-71bcd8f1458d" providerId="AD" clId="Web-{16138A30-E2E4-9890-D105-89DEC62135C4}" dt="2023-07-17T20:43:23.507" v="24" actId="20577"/>
          <ac:spMkLst>
            <pc:docMk/>
            <pc:sldMk cId="3492867786" sldId="2147474408"/>
            <ac:spMk id="2" creationId="{CAEDBE62-0348-5FFC-940D-4F57F98C5EB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77FD6-BBF3-444B-A346-800409DCCA17}" type="doc">
      <dgm:prSet loTypeId="urn:microsoft.com/office/officeart/2005/8/layout/pyramid1" loCatId="pyramid" qsTypeId="urn:microsoft.com/office/officeart/2005/8/quickstyle/simple1" qsCatId="simple" csTypeId="urn:microsoft.com/office/officeart/2005/8/colors/accent1_2" csCatId="accent1" phldr="1"/>
      <dgm:spPr/>
    </dgm:pt>
    <dgm:pt modelId="{EFFC37E1-86BF-4C10-8ED9-43AF54A6B4E1}">
      <dgm:prSet phldrT="[Text]" custT="1"/>
      <dgm:spPr/>
      <dgm:t>
        <a:bodyPr bIns="144000" anchor="b" anchorCtr="0"/>
        <a:lstStyle/>
        <a:p>
          <a:r>
            <a:rPr lang="en-US" sz="1400" b="1" dirty="0">
              <a:solidFill>
                <a:schemeClr val="bg2"/>
              </a:solidFill>
            </a:rPr>
            <a:t>Tertiary</a:t>
          </a:r>
          <a:br>
            <a:rPr lang="en-US" sz="1400" b="1" dirty="0">
              <a:solidFill>
                <a:schemeClr val="bg2"/>
              </a:solidFill>
            </a:rPr>
          </a:br>
          <a:r>
            <a:rPr lang="en-US" sz="1400" b="1" dirty="0">
              <a:solidFill>
                <a:schemeClr val="bg2"/>
              </a:solidFill>
            </a:rPr>
            <a:t>Prevention</a:t>
          </a:r>
        </a:p>
        <a:p>
          <a:r>
            <a:rPr lang="en-US" sz="1100" dirty="0">
              <a:solidFill>
                <a:schemeClr val="bg2"/>
              </a:solidFill>
            </a:rPr>
            <a:t>Rehabilitation,</a:t>
          </a:r>
          <a:br>
            <a:rPr lang="en-US" sz="1100" dirty="0">
              <a:solidFill>
                <a:schemeClr val="bg2"/>
              </a:solidFill>
            </a:rPr>
          </a:br>
          <a:r>
            <a:rPr lang="en-US" sz="1100" dirty="0">
              <a:solidFill>
                <a:schemeClr val="bg2"/>
              </a:solidFill>
            </a:rPr>
            <a:t>preventing complications</a:t>
          </a:r>
          <a:br>
            <a:rPr lang="en-US" sz="1100" dirty="0">
              <a:solidFill>
                <a:schemeClr val="bg2"/>
              </a:solidFill>
            </a:rPr>
          </a:br>
          <a:r>
            <a:rPr lang="en-US" sz="1100" dirty="0">
              <a:solidFill>
                <a:schemeClr val="bg2"/>
              </a:solidFill>
            </a:rPr>
            <a:t>and improving</a:t>
          </a:r>
          <a:br>
            <a:rPr lang="en-US" sz="1100" dirty="0">
              <a:solidFill>
                <a:schemeClr val="bg2"/>
              </a:solidFill>
            </a:rPr>
          </a:br>
          <a:r>
            <a:rPr lang="en-US" sz="1100" dirty="0">
              <a:solidFill>
                <a:schemeClr val="bg2"/>
              </a:solidFill>
            </a:rPr>
            <a:t>quality of life</a:t>
          </a:r>
          <a:endParaRPr lang="en-ZA" sz="1100" dirty="0">
            <a:solidFill>
              <a:schemeClr val="bg2"/>
            </a:solidFill>
          </a:endParaRPr>
        </a:p>
      </dgm:t>
    </dgm:pt>
    <dgm:pt modelId="{CA53B4C3-1328-4D7C-AE17-79FAAB74776B}" type="parTrans" cxnId="{FDA22CF1-34AE-4FC5-A973-480147BFA559}">
      <dgm:prSet/>
      <dgm:spPr/>
      <dgm:t>
        <a:bodyPr/>
        <a:lstStyle/>
        <a:p>
          <a:endParaRPr lang="en-ZA" sz="800">
            <a:solidFill>
              <a:schemeClr val="bg2"/>
            </a:solidFill>
          </a:endParaRPr>
        </a:p>
      </dgm:t>
    </dgm:pt>
    <dgm:pt modelId="{36C855B4-1E32-44FE-B425-650B9A5C9685}" type="sibTrans" cxnId="{FDA22CF1-34AE-4FC5-A973-480147BFA559}">
      <dgm:prSet/>
      <dgm:spPr/>
      <dgm:t>
        <a:bodyPr/>
        <a:lstStyle/>
        <a:p>
          <a:endParaRPr lang="en-ZA" sz="800">
            <a:solidFill>
              <a:schemeClr val="bg2"/>
            </a:solidFill>
          </a:endParaRPr>
        </a:p>
      </dgm:t>
    </dgm:pt>
    <dgm:pt modelId="{0B778DC1-9F69-4304-B630-CB80B65FA337}">
      <dgm:prSet phldrT="[Text]" custT="1"/>
      <dgm:spPr>
        <a:solidFill>
          <a:schemeClr val="accent3"/>
        </a:solidFill>
      </dgm:spPr>
      <dgm:t>
        <a:bodyPr/>
        <a:lstStyle/>
        <a:p>
          <a:r>
            <a:rPr lang="en-US" sz="1400" b="1" dirty="0">
              <a:solidFill>
                <a:schemeClr val="bg2"/>
              </a:solidFill>
            </a:rPr>
            <a:t>Secondary Prevention</a:t>
          </a:r>
        </a:p>
        <a:p>
          <a:r>
            <a:rPr lang="en-US" sz="1200" dirty="0">
              <a:solidFill>
                <a:schemeClr val="bg2"/>
              </a:solidFill>
            </a:rPr>
            <a:t>Screening of risk individual, control of risk factors and early intervention</a:t>
          </a:r>
          <a:endParaRPr lang="en-ZA" sz="1200" dirty="0">
            <a:solidFill>
              <a:schemeClr val="bg2"/>
            </a:solidFill>
          </a:endParaRPr>
        </a:p>
      </dgm:t>
    </dgm:pt>
    <dgm:pt modelId="{DF551963-45A3-47E1-9071-A7E963FCDDDD}" type="parTrans" cxnId="{992ABE87-FCC3-4D5F-8DA6-4EBC2B6923D8}">
      <dgm:prSet/>
      <dgm:spPr/>
      <dgm:t>
        <a:bodyPr/>
        <a:lstStyle/>
        <a:p>
          <a:endParaRPr lang="en-ZA" sz="800">
            <a:solidFill>
              <a:schemeClr val="bg2"/>
            </a:solidFill>
          </a:endParaRPr>
        </a:p>
      </dgm:t>
    </dgm:pt>
    <dgm:pt modelId="{0C922A32-E5ED-4F1C-B4BD-B5FA026A8A08}" type="sibTrans" cxnId="{992ABE87-FCC3-4D5F-8DA6-4EBC2B6923D8}">
      <dgm:prSet/>
      <dgm:spPr/>
      <dgm:t>
        <a:bodyPr/>
        <a:lstStyle/>
        <a:p>
          <a:endParaRPr lang="en-ZA" sz="800">
            <a:solidFill>
              <a:schemeClr val="bg2"/>
            </a:solidFill>
          </a:endParaRPr>
        </a:p>
      </dgm:t>
    </dgm:pt>
    <dgm:pt modelId="{04593B9E-5A42-4E30-B8D2-AE242F6D1E1D}">
      <dgm:prSet phldrT="[Text]" custT="1"/>
      <dgm:spPr>
        <a:solidFill>
          <a:schemeClr val="accent2"/>
        </a:solidFill>
      </dgm:spPr>
      <dgm:t>
        <a:bodyPr/>
        <a:lstStyle/>
        <a:p>
          <a:r>
            <a:rPr lang="en-US" sz="1400" b="1" dirty="0">
              <a:solidFill>
                <a:schemeClr val="bg2"/>
              </a:solidFill>
            </a:rPr>
            <a:t>Primary Prevention</a:t>
          </a:r>
        </a:p>
        <a:p>
          <a:r>
            <a:rPr lang="en-US" sz="1200" dirty="0">
              <a:solidFill>
                <a:schemeClr val="bg2"/>
              </a:solidFill>
            </a:rPr>
            <a:t>Health promotion and addressing risk factors,</a:t>
          </a:r>
          <a:br>
            <a:rPr lang="en-US" sz="1200" dirty="0">
              <a:solidFill>
                <a:schemeClr val="bg2"/>
              </a:solidFill>
            </a:rPr>
          </a:br>
          <a:r>
            <a:rPr lang="en-US" sz="1200" dirty="0">
              <a:solidFill>
                <a:schemeClr val="bg2"/>
              </a:solidFill>
            </a:rPr>
            <a:t>social and generic factors</a:t>
          </a:r>
          <a:endParaRPr lang="en-ZA" sz="1200" dirty="0">
            <a:solidFill>
              <a:schemeClr val="bg2"/>
            </a:solidFill>
          </a:endParaRPr>
        </a:p>
      </dgm:t>
    </dgm:pt>
    <dgm:pt modelId="{B86EC459-F98F-4927-AF31-92E8545D969C}" type="parTrans" cxnId="{04EF2C10-2CB4-492B-8ECA-3CE5ED879128}">
      <dgm:prSet/>
      <dgm:spPr/>
      <dgm:t>
        <a:bodyPr/>
        <a:lstStyle/>
        <a:p>
          <a:endParaRPr lang="en-ZA" sz="800">
            <a:solidFill>
              <a:schemeClr val="bg2"/>
            </a:solidFill>
          </a:endParaRPr>
        </a:p>
      </dgm:t>
    </dgm:pt>
    <dgm:pt modelId="{F5933167-B413-4022-B7C5-EDDA54A827A5}" type="sibTrans" cxnId="{04EF2C10-2CB4-492B-8ECA-3CE5ED879128}">
      <dgm:prSet/>
      <dgm:spPr/>
      <dgm:t>
        <a:bodyPr/>
        <a:lstStyle/>
        <a:p>
          <a:endParaRPr lang="en-ZA" sz="800">
            <a:solidFill>
              <a:schemeClr val="bg2"/>
            </a:solidFill>
          </a:endParaRPr>
        </a:p>
      </dgm:t>
    </dgm:pt>
    <dgm:pt modelId="{4A797BAC-2DF0-41F5-B999-53C6672DDF51}" type="pres">
      <dgm:prSet presAssocID="{F3A77FD6-BBF3-444B-A346-800409DCCA17}" presName="Name0" presStyleCnt="0">
        <dgm:presLayoutVars>
          <dgm:dir/>
          <dgm:animLvl val="lvl"/>
          <dgm:resizeHandles val="exact"/>
        </dgm:presLayoutVars>
      </dgm:prSet>
      <dgm:spPr/>
    </dgm:pt>
    <dgm:pt modelId="{BB4A4089-E1F7-4157-B197-20914DB5BBA7}" type="pres">
      <dgm:prSet presAssocID="{EFFC37E1-86BF-4C10-8ED9-43AF54A6B4E1}" presName="Name8" presStyleCnt="0"/>
      <dgm:spPr/>
    </dgm:pt>
    <dgm:pt modelId="{BE3E995F-9CA3-4F19-91EE-B3E7A1A17A26}" type="pres">
      <dgm:prSet presAssocID="{EFFC37E1-86BF-4C10-8ED9-43AF54A6B4E1}" presName="level" presStyleLbl="node1" presStyleIdx="0" presStyleCnt="3" custScaleY="140272">
        <dgm:presLayoutVars>
          <dgm:chMax val="1"/>
          <dgm:bulletEnabled val="1"/>
        </dgm:presLayoutVars>
      </dgm:prSet>
      <dgm:spPr/>
    </dgm:pt>
    <dgm:pt modelId="{74697ECC-A17B-4EFB-A980-293389C762EF}" type="pres">
      <dgm:prSet presAssocID="{EFFC37E1-86BF-4C10-8ED9-43AF54A6B4E1}" presName="levelTx" presStyleLbl="revTx" presStyleIdx="0" presStyleCnt="0">
        <dgm:presLayoutVars>
          <dgm:chMax val="1"/>
          <dgm:bulletEnabled val="1"/>
        </dgm:presLayoutVars>
      </dgm:prSet>
      <dgm:spPr/>
    </dgm:pt>
    <dgm:pt modelId="{F8F61540-9C82-4330-BB1B-53B57A2705C6}" type="pres">
      <dgm:prSet presAssocID="{0B778DC1-9F69-4304-B630-CB80B65FA337}" presName="Name8" presStyleCnt="0"/>
      <dgm:spPr/>
    </dgm:pt>
    <dgm:pt modelId="{D29006C4-6453-4263-AE64-896355AD1848}" type="pres">
      <dgm:prSet presAssocID="{0B778DC1-9F69-4304-B630-CB80B65FA337}" presName="level" presStyleLbl="node1" presStyleIdx="1" presStyleCnt="3" custScaleY="84178">
        <dgm:presLayoutVars>
          <dgm:chMax val="1"/>
          <dgm:bulletEnabled val="1"/>
        </dgm:presLayoutVars>
      </dgm:prSet>
      <dgm:spPr/>
    </dgm:pt>
    <dgm:pt modelId="{E65DD8FD-9BFF-4225-B42B-D38482B8A7E3}" type="pres">
      <dgm:prSet presAssocID="{0B778DC1-9F69-4304-B630-CB80B65FA337}" presName="levelTx" presStyleLbl="revTx" presStyleIdx="0" presStyleCnt="0">
        <dgm:presLayoutVars>
          <dgm:chMax val="1"/>
          <dgm:bulletEnabled val="1"/>
        </dgm:presLayoutVars>
      </dgm:prSet>
      <dgm:spPr/>
    </dgm:pt>
    <dgm:pt modelId="{ABF95972-9C82-4B11-A524-CD1338E37082}" type="pres">
      <dgm:prSet presAssocID="{04593B9E-5A42-4E30-B8D2-AE242F6D1E1D}" presName="Name8" presStyleCnt="0"/>
      <dgm:spPr/>
    </dgm:pt>
    <dgm:pt modelId="{A5341AAA-3F29-411A-809C-A55AA7202F0A}" type="pres">
      <dgm:prSet presAssocID="{04593B9E-5A42-4E30-B8D2-AE242F6D1E1D}" presName="level" presStyleLbl="node1" presStyleIdx="2" presStyleCnt="3" custScaleY="92428">
        <dgm:presLayoutVars>
          <dgm:chMax val="1"/>
          <dgm:bulletEnabled val="1"/>
        </dgm:presLayoutVars>
      </dgm:prSet>
      <dgm:spPr/>
    </dgm:pt>
    <dgm:pt modelId="{17FE2365-E9E1-4C66-B644-4145A6549B79}" type="pres">
      <dgm:prSet presAssocID="{04593B9E-5A42-4E30-B8D2-AE242F6D1E1D}" presName="levelTx" presStyleLbl="revTx" presStyleIdx="0" presStyleCnt="0">
        <dgm:presLayoutVars>
          <dgm:chMax val="1"/>
          <dgm:bulletEnabled val="1"/>
        </dgm:presLayoutVars>
      </dgm:prSet>
      <dgm:spPr/>
    </dgm:pt>
  </dgm:ptLst>
  <dgm:cxnLst>
    <dgm:cxn modelId="{6D59DB00-4A89-42F5-93A6-0E53479A94B6}" type="presOf" srcId="{0B778DC1-9F69-4304-B630-CB80B65FA337}" destId="{D29006C4-6453-4263-AE64-896355AD1848}" srcOrd="0" destOrd="0" presId="urn:microsoft.com/office/officeart/2005/8/layout/pyramid1"/>
    <dgm:cxn modelId="{04EF2C10-2CB4-492B-8ECA-3CE5ED879128}" srcId="{F3A77FD6-BBF3-444B-A346-800409DCCA17}" destId="{04593B9E-5A42-4E30-B8D2-AE242F6D1E1D}" srcOrd="2" destOrd="0" parTransId="{B86EC459-F98F-4927-AF31-92E8545D969C}" sibTransId="{F5933167-B413-4022-B7C5-EDDA54A827A5}"/>
    <dgm:cxn modelId="{1FB9C363-4CCD-4268-8325-3E5F05AF26BF}" type="presOf" srcId="{EFFC37E1-86BF-4C10-8ED9-43AF54A6B4E1}" destId="{BE3E995F-9CA3-4F19-91EE-B3E7A1A17A26}" srcOrd="0" destOrd="0" presId="urn:microsoft.com/office/officeart/2005/8/layout/pyramid1"/>
    <dgm:cxn modelId="{6B25EA4D-1821-48EE-BBFF-5B6079B2CF99}" type="presOf" srcId="{F3A77FD6-BBF3-444B-A346-800409DCCA17}" destId="{4A797BAC-2DF0-41F5-B999-53C6672DDF51}" srcOrd="0" destOrd="0" presId="urn:microsoft.com/office/officeart/2005/8/layout/pyramid1"/>
    <dgm:cxn modelId="{992ABE87-FCC3-4D5F-8DA6-4EBC2B6923D8}" srcId="{F3A77FD6-BBF3-444B-A346-800409DCCA17}" destId="{0B778DC1-9F69-4304-B630-CB80B65FA337}" srcOrd="1" destOrd="0" parTransId="{DF551963-45A3-47E1-9071-A7E963FCDDDD}" sibTransId="{0C922A32-E5ED-4F1C-B4BD-B5FA026A8A08}"/>
    <dgm:cxn modelId="{0E7DCE9C-FEC7-4887-8CB4-B86E621005F5}" type="presOf" srcId="{04593B9E-5A42-4E30-B8D2-AE242F6D1E1D}" destId="{A5341AAA-3F29-411A-809C-A55AA7202F0A}" srcOrd="0" destOrd="0" presId="urn:microsoft.com/office/officeart/2005/8/layout/pyramid1"/>
    <dgm:cxn modelId="{9A2DF5B9-EC8E-49EC-9516-476CAEFAE0CF}" type="presOf" srcId="{04593B9E-5A42-4E30-B8D2-AE242F6D1E1D}" destId="{17FE2365-E9E1-4C66-B644-4145A6549B79}" srcOrd="1" destOrd="0" presId="urn:microsoft.com/office/officeart/2005/8/layout/pyramid1"/>
    <dgm:cxn modelId="{FDA22CF1-34AE-4FC5-A973-480147BFA559}" srcId="{F3A77FD6-BBF3-444B-A346-800409DCCA17}" destId="{EFFC37E1-86BF-4C10-8ED9-43AF54A6B4E1}" srcOrd="0" destOrd="0" parTransId="{CA53B4C3-1328-4D7C-AE17-79FAAB74776B}" sibTransId="{36C855B4-1E32-44FE-B425-650B9A5C9685}"/>
    <dgm:cxn modelId="{CAACC3F3-FB73-461B-B770-253D701B185C}" type="presOf" srcId="{0B778DC1-9F69-4304-B630-CB80B65FA337}" destId="{E65DD8FD-9BFF-4225-B42B-D38482B8A7E3}" srcOrd="1" destOrd="0" presId="urn:microsoft.com/office/officeart/2005/8/layout/pyramid1"/>
    <dgm:cxn modelId="{544A54FF-964A-4A17-9428-9382857DE0E5}" type="presOf" srcId="{EFFC37E1-86BF-4C10-8ED9-43AF54A6B4E1}" destId="{74697ECC-A17B-4EFB-A980-293389C762EF}" srcOrd="1" destOrd="0" presId="urn:microsoft.com/office/officeart/2005/8/layout/pyramid1"/>
    <dgm:cxn modelId="{E031BF82-C76D-4790-952A-B6249BD24802}" type="presParOf" srcId="{4A797BAC-2DF0-41F5-B999-53C6672DDF51}" destId="{BB4A4089-E1F7-4157-B197-20914DB5BBA7}" srcOrd="0" destOrd="0" presId="urn:microsoft.com/office/officeart/2005/8/layout/pyramid1"/>
    <dgm:cxn modelId="{FC7F332F-DB88-411C-919E-533C27747E75}" type="presParOf" srcId="{BB4A4089-E1F7-4157-B197-20914DB5BBA7}" destId="{BE3E995F-9CA3-4F19-91EE-B3E7A1A17A26}" srcOrd="0" destOrd="0" presId="urn:microsoft.com/office/officeart/2005/8/layout/pyramid1"/>
    <dgm:cxn modelId="{25136624-8D8B-49D4-80D1-D6535C650904}" type="presParOf" srcId="{BB4A4089-E1F7-4157-B197-20914DB5BBA7}" destId="{74697ECC-A17B-4EFB-A980-293389C762EF}" srcOrd="1" destOrd="0" presId="urn:microsoft.com/office/officeart/2005/8/layout/pyramid1"/>
    <dgm:cxn modelId="{BFEEBD8A-79D0-48F2-8F45-8676DD9D9C2D}" type="presParOf" srcId="{4A797BAC-2DF0-41F5-B999-53C6672DDF51}" destId="{F8F61540-9C82-4330-BB1B-53B57A2705C6}" srcOrd="1" destOrd="0" presId="urn:microsoft.com/office/officeart/2005/8/layout/pyramid1"/>
    <dgm:cxn modelId="{593F82B8-FBDB-43A2-AE0C-89B07718F80F}" type="presParOf" srcId="{F8F61540-9C82-4330-BB1B-53B57A2705C6}" destId="{D29006C4-6453-4263-AE64-896355AD1848}" srcOrd="0" destOrd="0" presId="urn:microsoft.com/office/officeart/2005/8/layout/pyramid1"/>
    <dgm:cxn modelId="{79CE39F2-0DBE-40F2-9489-F15DFC81B3D5}" type="presParOf" srcId="{F8F61540-9C82-4330-BB1B-53B57A2705C6}" destId="{E65DD8FD-9BFF-4225-B42B-D38482B8A7E3}" srcOrd="1" destOrd="0" presId="urn:microsoft.com/office/officeart/2005/8/layout/pyramid1"/>
    <dgm:cxn modelId="{B0871BD9-8973-43D2-84E0-3D4414259691}" type="presParOf" srcId="{4A797BAC-2DF0-41F5-B999-53C6672DDF51}" destId="{ABF95972-9C82-4B11-A524-CD1338E37082}" srcOrd="2" destOrd="0" presId="urn:microsoft.com/office/officeart/2005/8/layout/pyramid1"/>
    <dgm:cxn modelId="{5119447E-FB84-4DF5-959B-F52471BEA82F}" type="presParOf" srcId="{ABF95972-9C82-4B11-A524-CD1338E37082}" destId="{A5341AAA-3F29-411A-809C-A55AA7202F0A}" srcOrd="0" destOrd="0" presId="urn:microsoft.com/office/officeart/2005/8/layout/pyramid1"/>
    <dgm:cxn modelId="{CC2B14FF-32BA-4B84-B38F-FBE07C9E7F57}" type="presParOf" srcId="{ABF95972-9C82-4B11-A524-CD1338E37082}" destId="{17FE2365-E9E1-4C66-B644-4145A6549B79}" srcOrd="1" destOrd="0" presId="urn:microsoft.com/office/officeart/2005/8/layout/pyramid1"/>
  </dgm:cxnLst>
  <dgm:bg>
    <a:noFill/>
    <a:effectLst>
      <a:outerShdw blurRad="63500" sx="102000" sy="102000" algn="ctr"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E995F-9CA3-4F19-91EE-B3E7A1A17A26}">
      <dsp:nvSpPr>
        <dsp:cNvPr id="0" name=""/>
        <dsp:cNvSpPr/>
      </dsp:nvSpPr>
      <dsp:spPr>
        <a:xfrm>
          <a:off x="1459163" y="0"/>
          <a:ext cx="2317926" cy="2338133"/>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44000" numCol="1" spcCol="1270" anchor="b" anchorCtr="0">
          <a:noAutofit/>
        </a:bodyPr>
        <a:lstStyle/>
        <a:p>
          <a:pPr marL="0" lvl="0" indent="0" algn="ctr" defTabSz="622300">
            <a:lnSpc>
              <a:spcPct val="90000"/>
            </a:lnSpc>
            <a:spcBef>
              <a:spcPct val="0"/>
            </a:spcBef>
            <a:spcAft>
              <a:spcPct val="35000"/>
            </a:spcAft>
            <a:buNone/>
          </a:pPr>
          <a:r>
            <a:rPr lang="en-US" sz="1400" b="1" kern="1200" dirty="0">
              <a:solidFill>
                <a:schemeClr val="bg2"/>
              </a:solidFill>
            </a:rPr>
            <a:t>Tertiary</a:t>
          </a:r>
          <a:br>
            <a:rPr lang="en-US" sz="1400" b="1" kern="1200" dirty="0">
              <a:solidFill>
                <a:schemeClr val="bg2"/>
              </a:solidFill>
            </a:rPr>
          </a:br>
          <a:r>
            <a:rPr lang="en-US" sz="1400" b="1" kern="1200" dirty="0">
              <a:solidFill>
                <a:schemeClr val="bg2"/>
              </a:solidFill>
            </a:rPr>
            <a:t>Prevention</a:t>
          </a:r>
        </a:p>
        <a:p>
          <a:pPr marL="0" lvl="0" indent="0" algn="ctr" defTabSz="622300">
            <a:lnSpc>
              <a:spcPct val="90000"/>
            </a:lnSpc>
            <a:spcBef>
              <a:spcPct val="0"/>
            </a:spcBef>
            <a:spcAft>
              <a:spcPct val="35000"/>
            </a:spcAft>
            <a:buNone/>
          </a:pPr>
          <a:r>
            <a:rPr lang="en-US" sz="1100" kern="1200" dirty="0">
              <a:solidFill>
                <a:schemeClr val="bg2"/>
              </a:solidFill>
            </a:rPr>
            <a:t>Rehabilitation,</a:t>
          </a:r>
          <a:br>
            <a:rPr lang="en-US" sz="1100" kern="1200" dirty="0">
              <a:solidFill>
                <a:schemeClr val="bg2"/>
              </a:solidFill>
            </a:rPr>
          </a:br>
          <a:r>
            <a:rPr lang="en-US" sz="1100" kern="1200" dirty="0">
              <a:solidFill>
                <a:schemeClr val="bg2"/>
              </a:solidFill>
            </a:rPr>
            <a:t>preventing complications</a:t>
          </a:r>
          <a:br>
            <a:rPr lang="en-US" sz="1100" kern="1200" dirty="0">
              <a:solidFill>
                <a:schemeClr val="bg2"/>
              </a:solidFill>
            </a:rPr>
          </a:br>
          <a:r>
            <a:rPr lang="en-US" sz="1100" kern="1200" dirty="0">
              <a:solidFill>
                <a:schemeClr val="bg2"/>
              </a:solidFill>
            </a:rPr>
            <a:t>and improving</a:t>
          </a:r>
          <a:br>
            <a:rPr lang="en-US" sz="1100" kern="1200" dirty="0">
              <a:solidFill>
                <a:schemeClr val="bg2"/>
              </a:solidFill>
            </a:rPr>
          </a:br>
          <a:r>
            <a:rPr lang="en-US" sz="1100" kern="1200" dirty="0">
              <a:solidFill>
                <a:schemeClr val="bg2"/>
              </a:solidFill>
            </a:rPr>
            <a:t>quality of life</a:t>
          </a:r>
          <a:endParaRPr lang="en-ZA" sz="1100" kern="1200" dirty="0">
            <a:solidFill>
              <a:schemeClr val="bg2"/>
            </a:solidFill>
          </a:endParaRPr>
        </a:p>
      </dsp:txBody>
      <dsp:txXfrm>
        <a:off x="1459163" y="0"/>
        <a:ext cx="2317926" cy="2338133"/>
      </dsp:txXfrm>
    </dsp:sp>
    <dsp:sp modelId="{D29006C4-6453-4263-AE64-896355AD1848}">
      <dsp:nvSpPr>
        <dsp:cNvPr id="0" name=""/>
        <dsp:cNvSpPr/>
      </dsp:nvSpPr>
      <dsp:spPr>
        <a:xfrm>
          <a:off x="763663" y="2338133"/>
          <a:ext cx="3708926" cy="1403126"/>
        </a:xfrm>
        <a:prstGeom prst="trapezoid">
          <a:avLst>
            <a:gd name="adj" fmla="val 49568"/>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solidFill>
            </a:rPr>
            <a:t>Secondary Prevention</a:t>
          </a:r>
        </a:p>
        <a:p>
          <a:pPr marL="0" lvl="0" indent="0" algn="ctr" defTabSz="622300">
            <a:lnSpc>
              <a:spcPct val="90000"/>
            </a:lnSpc>
            <a:spcBef>
              <a:spcPct val="0"/>
            </a:spcBef>
            <a:spcAft>
              <a:spcPct val="35000"/>
            </a:spcAft>
            <a:buNone/>
          </a:pPr>
          <a:r>
            <a:rPr lang="en-US" sz="1200" kern="1200" dirty="0">
              <a:solidFill>
                <a:schemeClr val="bg2"/>
              </a:solidFill>
            </a:rPr>
            <a:t>Screening of risk individual, control of risk factors and early intervention</a:t>
          </a:r>
          <a:endParaRPr lang="en-ZA" sz="1200" kern="1200" dirty="0">
            <a:solidFill>
              <a:schemeClr val="bg2"/>
            </a:solidFill>
          </a:endParaRPr>
        </a:p>
      </dsp:txBody>
      <dsp:txXfrm>
        <a:off x="1412725" y="2338133"/>
        <a:ext cx="2410802" cy="1403126"/>
      </dsp:txXfrm>
    </dsp:sp>
    <dsp:sp modelId="{A5341AAA-3F29-411A-809C-A55AA7202F0A}">
      <dsp:nvSpPr>
        <dsp:cNvPr id="0" name=""/>
        <dsp:cNvSpPr/>
      </dsp:nvSpPr>
      <dsp:spPr>
        <a:xfrm>
          <a:off x="0" y="3741259"/>
          <a:ext cx="5236254" cy="1540642"/>
        </a:xfrm>
        <a:prstGeom prst="trapezoid">
          <a:avLst>
            <a:gd name="adj" fmla="val 49568"/>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solidFill>
            </a:rPr>
            <a:t>Primary Prevention</a:t>
          </a:r>
        </a:p>
        <a:p>
          <a:pPr marL="0" lvl="0" indent="0" algn="ctr" defTabSz="622300">
            <a:lnSpc>
              <a:spcPct val="90000"/>
            </a:lnSpc>
            <a:spcBef>
              <a:spcPct val="0"/>
            </a:spcBef>
            <a:spcAft>
              <a:spcPct val="35000"/>
            </a:spcAft>
            <a:buNone/>
          </a:pPr>
          <a:r>
            <a:rPr lang="en-US" sz="1200" kern="1200" dirty="0">
              <a:solidFill>
                <a:schemeClr val="bg2"/>
              </a:solidFill>
            </a:rPr>
            <a:t>Health promotion and addressing risk factors,</a:t>
          </a:r>
          <a:br>
            <a:rPr lang="en-US" sz="1200" kern="1200" dirty="0">
              <a:solidFill>
                <a:schemeClr val="bg2"/>
              </a:solidFill>
            </a:rPr>
          </a:br>
          <a:r>
            <a:rPr lang="en-US" sz="1200" kern="1200" dirty="0">
              <a:solidFill>
                <a:schemeClr val="bg2"/>
              </a:solidFill>
            </a:rPr>
            <a:t>social and generic factors</a:t>
          </a:r>
          <a:endParaRPr lang="en-ZA" sz="1200" kern="1200" dirty="0">
            <a:solidFill>
              <a:schemeClr val="bg2"/>
            </a:solidFill>
          </a:endParaRPr>
        </a:p>
      </dsp:txBody>
      <dsp:txXfrm>
        <a:off x="916344" y="3741259"/>
        <a:ext cx="3403565" cy="154064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AB3258-7059-284E-9A0D-CE6D65378950}" type="datetimeFigureOut">
              <a:rPr lang="en-US" smtClean="0"/>
              <a:t>7/17/2023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57B359-16D0-4445-A606-D9ED30A020BE}" type="slidenum">
              <a:rPr lang="en-US" smtClean="0"/>
              <a:t>‹#›</a:t>
            </a:fld>
            <a:endParaRPr lang="en-US"/>
          </a:p>
        </p:txBody>
      </p:sp>
    </p:spTree>
    <p:extLst>
      <p:ext uri="{BB962C8B-B14F-4D97-AF65-F5344CB8AC3E}">
        <p14:creationId xmlns:p14="http://schemas.microsoft.com/office/powerpoint/2010/main" val="3778538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6.emf"/><Relationship Id="rId4" Type="http://schemas.openxmlformats.org/officeDocument/2006/relationships/oleObject" Target="../embeddings/oleObject2.bin"/></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7.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4" y="5097102"/>
            <a:ext cx="9867037" cy="561314"/>
          </a:xfrm>
        </p:spPr>
        <p:txBody>
          <a:bodyPr anchor="ctr"/>
          <a:lstStyle>
            <a:lvl1pPr algn="l">
              <a:defRPr sz="3200" b="1">
                <a:solidFill>
                  <a:schemeClr val="bg2"/>
                </a:solidFill>
              </a:defRPr>
            </a:lvl1pPr>
          </a:lstStyle>
          <a:p>
            <a:r>
              <a:rPr lang="en-US" dirty="0"/>
              <a:t>PRESENTATION TITLE</a:t>
            </a:r>
            <a:endParaRPr lang="en-ZA" dirty="0"/>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4" y="5729360"/>
            <a:ext cx="9867037" cy="345515"/>
          </a:xfrm>
        </p:spPr>
        <p:txBody>
          <a:bodyPr/>
          <a:lstStyle>
            <a:lvl1pPr marL="0" indent="0" algn="l">
              <a:buNone/>
              <a:defRPr sz="1400" cap="none" spc="1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sp>
        <p:nvSpPr>
          <p:cNvPr id="13" name="Rectangle: Top Corners Rounded 12">
            <a:extLst>
              <a:ext uri="{FF2B5EF4-FFF2-40B4-BE49-F238E27FC236}">
                <a16:creationId xmlns:a16="http://schemas.microsoft.com/office/drawing/2014/main" id="{550F553A-8815-BDC3-B910-7E6A379800BA}"/>
              </a:ext>
            </a:extLst>
          </p:cNvPr>
          <p:cNvSpPr/>
          <p:nvPr userDrawn="1"/>
        </p:nvSpPr>
        <p:spPr>
          <a:xfrm rot="16200000">
            <a:off x="5217824" y="-109104"/>
            <a:ext cx="1759528" cy="11417300"/>
          </a:xfrm>
          <a:prstGeom prst="round2SameRect">
            <a:avLst>
              <a:gd name="adj1" fmla="val 5294"/>
              <a:gd name="adj2" fmla="val 0"/>
            </a:avLst>
          </a:prstGeom>
          <a:no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5" name="Graphic 14">
            <a:extLst>
              <a:ext uri="{FF2B5EF4-FFF2-40B4-BE49-F238E27FC236}">
                <a16:creationId xmlns:a16="http://schemas.microsoft.com/office/drawing/2014/main" id="{185FC231-21BA-38F8-136C-9ACC69E6FF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0267" y="4910088"/>
            <a:ext cx="788566" cy="1563297"/>
          </a:xfrm>
          <a:prstGeom prst="rect">
            <a:avLst/>
          </a:prstGeom>
        </p:spPr>
      </p:pic>
      <p:grpSp>
        <p:nvGrpSpPr>
          <p:cNvPr id="16" name="Graphic 35">
            <a:extLst>
              <a:ext uri="{FF2B5EF4-FFF2-40B4-BE49-F238E27FC236}">
                <a16:creationId xmlns:a16="http://schemas.microsoft.com/office/drawing/2014/main" id="{4F33D126-8F3B-D946-7083-2AE99EE77F36}"/>
              </a:ext>
            </a:extLst>
          </p:cNvPr>
          <p:cNvGrpSpPr/>
          <p:nvPr/>
        </p:nvGrpSpPr>
        <p:grpSpPr>
          <a:xfrm flipH="1">
            <a:off x="11803642" y="4910088"/>
            <a:ext cx="788566" cy="1563297"/>
            <a:chOff x="11719490" y="4297905"/>
            <a:chExt cx="1117593" cy="2215579"/>
          </a:xfrm>
          <a:gradFill flip="none" rotWithShape="1">
            <a:gsLst>
              <a:gs pos="0">
                <a:schemeClr val="accent1"/>
              </a:gs>
              <a:gs pos="100000">
                <a:schemeClr val="accent2"/>
              </a:gs>
            </a:gsLst>
            <a:lin ang="5400000" scaled="1"/>
            <a:tileRect/>
          </a:gradFill>
        </p:grpSpPr>
        <p:sp>
          <p:nvSpPr>
            <p:cNvPr id="17" name="Freeform: Shape 16">
              <a:extLst>
                <a:ext uri="{FF2B5EF4-FFF2-40B4-BE49-F238E27FC236}">
                  <a16:creationId xmlns:a16="http://schemas.microsoft.com/office/drawing/2014/main" id="{0B39EA8F-6FB7-CE70-CDB9-4CD6D0DC00D9}"/>
                </a:ext>
              </a:extLst>
            </p:cNvPr>
            <p:cNvSpPr/>
            <p:nvPr/>
          </p:nvSpPr>
          <p:spPr>
            <a:xfrm>
              <a:off x="12591016" y="4308688"/>
              <a:ext cx="237243" cy="411744"/>
            </a:xfrm>
            <a:custGeom>
              <a:avLst/>
              <a:gdLst>
                <a:gd name="connsiteX0" fmla="*/ 237243 w 237243"/>
                <a:gd name="connsiteY0" fmla="*/ 0 h 411744"/>
                <a:gd name="connsiteX1" fmla="*/ 0 w 237243"/>
                <a:gd name="connsiteY1" fmla="*/ 191167 h 411744"/>
                <a:gd name="connsiteX2" fmla="*/ 235283 w 237243"/>
                <a:gd name="connsiteY2" fmla="*/ 411745 h 411744"/>
              </a:gdLst>
              <a:ahLst/>
              <a:cxnLst>
                <a:cxn ang="0">
                  <a:pos x="connsiteX0" y="connsiteY0"/>
                </a:cxn>
                <a:cxn ang="0">
                  <a:pos x="connsiteX1" y="connsiteY1"/>
                </a:cxn>
                <a:cxn ang="0">
                  <a:pos x="connsiteX2" y="connsiteY2"/>
                </a:cxn>
              </a:cxnLst>
              <a:rect l="l" t="t" r="r" b="b"/>
              <a:pathLst>
                <a:path w="237243" h="411744">
                  <a:moveTo>
                    <a:pt x="237243" y="0"/>
                  </a:moveTo>
                  <a:lnTo>
                    <a:pt x="0" y="191167"/>
                  </a:lnTo>
                  <a:lnTo>
                    <a:pt x="235283" y="411745"/>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8" name="Freeform: Shape 17">
              <a:extLst>
                <a:ext uri="{FF2B5EF4-FFF2-40B4-BE49-F238E27FC236}">
                  <a16:creationId xmlns:a16="http://schemas.microsoft.com/office/drawing/2014/main" id="{F57A37A3-ACDD-EDF1-7EE2-ADC851E6A561}"/>
                </a:ext>
              </a:extLst>
            </p:cNvPr>
            <p:cNvSpPr/>
            <p:nvPr/>
          </p:nvSpPr>
          <p:spPr>
            <a:xfrm>
              <a:off x="12129274" y="4706708"/>
              <a:ext cx="697025" cy="932307"/>
            </a:xfrm>
            <a:custGeom>
              <a:avLst/>
              <a:gdLst>
                <a:gd name="connsiteX0" fmla="*/ 697025 w 697025"/>
                <a:gd name="connsiteY0" fmla="*/ 459782 h 932307"/>
                <a:gd name="connsiteX1" fmla="*/ 697025 w 697025"/>
                <a:gd name="connsiteY1" fmla="*/ 932308 h 932307"/>
                <a:gd name="connsiteX2" fmla="*/ 0 w 697025"/>
                <a:gd name="connsiteY2" fmla="*/ 231361 h 932307"/>
                <a:gd name="connsiteX3" fmla="*/ 237243 w 697025"/>
                <a:gd name="connsiteY3" fmla="*/ 0 h 932307"/>
              </a:gdLst>
              <a:ahLst/>
              <a:cxnLst>
                <a:cxn ang="0">
                  <a:pos x="connsiteX0" y="connsiteY0"/>
                </a:cxn>
                <a:cxn ang="0">
                  <a:pos x="connsiteX1" y="connsiteY1"/>
                </a:cxn>
                <a:cxn ang="0">
                  <a:pos x="connsiteX2" y="connsiteY2"/>
                </a:cxn>
                <a:cxn ang="0">
                  <a:pos x="connsiteX3" y="connsiteY3"/>
                </a:cxn>
              </a:cxnLst>
              <a:rect l="l" t="t" r="r" b="b"/>
              <a:pathLst>
                <a:path w="697025" h="932307">
                  <a:moveTo>
                    <a:pt x="697025" y="459782"/>
                  </a:moveTo>
                  <a:lnTo>
                    <a:pt x="697025" y="932308"/>
                  </a:lnTo>
                  <a:lnTo>
                    <a:pt x="0" y="231361"/>
                  </a:lnTo>
                  <a:lnTo>
                    <a:pt x="237243" y="0"/>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9" name="Freeform: Shape 18">
              <a:extLst>
                <a:ext uri="{FF2B5EF4-FFF2-40B4-BE49-F238E27FC236}">
                  <a16:creationId xmlns:a16="http://schemas.microsoft.com/office/drawing/2014/main" id="{EDE38371-215C-A996-0CA7-0A977F7E9C60}"/>
                </a:ext>
              </a:extLst>
            </p:cNvPr>
            <p:cNvSpPr/>
            <p:nvPr/>
          </p:nvSpPr>
          <p:spPr>
            <a:xfrm>
              <a:off x="11726352" y="5166490"/>
              <a:ext cx="1097986" cy="1337190"/>
            </a:xfrm>
            <a:custGeom>
              <a:avLst/>
              <a:gdLst>
                <a:gd name="connsiteX0" fmla="*/ 1097986 w 1097986"/>
                <a:gd name="connsiteY0" fmla="*/ 912701 h 1337190"/>
                <a:gd name="connsiteX1" fmla="*/ 618598 w 1097986"/>
                <a:gd name="connsiteY1" fmla="*/ 450959 h 1337190"/>
                <a:gd name="connsiteX2" fmla="*/ 202931 w 1097986"/>
                <a:gd name="connsiteY2" fmla="*/ 0 h 1337190"/>
                <a:gd name="connsiteX3" fmla="*/ 0 w 1097986"/>
                <a:gd name="connsiteY3" fmla="*/ 237243 h 1337190"/>
                <a:gd name="connsiteX4" fmla="*/ 479389 w 1097986"/>
                <a:gd name="connsiteY4" fmla="*/ 748983 h 1337190"/>
                <a:gd name="connsiteX5" fmla="*/ 1097986 w 1097986"/>
                <a:gd name="connsiteY5" fmla="*/ 1337190 h 1337190"/>
                <a:gd name="connsiteX6" fmla="*/ 1097986 w 1097986"/>
                <a:gd name="connsiteY6" fmla="*/ 912701 h 1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7986" h="1337190">
                  <a:moveTo>
                    <a:pt x="1097986" y="912701"/>
                  </a:moveTo>
                  <a:cubicBezTo>
                    <a:pt x="1097986" y="912701"/>
                    <a:pt x="640165" y="472526"/>
                    <a:pt x="618598" y="450959"/>
                  </a:cubicBezTo>
                  <a:cubicBezTo>
                    <a:pt x="597030" y="429391"/>
                    <a:pt x="202931" y="0"/>
                    <a:pt x="202931" y="0"/>
                  </a:cubicBezTo>
                  <a:lnTo>
                    <a:pt x="0" y="237243"/>
                  </a:lnTo>
                  <a:cubicBezTo>
                    <a:pt x="0" y="237243"/>
                    <a:pt x="327435" y="598010"/>
                    <a:pt x="479389" y="748983"/>
                  </a:cubicBezTo>
                  <a:cubicBezTo>
                    <a:pt x="730357" y="997011"/>
                    <a:pt x="1097986" y="1337190"/>
                    <a:pt x="1097986" y="1337190"/>
                  </a:cubicBezTo>
                  <a:lnTo>
                    <a:pt x="1097986" y="912701"/>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grpSp>
      <p:grpSp>
        <p:nvGrpSpPr>
          <p:cNvPr id="20" name="Group 19">
            <a:extLst>
              <a:ext uri="{FF2B5EF4-FFF2-40B4-BE49-F238E27FC236}">
                <a16:creationId xmlns:a16="http://schemas.microsoft.com/office/drawing/2014/main" id="{BCA64306-E7F7-5030-7E8D-F407F98D58B9}"/>
              </a:ext>
            </a:extLst>
          </p:cNvPr>
          <p:cNvGrpSpPr/>
          <p:nvPr userDrawn="1"/>
        </p:nvGrpSpPr>
        <p:grpSpPr>
          <a:xfrm>
            <a:off x="9905393" y="388985"/>
            <a:ext cx="1908202" cy="390497"/>
            <a:chOff x="9905393" y="388985"/>
            <a:chExt cx="1908202" cy="390497"/>
          </a:xfrm>
          <a:solidFill>
            <a:schemeClr val="bg2"/>
          </a:solidFill>
        </p:grpSpPr>
        <p:sp>
          <p:nvSpPr>
            <p:cNvPr id="21" name="Freeform: Shape 20">
              <a:extLst>
                <a:ext uri="{FF2B5EF4-FFF2-40B4-BE49-F238E27FC236}">
                  <a16:creationId xmlns:a16="http://schemas.microsoft.com/office/drawing/2014/main" id="{C91B1FD6-3A14-A4A6-1A40-250184973B24}"/>
                </a:ext>
              </a:extLst>
            </p:cNvPr>
            <p:cNvSpPr/>
            <p:nvPr/>
          </p:nvSpPr>
          <p:spPr>
            <a:xfrm>
              <a:off x="9905393" y="388985"/>
              <a:ext cx="388639" cy="390497"/>
            </a:xfrm>
            <a:custGeom>
              <a:avLst/>
              <a:gdLst>
                <a:gd name="connsiteX0" fmla="*/ 13161 w 388639"/>
                <a:gd name="connsiteY0" fmla="*/ 195249 h 390497"/>
                <a:gd name="connsiteX1" fmla="*/ 194165 w 388639"/>
                <a:gd name="connsiteY1" fmla="*/ 377336 h 390497"/>
                <a:gd name="connsiteX2" fmla="*/ 375168 w 388639"/>
                <a:gd name="connsiteY2" fmla="*/ 195249 h 390497"/>
                <a:gd name="connsiteX3" fmla="*/ 194320 w 388639"/>
                <a:gd name="connsiteY3" fmla="*/ 13316 h 390497"/>
                <a:gd name="connsiteX4" fmla="*/ 13161 w 388639"/>
                <a:gd name="connsiteY4" fmla="*/ 195249 h 390497"/>
                <a:gd name="connsiteX5" fmla="*/ 0 w 388639"/>
                <a:gd name="connsiteY5" fmla="*/ 195249 h 390497"/>
                <a:gd name="connsiteX6" fmla="*/ 194320 w 388639"/>
                <a:gd name="connsiteY6" fmla="*/ 0 h 390497"/>
                <a:gd name="connsiteX7" fmla="*/ 388639 w 388639"/>
                <a:gd name="connsiteY7" fmla="*/ 195249 h 390497"/>
                <a:gd name="connsiteX8" fmla="*/ 194320 w 388639"/>
                <a:gd name="connsiteY8" fmla="*/ 390497 h 390497"/>
                <a:gd name="connsiteX9" fmla="*/ 0 w 388639"/>
                <a:gd name="connsiteY9" fmla="*/ 195249 h 390497"/>
                <a:gd name="connsiteX10" fmla="*/ 23380 w 388639"/>
                <a:gd name="connsiteY10" fmla="*/ 195249 h 390497"/>
                <a:gd name="connsiteX11" fmla="*/ 194165 w 388639"/>
                <a:gd name="connsiteY11" fmla="*/ 23225 h 390497"/>
                <a:gd name="connsiteX12" fmla="*/ 365104 w 388639"/>
                <a:gd name="connsiteY12" fmla="*/ 195249 h 390497"/>
                <a:gd name="connsiteX13" fmla="*/ 194165 w 388639"/>
                <a:gd name="connsiteY13" fmla="*/ 366962 h 390497"/>
                <a:gd name="connsiteX14" fmla="*/ 23380 w 388639"/>
                <a:gd name="connsiteY14" fmla="*/ 195249 h 390497"/>
                <a:gd name="connsiteX15" fmla="*/ 77263 w 388639"/>
                <a:gd name="connsiteY15" fmla="*/ 167378 h 390497"/>
                <a:gd name="connsiteX16" fmla="*/ 56051 w 388639"/>
                <a:gd name="connsiteY16" fmla="*/ 195558 h 390497"/>
                <a:gd name="connsiteX17" fmla="*/ 195094 w 388639"/>
                <a:gd name="connsiteY17" fmla="*/ 333363 h 390497"/>
                <a:gd name="connsiteX18" fmla="*/ 333518 w 388639"/>
                <a:gd name="connsiteY18" fmla="*/ 195404 h 390497"/>
                <a:gd name="connsiteX19" fmla="*/ 312924 w 388639"/>
                <a:gd name="connsiteY19" fmla="*/ 167533 h 390497"/>
                <a:gd name="connsiteX20" fmla="*/ 195403 w 388639"/>
                <a:gd name="connsiteY20" fmla="*/ 289080 h 390497"/>
                <a:gd name="connsiteX21" fmla="*/ 77263 w 388639"/>
                <a:gd name="connsiteY21" fmla="*/ 167378 h 390497"/>
                <a:gd name="connsiteX22" fmla="*/ 160720 w 388639"/>
                <a:gd name="connsiteY22" fmla="*/ 82683 h 390497"/>
                <a:gd name="connsiteX23" fmla="*/ 195249 w 388639"/>
                <a:gd name="connsiteY23" fmla="*/ 112721 h 390497"/>
                <a:gd name="connsiteX24" fmla="*/ 229622 w 388639"/>
                <a:gd name="connsiteY24" fmla="*/ 82837 h 390497"/>
                <a:gd name="connsiteX25" fmla="*/ 195094 w 388639"/>
                <a:gd name="connsiteY25" fmla="*/ 56051 h 390497"/>
                <a:gd name="connsiteX26" fmla="*/ 160565 w 388639"/>
                <a:gd name="connsiteY26" fmla="*/ 82683 h 390497"/>
                <a:gd name="connsiteX27" fmla="*/ 131146 w 388639"/>
                <a:gd name="connsiteY27" fmla="*/ 109005 h 390497"/>
                <a:gd name="connsiteX28" fmla="*/ 102657 w 388639"/>
                <a:gd name="connsiteY28" fmla="*/ 138269 h 390497"/>
                <a:gd name="connsiteX29" fmla="*/ 195094 w 388639"/>
                <a:gd name="connsiteY29" fmla="*/ 233338 h 390497"/>
                <a:gd name="connsiteX30" fmla="*/ 287376 w 388639"/>
                <a:gd name="connsiteY30" fmla="*/ 138269 h 390497"/>
                <a:gd name="connsiteX31" fmla="*/ 259041 w 388639"/>
                <a:gd name="connsiteY31" fmla="*/ 109160 h 390497"/>
                <a:gd name="connsiteX32" fmla="*/ 195249 w 388639"/>
                <a:gd name="connsiteY32" fmla="*/ 170939 h 390497"/>
                <a:gd name="connsiteX33" fmla="*/ 131146 w 388639"/>
                <a:gd name="connsiteY33" fmla="*/ 108850 h 39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8639" h="390497">
                  <a:moveTo>
                    <a:pt x="13161" y="195249"/>
                  </a:moveTo>
                  <a:cubicBezTo>
                    <a:pt x="13161" y="295738"/>
                    <a:pt x="94295" y="377336"/>
                    <a:pt x="194165" y="377336"/>
                  </a:cubicBezTo>
                  <a:cubicBezTo>
                    <a:pt x="294034" y="377336"/>
                    <a:pt x="375168" y="295892"/>
                    <a:pt x="375168" y="195249"/>
                  </a:cubicBezTo>
                  <a:cubicBezTo>
                    <a:pt x="375168" y="94605"/>
                    <a:pt x="294344" y="13316"/>
                    <a:pt x="194320" y="13316"/>
                  </a:cubicBezTo>
                  <a:cubicBezTo>
                    <a:pt x="94295" y="13316"/>
                    <a:pt x="13161" y="94760"/>
                    <a:pt x="13161" y="195249"/>
                  </a:cubicBezTo>
                  <a:moveTo>
                    <a:pt x="0" y="195249"/>
                  </a:moveTo>
                  <a:cubicBezTo>
                    <a:pt x="0" y="87483"/>
                    <a:pt x="87018" y="0"/>
                    <a:pt x="194320" y="0"/>
                  </a:cubicBezTo>
                  <a:cubicBezTo>
                    <a:pt x="301621" y="0"/>
                    <a:pt x="388639" y="87483"/>
                    <a:pt x="388639" y="195249"/>
                  </a:cubicBezTo>
                  <a:cubicBezTo>
                    <a:pt x="388639" y="303015"/>
                    <a:pt x="301621" y="390497"/>
                    <a:pt x="194320" y="390497"/>
                  </a:cubicBezTo>
                  <a:cubicBezTo>
                    <a:pt x="87018" y="390497"/>
                    <a:pt x="0" y="303170"/>
                    <a:pt x="0" y="195249"/>
                  </a:cubicBezTo>
                  <a:moveTo>
                    <a:pt x="23380" y="195249"/>
                  </a:moveTo>
                  <a:cubicBezTo>
                    <a:pt x="23380" y="102657"/>
                    <a:pt x="101263" y="23225"/>
                    <a:pt x="194165" y="23225"/>
                  </a:cubicBezTo>
                  <a:cubicBezTo>
                    <a:pt x="287221" y="23225"/>
                    <a:pt x="365104" y="102657"/>
                    <a:pt x="365104" y="195249"/>
                  </a:cubicBezTo>
                  <a:cubicBezTo>
                    <a:pt x="365104" y="287841"/>
                    <a:pt x="287067" y="366962"/>
                    <a:pt x="194165" y="366962"/>
                  </a:cubicBezTo>
                  <a:cubicBezTo>
                    <a:pt x="101263" y="366962"/>
                    <a:pt x="23535" y="287686"/>
                    <a:pt x="23380" y="195249"/>
                  </a:cubicBezTo>
                  <a:moveTo>
                    <a:pt x="77263" y="167378"/>
                  </a:moveTo>
                  <a:cubicBezTo>
                    <a:pt x="69831" y="176513"/>
                    <a:pt x="62864" y="185959"/>
                    <a:pt x="56051" y="195558"/>
                  </a:cubicBezTo>
                  <a:cubicBezTo>
                    <a:pt x="94295" y="248667"/>
                    <a:pt x="141675" y="295583"/>
                    <a:pt x="195094" y="333363"/>
                  </a:cubicBezTo>
                  <a:cubicBezTo>
                    <a:pt x="248358" y="295583"/>
                    <a:pt x="295583" y="248667"/>
                    <a:pt x="333518" y="195404"/>
                  </a:cubicBezTo>
                  <a:cubicBezTo>
                    <a:pt x="327014" y="185804"/>
                    <a:pt x="320047" y="176513"/>
                    <a:pt x="312924" y="167533"/>
                  </a:cubicBezTo>
                  <a:cubicBezTo>
                    <a:pt x="277622" y="211661"/>
                    <a:pt x="237829" y="251919"/>
                    <a:pt x="195403" y="289080"/>
                  </a:cubicBezTo>
                  <a:cubicBezTo>
                    <a:pt x="152823" y="251764"/>
                    <a:pt x="112876" y="211352"/>
                    <a:pt x="77263" y="167378"/>
                  </a:cubicBezTo>
                  <a:moveTo>
                    <a:pt x="160720" y="82683"/>
                  </a:moveTo>
                  <a:cubicBezTo>
                    <a:pt x="172488" y="92437"/>
                    <a:pt x="183946" y="102347"/>
                    <a:pt x="195249" y="112721"/>
                  </a:cubicBezTo>
                  <a:cubicBezTo>
                    <a:pt x="206552" y="102502"/>
                    <a:pt x="218010" y="92437"/>
                    <a:pt x="229622" y="82837"/>
                  </a:cubicBezTo>
                  <a:cubicBezTo>
                    <a:pt x="218474" y="73392"/>
                    <a:pt x="207016" y="64412"/>
                    <a:pt x="195094" y="56051"/>
                  </a:cubicBezTo>
                  <a:cubicBezTo>
                    <a:pt x="183171" y="64412"/>
                    <a:pt x="171714" y="73392"/>
                    <a:pt x="160565" y="82683"/>
                  </a:cubicBezTo>
                  <a:moveTo>
                    <a:pt x="131146" y="109005"/>
                  </a:moveTo>
                  <a:cubicBezTo>
                    <a:pt x="121392" y="118450"/>
                    <a:pt x="111947" y="128205"/>
                    <a:pt x="102657" y="138269"/>
                  </a:cubicBezTo>
                  <a:cubicBezTo>
                    <a:pt x="132540" y="170785"/>
                    <a:pt x="163507" y="202371"/>
                    <a:pt x="195094" y="233338"/>
                  </a:cubicBezTo>
                  <a:cubicBezTo>
                    <a:pt x="226680" y="202371"/>
                    <a:pt x="257648" y="170785"/>
                    <a:pt x="287376" y="138269"/>
                  </a:cubicBezTo>
                  <a:cubicBezTo>
                    <a:pt x="278241" y="128359"/>
                    <a:pt x="268796" y="118605"/>
                    <a:pt x="259041" y="109160"/>
                  </a:cubicBezTo>
                  <a:cubicBezTo>
                    <a:pt x="237519" y="129443"/>
                    <a:pt x="216306" y="150191"/>
                    <a:pt x="195249" y="170939"/>
                  </a:cubicBezTo>
                  <a:cubicBezTo>
                    <a:pt x="174191" y="150036"/>
                    <a:pt x="152823" y="129288"/>
                    <a:pt x="131146" y="108850"/>
                  </a:cubicBezTo>
                </a:path>
              </a:pathLst>
            </a:custGeom>
            <a:grpFill/>
            <a:ln w="15410" cap="flat">
              <a:noFill/>
              <a:prstDash val="solid"/>
              <a:miter/>
            </a:ln>
          </p:spPr>
          <p:txBody>
            <a:bodyPr rtlCol="0" anchor="ctr"/>
            <a:lstStyle/>
            <a:p>
              <a:endParaRPr lang="en-ZA"/>
            </a:p>
          </p:txBody>
        </p:sp>
        <p:sp>
          <p:nvSpPr>
            <p:cNvPr id="22" name="Freeform: Shape 21">
              <a:extLst>
                <a:ext uri="{FF2B5EF4-FFF2-40B4-BE49-F238E27FC236}">
                  <a16:creationId xmlns:a16="http://schemas.microsoft.com/office/drawing/2014/main" id="{4B75345F-5958-0860-0967-41EC4445211A}"/>
                </a:ext>
              </a:extLst>
            </p:cNvPr>
            <p:cNvSpPr/>
            <p:nvPr/>
          </p:nvSpPr>
          <p:spPr>
            <a:xfrm>
              <a:off x="10371140" y="470738"/>
              <a:ext cx="1442455" cy="284744"/>
            </a:xfrm>
            <a:custGeom>
              <a:avLst/>
              <a:gdLst>
                <a:gd name="connsiteX0" fmla="*/ 155920 w 1442455"/>
                <a:gd name="connsiteY0" fmla="*/ 113650 h 284744"/>
                <a:gd name="connsiteX1" fmla="*/ 102966 w 1442455"/>
                <a:gd name="connsiteY1" fmla="*/ 198191 h 284744"/>
                <a:gd name="connsiteX2" fmla="*/ 38399 w 1442455"/>
                <a:gd name="connsiteY2" fmla="*/ 207326 h 284744"/>
                <a:gd name="connsiteX3" fmla="*/ 38399 w 1442455"/>
                <a:gd name="connsiteY3" fmla="*/ 20129 h 284744"/>
                <a:gd name="connsiteX4" fmla="*/ 102966 w 1442455"/>
                <a:gd name="connsiteY4" fmla="*/ 29109 h 284744"/>
                <a:gd name="connsiteX5" fmla="*/ 155920 w 1442455"/>
                <a:gd name="connsiteY5" fmla="*/ 113650 h 284744"/>
                <a:gd name="connsiteX6" fmla="*/ 198036 w 1442455"/>
                <a:gd name="connsiteY6" fmla="*/ 113495 h 284744"/>
                <a:gd name="connsiteX7" fmla="*/ 158088 w 1442455"/>
                <a:gd name="connsiteY7" fmla="*/ 30658 h 284744"/>
                <a:gd name="connsiteX8" fmla="*/ 64722 w 1442455"/>
                <a:gd name="connsiteY8" fmla="*/ 3561 h 284744"/>
                <a:gd name="connsiteX9" fmla="*/ 0 w 1442455"/>
                <a:gd name="connsiteY9" fmla="*/ 3561 h 284744"/>
                <a:gd name="connsiteX10" fmla="*/ 0 w 1442455"/>
                <a:gd name="connsiteY10" fmla="*/ 223584 h 284744"/>
                <a:gd name="connsiteX11" fmla="*/ 64722 w 1442455"/>
                <a:gd name="connsiteY11" fmla="*/ 223584 h 284744"/>
                <a:gd name="connsiteX12" fmla="*/ 158552 w 1442455"/>
                <a:gd name="connsiteY12" fmla="*/ 196797 h 284744"/>
                <a:gd name="connsiteX13" fmla="*/ 197881 w 1442455"/>
                <a:gd name="connsiteY13" fmla="*/ 113650 h 284744"/>
                <a:gd name="connsiteX14" fmla="*/ 230706 w 1442455"/>
                <a:gd name="connsiteY14" fmla="*/ 223584 h 284744"/>
                <a:gd name="connsiteX15" fmla="*/ 264925 w 1442455"/>
                <a:gd name="connsiteY15" fmla="*/ 223584 h 284744"/>
                <a:gd name="connsiteX16" fmla="*/ 264925 w 1442455"/>
                <a:gd name="connsiteY16" fmla="*/ 66580 h 284744"/>
                <a:gd name="connsiteX17" fmla="*/ 230706 w 1442455"/>
                <a:gd name="connsiteY17" fmla="*/ 71070 h 284744"/>
                <a:gd name="connsiteX18" fmla="*/ 230706 w 1442455"/>
                <a:gd name="connsiteY18" fmla="*/ 223584 h 284744"/>
                <a:gd name="connsiteX19" fmla="*/ 270344 w 1442455"/>
                <a:gd name="connsiteY19" fmla="*/ 19819 h 284744"/>
                <a:gd name="connsiteX20" fmla="*/ 246499 w 1442455"/>
                <a:gd name="connsiteY20" fmla="*/ 0 h 284744"/>
                <a:gd name="connsiteX21" fmla="*/ 222190 w 1442455"/>
                <a:gd name="connsiteY21" fmla="*/ 19819 h 284744"/>
                <a:gd name="connsiteX22" fmla="*/ 246499 w 1442455"/>
                <a:gd name="connsiteY22" fmla="*/ 39638 h 284744"/>
                <a:gd name="connsiteX23" fmla="*/ 270344 w 1442455"/>
                <a:gd name="connsiteY23" fmla="*/ 19819 h 284744"/>
                <a:gd name="connsiteX24" fmla="*/ 428897 w 1442455"/>
                <a:gd name="connsiteY24" fmla="*/ 179301 h 284744"/>
                <a:gd name="connsiteX25" fmla="*/ 382136 w 1442455"/>
                <a:gd name="connsiteY25" fmla="*/ 132075 h 284744"/>
                <a:gd name="connsiteX26" fmla="*/ 351169 w 1442455"/>
                <a:gd name="connsiteY26" fmla="*/ 118914 h 284744"/>
                <a:gd name="connsiteX27" fmla="*/ 337853 w 1442455"/>
                <a:gd name="connsiteY27" fmla="*/ 101882 h 284744"/>
                <a:gd name="connsiteX28" fmla="*/ 367736 w 1442455"/>
                <a:gd name="connsiteY28" fmla="*/ 83147 h 284744"/>
                <a:gd name="connsiteX29" fmla="*/ 416819 w 1442455"/>
                <a:gd name="connsiteY29" fmla="*/ 96463 h 284744"/>
                <a:gd name="connsiteX30" fmla="*/ 416819 w 1442455"/>
                <a:gd name="connsiteY30" fmla="*/ 72773 h 284744"/>
                <a:gd name="connsiteX31" fmla="*/ 371607 w 1442455"/>
                <a:gd name="connsiteY31" fmla="*/ 66889 h 284744"/>
                <a:gd name="connsiteX32" fmla="*/ 306266 w 1442455"/>
                <a:gd name="connsiteY32" fmla="*/ 110863 h 284744"/>
                <a:gd name="connsiteX33" fmla="*/ 353027 w 1442455"/>
                <a:gd name="connsiteY33" fmla="*/ 153443 h 284744"/>
                <a:gd name="connsiteX34" fmla="*/ 383994 w 1442455"/>
                <a:gd name="connsiteY34" fmla="*/ 167378 h 284744"/>
                <a:gd name="connsiteX35" fmla="*/ 397310 w 1442455"/>
                <a:gd name="connsiteY35" fmla="*/ 185494 h 284744"/>
                <a:gd name="connsiteX36" fmla="*/ 361078 w 1442455"/>
                <a:gd name="connsiteY36" fmla="*/ 211042 h 284744"/>
                <a:gd name="connsiteX37" fmla="*/ 305337 w 1442455"/>
                <a:gd name="connsiteY37" fmla="*/ 208255 h 284744"/>
                <a:gd name="connsiteX38" fmla="*/ 305337 w 1442455"/>
                <a:gd name="connsiteY38" fmla="*/ 221106 h 284744"/>
                <a:gd name="connsiteX39" fmla="*/ 357672 w 1442455"/>
                <a:gd name="connsiteY39" fmla="*/ 227145 h 284744"/>
                <a:gd name="connsiteX40" fmla="*/ 428897 w 1442455"/>
                <a:gd name="connsiteY40" fmla="*/ 179301 h 284744"/>
                <a:gd name="connsiteX41" fmla="*/ 551063 w 1442455"/>
                <a:gd name="connsiteY41" fmla="*/ 227145 h 284744"/>
                <a:gd name="connsiteX42" fmla="*/ 594726 w 1442455"/>
                <a:gd name="connsiteY42" fmla="*/ 221416 h 284744"/>
                <a:gd name="connsiteX43" fmla="*/ 594726 w 1442455"/>
                <a:gd name="connsiteY43" fmla="*/ 208565 h 284744"/>
                <a:gd name="connsiteX44" fmla="*/ 571191 w 1442455"/>
                <a:gd name="connsiteY44" fmla="*/ 210887 h 284744"/>
                <a:gd name="connsiteX45" fmla="*/ 507244 w 1442455"/>
                <a:gd name="connsiteY45" fmla="*/ 185494 h 284744"/>
                <a:gd name="connsiteX46" fmla="*/ 493154 w 1442455"/>
                <a:gd name="connsiteY46" fmla="*/ 131301 h 284744"/>
                <a:gd name="connsiteX47" fmla="*/ 543166 w 1442455"/>
                <a:gd name="connsiteY47" fmla="*/ 82992 h 284744"/>
                <a:gd name="connsiteX48" fmla="*/ 591320 w 1442455"/>
                <a:gd name="connsiteY48" fmla="*/ 96308 h 284744"/>
                <a:gd name="connsiteX49" fmla="*/ 591320 w 1442455"/>
                <a:gd name="connsiteY49" fmla="*/ 72618 h 284744"/>
                <a:gd name="connsiteX50" fmla="*/ 534185 w 1442455"/>
                <a:gd name="connsiteY50" fmla="*/ 66734 h 284744"/>
                <a:gd name="connsiteX51" fmla="*/ 455683 w 1442455"/>
                <a:gd name="connsiteY51" fmla="*/ 142140 h 284744"/>
                <a:gd name="connsiteX52" fmla="*/ 550908 w 1442455"/>
                <a:gd name="connsiteY52" fmla="*/ 226835 h 284744"/>
                <a:gd name="connsiteX53" fmla="*/ 746466 w 1442455"/>
                <a:gd name="connsiteY53" fmla="*/ 147559 h 284744"/>
                <a:gd name="connsiteX54" fmla="*/ 701409 w 1442455"/>
                <a:gd name="connsiteY54" fmla="*/ 210732 h 284744"/>
                <a:gd name="connsiteX55" fmla="*/ 655267 w 1442455"/>
                <a:gd name="connsiteY55" fmla="*/ 147559 h 284744"/>
                <a:gd name="connsiteX56" fmla="*/ 700635 w 1442455"/>
                <a:gd name="connsiteY56" fmla="*/ 82837 h 284744"/>
                <a:gd name="connsiteX57" fmla="*/ 746466 w 1442455"/>
                <a:gd name="connsiteY57" fmla="*/ 147559 h 284744"/>
                <a:gd name="connsiteX58" fmla="*/ 783782 w 1442455"/>
                <a:gd name="connsiteY58" fmla="*/ 147249 h 284744"/>
                <a:gd name="connsiteX59" fmla="*/ 700170 w 1442455"/>
                <a:gd name="connsiteY59" fmla="*/ 66734 h 284744"/>
                <a:gd name="connsiteX60" fmla="*/ 617797 w 1442455"/>
                <a:gd name="connsiteY60" fmla="*/ 147714 h 284744"/>
                <a:gd name="connsiteX61" fmla="*/ 700944 w 1442455"/>
                <a:gd name="connsiteY61" fmla="*/ 226990 h 284744"/>
                <a:gd name="connsiteX62" fmla="*/ 783782 w 1442455"/>
                <a:gd name="connsiteY62" fmla="*/ 147404 h 284744"/>
                <a:gd name="connsiteX63" fmla="*/ 891548 w 1442455"/>
                <a:gd name="connsiteY63" fmla="*/ 226990 h 284744"/>
                <a:gd name="connsiteX64" fmla="*/ 964940 w 1442455"/>
                <a:gd name="connsiteY64" fmla="*/ 70296 h 284744"/>
                <a:gd name="connsiteX65" fmla="*/ 939237 w 1442455"/>
                <a:gd name="connsiteY65" fmla="*/ 70296 h 284744"/>
                <a:gd name="connsiteX66" fmla="*/ 886748 w 1442455"/>
                <a:gd name="connsiteY66" fmla="*/ 185029 h 284744"/>
                <a:gd name="connsiteX67" fmla="*/ 831007 w 1442455"/>
                <a:gd name="connsiteY67" fmla="*/ 70296 h 284744"/>
                <a:gd name="connsiteX68" fmla="*/ 796788 w 1442455"/>
                <a:gd name="connsiteY68" fmla="*/ 74786 h 284744"/>
                <a:gd name="connsiteX69" fmla="*/ 870645 w 1442455"/>
                <a:gd name="connsiteY69" fmla="*/ 226990 h 284744"/>
                <a:gd name="connsiteX70" fmla="*/ 891548 w 1442455"/>
                <a:gd name="connsiteY70" fmla="*/ 226990 h 284744"/>
                <a:gd name="connsiteX71" fmla="*/ 1009997 w 1442455"/>
                <a:gd name="connsiteY71" fmla="*/ 120308 h 284744"/>
                <a:gd name="connsiteX72" fmla="*/ 1050100 w 1442455"/>
                <a:gd name="connsiteY72" fmla="*/ 82992 h 284744"/>
                <a:gd name="connsiteX73" fmla="*/ 1084319 w 1442455"/>
                <a:gd name="connsiteY73" fmla="*/ 120308 h 284744"/>
                <a:gd name="connsiteX74" fmla="*/ 1009997 w 1442455"/>
                <a:gd name="connsiteY74" fmla="*/ 120308 h 284744"/>
                <a:gd name="connsiteX75" fmla="*/ 1009378 w 1442455"/>
                <a:gd name="connsiteY75" fmla="*/ 134863 h 284744"/>
                <a:gd name="connsiteX76" fmla="*/ 1122564 w 1442455"/>
                <a:gd name="connsiteY76" fmla="*/ 134863 h 284744"/>
                <a:gd name="connsiteX77" fmla="*/ 1122564 w 1442455"/>
                <a:gd name="connsiteY77" fmla="*/ 128205 h 284744"/>
                <a:gd name="connsiteX78" fmla="*/ 1055210 w 1442455"/>
                <a:gd name="connsiteY78" fmla="*/ 66734 h 284744"/>
                <a:gd name="connsiteX79" fmla="*/ 975159 w 1442455"/>
                <a:gd name="connsiteY79" fmla="*/ 142140 h 284744"/>
                <a:gd name="connsiteX80" fmla="*/ 1067597 w 1442455"/>
                <a:gd name="connsiteY80" fmla="*/ 226835 h 284744"/>
                <a:gd name="connsiteX81" fmla="*/ 1117918 w 1442455"/>
                <a:gd name="connsiteY81" fmla="*/ 220487 h 284744"/>
                <a:gd name="connsiteX82" fmla="*/ 1117918 w 1442455"/>
                <a:gd name="connsiteY82" fmla="*/ 206242 h 284744"/>
                <a:gd name="connsiteX83" fmla="*/ 1088190 w 1442455"/>
                <a:gd name="connsiteY83" fmla="*/ 210732 h 284744"/>
                <a:gd name="connsiteX84" fmla="*/ 1025481 w 1442455"/>
                <a:gd name="connsiteY84" fmla="*/ 187197 h 284744"/>
                <a:gd name="connsiteX85" fmla="*/ 1009378 w 1442455"/>
                <a:gd name="connsiteY85" fmla="*/ 134863 h 284744"/>
                <a:gd name="connsiteX86" fmla="*/ 1268574 w 1442455"/>
                <a:gd name="connsiteY86" fmla="*/ 97082 h 284744"/>
                <a:gd name="connsiteX87" fmla="*/ 1265323 w 1442455"/>
                <a:gd name="connsiteY87" fmla="*/ 72773 h 284744"/>
                <a:gd name="connsiteX88" fmla="*/ 1223207 w 1442455"/>
                <a:gd name="connsiteY88" fmla="*/ 69057 h 284744"/>
                <a:gd name="connsiteX89" fmla="*/ 1189143 w 1442455"/>
                <a:gd name="connsiteY89" fmla="*/ 82063 h 284744"/>
                <a:gd name="connsiteX90" fmla="*/ 1189143 w 1442455"/>
                <a:gd name="connsiteY90" fmla="*/ 67199 h 284744"/>
                <a:gd name="connsiteX91" fmla="*/ 1154924 w 1442455"/>
                <a:gd name="connsiteY91" fmla="*/ 71689 h 284744"/>
                <a:gd name="connsiteX92" fmla="*/ 1154924 w 1442455"/>
                <a:gd name="connsiteY92" fmla="*/ 224203 h 284744"/>
                <a:gd name="connsiteX93" fmla="*/ 1189143 w 1442455"/>
                <a:gd name="connsiteY93" fmla="*/ 224203 h 284744"/>
                <a:gd name="connsiteX94" fmla="*/ 1189143 w 1442455"/>
                <a:gd name="connsiteY94" fmla="*/ 100953 h 284744"/>
                <a:gd name="connsiteX95" fmla="*/ 1222123 w 1442455"/>
                <a:gd name="connsiteY95" fmla="*/ 88257 h 284744"/>
                <a:gd name="connsiteX96" fmla="*/ 1268574 w 1442455"/>
                <a:gd name="connsiteY96" fmla="*/ 97082 h 284744"/>
                <a:gd name="connsiteX97" fmla="*/ 1442301 w 1442455"/>
                <a:gd name="connsiteY97" fmla="*/ 66580 h 284744"/>
                <a:gd name="connsiteX98" fmla="*/ 1417062 w 1442455"/>
                <a:gd name="connsiteY98" fmla="*/ 66580 h 284744"/>
                <a:gd name="connsiteX99" fmla="*/ 1365966 w 1442455"/>
                <a:gd name="connsiteY99" fmla="*/ 179301 h 284744"/>
                <a:gd name="connsiteX100" fmla="*/ 1321064 w 1442455"/>
                <a:gd name="connsiteY100" fmla="*/ 66425 h 284744"/>
                <a:gd name="connsiteX101" fmla="*/ 1288084 w 1442455"/>
                <a:gd name="connsiteY101" fmla="*/ 70760 h 284744"/>
                <a:gd name="connsiteX102" fmla="*/ 1342431 w 1442455"/>
                <a:gd name="connsiteY102" fmla="*/ 205158 h 284744"/>
                <a:gd name="connsiteX103" fmla="*/ 1346921 w 1442455"/>
                <a:gd name="connsiteY103" fmla="*/ 223429 h 284744"/>
                <a:gd name="connsiteX104" fmla="*/ 1292574 w 1442455"/>
                <a:gd name="connsiteY104" fmla="*/ 261209 h 284744"/>
                <a:gd name="connsiteX105" fmla="*/ 1292574 w 1442455"/>
                <a:gd name="connsiteY105" fmla="*/ 284744 h 284744"/>
                <a:gd name="connsiteX106" fmla="*/ 1298303 w 1442455"/>
                <a:gd name="connsiteY106" fmla="*/ 284744 h 284744"/>
                <a:gd name="connsiteX107" fmla="*/ 1370147 w 1442455"/>
                <a:gd name="connsiteY107" fmla="*/ 225751 h 284744"/>
                <a:gd name="connsiteX108" fmla="*/ 1442455 w 1442455"/>
                <a:gd name="connsiteY108" fmla="*/ 66425 h 28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442455" h="284744">
                  <a:moveTo>
                    <a:pt x="155920" y="113650"/>
                  </a:moveTo>
                  <a:cubicBezTo>
                    <a:pt x="155920" y="149107"/>
                    <a:pt x="138269" y="182397"/>
                    <a:pt x="102966" y="198191"/>
                  </a:cubicBezTo>
                  <a:cubicBezTo>
                    <a:pt x="86863" y="205313"/>
                    <a:pt x="63328" y="207326"/>
                    <a:pt x="38399" y="207326"/>
                  </a:cubicBezTo>
                  <a:lnTo>
                    <a:pt x="38399" y="20129"/>
                  </a:lnTo>
                  <a:cubicBezTo>
                    <a:pt x="63328" y="20129"/>
                    <a:pt x="86863" y="21987"/>
                    <a:pt x="102966" y="29109"/>
                  </a:cubicBezTo>
                  <a:cubicBezTo>
                    <a:pt x="138269" y="44903"/>
                    <a:pt x="155920" y="78192"/>
                    <a:pt x="155920" y="113650"/>
                  </a:cubicBezTo>
                  <a:moveTo>
                    <a:pt x="198036" y="113495"/>
                  </a:moveTo>
                  <a:cubicBezTo>
                    <a:pt x="198036" y="82063"/>
                    <a:pt x="183791" y="50632"/>
                    <a:pt x="158088" y="30658"/>
                  </a:cubicBezTo>
                  <a:cubicBezTo>
                    <a:pt x="134243" y="12077"/>
                    <a:pt x="100179" y="3561"/>
                    <a:pt x="64722" y="3561"/>
                  </a:cubicBezTo>
                  <a:lnTo>
                    <a:pt x="0" y="3561"/>
                  </a:lnTo>
                  <a:lnTo>
                    <a:pt x="0" y="223584"/>
                  </a:lnTo>
                  <a:lnTo>
                    <a:pt x="64722" y="223584"/>
                  </a:lnTo>
                  <a:cubicBezTo>
                    <a:pt x="100024" y="223584"/>
                    <a:pt x="134708" y="215223"/>
                    <a:pt x="158552" y="196797"/>
                  </a:cubicBezTo>
                  <a:cubicBezTo>
                    <a:pt x="184410" y="176668"/>
                    <a:pt x="197881" y="145237"/>
                    <a:pt x="197881" y="113650"/>
                  </a:cubicBezTo>
                  <a:moveTo>
                    <a:pt x="230706" y="223584"/>
                  </a:moveTo>
                  <a:lnTo>
                    <a:pt x="264925" y="223584"/>
                  </a:lnTo>
                  <a:lnTo>
                    <a:pt x="264925" y="66580"/>
                  </a:lnTo>
                  <a:lnTo>
                    <a:pt x="230706" y="71070"/>
                  </a:lnTo>
                  <a:lnTo>
                    <a:pt x="230706" y="223584"/>
                  </a:lnTo>
                  <a:close/>
                  <a:moveTo>
                    <a:pt x="270344" y="19819"/>
                  </a:moveTo>
                  <a:cubicBezTo>
                    <a:pt x="270344" y="8826"/>
                    <a:pt x="259351" y="0"/>
                    <a:pt x="246499" y="0"/>
                  </a:cubicBezTo>
                  <a:cubicBezTo>
                    <a:pt x="232874" y="0"/>
                    <a:pt x="222190" y="8826"/>
                    <a:pt x="222190" y="19819"/>
                  </a:cubicBezTo>
                  <a:cubicBezTo>
                    <a:pt x="222190" y="30812"/>
                    <a:pt x="232874" y="39638"/>
                    <a:pt x="246499" y="39638"/>
                  </a:cubicBezTo>
                  <a:cubicBezTo>
                    <a:pt x="259196" y="39638"/>
                    <a:pt x="270344" y="31432"/>
                    <a:pt x="270344" y="19819"/>
                  </a:cubicBezTo>
                  <a:moveTo>
                    <a:pt x="428897" y="179301"/>
                  </a:moveTo>
                  <a:cubicBezTo>
                    <a:pt x="428897" y="152824"/>
                    <a:pt x="404897" y="141056"/>
                    <a:pt x="382136" y="132075"/>
                  </a:cubicBezTo>
                  <a:cubicBezTo>
                    <a:pt x="376407" y="129753"/>
                    <a:pt x="362782" y="125263"/>
                    <a:pt x="351169" y="118914"/>
                  </a:cubicBezTo>
                  <a:cubicBezTo>
                    <a:pt x="342808" y="114424"/>
                    <a:pt x="337853" y="109005"/>
                    <a:pt x="337853" y="101882"/>
                  </a:cubicBezTo>
                  <a:cubicBezTo>
                    <a:pt x="337853" y="88102"/>
                    <a:pt x="351478" y="83147"/>
                    <a:pt x="367736" y="83147"/>
                  </a:cubicBezTo>
                  <a:cubicBezTo>
                    <a:pt x="390342" y="83147"/>
                    <a:pt x="416819" y="96463"/>
                    <a:pt x="416819" y="96463"/>
                  </a:cubicBezTo>
                  <a:lnTo>
                    <a:pt x="416819" y="72773"/>
                  </a:lnTo>
                  <a:cubicBezTo>
                    <a:pt x="416819" y="72773"/>
                    <a:pt x="392200" y="66889"/>
                    <a:pt x="371607" y="66889"/>
                  </a:cubicBezTo>
                  <a:cubicBezTo>
                    <a:pt x="325311" y="66889"/>
                    <a:pt x="306266" y="84850"/>
                    <a:pt x="306266" y="110863"/>
                  </a:cubicBezTo>
                  <a:cubicBezTo>
                    <a:pt x="306266" y="133314"/>
                    <a:pt x="330576" y="144308"/>
                    <a:pt x="353027" y="153443"/>
                  </a:cubicBezTo>
                  <a:cubicBezTo>
                    <a:pt x="358756" y="155765"/>
                    <a:pt x="372536" y="160875"/>
                    <a:pt x="383994" y="167378"/>
                  </a:cubicBezTo>
                  <a:cubicBezTo>
                    <a:pt x="392355" y="172178"/>
                    <a:pt x="397310" y="178062"/>
                    <a:pt x="397310" y="185494"/>
                  </a:cubicBezTo>
                  <a:cubicBezTo>
                    <a:pt x="397310" y="207171"/>
                    <a:pt x="374394" y="209958"/>
                    <a:pt x="361078" y="211042"/>
                  </a:cubicBezTo>
                  <a:cubicBezTo>
                    <a:pt x="338937" y="212745"/>
                    <a:pt x="305337" y="208255"/>
                    <a:pt x="305337" y="208255"/>
                  </a:cubicBezTo>
                  <a:lnTo>
                    <a:pt x="305337" y="221106"/>
                  </a:lnTo>
                  <a:cubicBezTo>
                    <a:pt x="305337" y="221106"/>
                    <a:pt x="325311" y="227145"/>
                    <a:pt x="357672" y="227145"/>
                  </a:cubicBezTo>
                  <a:cubicBezTo>
                    <a:pt x="397775" y="227145"/>
                    <a:pt x="428897" y="213055"/>
                    <a:pt x="428897" y="179301"/>
                  </a:cubicBezTo>
                  <a:moveTo>
                    <a:pt x="551063" y="227145"/>
                  </a:moveTo>
                  <a:cubicBezTo>
                    <a:pt x="576920" y="227145"/>
                    <a:pt x="594726" y="221416"/>
                    <a:pt x="594726" y="221416"/>
                  </a:cubicBezTo>
                  <a:lnTo>
                    <a:pt x="594726" y="208565"/>
                  </a:lnTo>
                  <a:cubicBezTo>
                    <a:pt x="594726" y="208565"/>
                    <a:pt x="581565" y="210887"/>
                    <a:pt x="571191" y="210887"/>
                  </a:cubicBezTo>
                  <a:cubicBezTo>
                    <a:pt x="546108" y="210887"/>
                    <a:pt x="519940" y="200049"/>
                    <a:pt x="507244" y="185494"/>
                  </a:cubicBezTo>
                  <a:cubicBezTo>
                    <a:pt x="494083" y="170475"/>
                    <a:pt x="493154" y="151120"/>
                    <a:pt x="493154" y="131301"/>
                  </a:cubicBezTo>
                  <a:cubicBezTo>
                    <a:pt x="493154" y="113960"/>
                    <a:pt x="501670" y="82992"/>
                    <a:pt x="543166" y="82992"/>
                  </a:cubicBezTo>
                  <a:cubicBezTo>
                    <a:pt x="565462" y="82992"/>
                    <a:pt x="591320" y="96308"/>
                    <a:pt x="591320" y="96308"/>
                  </a:cubicBezTo>
                  <a:lnTo>
                    <a:pt x="591320" y="72618"/>
                  </a:lnTo>
                  <a:cubicBezTo>
                    <a:pt x="591320" y="72618"/>
                    <a:pt x="568869" y="66734"/>
                    <a:pt x="534185" y="66734"/>
                  </a:cubicBezTo>
                  <a:cubicBezTo>
                    <a:pt x="476586" y="66734"/>
                    <a:pt x="455683" y="101263"/>
                    <a:pt x="455683" y="142140"/>
                  </a:cubicBezTo>
                  <a:cubicBezTo>
                    <a:pt x="455683" y="191687"/>
                    <a:pt x="481541" y="226835"/>
                    <a:pt x="550908" y="226835"/>
                  </a:cubicBezTo>
                  <a:moveTo>
                    <a:pt x="746466" y="147559"/>
                  </a:moveTo>
                  <a:cubicBezTo>
                    <a:pt x="746466" y="172643"/>
                    <a:pt x="743060" y="210732"/>
                    <a:pt x="701409" y="210732"/>
                  </a:cubicBezTo>
                  <a:cubicBezTo>
                    <a:pt x="662390" y="210732"/>
                    <a:pt x="655267" y="172178"/>
                    <a:pt x="655267" y="147559"/>
                  </a:cubicBezTo>
                  <a:cubicBezTo>
                    <a:pt x="655267" y="120463"/>
                    <a:pt x="657590" y="82837"/>
                    <a:pt x="700635" y="82837"/>
                  </a:cubicBezTo>
                  <a:cubicBezTo>
                    <a:pt x="739963" y="82837"/>
                    <a:pt x="746466" y="120618"/>
                    <a:pt x="746466" y="147559"/>
                  </a:cubicBezTo>
                  <a:moveTo>
                    <a:pt x="783782" y="147249"/>
                  </a:moveTo>
                  <a:cubicBezTo>
                    <a:pt x="783782" y="98321"/>
                    <a:pt x="752505" y="66734"/>
                    <a:pt x="700170" y="66734"/>
                  </a:cubicBezTo>
                  <a:cubicBezTo>
                    <a:pt x="641952" y="66734"/>
                    <a:pt x="617797" y="99869"/>
                    <a:pt x="617797" y="147714"/>
                  </a:cubicBezTo>
                  <a:cubicBezTo>
                    <a:pt x="617797" y="195558"/>
                    <a:pt x="647526" y="226990"/>
                    <a:pt x="700944" y="226990"/>
                  </a:cubicBezTo>
                  <a:cubicBezTo>
                    <a:pt x="754363" y="226990"/>
                    <a:pt x="783782" y="196642"/>
                    <a:pt x="783782" y="147404"/>
                  </a:cubicBezTo>
                  <a:moveTo>
                    <a:pt x="891548" y="226990"/>
                  </a:moveTo>
                  <a:lnTo>
                    <a:pt x="964940" y="70296"/>
                  </a:lnTo>
                  <a:lnTo>
                    <a:pt x="939237" y="70296"/>
                  </a:lnTo>
                  <a:lnTo>
                    <a:pt x="886748" y="185029"/>
                  </a:lnTo>
                  <a:lnTo>
                    <a:pt x="831007" y="70296"/>
                  </a:lnTo>
                  <a:lnTo>
                    <a:pt x="796788" y="74786"/>
                  </a:lnTo>
                  <a:lnTo>
                    <a:pt x="870645" y="226990"/>
                  </a:lnTo>
                  <a:lnTo>
                    <a:pt x="891548" y="226990"/>
                  </a:lnTo>
                  <a:close/>
                  <a:moveTo>
                    <a:pt x="1009997" y="120308"/>
                  </a:moveTo>
                  <a:cubicBezTo>
                    <a:pt x="1011701" y="108076"/>
                    <a:pt x="1018978" y="82992"/>
                    <a:pt x="1050100" y="82992"/>
                  </a:cubicBezTo>
                  <a:cubicBezTo>
                    <a:pt x="1071468" y="82992"/>
                    <a:pt x="1084319" y="101108"/>
                    <a:pt x="1084319" y="120308"/>
                  </a:cubicBezTo>
                  <a:lnTo>
                    <a:pt x="1009997" y="120308"/>
                  </a:lnTo>
                  <a:close/>
                  <a:moveTo>
                    <a:pt x="1009378" y="134863"/>
                  </a:moveTo>
                  <a:lnTo>
                    <a:pt x="1122564" y="134863"/>
                  </a:lnTo>
                  <a:lnTo>
                    <a:pt x="1122564" y="128205"/>
                  </a:lnTo>
                  <a:cubicBezTo>
                    <a:pt x="1122564" y="89031"/>
                    <a:pt x="1092990" y="66734"/>
                    <a:pt x="1055210" y="66734"/>
                  </a:cubicBezTo>
                  <a:cubicBezTo>
                    <a:pt x="996991" y="66734"/>
                    <a:pt x="975159" y="95224"/>
                    <a:pt x="975159" y="142140"/>
                  </a:cubicBezTo>
                  <a:cubicBezTo>
                    <a:pt x="975159" y="196642"/>
                    <a:pt x="1009223" y="226835"/>
                    <a:pt x="1067597" y="226835"/>
                  </a:cubicBezTo>
                  <a:cubicBezTo>
                    <a:pt x="1099338" y="226835"/>
                    <a:pt x="1117918" y="220487"/>
                    <a:pt x="1117918" y="220487"/>
                  </a:cubicBezTo>
                  <a:lnTo>
                    <a:pt x="1117918" y="206242"/>
                  </a:lnTo>
                  <a:cubicBezTo>
                    <a:pt x="1117918" y="206242"/>
                    <a:pt x="1100886" y="210732"/>
                    <a:pt x="1088190" y="210732"/>
                  </a:cubicBezTo>
                  <a:cubicBezTo>
                    <a:pt x="1062332" y="210732"/>
                    <a:pt x="1038487" y="201442"/>
                    <a:pt x="1025481" y="187197"/>
                  </a:cubicBezTo>
                  <a:cubicBezTo>
                    <a:pt x="1011856" y="172333"/>
                    <a:pt x="1009378" y="150965"/>
                    <a:pt x="1009378" y="134863"/>
                  </a:cubicBezTo>
                  <a:moveTo>
                    <a:pt x="1268574" y="97082"/>
                  </a:moveTo>
                  <a:lnTo>
                    <a:pt x="1265323" y="72773"/>
                  </a:lnTo>
                  <a:cubicBezTo>
                    <a:pt x="1261916" y="71999"/>
                    <a:pt x="1242562" y="67664"/>
                    <a:pt x="1223207" y="69057"/>
                  </a:cubicBezTo>
                  <a:cubicBezTo>
                    <a:pt x="1207259" y="70141"/>
                    <a:pt x="1195801" y="77728"/>
                    <a:pt x="1189143" y="82063"/>
                  </a:cubicBezTo>
                  <a:lnTo>
                    <a:pt x="1189143" y="67199"/>
                  </a:lnTo>
                  <a:lnTo>
                    <a:pt x="1154924" y="71689"/>
                  </a:lnTo>
                  <a:lnTo>
                    <a:pt x="1154924" y="224203"/>
                  </a:lnTo>
                  <a:lnTo>
                    <a:pt x="1189143" y="224203"/>
                  </a:lnTo>
                  <a:lnTo>
                    <a:pt x="1189143" y="100953"/>
                  </a:lnTo>
                  <a:cubicBezTo>
                    <a:pt x="1197504" y="94450"/>
                    <a:pt x="1207104" y="89031"/>
                    <a:pt x="1222123" y="88257"/>
                  </a:cubicBezTo>
                  <a:cubicBezTo>
                    <a:pt x="1247362" y="86863"/>
                    <a:pt x="1268574" y="97082"/>
                    <a:pt x="1268574" y="97082"/>
                  </a:cubicBezTo>
                  <a:moveTo>
                    <a:pt x="1442301" y="66580"/>
                  </a:moveTo>
                  <a:lnTo>
                    <a:pt x="1417062" y="66580"/>
                  </a:lnTo>
                  <a:lnTo>
                    <a:pt x="1365966" y="179301"/>
                  </a:lnTo>
                  <a:lnTo>
                    <a:pt x="1321064" y="66425"/>
                  </a:lnTo>
                  <a:lnTo>
                    <a:pt x="1288084" y="70760"/>
                  </a:lnTo>
                  <a:lnTo>
                    <a:pt x="1342431" y="205158"/>
                  </a:lnTo>
                  <a:cubicBezTo>
                    <a:pt x="1342431" y="205158"/>
                    <a:pt x="1346921" y="214758"/>
                    <a:pt x="1346921" y="223429"/>
                  </a:cubicBezTo>
                  <a:cubicBezTo>
                    <a:pt x="1346921" y="235042"/>
                    <a:pt x="1331128" y="263686"/>
                    <a:pt x="1292574" y="261209"/>
                  </a:cubicBezTo>
                  <a:lnTo>
                    <a:pt x="1292574" y="284744"/>
                  </a:lnTo>
                  <a:lnTo>
                    <a:pt x="1298303" y="284744"/>
                  </a:lnTo>
                  <a:cubicBezTo>
                    <a:pt x="1336857" y="284744"/>
                    <a:pt x="1358070" y="251145"/>
                    <a:pt x="1370147" y="225751"/>
                  </a:cubicBezTo>
                  <a:lnTo>
                    <a:pt x="1442455" y="66425"/>
                  </a:lnTo>
                  <a:close/>
                </a:path>
              </a:pathLst>
            </a:custGeom>
            <a:grpFill/>
            <a:ln w="15410" cap="flat">
              <a:noFill/>
              <a:prstDash val="solid"/>
              <a:miter/>
            </a:ln>
          </p:spPr>
          <p:txBody>
            <a:bodyPr rtlCol="0" anchor="ctr"/>
            <a:lstStyle/>
            <a:p>
              <a:endParaRPr lang="en-ZA"/>
            </a:p>
          </p:txBody>
        </p:sp>
      </p:grpSp>
    </p:spTree>
    <p:extLst>
      <p:ext uri="{BB962C8B-B14F-4D97-AF65-F5344CB8AC3E}">
        <p14:creationId xmlns:p14="http://schemas.microsoft.com/office/powerpoint/2010/main" val="330414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a:xfrm>
            <a:off x="388936" y="388938"/>
            <a:ext cx="11417302" cy="342584"/>
          </a:xfrm>
        </p:spPr>
        <p:txBody>
          <a:bodyPr/>
          <a:lstStyle>
            <a:lvl1pPr>
              <a:defRPr/>
            </a:lvl1pPr>
          </a:lstStyle>
          <a:p>
            <a:r>
              <a:rPr lang="en-US" dirty="0"/>
              <a:t>ADD TITLE</a:t>
            </a:r>
          </a:p>
        </p:txBody>
      </p:sp>
    </p:spTree>
    <p:extLst>
      <p:ext uri="{BB962C8B-B14F-4D97-AF65-F5344CB8AC3E}">
        <p14:creationId xmlns:p14="http://schemas.microsoft.com/office/powerpoint/2010/main" val="197721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3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B500BA7-E5EA-4515-8A8D-11A4EEB8BDAD}"/>
              </a:ext>
            </a:extLst>
          </p:cNvPr>
          <p:cNvGraphicFramePr>
            <a:graphicFrameLocks noChangeAspect="1"/>
          </p:cNvGraphicFramePr>
          <p:nvPr userDrawn="1">
            <p:custDataLst>
              <p:tags r:id="rId1"/>
            </p:custDataLst>
            <p:extLst>
              <p:ext uri="{D42A27DB-BD31-4B8C-83A1-F6EECF244321}">
                <p14:modId xmlns:p14="http://schemas.microsoft.com/office/powerpoint/2010/main" val="1115437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3" name="Object 2" hidden="1">
                        <a:extLst>
                          <a:ext uri="{FF2B5EF4-FFF2-40B4-BE49-F238E27FC236}">
                            <a16:creationId xmlns:a16="http://schemas.microsoft.com/office/drawing/2014/main" id="{9B500BA7-E5EA-4515-8A8D-11A4EEB8BDA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8C6B7A10-DF27-4805-8B07-227DDC9A2B60}"/>
              </a:ext>
            </a:extLst>
          </p:cNvPr>
          <p:cNvSpPr>
            <a:spLocks noGrp="1"/>
          </p:cNvSpPr>
          <p:nvPr>
            <p:ph type="title" hasCustomPrompt="1"/>
          </p:nvPr>
        </p:nvSpPr>
        <p:spPr>
          <a:xfrm>
            <a:off x="322263" y="284163"/>
            <a:ext cx="10881360" cy="437016"/>
          </a:xfrm>
          <a:prstGeom prst="rect">
            <a:avLst/>
          </a:prstGeom>
        </p:spPr>
        <p:txBody>
          <a:bodyPr vert="horz"/>
          <a:lstStyle>
            <a:lvl1pPr>
              <a:defRPr sz="2400"/>
            </a:lvl1pPr>
          </a:lstStyle>
          <a:p>
            <a:r>
              <a:rPr lang="en-ZA"/>
              <a:t>Add title</a:t>
            </a:r>
          </a:p>
        </p:txBody>
      </p:sp>
    </p:spTree>
    <p:extLst>
      <p:ext uri="{BB962C8B-B14F-4D97-AF65-F5344CB8AC3E}">
        <p14:creationId xmlns:p14="http://schemas.microsoft.com/office/powerpoint/2010/main" val="291615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ub">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C9C8DAA3-0B64-436F-B701-F7648326588D}"/>
              </a:ext>
            </a:extLst>
          </p:cNvPr>
          <p:cNvSpPr>
            <a:spLocks noGrp="1"/>
          </p:cNvSpPr>
          <p:nvPr>
            <p:ph type="body" idx="1"/>
          </p:nvPr>
        </p:nvSpPr>
        <p:spPr>
          <a:xfrm>
            <a:off x="304864" y="996172"/>
            <a:ext cx="11575184" cy="489689"/>
          </a:xfrm>
          <a:noFill/>
        </p:spPr>
        <p:txBody>
          <a:bodyPr anchor="ctr" anchorCtr="0">
            <a:noAutofit/>
          </a:bodyPr>
          <a:lstStyle>
            <a:lvl1pPr marL="0" indent="0" algn="l">
              <a:buNone/>
              <a:defRPr sz="1800" b="0">
                <a:solidFill>
                  <a:schemeClr val="accent2"/>
                </a:solidFill>
                <a:latin typeface="+mn-lt"/>
                <a:ea typeface="Open Sans Semibold" panose="020B0706030804020204" pitchFamily="34" charset="0"/>
                <a:cs typeface="Open Sans Semibold" panose="020B0706030804020204" pitchFamily="34" charset="0"/>
              </a:defRPr>
            </a:lvl1pPr>
            <a:lvl2pPr marL="609539" indent="0">
              <a:buNone/>
              <a:defRPr sz="2667" b="1"/>
            </a:lvl2pPr>
            <a:lvl3pPr marL="1219080" indent="0">
              <a:buNone/>
              <a:defRPr sz="2400" b="1"/>
            </a:lvl3pPr>
            <a:lvl4pPr marL="1828618" indent="0">
              <a:buNone/>
              <a:defRPr sz="2133" b="1"/>
            </a:lvl4pPr>
            <a:lvl5pPr marL="2438158" indent="0">
              <a:buNone/>
              <a:defRPr sz="2133" b="1"/>
            </a:lvl5pPr>
            <a:lvl6pPr marL="3047696" indent="0">
              <a:buNone/>
              <a:defRPr sz="2133" b="1"/>
            </a:lvl6pPr>
            <a:lvl7pPr marL="3657235" indent="0">
              <a:buNone/>
              <a:defRPr sz="2133" b="1"/>
            </a:lvl7pPr>
            <a:lvl8pPr marL="4266773" indent="0">
              <a:buNone/>
              <a:defRPr sz="2133" b="1"/>
            </a:lvl8pPr>
            <a:lvl9pPr marL="4876313" indent="0">
              <a:buNone/>
              <a:defRPr sz="2133" b="1"/>
            </a:lvl9pPr>
          </a:lstStyle>
          <a:p>
            <a:pPr lvl="0"/>
            <a:r>
              <a:rPr lang="en-US" dirty="0"/>
              <a:t>Click to edit Master text styles</a:t>
            </a:r>
          </a:p>
        </p:txBody>
      </p:sp>
      <p:sp>
        <p:nvSpPr>
          <p:cNvPr id="2" name="Title 1">
            <a:extLst>
              <a:ext uri="{FF2B5EF4-FFF2-40B4-BE49-F238E27FC236}">
                <a16:creationId xmlns:a16="http://schemas.microsoft.com/office/drawing/2014/main" id="{2D114580-6199-4CB2-8103-8D25358AA9D5}"/>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3080558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n-US" sz="3000" b="0" i="0" baseline="0" dirty="0">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endParaRPr>
          </a:p>
        </p:txBody>
      </p:sp>
      <p:sp>
        <p:nvSpPr>
          <p:cNvPr id="2" name="Title 1"/>
          <p:cNvSpPr>
            <a:spLocks noGrp="1"/>
          </p:cNvSpPr>
          <p:nvPr>
            <p:ph type="title"/>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1pPr>
          </a:lstStyle>
          <a:p>
            <a:fld id="{7738EA91-DE43-4A34-BEF5-4DF3DFF40A74}" type="datetimeFigureOut">
              <a:rPr lang="en-US" smtClean="0"/>
              <a:pPr/>
              <a:t>7/17/2023</a:t>
            </a:fld>
            <a:endParaRPr lang="en-US"/>
          </a:p>
        </p:txBody>
      </p:sp>
      <p:sp>
        <p:nvSpPr>
          <p:cNvPr id="5" name="Footer Placeholder 4"/>
          <p:cNvSpPr>
            <a:spLocks noGrp="1"/>
          </p:cNvSpPr>
          <p:nvPr>
            <p:ph type="ftr" sz="quarter" idx="11"/>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sym typeface="Open Sans" panose="020B0606030504020204" pitchFamily="34" charset="0"/>
              </a:defRPr>
            </a:lvl1pPr>
          </a:lstStyle>
          <a:p>
            <a:fld id="{82446428-0BC0-43AF-9B1D-13FE065BB2A0}" type="slidenum">
              <a:rPr lang="en-US" smtClean="0"/>
              <a:pPr/>
              <a:t>‹#›</a:t>
            </a:fld>
            <a:endParaRPr lang="en-US"/>
          </a:p>
        </p:txBody>
      </p:sp>
    </p:spTree>
    <p:extLst>
      <p:ext uri="{BB962C8B-B14F-4D97-AF65-F5344CB8AC3E}">
        <p14:creationId xmlns:p14="http://schemas.microsoft.com/office/powerpoint/2010/main" val="402479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D794C7A8-0214-3A28-070E-42459D589667}"/>
              </a:ext>
            </a:extLst>
          </p:cNvPr>
          <p:cNvGraphicFramePr>
            <a:graphicFrameLocks noChangeAspect="1"/>
          </p:cNvGraphicFramePr>
          <p:nvPr userDrawn="1">
            <p:custDataLst>
              <p:tags r:id="rId1"/>
            </p:custDataLst>
            <p:extLst>
              <p:ext uri="{D42A27DB-BD31-4B8C-83A1-F6EECF244321}">
                <p14:modId xmlns:p14="http://schemas.microsoft.com/office/powerpoint/2010/main" val="40371734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7" name="Object 6" hidden="1">
                        <a:extLst>
                          <a:ext uri="{FF2B5EF4-FFF2-40B4-BE49-F238E27FC236}">
                            <a16:creationId xmlns:a16="http://schemas.microsoft.com/office/drawing/2014/main" id="{D794C7A8-0214-3A28-070E-42459D5896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p>
            <a:fld id="{2202382A-1BE8-4094-BFD2-E0328E2E2049}" type="datetimeFigureOut">
              <a:rPr lang="en-US" smtClean="0"/>
              <a:t>7/17/2023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FB6290-9CF5-41D5-B78C-E203EF9E25F3}" type="slidenum">
              <a:rPr lang="en-US" smtClean="0"/>
              <a:t>‹#›</a:t>
            </a:fld>
            <a:endParaRPr lang="en-US"/>
          </a:p>
        </p:txBody>
      </p:sp>
      <p:sp>
        <p:nvSpPr>
          <p:cNvPr id="5" name="Title 1">
            <a:extLst>
              <a:ext uri="{FF2B5EF4-FFF2-40B4-BE49-F238E27FC236}">
                <a16:creationId xmlns:a16="http://schemas.microsoft.com/office/drawing/2014/main" id="{7952456F-C110-46A8-ACC1-029C58251B54}"/>
              </a:ext>
            </a:extLst>
          </p:cNvPr>
          <p:cNvSpPr>
            <a:spLocks noGrp="1"/>
          </p:cNvSpPr>
          <p:nvPr>
            <p:ph type="title" hasCustomPrompt="1"/>
          </p:nvPr>
        </p:nvSpPr>
        <p:spPr>
          <a:xfrm>
            <a:off x="322263" y="284163"/>
            <a:ext cx="10881360" cy="437016"/>
          </a:xfrm>
          <a:prstGeom prst="rect">
            <a:avLst/>
          </a:prstGeom>
        </p:spPr>
        <p:txBody>
          <a:bodyPr vert="horz"/>
          <a:lstStyle>
            <a:lvl1pPr>
              <a:defRPr sz="2400"/>
            </a:lvl1pPr>
          </a:lstStyle>
          <a:p>
            <a:r>
              <a:rPr lang="en-ZA"/>
              <a:t>Add title</a:t>
            </a:r>
          </a:p>
        </p:txBody>
      </p:sp>
    </p:spTree>
    <p:extLst>
      <p:ext uri="{BB962C8B-B14F-4D97-AF65-F5344CB8AC3E}">
        <p14:creationId xmlns:p14="http://schemas.microsoft.com/office/powerpoint/2010/main" val="216898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6" y="388938"/>
            <a:ext cx="10080000" cy="34258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88938" y="1233487"/>
            <a:ext cx="11417300" cy="5111751"/>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11538668" y="6537106"/>
            <a:ext cx="285676"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6" name="Rectangle 5">
            <a:extLst>
              <a:ext uri="{FF2B5EF4-FFF2-40B4-BE49-F238E27FC236}">
                <a16:creationId xmlns:a16="http://schemas.microsoft.com/office/drawing/2014/main" id="{7A3DBACB-6120-624F-A0D5-2F9B46C4BF97}"/>
              </a:ext>
            </a:extLst>
          </p:cNvPr>
          <p:cNvSpPr/>
          <p:nvPr userDrawn="1"/>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a:extLst>
              <a:ext uri="{FF2B5EF4-FFF2-40B4-BE49-F238E27FC236}">
                <a16:creationId xmlns:a16="http://schemas.microsoft.com/office/drawing/2014/main" id="{ED284CA2-E089-70A1-FBF5-5ABF864CEB11}"/>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799009164"/>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 id="2147483671" r:id="rId5"/>
    <p:sldLayoutId id="2147483672" r:id="rId6"/>
    <p:sldLayoutId id="2147483673" r:id="rId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400" b="0" kern="1200" cap="all" baseline="0">
          <a:solidFill>
            <a:schemeClr val="bg2"/>
          </a:solidFill>
          <a:latin typeface="+mn-lt"/>
          <a:ea typeface="+mj-ea"/>
          <a:cs typeface="+mj-cs"/>
        </a:defRPr>
      </a:lvl1pPr>
    </p:titleStyle>
    <p:bodyStyle>
      <a:lvl1pPr marL="228600" indent="-228600" algn="l" defTabSz="914400"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800" indent="-228600" algn="l" defTabSz="914400" rtl="0" eaLnBrk="1" latinLnBrk="0" hangingPunct="1">
        <a:lnSpc>
          <a:spcPct val="100000"/>
        </a:lnSpc>
        <a:spcBef>
          <a:spcPts val="0"/>
        </a:spcBef>
        <a:buClr>
          <a:schemeClr val="tx1"/>
        </a:buClr>
        <a:buFont typeface="Open Sans Light" panose="020B0306030504020204" pitchFamily="34" charset="0"/>
        <a:buChar char="–"/>
        <a:defRPr sz="1400" kern="1200">
          <a:solidFill>
            <a:schemeClr val="bg2"/>
          </a:solidFill>
          <a:latin typeface="+mn-lt"/>
          <a:ea typeface="+mn-ea"/>
          <a:cs typeface="+mn-cs"/>
        </a:defRPr>
      </a:lvl2pPr>
      <a:lvl3pPr marL="1143000" indent="-22860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3pPr>
      <a:lvl4pPr marL="16573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4pPr>
      <a:lvl5pPr marL="21145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245">
          <p15:clr>
            <a:srgbClr val="F26B43"/>
          </p15:clr>
        </p15:guide>
        <p15:guide id="3" pos="7437">
          <p15:clr>
            <a:srgbClr val="F26B43"/>
          </p15:clr>
        </p15:guide>
        <p15:guide id="4" orient="horz" pos="3997">
          <p15:clr>
            <a:srgbClr val="F26B43"/>
          </p15:clr>
        </p15:guide>
        <p15:guide id="5" orient="horz" pos="777" userDrawn="1">
          <p15:clr>
            <a:srgbClr val="F26B43"/>
          </p15:clr>
        </p15:guide>
        <p15:guide id="6" pos="3840" userDrawn="1">
          <p15:clr>
            <a:srgbClr val="F26B43"/>
          </p15:clr>
        </p15:guide>
        <p15:guide id="7" pos="3976" userDrawn="1">
          <p15:clr>
            <a:srgbClr val="F26B43"/>
          </p15:clr>
        </p15:guide>
        <p15:guide id="8" pos="37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g"/><Relationship Id="rId7" Type="http://schemas.openxmlformats.org/officeDocument/2006/relationships/image" Target="../media/image38.png"/><Relationship Id="rId2" Type="http://schemas.openxmlformats.org/officeDocument/2006/relationships/image" Target="../media/image33.jp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sv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D44DD-8A52-45F0-D92C-0187BD1C9AE8}"/>
              </a:ext>
            </a:extLst>
          </p:cNvPr>
          <p:cNvSpPr>
            <a:spLocks noGrp="1"/>
          </p:cNvSpPr>
          <p:nvPr>
            <p:ph type="ctrTitle"/>
          </p:nvPr>
        </p:nvSpPr>
        <p:spPr>
          <a:xfrm>
            <a:off x="825844" y="5097102"/>
            <a:ext cx="9867037" cy="561314"/>
          </a:xfrm>
        </p:spPr>
        <p:txBody>
          <a:bodyPr/>
          <a:lstStyle/>
          <a:p>
            <a:r>
              <a:rPr lang="en-US" dirty="0">
                <a:gradFill flip="none" rotWithShape="1">
                  <a:gsLst>
                    <a:gs pos="0">
                      <a:schemeClr val="accent1"/>
                    </a:gs>
                    <a:gs pos="100000">
                      <a:schemeClr val="accent2"/>
                    </a:gs>
                  </a:gsLst>
                  <a:lin ang="0" scaled="1"/>
                  <a:tileRect/>
                </a:gradFill>
              </a:rPr>
              <a:t>Importance of Primary Healthcare</a:t>
            </a:r>
            <a:endParaRPr lang="en-ZA" dirty="0">
              <a:gradFill flip="none" rotWithShape="1">
                <a:gsLst>
                  <a:gs pos="0">
                    <a:schemeClr val="accent1"/>
                  </a:gs>
                  <a:gs pos="100000">
                    <a:schemeClr val="accent2"/>
                  </a:gs>
                </a:gsLst>
                <a:lin ang="0" scaled="1"/>
                <a:tileRect/>
              </a:gradFill>
            </a:endParaRPr>
          </a:p>
        </p:txBody>
      </p:sp>
      <p:sp>
        <p:nvSpPr>
          <p:cNvPr id="5" name="Subtitle 4">
            <a:extLst>
              <a:ext uri="{FF2B5EF4-FFF2-40B4-BE49-F238E27FC236}">
                <a16:creationId xmlns:a16="http://schemas.microsoft.com/office/drawing/2014/main" id="{CAF616F0-4B00-2238-8B07-5868D057E65E}"/>
              </a:ext>
            </a:extLst>
          </p:cNvPr>
          <p:cNvSpPr>
            <a:spLocks noGrp="1"/>
          </p:cNvSpPr>
          <p:nvPr>
            <p:ph type="subTitle" idx="1"/>
          </p:nvPr>
        </p:nvSpPr>
        <p:spPr>
          <a:xfrm>
            <a:off x="825844" y="5729360"/>
            <a:ext cx="9867037" cy="345515"/>
          </a:xfrm>
        </p:spPr>
        <p:txBody>
          <a:bodyPr vert="horz" lIns="0" tIns="0" rIns="0" bIns="0" rtlCol="0" anchor="t">
            <a:noAutofit/>
          </a:bodyPr>
          <a:lstStyle/>
          <a:p>
            <a:r>
              <a:rPr lang="en-US" dirty="0"/>
              <a:t>DR NOLUTHANDO NEMATSWERANI | CHIEF CLINICAL OFFICER</a:t>
            </a:r>
          </a:p>
          <a:p>
            <a:endParaRPr lang="en-ZA" dirty="0"/>
          </a:p>
        </p:txBody>
      </p:sp>
    </p:spTree>
    <p:extLst>
      <p:ext uri="{BB962C8B-B14F-4D97-AF65-F5344CB8AC3E}">
        <p14:creationId xmlns:p14="http://schemas.microsoft.com/office/powerpoint/2010/main" val="1949304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30FB4-FE9B-C192-3AAC-A60F09999643}"/>
              </a:ext>
            </a:extLst>
          </p:cNvPr>
          <p:cNvSpPr>
            <a:spLocks noGrp="1"/>
          </p:cNvSpPr>
          <p:nvPr>
            <p:ph type="title"/>
          </p:nvPr>
        </p:nvSpPr>
        <p:spPr>
          <a:xfrm>
            <a:off x="388938" y="388938"/>
            <a:ext cx="11417302" cy="342584"/>
          </a:xfrm>
        </p:spPr>
        <p:txBody>
          <a:bodyPr/>
          <a:lstStyle/>
          <a:p>
            <a:r>
              <a:rPr lang="en-US" dirty="0"/>
              <a:t>Levels of Prevention strategy</a:t>
            </a:r>
            <a:endParaRPr lang="en-ZA" dirty="0"/>
          </a:p>
        </p:txBody>
      </p:sp>
      <p:graphicFrame>
        <p:nvGraphicFramePr>
          <p:cNvPr id="3" name="Diagram 2">
            <a:extLst>
              <a:ext uri="{FF2B5EF4-FFF2-40B4-BE49-F238E27FC236}">
                <a16:creationId xmlns:a16="http://schemas.microsoft.com/office/drawing/2014/main" id="{85C0CAD2-75D0-8E31-4EDD-E8DE2E2EBFC2}"/>
              </a:ext>
            </a:extLst>
          </p:cNvPr>
          <p:cNvGraphicFramePr/>
          <p:nvPr>
            <p:extLst>
              <p:ext uri="{D42A27DB-BD31-4B8C-83A1-F6EECF244321}">
                <p14:modId xmlns:p14="http://schemas.microsoft.com/office/powerpoint/2010/main" val="3619951388"/>
              </p:ext>
            </p:extLst>
          </p:nvPr>
        </p:nvGraphicFramePr>
        <p:xfrm>
          <a:off x="6569984" y="1066800"/>
          <a:ext cx="5236254" cy="5281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Rounded Corners 3">
            <a:extLst>
              <a:ext uri="{FF2B5EF4-FFF2-40B4-BE49-F238E27FC236}">
                <a16:creationId xmlns:a16="http://schemas.microsoft.com/office/drawing/2014/main" id="{F4AECE2E-6A03-489E-B34B-E941B57544A6}"/>
              </a:ext>
            </a:extLst>
          </p:cNvPr>
          <p:cNvSpPr/>
          <p:nvPr/>
        </p:nvSpPr>
        <p:spPr>
          <a:xfrm>
            <a:off x="388939" y="3303339"/>
            <a:ext cx="1801874" cy="1854314"/>
          </a:xfrm>
          <a:prstGeom prst="roundRect">
            <a:avLst>
              <a:gd name="adj" fmla="val 10797"/>
            </a:avLst>
          </a:prstGeom>
          <a:solidFill>
            <a:schemeClr val="accent2"/>
          </a:solid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216000" rIns="36000" bIns="36000" rtlCol="0" anchor="t" anchorCtr="0"/>
          <a:lstStyle/>
          <a:p>
            <a:pPr algn="ctr">
              <a:spcAft>
                <a:spcPts val="1200"/>
              </a:spcAft>
            </a:pPr>
            <a:r>
              <a:rPr lang="en-US" sz="1600" b="1" dirty="0"/>
              <a:t>Primary</a:t>
            </a:r>
          </a:p>
          <a:p>
            <a:pPr marL="171450" indent="-171450">
              <a:spcAft>
                <a:spcPts val="1200"/>
              </a:spcAft>
              <a:buFont typeface="Wingdings" panose="05000000000000000000" pitchFamily="2" charset="2"/>
              <a:buChar char="§"/>
            </a:pPr>
            <a:r>
              <a:rPr lang="en-US" sz="1200" dirty="0"/>
              <a:t>Avoid development of a disease</a:t>
            </a:r>
          </a:p>
          <a:p>
            <a:pPr marL="171450" indent="-171450">
              <a:spcAft>
                <a:spcPts val="1200"/>
              </a:spcAft>
              <a:buFont typeface="Wingdings" panose="05000000000000000000" pitchFamily="2" charset="2"/>
              <a:buChar char="§"/>
            </a:pPr>
            <a:r>
              <a:rPr lang="en-US" sz="1200" dirty="0"/>
              <a:t>Remove a</a:t>
            </a:r>
            <a:br>
              <a:rPr lang="en-US" sz="1200" dirty="0"/>
            </a:br>
            <a:r>
              <a:rPr lang="en-US" sz="1200" dirty="0"/>
              <a:t>risk factor</a:t>
            </a:r>
            <a:endParaRPr lang="en-ZA" sz="1200" dirty="0"/>
          </a:p>
        </p:txBody>
      </p:sp>
      <p:sp>
        <p:nvSpPr>
          <p:cNvPr id="8" name="Rectangle: Rounded Corners 7">
            <a:extLst>
              <a:ext uri="{FF2B5EF4-FFF2-40B4-BE49-F238E27FC236}">
                <a16:creationId xmlns:a16="http://schemas.microsoft.com/office/drawing/2014/main" id="{D1C32B92-1C06-ECE5-CFAC-CC38927C726B}"/>
              </a:ext>
            </a:extLst>
          </p:cNvPr>
          <p:cNvSpPr/>
          <p:nvPr/>
        </p:nvSpPr>
        <p:spPr>
          <a:xfrm>
            <a:off x="2483364" y="3303339"/>
            <a:ext cx="1801874" cy="1854314"/>
          </a:xfrm>
          <a:prstGeom prst="roundRect">
            <a:avLst>
              <a:gd name="adj" fmla="val 10797"/>
            </a:avLst>
          </a:prstGeom>
          <a:solidFill>
            <a:schemeClr val="accent3"/>
          </a:solid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216000" rIns="36000" bIns="36000" rtlCol="0" anchor="t" anchorCtr="0"/>
          <a:lstStyle/>
          <a:p>
            <a:pPr algn="ctr">
              <a:spcAft>
                <a:spcPts val="1200"/>
              </a:spcAft>
            </a:pPr>
            <a:r>
              <a:rPr lang="en-US" sz="1600" b="1" dirty="0"/>
              <a:t>Secondary</a:t>
            </a:r>
          </a:p>
          <a:p>
            <a:pPr marL="171450" indent="-171450">
              <a:spcAft>
                <a:spcPts val="1200"/>
              </a:spcAft>
              <a:buFont typeface="Wingdings" panose="05000000000000000000" pitchFamily="2" charset="2"/>
              <a:buChar char="§"/>
            </a:pPr>
            <a:r>
              <a:rPr lang="en-US" sz="1200" dirty="0"/>
              <a:t>Early detection treatment</a:t>
            </a:r>
          </a:p>
          <a:p>
            <a:pPr marL="171450" indent="-171450">
              <a:spcAft>
                <a:spcPts val="1200"/>
              </a:spcAft>
              <a:buFont typeface="Wingdings" panose="05000000000000000000" pitchFamily="2" charset="2"/>
              <a:buChar char="§"/>
            </a:pPr>
            <a:r>
              <a:rPr lang="en-US" sz="1200" dirty="0"/>
              <a:t>Prevent</a:t>
            </a:r>
            <a:br>
              <a:rPr lang="en-US" sz="1200" dirty="0"/>
            </a:br>
            <a:r>
              <a:rPr lang="en-US" sz="1200" dirty="0"/>
              <a:t>Progression</a:t>
            </a:r>
            <a:endParaRPr lang="en-ZA" sz="1200" dirty="0"/>
          </a:p>
        </p:txBody>
      </p:sp>
      <p:sp>
        <p:nvSpPr>
          <p:cNvPr id="9" name="Rectangle: Rounded Corners 8">
            <a:extLst>
              <a:ext uri="{FF2B5EF4-FFF2-40B4-BE49-F238E27FC236}">
                <a16:creationId xmlns:a16="http://schemas.microsoft.com/office/drawing/2014/main" id="{1351201E-E730-160A-91D2-FEA5B18A8D71}"/>
              </a:ext>
            </a:extLst>
          </p:cNvPr>
          <p:cNvSpPr/>
          <p:nvPr/>
        </p:nvSpPr>
        <p:spPr>
          <a:xfrm>
            <a:off x="4577788" y="3303339"/>
            <a:ext cx="1801874" cy="1854314"/>
          </a:xfrm>
          <a:prstGeom prst="roundRect">
            <a:avLst>
              <a:gd name="adj" fmla="val 10797"/>
            </a:avLst>
          </a:prstGeom>
          <a:solidFill>
            <a:schemeClr val="accent1"/>
          </a:solid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216000" rIns="36000" bIns="36000" rtlCol="0" anchor="t" anchorCtr="0"/>
          <a:lstStyle/>
          <a:p>
            <a:pPr algn="ctr">
              <a:spcAft>
                <a:spcPts val="1200"/>
              </a:spcAft>
            </a:pPr>
            <a:r>
              <a:rPr lang="en-US" sz="1600" b="1" dirty="0"/>
              <a:t>Tertiary</a:t>
            </a:r>
          </a:p>
          <a:p>
            <a:pPr marL="171450" indent="-171450">
              <a:spcAft>
                <a:spcPts val="1200"/>
              </a:spcAft>
              <a:buFont typeface="Wingdings" panose="05000000000000000000" pitchFamily="2" charset="2"/>
              <a:buChar char="§"/>
            </a:pPr>
            <a:r>
              <a:rPr lang="en-US" sz="1200" dirty="0"/>
              <a:t>Reduce complications of established disease</a:t>
            </a:r>
            <a:endParaRPr lang="en-ZA" sz="1200" dirty="0"/>
          </a:p>
        </p:txBody>
      </p:sp>
      <p:sp>
        <p:nvSpPr>
          <p:cNvPr id="11" name="TextBox 10">
            <a:extLst>
              <a:ext uri="{FF2B5EF4-FFF2-40B4-BE49-F238E27FC236}">
                <a16:creationId xmlns:a16="http://schemas.microsoft.com/office/drawing/2014/main" id="{63F92D53-575F-F131-BC00-9EC02A134425}"/>
              </a:ext>
            </a:extLst>
          </p:cNvPr>
          <p:cNvSpPr txBox="1"/>
          <p:nvPr/>
        </p:nvSpPr>
        <p:spPr>
          <a:xfrm rot="17820000">
            <a:off x="7234495" y="1902065"/>
            <a:ext cx="2417631" cy="380489"/>
          </a:xfrm>
          <a:prstGeom prst="rect">
            <a:avLst/>
          </a:prstGeom>
          <a:noFill/>
        </p:spPr>
        <p:txBody>
          <a:bodyPr wrap="square" lIns="36000" tIns="36000" rIns="36000" bIns="36000" rtlCol="0" anchor="ctr" anchorCtr="0">
            <a:noAutofit/>
          </a:bodyPr>
          <a:lstStyle/>
          <a:p>
            <a:pPr algn="ctr">
              <a:lnSpc>
                <a:spcPct val="110000"/>
              </a:lnSpc>
            </a:pPr>
            <a:r>
              <a:rPr lang="en-US" sz="1200" b="0" i="0" u="none" strike="noStrike" dirty="0">
                <a:solidFill>
                  <a:schemeClr val="bg2"/>
                </a:solidFill>
                <a:effectLst/>
                <a:latin typeface="+mj-lt"/>
              </a:rPr>
              <a:t>People with a health problem</a:t>
            </a:r>
            <a:endParaRPr lang="en-ZA" sz="1200" b="0" i="0" u="none" strike="noStrike" dirty="0">
              <a:solidFill>
                <a:schemeClr val="bg2"/>
              </a:solidFill>
              <a:effectLst/>
              <a:latin typeface="+mj-lt"/>
            </a:endParaRPr>
          </a:p>
        </p:txBody>
      </p:sp>
      <p:sp>
        <p:nvSpPr>
          <p:cNvPr id="12" name="TextBox 11">
            <a:extLst>
              <a:ext uri="{FF2B5EF4-FFF2-40B4-BE49-F238E27FC236}">
                <a16:creationId xmlns:a16="http://schemas.microsoft.com/office/drawing/2014/main" id="{94EC1996-1292-437C-59DD-4E038EDDB82F}"/>
              </a:ext>
            </a:extLst>
          </p:cNvPr>
          <p:cNvSpPr txBox="1"/>
          <p:nvPr/>
        </p:nvSpPr>
        <p:spPr>
          <a:xfrm rot="17820000">
            <a:off x="6704045" y="3816774"/>
            <a:ext cx="1524122" cy="380489"/>
          </a:xfrm>
          <a:prstGeom prst="rect">
            <a:avLst/>
          </a:prstGeom>
          <a:noFill/>
        </p:spPr>
        <p:txBody>
          <a:bodyPr wrap="square" lIns="36000" tIns="36000" rIns="36000" bIns="36000" rtlCol="0" anchor="ctr" anchorCtr="0">
            <a:noAutofit/>
          </a:bodyPr>
          <a:lstStyle/>
          <a:p>
            <a:pPr algn="ctr">
              <a:lnSpc>
                <a:spcPct val="110000"/>
              </a:lnSpc>
            </a:pPr>
            <a:r>
              <a:rPr lang="en-US" sz="1200" b="0" i="0" u="none" strike="noStrike" dirty="0">
                <a:solidFill>
                  <a:schemeClr val="bg2"/>
                </a:solidFill>
                <a:effectLst/>
                <a:latin typeface="+mj-lt"/>
              </a:rPr>
              <a:t>People at risk of a health program</a:t>
            </a:r>
            <a:endParaRPr lang="en-ZA" sz="1200" b="0" i="0" u="none" strike="noStrike" dirty="0">
              <a:solidFill>
                <a:schemeClr val="bg2"/>
              </a:solidFill>
              <a:effectLst/>
              <a:latin typeface="+mj-lt"/>
            </a:endParaRPr>
          </a:p>
        </p:txBody>
      </p:sp>
      <p:sp>
        <p:nvSpPr>
          <p:cNvPr id="13" name="TextBox 12">
            <a:extLst>
              <a:ext uri="{FF2B5EF4-FFF2-40B4-BE49-F238E27FC236}">
                <a16:creationId xmlns:a16="http://schemas.microsoft.com/office/drawing/2014/main" id="{C199EB92-896E-68D5-CBF4-5F38A6BF9EC7}"/>
              </a:ext>
            </a:extLst>
          </p:cNvPr>
          <p:cNvSpPr txBox="1"/>
          <p:nvPr/>
        </p:nvSpPr>
        <p:spPr>
          <a:xfrm rot="17820000">
            <a:off x="5944736" y="5276255"/>
            <a:ext cx="1631143" cy="380489"/>
          </a:xfrm>
          <a:prstGeom prst="rect">
            <a:avLst/>
          </a:prstGeom>
          <a:noFill/>
        </p:spPr>
        <p:txBody>
          <a:bodyPr wrap="square" lIns="36000" tIns="36000" rIns="36000" bIns="36000" rtlCol="0" anchor="ctr" anchorCtr="0">
            <a:noAutofit/>
          </a:bodyPr>
          <a:lstStyle/>
          <a:p>
            <a:pPr algn="ctr">
              <a:lnSpc>
                <a:spcPct val="110000"/>
              </a:lnSpc>
            </a:pPr>
            <a:r>
              <a:rPr lang="en-US" sz="1200" b="0" i="0" u="none" strike="noStrike" dirty="0">
                <a:solidFill>
                  <a:schemeClr val="bg2"/>
                </a:solidFill>
                <a:effectLst/>
                <a:latin typeface="+mj-lt"/>
              </a:rPr>
              <a:t>Well population</a:t>
            </a:r>
            <a:endParaRPr lang="en-ZA" sz="1200" b="0" i="0" u="none" strike="noStrike" dirty="0">
              <a:solidFill>
                <a:schemeClr val="bg2"/>
              </a:solidFill>
              <a:effectLst/>
              <a:latin typeface="+mj-lt"/>
            </a:endParaRPr>
          </a:p>
        </p:txBody>
      </p:sp>
      <p:sp>
        <p:nvSpPr>
          <p:cNvPr id="14" name="Arrow: Chevron 13">
            <a:extLst>
              <a:ext uri="{FF2B5EF4-FFF2-40B4-BE49-F238E27FC236}">
                <a16:creationId xmlns:a16="http://schemas.microsoft.com/office/drawing/2014/main" id="{35B30CB9-2E86-D433-086D-6A5272130AD7}"/>
              </a:ext>
            </a:extLst>
          </p:cNvPr>
          <p:cNvSpPr/>
          <p:nvPr/>
        </p:nvSpPr>
        <p:spPr>
          <a:xfrm rot="16200000">
            <a:off x="1075472" y="2530973"/>
            <a:ext cx="428809" cy="537988"/>
          </a:xfrm>
          <a:prstGeom prst="chevron">
            <a:avLst/>
          </a:prstGeom>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sp>
        <p:nvSpPr>
          <p:cNvPr id="15" name="Arrow: Chevron 14">
            <a:extLst>
              <a:ext uri="{FF2B5EF4-FFF2-40B4-BE49-F238E27FC236}">
                <a16:creationId xmlns:a16="http://schemas.microsoft.com/office/drawing/2014/main" id="{A800F364-58AD-EFD7-6C6C-5C2E06528105}"/>
              </a:ext>
            </a:extLst>
          </p:cNvPr>
          <p:cNvSpPr/>
          <p:nvPr/>
        </p:nvSpPr>
        <p:spPr>
          <a:xfrm rot="16200000">
            <a:off x="3169897" y="2530973"/>
            <a:ext cx="428809" cy="537988"/>
          </a:xfrm>
          <a:prstGeom prst="chevron">
            <a:avLst/>
          </a:prstGeom>
          <a:solidFill>
            <a:schemeClr val="accent3"/>
          </a:solidFill>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sp>
        <p:nvSpPr>
          <p:cNvPr id="16" name="Arrow: Chevron 15">
            <a:extLst>
              <a:ext uri="{FF2B5EF4-FFF2-40B4-BE49-F238E27FC236}">
                <a16:creationId xmlns:a16="http://schemas.microsoft.com/office/drawing/2014/main" id="{F8B3A389-EF06-0B4C-3FA5-BAD749101022}"/>
              </a:ext>
            </a:extLst>
          </p:cNvPr>
          <p:cNvSpPr/>
          <p:nvPr/>
        </p:nvSpPr>
        <p:spPr>
          <a:xfrm rot="16200000">
            <a:off x="5264321" y="2530973"/>
            <a:ext cx="428809" cy="537988"/>
          </a:xfrm>
          <a:prstGeom prst="chevron">
            <a:avLst/>
          </a:prstGeom>
          <a:solidFill>
            <a:schemeClr val="accent1"/>
          </a:solidFill>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sp>
        <p:nvSpPr>
          <p:cNvPr id="17" name="TextBox 16">
            <a:extLst>
              <a:ext uri="{FF2B5EF4-FFF2-40B4-BE49-F238E27FC236}">
                <a16:creationId xmlns:a16="http://schemas.microsoft.com/office/drawing/2014/main" id="{13BAC269-1B6B-E6BF-C42C-B0AEF6094256}"/>
              </a:ext>
            </a:extLst>
          </p:cNvPr>
          <p:cNvSpPr txBox="1"/>
          <p:nvPr/>
        </p:nvSpPr>
        <p:spPr>
          <a:xfrm>
            <a:off x="1694038" y="1762246"/>
            <a:ext cx="1286101" cy="534349"/>
          </a:xfrm>
          <a:prstGeom prst="rect">
            <a:avLst/>
          </a:prstGeom>
          <a:noFill/>
        </p:spPr>
        <p:txBody>
          <a:bodyPr wrap="square" lIns="36000" tIns="36000" rIns="36000" bIns="36000" rtlCol="0" anchor="ctr" anchorCtr="0">
            <a:noAutofit/>
          </a:bodyPr>
          <a:lstStyle/>
          <a:p>
            <a:pPr algn="ctr">
              <a:lnSpc>
                <a:spcPct val="110000"/>
              </a:lnSpc>
            </a:pPr>
            <a:r>
              <a:rPr lang="en-US" sz="1600" b="0" i="0" u="none" strike="noStrike" dirty="0">
                <a:solidFill>
                  <a:schemeClr val="bg2"/>
                </a:solidFill>
                <a:effectLst/>
                <a:latin typeface="+mj-lt"/>
              </a:rPr>
              <a:t>Disease</a:t>
            </a:r>
            <a:br>
              <a:rPr lang="en-US" sz="1600" b="0" i="0" u="none" strike="noStrike" dirty="0">
                <a:solidFill>
                  <a:schemeClr val="bg2"/>
                </a:solidFill>
                <a:effectLst/>
                <a:latin typeface="+mj-lt"/>
              </a:rPr>
            </a:br>
            <a:r>
              <a:rPr lang="en-US" sz="1600" b="0" i="0" u="none" strike="noStrike" dirty="0">
                <a:solidFill>
                  <a:schemeClr val="bg2"/>
                </a:solidFill>
                <a:effectLst/>
                <a:latin typeface="+mj-lt"/>
              </a:rPr>
              <a:t>Onset</a:t>
            </a:r>
            <a:endParaRPr lang="en-ZA" sz="1600" b="0" i="0" u="none" strike="noStrike" dirty="0">
              <a:solidFill>
                <a:schemeClr val="bg2"/>
              </a:solidFill>
              <a:effectLst/>
              <a:latin typeface="+mj-lt"/>
            </a:endParaRPr>
          </a:p>
        </p:txBody>
      </p:sp>
      <p:sp>
        <p:nvSpPr>
          <p:cNvPr id="18" name="TextBox 17">
            <a:extLst>
              <a:ext uri="{FF2B5EF4-FFF2-40B4-BE49-F238E27FC236}">
                <a16:creationId xmlns:a16="http://schemas.microsoft.com/office/drawing/2014/main" id="{81D7995A-0875-5C5A-BDFD-70D208520CFD}"/>
              </a:ext>
            </a:extLst>
          </p:cNvPr>
          <p:cNvSpPr txBox="1"/>
          <p:nvPr/>
        </p:nvSpPr>
        <p:spPr>
          <a:xfrm>
            <a:off x="3788462" y="1762246"/>
            <a:ext cx="1286101" cy="534349"/>
          </a:xfrm>
          <a:prstGeom prst="rect">
            <a:avLst/>
          </a:prstGeom>
          <a:noFill/>
        </p:spPr>
        <p:txBody>
          <a:bodyPr wrap="square" lIns="36000" tIns="36000" rIns="36000" bIns="36000" rtlCol="0" anchor="ctr" anchorCtr="0">
            <a:noAutofit/>
          </a:bodyPr>
          <a:lstStyle/>
          <a:p>
            <a:pPr algn="ctr">
              <a:lnSpc>
                <a:spcPct val="110000"/>
              </a:lnSpc>
            </a:pPr>
            <a:r>
              <a:rPr lang="en-US" sz="1600" b="0" i="0" u="none" strike="noStrike" dirty="0">
                <a:solidFill>
                  <a:schemeClr val="bg2"/>
                </a:solidFill>
                <a:effectLst/>
                <a:latin typeface="+mj-lt"/>
              </a:rPr>
              <a:t>Clinical</a:t>
            </a:r>
            <a:br>
              <a:rPr lang="en-US" sz="1600" b="0" i="0" u="none" strike="noStrike" dirty="0">
                <a:solidFill>
                  <a:schemeClr val="bg2"/>
                </a:solidFill>
                <a:effectLst/>
                <a:latin typeface="+mj-lt"/>
              </a:rPr>
            </a:br>
            <a:r>
              <a:rPr lang="en-US" sz="1600" b="0" i="0" u="none" strike="noStrike" dirty="0">
                <a:solidFill>
                  <a:schemeClr val="bg2"/>
                </a:solidFill>
                <a:effectLst/>
                <a:latin typeface="+mj-lt"/>
              </a:rPr>
              <a:t>Diagnosis</a:t>
            </a:r>
            <a:endParaRPr lang="en-ZA" sz="1600" b="0" i="0" u="none" strike="noStrike" dirty="0">
              <a:solidFill>
                <a:schemeClr val="bg2"/>
              </a:solidFill>
              <a:effectLst/>
              <a:latin typeface="+mj-lt"/>
            </a:endParaRPr>
          </a:p>
        </p:txBody>
      </p:sp>
      <p:grpSp>
        <p:nvGrpSpPr>
          <p:cNvPr id="22" name="Group 21">
            <a:extLst>
              <a:ext uri="{FF2B5EF4-FFF2-40B4-BE49-F238E27FC236}">
                <a16:creationId xmlns:a16="http://schemas.microsoft.com/office/drawing/2014/main" id="{B1CD4EBB-3F04-DAC8-893F-453C9BF35E0C}"/>
              </a:ext>
            </a:extLst>
          </p:cNvPr>
          <p:cNvGrpSpPr/>
          <p:nvPr/>
        </p:nvGrpSpPr>
        <p:grpSpPr>
          <a:xfrm>
            <a:off x="829740" y="1858128"/>
            <a:ext cx="5180308" cy="342585"/>
            <a:chOff x="829740" y="2125303"/>
            <a:chExt cx="5180308" cy="342585"/>
          </a:xfrm>
          <a:gradFill>
            <a:gsLst>
              <a:gs pos="0">
                <a:schemeClr val="accent1"/>
              </a:gs>
              <a:gs pos="100000">
                <a:schemeClr val="accent2"/>
              </a:gs>
            </a:gsLst>
            <a:lin ang="2700000" scaled="0"/>
          </a:gradFill>
        </p:grpSpPr>
        <p:sp>
          <p:nvSpPr>
            <p:cNvPr id="19" name="Arrow: Right 18">
              <a:extLst>
                <a:ext uri="{FF2B5EF4-FFF2-40B4-BE49-F238E27FC236}">
                  <a16:creationId xmlns:a16="http://schemas.microsoft.com/office/drawing/2014/main" id="{8B6067B2-C663-6D44-0626-F0D86A87649E}"/>
                </a:ext>
              </a:extLst>
            </p:cNvPr>
            <p:cNvSpPr/>
            <p:nvPr/>
          </p:nvSpPr>
          <p:spPr>
            <a:xfrm>
              <a:off x="829740" y="2125303"/>
              <a:ext cx="801137" cy="342585"/>
            </a:xfrm>
            <a:prstGeom prst="rightArrow">
              <a:avLst/>
            </a:prstGeom>
            <a:grpFill/>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sp>
          <p:nvSpPr>
            <p:cNvPr id="20" name="Arrow: Right 19">
              <a:extLst>
                <a:ext uri="{FF2B5EF4-FFF2-40B4-BE49-F238E27FC236}">
                  <a16:creationId xmlns:a16="http://schemas.microsoft.com/office/drawing/2014/main" id="{148FC8A1-D40B-1338-8EA4-4D01B6F9B82E}"/>
                </a:ext>
              </a:extLst>
            </p:cNvPr>
            <p:cNvSpPr/>
            <p:nvPr/>
          </p:nvSpPr>
          <p:spPr>
            <a:xfrm>
              <a:off x="3019326" y="2125303"/>
              <a:ext cx="801137" cy="342585"/>
            </a:xfrm>
            <a:prstGeom prst="rightArrow">
              <a:avLst/>
            </a:prstGeom>
            <a:grpFill/>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sp>
          <p:nvSpPr>
            <p:cNvPr id="21" name="Arrow: Right 20">
              <a:extLst>
                <a:ext uri="{FF2B5EF4-FFF2-40B4-BE49-F238E27FC236}">
                  <a16:creationId xmlns:a16="http://schemas.microsoft.com/office/drawing/2014/main" id="{0FACF8E0-54C9-EB58-F3F7-EABFBEAD9D2F}"/>
                </a:ext>
              </a:extLst>
            </p:cNvPr>
            <p:cNvSpPr/>
            <p:nvPr/>
          </p:nvSpPr>
          <p:spPr>
            <a:xfrm>
              <a:off x="5208911" y="2125303"/>
              <a:ext cx="801137" cy="342585"/>
            </a:xfrm>
            <a:prstGeom prst="rightArrow">
              <a:avLst/>
            </a:prstGeom>
            <a:grpFill/>
            <a:ln>
              <a:solidFill>
                <a:schemeClr val="bg2"/>
              </a:solid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ZA">
                <a:solidFill>
                  <a:schemeClr val="tx1"/>
                </a:solidFill>
              </a:endParaRPr>
            </a:p>
          </p:txBody>
        </p:sp>
      </p:grpSp>
    </p:spTree>
    <p:extLst>
      <p:ext uri="{BB962C8B-B14F-4D97-AF65-F5344CB8AC3E}">
        <p14:creationId xmlns:p14="http://schemas.microsoft.com/office/powerpoint/2010/main" val="2918220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405845-51F5-6D9B-DCBC-91E2A41E7C84}"/>
              </a:ext>
            </a:extLst>
          </p:cNvPr>
          <p:cNvSpPr>
            <a:spLocks noGrp="1"/>
          </p:cNvSpPr>
          <p:nvPr>
            <p:ph type="title"/>
          </p:nvPr>
        </p:nvSpPr>
        <p:spPr/>
        <p:txBody>
          <a:bodyPr/>
          <a:lstStyle/>
          <a:p>
            <a:r>
              <a:rPr lang="en-ZA" dirty="0"/>
              <a:t>Benefits of Cancer screenings</a:t>
            </a:r>
          </a:p>
        </p:txBody>
      </p:sp>
      <p:sp>
        <p:nvSpPr>
          <p:cNvPr id="4" name="Content Placeholder 3">
            <a:extLst>
              <a:ext uri="{FF2B5EF4-FFF2-40B4-BE49-F238E27FC236}">
                <a16:creationId xmlns:a16="http://schemas.microsoft.com/office/drawing/2014/main" id="{500D4D64-CF71-2718-436E-2DB2D6114C62}"/>
              </a:ext>
            </a:extLst>
          </p:cNvPr>
          <p:cNvSpPr>
            <a:spLocks noGrp="1"/>
          </p:cNvSpPr>
          <p:nvPr>
            <p:ph idx="1"/>
          </p:nvPr>
        </p:nvSpPr>
        <p:spPr/>
        <p:txBody>
          <a:bodyPr/>
          <a:lstStyle/>
          <a:p>
            <a:pPr marL="0" indent="0" algn="ctr">
              <a:lnSpc>
                <a:spcPct val="120000"/>
              </a:lnSpc>
              <a:spcAft>
                <a:spcPts val="1200"/>
              </a:spcAft>
              <a:buNone/>
            </a:pPr>
            <a:r>
              <a:rPr lang="en-ZA" sz="1600" b="1" dirty="0"/>
              <a:t>Advanced cancer is not only associated with poorer clinical outcomes, but also with higher healthcare costs, almost 3 times higher than the costs associated with the treatment of early disease.</a:t>
            </a:r>
            <a:endParaRPr lang="en-ZA" dirty="0"/>
          </a:p>
        </p:txBody>
      </p:sp>
      <p:sp>
        <p:nvSpPr>
          <p:cNvPr id="5" name="TextBox 4">
            <a:extLst>
              <a:ext uri="{FF2B5EF4-FFF2-40B4-BE49-F238E27FC236}">
                <a16:creationId xmlns:a16="http://schemas.microsoft.com/office/drawing/2014/main" id="{81871A58-8FC6-7A46-F276-31517416E487}"/>
              </a:ext>
            </a:extLst>
          </p:cNvPr>
          <p:cNvSpPr txBox="1"/>
          <p:nvPr/>
        </p:nvSpPr>
        <p:spPr>
          <a:xfrm>
            <a:off x="714810" y="4515925"/>
            <a:ext cx="3324515" cy="1764000"/>
          </a:xfrm>
          <a:prstGeom prst="round2SameRect">
            <a:avLst>
              <a:gd name="adj1" fmla="val 0"/>
              <a:gd name="adj2" fmla="val 16434"/>
            </a:avLst>
          </a:prstGeom>
          <a:solidFill>
            <a:srgbClr val="171717"/>
          </a:solidFill>
          <a:ln w="12700">
            <a:noFill/>
          </a:ln>
          <a:effectLst/>
        </p:spPr>
        <p:txBody>
          <a:bodyPr wrap="square" lIns="72000" tIns="144000" rIns="36000" bIns="36000" rtlCol="0" anchor="t" anchorCtr="0">
            <a:noAutofit/>
          </a:bodyPr>
          <a:lstStyle/>
          <a:p>
            <a:pPr marR="0" lvl="0" algn="ctr" defTabSz="457200" eaLnBrk="1" fontAlgn="auto" latinLnBrk="0" hangingPunct="1">
              <a:lnSpc>
                <a:spcPct val="100000"/>
              </a:lnSpc>
              <a:spcBef>
                <a:spcPts val="0"/>
              </a:spcBef>
              <a:spcAft>
                <a:spcPts val="600"/>
              </a:spcAft>
              <a:buClrTx/>
              <a:buSzTx/>
              <a:tabLst/>
              <a:defRPr/>
            </a:pPr>
            <a:r>
              <a:rPr kumimoji="0" lang="en-ZA" sz="1400" i="0" u="none" strike="noStrike" kern="0" cap="none" normalizeH="0" noProof="0" dirty="0">
                <a:ln>
                  <a:noFill/>
                </a:ln>
                <a:solidFill>
                  <a:schemeClr val="bg1"/>
                </a:solidFill>
                <a:effectLst/>
                <a:uLnTx/>
                <a:uFillTx/>
                <a:latin typeface="+mj-lt"/>
              </a:rPr>
              <a:t>Five-year survival rate for women diagnosed with advanced stage is 15%, compared to 93% if diagnosed when the cancer has not spread according to the</a:t>
            </a:r>
            <a:br>
              <a:rPr kumimoji="0" lang="en-ZA" sz="1400" i="0" u="none" strike="noStrike" kern="0" cap="none" normalizeH="0" noProof="0" dirty="0">
                <a:ln>
                  <a:noFill/>
                </a:ln>
                <a:solidFill>
                  <a:schemeClr val="bg1"/>
                </a:solidFill>
                <a:effectLst/>
                <a:uLnTx/>
                <a:uFillTx/>
                <a:latin typeface="+mj-lt"/>
              </a:rPr>
            </a:br>
            <a:r>
              <a:rPr kumimoji="0" lang="en-ZA" sz="1400" i="0" u="none" strike="noStrike" kern="0" cap="none" normalizeH="0" noProof="0" dirty="0">
                <a:ln>
                  <a:noFill/>
                </a:ln>
                <a:solidFill>
                  <a:schemeClr val="bg1"/>
                </a:solidFill>
                <a:effectLst/>
                <a:uLnTx/>
                <a:uFillTx/>
                <a:latin typeface="+mj-lt"/>
              </a:rPr>
              <a:t>American Cancer Society</a:t>
            </a:r>
          </a:p>
        </p:txBody>
      </p:sp>
      <p:sp>
        <p:nvSpPr>
          <p:cNvPr id="6" name="TextBox 5">
            <a:extLst>
              <a:ext uri="{FF2B5EF4-FFF2-40B4-BE49-F238E27FC236}">
                <a16:creationId xmlns:a16="http://schemas.microsoft.com/office/drawing/2014/main" id="{C22B94C2-399B-D0A1-3FA1-9D68E7D719CF}"/>
              </a:ext>
            </a:extLst>
          </p:cNvPr>
          <p:cNvSpPr txBox="1"/>
          <p:nvPr/>
        </p:nvSpPr>
        <p:spPr>
          <a:xfrm>
            <a:off x="704536" y="3389964"/>
            <a:ext cx="3324515" cy="1049153"/>
          </a:xfrm>
          <a:prstGeom prst="round2SameRect">
            <a:avLst>
              <a:gd name="adj1" fmla="val 0"/>
              <a:gd name="adj2" fmla="val 0"/>
            </a:avLst>
          </a:prstGeom>
          <a:blipFill>
            <a:blip r:embed="rId2"/>
            <a:stretch>
              <a:fillRect/>
            </a:stretch>
          </a:blipFill>
          <a:ln w="12700">
            <a:noFill/>
          </a:ln>
          <a:effectLst/>
        </p:spPr>
        <p:txBody>
          <a:bodyPr wrap="square" lIns="36000" tIns="21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i="0" u="none" strike="noStrike" kern="0" cap="none" normalizeH="0" noProof="0" dirty="0">
              <a:ln>
                <a:noFill/>
              </a:ln>
              <a:solidFill>
                <a:schemeClr val="bg1"/>
              </a:solidFill>
              <a:effectLst/>
              <a:uLnTx/>
              <a:uFillTx/>
              <a:latin typeface="+mj-lt"/>
            </a:endParaRPr>
          </a:p>
        </p:txBody>
      </p:sp>
      <p:sp>
        <p:nvSpPr>
          <p:cNvPr id="7" name="TextBox 6">
            <a:extLst>
              <a:ext uri="{FF2B5EF4-FFF2-40B4-BE49-F238E27FC236}">
                <a16:creationId xmlns:a16="http://schemas.microsoft.com/office/drawing/2014/main" id="{0676EF1F-E5E0-6AF2-388B-5D0FB1D0080A}"/>
              </a:ext>
            </a:extLst>
          </p:cNvPr>
          <p:cNvSpPr txBox="1"/>
          <p:nvPr/>
        </p:nvSpPr>
        <p:spPr>
          <a:xfrm>
            <a:off x="692555" y="2498015"/>
            <a:ext cx="3324515" cy="856597"/>
          </a:xfrm>
          <a:prstGeom prst="round2SameRect">
            <a:avLst/>
          </a:prstGeom>
          <a:solidFill>
            <a:srgbClr val="171717"/>
          </a:solidFill>
          <a:ln w="12700">
            <a:noFill/>
          </a:ln>
          <a:effectLst/>
        </p:spPr>
        <p:txBody>
          <a:bodyPr wrap="square" lIns="36000" tIns="108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normalizeH="0" noProof="0" dirty="0">
                <a:ln>
                  <a:noFill/>
                </a:ln>
                <a:solidFill>
                  <a:schemeClr val="bg1"/>
                </a:solidFill>
                <a:effectLst/>
                <a:uLnTx/>
                <a:uFillTx/>
              </a:rPr>
              <a:t>CERVICAL CANCER</a:t>
            </a:r>
          </a:p>
        </p:txBody>
      </p:sp>
      <p:sp>
        <p:nvSpPr>
          <p:cNvPr id="8" name="Oval 7">
            <a:extLst>
              <a:ext uri="{FF2B5EF4-FFF2-40B4-BE49-F238E27FC236}">
                <a16:creationId xmlns:a16="http://schemas.microsoft.com/office/drawing/2014/main" id="{0D57C1E6-9A2F-1E3A-72C9-77CACE470BC6}"/>
              </a:ext>
            </a:extLst>
          </p:cNvPr>
          <p:cNvSpPr/>
          <p:nvPr/>
        </p:nvSpPr>
        <p:spPr>
          <a:xfrm>
            <a:off x="2112877" y="2054029"/>
            <a:ext cx="647272" cy="647272"/>
          </a:xfrm>
          <a:prstGeom prst="ellipse">
            <a:avLst/>
          </a:prstGeom>
          <a:gradFill>
            <a:gsLst>
              <a:gs pos="0">
                <a:schemeClr val="accent1"/>
              </a:gs>
              <a:gs pos="100000">
                <a:schemeClr val="accent2"/>
              </a:gs>
            </a:gsLst>
            <a:lin ang="0" scaled="1"/>
          </a:gra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b="1" dirty="0">
              <a:effectLst>
                <a:innerShdw blurRad="63500" dist="50800" dir="13500000">
                  <a:prstClr val="black">
                    <a:alpha val="50000"/>
                  </a:prstClr>
                </a:innerShdw>
              </a:effectLst>
            </a:endParaRPr>
          </a:p>
        </p:txBody>
      </p:sp>
      <p:sp>
        <p:nvSpPr>
          <p:cNvPr id="11" name="TextBox 10">
            <a:extLst>
              <a:ext uri="{FF2B5EF4-FFF2-40B4-BE49-F238E27FC236}">
                <a16:creationId xmlns:a16="http://schemas.microsoft.com/office/drawing/2014/main" id="{936C4260-234D-30D7-6C64-B313BC444E3F}"/>
              </a:ext>
            </a:extLst>
          </p:cNvPr>
          <p:cNvSpPr txBox="1"/>
          <p:nvPr/>
        </p:nvSpPr>
        <p:spPr>
          <a:xfrm>
            <a:off x="4444870" y="4515925"/>
            <a:ext cx="3324515" cy="1764000"/>
          </a:xfrm>
          <a:prstGeom prst="round2SameRect">
            <a:avLst>
              <a:gd name="adj1" fmla="val 0"/>
              <a:gd name="adj2" fmla="val 16434"/>
            </a:avLst>
          </a:prstGeom>
          <a:solidFill>
            <a:srgbClr val="171717"/>
          </a:solidFill>
          <a:ln w="12700">
            <a:noFill/>
          </a:ln>
          <a:effectLst/>
        </p:spPr>
        <p:txBody>
          <a:bodyPr wrap="square" lIns="72000" tIns="144000" rIns="36000" bIns="36000" rtlCol="0" anchor="t" anchorCtr="0">
            <a:noAutofit/>
          </a:bodyPr>
          <a:lstStyle/>
          <a:p>
            <a:pPr marR="0" lvl="0" algn="ctr" defTabSz="457200" eaLnBrk="1" fontAlgn="auto" latinLnBrk="0" hangingPunct="1">
              <a:lnSpc>
                <a:spcPct val="100000"/>
              </a:lnSpc>
              <a:spcBef>
                <a:spcPts val="0"/>
              </a:spcBef>
              <a:spcAft>
                <a:spcPts val="600"/>
              </a:spcAft>
              <a:buClrTx/>
              <a:buSzTx/>
              <a:tabLst/>
              <a:defRPr/>
            </a:pPr>
            <a:r>
              <a:rPr kumimoji="0" lang="en-ZA" sz="1400" i="0" u="none" strike="noStrike" kern="0" cap="none" normalizeH="0" noProof="0" dirty="0">
                <a:ln>
                  <a:noFill/>
                </a:ln>
                <a:solidFill>
                  <a:schemeClr val="bg1"/>
                </a:solidFill>
                <a:effectLst/>
                <a:uLnTx/>
                <a:uFillTx/>
                <a:latin typeface="+mj-lt"/>
              </a:rPr>
              <a:t>Late-stage breast cancer at time of diagnosis is associated with poorer five-year survival rates at 28% compared to 100% for women with localised disease</a:t>
            </a:r>
          </a:p>
        </p:txBody>
      </p:sp>
      <p:sp>
        <p:nvSpPr>
          <p:cNvPr id="12" name="TextBox 11">
            <a:extLst>
              <a:ext uri="{FF2B5EF4-FFF2-40B4-BE49-F238E27FC236}">
                <a16:creationId xmlns:a16="http://schemas.microsoft.com/office/drawing/2014/main" id="{7541D955-606C-9421-DFDE-EE7C6F07BE3E}"/>
              </a:ext>
            </a:extLst>
          </p:cNvPr>
          <p:cNvSpPr txBox="1"/>
          <p:nvPr/>
        </p:nvSpPr>
        <p:spPr>
          <a:xfrm>
            <a:off x="4434596" y="3389964"/>
            <a:ext cx="3324515" cy="1049153"/>
          </a:xfrm>
          <a:prstGeom prst="round2SameRect">
            <a:avLst>
              <a:gd name="adj1" fmla="val 0"/>
              <a:gd name="adj2" fmla="val 0"/>
            </a:avLst>
          </a:prstGeom>
          <a:blipFill>
            <a:blip r:embed="rId3"/>
            <a:stretch>
              <a:fillRect/>
            </a:stretch>
          </a:blipFill>
          <a:ln w="12700">
            <a:noFill/>
          </a:ln>
          <a:effectLst/>
        </p:spPr>
        <p:txBody>
          <a:bodyPr wrap="square" lIns="36000" tIns="21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i="0" u="none" strike="noStrike" kern="0" cap="none" normalizeH="0" noProof="0" dirty="0">
              <a:ln>
                <a:noFill/>
              </a:ln>
              <a:solidFill>
                <a:schemeClr val="bg1"/>
              </a:solidFill>
              <a:effectLst/>
              <a:uLnTx/>
              <a:uFillTx/>
              <a:latin typeface="+mj-lt"/>
            </a:endParaRPr>
          </a:p>
        </p:txBody>
      </p:sp>
      <p:sp>
        <p:nvSpPr>
          <p:cNvPr id="13" name="TextBox 12">
            <a:extLst>
              <a:ext uri="{FF2B5EF4-FFF2-40B4-BE49-F238E27FC236}">
                <a16:creationId xmlns:a16="http://schemas.microsoft.com/office/drawing/2014/main" id="{EDB4DA3C-878C-890C-2FFD-5AEB6C045EA9}"/>
              </a:ext>
            </a:extLst>
          </p:cNvPr>
          <p:cNvSpPr txBox="1"/>
          <p:nvPr/>
        </p:nvSpPr>
        <p:spPr>
          <a:xfrm>
            <a:off x="4422615" y="2498015"/>
            <a:ext cx="3324515" cy="856597"/>
          </a:xfrm>
          <a:prstGeom prst="round2SameRect">
            <a:avLst/>
          </a:prstGeom>
          <a:solidFill>
            <a:srgbClr val="171717"/>
          </a:solidFill>
          <a:ln w="12700">
            <a:noFill/>
          </a:ln>
          <a:effectLst/>
        </p:spPr>
        <p:txBody>
          <a:bodyPr wrap="square" lIns="36000" tIns="108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600" b="1" kern="0" dirty="0">
                <a:solidFill>
                  <a:schemeClr val="bg1"/>
                </a:solidFill>
              </a:rPr>
              <a:t>BREAST</a:t>
            </a:r>
            <a:r>
              <a:rPr kumimoji="0" lang="en-US" sz="1600" b="1" i="0" u="none" strike="noStrike" kern="0" cap="none" normalizeH="0" noProof="0" dirty="0">
                <a:ln>
                  <a:noFill/>
                </a:ln>
                <a:solidFill>
                  <a:schemeClr val="bg1"/>
                </a:solidFill>
                <a:effectLst/>
                <a:uLnTx/>
                <a:uFillTx/>
              </a:rPr>
              <a:t> CANCER</a:t>
            </a:r>
          </a:p>
        </p:txBody>
      </p:sp>
      <p:sp>
        <p:nvSpPr>
          <p:cNvPr id="14" name="Oval 13">
            <a:extLst>
              <a:ext uri="{FF2B5EF4-FFF2-40B4-BE49-F238E27FC236}">
                <a16:creationId xmlns:a16="http://schemas.microsoft.com/office/drawing/2014/main" id="{08BD8B6E-7F33-0CB3-2055-06E998E3FD1C}"/>
              </a:ext>
            </a:extLst>
          </p:cNvPr>
          <p:cNvSpPr/>
          <p:nvPr/>
        </p:nvSpPr>
        <p:spPr>
          <a:xfrm>
            <a:off x="5842937" y="2054029"/>
            <a:ext cx="647272" cy="647272"/>
          </a:xfrm>
          <a:prstGeom prst="ellipse">
            <a:avLst/>
          </a:prstGeom>
          <a:gradFill>
            <a:gsLst>
              <a:gs pos="0">
                <a:schemeClr val="accent1"/>
              </a:gs>
              <a:gs pos="100000">
                <a:schemeClr val="accent2"/>
              </a:gs>
            </a:gsLst>
            <a:lin ang="0" scaled="1"/>
          </a:gra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b="1" dirty="0">
              <a:effectLst>
                <a:innerShdw blurRad="63500" dist="50800" dir="13500000">
                  <a:prstClr val="black">
                    <a:alpha val="50000"/>
                  </a:prstClr>
                </a:innerShdw>
              </a:effectLst>
            </a:endParaRPr>
          </a:p>
        </p:txBody>
      </p:sp>
      <p:sp>
        <p:nvSpPr>
          <p:cNvPr id="16" name="TextBox 15">
            <a:extLst>
              <a:ext uri="{FF2B5EF4-FFF2-40B4-BE49-F238E27FC236}">
                <a16:creationId xmlns:a16="http://schemas.microsoft.com/office/drawing/2014/main" id="{DDDC6D15-8D58-2781-D405-FF788E3D9B43}"/>
              </a:ext>
            </a:extLst>
          </p:cNvPr>
          <p:cNvSpPr txBox="1"/>
          <p:nvPr/>
        </p:nvSpPr>
        <p:spPr>
          <a:xfrm>
            <a:off x="8174931" y="4515925"/>
            <a:ext cx="3324515" cy="1764000"/>
          </a:xfrm>
          <a:prstGeom prst="round2SameRect">
            <a:avLst>
              <a:gd name="adj1" fmla="val 0"/>
              <a:gd name="adj2" fmla="val 16434"/>
            </a:avLst>
          </a:prstGeom>
          <a:solidFill>
            <a:srgbClr val="171717"/>
          </a:solidFill>
          <a:ln w="12700">
            <a:noFill/>
          </a:ln>
          <a:effectLst/>
        </p:spPr>
        <p:txBody>
          <a:bodyPr wrap="square" lIns="72000" tIns="144000" rIns="36000" bIns="36000" rtlCol="0" anchor="t" anchorCtr="0">
            <a:noAutofit/>
          </a:bodyPr>
          <a:lstStyle/>
          <a:p>
            <a:pPr marR="0" lvl="0" algn="ctr" defTabSz="457200" eaLnBrk="1" fontAlgn="auto" latinLnBrk="0" hangingPunct="1">
              <a:lnSpc>
                <a:spcPct val="100000"/>
              </a:lnSpc>
              <a:spcBef>
                <a:spcPts val="0"/>
              </a:spcBef>
              <a:spcAft>
                <a:spcPts val="600"/>
              </a:spcAft>
              <a:buClrTx/>
              <a:buSzTx/>
              <a:tabLst/>
              <a:defRPr/>
            </a:pPr>
            <a:r>
              <a:rPr kumimoji="0" lang="en-ZA" sz="1400" i="0" u="none" strike="noStrike" kern="0" cap="none" normalizeH="0" noProof="0" dirty="0">
                <a:ln>
                  <a:noFill/>
                </a:ln>
                <a:solidFill>
                  <a:schemeClr val="bg1"/>
                </a:solidFill>
                <a:effectLst/>
                <a:uLnTx/>
                <a:uFillTx/>
                <a:latin typeface="+mj-lt"/>
              </a:rPr>
              <a:t>Colorectal cancer if diagnosed at an early stage before it has spread has a five-year relative survival rate of about 91%. When the cancer has spread outside of the colon or rectum, survival rates are much lower at 14%.</a:t>
            </a:r>
          </a:p>
        </p:txBody>
      </p:sp>
      <p:sp>
        <p:nvSpPr>
          <p:cNvPr id="17" name="TextBox 16">
            <a:extLst>
              <a:ext uri="{FF2B5EF4-FFF2-40B4-BE49-F238E27FC236}">
                <a16:creationId xmlns:a16="http://schemas.microsoft.com/office/drawing/2014/main" id="{092E5555-4273-4477-4291-0EC079FDFFDD}"/>
              </a:ext>
            </a:extLst>
          </p:cNvPr>
          <p:cNvSpPr txBox="1"/>
          <p:nvPr/>
        </p:nvSpPr>
        <p:spPr>
          <a:xfrm>
            <a:off x="8164657" y="3389964"/>
            <a:ext cx="3324515" cy="1049153"/>
          </a:xfrm>
          <a:prstGeom prst="round2SameRect">
            <a:avLst>
              <a:gd name="adj1" fmla="val 0"/>
              <a:gd name="adj2" fmla="val 0"/>
            </a:avLst>
          </a:prstGeom>
          <a:blipFill>
            <a:blip r:embed="rId4"/>
            <a:stretch>
              <a:fillRect/>
            </a:stretch>
          </a:blipFill>
          <a:ln w="12700">
            <a:noFill/>
          </a:ln>
          <a:effectLst/>
        </p:spPr>
        <p:txBody>
          <a:bodyPr wrap="square" lIns="36000" tIns="21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i="0" u="none" strike="noStrike" kern="0" cap="none" normalizeH="0" noProof="0" dirty="0">
              <a:ln>
                <a:noFill/>
              </a:ln>
              <a:solidFill>
                <a:schemeClr val="bg1"/>
              </a:solidFill>
              <a:effectLst/>
              <a:uLnTx/>
              <a:uFillTx/>
              <a:latin typeface="+mj-lt"/>
            </a:endParaRPr>
          </a:p>
        </p:txBody>
      </p:sp>
      <p:sp>
        <p:nvSpPr>
          <p:cNvPr id="18" name="TextBox 17">
            <a:extLst>
              <a:ext uri="{FF2B5EF4-FFF2-40B4-BE49-F238E27FC236}">
                <a16:creationId xmlns:a16="http://schemas.microsoft.com/office/drawing/2014/main" id="{ACDD61CB-2DE5-4216-1F69-A3C8DAF126FA}"/>
              </a:ext>
            </a:extLst>
          </p:cNvPr>
          <p:cNvSpPr txBox="1"/>
          <p:nvPr/>
        </p:nvSpPr>
        <p:spPr>
          <a:xfrm>
            <a:off x="8152676" y="2498015"/>
            <a:ext cx="3324515" cy="856597"/>
          </a:xfrm>
          <a:prstGeom prst="round2SameRect">
            <a:avLst/>
          </a:prstGeom>
          <a:solidFill>
            <a:srgbClr val="171717"/>
          </a:solidFill>
          <a:ln w="12700">
            <a:noFill/>
          </a:ln>
          <a:effectLst/>
        </p:spPr>
        <p:txBody>
          <a:bodyPr wrap="square" lIns="36000" tIns="108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normalizeH="0" noProof="0" dirty="0">
                <a:ln>
                  <a:noFill/>
                </a:ln>
                <a:solidFill>
                  <a:schemeClr val="bg1"/>
                </a:solidFill>
                <a:effectLst/>
                <a:uLnTx/>
                <a:uFillTx/>
              </a:rPr>
              <a:t>COLORECTAL CANCER</a:t>
            </a:r>
          </a:p>
        </p:txBody>
      </p:sp>
      <p:sp>
        <p:nvSpPr>
          <p:cNvPr id="19" name="Oval 18">
            <a:extLst>
              <a:ext uri="{FF2B5EF4-FFF2-40B4-BE49-F238E27FC236}">
                <a16:creationId xmlns:a16="http://schemas.microsoft.com/office/drawing/2014/main" id="{AA54DA03-4186-677E-3DF8-23613170F425}"/>
              </a:ext>
            </a:extLst>
          </p:cNvPr>
          <p:cNvSpPr/>
          <p:nvPr/>
        </p:nvSpPr>
        <p:spPr>
          <a:xfrm>
            <a:off x="9572998" y="2054029"/>
            <a:ext cx="647272" cy="647272"/>
          </a:xfrm>
          <a:prstGeom prst="ellipse">
            <a:avLst/>
          </a:prstGeom>
          <a:gradFill>
            <a:gsLst>
              <a:gs pos="0">
                <a:schemeClr val="accent1"/>
              </a:gs>
              <a:gs pos="100000">
                <a:schemeClr val="accent2"/>
              </a:gs>
            </a:gsLst>
            <a:lin ang="0" scaled="1"/>
          </a:gra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b="1" dirty="0">
              <a:effectLst>
                <a:innerShdw blurRad="63500" dist="50800" dir="13500000">
                  <a:prstClr val="black">
                    <a:alpha val="50000"/>
                  </a:prstClr>
                </a:innerShdw>
              </a:effectLst>
            </a:endParaRPr>
          </a:p>
        </p:txBody>
      </p:sp>
      <p:pic>
        <p:nvPicPr>
          <p:cNvPr id="22" name="Picture 21" descr="A grey line drawing of uterus&#10;&#10;Description automatically generated">
            <a:extLst>
              <a:ext uri="{FF2B5EF4-FFF2-40B4-BE49-F238E27FC236}">
                <a16:creationId xmlns:a16="http://schemas.microsoft.com/office/drawing/2014/main" id="{3088AFBC-111B-E848-4060-DDD6D603F449}"/>
              </a:ext>
            </a:extLst>
          </p:cNvPr>
          <p:cNvPicPr>
            <a:picLocks noChangeAspect="1"/>
          </p:cNvPicPr>
          <p:nvPr/>
        </p:nvPicPr>
        <p:blipFill>
          <a:blip r:embed="rId5">
            <a:biLevel thresh="25000"/>
          </a:blip>
          <a:stretch>
            <a:fillRect/>
          </a:stretch>
        </p:blipFill>
        <p:spPr>
          <a:xfrm>
            <a:off x="2112876" y="2088865"/>
            <a:ext cx="647272" cy="647272"/>
          </a:xfrm>
          <a:prstGeom prst="rect">
            <a:avLst/>
          </a:prstGeom>
        </p:spPr>
      </p:pic>
      <p:pic>
        <p:nvPicPr>
          <p:cNvPr id="24" name="Picture 23" descr="A black ribbon on a black background&#10;&#10;Description automatically generated">
            <a:extLst>
              <a:ext uri="{FF2B5EF4-FFF2-40B4-BE49-F238E27FC236}">
                <a16:creationId xmlns:a16="http://schemas.microsoft.com/office/drawing/2014/main" id="{01921D73-0EE9-5BEB-8857-C6AFFF44D330}"/>
              </a:ext>
            </a:extLst>
          </p:cNvPr>
          <p:cNvPicPr>
            <a:picLocks noChangeAspect="1"/>
          </p:cNvPicPr>
          <p:nvPr/>
        </p:nvPicPr>
        <p:blipFill>
          <a:blip r:embed="rId6">
            <a:biLevel thresh="25000"/>
          </a:blip>
          <a:stretch>
            <a:fillRect/>
          </a:stretch>
        </p:blipFill>
        <p:spPr>
          <a:xfrm>
            <a:off x="5879263" y="2090355"/>
            <a:ext cx="574619" cy="574619"/>
          </a:xfrm>
          <a:prstGeom prst="rect">
            <a:avLst/>
          </a:prstGeom>
        </p:spPr>
      </p:pic>
      <p:pic>
        <p:nvPicPr>
          <p:cNvPr id="26" name="Picture 25" descr="A black and grey outline of a human intestine&#10;&#10;Description automatically generated">
            <a:extLst>
              <a:ext uri="{FF2B5EF4-FFF2-40B4-BE49-F238E27FC236}">
                <a16:creationId xmlns:a16="http://schemas.microsoft.com/office/drawing/2014/main" id="{DF8744A7-23D8-C0CB-D9F9-0C4B560A45EA}"/>
              </a:ext>
            </a:extLst>
          </p:cNvPr>
          <p:cNvPicPr>
            <a:picLocks noChangeAspect="1"/>
          </p:cNvPicPr>
          <p:nvPr/>
        </p:nvPicPr>
        <p:blipFill>
          <a:blip r:embed="rId7">
            <a:biLevel thresh="25000"/>
          </a:blip>
          <a:stretch>
            <a:fillRect/>
          </a:stretch>
        </p:blipFill>
        <p:spPr>
          <a:xfrm>
            <a:off x="9590423" y="2071075"/>
            <a:ext cx="612421" cy="610946"/>
          </a:xfrm>
          <a:prstGeom prst="rect">
            <a:avLst/>
          </a:prstGeom>
        </p:spPr>
      </p:pic>
    </p:spTree>
    <p:extLst>
      <p:ext uri="{BB962C8B-B14F-4D97-AF65-F5344CB8AC3E}">
        <p14:creationId xmlns:p14="http://schemas.microsoft.com/office/powerpoint/2010/main" val="1041696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405845-51F5-6D9B-DCBC-91E2A41E7C84}"/>
              </a:ext>
            </a:extLst>
          </p:cNvPr>
          <p:cNvSpPr>
            <a:spLocks noGrp="1"/>
          </p:cNvSpPr>
          <p:nvPr>
            <p:ph type="title"/>
          </p:nvPr>
        </p:nvSpPr>
        <p:spPr/>
        <p:txBody>
          <a:bodyPr/>
          <a:lstStyle/>
          <a:p>
            <a:r>
              <a:rPr lang="en-ZA" dirty="0"/>
              <a:t>The growing burden of non-communicable diseases</a:t>
            </a:r>
          </a:p>
        </p:txBody>
      </p:sp>
      <p:sp>
        <p:nvSpPr>
          <p:cNvPr id="4" name="Content Placeholder 3">
            <a:extLst>
              <a:ext uri="{FF2B5EF4-FFF2-40B4-BE49-F238E27FC236}">
                <a16:creationId xmlns:a16="http://schemas.microsoft.com/office/drawing/2014/main" id="{500D4D64-CF71-2718-436E-2DB2D6114C62}"/>
              </a:ext>
            </a:extLst>
          </p:cNvPr>
          <p:cNvSpPr>
            <a:spLocks noGrp="1"/>
          </p:cNvSpPr>
          <p:nvPr>
            <p:ph idx="1"/>
          </p:nvPr>
        </p:nvSpPr>
        <p:spPr/>
        <p:txBody>
          <a:bodyPr/>
          <a:lstStyle/>
          <a:p>
            <a:pPr>
              <a:lnSpc>
                <a:spcPct val="120000"/>
              </a:lnSpc>
              <a:spcAft>
                <a:spcPts val="1200"/>
              </a:spcAft>
            </a:pPr>
            <a:r>
              <a:rPr lang="en-ZA" dirty="0"/>
              <a:t>Noncommunicable diseases (NCDs) kill 41 million people each year, equivalent to 74% of all deaths globally.</a:t>
            </a:r>
          </a:p>
          <a:p>
            <a:pPr>
              <a:lnSpc>
                <a:spcPct val="120000"/>
              </a:lnSpc>
              <a:spcAft>
                <a:spcPts val="1200"/>
              </a:spcAft>
            </a:pPr>
            <a:r>
              <a:rPr lang="en-ZA" dirty="0"/>
              <a:t>Cardiovascular diseases account for most NCD deaths, or 17.9 million people annually, followed by cancers</a:t>
            </a:r>
            <a:br>
              <a:rPr lang="en-ZA" dirty="0"/>
            </a:br>
            <a:r>
              <a:rPr lang="en-ZA" dirty="0"/>
              <a:t>(9.3 million), chronic respiratory diseases (4.1 million), and diabetes (2.0 million including kidney disease deaths caused by diabetes)</a:t>
            </a:r>
          </a:p>
          <a:p>
            <a:pPr>
              <a:lnSpc>
                <a:spcPct val="120000"/>
              </a:lnSpc>
              <a:spcAft>
                <a:spcPts val="1200"/>
              </a:spcAft>
            </a:pPr>
            <a:r>
              <a:rPr lang="en-ZA" dirty="0"/>
              <a:t>These four groups of diseases account for over 80% of all premature NCD deaths</a:t>
            </a:r>
          </a:p>
          <a:p>
            <a:pPr>
              <a:lnSpc>
                <a:spcPct val="120000"/>
              </a:lnSpc>
              <a:spcAft>
                <a:spcPts val="1200"/>
              </a:spcAft>
            </a:pPr>
            <a:r>
              <a:rPr lang="en-ZA" dirty="0"/>
              <a:t>Tobacco use, physical inactivity, the harmful use of alcohol and unhealthy diets all increase the risk of dying from an NCD</a:t>
            </a:r>
          </a:p>
          <a:p>
            <a:pPr>
              <a:lnSpc>
                <a:spcPct val="120000"/>
              </a:lnSpc>
              <a:spcAft>
                <a:spcPts val="1200"/>
              </a:spcAft>
            </a:pPr>
            <a:r>
              <a:rPr lang="en-ZA" dirty="0"/>
              <a:t>Detection, screening and treatment of NCDs, as well as palliative care, are key components of the response to NCDs</a:t>
            </a:r>
          </a:p>
        </p:txBody>
      </p:sp>
      <p:sp>
        <p:nvSpPr>
          <p:cNvPr id="2" name="Rectangle: Single Corner Rounded 1">
            <a:extLst>
              <a:ext uri="{FF2B5EF4-FFF2-40B4-BE49-F238E27FC236}">
                <a16:creationId xmlns:a16="http://schemas.microsoft.com/office/drawing/2014/main" id="{9C95C1BB-1331-6446-8C92-FA102291B3B9}"/>
              </a:ext>
            </a:extLst>
          </p:cNvPr>
          <p:cNvSpPr/>
          <p:nvPr/>
        </p:nvSpPr>
        <p:spPr>
          <a:xfrm>
            <a:off x="0" y="3657511"/>
            <a:ext cx="12192000" cy="3200489"/>
          </a:xfrm>
          <a:prstGeom prst="round1Rect">
            <a:avLst/>
          </a:prstGeom>
          <a:blipFill dpi="0" rotWithShape="1">
            <a:blip r:embed="rId2">
              <a:alphaModFix amt="79000"/>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a:extLst>
              <a:ext uri="{FF2B5EF4-FFF2-40B4-BE49-F238E27FC236}">
                <a16:creationId xmlns:a16="http://schemas.microsoft.com/office/drawing/2014/main" id="{8488F424-0E3C-A6BF-7DA6-C2EFB6C4B41F}"/>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39727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AD9A3F8-6D4A-8223-F7F0-6A5F620E44E4}"/>
              </a:ext>
            </a:extLst>
          </p:cNvPr>
          <p:cNvSpPr/>
          <p:nvPr/>
        </p:nvSpPr>
        <p:spPr>
          <a:xfrm>
            <a:off x="2770414" y="1099457"/>
            <a:ext cx="6651172" cy="39406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3" name="Picture 2">
            <a:extLst>
              <a:ext uri="{FF2B5EF4-FFF2-40B4-BE49-F238E27FC236}">
                <a16:creationId xmlns:a16="http://schemas.microsoft.com/office/drawing/2014/main" id="{95251F99-19D7-90AA-441A-D1AEDDD0EAF6}"/>
              </a:ext>
            </a:extLst>
          </p:cNvPr>
          <p:cNvPicPr>
            <a:picLocks noChangeAspect="1"/>
          </p:cNvPicPr>
          <p:nvPr/>
        </p:nvPicPr>
        <p:blipFill rotWithShape="1">
          <a:blip r:embed="rId2"/>
          <a:srcRect l="2262" t="4108" r="1993"/>
          <a:stretch/>
        </p:blipFill>
        <p:spPr>
          <a:xfrm>
            <a:off x="3632324" y="1222602"/>
            <a:ext cx="4927352" cy="3632429"/>
          </a:xfrm>
          <a:prstGeom prst="rect">
            <a:avLst/>
          </a:prstGeom>
        </p:spPr>
      </p:pic>
      <p:sp>
        <p:nvSpPr>
          <p:cNvPr id="2" name="Title 1">
            <a:extLst>
              <a:ext uri="{FF2B5EF4-FFF2-40B4-BE49-F238E27FC236}">
                <a16:creationId xmlns:a16="http://schemas.microsoft.com/office/drawing/2014/main" id="{54D6CD57-EAEB-E40D-7F38-13180917AB50}"/>
              </a:ext>
            </a:extLst>
          </p:cNvPr>
          <p:cNvSpPr>
            <a:spLocks noGrp="1"/>
          </p:cNvSpPr>
          <p:nvPr>
            <p:ph type="title"/>
          </p:nvPr>
        </p:nvSpPr>
        <p:spPr/>
        <p:txBody>
          <a:bodyPr/>
          <a:lstStyle/>
          <a:p>
            <a:r>
              <a:rPr lang="en-ZA" dirty="0"/>
              <a:t>Modifiable risk factors for NCDs</a:t>
            </a:r>
          </a:p>
        </p:txBody>
      </p:sp>
      <p:pic>
        <p:nvPicPr>
          <p:cNvPr id="5" name="Picture 4" descr="A computer monitor with a black screen&#10;&#10;Description automatically generated">
            <a:extLst>
              <a:ext uri="{FF2B5EF4-FFF2-40B4-BE49-F238E27FC236}">
                <a16:creationId xmlns:a16="http://schemas.microsoft.com/office/drawing/2014/main" id="{A6437ECC-807D-9792-639C-1060C63C1202}"/>
              </a:ext>
            </a:extLst>
          </p:cNvPr>
          <p:cNvPicPr>
            <a:picLocks noChangeAspect="1"/>
          </p:cNvPicPr>
          <p:nvPr/>
        </p:nvPicPr>
        <p:blipFill>
          <a:blip r:embed="rId3"/>
          <a:stretch>
            <a:fillRect/>
          </a:stretch>
        </p:blipFill>
        <p:spPr>
          <a:xfrm>
            <a:off x="2562106" y="949519"/>
            <a:ext cx="7067788" cy="5636337"/>
          </a:xfrm>
          <a:prstGeom prst="rect">
            <a:avLst/>
          </a:prstGeom>
        </p:spPr>
      </p:pic>
    </p:spTree>
    <p:extLst>
      <p:ext uri="{BB962C8B-B14F-4D97-AF65-F5344CB8AC3E}">
        <p14:creationId xmlns:p14="http://schemas.microsoft.com/office/powerpoint/2010/main" val="329333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11C6CC8-0BEE-B63C-966A-10FF10224B0C}"/>
              </a:ext>
            </a:extLst>
          </p:cNvPr>
          <p:cNvSpPr/>
          <p:nvPr/>
        </p:nvSpPr>
        <p:spPr>
          <a:xfrm>
            <a:off x="388938" y="4158342"/>
            <a:ext cx="11414126" cy="2186895"/>
          </a:xfrm>
          <a:prstGeom prst="roundRect">
            <a:avLst>
              <a:gd name="adj" fmla="val 12187"/>
            </a:avLst>
          </a:prstGeom>
          <a:solidFill>
            <a:srgbClr val="171717"/>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Arrow: Right 4">
            <a:extLst>
              <a:ext uri="{FF2B5EF4-FFF2-40B4-BE49-F238E27FC236}">
                <a16:creationId xmlns:a16="http://schemas.microsoft.com/office/drawing/2014/main" id="{61FA0A50-1AC0-577A-7875-B82BEB7D487F}"/>
              </a:ext>
            </a:extLst>
          </p:cNvPr>
          <p:cNvSpPr/>
          <p:nvPr/>
        </p:nvSpPr>
        <p:spPr>
          <a:xfrm>
            <a:off x="388936" y="1081214"/>
            <a:ext cx="11417302" cy="2601686"/>
          </a:xfrm>
          <a:prstGeom prst="rightArrow">
            <a:avLst>
              <a:gd name="adj1" fmla="val 61715"/>
              <a:gd name="adj2" fmla="val 50000"/>
            </a:avLst>
          </a:prstGeom>
          <a:gradFill flip="none" rotWithShape="1">
            <a:gsLst>
              <a:gs pos="0">
                <a:schemeClr val="accent1"/>
              </a:gs>
              <a:gs pos="100000">
                <a:schemeClr val="accent2"/>
              </a:gs>
            </a:gsLst>
            <a:lin ang="10800000" scaled="1"/>
            <a:tileRect/>
          </a:gradFill>
          <a:ln>
            <a:solidFill>
              <a:schemeClr val="bg2"/>
            </a:solidFill>
          </a:ln>
          <a:effectLst>
            <a:outerShdw blurRad="63500" dist="635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a:extLst>
              <a:ext uri="{FF2B5EF4-FFF2-40B4-BE49-F238E27FC236}">
                <a16:creationId xmlns:a16="http://schemas.microsoft.com/office/drawing/2014/main" id="{AB1A2491-7F32-92E6-ABE5-AB754BAB21BB}"/>
              </a:ext>
            </a:extLst>
          </p:cNvPr>
          <p:cNvSpPr>
            <a:spLocks noGrp="1"/>
          </p:cNvSpPr>
          <p:nvPr>
            <p:ph type="title"/>
          </p:nvPr>
        </p:nvSpPr>
        <p:spPr/>
        <p:txBody>
          <a:bodyPr/>
          <a:lstStyle/>
          <a:p>
            <a:r>
              <a:rPr lang="en-ZA" dirty="0"/>
              <a:t>Why is disease prevention important?</a:t>
            </a:r>
          </a:p>
        </p:txBody>
      </p:sp>
      <p:sp>
        <p:nvSpPr>
          <p:cNvPr id="3" name="TextBox 2">
            <a:extLst>
              <a:ext uri="{FF2B5EF4-FFF2-40B4-BE49-F238E27FC236}">
                <a16:creationId xmlns:a16="http://schemas.microsoft.com/office/drawing/2014/main" id="{0D85E4B4-C001-76BC-8EFF-F5A3D6C0E1C5}"/>
              </a:ext>
            </a:extLst>
          </p:cNvPr>
          <p:cNvSpPr txBox="1"/>
          <p:nvPr/>
        </p:nvSpPr>
        <p:spPr>
          <a:xfrm>
            <a:off x="388936" y="6410554"/>
            <a:ext cx="6097836" cy="365673"/>
          </a:xfrm>
          <a:prstGeom prst="rect">
            <a:avLst/>
          </a:prstGeom>
          <a:noFill/>
        </p:spPr>
        <p:txBody>
          <a:bodyPr wrap="square" lIns="0" tIns="0" rIns="0" bIns="0" anchor="ctr" anchorCtr="0">
            <a:noAutofit/>
          </a:bodyPr>
          <a:lstStyle/>
          <a:p>
            <a:r>
              <a:rPr lang="en-US" sz="900" dirty="0">
                <a:solidFill>
                  <a:schemeClr val="bg1"/>
                </a:solidFill>
              </a:rPr>
              <a:t>https://www.ncbi.nlm.nih.gov/pmc/articles/PMC3326808/</a:t>
            </a:r>
          </a:p>
          <a:p>
            <a:r>
              <a:rPr lang="en-US" sz="900" dirty="0">
                <a:solidFill>
                  <a:schemeClr val="bg1"/>
                </a:solidFill>
              </a:rPr>
              <a:t>https://www.wellsteps.com/blog/2020/01/02/workplace-health-promotion-programs</a:t>
            </a:r>
          </a:p>
        </p:txBody>
      </p:sp>
      <p:graphicFrame>
        <p:nvGraphicFramePr>
          <p:cNvPr id="4" name="Table 4">
            <a:extLst>
              <a:ext uri="{FF2B5EF4-FFF2-40B4-BE49-F238E27FC236}">
                <a16:creationId xmlns:a16="http://schemas.microsoft.com/office/drawing/2014/main" id="{592028F8-512E-269A-C7E7-9824D201DA62}"/>
              </a:ext>
            </a:extLst>
          </p:cNvPr>
          <p:cNvGraphicFramePr>
            <a:graphicFrameLocks noGrp="1"/>
          </p:cNvGraphicFramePr>
          <p:nvPr>
            <p:extLst>
              <p:ext uri="{D42A27DB-BD31-4B8C-83A1-F6EECF244321}">
                <p14:modId xmlns:p14="http://schemas.microsoft.com/office/powerpoint/2010/main" val="3891165516"/>
              </p:ext>
            </p:extLst>
          </p:nvPr>
        </p:nvGraphicFramePr>
        <p:xfrm>
          <a:off x="388938" y="1651534"/>
          <a:ext cx="9985828" cy="2309646"/>
        </p:xfrm>
        <a:graphic>
          <a:graphicData uri="http://schemas.openxmlformats.org/drawingml/2006/table">
            <a:tbl>
              <a:tblPr firstRow="1" bandRow="1">
                <a:tableStyleId>{5C22544A-7EE6-4342-B048-85BDC9FD1C3A}</a:tableStyleId>
              </a:tblPr>
              <a:tblGrid>
                <a:gridCol w="2496457">
                  <a:extLst>
                    <a:ext uri="{9D8B030D-6E8A-4147-A177-3AD203B41FA5}">
                      <a16:colId xmlns:a16="http://schemas.microsoft.com/office/drawing/2014/main" val="2860181740"/>
                    </a:ext>
                  </a:extLst>
                </a:gridCol>
                <a:gridCol w="2496457">
                  <a:extLst>
                    <a:ext uri="{9D8B030D-6E8A-4147-A177-3AD203B41FA5}">
                      <a16:colId xmlns:a16="http://schemas.microsoft.com/office/drawing/2014/main" val="2368106219"/>
                    </a:ext>
                  </a:extLst>
                </a:gridCol>
                <a:gridCol w="2496457">
                  <a:extLst>
                    <a:ext uri="{9D8B030D-6E8A-4147-A177-3AD203B41FA5}">
                      <a16:colId xmlns:a16="http://schemas.microsoft.com/office/drawing/2014/main" val="1089669606"/>
                    </a:ext>
                  </a:extLst>
                </a:gridCol>
                <a:gridCol w="2496457">
                  <a:extLst>
                    <a:ext uri="{9D8B030D-6E8A-4147-A177-3AD203B41FA5}">
                      <a16:colId xmlns:a16="http://schemas.microsoft.com/office/drawing/2014/main" val="1179330137"/>
                    </a:ext>
                  </a:extLst>
                </a:gridCol>
              </a:tblGrid>
              <a:tr h="370840">
                <a:tc>
                  <a:txBody>
                    <a:bodyPr/>
                    <a:lstStyle/>
                    <a:p>
                      <a:pPr algn="ctr">
                        <a:lnSpc>
                          <a:spcPct val="110000"/>
                        </a:lnSpc>
                      </a:pPr>
                      <a:r>
                        <a:rPr lang="en-US" sz="1600" b="0" dirty="0" err="1"/>
                        <a:t>Globalisation</a:t>
                      </a:r>
                      <a:endParaRPr lang="en-US" sz="1600" b="0" dirty="0"/>
                    </a:p>
                    <a:p>
                      <a:pPr algn="ctr">
                        <a:lnSpc>
                          <a:spcPct val="110000"/>
                        </a:lnSpc>
                      </a:pPr>
                      <a:r>
                        <a:rPr lang="en-US" sz="1600" b="0" dirty="0" err="1"/>
                        <a:t>Urbanisation</a:t>
                      </a:r>
                      <a:endParaRPr lang="en-US" sz="1600" b="0" dirty="0"/>
                    </a:p>
                    <a:p>
                      <a:pPr algn="ctr">
                        <a:lnSpc>
                          <a:spcPct val="110000"/>
                        </a:lnSpc>
                      </a:pPr>
                      <a:r>
                        <a:rPr lang="en-US" sz="1600" b="0" dirty="0"/>
                        <a:t>Poverty</a:t>
                      </a:r>
                    </a:p>
                    <a:p>
                      <a:pPr algn="ctr">
                        <a:lnSpc>
                          <a:spcPct val="110000"/>
                        </a:lnSpc>
                      </a:pPr>
                      <a:r>
                        <a:rPr lang="en-US" sz="1600" b="0" dirty="0"/>
                        <a:t>Low education</a:t>
                      </a:r>
                    </a:p>
                    <a:p>
                      <a:pPr algn="ctr">
                        <a:lnSpc>
                          <a:spcPct val="110000"/>
                        </a:lnSpc>
                      </a:pPr>
                      <a:r>
                        <a:rPr lang="en-US" sz="1600" b="0" dirty="0"/>
                        <a:t>Stress</a:t>
                      </a:r>
                      <a:endParaRPr lang="en-ZA" sz="16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a:t>Tobacco us</a:t>
                      </a:r>
                    </a:p>
                    <a:p>
                      <a:pPr algn="ctr">
                        <a:lnSpc>
                          <a:spcPct val="110000"/>
                        </a:lnSpc>
                      </a:pPr>
                      <a:r>
                        <a:rPr lang="en-US" sz="1600" b="0" dirty="0"/>
                        <a:t>Unhealthy diet</a:t>
                      </a:r>
                    </a:p>
                    <a:p>
                      <a:pPr algn="ctr">
                        <a:lnSpc>
                          <a:spcPct val="110000"/>
                        </a:lnSpc>
                      </a:pPr>
                      <a:r>
                        <a:rPr lang="en-US" sz="1600" b="0" dirty="0"/>
                        <a:t>Physical inactivity</a:t>
                      </a:r>
                      <a:endParaRPr lang="en-ZA" sz="16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a:t>High blood glucose</a:t>
                      </a:r>
                    </a:p>
                    <a:p>
                      <a:pPr algn="ctr">
                        <a:lnSpc>
                          <a:spcPct val="110000"/>
                        </a:lnSpc>
                      </a:pPr>
                      <a:r>
                        <a:rPr lang="en-US" sz="1600" b="0" dirty="0"/>
                        <a:t>High blood pressure</a:t>
                      </a:r>
                    </a:p>
                    <a:p>
                      <a:pPr algn="ctr">
                        <a:lnSpc>
                          <a:spcPct val="110000"/>
                        </a:lnSpc>
                      </a:pPr>
                      <a:r>
                        <a:rPr lang="en-US" sz="1600" b="0" dirty="0"/>
                        <a:t>Abnormal serum lipids</a:t>
                      </a:r>
                    </a:p>
                    <a:p>
                      <a:pPr algn="ctr">
                        <a:lnSpc>
                          <a:spcPct val="110000"/>
                        </a:lnSpc>
                      </a:pPr>
                      <a:r>
                        <a:rPr lang="en-US" sz="1600" b="0" dirty="0"/>
                        <a:t>High waist-hip ration</a:t>
                      </a:r>
                    </a:p>
                    <a:p>
                      <a:pPr algn="ctr">
                        <a:lnSpc>
                          <a:spcPct val="110000"/>
                        </a:lnSpc>
                      </a:pPr>
                      <a:r>
                        <a:rPr lang="en-US" sz="1600" b="0" dirty="0"/>
                        <a:t>Abnormal lung function</a:t>
                      </a:r>
                      <a:endParaRPr lang="en-ZA" sz="16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a:t>Heart disease</a:t>
                      </a:r>
                    </a:p>
                    <a:p>
                      <a:pPr algn="ctr">
                        <a:lnSpc>
                          <a:spcPct val="110000"/>
                        </a:lnSpc>
                      </a:pPr>
                      <a:r>
                        <a:rPr lang="en-US" sz="1600" b="0" dirty="0"/>
                        <a:t>Stroke</a:t>
                      </a:r>
                    </a:p>
                    <a:p>
                      <a:pPr algn="ctr">
                        <a:lnSpc>
                          <a:spcPct val="110000"/>
                        </a:lnSpc>
                      </a:pPr>
                      <a:r>
                        <a:rPr lang="en-US" sz="1600" b="0" dirty="0"/>
                        <a:t>Cancer</a:t>
                      </a:r>
                    </a:p>
                    <a:p>
                      <a:pPr algn="ctr">
                        <a:lnSpc>
                          <a:spcPct val="110000"/>
                        </a:lnSpc>
                      </a:pPr>
                      <a:r>
                        <a:rPr lang="en-US" sz="1600" b="0" dirty="0"/>
                        <a:t>Chronic lung disease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32882183"/>
                  </a:ext>
                </a:extLst>
              </a:tr>
              <a:tr h="0">
                <a:tc>
                  <a:txBody>
                    <a:bodyPr/>
                    <a:lstStyle/>
                    <a:p>
                      <a:pPr algn="ctr">
                        <a:lnSpc>
                          <a:spcPct val="110000"/>
                        </a:lnSpc>
                      </a:pPr>
                      <a:r>
                        <a:rPr lang="en-US" sz="1600" b="0" dirty="0">
                          <a:solidFill>
                            <a:schemeClr val="bg2"/>
                          </a:solidFill>
                        </a:rPr>
                        <a:t>Environmental</a:t>
                      </a:r>
                      <a:br>
                        <a:rPr lang="en-US" sz="1600" b="0" dirty="0">
                          <a:solidFill>
                            <a:schemeClr val="bg2"/>
                          </a:solidFill>
                        </a:rPr>
                      </a:br>
                      <a:r>
                        <a:rPr lang="en-US" sz="1600" b="0" dirty="0">
                          <a:solidFill>
                            <a:schemeClr val="bg2"/>
                          </a:solidFill>
                        </a:rPr>
                        <a:t>risk factors</a:t>
                      </a:r>
                      <a:endParaRPr lang="en-ZA" sz="1600" b="0" dirty="0">
                        <a:solidFill>
                          <a:schemeClr val="bg2"/>
                        </a:solidFill>
                      </a:endParaRPr>
                    </a:p>
                  </a:txBody>
                  <a:tcPr marT="32400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err="1">
                          <a:solidFill>
                            <a:schemeClr val="bg2"/>
                          </a:solidFill>
                        </a:rPr>
                        <a:t>Behavioural</a:t>
                      </a:r>
                      <a:br>
                        <a:rPr lang="en-US" sz="1600" b="0" dirty="0">
                          <a:solidFill>
                            <a:schemeClr val="bg2"/>
                          </a:solidFill>
                        </a:rPr>
                      </a:br>
                      <a:r>
                        <a:rPr lang="en-US" sz="1600" b="0" dirty="0">
                          <a:solidFill>
                            <a:schemeClr val="bg2"/>
                          </a:solidFill>
                        </a:rPr>
                        <a:t>risk factors</a:t>
                      </a:r>
                      <a:endParaRPr lang="en-ZA" sz="1600" b="0" dirty="0">
                        <a:solidFill>
                          <a:schemeClr val="bg2"/>
                        </a:solidFill>
                      </a:endParaRPr>
                    </a:p>
                  </a:txBody>
                  <a:tcPr marT="32400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a:solidFill>
                            <a:schemeClr val="bg2"/>
                          </a:solidFill>
                        </a:rPr>
                        <a:t>Biological</a:t>
                      </a:r>
                      <a:br>
                        <a:rPr lang="en-US" sz="1600" b="0" dirty="0">
                          <a:solidFill>
                            <a:schemeClr val="bg2"/>
                          </a:solidFill>
                        </a:rPr>
                      </a:br>
                      <a:r>
                        <a:rPr lang="en-US" sz="1600" b="0" dirty="0">
                          <a:solidFill>
                            <a:schemeClr val="bg2"/>
                          </a:solidFill>
                        </a:rPr>
                        <a:t>risk factors</a:t>
                      </a:r>
                      <a:endParaRPr lang="en-ZA" sz="1600" b="0" dirty="0">
                        <a:solidFill>
                          <a:schemeClr val="bg2"/>
                        </a:solidFill>
                      </a:endParaRPr>
                    </a:p>
                  </a:txBody>
                  <a:tcPr marT="32400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lnSpc>
                          <a:spcPct val="110000"/>
                        </a:lnSpc>
                      </a:pPr>
                      <a:r>
                        <a:rPr lang="en-US" sz="1600" b="0" dirty="0">
                          <a:solidFill>
                            <a:schemeClr val="bg2"/>
                          </a:solidFill>
                        </a:rPr>
                        <a:t>Chronic non-communicable disease</a:t>
                      </a:r>
                      <a:endParaRPr lang="en-ZA" sz="1600" b="0" dirty="0">
                        <a:solidFill>
                          <a:schemeClr val="bg2"/>
                        </a:solidFill>
                      </a:endParaRPr>
                    </a:p>
                  </a:txBody>
                  <a:tcPr marT="32400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45423572"/>
                  </a:ext>
                </a:extLst>
              </a:tr>
            </a:tbl>
          </a:graphicData>
        </a:graphic>
      </p:graphicFrame>
      <p:grpSp>
        <p:nvGrpSpPr>
          <p:cNvPr id="6" name="Group 5">
            <a:extLst>
              <a:ext uri="{FF2B5EF4-FFF2-40B4-BE49-F238E27FC236}">
                <a16:creationId xmlns:a16="http://schemas.microsoft.com/office/drawing/2014/main" id="{0E7CFC3A-62E7-8CB3-9FC7-897660043254}"/>
              </a:ext>
            </a:extLst>
          </p:cNvPr>
          <p:cNvGrpSpPr/>
          <p:nvPr/>
        </p:nvGrpSpPr>
        <p:grpSpPr>
          <a:xfrm>
            <a:off x="1089714" y="4445787"/>
            <a:ext cx="6373282" cy="1612004"/>
            <a:chOff x="3393684" y="2622998"/>
            <a:chExt cx="6373282" cy="1612004"/>
          </a:xfrm>
          <a:gradFill>
            <a:gsLst>
              <a:gs pos="0">
                <a:schemeClr val="accent1"/>
              </a:gs>
              <a:gs pos="98000">
                <a:schemeClr val="accent2"/>
              </a:gs>
            </a:gsLst>
            <a:lin ang="2700000" scaled="1"/>
          </a:gradFill>
        </p:grpSpPr>
        <p:sp>
          <p:nvSpPr>
            <p:cNvPr id="8" name="Freeform: Shape 7">
              <a:extLst>
                <a:ext uri="{FF2B5EF4-FFF2-40B4-BE49-F238E27FC236}">
                  <a16:creationId xmlns:a16="http://schemas.microsoft.com/office/drawing/2014/main" id="{158D678A-DF84-EF69-7A01-62C674C47DC0}"/>
                </a:ext>
              </a:extLst>
            </p:cNvPr>
            <p:cNvSpPr/>
            <p:nvPr/>
          </p:nvSpPr>
          <p:spPr>
            <a:xfrm>
              <a:off x="7351122"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36000" tIns="36000" rIns="36000" bIns="36000" rtlCol="0" anchor="ctr"/>
            <a:lstStyle/>
            <a:p>
              <a:pPr algn="ctr"/>
              <a:r>
                <a:rPr lang="en-US" sz="1600" b="1" dirty="0">
                  <a:solidFill>
                    <a:schemeClr val="bg2"/>
                  </a:solidFill>
                </a:rPr>
                <a:t>Chronic</a:t>
              </a:r>
              <a:br>
                <a:rPr lang="en-US" sz="1600" b="1" dirty="0">
                  <a:solidFill>
                    <a:schemeClr val="bg2"/>
                  </a:solidFill>
                </a:rPr>
              </a:br>
              <a:r>
                <a:rPr lang="en-US" sz="1600" b="1" dirty="0">
                  <a:solidFill>
                    <a:schemeClr val="bg2"/>
                  </a:solidFill>
                </a:rPr>
                <a:t>disease</a:t>
              </a:r>
            </a:p>
          </p:txBody>
        </p:sp>
        <p:sp>
          <p:nvSpPr>
            <p:cNvPr id="9" name="Freeform: Shape 8">
              <a:extLst>
                <a:ext uri="{FF2B5EF4-FFF2-40B4-BE49-F238E27FC236}">
                  <a16:creationId xmlns:a16="http://schemas.microsoft.com/office/drawing/2014/main" id="{669AA957-FBB1-A827-700A-3C8B7CEF9DC4}"/>
                </a:ext>
              </a:extLst>
            </p:cNvPr>
            <p:cNvSpPr/>
            <p:nvPr/>
          </p:nvSpPr>
          <p:spPr>
            <a:xfrm>
              <a:off x="5372403"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36000" tIns="36000" rIns="36000" bIns="36000" rtlCol="0" anchor="ctr"/>
            <a:lstStyle/>
            <a:p>
              <a:pPr algn="ctr"/>
              <a:r>
                <a:rPr lang="en-US" sz="1600" b="1" dirty="0">
                  <a:solidFill>
                    <a:schemeClr val="bg2"/>
                  </a:solidFill>
                </a:rPr>
                <a:t>Health</a:t>
              </a:r>
              <a:br>
                <a:rPr lang="en-US" sz="1600" b="1" dirty="0">
                  <a:solidFill>
                    <a:schemeClr val="bg2"/>
                  </a:solidFill>
                </a:rPr>
              </a:br>
              <a:r>
                <a:rPr lang="en-US" sz="1600" b="1" dirty="0">
                  <a:solidFill>
                    <a:schemeClr val="bg2"/>
                  </a:solidFill>
                </a:rPr>
                <a:t>risks</a:t>
              </a:r>
            </a:p>
          </p:txBody>
        </p:sp>
        <p:sp>
          <p:nvSpPr>
            <p:cNvPr id="10" name="Freeform: Shape 9">
              <a:extLst>
                <a:ext uri="{FF2B5EF4-FFF2-40B4-BE49-F238E27FC236}">
                  <a16:creationId xmlns:a16="http://schemas.microsoft.com/office/drawing/2014/main" id="{D32BD04F-1141-EBED-A30E-763E40AAB6DC}"/>
                </a:ext>
              </a:extLst>
            </p:cNvPr>
            <p:cNvSpPr/>
            <p:nvPr/>
          </p:nvSpPr>
          <p:spPr>
            <a:xfrm>
              <a:off x="3393684"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36000" tIns="36000" rIns="36000" bIns="36000" rtlCol="0" anchor="ctr"/>
            <a:lstStyle/>
            <a:p>
              <a:pPr algn="ctr"/>
              <a:r>
                <a:rPr lang="en-US" sz="1600" b="1" dirty="0">
                  <a:solidFill>
                    <a:schemeClr val="bg2"/>
                  </a:solidFill>
                </a:rPr>
                <a:t>Unhealthy</a:t>
              </a:r>
              <a:br>
                <a:rPr lang="en-US" sz="1600" b="1" dirty="0">
                  <a:solidFill>
                    <a:schemeClr val="bg2"/>
                  </a:solidFill>
                </a:rPr>
              </a:br>
              <a:r>
                <a:rPr lang="en-US" sz="1600" b="1" dirty="0" err="1">
                  <a:solidFill>
                    <a:schemeClr val="bg2"/>
                  </a:solidFill>
                </a:rPr>
                <a:t>behaviours</a:t>
              </a:r>
              <a:endParaRPr lang="en-ZA" sz="1600" b="1" dirty="0">
                <a:solidFill>
                  <a:schemeClr val="bg2"/>
                </a:solidFill>
              </a:endParaRPr>
            </a:p>
          </p:txBody>
        </p:sp>
      </p:grpSp>
      <p:sp>
        <p:nvSpPr>
          <p:cNvPr id="12" name="TextBox 11">
            <a:extLst>
              <a:ext uri="{FF2B5EF4-FFF2-40B4-BE49-F238E27FC236}">
                <a16:creationId xmlns:a16="http://schemas.microsoft.com/office/drawing/2014/main" id="{92A35328-61E8-2C8F-1831-12D265F0A261}"/>
              </a:ext>
            </a:extLst>
          </p:cNvPr>
          <p:cNvSpPr txBox="1"/>
          <p:nvPr/>
        </p:nvSpPr>
        <p:spPr>
          <a:xfrm>
            <a:off x="7462996" y="4546948"/>
            <a:ext cx="3953170" cy="1409681"/>
          </a:xfrm>
          <a:prstGeom prst="rect">
            <a:avLst/>
          </a:prstGeom>
          <a:noFill/>
        </p:spPr>
        <p:txBody>
          <a:bodyPr wrap="square" lIns="36000" tIns="36000" rIns="36000" bIns="36000" rtlCol="0" anchor="ctr" anchorCtr="0">
            <a:noAutofit/>
          </a:bodyPr>
          <a:lstStyle/>
          <a:p>
            <a:pPr algn="ctr">
              <a:lnSpc>
                <a:spcPct val="110000"/>
              </a:lnSpc>
            </a:pPr>
            <a:r>
              <a:rPr lang="en-US" sz="4000" b="1" i="0" u="none" strike="noStrike" dirty="0">
                <a:solidFill>
                  <a:schemeClr val="accent1"/>
                </a:solidFill>
                <a:effectLst/>
                <a:latin typeface="+mj-lt"/>
              </a:rPr>
              <a:t>HEALTH CARE</a:t>
            </a:r>
          </a:p>
          <a:p>
            <a:pPr algn="ctr">
              <a:lnSpc>
                <a:spcPct val="110000"/>
              </a:lnSpc>
            </a:pPr>
            <a:r>
              <a:rPr lang="en-US" sz="4000" b="1" dirty="0">
                <a:solidFill>
                  <a:schemeClr val="accent1"/>
                </a:solidFill>
                <a:latin typeface="+mj-lt"/>
              </a:rPr>
              <a:t>COSTS</a:t>
            </a:r>
            <a:endParaRPr lang="en-ZA" sz="4000" b="1" i="0" u="none" strike="noStrike" dirty="0">
              <a:solidFill>
                <a:schemeClr val="accent1"/>
              </a:solidFill>
              <a:effectLst/>
              <a:latin typeface="+mj-lt"/>
            </a:endParaRPr>
          </a:p>
        </p:txBody>
      </p:sp>
    </p:spTree>
    <p:extLst>
      <p:ext uri="{BB962C8B-B14F-4D97-AF65-F5344CB8AC3E}">
        <p14:creationId xmlns:p14="http://schemas.microsoft.com/office/powerpoint/2010/main" val="240552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405845-51F5-6D9B-DCBC-91E2A41E7C84}"/>
              </a:ext>
            </a:extLst>
          </p:cNvPr>
          <p:cNvSpPr>
            <a:spLocks noGrp="1"/>
          </p:cNvSpPr>
          <p:nvPr>
            <p:ph type="title"/>
          </p:nvPr>
        </p:nvSpPr>
        <p:spPr/>
        <p:txBody>
          <a:bodyPr/>
          <a:lstStyle/>
          <a:p>
            <a:r>
              <a:rPr lang="en-ZA" dirty="0"/>
              <a:t>Health promotion</a:t>
            </a:r>
          </a:p>
        </p:txBody>
      </p:sp>
      <p:sp>
        <p:nvSpPr>
          <p:cNvPr id="4" name="Content Placeholder 3">
            <a:extLst>
              <a:ext uri="{FF2B5EF4-FFF2-40B4-BE49-F238E27FC236}">
                <a16:creationId xmlns:a16="http://schemas.microsoft.com/office/drawing/2014/main" id="{500D4D64-CF71-2718-436E-2DB2D6114C62}"/>
              </a:ext>
            </a:extLst>
          </p:cNvPr>
          <p:cNvSpPr>
            <a:spLocks noGrp="1"/>
          </p:cNvSpPr>
          <p:nvPr>
            <p:ph idx="1"/>
          </p:nvPr>
        </p:nvSpPr>
        <p:spPr/>
        <p:txBody>
          <a:bodyPr/>
          <a:lstStyle/>
          <a:p>
            <a:pPr marL="0" indent="0" algn="ctr">
              <a:lnSpc>
                <a:spcPct val="120000"/>
              </a:lnSpc>
              <a:spcAft>
                <a:spcPts val="1200"/>
              </a:spcAft>
              <a:buNone/>
            </a:pPr>
            <a:r>
              <a:rPr lang="en-ZA" sz="1600" b="1" dirty="0"/>
              <a:t>Health promotion is the process of enabling people to increase control over, and to improve, their health</a:t>
            </a:r>
          </a:p>
        </p:txBody>
      </p:sp>
      <p:sp>
        <p:nvSpPr>
          <p:cNvPr id="7" name="TextBox 6">
            <a:extLst>
              <a:ext uri="{FF2B5EF4-FFF2-40B4-BE49-F238E27FC236}">
                <a16:creationId xmlns:a16="http://schemas.microsoft.com/office/drawing/2014/main" id="{0676EF1F-E5E0-6AF2-388B-5D0FB1D0080A}"/>
              </a:ext>
            </a:extLst>
          </p:cNvPr>
          <p:cNvSpPr txBox="1"/>
          <p:nvPr/>
        </p:nvSpPr>
        <p:spPr>
          <a:xfrm>
            <a:off x="388938" y="1781402"/>
            <a:ext cx="11414124" cy="751880"/>
          </a:xfrm>
          <a:prstGeom prst="round2SameRect">
            <a:avLst>
              <a:gd name="adj1" fmla="val 29375"/>
              <a:gd name="adj2" fmla="val 0"/>
            </a:avLst>
          </a:prstGeom>
          <a:solidFill>
            <a:srgbClr val="171717"/>
          </a:solidFill>
          <a:ln w="12700">
            <a:solidFill>
              <a:schemeClr val="tx1">
                <a:lumMod val="75000"/>
                <a:lumOff val="25000"/>
              </a:schemeClr>
            </a:solidFill>
          </a:ln>
          <a:effectLst/>
        </p:spPr>
        <p:txBody>
          <a:bodyPr wrap="square" lIns="36000" tIns="3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300" normalizeH="0" noProof="0" dirty="0">
                <a:ln>
                  <a:noFill/>
                </a:ln>
                <a:gradFill>
                  <a:gsLst>
                    <a:gs pos="0">
                      <a:schemeClr val="accent1"/>
                    </a:gs>
                    <a:gs pos="98000">
                      <a:schemeClr val="accent2"/>
                    </a:gs>
                  </a:gsLst>
                  <a:lin ang="2700000" scaled="1"/>
                </a:gradFill>
                <a:effectLst/>
                <a:uLnTx/>
                <a:uFillTx/>
              </a:rPr>
              <a:t>CONCEPTUAL APPROACHES AND STRATEGIES FOR HEALTH POMOTION</a:t>
            </a:r>
          </a:p>
        </p:txBody>
      </p:sp>
      <p:sp>
        <p:nvSpPr>
          <p:cNvPr id="13" name="TextBox 12">
            <a:extLst>
              <a:ext uri="{FF2B5EF4-FFF2-40B4-BE49-F238E27FC236}">
                <a16:creationId xmlns:a16="http://schemas.microsoft.com/office/drawing/2014/main" id="{EDB4DA3C-878C-890C-2FFD-5AEB6C045EA9}"/>
              </a:ext>
            </a:extLst>
          </p:cNvPr>
          <p:cNvSpPr txBox="1"/>
          <p:nvPr/>
        </p:nvSpPr>
        <p:spPr>
          <a:xfrm>
            <a:off x="388938" y="3145726"/>
            <a:ext cx="2742274" cy="801862"/>
          </a:xfrm>
          <a:prstGeom prst="rect">
            <a:avLst/>
          </a:prstGeom>
          <a:solidFill>
            <a:srgbClr val="171717"/>
          </a:solidFill>
          <a:ln w="12700">
            <a:solidFill>
              <a:schemeClr val="tx1">
                <a:lumMod val="75000"/>
                <a:lumOff val="25000"/>
              </a:schemeClr>
            </a:solidFill>
          </a:ln>
          <a:effectLst/>
        </p:spPr>
        <p:txBody>
          <a:bodyPr wrap="square" lIns="36000" tIns="36000" rIns="36000" bIns="36000" rtlCol="0" anchor="ctr" anchorCtr="0">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US" sz="1600" b="1" i="0" u="none" strike="noStrike" kern="0" cap="none" normalizeH="0" noProof="0" dirty="0">
                <a:ln>
                  <a:noFill/>
                </a:ln>
                <a:solidFill>
                  <a:schemeClr val="accent1"/>
                </a:solidFill>
                <a:effectLst/>
                <a:uLnTx/>
                <a:uFillTx/>
              </a:rPr>
              <a:t>HEALTHY</a:t>
            </a:r>
            <a:br>
              <a:rPr lang="en-US" sz="1600" b="1" kern="0" dirty="0">
                <a:solidFill>
                  <a:schemeClr val="accent1"/>
                </a:solidFill>
              </a:rPr>
            </a:br>
            <a:r>
              <a:rPr kumimoji="0" lang="en-US" sz="1600" b="1" i="0" u="none" strike="noStrike" kern="0" cap="none" normalizeH="0" noProof="0" dirty="0">
                <a:ln>
                  <a:noFill/>
                </a:ln>
                <a:solidFill>
                  <a:schemeClr val="accent1"/>
                </a:solidFill>
                <a:effectLst/>
                <a:uLnTx/>
                <a:uFillTx/>
              </a:rPr>
              <a:t>POPULATION</a:t>
            </a:r>
          </a:p>
        </p:txBody>
      </p:sp>
      <p:sp>
        <p:nvSpPr>
          <p:cNvPr id="2" name="TextBox 1">
            <a:extLst>
              <a:ext uri="{FF2B5EF4-FFF2-40B4-BE49-F238E27FC236}">
                <a16:creationId xmlns:a16="http://schemas.microsoft.com/office/drawing/2014/main" id="{826D9590-45D3-16D8-AB78-5042FC7DA007}"/>
              </a:ext>
            </a:extLst>
          </p:cNvPr>
          <p:cNvSpPr txBox="1"/>
          <p:nvPr/>
        </p:nvSpPr>
        <p:spPr>
          <a:xfrm>
            <a:off x="3279555" y="3145726"/>
            <a:ext cx="2742274" cy="801862"/>
          </a:xfrm>
          <a:prstGeom prst="rect">
            <a:avLst/>
          </a:prstGeom>
          <a:solidFill>
            <a:srgbClr val="171717"/>
          </a:solidFill>
          <a:ln w="12700">
            <a:solidFill>
              <a:schemeClr val="tx1">
                <a:lumMod val="75000"/>
                <a:lumOff val="25000"/>
              </a:schemeClr>
            </a:solidFill>
          </a:ln>
          <a:effectLst/>
        </p:spPr>
        <p:txBody>
          <a:bodyPr wrap="square" lIns="36000" tIns="36000" rIns="36000" bIns="36000" rtlCol="0" anchor="ctr" anchorCtr="0">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US" sz="1600" b="1" i="0" u="none" strike="noStrike" kern="0" cap="none" normalizeH="0" noProof="0" dirty="0">
                <a:ln>
                  <a:noFill/>
                </a:ln>
                <a:solidFill>
                  <a:schemeClr val="accent1"/>
                </a:solidFill>
                <a:effectLst/>
                <a:uLnTx/>
                <a:uFillTx/>
              </a:rPr>
              <a:t>POPULATION WITH</a:t>
            </a:r>
            <a:br>
              <a:rPr kumimoji="0" lang="en-US" sz="1600" b="1" i="0" u="none" strike="noStrike" kern="0" cap="none" normalizeH="0" noProof="0" dirty="0">
                <a:ln>
                  <a:noFill/>
                </a:ln>
                <a:solidFill>
                  <a:schemeClr val="accent1"/>
                </a:solidFill>
                <a:effectLst/>
                <a:uLnTx/>
                <a:uFillTx/>
              </a:rPr>
            </a:br>
            <a:r>
              <a:rPr kumimoji="0" lang="en-US" sz="1600" b="1" i="0" u="none" strike="noStrike" kern="0" cap="none" normalizeH="0" noProof="0" dirty="0">
                <a:ln>
                  <a:noFill/>
                </a:ln>
                <a:solidFill>
                  <a:schemeClr val="accent1"/>
                </a:solidFill>
                <a:effectLst/>
                <a:uLnTx/>
                <a:uFillTx/>
              </a:rPr>
              <a:t>RISK FACTORS</a:t>
            </a:r>
          </a:p>
        </p:txBody>
      </p:sp>
      <p:sp>
        <p:nvSpPr>
          <p:cNvPr id="9" name="TextBox 8">
            <a:extLst>
              <a:ext uri="{FF2B5EF4-FFF2-40B4-BE49-F238E27FC236}">
                <a16:creationId xmlns:a16="http://schemas.microsoft.com/office/drawing/2014/main" id="{2E3DDEFB-6952-49EF-4E31-19EAC199FB90}"/>
              </a:ext>
            </a:extLst>
          </p:cNvPr>
          <p:cNvSpPr txBox="1"/>
          <p:nvPr/>
        </p:nvSpPr>
        <p:spPr>
          <a:xfrm>
            <a:off x="6170172" y="3145726"/>
            <a:ext cx="2742274" cy="801862"/>
          </a:xfrm>
          <a:prstGeom prst="rect">
            <a:avLst/>
          </a:prstGeom>
          <a:solidFill>
            <a:srgbClr val="171717"/>
          </a:solidFill>
          <a:ln w="12700">
            <a:solidFill>
              <a:schemeClr val="tx1">
                <a:lumMod val="75000"/>
                <a:lumOff val="25000"/>
              </a:schemeClr>
            </a:solidFill>
          </a:ln>
          <a:effectLst/>
        </p:spPr>
        <p:txBody>
          <a:bodyPr wrap="square" lIns="36000" tIns="36000" rIns="36000" bIns="36000" rtlCol="0" anchor="ctr" anchorCtr="0">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US" sz="1600" b="1" i="0" u="none" strike="noStrike" kern="0" cap="none" normalizeH="0" noProof="0" dirty="0">
                <a:ln>
                  <a:noFill/>
                </a:ln>
                <a:solidFill>
                  <a:schemeClr val="accent1"/>
                </a:solidFill>
                <a:effectLst/>
                <a:uLnTx/>
                <a:uFillTx/>
              </a:rPr>
              <a:t>POPULATION</a:t>
            </a:r>
            <a:br>
              <a:rPr kumimoji="0" lang="en-US" sz="1600" b="1" i="0" u="none" strike="noStrike" kern="0" cap="none" normalizeH="0" noProof="0" dirty="0">
                <a:ln>
                  <a:noFill/>
                </a:ln>
                <a:solidFill>
                  <a:schemeClr val="accent1"/>
                </a:solidFill>
                <a:effectLst/>
                <a:uLnTx/>
                <a:uFillTx/>
              </a:rPr>
            </a:br>
            <a:r>
              <a:rPr kumimoji="0" lang="en-US" sz="1600" b="1" i="0" u="none" strike="noStrike" kern="0" cap="none" normalizeH="0" noProof="0" dirty="0">
                <a:ln>
                  <a:noFill/>
                </a:ln>
                <a:solidFill>
                  <a:schemeClr val="accent1"/>
                </a:solidFill>
                <a:effectLst/>
                <a:uLnTx/>
                <a:uFillTx/>
              </a:rPr>
              <a:t>WITH SYMPTOMS</a:t>
            </a:r>
          </a:p>
        </p:txBody>
      </p:sp>
      <p:sp>
        <p:nvSpPr>
          <p:cNvPr id="10" name="TextBox 9">
            <a:extLst>
              <a:ext uri="{FF2B5EF4-FFF2-40B4-BE49-F238E27FC236}">
                <a16:creationId xmlns:a16="http://schemas.microsoft.com/office/drawing/2014/main" id="{80334451-5917-6BEE-B63B-4E100072D00A}"/>
              </a:ext>
            </a:extLst>
          </p:cNvPr>
          <p:cNvSpPr txBox="1"/>
          <p:nvPr/>
        </p:nvSpPr>
        <p:spPr>
          <a:xfrm>
            <a:off x="9060788" y="3176494"/>
            <a:ext cx="2742274" cy="751880"/>
          </a:xfrm>
          <a:prstGeom prst="rect">
            <a:avLst/>
          </a:prstGeom>
          <a:solidFill>
            <a:srgbClr val="171717"/>
          </a:solidFill>
          <a:ln w="12700">
            <a:solidFill>
              <a:schemeClr val="tx1">
                <a:lumMod val="75000"/>
                <a:lumOff val="25000"/>
              </a:schemeClr>
            </a:solidFill>
          </a:ln>
          <a:effectLst/>
        </p:spPr>
        <p:txBody>
          <a:bodyPr wrap="square" lIns="36000" tIns="36000" rIns="36000" bIns="36000" rtlCol="0" anchor="ctr" anchorCtr="0">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US" sz="1600" b="1" i="0" u="none" strike="noStrike" kern="0" cap="none" normalizeH="0" noProof="0" dirty="0">
                <a:ln>
                  <a:noFill/>
                </a:ln>
                <a:solidFill>
                  <a:schemeClr val="accent1"/>
                </a:solidFill>
                <a:effectLst/>
                <a:uLnTx/>
                <a:uFillTx/>
              </a:rPr>
              <a:t>POPULATION WITH KNOWN DISORDER</a:t>
            </a:r>
          </a:p>
        </p:txBody>
      </p:sp>
      <p:sp>
        <p:nvSpPr>
          <p:cNvPr id="20" name="Arrow: Chevron 19">
            <a:extLst>
              <a:ext uri="{FF2B5EF4-FFF2-40B4-BE49-F238E27FC236}">
                <a16:creationId xmlns:a16="http://schemas.microsoft.com/office/drawing/2014/main" id="{4E17F884-DAA8-F92A-0F90-B4876DA351B2}"/>
              </a:ext>
            </a:extLst>
          </p:cNvPr>
          <p:cNvSpPr/>
          <p:nvPr/>
        </p:nvSpPr>
        <p:spPr>
          <a:xfrm rot="5400000">
            <a:off x="1533109" y="2624990"/>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1" name="Arrow: Chevron 20">
            <a:extLst>
              <a:ext uri="{FF2B5EF4-FFF2-40B4-BE49-F238E27FC236}">
                <a16:creationId xmlns:a16="http://schemas.microsoft.com/office/drawing/2014/main" id="{EAE97808-FF93-8545-E5B3-F73DAC32BC3A}"/>
              </a:ext>
            </a:extLst>
          </p:cNvPr>
          <p:cNvSpPr/>
          <p:nvPr/>
        </p:nvSpPr>
        <p:spPr>
          <a:xfrm rot="5400000">
            <a:off x="4423726" y="2624990"/>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3" name="Arrow: Chevron 22">
            <a:extLst>
              <a:ext uri="{FF2B5EF4-FFF2-40B4-BE49-F238E27FC236}">
                <a16:creationId xmlns:a16="http://schemas.microsoft.com/office/drawing/2014/main" id="{FC239E86-0ACD-7396-34B0-FC8ADE1B955E}"/>
              </a:ext>
            </a:extLst>
          </p:cNvPr>
          <p:cNvSpPr/>
          <p:nvPr/>
        </p:nvSpPr>
        <p:spPr>
          <a:xfrm rot="5400000">
            <a:off x="7314343" y="2624990"/>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5" name="Arrow: Chevron 24">
            <a:extLst>
              <a:ext uri="{FF2B5EF4-FFF2-40B4-BE49-F238E27FC236}">
                <a16:creationId xmlns:a16="http://schemas.microsoft.com/office/drawing/2014/main" id="{370ECC23-5E9A-4CA8-7D73-6E357950827A}"/>
              </a:ext>
            </a:extLst>
          </p:cNvPr>
          <p:cNvSpPr/>
          <p:nvPr/>
        </p:nvSpPr>
        <p:spPr>
          <a:xfrm rot="5400000">
            <a:off x="10204959" y="2624990"/>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7" name="TextBox 26">
            <a:extLst>
              <a:ext uri="{FF2B5EF4-FFF2-40B4-BE49-F238E27FC236}">
                <a16:creationId xmlns:a16="http://schemas.microsoft.com/office/drawing/2014/main" id="{CE7060FB-07C7-2561-B150-6EB129A607DF}"/>
              </a:ext>
            </a:extLst>
          </p:cNvPr>
          <p:cNvSpPr txBox="1"/>
          <p:nvPr/>
        </p:nvSpPr>
        <p:spPr>
          <a:xfrm>
            <a:off x="385762" y="4500911"/>
            <a:ext cx="2742274" cy="1872000"/>
          </a:xfrm>
          <a:prstGeom prst="rect">
            <a:avLst/>
          </a:prstGeom>
          <a:solidFill>
            <a:srgbClr val="171717"/>
          </a:solidFill>
          <a:ln w="12700">
            <a:solidFill>
              <a:schemeClr val="tx1">
                <a:lumMod val="75000"/>
                <a:lumOff val="25000"/>
              </a:schemeClr>
            </a:solidFill>
          </a:ln>
          <a:effectLst/>
        </p:spPr>
        <p:txBody>
          <a:bodyPr wrap="square" lIns="252000" tIns="144000" rIns="36000" bIns="36000" rtlCol="0" anchor="t" anchorCtr="0">
            <a:noAutofit/>
          </a:bodyPr>
          <a:lstStyle/>
          <a:p>
            <a:pPr marL="174625" marR="0" lvl="0" indent="-174625" defTabSz="457200" eaLnBrk="1" fontAlgn="auto" latinLnBrk="0" hangingPunct="1">
              <a:lnSpc>
                <a:spcPct val="120000"/>
              </a:lnSpc>
              <a:spcBef>
                <a:spcPts val="0"/>
              </a:spcBef>
              <a:spcAft>
                <a:spcPts val="1200"/>
              </a:spcAft>
              <a:buClrTx/>
              <a:buSzTx/>
              <a:buFont typeface="Wingdings" panose="05000000000000000000" pitchFamily="2" charset="2"/>
              <a:buChar char="§"/>
              <a:tabLst/>
              <a:defRPr/>
            </a:pPr>
            <a:r>
              <a:rPr lang="en-US" sz="1200" kern="0" dirty="0">
                <a:solidFill>
                  <a:schemeClr val="bg2"/>
                </a:solidFill>
              </a:rPr>
              <a:t>Promote healthy lifestyle</a:t>
            </a:r>
          </a:p>
          <a:p>
            <a:pPr marL="174625" marR="0" lvl="0" indent="-174625" defTabSz="457200" eaLnBrk="1" fontAlgn="auto" latinLnBrk="0" hangingPunct="1">
              <a:lnSpc>
                <a:spcPct val="120000"/>
              </a:lnSpc>
              <a:spcBef>
                <a:spcPts val="0"/>
              </a:spcBef>
              <a:spcAft>
                <a:spcPts val="1200"/>
              </a:spcAft>
              <a:buClrTx/>
              <a:buSzTx/>
              <a:buFont typeface="Wingdings" panose="05000000000000000000" pitchFamily="2" charset="2"/>
              <a:buChar char="§"/>
              <a:tabLst/>
              <a:defRPr/>
            </a:pPr>
            <a:r>
              <a:rPr kumimoji="0" lang="en-US" sz="1200" i="0" u="none" strike="noStrike" kern="0" cap="none" normalizeH="0" noProof="0" dirty="0">
                <a:ln>
                  <a:noFill/>
                </a:ln>
                <a:solidFill>
                  <a:schemeClr val="bg2"/>
                </a:solidFill>
                <a:effectLst/>
                <a:uLnTx/>
                <a:uFillTx/>
              </a:rPr>
              <a:t>Prevent risk factors</a:t>
            </a:r>
            <a:br>
              <a:rPr lang="en-US" sz="1200" kern="0" dirty="0">
                <a:solidFill>
                  <a:schemeClr val="bg2"/>
                </a:solidFill>
              </a:rPr>
            </a:br>
            <a:r>
              <a:rPr lang="en-US" sz="1200" kern="0" dirty="0">
                <a:solidFill>
                  <a:schemeClr val="bg2"/>
                </a:solidFill>
              </a:rPr>
              <a:t>(Primordial prevention)</a:t>
            </a:r>
          </a:p>
          <a:p>
            <a:pPr marL="174625" marR="0" lvl="0" indent="-174625" defTabSz="457200" eaLnBrk="1" fontAlgn="auto" latinLnBrk="0" hangingPunct="1">
              <a:lnSpc>
                <a:spcPct val="120000"/>
              </a:lnSpc>
              <a:spcBef>
                <a:spcPts val="0"/>
              </a:spcBef>
              <a:spcAft>
                <a:spcPts val="1200"/>
              </a:spcAft>
              <a:buClrTx/>
              <a:buSzTx/>
              <a:buFont typeface="Wingdings" panose="05000000000000000000" pitchFamily="2" charset="2"/>
              <a:buChar char="§"/>
              <a:tabLst/>
              <a:defRPr/>
            </a:pPr>
            <a:r>
              <a:rPr kumimoji="0" lang="en-US" sz="1200" i="0" u="none" strike="noStrike" kern="0" cap="none" normalizeH="0" noProof="0" dirty="0" err="1">
                <a:ln>
                  <a:noFill/>
                </a:ln>
                <a:solidFill>
                  <a:schemeClr val="bg2"/>
                </a:solidFill>
                <a:effectLst/>
                <a:uLnTx/>
                <a:uFillTx/>
              </a:rPr>
              <a:t>Pr</a:t>
            </a:r>
            <a:r>
              <a:rPr lang="en-US" sz="1200" kern="0" dirty="0" err="1">
                <a:solidFill>
                  <a:schemeClr val="bg2"/>
                </a:solidFill>
              </a:rPr>
              <a:t>evention</a:t>
            </a:r>
            <a:r>
              <a:rPr lang="en-US" sz="1200" kern="0" dirty="0">
                <a:solidFill>
                  <a:schemeClr val="bg2"/>
                </a:solidFill>
              </a:rPr>
              <a:t> of disorder and health problems</a:t>
            </a:r>
            <a:endParaRPr kumimoji="0" lang="en-US" sz="1200" i="0" u="none" strike="noStrike" kern="0" cap="none" normalizeH="0" noProof="0" dirty="0">
              <a:ln>
                <a:noFill/>
              </a:ln>
              <a:solidFill>
                <a:schemeClr val="bg2"/>
              </a:solidFill>
              <a:effectLst/>
              <a:uLnTx/>
              <a:uFillTx/>
            </a:endParaRPr>
          </a:p>
        </p:txBody>
      </p:sp>
      <p:sp>
        <p:nvSpPr>
          <p:cNvPr id="28" name="TextBox 27">
            <a:extLst>
              <a:ext uri="{FF2B5EF4-FFF2-40B4-BE49-F238E27FC236}">
                <a16:creationId xmlns:a16="http://schemas.microsoft.com/office/drawing/2014/main" id="{57B35F88-0DAD-448A-A560-EDAFFA3BE4E7}"/>
              </a:ext>
            </a:extLst>
          </p:cNvPr>
          <p:cNvSpPr txBox="1"/>
          <p:nvPr/>
        </p:nvSpPr>
        <p:spPr>
          <a:xfrm>
            <a:off x="3276379" y="4500911"/>
            <a:ext cx="2742274" cy="1872000"/>
          </a:xfrm>
          <a:prstGeom prst="rect">
            <a:avLst/>
          </a:prstGeom>
          <a:solidFill>
            <a:srgbClr val="171717"/>
          </a:solidFill>
          <a:ln w="12700">
            <a:solidFill>
              <a:schemeClr val="tx1">
                <a:lumMod val="75000"/>
                <a:lumOff val="25000"/>
              </a:schemeClr>
            </a:solidFill>
          </a:ln>
          <a:effectLst/>
        </p:spPr>
        <p:txBody>
          <a:bodyPr wrap="square" lIns="252000" tIns="144000" rIns="36000" bIns="36000" rtlCol="0" anchor="t" anchorCtr="0">
            <a:noAutofit/>
          </a:bodyPr>
          <a:lstStyle>
            <a:defPPr>
              <a:defRPr lang="en-US"/>
            </a:defPPr>
            <a:lvl1pPr marL="174625" marR="0" lvl="0" indent="-174625" defTabSz="457200" fontAlgn="auto">
              <a:lnSpc>
                <a:spcPct val="120000"/>
              </a:lnSpc>
              <a:spcBef>
                <a:spcPts val="0"/>
              </a:spcBef>
              <a:spcAft>
                <a:spcPts val="0"/>
              </a:spcAft>
              <a:buClrTx/>
              <a:buSzTx/>
              <a:buFont typeface="Wingdings" panose="05000000000000000000" pitchFamily="2" charset="2"/>
              <a:buChar char="§"/>
              <a:tabLst/>
              <a:defRPr sz="1200" kern="0">
                <a:solidFill>
                  <a:schemeClr val="bg2"/>
                </a:solidFill>
              </a:defRPr>
            </a:lvl1pPr>
          </a:lstStyle>
          <a:p>
            <a:pPr>
              <a:spcAft>
                <a:spcPts val="1200"/>
              </a:spcAft>
            </a:pPr>
            <a:r>
              <a:rPr lang="en-US" dirty="0"/>
              <a:t>Health promotion and screening</a:t>
            </a:r>
          </a:p>
          <a:p>
            <a:pPr>
              <a:spcAft>
                <a:spcPts val="1200"/>
              </a:spcAft>
            </a:pPr>
            <a:r>
              <a:rPr lang="en-US" dirty="0"/>
              <a:t>Action on risk factors</a:t>
            </a:r>
          </a:p>
          <a:p>
            <a:pPr>
              <a:spcAft>
                <a:spcPts val="1200"/>
              </a:spcAft>
            </a:pPr>
            <a:r>
              <a:rPr lang="en-US" dirty="0"/>
              <a:t>Build resilience</a:t>
            </a:r>
          </a:p>
          <a:p>
            <a:pPr>
              <a:spcAft>
                <a:spcPts val="1200"/>
              </a:spcAft>
            </a:pPr>
            <a:r>
              <a:rPr lang="en-US" dirty="0"/>
              <a:t>Maintain healthy lifestyle</a:t>
            </a:r>
          </a:p>
        </p:txBody>
      </p:sp>
      <p:sp>
        <p:nvSpPr>
          <p:cNvPr id="29" name="TextBox 28">
            <a:extLst>
              <a:ext uri="{FF2B5EF4-FFF2-40B4-BE49-F238E27FC236}">
                <a16:creationId xmlns:a16="http://schemas.microsoft.com/office/drawing/2014/main" id="{0575849F-19BB-9A13-F575-34563532D3C1}"/>
              </a:ext>
            </a:extLst>
          </p:cNvPr>
          <p:cNvSpPr txBox="1"/>
          <p:nvPr/>
        </p:nvSpPr>
        <p:spPr>
          <a:xfrm>
            <a:off x="6166996" y="4500911"/>
            <a:ext cx="2742274" cy="1872000"/>
          </a:xfrm>
          <a:prstGeom prst="rect">
            <a:avLst/>
          </a:prstGeom>
          <a:solidFill>
            <a:srgbClr val="171717"/>
          </a:solidFill>
          <a:ln w="12700">
            <a:solidFill>
              <a:schemeClr val="tx1">
                <a:lumMod val="75000"/>
                <a:lumOff val="25000"/>
              </a:schemeClr>
            </a:solidFill>
          </a:ln>
          <a:effectLst/>
        </p:spPr>
        <p:txBody>
          <a:bodyPr wrap="square" lIns="252000" tIns="144000" rIns="36000" bIns="36000" rtlCol="0" anchor="t" anchorCtr="0">
            <a:noAutofit/>
          </a:bodyPr>
          <a:lstStyle>
            <a:defPPr>
              <a:defRPr lang="en-US"/>
            </a:defPPr>
            <a:lvl1pPr marL="174625" marR="0" lvl="0" indent="-174625" defTabSz="457200" fontAlgn="auto">
              <a:lnSpc>
                <a:spcPct val="120000"/>
              </a:lnSpc>
              <a:spcBef>
                <a:spcPts val="0"/>
              </a:spcBef>
              <a:spcAft>
                <a:spcPts val="0"/>
              </a:spcAft>
              <a:buClrTx/>
              <a:buSzTx/>
              <a:buFont typeface="Wingdings" panose="05000000000000000000" pitchFamily="2" charset="2"/>
              <a:buChar char="§"/>
              <a:tabLst/>
              <a:defRPr sz="1200" kern="0">
                <a:solidFill>
                  <a:schemeClr val="bg2"/>
                </a:solidFill>
              </a:defRPr>
            </a:lvl1pPr>
          </a:lstStyle>
          <a:p>
            <a:pPr>
              <a:spcAft>
                <a:spcPts val="1200"/>
              </a:spcAft>
            </a:pPr>
            <a:r>
              <a:rPr lang="en-US" dirty="0"/>
              <a:t>Early detection</a:t>
            </a:r>
          </a:p>
          <a:p>
            <a:pPr>
              <a:spcAft>
                <a:spcPts val="1200"/>
              </a:spcAft>
            </a:pPr>
            <a:r>
              <a:rPr lang="en-US" dirty="0"/>
              <a:t>Treatment and care</a:t>
            </a:r>
          </a:p>
          <a:p>
            <a:pPr>
              <a:spcAft>
                <a:spcPts val="1200"/>
              </a:spcAft>
            </a:pPr>
            <a:r>
              <a:rPr lang="en-US" dirty="0"/>
              <a:t>Maintain healthy lifestyle</a:t>
            </a:r>
          </a:p>
          <a:p>
            <a:pPr>
              <a:spcAft>
                <a:spcPts val="1200"/>
              </a:spcAft>
            </a:pPr>
            <a:r>
              <a:rPr lang="en-US" dirty="0"/>
              <a:t>Disability limitation and rehabilitation</a:t>
            </a:r>
          </a:p>
        </p:txBody>
      </p:sp>
      <p:sp>
        <p:nvSpPr>
          <p:cNvPr id="30" name="TextBox 29">
            <a:extLst>
              <a:ext uri="{FF2B5EF4-FFF2-40B4-BE49-F238E27FC236}">
                <a16:creationId xmlns:a16="http://schemas.microsoft.com/office/drawing/2014/main" id="{3A623659-8078-82F4-D26A-6CA2EC5B615F}"/>
              </a:ext>
            </a:extLst>
          </p:cNvPr>
          <p:cNvSpPr txBox="1"/>
          <p:nvPr/>
        </p:nvSpPr>
        <p:spPr>
          <a:xfrm>
            <a:off x="9057612" y="4531679"/>
            <a:ext cx="2742274" cy="1872000"/>
          </a:xfrm>
          <a:prstGeom prst="rect">
            <a:avLst/>
          </a:prstGeom>
          <a:solidFill>
            <a:srgbClr val="171717"/>
          </a:solidFill>
          <a:ln w="12700">
            <a:solidFill>
              <a:schemeClr val="tx1">
                <a:lumMod val="75000"/>
                <a:lumOff val="25000"/>
              </a:schemeClr>
            </a:solidFill>
          </a:ln>
          <a:effectLst/>
        </p:spPr>
        <p:txBody>
          <a:bodyPr wrap="square" lIns="252000" tIns="144000" rIns="36000" bIns="36000" rtlCol="0" anchor="t" anchorCtr="0">
            <a:noAutofit/>
          </a:bodyPr>
          <a:lstStyle>
            <a:defPPr>
              <a:defRPr lang="en-US"/>
            </a:defPPr>
            <a:lvl1pPr marL="174625" marR="0" lvl="0" indent="-174625" defTabSz="457200" fontAlgn="auto">
              <a:lnSpc>
                <a:spcPct val="120000"/>
              </a:lnSpc>
              <a:spcBef>
                <a:spcPts val="0"/>
              </a:spcBef>
              <a:spcAft>
                <a:spcPts val="0"/>
              </a:spcAft>
              <a:buClrTx/>
              <a:buSzTx/>
              <a:buFont typeface="Wingdings" panose="05000000000000000000" pitchFamily="2" charset="2"/>
              <a:buChar char="§"/>
              <a:tabLst/>
              <a:defRPr sz="1200" kern="0">
                <a:solidFill>
                  <a:schemeClr val="bg2"/>
                </a:solidFill>
              </a:defRPr>
            </a:lvl1pPr>
          </a:lstStyle>
          <a:p>
            <a:pPr>
              <a:spcAft>
                <a:spcPts val="1200"/>
              </a:spcAft>
            </a:pPr>
            <a:r>
              <a:rPr lang="en-US" dirty="0"/>
              <a:t>Treatment and care</a:t>
            </a:r>
          </a:p>
          <a:p>
            <a:pPr>
              <a:spcAft>
                <a:spcPts val="1200"/>
              </a:spcAft>
            </a:pPr>
            <a:r>
              <a:rPr lang="en-US" dirty="0"/>
              <a:t>Maintain healthy lifestyle</a:t>
            </a:r>
          </a:p>
          <a:p>
            <a:pPr>
              <a:spcAft>
                <a:spcPts val="1200"/>
              </a:spcAft>
            </a:pPr>
            <a:r>
              <a:rPr lang="en-US" dirty="0"/>
              <a:t>Disability limitation and rehabilitation</a:t>
            </a:r>
          </a:p>
        </p:txBody>
      </p:sp>
      <p:sp>
        <p:nvSpPr>
          <p:cNvPr id="32" name="Arrow: Chevron 31">
            <a:extLst>
              <a:ext uri="{FF2B5EF4-FFF2-40B4-BE49-F238E27FC236}">
                <a16:creationId xmlns:a16="http://schemas.microsoft.com/office/drawing/2014/main" id="{908D0F10-57C2-B991-8AA7-3C0117F176CF}"/>
              </a:ext>
            </a:extLst>
          </p:cNvPr>
          <p:cNvSpPr/>
          <p:nvPr/>
        </p:nvSpPr>
        <p:spPr>
          <a:xfrm rot="5400000">
            <a:off x="1533109" y="4054385"/>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33" name="Arrow: Chevron 32">
            <a:extLst>
              <a:ext uri="{FF2B5EF4-FFF2-40B4-BE49-F238E27FC236}">
                <a16:creationId xmlns:a16="http://schemas.microsoft.com/office/drawing/2014/main" id="{7003CFC2-7EB3-7556-CF13-18629ADF0CFA}"/>
              </a:ext>
            </a:extLst>
          </p:cNvPr>
          <p:cNvSpPr/>
          <p:nvPr/>
        </p:nvSpPr>
        <p:spPr>
          <a:xfrm rot="5400000">
            <a:off x="4423726" y="4054385"/>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34" name="Arrow: Chevron 33">
            <a:extLst>
              <a:ext uri="{FF2B5EF4-FFF2-40B4-BE49-F238E27FC236}">
                <a16:creationId xmlns:a16="http://schemas.microsoft.com/office/drawing/2014/main" id="{C59EEEBA-92F2-2EA5-FFA3-CA6FF2F84EB4}"/>
              </a:ext>
            </a:extLst>
          </p:cNvPr>
          <p:cNvSpPr/>
          <p:nvPr/>
        </p:nvSpPr>
        <p:spPr>
          <a:xfrm rot="5400000">
            <a:off x="7314343" y="4054385"/>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35" name="Arrow: Chevron 34">
            <a:extLst>
              <a:ext uri="{FF2B5EF4-FFF2-40B4-BE49-F238E27FC236}">
                <a16:creationId xmlns:a16="http://schemas.microsoft.com/office/drawing/2014/main" id="{8B085917-494F-783F-699C-55C989755F18}"/>
              </a:ext>
            </a:extLst>
          </p:cNvPr>
          <p:cNvSpPr/>
          <p:nvPr/>
        </p:nvSpPr>
        <p:spPr>
          <a:xfrm rot="5400000">
            <a:off x="10204959" y="4054385"/>
            <a:ext cx="326813" cy="425096"/>
          </a:xfrm>
          <a:prstGeom prst="chevron">
            <a:avLst/>
          </a:prstGeom>
          <a:solidFill>
            <a:srgbClr val="171717"/>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Tree>
    <p:extLst>
      <p:ext uri="{BB962C8B-B14F-4D97-AF65-F5344CB8AC3E}">
        <p14:creationId xmlns:p14="http://schemas.microsoft.com/office/powerpoint/2010/main" val="190677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7B441-82DD-1DDF-2C86-FB1CFADD9BA8}"/>
              </a:ext>
            </a:extLst>
          </p:cNvPr>
          <p:cNvSpPr>
            <a:spLocks noGrp="1"/>
          </p:cNvSpPr>
          <p:nvPr>
            <p:ph type="title"/>
          </p:nvPr>
        </p:nvSpPr>
        <p:spPr/>
        <p:txBody>
          <a:bodyPr/>
          <a:lstStyle/>
          <a:p>
            <a:r>
              <a:rPr lang="en-ZA" dirty="0"/>
              <a:t>The importance of Health Awareness</a:t>
            </a:r>
          </a:p>
        </p:txBody>
      </p:sp>
      <p:sp>
        <p:nvSpPr>
          <p:cNvPr id="3" name="Content Placeholder 2">
            <a:extLst>
              <a:ext uri="{FF2B5EF4-FFF2-40B4-BE49-F238E27FC236}">
                <a16:creationId xmlns:a16="http://schemas.microsoft.com/office/drawing/2014/main" id="{FFA792EB-6EA6-9FD7-B46B-939872F97732}"/>
              </a:ext>
            </a:extLst>
          </p:cNvPr>
          <p:cNvSpPr>
            <a:spLocks noGrp="1"/>
          </p:cNvSpPr>
          <p:nvPr>
            <p:ph idx="1"/>
          </p:nvPr>
        </p:nvSpPr>
        <p:spPr/>
        <p:txBody>
          <a:bodyPr/>
          <a:lstStyle/>
          <a:p>
            <a:pPr>
              <a:lnSpc>
                <a:spcPct val="120000"/>
              </a:lnSpc>
              <a:spcAft>
                <a:spcPts val="1200"/>
              </a:spcAft>
            </a:pPr>
            <a:r>
              <a:rPr lang="en-ZA" sz="1800" dirty="0"/>
              <a:t>Health information is essential for maintaining good health,</a:t>
            </a:r>
            <a:br>
              <a:rPr lang="en-ZA" sz="1800" dirty="0"/>
            </a:br>
            <a:r>
              <a:rPr lang="en-ZA" sz="1800" dirty="0"/>
              <a:t>preventing diseases as well as making sound health decisions.</a:t>
            </a:r>
          </a:p>
          <a:p>
            <a:pPr>
              <a:lnSpc>
                <a:spcPct val="120000"/>
              </a:lnSpc>
              <a:spcAft>
                <a:spcPts val="1200"/>
              </a:spcAft>
            </a:pPr>
            <a:r>
              <a:rPr lang="en-ZA" sz="1800" dirty="0"/>
              <a:t>People can only be able to access, utilise, and benefit from</a:t>
            </a:r>
            <a:br>
              <a:rPr lang="en-ZA" sz="1800" dirty="0"/>
            </a:br>
            <a:r>
              <a:rPr lang="en-ZA" sz="1800" dirty="0"/>
              <a:t>healthcare services if they have proper information about these services. </a:t>
            </a:r>
          </a:p>
          <a:p>
            <a:pPr>
              <a:lnSpc>
                <a:spcPct val="120000"/>
              </a:lnSpc>
              <a:spcAft>
                <a:spcPts val="1200"/>
              </a:spcAft>
            </a:pPr>
            <a:r>
              <a:rPr lang="en-ZA" sz="1800" dirty="0"/>
              <a:t>Information related to every aspect of health is easily available today,</a:t>
            </a:r>
            <a:br>
              <a:rPr lang="en-ZA" sz="1800" dirty="0"/>
            </a:br>
            <a:r>
              <a:rPr lang="en-ZA" sz="1800" dirty="0"/>
              <a:t>but the main problem here lies in finding, selecting, and using relevant</a:t>
            </a:r>
            <a:br>
              <a:rPr lang="en-ZA" sz="1800" dirty="0"/>
            </a:br>
            <a:r>
              <a:rPr lang="en-ZA" sz="1800" dirty="0"/>
              <a:t>health information and preventing misinformation.</a:t>
            </a:r>
          </a:p>
        </p:txBody>
      </p:sp>
      <p:pic>
        <p:nvPicPr>
          <p:cNvPr id="5" name="Picture 4" descr="A red rectangle with a black background&#10;&#10;Description automatically generated">
            <a:extLst>
              <a:ext uri="{FF2B5EF4-FFF2-40B4-BE49-F238E27FC236}">
                <a16:creationId xmlns:a16="http://schemas.microsoft.com/office/drawing/2014/main" id="{4E31EC38-2B03-1C3D-89B9-DA4FACFE3261}"/>
              </a:ext>
            </a:extLst>
          </p:cNvPr>
          <p:cNvPicPr>
            <a:picLocks noChangeAspect="1"/>
          </p:cNvPicPr>
          <p:nvPr/>
        </p:nvPicPr>
        <p:blipFill>
          <a:blip r:embed="rId2"/>
          <a:stretch>
            <a:fillRect/>
          </a:stretch>
        </p:blipFill>
        <p:spPr>
          <a:xfrm>
            <a:off x="2089471" y="4609051"/>
            <a:ext cx="3790629" cy="1288108"/>
          </a:xfrm>
          <a:prstGeom prst="rect">
            <a:avLst/>
          </a:prstGeom>
        </p:spPr>
      </p:pic>
      <p:pic>
        <p:nvPicPr>
          <p:cNvPr id="7" name="Picture 6" descr="A green square with a black background&#10;&#10;Description automatically generated">
            <a:extLst>
              <a:ext uri="{FF2B5EF4-FFF2-40B4-BE49-F238E27FC236}">
                <a16:creationId xmlns:a16="http://schemas.microsoft.com/office/drawing/2014/main" id="{86FD6E0F-09E7-509E-0793-AD9FBF57F840}"/>
              </a:ext>
            </a:extLst>
          </p:cNvPr>
          <p:cNvPicPr>
            <a:picLocks noChangeAspect="1"/>
          </p:cNvPicPr>
          <p:nvPr/>
        </p:nvPicPr>
        <p:blipFill>
          <a:blip r:embed="rId3"/>
          <a:stretch>
            <a:fillRect/>
          </a:stretch>
        </p:blipFill>
        <p:spPr>
          <a:xfrm>
            <a:off x="6441357" y="4597247"/>
            <a:ext cx="3790629" cy="1311717"/>
          </a:xfrm>
          <a:prstGeom prst="rect">
            <a:avLst/>
          </a:prstGeom>
        </p:spPr>
      </p:pic>
    </p:spTree>
    <p:extLst>
      <p:ext uri="{BB962C8B-B14F-4D97-AF65-F5344CB8AC3E}">
        <p14:creationId xmlns:p14="http://schemas.microsoft.com/office/powerpoint/2010/main" val="791885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2DFB8-66E3-9C58-56EE-3B0190D7799E}"/>
              </a:ext>
            </a:extLst>
          </p:cNvPr>
          <p:cNvSpPr>
            <a:spLocks noGrp="1"/>
          </p:cNvSpPr>
          <p:nvPr>
            <p:ph type="title"/>
          </p:nvPr>
        </p:nvSpPr>
        <p:spPr/>
        <p:txBody>
          <a:bodyPr/>
          <a:lstStyle/>
          <a:p>
            <a:r>
              <a:rPr lang="en-ZA" dirty="0"/>
              <a:t>Towards a high performing Primary Care System</a:t>
            </a:r>
          </a:p>
        </p:txBody>
      </p:sp>
      <p:sp>
        <p:nvSpPr>
          <p:cNvPr id="3" name="TextBox 2">
            <a:extLst>
              <a:ext uri="{FF2B5EF4-FFF2-40B4-BE49-F238E27FC236}">
                <a16:creationId xmlns:a16="http://schemas.microsoft.com/office/drawing/2014/main" id="{8A9D2D75-E514-C6D3-2F58-20FF980E00D0}"/>
              </a:ext>
            </a:extLst>
          </p:cNvPr>
          <p:cNvSpPr txBox="1"/>
          <p:nvPr/>
        </p:nvSpPr>
        <p:spPr>
          <a:xfrm>
            <a:off x="388936" y="6410554"/>
            <a:ext cx="6097836" cy="365673"/>
          </a:xfrm>
          <a:prstGeom prst="rect">
            <a:avLst/>
          </a:prstGeom>
          <a:noFill/>
        </p:spPr>
        <p:txBody>
          <a:bodyPr wrap="square" lIns="0" tIns="0" rIns="0" bIns="0" anchor="ctr" anchorCtr="0">
            <a:noAutofit/>
          </a:bodyPr>
          <a:lstStyle/>
          <a:p>
            <a:r>
              <a:rPr lang="en-US" sz="900" dirty="0">
                <a:solidFill>
                  <a:schemeClr val="bg1"/>
                </a:solidFill>
              </a:rPr>
              <a:t>https://www.agpal.com.au/about-agpal/</a:t>
            </a:r>
          </a:p>
        </p:txBody>
      </p:sp>
      <p:grpSp>
        <p:nvGrpSpPr>
          <p:cNvPr id="28" name="Group 27">
            <a:extLst>
              <a:ext uri="{FF2B5EF4-FFF2-40B4-BE49-F238E27FC236}">
                <a16:creationId xmlns:a16="http://schemas.microsoft.com/office/drawing/2014/main" id="{C4DDFF09-D0A8-FB16-C73E-D39136F686E2}"/>
              </a:ext>
            </a:extLst>
          </p:cNvPr>
          <p:cNvGrpSpPr/>
          <p:nvPr/>
        </p:nvGrpSpPr>
        <p:grpSpPr>
          <a:xfrm>
            <a:off x="479651" y="1233488"/>
            <a:ext cx="11417302" cy="5111750"/>
            <a:chOff x="479651" y="1233488"/>
            <a:chExt cx="11417302" cy="5111750"/>
          </a:xfrm>
          <a:gradFill flip="none" rotWithShape="1">
            <a:gsLst>
              <a:gs pos="0">
                <a:schemeClr val="accent1"/>
              </a:gs>
              <a:gs pos="100000">
                <a:schemeClr val="accent2"/>
              </a:gs>
            </a:gsLst>
            <a:lin ang="5400000" scaled="1"/>
            <a:tileRect/>
          </a:gradFill>
        </p:grpSpPr>
        <p:sp>
          <p:nvSpPr>
            <p:cNvPr id="4" name="Rectangle: Rounded Corners 3">
              <a:extLst>
                <a:ext uri="{FF2B5EF4-FFF2-40B4-BE49-F238E27FC236}">
                  <a16:creationId xmlns:a16="http://schemas.microsoft.com/office/drawing/2014/main" id="{C12F847A-85AB-4FF5-3D73-E9CF71D810EC}"/>
                </a:ext>
              </a:extLst>
            </p:cNvPr>
            <p:cNvSpPr/>
            <p:nvPr/>
          </p:nvSpPr>
          <p:spPr>
            <a:xfrm>
              <a:off x="479651" y="5155351"/>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1</a:t>
              </a:r>
            </a:p>
            <a:p>
              <a:r>
                <a:rPr lang="en-US" sz="1600" dirty="0"/>
                <a:t>Engaged leadership</a:t>
              </a:r>
              <a:endParaRPr lang="en-ZA" sz="1600" dirty="0"/>
            </a:p>
          </p:txBody>
        </p:sp>
        <p:sp>
          <p:nvSpPr>
            <p:cNvPr id="8" name="Rectangle: Rounded Corners 7">
              <a:extLst>
                <a:ext uri="{FF2B5EF4-FFF2-40B4-BE49-F238E27FC236}">
                  <a16:creationId xmlns:a16="http://schemas.microsoft.com/office/drawing/2014/main" id="{ABB009E6-A9C3-EEFB-ADDE-95C17FEBF2E9}"/>
                </a:ext>
              </a:extLst>
            </p:cNvPr>
            <p:cNvSpPr/>
            <p:nvPr/>
          </p:nvSpPr>
          <p:spPr>
            <a:xfrm>
              <a:off x="3377292" y="5155351"/>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2</a:t>
              </a:r>
            </a:p>
            <a:p>
              <a:r>
                <a:rPr lang="en-US" sz="1600" dirty="0"/>
                <a:t>Data driven improvement</a:t>
              </a:r>
              <a:endParaRPr lang="en-ZA" sz="1600" dirty="0"/>
            </a:p>
          </p:txBody>
        </p:sp>
        <p:sp>
          <p:nvSpPr>
            <p:cNvPr id="9" name="Rectangle: Rounded Corners 8">
              <a:extLst>
                <a:ext uri="{FF2B5EF4-FFF2-40B4-BE49-F238E27FC236}">
                  <a16:creationId xmlns:a16="http://schemas.microsoft.com/office/drawing/2014/main" id="{04346185-029E-870B-BF2E-89941E172F3D}"/>
                </a:ext>
              </a:extLst>
            </p:cNvPr>
            <p:cNvSpPr/>
            <p:nvPr/>
          </p:nvSpPr>
          <p:spPr>
            <a:xfrm>
              <a:off x="6274933" y="5155351"/>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3</a:t>
              </a:r>
            </a:p>
            <a:p>
              <a:r>
                <a:rPr lang="en-US" sz="1600" dirty="0"/>
                <a:t>Patient registration</a:t>
              </a:r>
              <a:endParaRPr lang="en-ZA" sz="1600" dirty="0"/>
            </a:p>
          </p:txBody>
        </p:sp>
        <p:sp>
          <p:nvSpPr>
            <p:cNvPr id="10" name="Rectangle: Rounded Corners 9">
              <a:extLst>
                <a:ext uri="{FF2B5EF4-FFF2-40B4-BE49-F238E27FC236}">
                  <a16:creationId xmlns:a16="http://schemas.microsoft.com/office/drawing/2014/main" id="{2AC14C0C-BF53-410B-6C6B-EA913B439383}"/>
                </a:ext>
              </a:extLst>
            </p:cNvPr>
            <p:cNvSpPr/>
            <p:nvPr/>
          </p:nvSpPr>
          <p:spPr>
            <a:xfrm>
              <a:off x="9172575" y="5155351"/>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4</a:t>
              </a:r>
            </a:p>
            <a:p>
              <a:r>
                <a:rPr lang="en-US" sz="1600" dirty="0"/>
                <a:t>Team-based care</a:t>
              </a:r>
              <a:endParaRPr lang="en-ZA" sz="1600" dirty="0"/>
            </a:p>
          </p:txBody>
        </p:sp>
        <p:sp>
          <p:nvSpPr>
            <p:cNvPr id="14" name="Rectangle: Rounded Corners 13">
              <a:extLst>
                <a:ext uri="{FF2B5EF4-FFF2-40B4-BE49-F238E27FC236}">
                  <a16:creationId xmlns:a16="http://schemas.microsoft.com/office/drawing/2014/main" id="{39DD21D8-60D7-D4F4-D149-107B3AA01BC8}"/>
                </a:ext>
              </a:extLst>
            </p:cNvPr>
            <p:cNvSpPr/>
            <p:nvPr/>
          </p:nvSpPr>
          <p:spPr>
            <a:xfrm>
              <a:off x="3377292" y="3848063"/>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5</a:t>
              </a:r>
            </a:p>
            <a:p>
              <a:r>
                <a:rPr lang="en-US" sz="1600" dirty="0"/>
                <a:t>Patient-team partnership</a:t>
              </a:r>
              <a:endParaRPr lang="en-ZA" sz="1600" dirty="0"/>
            </a:p>
          </p:txBody>
        </p:sp>
        <p:sp>
          <p:nvSpPr>
            <p:cNvPr id="15" name="Rectangle: Rounded Corners 14">
              <a:extLst>
                <a:ext uri="{FF2B5EF4-FFF2-40B4-BE49-F238E27FC236}">
                  <a16:creationId xmlns:a16="http://schemas.microsoft.com/office/drawing/2014/main" id="{884906C9-EA69-B64C-0FD4-C7E767504C06}"/>
                </a:ext>
              </a:extLst>
            </p:cNvPr>
            <p:cNvSpPr/>
            <p:nvPr/>
          </p:nvSpPr>
          <p:spPr>
            <a:xfrm>
              <a:off x="6274933" y="3848063"/>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6</a:t>
              </a:r>
            </a:p>
            <a:p>
              <a:r>
                <a:rPr lang="en-US" sz="1600" dirty="0"/>
                <a:t>Population management</a:t>
              </a:r>
              <a:endParaRPr lang="en-ZA" sz="1600" dirty="0"/>
            </a:p>
          </p:txBody>
        </p:sp>
        <p:sp>
          <p:nvSpPr>
            <p:cNvPr id="16" name="Rectangle: Rounded Corners 15">
              <a:extLst>
                <a:ext uri="{FF2B5EF4-FFF2-40B4-BE49-F238E27FC236}">
                  <a16:creationId xmlns:a16="http://schemas.microsoft.com/office/drawing/2014/main" id="{92B4EFC8-C7C8-32CC-9BDA-17B2D4A098DC}"/>
                </a:ext>
              </a:extLst>
            </p:cNvPr>
            <p:cNvSpPr/>
            <p:nvPr/>
          </p:nvSpPr>
          <p:spPr>
            <a:xfrm>
              <a:off x="9172575" y="3848063"/>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7</a:t>
              </a:r>
            </a:p>
            <a:p>
              <a:r>
                <a:rPr lang="en-US" sz="1600" dirty="0"/>
                <a:t>Continuity of care</a:t>
              </a:r>
              <a:endParaRPr lang="en-ZA" sz="1600" dirty="0"/>
            </a:p>
          </p:txBody>
        </p:sp>
        <p:sp>
          <p:nvSpPr>
            <p:cNvPr id="20" name="Rectangle: Rounded Corners 19">
              <a:extLst>
                <a:ext uri="{FF2B5EF4-FFF2-40B4-BE49-F238E27FC236}">
                  <a16:creationId xmlns:a16="http://schemas.microsoft.com/office/drawing/2014/main" id="{E2E136A4-B721-A538-F919-B38B169386B2}"/>
                </a:ext>
              </a:extLst>
            </p:cNvPr>
            <p:cNvSpPr/>
            <p:nvPr/>
          </p:nvSpPr>
          <p:spPr>
            <a:xfrm>
              <a:off x="6274933" y="2540775"/>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8</a:t>
              </a:r>
            </a:p>
            <a:p>
              <a:r>
                <a:rPr lang="en-US" sz="1600" dirty="0"/>
                <a:t>Prompt access to care</a:t>
              </a:r>
              <a:endParaRPr lang="en-ZA" sz="1600" dirty="0"/>
            </a:p>
          </p:txBody>
        </p:sp>
        <p:sp>
          <p:nvSpPr>
            <p:cNvPr id="21" name="Rectangle: Rounded Corners 20">
              <a:extLst>
                <a:ext uri="{FF2B5EF4-FFF2-40B4-BE49-F238E27FC236}">
                  <a16:creationId xmlns:a16="http://schemas.microsoft.com/office/drawing/2014/main" id="{F7181656-ACD9-C202-22B4-0A4B301133BC}"/>
                </a:ext>
              </a:extLst>
            </p:cNvPr>
            <p:cNvSpPr/>
            <p:nvPr/>
          </p:nvSpPr>
          <p:spPr>
            <a:xfrm>
              <a:off x="9172575" y="2540775"/>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9</a:t>
              </a:r>
            </a:p>
            <a:p>
              <a:r>
                <a:rPr lang="en-US" sz="1600" dirty="0"/>
                <a:t>Comprehensive care</a:t>
              </a:r>
              <a:br>
                <a:rPr lang="en-US" sz="1600" dirty="0"/>
              </a:br>
              <a:r>
                <a:rPr lang="en-US" sz="1600" dirty="0"/>
                <a:t>and co-ordination</a:t>
              </a:r>
              <a:endParaRPr lang="en-ZA" sz="1600" dirty="0"/>
            </a:p>
          </p:txBody>
        </p:sp>
        <p:sp>
          <p:nvSpPr>
            <p:cNvPr id="26" name="Rectangle: Rounded Corners 25">
              <a:extLst>
                <a:ext uri="{FF2B5EF4-FFF2-40B4-BE49-F238E27FC236}">
                  <a16:creationId xmlns:a16="http://schemas.microsoft.com/office/drawing/2014/main" id="{70922339-BC10-4979-5F51-9645A468F66D}"/>
                </a:ext>
              </a:extLst>
            </p:cNvPr>
            <p:cNvSpPr/>
            <p:nvPr/>
          </p:nvSpPr>
          <p:spPr>
            <a:xfrm>
              <a:off x="9172575" y="1233488"/>
              <a:ext cx="2724378" cy="1189887"/>
            </a:xfrm>
            <a:prstGeom prst="roundRect">
              <a:avLst/>
            </a:prstGeom>
            <a:grpFill/>
            <a:ln w="19050">
              <a:solidFill>
                <a:schemeClr val="bg2"/>
              </a:solidFill>
            </a:ln>
            <a:effectLst>
              <a:outerShdw blurRad="381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144000" tIns="72000" rIns="36000" bIns="36000" rtlCol="0" anchor="t" anchorCtr="0"/>
            <a:lstStyle/>
            <a:p>
              <a:r>
                <a:rPr lang="en-US" sz="2800" b="1" dirty="0">
                  <a:effectLst>
                    <a:innerShdw blurRad="114300">
                      <a:prstClr val="black"/>
                    </a:innerShdw>
                  </a:effectLst>
                  <a:latin typeface="Open Sans Extrabold" panose="020B0906030804020204" pitchFamily="34" charset="0"/>
                  <a:ea typeface="Open Sans Extrabold" panose="020B0906030804020204" pitchFamily="34" charset="0"/>
                  <a:cs typeface="Open Sans Extrabold" panose="020B0906030804020204" pitchFamily="34" charset="0"/>
                </a:rPr>
                <a:t>10</a:t>
              </a:r>
            </a:p>
            <a:p>
              <a:r>
                <a:rPr lang="en-US" sz="1600" dirty="0"/>
                <a:t>Quality general</a:t>
              </a:r>
              <a:br>
                <a:rPr lang="en-US" sz="1600" dirty="0"/>
              </a:br>
              <a:r>
                <a:rPr lang="en-US" sz="1600" dirty="0"/>
                <a:t>practice of the future</a:t>
              </a:r>
              <a:endParaRPr lang="en-ZA" sz="1600" dirty="0"/>
            </a:p>
          </p:txBody>
        </p:sp>
      </p:grpSp>
      <p:sp>
        <p:nvSpPr>
          <p:cNvPr id="29" name="TextBox 28">
            <a:extLst>
              <a:ext uri="{FF2B5EF4-FFF2-40B4-BE49-F238E27FC236}">
                <a16:creationId xmlns:a16="http://schemas.microsoft.com/office/drawing/2014/main" id="{3F7CB43D-2582-9CA4-5F3C-C7A4B2666721}"/>
              </a:ext>
            </a:extLst>
          </p:cNvPr>
          <p:cNvSpPr txBox="1"/>
          <p:nvPr/>
        </p:nvSpPr>
        <p:spPr>
          <a:xfrm>
            <a:off x="2130871" y="1169178"/>
            <a:ext cx="4849621" cy="1027397"/>
          </a:xfrm>
          <a:prstGeom prst="rect">
            <a:avLst/>
          </a:prstGeom>
          <a:noFill/>
        </p:spPr>
        <p:txBody>
          <a:bodyPr wrap="square" lIns="36000" tIns="36000" rIns="36000" bIns="36000" rtlCol="0">
            <a:noAutofit/>
          </a:bodyPr>
          <a:lstStyle/>
          <a:p>
            <a:r>
              <a:rPr lang="en-US" sz="3200" dirty="0">
                <a:solidFill>
                  <a:schemeClr val="bg1"/>
                </a:solidFill>
              </a:rPr>
              <a:t>Building Blocks for High Performing Primary Care</a:t>
            </a:r>
            <a:endParaRPr lang="en-US" sz="3200" b="0" i="0" u="none" strike="noStrike" dirty="0">
              <a:solidFill>
                <a:srgbClr val="666666"/>
              </a:solidFill>
              <a:effectLst/>
            </a:endParaRPr>
          </a:p>
        </p:txBody>
      </p:sp>
      <p:sp>
        <p:nvSpPr>
          <p:cNvPr id="30" name="TextBox 29">
            <a:extLst>
              <a:ext uri="{FF2B5EF4-FFF2-40B4-BE49-F238E27FC236}">
                <a16:creationId xmlns:a16="http://schemas.microsoft.com/office/drawing/2014/main" id="{5C2681E8-4924-E458-F6A8-9AE72CDFA823}"/>
              </a:ext>
            </a:extLst>
          </p:cNvPr>
          <p:cNvSpPr txBox="1"/>
          <p:nvPr/>
        </p:nvSpPr>
        <p:spPr>
          <a:xfrm>
            <a:off x="0" y="939034"/>
            <a:ext cx="2038351" cy="1398894"/>
          </a:xfrm>
          <a:prstGeom prst="rect">
            <a:avLst/>
          </a:prstGeom>
          <a:noFill/>
        </p:spPr>
        <p:txBody>
          <a:bodyPr wrap="square" lIns="36000" tIns="36000" rIns="36000" bIns="36000" rtlCol="0">
            <a:noAutofit/>
          </a:bodyPr>
          <a:lstStyle/>
          <a:p>
            <a:pPr algn="r"/>
            <a:r>
              <a:rPr lang="en-US" sz="9600" dirty="0">
                <a:gradFill>
                  <a:gsLst>
                    <a:gs pos="0">
                      <a:schemeClr val="accent1"/>
                    </a:gs>
                    <a:gs pos="100000">
                      <a:schemeClr val="accent2"/>
                    </a:gs>
                  </a:gsLst>
                  <a:lin ang="54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10</a:t>
            </a:r>
            <a:endParaRPr lang="en-US" sz="9600" b="0" i="0" u="none" strike="noStrike" dirty="0">
              <a:gradFill>
                <a:gsLst>
                  <a:gs pos="0">
                    <a:schemeClr val="accent1"/>
                  </a:gs>
                  <a:gs pos="100000">
                    <a:schemeClr val="accent2"/>
                  </a:gs>
                </a:gsLst>
                <a:lin ang="5400000" scaled="1"/>
              </a:gradFill>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385673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AAADF-30AA-5159-DC03-09084682F24C}"/>
              </a:ext>
            </a:extLst>
          </p:cNvPr>
          <p:cNvSpPr>
            <a:spLocks noGrp="1"/>
          </p:cNvSpPr>
          <p:nvPr>
            <p:ph type="title"/>
          </p:nvPr>
        </p:nvSpPr>
        <p:spPr/>
        <p:txBody>
          <a:bodyPr/>
          <a:lstStyle/>
          <a:p>
            <a:r>
              <a:rPr lang="en-ZA" dirty="0"/>
              <a:t>Levels of Health Care </a:t>
            </a:r>
          </a:p>
        </p:txBody>
      </p:sp>
      <p:sp>
        <p:nvSpPr>
          <p:cNvPr id="6" name="TextBox 5">
            <a:extLst>
              <a:ext uri="{FF2B5EF4-FFF2-40B4-BE49-F238E27FC236}">
                <a16:creationId xmlns:a16="http://schemas.microsoft.com/office/drawing/2014/main" id="{A93174A8-9D99-006E-3D06-EF301BECFE3D}"/>
              </a:ext>
            </a:extLst>
          </p:cNvPr>
          <p:cNvSpPr txBox="1"/>
          <p:nvPr/>
        </p:nvSpPr>
        <p:spPr>
          <a:xfrm>
            <a:off x="388936" y="6480079"/>
            <a:ext cx="6097836" cy="230832"/>
          </a:xfrm>
          <a:prstGeom prst="rect">
            <a:avLst/>
          </a:prstGeom>
          <a:noFill/>
        </p:spPr>
        <p:txBody>
          <a:bodyPr wrap="square" lIns="0" tIns="0" rIns="0" bIns="0" anchor="ctr" anchorCtr="0">
            <a:noAutofit/>
          </a:bodyPr>
          <a:lstStyle/>
          <a:p>
            <a:r>
              <a:rPr lang="en-US" sz="900" dirty="0">
                <a:solidFill>
                  <a:schemeClr val="bg1"/>
                </a:solidFill>
              </a:rPr>
              <a:t>https://bettercare.co.za/public-health/03-08.html</a:t>
            </a:r>
          </a:p>
        </p:txBody>
      </p:sp>
      <p:sp>
        <p:nvSpPr>
          <p:cNvPr id="8" name="Arrow: Up-Down 7">
            <a:extLst>
              <a:ext uri="{FF2B5EF4-FFF2-40B4-BE49-F238E27FC236}">
                <a16:creationId xmlns:a16="http://schemas.microsoft.com/office/drawing/2014/main" id="{139D4ADE-E740-0ECA-F98B-ABA461AABB70}"/>
              </a:ext>
            </a:extLst>
          </p:cNvPr>
          <p:cNvSpPr/>
          <p:nvPr/>
        </p:nvSpPr>
        <p:spPr>
          <a:xfrm>
            <a:off x="1167789" y="2265164"/>
            <a:ext cx="859316" cy="3200800"/>
          </a:xfrm>
          <a:prstGeom prst="upDownArrow">
            <a:avLst/>
          </a:prstGeom>
          <a:gradFill flip="none" rotWithShape="1">
            <a:gsLst>
              <a:gs pos="0">
                <a:schemeClr val="accent2"/>
              </a:gs>
              <a:gs pos="100000">
                <a:schemeClr val="accent1"/>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bg1"/>
              </a:solidFill>
            </a:endParaRPr>
          </a:p>
        </p:txBody>
      </p:sp>
      <p:sp>
        <p:nvSpPr>
          <p:cNvPr id="9" name="Arrow: Up-Down 8">
            <a:extLst>
              <a:ext uri="{FF2B5EF4-FFF2-40B4-BE49-F238E27FC236}">
                <a16:creationId xmlns:a16="http://schemas.microsoft.com/office/drawing/2014/main" id="{9BC11CD3-A9A2-D4DA-B4EC-2DC2B970F402}"/>
              </a:ext>
            </a:extLst>
          </p:cNvPr>
          <p:cNvSpPr/>
          <p:nvPr/>
        </p:nvSpPr>
        <p:spPr>
          <a:xfrm>
            <a:off x="9999601" y="2265164"/>
            <a:ext cx="859316" cy="3200800"/>
          </a:xfrm>
          <a:prstGeom prst="upDownArrow">
            <a:avLst/>
          </a:prstGeom>
          <a:gradFill flip="none" rotWithShape="1">
            <a:gsLst>
              <a:gs pos="0">
                <a:schemeClr val="accent2"/>
              </a:gs>
              <a:gs pos="100000">
                <a:schemeClr val="accent1"/>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bg1"/>
              </a:solidFill>
            </a:endParaRPr>
          </a:p>
        </p:txBody>
      </p:sp>
      <p:sp>
        <p:nvSpPr>
          <p:cNvPr id="10" name="Arrow: Up-Down 9">
            <a:extLst>
              <a:ext uri="{FF2B5EF4-FFF2-40B4-BE49-F238E27FC236}">
                <a16:creationId xmlns:a16="http://schemas.microsoft.com/office/drawing/2014/main" id="{2EDF29FE-4E7B-10B8-C2C0-76C9C4D9D704}"/>
              </a:ext>
            </a:extLst>
          </p:cNvPr>
          <p:cNvSpPr/>
          <p:nvPr/>
        </p:nvSpPr>
        <p:spPr>
          <a:xfrm>
            <a:off x="7686102" y="2265164"/>
            <a:ext cx="859316" cy="3200800"/>
          </a:xfrm>
          <a:prstGeom prst="upDownArrow">
            <a:avLst/>
          </a:prstGeom>
          <a:gradFill flip="none" rotWithShape="1">
            <a:gsLst>
              <a:gs pos="0">
                <a:schemeClr val="accent2"/>
              </a:gs>
              <a:gs pos="100000">
                <a:schemeClr val="accent1"/>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solidFill>
                <a:schemeClr val="bg1"/>
              </a:solidFill>
            </a:endParaRPr>
          </a:p>
        </p:txBody>
      </p:sp>
      <p:sp>
        <p:nvSpPr>
          <p:cNvPr id="11" name="TextBox 10">
            <a:extLst>
              <a:ext uri="{FF2B5EF4-FFF2-40B4-BE49-F238E27FC236}">
                <a16:creationId xmlns:a16="http://schemas.microsoft.com/office/drawing/2014/main" id="{AB0D28CD-5FE7-D1EE-E74F-3975E72531BB}"/>
              </a:ext>
            </a:extLst>
          </p:cNvPr>
          <p:cNvSpPr txBox="1"/>
          <p:nvPr/>
        </p:nvSpPr>
        <p:spPr>
          <a:xfrm>
            <a:off x="660926" y="1525444"/>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Fewer</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patients seen</a:t>
            </a:r>
          </a:p>
        </p:txBody>
      </p:sp>
      <p:sp>
        <p:nvSpPr>
          <p:cNvPr id="12" name="TextBox 11">
            <a:extLst>
              <a:ext uri="{FF2B5EF4-FFF2-40B4-BE49-F238E27FC236}">
                <a16:creationId xmlns:a16="http://schemas.microsoft.com/office/drawing/2014/main" id="{10CF391C-5718-DD9A-42E2-C43CBF9ECC9D}"/>
              </a:ext>
            </a:extLst>
          </p:cNvPr>
          <p:cNvSpPr txBox="1"/>
          <p:nvPr/>
        </p:nvSpPr>
        <p:spPr>
          <a:xfrm>
            <a:off x="7179239" y="1525444"/>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More </a:t>
            </a:r>
            <a:r>
              <a:rPr lang="en-US" sz="1600" b="1" dirty="0" err="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specialised</a:t>
            </a: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more costly</a:t>
            </a:r>
          </a:p>
        </p:txBody>
      </p:sp>
      <p:sp>
        <p:nvSpPr>
          <p:cNvPr id="13" name="TextBox 12">
            <a:extLst>
              <a:ext uri="{FF2B5EF4-FFF2-40B4-BE49-F238E27FC236}">
                <a16:creationId xmlns:a16="http://schemas.microsoft.com/office/drawing/2014/main" id="{7DAC2B35-3D9C-4A6C-9398-17F41BA928A2}"/>
              </a:ext>
            </a:extLst>
          </p:cNvPr>
          <p:cNvSpPr txBox="1"/>
          <p:nvPr/>
        </p:nvSpPr>
        <p:spPr>
          <a:xfrm>
            <a:off x="9492738" y="1525444"/>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More focused on</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curative services</a:t>
            </a:r>
          </a:p>
        </p:txBody>
      </p:sp>
      <p:sp>
        <p:nvSpPr>
          <p:cNvPr id="14" name="TextBox 13">
            <a:extLst>
              <a:ext uri="{FF2B5EF4-FFF2-40B4-BE49-F238E27FC236}">
                <a16:creationId xmlns:a16="http://schemas.microsoft.com/office/drawing/2014/main" id="{064DF216-63FD-5331-E019-666F400745DF}"/>
              </a:ext>
            </a:extLst>
          </p:cNvPr>
          <p:cNvSpPr txBox="1"/>
          <p:nvPr/>
        </p:nvSpPr>
        <p:spPr>
          <a:xfrm>
            <a:off x="660926" y="5649825"/>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More</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patients seen</a:t>
            </a:r>
          </a:p>
        </p:txBody>
      </p:sp>
      <p:sp>
        <p:nvSpPr>
          <p:cNvPr id="15" name="TextBox 14">
            <a:extLst>
              <a:ext uri="{FF2B5EF4-FFF2-40B4-BE49-F238E27FC236}">
                <a16:creationId xmlns:a16="http://schemas.microsoft.com/office/drawing/2014/main" id="{B21E9A0B-7E7B-BB57-3F6E-DD70B032FB76}"/>
              </a:ext>
            </a:extLst>
          </p:cNvPr>
          <p:cNvSpPr txBox="1"/>
          <p:nvPr/>
        </p:nvSpPr>
        <p:spPr>
          <a:xfrm>
            <a:off x="7179239" y="5649825"/>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a:ea typeface="Open Sans Semibold"/>
                <a:cs typeface="Open Sans Semibold"/>
              </a:rPr>
              <a:t>More </a:t>
            </a:r>
            <a:r>
              <a:rPr lang="en-US" sz="1600" b="1" dirty="0" err="1">
                <a:solidFill>
                  <a:schemeClr val="bg1"/>
                </a:solidFill>
                <a:latin typeface="Open Sans Semibold"/>
                <a:ea typeface="Open Sans Semibold"/>
                <a:cs typeface="Open Sans Semibold"/>
              </a:rPr>
              <a:t>generalised</a:t>
            </a:r>
            <a:br>
              <a:rPr lang="en-US" sz="1600" b="1" dirty="0">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a:ea typeface="Open Sans Semibold"/>
                <a:cs typeface="Open Sans Semibold"/>
              </a:rPr>
              <a:t>less costly</a:t>
            </a:r>
          </a:p>
        </p:txBody>
      </p:sp>
      <p:sp>
        <p:nvSpPr>
          <p:cNvPr id="16" name="TextBox 15">
            <a:extLst>
              <a:ext uri="{FF2B5EF4-FFF2-40B4-BE49-F238E27FC236}">
                <a16:creationId xmlns:a16="http://schemas.microsoft.com/office/drawing/2014/main" id="{4F31EFA4-DF44-A7E3-5FE0-68D4E7C9C5DA}"/>
              </a:ext>
            </a:extLst>
          </p:cNvPr>
          <p:cNvSpPr txBox="1"/>
          <p:nvPr/>
        </p:nvSpPr>
        <p:spPr>
          <a:xfrm>
            <a:off x="9492738" y="5649825"/>
            <a:ext cx="1873042" cy="400110"/>
          </a:xfrm>
          <a:prstGeom prst="rect">
            <a:avLst/>
          </a:prstGeom>
          <a:noFill/>
        </p:spPr>
        <p:txBody>
          <a:bodyPr wrap="square" lIns="36000" tIns="36000" rIns="36000" bIns="36000" anchor="ctr" anchorCtr="0">
            <a:noAutofit/>
          </a:bodyPr>
          <a:lstStyle/>
          <a:p>
            <a:pPr algn="ct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More focused on</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prevention and</a:t>
            </a:r>
            <a:b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health promotion</a:t>
            </a:r>
          </a:p>
        </p:txBody>
      </p:sp>
      <p:sp>
        <p:nvSpPr>
          <p:cNvPr id="17" name="Isosceles Triangle 16">
            <a:extLst>
              <a:ext uri="{FF2B5EF4-FFF2-40B4-BE49-F238E27FC236}">
                <a16:creationId xmlns:a16="http://schemas.microsoft.com/office/drawing/2014/main" id="{3E7A6F35-9612-808B-86A0-869484398EB9}"/>
              </a:ext>
            </a:extLst>
          </p:cNvPr>
          <p:cNvSpPr/>
          <p:nvPr/>
        </p:nvSpPr>
        <p:spPr>
          <a:xfrm>
            <a:off x="2731988" y="1525445"/>
            <a:ext cx="4241689" cy="4324436"/>
          </a:xfrm>
          <a:prstGeom prst="triangle">
            <a:avLst/>
          </a:prstGeom>
          <a:gradFill>
            <a:gsLst>
              <a:gs pos="0">
                <a:schemeClr val="accent2"/>
              </a:gs>
              <a:gs pos="100000">
                <a:schemeClr val="accent1"/>
              </a:gs>
            </a:gsLst>
            <a:lin ang="162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8" name="TextBox 17">
            <a:extLst>
              <a:ext uri="{FF2B5EF4-FFF2-40B4-BE49-F238E27FC236}">
                <a16:creationId xmlns:a16="http://schemas.microsoft.com/office/drawing/2014/main" id="{2F1D0222-0567-A1A1-FDAA-D17730CA7822}"/>
              </a:ext>
            </a:extLst>
          </p:cNvPr>
          <p:cNvSpPr txBox="1"/>
          <p:nvPr/>
        </p:nvSpPr>
        <p:spPr>
          <a:xfrm>
            <a:off x="3916311" y="2626476"/>
            <a:ext cx="1873042" cy="2839488"/>
          </a:xfrm>
          <a:prstGeom prst="rect">
            <a:avLst/>
          </a:prstGeom>
          <a:noFill/>
        </p:spPr>
        <p:txBody>
          <a:bodyPr wrap="square" lIns="36000" tIns="36000" rIns="36000" bIns="36000" anchor="t" anchorCtr="0">
            <a:noAutofit/>
          </a:bodyPr>
          <a:lstStyle/>
          <a:p>
            <a:pPr algn="ctr">
              <a:spcAft>
                <a:spcPts val="7200"/>
              </a:spcAft>
            </a:pP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Tertiary</a:t>
            </a:r>
          </a:p>
          <a:p>
            <a:pPr algn="ctr">
              <a:spcAft>
                <a:spcPts val="7200"/>
              </a:spcAft>
            </a:pP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Secondary</a:t>
            </a:r>
          </a:p>
          <a:p>
            <a:pPr algn="ctr">
              <a:spcAft>
                <a:spcPts val="7200"/>
              </a:spcAft>
            </a:pPr>
            <a:r>
              <a:rPr lang="en-US" sz="1600" b="1"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Primary</a:t>
            </a:r>
          </a:p>
        </p:txBody>
      </p:sp>
    </p:spTree>
    <p:extLst>
      <p:ext uri="{BB962C8B-B14F-4D97-AF65-F5344CB8AC3E}">
        <p14:creationId xmlns:p14="http://schemas.microsoft.com/office/powerpoint/2010/main" val="2503575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Single Corner Rounded 2">
            <a:extLst>
              <a:ext uri="{FF2B5EF4-FFF2-40B4-BE49-F238E27FC236}">
                <a16:creationId xmlns:a16="http://schemas.microsoft.com/office/drawing/2014/main" id="{8C5DCCF6-FA2F-A223-21EA-AD0CD1F2C21F}"/>
              </a:ext>
            </a:extLst>
          </p:cNvPr>
          <p:cNvSpPr/>
          <p:nvPr/>
        </p:nvSpPr>
        <p:spPr>
          <a:xfrm>
            <a:off x="0" y="0"/>
            <a:ext cx="5880100" cy="6858000"/>
          </a:xfrm>
          <a:prstGeom prst="round1Rect">
            <a:avLst>
              <a:gd name="adj" fmla="val 14291"/>
            </a:avLst>
          </a:pr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a:extLst>
              <a:ext uri="{FF2B5EF4-FFF2-40B4-BE49-F238E27FC236}">
                <a16:creationId xmlns:a16="http://schemas.microsoft.com/office/drawing/2014/main" id="{E1AF48BA-3334-A124-759B-262D86E702BE}"/>
              </a:ext>
            </a:extLst>
          </p:cNvPr>
          <p:cNvSpPr>
            <a:spLocks noGrp="1"/>
          </p:cNvSpPr>
          <p:nvPr>
            <p:ph type="title"/>
          </p:nvPr>
        </p:nvSpPr>
        <p:spPr/>
        <p:txBody>
          <a:bodyPr lIns="5652000"/>
          <a:lstStyle/>
          <a:p>
            <a:r>
              <a:rPr lang="en-US" dirty="0"/>
              <a:t>DEFINING PRIMARY HEALTHCARE</a:t>
            </a:r>
            <a:endParaRPr lang="en-ZA" dirty="0"/>
          </a:p>
        </p:txBody>
      </p:sp>
      <p:sp>
        <p:nvSpPr>
          <p:cNvPr id="4" name="Rectangle 3">
            <a:extLst>
              <a:ext uri="{FF2B5EF4-FFF2-40B4-BE49-F238E27FC236}">
                <a16:creationId xmlns:a16="http://schemas.microsoft.com/office/drawing/2014/main" id="{AB538DA8-F6DB-CF91-B1D0-467DB5B16EB9}"/>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ounded Rectangle 11">
            <a:extLst>
              <a:ext uri="{FF2B5EF4-FFF2-40B4-BE49-F238E27FC236}">
                <a16:creationId xmlns:a16="http://schemas.microsoft.com/office/drawing/2014/main" id="{5557A380-B911-5AE7-98BA-B25B49617F14}"/>
              </a:ext>
            </a:extLst>
          </p:cNvPr>
          <p:cNvSpPr/>
          <p:nvPr/>
        </p:nvSpPr>
        <p:spPr>
          <a:xfrm>
            <a:off x="5221995" y="1233487"/>
            <a:ext cx="6584243" cy="2668091"/>
          </a:xfrm>
          <a:prstGeom prst="round1Rect">
            <a:avLst/>
          </a:prstGeom>
          <a:solidFill>
            <a:srgbClr val="171717"/>
          </a:solidFill>
          <a:ln w="12700">
            <a:solidFill>
              <a:schemeClr val="tx1">
                <a:lumMod val="75000"/>
                <a:lumOff val="25000"/>
              </a:schemeClr>
            </a:solidFill>
          </a:ln>
          <a:effectLst/>
        </p:spPr>
        <p:txBody>
          <a:bodyPr wrap="square" lIns="324000" tIns="36000" rIns="36000" bIns="36000" rtlCol="0" anchor="ctr" anchorCtr="0">
            <a:noAutofit/>
          </a:bodyPr>
          <a:lstStyle/>
          <a:p>
            <a:pPr defTabSz="457200">
              <a:lnSpc>
                <a:spcPct val="110000"/>
              </a:lnSpc>
              <a:spcAft>
                <a:spcPts val="600"/>
              </a:spcAft>
            </a:pPr>
            <a:r>
              <a:rPr lang="en-ZA" sz="1600" i="1" kern="0" dirty="0">
                <a:solidFill>
                  <a:schemeClr val="bg1"/>
                </a:solidFill>
                <a:latin typeface="+mj-lt"/>
              </a:rPr>
              <a:t>Primary Health Care is a whole-of-society approach to health</a:t>
            </a:r>
            <a:br>
              <a:rPr lang="en-ZA" sz="1600" i="1" kern="0" dirty="0">
                <a:solidFill>
                  <a:schemeClr val="bg1"/>
                </a:solidFill>
                <a:latin typeface="+mj-lt"/>
              </a:rPr>
            </a:br>
            <a:r>
              <a:rPr lang="en-ZA" sz="1600" i="1" kern="0" dirty="0">
                <a:solidFill>
                  <a:schemeClr val="bg1"/>
                </a:solidFill>
                <a:latin typeface="+mj-lt"/>
              </a:rPr>
              <a:t>that aims at ensuring the highest possible level of health and</a:t>
            </a:r>
            <a:br>
              <a:rPr lang="en-ZA" sz="1600" i="1" kern="0" dirty="0">
                <a:solidFill>
                  <a:schemeClr val="bg1"/>
                </a:solidFill>
                <a:latin typeface="+mj-lt"/>
              </a:rPr>
            </a:br>
            <a:r>
              <a:rPr lang="en-ZA" sz="1600" i="1" kern="0" dirty="0">
                <a:solidFill>
                  <a:schemeClr val="bg1"/>
                </a:solidFill>
                <a:latin typeface="+mj-lt"/>
              </a:rPr>
              <a:t>well-being and their equitable distribution by focusing on people’s needs and as early as possible along the continuum from health promotion and disease prevention to treatment, rehabilitation</a:t>
            </a:r>
            <a:br>
              <a:rPr lang="en-ZA" sz="1600" i="1" kern="0" dirty="0">
                <a:solidFill>
                  <a:schemeClr val="bg1"/>
                </a:solidFill>
                <a:latin typeface="+mj-lt"/>
              </a:rPr>
            </a:br>
            <a:r>
              <a:rPr lang="en-ZA" sz="1600" i="1" kern="0" dirty="0">
                <a:solidFill>
                  <a:schemeClr val="bg1"/>
                </a:solidFill>
                <a:latin typeface="+mj-lt"/>
              </a:rPr>
              <a:t>and palliative care, and as close as feasible to people’s</a:t>
            </a:r>
            <a:br>
              <a:rPr lang="en-ZA" sz="1600" i="1" kern="0" dirty="0">
                <a:solidFill>
                  <a:schemeClr val="bg1"/>
                </a:solidFill>
                <a:latin typeface="+mj-lt"/>
              </a:rPr>
            </a:br>
            <a:r>
              <a:rPr lang="en-ZA" sz="1600" i="1" kern="0" dirty="0">
                <a:solidFill>
                  <a:schemeClr val="bg1"/>
                </a:solidFill>
                <a:latin typeface="+mj-lt"/>
              </a:rPr>
              <a:t>everyday environment.</a:t>
            </a:r>
          </a:p>
          <a:p>
            <a:pPr algn="r" defTabSz="457200">
              <a:lnSpc>
                <a:spcPct val="110000"/>
              </a:lnSpc>
              <a:spcAft>
                <a:spcPts val="600"/>
              </a:spcAft>
            </a:pPr>
            <a:r>
              <a:rPr lang="en-ZA" sz="1600" kern="0" dirty="0">
                <a:solidFill>
                  <a:schemeClr val="bg1"/>
                </a:solidFill>
                <a:latin typeface="+mj-lt"/>
              </a:rPr>
              <a:t>(WHO and UNICEF)</a:t>
            </a:r>
          </a:p>
        </p:txBody>
      </p:sp>
      <p:sp>
        <p:nvSpPr>
          <p:cNvPr id="6" name="Rounded Rectangle 11">
            <a:extLst>
              <a:ext uri="{FF2B5EF4-FFF2-40B4-BE49-F238E27FC236}">
                <a16:creationId xmlns:a16="http://schemas.microsoft.com/office/drawing/2014/main" id="{AEE5CC7B-7356-2F8C-61F9-5C71E5F8BE23}"/>
              </a:ext>
            </a:extLst>
          </p:cNvPr>
          <p:cNvSpPr/>
          <p:nvPr/>
        </p:nvSpPr>
        <p:spPr>
          <a:xfrm>
            <a:off x="5221995" y="3997586"/>
            <a:ext cx="6584243" cy="1649829"/>
          </a:xfrm>
          <a:prstGeom prst="round1Rect">
            <a:avLst>
              <a:gd name="adj" fmla="val 21558"/>
            </a:avLst>
          </a:prstGeom>
          <a:solidFill>
            <a:srgbClr val="171717"/>
          </a:solidFill>
          <a:ln w="12700">
            <a:solidFill>
              <a:schemeClr val="tx1">
                <a:lumMod val="75000"/>
                <a:lumOff val="25000"/>
              </a:schemeClr>
            </a:solidFill>
          </a:ln>
          <a:effectLst/>
        </p:spPr>
        <p:txBody>
          <a:bodyPr wrap="square" lIns="324000" tIns="36000" rIns="36000" bIns="36000" rtlCol="0" anchor="ctr" anchorCtr="0">
            <a:noAutofit/>
          </a:bodyPr>
          <a:lstStyle/>
          <a:p>
            <a:pPr defTabSz="457200">
              <a:lnSpc>
                <a:spcPct val="110000"/>
              </a:lnSpc>
              <a:spcAft>
                <a:spcPts val="600"/>
              </a:spcAft>
            </a:pPr>
            <a:r>
              <a:rPr lang="en-ZA" sz="1600" i="1" kern="0" dirty="0">
                <a:solidFill>
                  <a:schemeClr val="bg1"/>
                </a:solidFill>
                <a:latin typeface="+mj-lt"/>
              </a:rPr>
              <a:t>PHC is the most inclusive, equitable, cost-effective and efficient approach to enhance people’s physical and mental health,</a:t>
            </a:r>
            <a:br>
              <a:rPr lang="en-ZA" sz="1600" i="1" kern="0" dirty="0">
                <a:solidFill>
                  <a:schemeClr val="bg1"/>
                </a:solidFill>
                <a:latin typeface="+mj-lt"/>
              </a:rPr>
            </a:br>
            <a:r>
              <a:rPr lang="en-ZA" sz="1600" i="1" kern="0" dirty="0">
                <a:solidFill>
                  <a:schemeClr val="bg1"/>
                </a:solidFill>
                <a:latin typeface="+mj-lt"/>
              </a:rPr>
              <a:t>as well as social well-being.</a:t>
            </a:r>
          </a:p>
          <a:p>
            <a:pPr algn="r" defTabSz="457200">
              <a:lnSpc>
                <a:spcPct val="110000"/>
              </a:lnSpc>
              <a:spcAft>
                <a:spcPts val="600"/>
              </a:spcAft>
            </a:pPr>
            <a:r>
              <a:rPr lang="en-ZA" sz="1600" kern="0" dirty="0">
                <a:solidFill>
                  <a:schemeClr val="bg1"/>
                </a:solidFill>
                <a:latin typeface="+mj-lt"/>
              </a:rPr>
              <a:t>(WHO)</a:t>
            </a:r>
          </a:p>
        </p:txBody>
      </p:sp>
    </p:spTree>
    <p:extLst>
      <p:ext uri="{BB962C8B-B14F-4D97-AF65-F5344CB8AC3E}">
        <p14:creationId xmlns:p14="http://schemas.microsoft.com/office/powerpoint/2010/main" val="1388005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FB709-F6C9-1A88-6A58-51DB866FEE0F}"/>
              </a:ext>
            </a:extLst>
          </p:cNvPr>
          <p:cNvSpPr>
            <a:spLocks noGrp="1"/>
          </p:cNvSpPr>
          <p:nvPr>
            <p:ph type="title"/>
          </p:nvPr>
        </p:nvSpPr>
        <p:spPr/>
        <p:txBody>
          <a:bodyPr/>
          <a:lstStyle/>
          <a:p>
            <a:r>
              <a:rPr lang="en-ZA" dirty="0"/>
              <a:t> Components of Primary Health Care </a:t>
            </a:r>
          </a:p>
        </p:txBody>
      </p:sp>
      <p:grpSp>
        <p:nvGrpSpPr>
          <p:cNvPr id="32" name="Group 31">
            <a:extLst>
              <a:ext uri="{FF2B5EF4-FFF2-40B4-BE49-F238E27FC236}">
                <a16:creationId xmlns:a16="http://schemas.microsoft.com/office/drawing/2014/main" id="{5DED45E7-20A7-91DC-F084-64DABB5D20E0}"/>
              </a:ext>
            </a:extLst>
          </p:cNvPr>
          <p:cNvGrpSpPr/>
          <p:nvPr/>
        </p:nvGrpSpPr>
        <p:grpSpPr>
          <a:xfrm>
            <a:off x="7185125" y="1709271"/>
            <a:ext cx="2191174" cy="1396764"/>
            <a:chOff x="7249291" y="1745117"/>
            <a:chExt cx="2146527" cy="1368304"/>
          </a:xfrm>
        </p:grpSpPr>
        <p:sp>
          <p:nvSpPr>
            <p:cNvPr id="6" name="Oval 5">
              <a:extLst>
                <a:ext uri="{FF2B5EF4-FFF2-40B4-BE49-F238E27FC236}">
                  <a16:creationId xmlns:a16="http://schemas.microsoft.com/office/drawing/2014/main" id="{27AD02DB-4816-F3DF-4E23-9D4C35AF2959}"/>
                </a:ext>
              </a:extLst>
            </p:cNvPr>
            <p:cNvSpPr/>
            <p:nvPr/>
          </p:nvSpPr>
          <p:spPr>
            <a:xfrm>
              <a:off x="7249291" y="1745117"/>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Communicable</a:t>
              </a:r>
              <a:br>
                <a:rPr lang="en-US" sz="1400" b="1" dirty="0"/>
              </a:br>
              <a:r>
                <a:rPr lang="en-US" sz="1400" b="1" dirty="0"/>
                <a:t>Diseases</a:t>
              </a:r>
              <a:endParaRPr lang="en-ZA" sz="1400" b="1" dirty="0"/>
            </a:p>
          </p:txBody>
        </p:sp>
        <p:pic>
          <p:nvPicPr>
            <p:cNvPr id="14" name="Picture 13" descr="A black and white image of a virus&#10;&#10;Description automatically generated">
              <a:extLst>
                <a:ext uri="{FF2B5EF4-FFF2-40B4-BE49-F238E27FC236}">
                  <a16:creationId xmlns:a16="http://schemas.microsoft.com/office/drawing/2014/main" id="{4B772F34-D1F2-DE02-3E41-504EDCC91F01}"/>
                </a:ext>
              </a:extLst>
            </p:cNvPr>
            <p:cNvPicPr>
              <a:picLocks noChangeAspect="1"/>
            </p:cNvPicPr>
            <p:nvPr/>
          </p:nvPicPr>
          <p:blipFill>
            <a:blip r:embed="rId2">
              <a:duotone>
                <a:schemeClr val="accent1">
                  <a:shade val="45000"/>
                  <a:satMod val="135000"/>
                </a:schemeClr>
                <a:prstClr val="white"/>
              </a:duotone>
            </a:blip>
            <a:stretch>
              <a:fillRect/>
            </a:stretch>
          </p:blipFill>
          <p:spPr>
            <a:xfrm>
              <a:off x="8040559" y="1826028"/>
              <a:ext cx="563989" cy="563989"/>
            </a:xfrm>
            <a:prstGeom prst="rect">
              <a:avLst/>
            </a:prstGeom>
          </p:spPr>
        </p:pic>
      </p:grpSp>
      <p:grpSp>
        <p:nvGrpSpPr>
          <p:cNvPr id="40" name="Group 39">
            <a:extLst>
              <a:ext uri="{FF2B5EF4-FFF2-40B4-BE49-F238E27FC236}">
                <a16:creationId xmlns:a16="http://schemas.microsoft.com/office/drawing/2014/main" id="{7FF0568D-0E25-24BF-E402-4DDBB736C285}"/>
              </a:ext>
            </a:extLst>
          </p:cNvPr>
          <p:cNvGrpSpPr/>
          <p:nvPr/>
        </p:nvGrpSpPr>
        <p:grpSpPr>
          <a:xfrm>
            <a:off x="4527106" y="2839929"/>
            <a:ext cx="3137788" cy="2000184"/>
            <a:chOff x="4527106" y="2839929"/>
            <a:chExt cx="3137788" cy="2000184"/>
          </a:xfrm>
        </p:grpSpPr>
        <p:sp>
          <p:nvSpPr>
            <p:cNvPr id="3" name="Oval 2">
              <a:extLst>
                <a:ext uri="{FF2B5EF4-FFF2-40B4-BE49-F238E27FC236}">
                  <a16:creationId xmlns:a16="http://schemas.microsoft.com/office/drawing/2014/main" id="{81A6FA50-0D45-EF9C-F35A-E2B307D1A3A7}"/>
                </a:ext>
              </a:extLst>
            </p:cNvPr>
            <p:cNvSpPr/>
            <p:nvPr/>
          </p:nvSpPr>
          <p:spPr>
            <a:xfrm>
              <a:off x="4527106" y="2839929"/>
              <a:ext cx="3137788" cy="2000184"/>
            </a:xfrm>
            <a:prstGeom prst="ellipse">
              <a:avLst/>
            </a:prstGeom>
            <a:gradFill>
              <a:gsLst>
                <a:gs pos="0">
                  <a:schemeClr val="accent1"/>
                </a:gs>
                <a:gs pos="100000">
                  <a:schemeClr val="accent2"/>
                </a:gs>
              </a:gsLst>
              <a:lin ang="2700000" scaled="0"/>
            </a:grad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720000" rIns="36000" bIns="36000" rtlCol="0" anchor="t" anchorCtr="0"/>
            <a:lstStyle/>
            <a:p>
              <a:pPr algn="ctr"/>
              <a:r>
                <a:rPr lang="en-US" sz="2000" b="1" dirty="0"/>
                <a:t>Primary</a:t>
              </a:r>
              <a:br>
                <a:rPr lang="en-US" sz="2000" b="1" dirty="0"/>
              </a:br>
              <a:r>
                <a:rPr lang="en-US" sz="2000" b="1" dirty="0"/>
                <a:t>Health Care</a:t>
              </a:r>
              <a:endParaRPr lang="en-ZA" sz="2000" b="1" dirty="0"/>
            </a:p>
          </p:txBody>
        </p:sp>
        <p:pic>
          <p:nvPicPr>
            <p:cNvPr id="16" name="Picture 15" descr="A symbol of a medical symbol in a hands&#10;&#10;Description automatically generated">
              <a:extLst>
                <a:ext uri="{FF2B5EF4-FFF2-40B4-BE49-F238E27FC236}">
                  <a16:creationId xmlns:a16="http://schemas.microsoft.com/office/drawing/2014/main" id="{8EE8F3B1-2FBC-1B9E-32DB-051C1E154226}"/>
                </a:ext>
              </a:extLst>
            </p:cNvPr>
            <p:cNvPicPr>
              <a:picLocks noChangeAspect="1"/>
            </p:cNvPicPr>
            <p:nvPr/>
          </p:nvPicPr>
          <p:blipFill>
            <a:blip r:embed="rId3">
              <a:biLevel thresh="25000"/>
            </a:blip>
            <a:stretch>
              <a:fillRect/>
            </a:stretch>
          </p:blipFill>
          <p:spPr>
            <a:xfrm>
              <a:off x="5667258" y="2995461"/>
              <a:ext cx="844560" cy="844560"/>
            </a:xfrm>
            <a:prstGeom prst="rect">
              <a:avLst/>
            </a:prstGeom>
          </p:spPr>
        </p:pic>
      </p:grpSp>
      <p:grpSp>
        <p:nvGrpSpPr>
          <p:cNvPr id="34" name="Group 33">
            <a:extLst>
              <a:ext uri="{FF2B5EF4-FFF2-40B4-BE49-F238E27FC236}">
                <a16:creationId xmlns:a16="http://schemas.microsoft.com/office/drawing/2014/main" id="{0A2660CB-78BA-1898-58C0-1B12F587F3D5}"/>
              </a:ext>
            </a:extLst>
          </p:cNvPr>
          <p:cNvGrpSpPr/>
          <p:nvPr/>
        </p:nvGrpSpPr>
        <p:grpSpPr>
          <a:xfrm>
            <a:off x="4989003" y="1187000"/>
            <a:ext cx="2191174" cy="1396764"/>
            <a:chOff x="5102764" y="1233488"/>
            <a:chExt cx="2146527" cy="1368304"/>
          </a:xfrm>
        </p:grpSpPr>
        <p:sp>
          <p:nvSpPr>
            <p:cNvPr id="4" name="Oval 3">
              <a:extLst>
                <a:ext uri="{FF2B5EF4-FFF2-40B4-BE49-F238E27FC236}">
                  <a16:creationId xmlns:a16="http://schemas.microsoft.com/office/drawing/2014/main" id="{A11B47AF-8431-5584-0906-6CD1540950DB}"/>
                </a:ext>
              </a:extLst>
            </p:cNvPr>
            <p:cNvSpPr/>
            <p:nvPr/>
          </p:nvSpPr>
          <p:spPr>
            <a:xfrm>
              <a:off x="5102764" y="1233488"/>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Essential</a:t>
              </a:r>
              <a:br>
                <a:rPr lang="en-US" sz="1400" b="1" dirty="0"/>
              </a:br>
              <a:r>
                <a:rPr lang="en-US" sz="1400" b="1" dirty="0"/>
                <a:t>Medication</a:t>
              </a:r>
              <a:endParaRPr lang="en-ZA" sz="1400" b="1" dirty="0"/>
            </a:p>
          </p:txBody>
        </p:sp>
        <p:pic>
          <p:nvPicPr>
            <p:cNvPr id="18" name="Picture 17" descr="A black and white image of a pill and a round object&#10;&#10;Description automatically generated">
              <a:extLst>
                <a:ext uri="{FF2B5EF4-FFF2-40B4-BE49-F238E27FC236}">
                  <a16:creationId xmlns:a16="http://schemas.microsoft.com/office/drawing/2014/main" id="{944970C7-3FD2-2619-376C-ECB2E94371E0}"/>
                </a:ext>
              </a:extLst>
            </p:cNvPr>
            <p:cNvPicPr>
              <a:picLocks noChangeAspect="1"/>
            </p:cNvPicPr>
            <p:nvPr/>
          </p:nvPicPr>
          <p:blipFill>
            <a:blip r:embed="rId4">
              <a:duotone>
                <a:schemeClr val="accent1">
                  <a:shade val="45000"/>
                  <a:satMod val="135000"/>
                </a:schemeClr>
                <a:prstClr val="white"/>
              </a:duotone>
            </a:blip>
            <a:stretch>
              <a:fillRect/>
            </a:stretch>
          </p:blipFill>
          <p:spPr>
            <a:xfrm>
              <a:off x="5874327" y="1262823"/>
              <a:ext cx="568813" cy="567443"/>
            </a:xfrm>
            <a:prstGeom prst="rect">
              <a:avLst/>
            </a:prstGeom>
          </p:spPr>
        </p:pic>
      </p:grpSp>
      <p:grpSp>
        <p:nvGrpSpPr>
          <p:cNvPr id="31" name="Group 30">
            <a:extLst>
              <a:ext uri="{FF2B5EF4-FFF2-40B4-BE49-F238E27FC236}">
                <a16:creationId xmlns:a16="http://schemas.microsoft.com/office/drawing/2014/main" id="{29EE2B89-5C22-76D5-99E1-E14A4E731990}"/>
              </a:ext>
            </a:extLst>
          </p:cNvPr>
          <p:cNvGrpSpPr/>
          <p:nvPr/>
        </p:nvGrpSpPr>
        <p:grpSpPr>
          <a:xfrm>
            <a:off x="8005439" y="3141639"/>
            <a:ext cx="2191174" cy="1396764"/>
            <a:chOff x="7953034" y="3138595"/>
            <a:chExt cx="2146527" cy="1368304"/>
          </a:xfrm>
        </p:grpSpPr>
        <p:sp>
          <p:nvSpPr>
            <p:cNvPr id="7" name="Oval 6">
              <a:extLst>
                <a:ext uri="{FF2B5EF4-FFF2-40B4-BE49-F238E27FC236}">
                  <a16:creationId xmlns:a16="http://schemas.microsoft.com/office/drawing/2014/main" id="{D4F10942-7308-FAA9-0470-2DFD6D5B1067}"/>
                </a:ext>
              </a:extLst>
            </p:cNvPr>
            <p:cNvSpPr/>
            <p:nvPr/>
          </p:nvSpPr>
          <p:spPr>
            <a:xfrm>
              <a:off x="7953034" y="3138595"/>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err="1"/>
                <a:t>Immunisation</a:t>
              </a:r>
              <a:endParaRPr lang="en-ZA" sz="1400" b="1" dirty="0"/>
            </a:p>
          </p:txBody>
        </p:sp>
        <p:pic>
          <p:nvPicPr>
            <p:cNvPr id="20" name="Picture 19" descr="A syringe with a needle&#10;&#10;Description automatically generated">
              <a:extLst>
                <a:ext uri="{FF2B5EF4-FFF2-40B4-BE49-F238E27FC236}">
                  <a16:creationId xmlns:a16="http://schemas.microsoft.com/office/drawing/2014/main" id="{9249221B-87B8-E08D-8FE5-FA228D6E7AC8}"/>
                </a:ext>
              </a:extLst>
            </p:cNvPr>
            <p:cNvPicPr>
              <a:picLocks noChangeAspect="1"/>
            </p:cNvPicPr>
            <p:nvPr/>
          </p:nvPicPr>
          <p:blipFill>
            <a:blip r:embed="rId5">
              <a:duotone>
                <a:schemeClr val="accent1">
                  <a:shade val="45000"/>
                  <a:satMod val="135000"/>
                </a:schemeClr>
                <a:prstClr val="white"/>
              </a:duotone>
            </a:blip>
            <a:stretch>
              <a:fillRect/>
            </a:stretch>
          </p:blipFill>
          <p:spPr>
            <a:xfrm>
              <a:off x="8747399" y="3236236"/>
              <a:ext cx="557796" cy="557796"/>
            </a:xfrm>
            <a:prstGeom prst="rect">
              <a:avLst/>
            </a:prstGeom>
          </p:spPr>
        </p:pic>
      </p:grpSp>
      <p:grpSp>
        <p:nvGrpSpPr>
          <p:cNvPr id="36" name="Group 35">
            <a:extLst>
              <a:ext uri="{FF2B5EF4-FFF2-40B4-BE49-F238E27FC236}">
                <a16:creationId xmlns:a16="http://schemas.microsoft.com/office/drawing/2014/main" id="{96D4A084-F996-9FFD-BB82-6D27DC8AE85A}"/>
              </a:ext>
            </a:extLst>
          </p:cNvPr>
          <p:cNvGrpSpPr/>
          <p:nvPr/>
        </p:nvGrpSpPr>
        <p:grpSpPr>
          <a:xfrm>
            <a:off x="7296246" y="4620308"/>
            <a:ext cx="2191174" cy="1396764"/>
            <a:chOff x="7358148" y="4693179"/>
            <a:chExt cx="2146527" cy="1368304"/>
          </a:xfrm>
        </p:grpSpPr>
        <p:sp>
          <p:nvSpPr>
            <p:cNvPr id="11" name="Oval 10">
              <a:extLst>
                <a:ext uri="{FF2B5EF4-FFF2-40B4-BE49-F238E27FC236}">
                  <a16:creationId xmlns:a16="http://schemas.microsoft.com/office/drawing/2014/main" id="{43693030-FA42-5D1C-6A5A-DB3E8284021C}"/>
                </a:ext>
              </a:extLst>
            </p:cNvPr>
            <p:cNvSpPr/>
            <p:nvPr/>
          </p:nvSpPr>
          <p:spPr>
            <a:xfrm>
              <a:off x="7358148" y="4693179"/>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Mother &amp;</a:t>
              </a:r>
              <a:br>
                <a:rPr lang="en-US" sz="1400" b="1" dirty="0"/>
              </a:br>
              <a:r>
                <a:rPr lang="en-US" sz="1400" b="1" dirty="0"/>
                <a:t>Child Health</a:t>
              </a:r>
              <a:endParaRPr lang="en-ZA" sz="1400" b="1" dirty="0"/>
            </a:p>
          </p:txBody>
        </p:sp>
        <p:pic>
          <p:nvPicPr>
            <p:cNvPr id="22" name="Picture 21" descr="A logo of a person and a child&#10;&#10;Description automatically generated">
              <a:extLst>
                <a:ext uri="{FF2B5EF4-FFF2-40B4-BE49-F238E27FC236}">
                  <a16:creationId xmlns:a16="http://schemas.microsoft.com/office/drawing/2014/main" id="{5ADC5793-90F5-DA7A-CD4D-10CE969D6F9D}"/>
                </a:ext>
              </a:extLst>
            </p:cNvPr>
            <p:cNvPicPr>
              <a:picLocks noChangeAspect="1"/>
            </p:cNvPicPr>
            <p:nvPr/>
          </p:nvPicPr>
          <p:blipFill>
            <a:blip r:embed="rId6">
              <a:duotone>
                <a:schemeClr val="accent1">
                  <a:shade val="45000"/>
                  <a:satMod val="135000"/>
                </a:schemeClr>
                <a:prstClr val="white"/>
              </a:duotone>
            </a:blip>
            <a:stretch>
              <a:fillRect/>
            </a:stretch>
          </p:blipFill>
          <p:spPr>
            <a:xfrm>
              <a:off x="8127757" y="4738255"/>
              <a:ext cx="607308" cy="607308"/>
            </a:xfrm>
            <a:prstGeom prst="rect">
              <a:avLst/>
            </a:prstGeom>
          </p:spPr>
        </p:pic>
      </p:grpSp>
      <p:grpSp>
        <p:nvGrpSpPr>
          <p:cNvPr id="37" name="Group 36">
            <a:extLst>
              <a:ext uri="{FF2B5EF4-FFF2-40B4-BE49-F238E27FC236}">
                <a16:creationId xmlns:a16="http://schemas.microsoft.com/office/drawing/2014/main" id="{0DB80C17-0AA3-1577-B098-2DCCDAA6F748}"/>
              </a:ext>
            </a:extLst>
          </p:cNvPr>
          <p:cNvGrpSpPr/>
          <p:nvPr/>
        </p:nvGrpSpPr>
        <p:grpSpPr>
          <a:xfrm>
            <a:off x="4993952" y="5025810"/>
            <a:ext cx="2191174" cy="1396764"/>
            <a:chOff x="5102764" y="4994080"/>
            <a:chExt cx="2146527" cy="1368304"/>
          </a:xfrm>
        </p:grpSpPr>
        <p:sp>
          <p:nvSpPr>
            <p:cNvPr id="10" name="Oval 9">
              <a:extLst>
                <a:ext uri="{FF2B5EF4-FFF2-40B4-BE49-F238E27FC236}">
                  <a16:creationId xmlns:a16="http://schemas.microsoft.com/office/drawing/2014/main" id="{4E6F8EDD-3A30-304C-6027-B14B529B2E98}"/>
                </a:ext>
              </a:extLst>
            </p:cNvPr>
            <p:cNvSpPr/>
            <p:nvPr/>
          </p:nvSpPr>
          <p:spPr>
            <a:xfrm>
              <a:off x="5102764" y="4994080"/>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Nutrition</a:t>
              </a:r>
              <a:endParaRPr lang="en-ZA" sz="1400" b="1" dirty="0"/>
            </a:p>
          </p:txBody>
        </p:sp>
        <p:pic>
          <p:nvPicPr>
            <p:cNvPr id="24" name="Picture 23" descr="A bowl of vegetables and fruits&#10;&#10;Description automatically generated">
              <a:extLst>
                <a:ext uri="{FF2B5EF4-FFF2-40B4-BE49-F238E27FC236}">
                  <a16:creationId xmlns:a16="http://schemas.microsoft.com/office/drawing/2014/main" id="{05FE3733-B1A9-F70D-4B62-31D6C20C2475}"/>
                </a:ext>
              </a:extLst>
            </p:cNvPr>
            <p:cNvPicPr>
              <a:picLocks noChangeAspect="1"/>
            </p:cNvPicPr>
            <p:nvPr/>
          </p:nvPicPr>
          <p:blipFill>
            <a:blip r:embed="rId7">
              <a:duotone>
                <a:schemeClr val="accent1">
                  <a:shade val="45000"/>
                  <a:satMod val="135000"/>
                </a:schemeClr>
                <a:prstClr val="white"/>
              </a:duotone>
            </a:blip>
            <a:stretch>
              <a:fillRect/>
            </a:stretch>
          </p:blipFill>
          <p:spPr>
            <a:xfrm>
              <a:off x="5906137" y="5083427"/>
              <a:ext cx="539781" cy="541085"/>
            </a:xfrm>
            <a:prstGeom prst="rect">
              <a:avLst/>
            </a:prstGeom>
          </p:spPr>
        </p:pic>
      </p:grpSp>
      <p:grpSp>
        <p:nvGrpSpPr>
          <p:cNvPr id="38" name="Group 37">
            <a:extLst>
              <a:ext uri="{FF2B5EF4-FFF2-40B4-BE49-F238E27FC236}">
                <a16:creationId xmlns:a16="http://schemas.microsoft.com/office/drawing/2014/main" id="{CDF35108-D4C2-EE89-784F-4AA5DE9F08F2}"/>
              </a:ext>
            </a:extLst>
          </p:cNvPr>
          <p:cNvGrpSpPr/>
          <p:nvPr/>
        </p:nvGrpSpPr>
        <p:grpSpPr>
          <a:xfrm>
            <a:off x="2747217" y="4615850"/>
            <a:ext cx="2191174" cy="1396764"/>
            <a:chOff x="2901808" y="4688812"/>
            <a:chExt cx="2146527" cy="1368304"/>
          </a:xfrm>
        </p:grpSpPr>
        <p:sp>
          <p:nvSpPr>
            <p:cNvPr id="12" name="Oval 11">
              <a:extLst>
                <a:ext uri="{FF2B5EF4-FFF2-40B4-BE49-F238E27FC236}">
                  <a16:creationId xmlns:a16="http://schemas.microsoft.com/office/drawing/2014/main" id="{DAB6CE7F-6B96-06E6-4BB5-C13D3E3A341A}"/>
                </a:ext>
              </a:extLst>
            </p:cNvPr>
            <p:cNvSpPr/>
            <p:nvPr/>
          </p:nvSpPr>
          <p:spPr>
            <a:xfrm>
              <a:off x="2901808" y="4688812"/>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Environmental </a:t>
              </a:r>
              <a:br>
                <a:rPr lang="en-US" sz="1400" b="1" dirty="0"/>
              </a:br>
              <a:r>
                <a:rPr lang="en-US" sz="1400" b="1" dirty="0"/>
                <a:t>Health</a:t>
              </a:r>
              <a:endParaRPr lang="en-ZA" sz="1400" b="1" dirty="0"/>
            </a:p>
          </p:txBody>
        </p:sp>
        <p:pic>
          <p:nvPicPr>
            <p:cNvPr id="26" name="Picture 25" descr="A black and white image of trees and sun&#10;&#10;Description automatically generated">
              <a:extLst>
                <a:ext uri="{FF2B5EF4-FFF2-40B4-BE49-F238E27FC236}">
                  <a16:creationId xmlns:a16="http://schemas.microsoft.com/office/drawing/2014/main" id="{B2FF85A7-52AA-DF5D-8DA9-8963635D7B3A}"/>
                </a:ext>
              </a:extLst>
            </p:cNvPr>
            <p:cNvPicPr>
              <a:picLocks noChangeAspect="1"/>
            </p:cNvPicPr>
            <p:nvPr/>
          </p:nvPicPr>
          <p:blipFill>
            <a:blip r:embed="rId8">
              <a:duotone>
                <a:schemeClr val="accent1">
                  <a:shade val="45000"/>
                  <a:satMod val="135000"/>
                </a:schemeClr>
                <a:prstClr val="white"/>
              </a:duotone>
            </a:blip>
            <a:stretch>
              <a:fillRect/>
            </a:stretch>
          </p:blipFill>
          <p:spPr>
            <a:xfrm>
              <a:off x="3663696" y="4707913"/>
              <a:ext cx="622751" cy="622751"/>
            </a:xfrm>
            <a:prstGeom prst="rect">
              <a:avLst/>
            </a:prstGeom>
          </p:spPr>
        </p:pic>
      </p:grpSp>
      <p:grpSp>
        <p:nvGrpSpPr>
          <p:cNvPr id="35" name="Group 34">
            <a:extLst>
              <a:ext uri="{FF2B5EF4-FFF2-40B4-BE49-F238E27FC236}">
                <a16:creationId xmlns:a16="http://schemas.microsoft.com/office/drawing/2014/main" id="{61ECD6F0-C291-F260-068C-2D569FD189E0}"/>
              </a:ext>
            </a:extLst>
          </p:cNvPr>
          <p:cNvGrpSpPr/>
          <p:nvPr/>
        </p:nvGrpSpPr>
        <p:grpSpPr>
          <a:xfrm>
            <a:off x="1995388" y="3140252"/>
            <a:ext cx="2191174" cy="1399538"/>
            <a:chOff x="2252492" y="3213422"/>
            <a:chExt cx="2146527" cy="1371022"/>
          </a:xfrm>
        </p:grpSpPr>
        <p:sp>
          <p:nvSpPr>
            <p:cNvPr id="8" name="Oval 7">
              <a:extLst>
                <a:ext uri="{FF2B5EF4-FFF2-40B4-BE49-F238E27FC236}">
                  <a16:creationId xmlns:a16="http://schemas.microsoft.com/office/drawing/2014/main" id="{C2285750-776D-0869-70BE-5ACC7923256E}"/>
                </a:ext>
              </a:extLst>
            </p:cNvPr>
            <p:cNvSpPr/>
            <p:nvPr/>
          </p:nvSpPr>
          <p:spPr>
            <a:xfrm>
              <a:off x="2252492" y="3216140"/>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0" tIns="360000" rIns="0" bIns="36000" rtlCol="0" anchor="t" anchorCtr="0"/>
            <a:lstStyle/>
            <a:p>
              <a:pPr algn="ctr"/>
              <a:r>
                <a:rPr lang="en-US" sz="1400" b="1" dirty="0"/>
                <a:t>Non communicable</a:t>
              </a:r>
              <a:br>
                <a:rPr lang="en-US" sz="1400" b="1" dirty="0"/>
              </a:br>
              <a:r>
                <a:rPr lang="en-US" sz="1400" b="1" dirty="0"/>
                <a:t>Diseases</a:t>
              </a:r>
              <a:endParaRPr lang="en-ZA" sz="1400" b="1" dirty="0"/>
            </a:p>
          </p:txBody>
        </p:sp>
        <p:pic>
          <p:nvPicPr>
            <p:cNvPr id="28" name="Picture 27" descr="A heart beat with a heart&#10;&#10;Description automatically generated">
              <a:extLst>
                <a:ext uri="{FF2B5EF4-FFF2-40B4-BE49-F238E27FC236}">
                  <a16:creationId xmlns:a16="http://schemas.microsoft.com/office/drawing/2014/main" id="{ADB64FC5-030E-8714-6CF1-429A510F11BE}"/>
                </a:ext>
              </a:extLst>
            </p:cNvPr>
            <p:cNvPicPr>
              <a:picLocks noChangeAspect="1"/>
            </p:cNvPicPr>
            <p:nvPr/>
          </p:nvPicPr>
          <p:blipFill>
            <a:blip r:embed="rId9">
              <a:duotone>
                <a:schemeClr val="accent1">
                  <a:shade val="45000"/>
                  <a:satMod val="135000"/>
                </a:schemeClr>
                <a:prstClr val="white"/>
              </a:duotone>
            </a:blip>
            <a:stretch>
              <a:fillRect/>
            </a:stretch>
          </p:blipFill>
          <p:spPr>
            <a:xfrm>
              <a:off x="3009536" y="3213422"/>
              <a:ext cx="632439" cy="632439"/>
            </a:xfrm>
            <a:prstGeom prst="rect">
              <a:avLst/>
            </a:prstGeom>
          </p:spPr>
        </p:pic>
      </p:grpSp>
      <p:grpSp>
        <p:nvGrpSpPr>
          <p:cNvPr id="33" name="Group 32">
            <a:extLst>
              <a:ext uri="{FF2B5EF4-FFF2-40B4-BE49-F238E27FC236}">
                <a16:creationId xmlns:a16="http://schemas.microsoft.com/office/drawing/2014/main" id="{D7E29AD8-C299-691A-840C-CDCC135F929F}"/>
              </a:ext>
            </a:extLst>
          </p:cNvPr>
          <p:cNvGrpSpPr/>
          <p:nvPr/>
        </p:nvGrpSpPr>
        <p:grpSpPr>
          <a:xfrm>
            <a:off x="2792880" y="1704813"/>
            <a:ext cx="2191174" cy="1396764"/>
            <a:chOff x="2946541" y="1740750"/>
            <a:chExt cx="2146527" cy="1368304"/>
          </a:xfrm>
        </p:grpSpPr>
        <p:sp>
          <p:nvSpPr>
            <p:cNvPr id="9" name="Oval 8">
              <a:extLst>
                <a:ext uri="{FF2B5EF4-FFF2-40B4-BE49-F238E27FC236}">
                  <a16:creationId xmlns:a16="http://schemas.microsoft.com/office/drawing/2014/main" id="{4AEF1F2D-9565-6E4F-494D-F6C8A0989BC3}"/>
                </a:ext>
              </a:extLst>
            </p:cNvPr>
            <p:cNvSpPr/>
            <p:nvPr/>
          </p:nvSpPr>
          <p:spPr>
            <a:xfrm>
              <a:off x="2946541" y="1740750"/>
              <a:ext cx="2146527" cy="1368304"/>
            </a:xfrm>
            <a:prstGeom prst="ellipse">
              <a:avLst/>
            </a:prstGeom>
            <a:solidFill>
              <a:schemeClr val="tx1"/>
            </a:solidFill>
            <a:ln w="19050">
              <a:gradFill flip="none" rotWithShape="1">
                <a:gsLst>
                  <a:gs pos="0">
                    <a:schemeClr val="accent2"/>
                  </a:gs>
                  <a:gs pos="100000">
                    <a:schemeClr val="accent1"/>
                  </a:gs>
                </a:gsLst>
                <a:lin ang="2700000" scaled="1"/>
                <a:tileRect/>
              </a:gradFill>
            </a:ln>
            <a:effectLst>
              <a:outerShdw blurRad="76200" sx="105000" sy="105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468000" rIns="36000" bIns="36000" rtlCol="0" anchor="t" anchorCtr="0"/>
            <a:lstStyle/>
            <a:p>
              <a:pPr algn="ctr"/>
              <a:r>
                <a:rPr lang="en-US" sz="1400" b="1" dirty="0"/>
                <a:t>Health</a:t>
              </a:r>
              <a:br>
                <a:rPr lang="en-US" sz="1400" b="1" dirty="0"/>
              </a:br>
              <a:r>
                <a:rPr lang="en-US" sz="1400" b="1" dirty="0"/>
                <a:t>Awareness</a:t>
              </a:r>
              <a:endParaRPr lang="en-ZA" sz="1400" b="1" dirty="0"/>
            </a:p>
          </p:txBody>
        </p:sp>
        <p:pic>
          <p:nvPicPr>
            <p:cNvPr id="30" name="Picture 29" descr="A stethoscope with a cross&#10;&#10;Description automatically generated">
              <a:extLst>
                <a:ext uri="{FF2B5EF4-FFF2-40B4-BE49-F238E27FC236}">
                  <a16:creationId xmlns:a16="http://schemas.microsoft.com/office/drawing/2014/main" id="{F51F13FB-C5CE-B478-B3DE-48B88E110836}"/>
                </a:ext>
              </a:extLst>
            </p:cNvPr>
            <p:cNvPicPr>
              <a:picLocks noChangeAspect="1"/>
            </p:cNvPicPr>
            <p:nvPr/>
          </p:nvPicPr>
          <p:blipFill>
            <a:blip r:embed="rId10">
              <a:duotone>
                <a:schemeClr val="accent1">
                  <a:shade val="45000"/>
                  <a:satMod val="135000"/>
                </a:schemeClr>
                <a:prstClr val="white"/>
              </a:duotone>
            </a:blip>
            <a:stretch>
              <a:fillRect/>
            </a:stretch>
          </p:blipFill>
          <p:spPr>
            <a:xfrm>
              <a:off x="3702077" y="1753027"/>
              <a:ext cx="635455" cy="636990"/>
            </a:xfrm>
            <a:prstGeom prst="rect">
              <a:avLst/>
            </a:prstGeom>
          </p:spPr>
        </p:pic>
      </p:grpSp>
    </p:spTree>
    <p:extLst>
      <p:ext uri="{BB962C8B-B14F-4D97-AF65-F5344CB8AC3E}">
        <p14:creationId xmlns:p14="http://schemas.microsoft.com/office/powerpoint/2010/main" val="380619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Single Corner Rounded 2">
            <a:extLst>
              <a:ext uri="{FF2B5EF4-FFF2-40B4-BE49-F238E27FC236}">
                <a16:creationId xmlns:a16="http://schemas.microsoft.com/office/drawing/2014/main" id="{5A0BD12A-BF7C-D8FC-60A3-C7E8210ECC76}"/>
              </a:ext>
            </a:extLst>
          </p:cNvPr>
          <p:cNvSpPr/>
          <p:nvPr/>
        </p:nvSpPr>
        <p:spPr>
          <a:xfrm>
            <a:off x="0" y="0"/>
            <a:ext cx="5802086" cy="6858000"/>
          </a:xfrm>
          <a:prstGeom prst="round1Rect">
            <a:avLst>
              <a:gd name="adj" fmla="val 10914"/>
            </a:avLst>
          </a:pr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ounded Rectangle 11">
            <a:extLst>
              <a:ext uri="{FF2B5EF4-FFF2-40B4-BE49-F238E27FC236}">
                <a16:creationId xmlns:a16="http://schemas.microsoft.com/office/drawing/2014/main" id="{8567FC12-0C3B-C281-6489-A03ECE48E29C}"/>
              </a:ext>
            </a:extLst>
          </p:cNvPr>
          <p:cNvSpPr/>
          <p:nvPr/>
        </p:nvSpPr>
        <p:spPr>
          <a:xfrm flipH="1">
            <a:off x="5583601" y="975566"/>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01</a:t>
            </a:r>
          </a:p>
        </p:txBody>
      </p:sp>
      <p:sp>
        <p:nvSpPr>
          <p:cNvPr id="5" name="Rounded Rectangle 11">
            <a:extLst>
              <a:ext uri="{FF2B5EF4-FFF2-40B4-BE49-F238E27FC236}">
                <a16:creationId xmlns:a16="http://schemas.microsoft.com/office/drawing/2014/main" id="{5596ABBF-56F4-EBE0-62C6-1486F515BE68}"/>
              </a:ext>
            </a:extLst>
          </p:cNvPr>
          <p:cNvSpPr/>
          <p:nvPr/>
        </p:nvSpPr>
        <p:spPr>
          <a:xfrm flipH="1">
            <a:off x="5583601" y="1432825"/>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02</a:t>
            </a:r>
          </a:p>
        </p:txBody>
      </p:sp>
      <p:sp>
        <p:nvSpPr>
          <p:cNvPr id="6" name="Rounded Rectangle 11">
            <a:extLst>
              <a:ext uri="{FF2B5EF4-FFF2-40B4-BE49-F238E27FC236}">
                <a16:creationId xmlns:a16="http://schemas.microsoft.com/office/drawing/2014/main" id="{F95623BA-06B3-B15D-DBBE-2CCA3BE841B0}"/>
              </a:ext>
            </a:extLst>
          </p:cNvPr>
          <p:cNvSpPr/>
          <p:nvPr/>
        </p:nvSpPr>
        <p:spPr>
          <a:xfrm flipH="1">
            <a:off x="5583601" y="1890084"/>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03</a:t>
            </a:r>
          </a:p>
        </p:txBody>
      </p:sp>
      <p:sp>
        <p:nvSpPr>
          <p:cNvPr id="7" name="Rounded Rectangle 11">
            <a:extLst>
              <a:ext uri="{FF2B5EF4-FFF2-40B4-BE49-F238E27FC236}">
                <a16:creationId xmlns:a16="http://schemas.microsoft.com/office/drawing/2014/main" id="{726DB4B5-893C-5A14-1336-1748B058187D}"/>
              </a:ext>
            </a:extLst>
          </p:cNvPr>
          <p:cNvSpPr/>
          <p:nvPr/>
        </p:nvSpPr>
        <p:spPr>
          <a:xfrm flipH="1">
            <a:off x="5583601" y="2347343"/>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04</a:t>
            </a:r>
          </a:p>
        </p:txBody>
      </p:sp>
      <p:sp>
        <p:nvSpPr>
          <p:cNvPr id="8" name="Rounded Rectangle 11">
            <a:extLst>
              <a:ext uri="{FF2B5EF4-FFF2-40B4-BE49-F238E27FC236}">
                <a16:creationId xmlns:a16="http://schemas.microsoft.com/office/drawing/2014/main" id="{9741097C-0865-572D-C530-368503547AC0}"/>
              </a:ext>
            </a:extLst>
          </p:cNvPr>
          <p:cNvSpPr/>
          <p:nvPr/>
        </p:nvSpPr>
        <p:spPr>
          <a:xfrm flipH="1">
            <a:off x="5583601" y="2804602"/>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05</a:t>
            </a:r>
          </a:p>
        </p:txBody>
      </p:sp>
      <p:sp>
        <p:nvSpPr>
          <p:cNvPr id="9" name="Rounded Rectangle 11">
            <a:extLst>
              <a:ext uri="{FF2B5EF4-FFF2-40B4-BE49-F238E27FC236}">
                <a16:creationId xmlns:a16="http://schemas.microsoft.com/office/drawing/2014/main" id="{64064E1F-D7B8-227C-5F8B-999839B37845}"/>
              </a:ext>
            </a:extLst>
          </p:cNvPr>
          <p:cNvSpPr/>
          <p:nvPr/>
        </p:nvSpPr>
        <p:spPr>
          <a:xfrm flipH="1">
            <a:off x="5583601" y="3261861"/>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06</a:t>
            </a:r>
          </a:p>
        </p:txBody>
      </p:sp>
      <p:sp>
        <p:nvSpPr>
          <p:cNvPr id="10" name="Rounded Rectangle 11">
            <a:extLst>
              <a:ext uri="{FF2B5EF4-FFF2-40B4-BE49-F238E27FC236}">
                <a16:creationId xmlns:a16="http://schemas.microsoft.com/office/drawing/2014/main" id="{601E12A5-DC73-10FC-66EF-71FD05480690}"/>
              </a:ext>
            </a:extLst>
          </p:cNvPr>
          <p:cNvSpPr/>
          <p:nvPr/>
        </p:nvSpPr>
        <p:spPr>
          <a:xfrm flipH="1">
            <a:off x="5583601" y="3719120"/>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07</a:t>
            </a:r>
          </a:p>
        </p:txBody>
      </p:sp>
      <p:sp>
        <p:nvSpPr>
          <p:cNvPr id="11" name="Rounded Rectangle 11">
            <a:extLst>
              <a:ext uri="{FF2B5EF4-FFF2-40B4-BE49-F238E27FC236}">
                <a16:creationId xmlns:a16="http://schemas.microsoft.com/office/drawing/2014/main" id="{4C9BE238-F5FC-1836-3BEF-F37AD4EFC687}"/>
              </a:ext>
            </a:extLst>
          </p:cNvPr>
          <p:cNvSpPr/>
          <p:nvPr/>
        </p:nvSpPr>
        <p:spPr>
          <a:xfrm flipH="1">
            <a:off x="5583601" y="4176379"/>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08</a:t>
            </a:r>
          </a:p>
        </p:txBody>
      </p:sp>
      <p:sp>
        <p:nvSpPr>
          <p:cNvPr id="12" name="Rounded Rectangle 11">
            <a:extLst>
              <a:ext uri="{FF2B5EF4-FFF2-40B4-BE49-F238E27FC236}">
                <a16:creationId xmlns:a16="http://schemas.microsoft.com/office/drawing/2014/main" id="{93D935B6-4204-1DB4-23C5-C12A2FBD18B1}"/>
              </a:ext>
            </a:extLst>
          </p:cNvPr>
          <p:cNvSpPr/>
          <p:nvPr/>
        </p:nvSpPr>
        <p:spPr>
          <a:xfrm flipH="1">
            <a:off x="5583601" y="4633638"/>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09</a:t>
            </a:r>
          </a:p>
        </p:txBody>
      </p:sp>
      <p:sp>
        <p:nvSpPr>
          <p:cNvPr id="13" name="Rounded Rectangle 11">
            <a:extLst>
              <a:ext uri="{FF2B5EF4-FFF2-40B4-BE49-F238E27FC236}">
                <a16:creationId xmlns:a16="http://schemas.microsoft.com/office/drawing/2014/main" id="{21B582BE-64B2-71B7-EBA0-FD5B05D67639}"/>
              </a:ext>
            </a:extLst>
          </p:cNvPr>
          <p:cNvSpPr/>
          <p:nvPr/>
        </p:nvSpPr>
        <p:spPr>
          <a:xfrm flipH="1">
            <a:off x="5583601" y="5090897"/>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10</a:t>
            </a:r>
          </a:p>
        </p:txBody>
      </p:sp>
      <p:sp>
        <p:nvSpPr>
          <p:cNvPr id="14" name="Rounded Rectangle 11">
            <a:extLst>
              <a:ext uri="{FF2B5EF4-FFF2-40B4-BE49-F238E27FC236}">
                <a16:creationId xmlns:a16="http://schemas.microsoft.com/office/drawing/2014/main" id="{38EA18F2-DF7A-9B49-98AF-35DF79E9E2E5}"/>
              </a:ext>
            </a:extLst>
          </p:cNvPr>
          <p:cNvSpPr/>
          <p:nvPr/>
        </p:nvSpPr>
        <p:spPr>
          <a:xfrm flipH="1">
            <a:off x="5583601" y="5548156"/>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11</a:t>
            </a:r>
          </a:p>
        </p:txBody>
      </p:sp>
      <p:sp>
        <p:nvSpPr>
          <p:cNvPr id="15" name="Rounded Rectangle 11">
            <a:extLst>
              <a:ext uri="{FF2B5EF4-FFF2-40B4-BE49-F238E27FC236}">
                <a16:creationId xmlns:a16="http://schemas.microsoft.com/office/drawing/2014/main" id="{2A89C34A-F81E-CF48-DFB7-50FEE6F44D6C}"/>
              </a:ext>
            </a:extLst>
          </p:cNvPr>
          <p:cNvSpPr/>
          <p:nvPr/>
        </p:nvSpPr>
        <p:spPr>
          <a:xfrm flipH="1">
            <a:off x="5583601" y="6005415"/>
            <a:ext cx="360000" cy="360000"/>
          </a:xfrm>
          <a:prstGeom prst="rect">
            <a:avLst/>
          </a:prstGeom>
          <a:gradFill flip="none" rotWithShape="1">
            <a:gsLst>
              <a:gs pos="0">
                <a:schemeClr val="accent1"/>
              </a:gs>
              <a:gs pos="98000">
                <a:schemeClr val="accent2"/>
              </a:gs>
            </a:gsLst>
            <a:lin ang="2700000" scaled="1"/>
            <a:tileRect/>
          </a:gradFill>
          <a:ln w="12700">
            <a:solidFill>
              <a:schemeClr val="bg1">
                <a:lumMod val="75000"/>
              </a:schemeClr>
            </a:solidFill>
          </a:ln>
          <a:effectLst/>
        </p:spPr>
        <p:txBody>
          <a:bodyPr wrap="square" lIns="36000" tIns="36000" rIns="36000" bIns="36000" rtlCol="0" anchor="ctr" anchorCtr="0">
            <a:noAutofit/>
          </a:bodyPr>
          <a:lstStyle/>
          <a:p>
            <a:pPr algn="ctr" defTabSz="457200"/>
            <a:r>
              <a:rPr lang="en-US" sz="1600" b="1" kern="0" dirty="0">
                <a:solidFill>
                  <a:schemeClr val="bg1"/>
                </a:solidFill>
                <a:effectLst>
                  <a:innerShdw blurRad="63500" dist="50800" dir="13500000">
                    <a:prstClr val="black">
                      <a:alpha val="50000"/>
                    </a:prstClr>
                  </a:innerShdw>
                </a:effectLst>
                <a:latin typeface="+mj-lt"/>
              </a:rPr>
              <a:t>12</a:t>
            </a:r>
          </a:p>
        </p:txBody>
      </p:sp>
      <p:sp>
        <p:nvSpPr>
          <p:cNvPr id="2" name="Title 1">
            <a:extLst>
              <a:ext uri="{FF2B5EF4-FFF2-40B4-BE49-F238E27FC236}">
                <a16:creationId xmlns:a16="http://schemas.microsoft.com/office/drawing/2014/main" id="{8FAA1DCC-80E2-6A37-424D-C9D70577B4AA}"/>
              </a:ext>
            </a:extLst>
          </p:cNvPr>
          <p:cNvSpPr>
            <a:spLocks noGrp="1"/>
          </p:cNvSpPr>
          <p:nvPr>
            <p:ph type="title"/>
          </p:nvPr>
        </p:nvSpPr>
        <p:spPr/>
        <p:txBody>
          <a:bodyPr lIns="5688000"/>
          <a:lstStyle/>
          <a:p>
            <a:r>
              <a:rPr lang="en-ZA" dirty="0"/>
              <a:t>The Primary Health Care Team</a:t>
            </a:r>
          </a:p>
        </p:txBody>
      </p:sp>
      <p:sp>
        <p:nvSpPr>
          <p:cNvPr id="16" name="Rounded Rectangle 11">
            <a:extLst>
              <a:ext uri="{FF2B5EF4-FFF2-40B4-BE49-F238E27FC236}">
                <a16:creationId xmlns:a16="http://schemas.microsoft.com/office/drawing/2014/main" id="{057C029C-F795-E40B-C94C-249D685B7A27}"/>
              </a:ext>
            </a:extLst>
          </p:cNvPr>
          <p:cNvSpPr/>
          <p:nvPr/>
        </p:nvSpPr>
        <p:spPr>
          <a:xfrm>
            <a:off x="6096000" y="975566"/>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General practitioners</a:t>
            </a:r>
          </a:p>
        </p:txBody>
      </p:sp>
      <p:sp>
        <p:nvSpPr>
          <p:cNvPr id="17" name="Rounded Rectangle 11">
            <a:extLst>
              <a:ext uri="{FF2B5EF4-FFF2-40B4-BE49-F238E27FC236}">
                <a16:creationId xmlns:a16="http://schemas.microsoft.com/office/drawing/2014/main" id="{F443860F-D4C4-DB16-EA5E-25F5B444B857}"/>
              </a:ext>
            </a:extLst>
          </p:cNvPr>
          <p:cNvSpPr/>
          <p:nvPr/>
        </p:nvSpPr>
        <p:spPr>
          <a:xfrm>
            <a:off x="6096000" y="1432825"/>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General practitioner assistants</a:t>
            </a:r>
          </a:p>
        </p:txBody>
      </p:sp>
      <p:sp>
        <p:nvSpPr>
          <p:cNvPr id="18" name="Rounded Rectangle 11">
            <a:extLst>
              <a:ext uri="{FF2B5EF4-FFF2-40B4-BE49-F238E27FC236}">
                <a16:creationId xmlns:a16="http://schemas.microsoft.com/office/drawing/2014/main" id="{FE4F0894-F17C-D1D4-20B1-D40AC9C34FBB}"/>
              </a:ext>
            </a:extLst>
          </p:cNvPr>
          <p:cNvSpPr/>
          <p:nvPr/>
        </p:nvSpPr>
        <p:spPr>
          <a:xfrm>
            <a:off x="6096000" y="1890084"/>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Physiotherapists</a:t>
            </a:r>
          </a:p>
        </p:txBody>
      </p:sp>
      <p:sp>
        <p:nvSpPr>
          <p:cNvPr id="19" name="Rounded Rectangle 11">
            <a:extLst>
              <a:ext uri="{FF2B5EF4-FFF2-40B4-BE49-F238E27FC236}">
                <a16:creationId xmlns:a16="http://schemas.microsoft.com/office/drawing/2014/main" id="{75CC73C3-C986-AC22-14DB-73BB6ADCEFBE}"/>
              </a:ext>
            </a:extLst>
          </p:cNvPr>
          <p:cNvSpPr/>
          <p:nvPr/>
        </p:nvSpPr>
        <p:spPr>
          <a:xfrm>
            <a:off x="6096000" y="2347343"/>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Remedial therapists</a:t>
            </a:r>
          </a:p>
        </p:txBody>
      </p:sp>
      <p:sp>
        <p:nvSpPr>
          <p:cNvPr id="20" name="Rounded Rectangle 11">
            <a:extLst>
              <a:ext uri="{FF2B5EF4-FFF2-40B4-BE49-F238E27FC236}">
                <a16:creationId xmlns:a16="http://schemas.microsoft.com/office/drawing/2014/main" id="{8CEBC50B-ACDC-17EC-7586-14124362BADC}"/>
              </a:ext>
            </a:extLst>
          </p:cNvPr>
          <p:cNvSpPr/>
          <p:nvPr/>
        </p:nvSpPr>
        <p:spPr>
          <a:xfrm>
            <a:off x="6096000" y="2804602"/>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Pharmacists</a:t>
            </a:r>
          </a:p>
        </p:txBody>
      </p:sp>
      <p:sp>
        <p:nvSpPr>
          <p:cNvPr id="21" name="Rounded Rectangle 11">
            <a:extLst>
              <a:ext uri="{FF2B5EF4-FFF2-40B4-BE49-F238E27FC236}">
                <a16:creationId xmlns:a16="http://schemas.microsoft.com/office/drawing/2014/main" id="{22976B35-1D70-5A2F-A198-84F2F96A0208}"/>
              </a:ext>
            </a:extLst>
          </p:cNvPr>
          <p:cNvSpPr/>
          <p:nvPr/>
        </p:nvSpPr>
        <p:spPr>
          <a:xfrm>
            <a:off x="6096000" y="3261861"/>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Dieticians</a:t>
            </a:r>
          </a:p>
        </p:txBody>
      </p:sp>
      <p:sp>
        <p:nvSpPr>
          <p:cNvPr id="22" name="Rounded Rectangle 11">
            <a:extLst>
              <a:ext uri="{FF2B5EF4-FFF2-40B4-BE49-F238E27FC236}">
                <a16:creationId xmlns:a16="http://schemas.microsoft.com/office/drawing/2014/main" id="{355C88BA-BEDA-4BB0-3DA1-AE0A9D37E393}"/>
              </a:ext>
            </a:extLst>
          </p:cNvPr>
          <p:cNvSpPr/>
          <p:nvPr/>
        </p:nvSpPr>
        <p:spPr>
          <a:xfrm>
            <a:off x="6096000" y="3719120"/>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Primary Care  Nurses</a:t>
            </a:r>
          </a:p>
        </p:txBody>
      </p:sp>
      <p:sp>
        <p:nvSpPr>
          <p:cNvPr id="23" name="Rounded Rectangle 11">
            <a:extLst>
              <a:ext uri="{FF2B5EF4-FFF2-40B4-BE49-F238E27FC236}">
                <a16:creationId xmlns:a16="http://schemas.microsoft.com/office/drawing/2014/main" id="{5E10A17D-4682-D2D5-DDBC-6B674091EC4F}"/>
              </a:ext>
            </a:extLst>
          </p:cNvPr>
          <p:cNvSpPr/>
          <p:nvPr/>
        </p:nvSpPr>
        <p:spPr>
          <a:xfrm>
            <a:off x="6096000" y="4176379"/>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Nursing assistants</a:t>
            </a:r>
            <a:endParaRPr lang="en-US" dirty="0">
              <a:solidFill>
                <a:schemeClr val="bg1"/>
              </a:solidFill>
            </a:endParaRPr>
          </a:p>
        </p:txBody>
      </p:sp>
      <p:sp>
        <p:nvSpPr>
          <p:cNvPr id="24" name="Rounded Rectangle 11">
            <a:extLst>
              <a:ext uri="{FF2B5EF4-FFF2-40B4-BE49-F238E27FC236}">
                <a16:creationId xmlns:a16="http://schemas.microsoft.com/office/drawing/2014/main" id="{58E2CA85-939F-1B0B-45B1-DEF1F9437524}"/>
              </a:ext>
            </a:extLst>
          </p:cNvPr>
          <p:cNvSpPr/>
          <p:nvPr/>
        </p:nvSpPr>
        <p:spPr>
          <a:xfrm>
            <a:off x="6096000" y="4633638"/>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Primary Care Psychologists</a:t>
            </a:r>
          </a:p>
        </p:txBody>
      </p:sp>
      <p:sp>
        <p:nvSpPr>
          <p:cNvPr id="25" name="Rounded Rectangle 11">
            <a:extLst>
              <a:ext uri="{FF2B5EF4-FFF2-40B4-BE49-F238E27FC236}">
                <a16:creationId xmlns:a16="http://schemas.microsoft.com/office/drawing/2014/main" id="{531DD287-EC11-A307-B597-0883E8F02E36}"/>
              </a:ext>
            </a:extLst>
          </p:cNvPr>
          <p:cNvSpPr/>
          <p:nvPr/>
        </p:nvSpPr>
        <p:spPr>
          <a:xfrm>
            <a:off x="6096000" y="5090897"/>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Geriatric </a:t>
            </a:r>
            <a:r>
              <a:rPr lang="en-US" sz="1600" kern="0" dirty="0" err="1">
                <a:solidFill>
                  <a:schemeClr val="bg1"/>
                </a:solidFill>
                <a:effectLst>
                  <a:innerShdw blurRad="63500" dist="50800" dir="13500000">
                    <a:prstClr val="black">
                      <a:alpha val="50000"/>
                    </a:prstClr>
                  </a:innerShdw>
                </a:effectLst>
                <a:latin typeface="+mj-lt"/>
              </a:rPr>
              <a:t>specialised</a:t>
            </a:r>
            <a:r>
              <a:rPr lang="en-US" sz="1600" kern="0" dirty="0">
                <a:solidFill>
                  <a:schemeClr val="bg1"/>
                </a:solidFill>
                <a:effectLst>
                  <a:innerShdw blurRad="63500" dist="50800" dir="13500000">
                    <a:prstClr val="black">
                      <a:alpha val="50000"/>
                    </a:prstClr>
                  </a:innerShdw>
                </a:effectLst>
                <a:latin typeface="+mj-lt"/>
              </a:rPr>
              <a:t> practice nurses</a:t>
            </a:r>
          </a:p>
        </p:txBody>
      </p:sp>
      <p:sp>
        <p:nvSpPr>
          <p:cNvPr id="26" name="Rounded Rectangle 11">
            <a:extLst>
              <a:ext uri="{FF2B5EF4-FFF2-40B4-BE49-F238E27FC236}">
                <a16:creationId xmlns:a16="http://schemas.microsoft.com/office/drawing/2014/main" id="{646ECB55-6DA7-37B2-EDDD-0038072E30BF}"/>
              </a:ext>
            </a:extLst>
          </p:cNvPr>
          <p:cNvSpPr/>
          <p:nvPr/>
        </p:nvSpPr>
        <p:spPr>
          <a:xfrm>
            <a:off x="6096000" y="5548156"/>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Occupational therapists</a:t>
            </a:r>
          </a:p>
        </p:txBody>
      </p:sp>
      <p:sp>
        <p:nvSpPr>
          <p:cNvPr id="27" name="Rounded Rectangle 11">
            <a:extLst>
              <a:ext uri="{FF2B5EF4-FFF2-40B4-BE49-F238E27FC236}">
                <a16:creationId xmlns:a16="http://schemas.microsoft.com/office/drawing/2014/main" id="{2C415F89-F0D8-C6CD-C64C-1163E4BC68B5}"/>
              </a:ext>
            </a:extLst>
          </p:cNvPr>
          <p:cNvSpPr/>
          <p:nvPr/>
        </p:nvSpPr>
        <p:spPr>
          <a:xfrm>
            <a:off x="6096000" y="6005415"/>
            <a:ext cx="4942985" cy="360000"/>
          </a:xfrm>
          <a:prstGeom prst="round1Rect">
            <a:avLst/>
          </a:prstGeom>
          <a:solidFill>
            <a:srgbClr val="171717"/>
          </a:solidFill>
          <a:ln w="12700">
            <a:solidFill>
              <a:schemeClr val="tx1">
                <a:lumMod val="75000"/>
                <a:lumOff val="25000"/>
              </a:schemeClr>
            </a:solidFill>
          </a:ln>
          <a:effectLst/>
        </p:spPr>
        <p:txBody>
          <a:bodyPr wrap="square" lIns="144000" tIns="36000" rIns="36000" bIns="36000" rtlCol="0" anchor="ctr" anchorCtr="0">
            <a:noAutofit/>
          </a:bodyPr>
          <a:lstStyle/>
          <a:p>
            <a:pPr defTabSz="457200"/>
            <a:r>
              <a:rPr lang="en-US" sz="1600" kern="0" dirty="0">
                <a:solidFill>
                  <a:schemeClr val="bg1"/>
                </a:solidFill>
                <a:effectLst>
                  <a:innerShdw blurRad="63500" dist="50800" dir="13500000">
                    <a:prstClr val="black">
                      <a:alpha val="50000"/>
                    </a:prstClr>
                  </a:innerShdw>
                </a:effectLst>
                <a:latin typeface="+mj-lt"/>
              </a:rPr>
              <a:t>Speech therapists</a:t>
            </a:r>
          </a:p>
        </p:txBody>
      </p:sp>
    </p:spTree>
    <p:extLst>
      <p:ext uri="{BB962C8B-B14F-4D97-AF65-F5344CB8AC3E}">
        <p14:creationId xmlns:p14="http://schemas.microsoft.com/office/powerpoint/2010/main" val="2496723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6DEE3A1-B699-B0B5-1350-0BEE53BF490A}"/>
              </a:ext>
            </a:extLst>
          </p:cNvPr>
          <p:cNvSpPr/>
          <p:nvPr/>
        </p:nvSpPr>
        <p:spPr>
          <a:xfrm>
            <a:off x="1426028" y="1233489"/>
            <a:ext cx="10265961" cy="900000"/>
          </a:xfrm>
          <a:prstGeom prst="rect">
            <a:avLst/>
          </a:prstGeom>
          <a:solidFill>
            <a:srgbClr val="171717"/>
          </a:solidFill>
          <a:ln>
            <a:solidFill>
              <a:schemeClr val="bg1">
                <a:lumMod val="50000"/>
              </a:schemeClr>
            </a:solidFill>
          </a:ln>
        </p:spPr>
        <p:txBody>
          <a:bodyPr wrap="square" lIns="252000" tIns="36000" rIns="72000" bIns="36000" anchor="ctr" anchorCtr="0">
            <a:noAutofit/>
          </a:bodyPr>
          <a:lstStyle/>
          <a:p>
            <a:pPr fontAlgn="base">
              <a:lnSpc>
                <a:spcPct val="130000"/>
              </a:lnSpc>
              <a:spcBef>
                <a:spcPct val="0"/>
              </a:spcBef>
              <a:spcAft>
                <a:spcPct val="0"/>
              </a:spcAft>
            </a:pPr>
            <a:r>
              <a:rPr lang="en-ZA" sz="1600" dirty="0">
                <a:solidFill>
                  <a:schemeClr val="bg1"/>
                </a:solidFill>
                <a:ea typeface="Open Sans Semibold" panose="020B0706030804020204" pitchFamily="34" charset="0"/>
                <a:cs typeface="Open Sans Semibold" panose="020B0706030804020204" pitchFamily="34" charset="0"/>
              </a:rPr>
              <a:t>Comprehensive primary health care delivers clinical care for the full range of high priority health issues for all people across their lifespan</a:t>
            </a:r>
            <a:endParaRPr lang="en-US" sz="1600" dirty="0">
              <a:solidFill>
                <a:schemeClr val="bg1"/>
              </a:solidFill>
              <a:ea typeface="Open Sans Semibold" panose="020B0706030804020204" pitchFamily="34" charset="0"/>
              <a:cs typeface="Open Sans Semibold" panose="020B0706030804020204" pitchFamily="34" charset="0"/>
            </a:endParaRPr>
          </a:p>
        </p:txBody>
      </p:sp>
      <p:sp>
        <p:nvSpPr>
          <p:cNvPr id="30" name="Rectangle 29">
            <a:extLst>
              <a:ext uri="{FF2B5EF4-FFF2-40B4-BE49-F238E27FC236}">
                <a16:creationId xmlns:a16="http://schemas.microsoft.com/office/drawing/2014/main" id="{E299C78B-E9F1-B4B7-39FB-9360F1AEA0C8}"/>
              </a:ext>
            </a:extLst>
          </p:cNvPr>
          <p:cNvSpPr/>
          <p:nvPr/>
        </p:nvSpPr>
        <p:spPr>
          <a:xfrm>
            <a:off x="1427056" y="2286426"/>
            <a:ext cx="10379181" cy="900000"/>
          </a:xfrm>
          <a:prstGeom prst="rect">
            <a:avLst/>
          </a:prstGeom>
          <a:solidFill>
            <a:srgbClr val="171717"/>
          </a:solidFill>
          <a:ln>
            <a:solidFill>
              <a:schemeClr val="bg1">
                <a:lumMod val="50000"/>
              </a:schemeClr>
            </a:solidFill>
          </a:ln>
        </p:spPr>
        <p:txBody>
          <a:bodyPr wrap="square" lIns="252000" tIns="36000" rIns="72000" bIns="36000" anchor="ctr" anchorCtr="0">
            <a:noAutofit/>
          </a:bodyPr>
          <a:lstStyle/>
          <a:p>
            <a:pPr fontAlgn="base">
              <a:lnSpc>
                <a:spcPct val="130000"/>
              </a:lnSpc>
              <a:spcBef>
                <a:spcPct val="0"/>
              </a:spcBef>
              <a:spcAft>
                <a:spcPct val="0"/>
              </a:spcAft>
            </a:pPr>
            <a:r>
              <a:rPr lang="en-ZA" sz="1600" dirty="0">
                <a:solidFill>
                  <a:schemeClr val="bg1"/>
                </a:solidFill>
                <a:ea typeface="Open Sans Semibold" panose="020B0706030804020204" pitchFamily="34" charset="0"/>
                <a:cs typeface="Open Sans Semibold" panose="020B0706030804020204" pitchFamily="34" charset="0"/>
              </a:rPr>
              <a:t>It addresses the health needs of all patients at the community level, integrating care, prevention, promotion and education</a:t>
            </a:r>
            <a:endParaRPr lang="en-US" sz="1600" dirty="0">
              <a:solidFill>
                <a:schemeClr val="bg1"/>
              </a:solidFill>
              <a:ea typeface="Open Sans Semibold" panose="020B0706030804020204" pitchFamily="34" charset="0"/>
              <a:cs typeface="Open Sans Semibold" panose="020B0706030804020204" pitchFamily="34" charset="0"/>
            </a:endParaRPr>
          </a:p>
        </p:txBody>
      </p:sp>
      <p:sp>
        <p:nvSpPr>
          <p:cNvPr id="48" name="Rectangle 47">
            <a:extLst>
              <a:ext uri="{FF2B5EF4-FFF2-40B4-BE49-F238E27FC236}">
                <a16:creationId xmlns:a16="http://schemas.microsoft.com/office/drawing/2014/main" id="{A1BC1C6D-2496-F8FB-6E6E-633171EA4E2A}"/>
              </a:ext>
            </a:extLst>
          </p:cNvPr>
          <p:cNvSpPr/>
          <p:nvPr/>
        </p:nvSpPr>
        <p:spPr>
          <a:xfrm>
            <a:off x="1427028" y="3339363"/>
            <a:ext cx="10376034" cy="900000"/>
          </a:xfrm>
          <a:prstGeom prst="rect">
            <a:avLst/>
          </a:prstGeom>
          <a:solidFill>
            <a:srgbClr val="171717"/>
          </a:solidFill>
          <a:ln>
            <a:solidFill>
              <a:schemeClr val="bg1">
                <a:lumMod val="50000"/>
              </a:schemeClr>
            </a:solidFill>
          </a:ln>
        </p:spPr>
        <p:txBody>
          <a:bodyPr wrap="square" lIns="252000" tIns="36000" rIns="72000" bIns="36000" anchor="ctr" anchorCtr="0">
            <a:noAutofit/>
          </a:bodyPr>
          <a:lstStyle/>
          <a:p>
            <a:pPr fontAlgn="base">
              <a:lnSpc>
                <a:spcPct val="130000"/>
              </a:lnSpc>
              <a:spcBef>
                <a:spcPct val="0"/>
              </a:spcBef>
              <a:spcAft>
                <a:spcPct val="0"/>
              </a:spcAft>
            </a:pPr>
            <a:r>
              <a:rPr lang="en-ZA" sz="1600" dirty="0">
                <a:solidFill>
                  <a:schemeClr val="bg1"/>
                </a:solidFill>
                <a:ea typeface="Open Sans Semibold" panose="020B0706030804020204" pitchFamily="34" charset="0"/>
                <a:cs typeface="Open Sans Semibold" panose="020B0706030804020204" pitchFamily="34" charset="0"/>
              </a:rPr>
              <a:t>Primary health care improves the performance of health systems by lowering overall health care expenditure while improving population health and access</a:t>
            </a:r>
            <a:endParaRPr lang="en-US" sz="1600" dirty="0">
              <a:solidFill>
                <a:schemeClr val="bg1"/>
              </a:solidFill>
              <a:ea typeface="Open Sans Semibold" panose="020B0706030804020204" pitchFamily="34" charset="0"/>
              <a:cs typeface="Open Sans Semibold" panose="020B0706030804020204" pitchFamily="34" charset="0"/>
            </a:endParaRPr>
          </a:p>
        </p:txBody>
      </p:sp>
      <p:sp>
        <p:nvSpPr>
          <p:cNvPr id="62" name="Rectangle 61">
            <a:extLst>
              <a:ext uri="{FF2B5EF4-FFF2-40B4-BE49-F238E27FC236}">
                <a16:creationId xmlns:a16="http://schemas.microsoft.com/office/drawing/2014/main" id="{FF808D8A-BEFA-E50C-9562-182EECA84C96}"/>
              </a:ext>
            </a:extLst>
          </p:cNvPr>
          <p:cNvSpPr/>
          <p:nvPr/>
        </p:nvSpPr>
        <p:spPr>
          <a:xfrm>
            <a:off x="1427056" y="4392300"/>
            <a:ext cx="10379183" cy="900000"/>
          </a:xfrm>
          <a:prstGeom prst="rect">
            <a:avLst/>
          </a:prstGeom>
          <a:solidFill>
            <a:srgbClr val="171717"/>
          </a:solidFill>
          <a:ln>
            <a:solidFill>
              <a:schemeClr val="bg1">
                <a:lumMod val="50000"/>
              </a:schemeClr>
            </a:solidFill>
          </a:ln>
        </p:spPr>
        <p:txBody>
          <a:bodyPr wrap="square" lIns="252000" tIns="36000" rIns="72000" bIns="36000" anchor="ctr" anchorCtr="0">
            <a:noAutofit/>
          </a:bodyPr>
          <a:lstStyle/>
          <a:p>
            <a:pPr fontAlgn="base">
              <a:lnSpc>
                <a:spcPct val="130000"/>
              </a:lnSpc>
              <a:spcBef>
                <a:spcPct val="0"/>
              </a:spcBef>
              <a:spcAft>
                <a:spcPct val="0"/>
              </a:spcAft>
            </a:pPr>
            <a:r>
              <a:rPr lang="en-ZA" sz="1600" dirty="0">
                <a:solidFill>
                  <a:schemeClr val="bg1"/>
                </a:solidFill>
                <a:ea typeface="Open Sans Semibold" panose="020B0706030804020204" pitchFamily="34" charset="0"/>
                <a:cs typeface="Open Sans Semibold" panose="020B0706030804020204" pitchFamily="34" charset="0"/>
              </a:rPr>
              <a:t>It supports universal health coverage</a:t>
            </a:r>
          </a:p>
        </p:txBody>
      </p:sp>
      <p:sp>
        <p:nvSpPr>
          <p:cNvPr id="5125" name="Rectangle 5124">
            <a:extLst>
              <a:ext uri="{FF2B5EF4-FFF2-40B4-BE49-F238E27FC236}">
                <a16:creationId xmlns:a16="http://schemas.microsoft.com/office/drawing/2014/main" id="{9A50F5B6-A5A2-4FFD-1E34-3F86C2FAE334}"/>
              </a:ext>
            </a:extLst>
          </p:cNvPr>
          <p:cNvSpPr/>
          <p:nvPr/>
        </p:nvSpPr>
        <p:spPr>
          <a:xfrm>
            <a:off x="1427028" y="5445238"/>
            <a:ext cx="10376034" cy="900000"/>
          </a:xfrm>
          <a:prstGeom prst="rect">
            <a:avLst/>
          </a:prstGeom>
          <a:solidFill>
            <a:srgbClr val="171717"/>
          </a:solidFill>
          <a:ln>
            <a:solidFill>
              <a:schemeClr val="bg1">
                <a:lumMod val="50000"/>
              </a:schemeClr>
            </a:solidFill>
          </a:ln>
        </p:spPr>
        <p:txBody>
          <a:bodyPr wrap="square" lIns="252000" tIns="36000" rIns="72000" bIns="36000" anchor="ctr" anchorCtr="0">
            <a:noAutofit/>
          </a:bodyPr>
          <a:lstStyle/>
          <a:p>
            <a:pPr fontAlgn="base">
              <a:lnSpc>
                <a:spcPct val="130000"/>
              </a:lnSpc>
              <a:spcBef>
                <a:spcPct val="0"/>
              </a:spcBef>
              <a:spcAft>
                <a:spcPct val="0"/>
              </a:spcAft>
            </a:pPr>
            <a:r>
              <a:rPr lang="en-US" sz="1600" dirty="0">
                <a:solidFill>
                  <a:schemeClr val="bg1"/>
                </a:solidFill>
                <a:ea typeface="Open Sans Semibold" panose="020B0706030804020204" pitchFamily="34" charset="0"/>
                <a:cs typeface="Open Sans Semibold" panose="020B0706030804020204" pitchFamily="34" charset="0"/>
              </a:rPr>
              <a:t>It promotes positive wellbeing</a:t>
            </a:r>
          </a:p>
        </p:txBody>
      </p:sp>
      <p:sp>
        <p:nvSpPr>
          <p:cNvPr id="2" name="Title 1">
            <a:extLst>
              <a:ext uri="{FF2B5EF4-FFF2-40B4-BE49-F238E27FC236}">
                <a16:creationId xmlns:a16="http://schemas.microsoft.com/office/drawing/2014/main" id="{53C370E9-1DEA-4FF5-B48C-6BD7AF8209FC}"/>
              </a:ext>
            </a:extLst>
          </p:cNvPr>
          <p:cNvSpPr>
            <a:spLocks noGrp="1"/>
          </p:cNvSpPr>
          <p:nvPr>
            <p:ph type="title"/>
          </p:nvPr>
        </p:nvSpPr>
        <p:spPr>
          <a:xfrm>
            <a:off x="388936" y="388938"/>
            <a:ext cx="11417302" cy="342584"/>
          </a:xfrm>
        </p:spPr>
        <p:txBody>
          <a:bodyPr/>
          <a:lstStyle/>
          <a:p>
            <a:r>
              <a:rPr lang="en-ZA" dirty="0"/>
              <a:t>Importance of quality comprehensive primary care</a:t>
            </a:r>
            <a:endParaRPr lang="en-US" dirty="0"/>
          </a:p>
        </p:txBody>
      </p:sp>
      <p:sp>
        <p:nvSpPr>
          <p:cNvPr id="22" name="Rounded Rectangle 11">
            <a:extLst>
              <a:ext uri="{FF2B5EF4-FFF2-40B4-BE49-F238E27FC236}">
                <a16:creationId xmlns:a16="http://schemas.microsoft.com/office/drawing/2014/main" id="{E4986E10-6284-9DEB-2056-139A6FA1E141}"/>
              </a:ext>
            </a:extLst>
          </p:cNvPr>
          <p:cNvSpPr/>
          <p:nvPr/>
        </p:nvSpPr>
        <p:spPr>
          <a:xfrm flipH="1">
            <a:off x="388937" y="1233489"/>
            <a:ext cx="900000" cy="900000"/>
          </a:xfrm>
          <a:prstGeom prst="rect">
            <a:avLst/>
          </a:prstGeom>
          <a:gradFill flip="none" rotWithShape="1">
            <a:gsLst>
              <a:gs pos="0">
                <a:schemeClr val="accent1"/>
              </a:gs>
              <a:gs pos="98000">
                <a:schemeClr val="accent2"/>
              </a:gs>
            </a:gsLst>
            <a:lin ang="2700000" scaled="1"/>
            <a:tileRect/>
          </a:gradFill>
          <a:ln w="12700">
            <a:solidFill>
              <a:schemeClr val="bg1">
                <a:lumMod val="50000"/>
              </a:schemeClr>
            </a:solidFill>
          </a:ln>
          <a:effectLst/>
        </p:spPr>
        <p:txBody>
          <a:bodyPr wrap="square" lIns="36000" tIns="36000" rIns="36000" bIns="36000" rtlCol="0" anchor="ctr" anchorCtr="0">
            <a:noAutofit/>
          </a:bodyPr>
          <a:lstStyle/>
          <a:p>
            <a:pPr algn="ctr" defTabSz="457200"/>
            <a:endParaRPr lang="en-US" b="1" kern="0" dirty="0">
              <a:solidFill>
                <a:schemeClr val="bg1"/>
              </a:solidFill>
              <a:effectLst>
                <a:innerShdw blurRad="63500" dist="50800" dir="13500000">
                  <a:prstClr val="black">
                    <a:alpha val="50000"/>
                  </a:prstClr>
                </a:innerShdw>
              </a:effectLst>
              <a:latin typeface="+mj-lt"/>
            </a:endParaRPr>
          </a:p>
        </p:txBody>
      </p:sp>
      <p:sp>
        <p:nvSpPr>
          <p:cNvPr id="36" name="Rounded Rectangle 11">
            <a:extLst>
              <a:ext uri="{FF2B5EF4-FFF2-40B4-BE49-F238E27FC236}">
                <a16:creationId xmlns:a16="http://schemas.microsoft.com/office/drawing/2014/main" id="{45AF1042-65CF-CA77-6738-3599C00F7224}"/>
              </a:ext>
            </a:extLst>
          </p:cNvPr>
          <p:cNvSpPr/>
          <p:nvPr/>
        </p:nvSpPr>
        <p:spPr>
          <a:xfrm flipH="1">
            <a:off x="388937" y="2286425"/>
            <a:ext cx="900000" cy="900000"/>
          </a:xfrm>
          <a:prstGeom prst="rect">
            <a:avLst/>
          </a:prstGeom>
          <a:gradFill flip="none" rotWithShape="1">
            <a:gsLst>
              <a:gs pos="0">
                <a:schemeClr val="accent1"/>
              </a:gs>
              <a:gs pos="98000">
                <a:schemeClr val="accent2"/>
              </a:gs>
            </a:gsLst>
            <a:lin ang="2700000" scaled="1"/>
            <a:tileRect/>
          </a:gradFill>
          <a:ln w="12700">
            <a:solidFill>
              <a:schemeClr val="bg1">
                <a:lumMod val="50000"/>
              </a:schemeClr>
            </a:solidFill>
          </a:ln>
          <a:effectLst/>
        </p:spPr>
        <p:txBody>
          <a:bodyPr wrap="square" lIns="36000" tIns="36000" rIns="36000" bIns="36000" rtlCol="0" anchor="ctr" anchorCtr="0">
            <a:noAutofit/>
          </a:bodyPr>
          <a:lstStyle/>
          <a:p>
            <a:pPr algn="ctr" defTabSz="457200"/>
            <a:endParaRPr lang="en-US" b="1" kern="0" dirty="0">
              <a:solidFill>
                <a:schemeClr val="bg1"/>
              </a:solidFill>
              <a:effectLst>
                <a:innerShdw blurRad="63500" dist="50800" dir="13500000">
                  <a:prstClr val="black">
                    <a:alpha val="50000"/>
                  </a:prstClr>
                </a:innerShdw>
              </a:effectLst>
              <a:latin typeface="+mj-lt"/>
            </a:endParaRPr>
          </a:p>
        </p:txBody>
      </p:sp>
      <p:sp>
        <p:nvSpPr>
          <p:cNvPr id="58" name="Rounded Rectangle 11">
            <a:extLst>
              <a:ext uri="{FF2B5EF4-FFF2-40B4-BE49-F238E27FC236}">
                <a16:creationId xmlns:a16="http://schemas.microsoft.com/office/drawing/2014/main" id="{FD9DBA00-B9C8-8719-9FC5-A26A11E22ADD}"/>
              </a:ext>
            </a:extLst>
          </p:cNvPr>
          <p:cNvSpPr/>
          <p:nvPr/>
        </p:nvSpPr>
        <p:spPr>
          <a:xfrm flipH="1">
            <a:off x="388937" y="3339363"/>
            <a:ext cx="900000" cy="900000"/>
          </a:xfrm>
          <a:prstGeom prst="rect">
            <a:avLst/>
          </a:prstGeom>
          <a:gradFill flip="none" rotWithShape="1">
            <a:gsLst>
              <a:gs pos="0">
                <a:schemeClr val="accent1"/>
              </a:gs>
              <a:gs pos="98000">
                <a:schemeClr val="accent2"/>
              </a:gs>
            </a:gsLst>
            <a:lin ang="2700000" scaled="1"/>
            <a:tileRect/>
          </a:gradFill>
          <a:ln w="12700">
            <a:solidFill>
              <a:schemeClr val="bg1">
                <a:lumMod val="50000"/>
              </a:schemeClr>
            </a:solidFill>
          </a:ln>
          <a:effectLst/>
        </p:spPr>
        <p:txBody>
          <a:bodyPr wrap="square" lIns="36000" tIns="36000" rIns="36000" bIns="36000" rtlCol="0" anchor="ctr" anchorCtr="0">
            <a:noAutofit/>
          </a:bodyPr>
          <a:lstStyle/>
          <a:p>
            <a:pPr algn="ctr" defTabSz="457200"/>
            <a:endParaRPr lang="en-US" b="1" kern="0" dirty="0">
              <a:solidFill>
                <a:schemeClr val="bg1"/>
              </a:solidFill>
              <a:effectLst>
                <a:innerShdw blurRad="63500" dist="50800" dir="13500000">
                  <a:prstClr val="black">
                    <a:alpha val="50000"/>
                  </a:prstClr>
                </a:innerShdw>
              </a:effectLst>
              <a:latin typeface="+mj-lt"/>
            </a:endParaRPr>
          </a:p>
        </p:txBody>
      </p:sp>
      <p:sp>
        <p:nvSpPr>
          <p:cNvPr id="5120" name="Rounded Rectangle 11">
            <a:extLst>
              <a:ext uri="{FF2B5EF4-FFF2-40B4-BE49-F238E27FC236}">
                <a16:creationId xmlns:a16="http://schemas.microsoft.com/office/drawing/2014/main" id="{0AFA7F72-9FFC-D091-0E63-73734B55465B}"/>
              </a:ext>
            </a:extLst>
          </p:cNvPr>
          <p:cNvSpPr/>
          <p:nvPr/>
        </p:nvSpPr>
        <p:spPr>
          <a:xfrm flipH="1">
            <a:off x="388937" y="4392299"/>
            <a:ext cx="900000" cy="900000"/>
          </a:xfrm>
          <a:prstGeom prst="rect">
            <a:avLst/>
          </a:prstGeom>
          <a:gradFill flip="none" rotWithShape="1">
            <a:gsLst>
              <a:gs pos="0">
                <a:schemeClr val="accent1"/>
              </a:gs>
              <a:gs pos="98000">
                <a:schemeClr val="accent2"/>
              </a:gs>
            </a:gsLst>
            <a:lin ang="2700000" scaled="1"/>
            <a:tileRect/>
          </a:gradFill>
          <a:ln w="12700">
            <a:solidFill>
              <a:schemeClr val="bg1">
                <a:lumMod val="50000"/>
              </a:schemeClr>
            </a:solidFill>
          </a:ln>
          <a:effectLst/>
        </p:spPr>
        <p:txBody>
          <a:bodyPr wrap="square" lIns="36000" tIns="36000" rIns="36000" bIns="36000" rtlCol="0" anchor="ctr" anchorCtr="0">
            <a:noAutofit/>
          </a:bodyPr>
          <a:lstStyle/>
          <a:p>
            <a:pPr algn="ctr" defTabSz="457200"/>
            <a:endParaRPr lang="en-US" b="1" kern="0" dirty="0">
              <a:solidFill>
                <a:schemeClr val="bg1"/>
              </a:solidFill>
              <a:effectLst>
                <a:innerShdw blurRad="63500" dist="50800" dir="13500000">
                  <a:prstClr val="black">
                    <a:alpha val="50000"/>
                  </a:prstClr>
                </a:innerShdw>
              </a:effectLst>
              <a:latin typeface="+mj-lt"/>
            </a:endParaRPr>
          </a:p>
        </p:txBody>
      </p:sp>
      <p:sp>
        <p:nvSpPr>
          <p:cNvPr id="5128" name="Rounded Rectangle 11">
            <a:extLst>
              <a:ext uri="{FF2B5EF4-FFF2-40B4-BE49-F238E27FC236}">
                <a16:creationId xmlns:a16="http://schemas.microsoft.com/office/drawing/2014/main" id="{27F20484-7C7B-0381-3056-184D911668AA}"/>
              </a:ext>
            </a:extLst>
          </p:cNvPr>
          <p:cNvSpPr/>
          <p:nvPr/>
        </p:nvSpPr>
        <p:spPr>
          <a:xfrm flipH="1">
            <a:off x="388936" y="5445238"/>
            <a:ext cx="900000" cy="900000"/>
          </a:xfrm>
          <a:prstGeom prst="rect">
            <a:avLst/>
          </a:prstGeom>
          <a:gradFill flip="none" rotWithShape="1">
            <a:gsLst>
              <a:gs pos="0">
                <a:schemeClr val="accent1"/>
              </a:gs>
              <a:gs pos="98000">
                <a:schemeClr val="accent2"/>
              </a:gs>
            </a:gsLst>
            <a:lin ang="2700000" scaled="1"/>
            <a:tileRect/>
          </a:gradFill>
          <a:ln w="12700">
            <a:solidFill>
              <a:schemeClr val="bg1">
                <a:lumMod val="50000"/>
              </a:schemeClr>
            </a:solidFill>
          </a:ln>
          <a:effectLst/>
        </p:spPr>
        <p:txBody>
          <a:bodyPr wrap="square" lIns="36000" tIns="36000" rIns="36000" bIns="36000" rtlCol="0" anchor="ctr" anchorCtr="0">
            <a:noAutofit/>
          </a:bodyPr>
          <a:lstStyle/>
          <a:p>
            <a:pPr algn="ctr" defTabSz="457200"/>
            <a:endParaRPr lang="en-US" b="1" kern="0" dirty="0">
              <a:solidFill>
                <a:schemeClr val="bg1"/>
              </a:solidFill>
              <a:effectLst>
                <a:innerShdw blurRad="63500" dist="50800" dir="13500000">
                  <a:prstClr val="black">
                    <a:alpha val="50000"/>
                  </a:prstClr>
                </a:innerShdw>
              </a:effectLst>
              <a:latin typeface="+mj-lt"/>
            </a:endParaRPr>
          </a:p>
        </p:txBody>
      </p:sp>
      <p:pic>
        <p:nvPicPr>
          <p:cNvPr id="7" name="Picture 6" descr="A black and white image of a family&#10;&#10;Description automatically generated">
            <a:extLst>
              <a:ext uri="{FF2B5EF4-FFF2-40B4-BE49-F238E27FC236}">
                <a16:creationId xmlns:a16="http://schemas.microsoft.com/office/drawing/2014/main" id="{D52C3FD0-C9AD-7029-EB46-CB003BF73EE2}"/>
              </a:ext>
            </a:extLst>
          </p:cNvPr>
          <p:cNvPicPr>
            <a:picLocks noChangeAspect="1"/>
          </p:cNvPicPr>
          <p:nvPr/>
        </p:nvPicPr>
        <p:blipFill>
          <a:blip r:embed="rId2">
            <a:biLevel thresh="25000"/>
          </a:blip>
          <a:stretch>
            <a:fillRect/>
          </a:stretch>
        </p:blipFill>
        <p:spPr>
          <a:xfrm>
            <a:off x="388938" y="1233489"/>
            <a:ext cx="900001" cy="902175"/>
          </a:xfrm>
          <a:prstGeom prst="rect">
            <a:avLst/>
          </a:prstGeom>
        </p:spPr>
      </p:pic>
      <p:pic>
        <p:nvPicPr>
          <p:cNvPr id="9" name="Picture 8" descr="A group of people in a line&#10;&#10;Description automatically generated">
            <a:extLst>
              <a:ext uri="{FF2B5EF4-FFF2-40B4-BE49-F238E27FC236}">
                <a16:creationId xmlns:a16="http://schemas.microsoft.com/office/drawing/2014/main" id="{6BF63CA5-905D-F19D-1A3B-5CB6C413E52C}"/>
              </a:ext>
            </a:extLst>
          </p:cNvPr>
          <p:cNvPicPr>
            <a:picLocks noChangeAspect="1"/>
          </p:cNvPicPr>
          <p:nvPr/>
        </p:nvPicPr>
        <p:blipFill>
          <a:blip r:embed="rId3">
            <a:biLevel thresh="25000"/>
          </a:blip>
          <a:stretch>
            <a:fillRect/>
          </a:stretch>
        </p:blipFill>
        <p:spPr>
          <a:xfrm>
            <a:off x="431619" y="2328123"/>
            <a:ext cx="814636" cy="816604"/>
          </a:xfrm>
          <a:prstGeom prst="rect">
            <a:avLst/>
          </a:prstGeom>
        </p:spPr>
      </p:pic>
      <p:pic>
        <p:nvPicPr>
          <p:cNvPr id="11" name="Picture 10" descr="A hand with a cross on it&#10;&#10;Description automatically generated">
            <a:extLst>
              <a:ext uri="{FF2B5EF4-FFF2-40B4-BE49-F238E27FC236}">
                <a16:creationId xmlns:a16="http://schemas.microsoft.com/office/drawing/2014/main" id="{5A505C9B-6E65-E36F-E892-38C81A1E3036}"/>
              </a:ext>
            </a:extLst>
          </p:cNvPr>
          <p:cNvPicPr>
            <a:picLocks noChangeAspect="1"/>
          </p:cNvPicPr>
          <p:nvPr/>
        </p:nvPicPr>
        <p:blipFill>
          <a:blip r:embed="rId4">
            <a:biLevel thresh="25000"/>
          </a:blip>
          <a:stretch>
            <a:fillRect/>
          </a:stretch>
        </p:blipFill>
        <p:spPr>
          <a:xfrm>
            <a:off x="415518" y="3365944"/>
            <a:ext cx="846838" cy="846838"/>
          </a:xfrm>
          <a:prstGeom prst="rect">
            <a:avLst/>
          </a:prstGeom>
        </p:spPr>
      </p:pic>
      <p:pic>
        <p:nvPicPr>
          <p:cNvPr id="13" name="Picture 12" descr="A black and white image of a globe&#10;&#10;Description automatically generated">
            <a:extLst>
              <a:ext uri="{FF2B5EF4-FFF2-40B4-BE49-F238E27FC236}">
                <a16:creationId xmlns:a16="http://schemas.microsoft.com/office/drawing/2014/main" id="{3F4A6D7D-2353-45EE-5BC6-CFF1E90EB999}"/>
              </a:ext>
            </a:extLst>
          </p:cNvPr>
          <p:cNvPicPr>
            <a:picLocks noChangeAspect="1"/>
          </p:cNvPicPr>
          <p:nvPr/>
        </p:nvPicPr>
        <p:blipFill>
          <a:blip r:embed="rId5">
            <a:biLevel thresh="25000"/>
          </a:blip>
          <a:stretch>
            <a:fillRect/>
          </a:stretch>
        </p:blipFill>
        <p:spPr>
          <a:xfrm>
            <a:off x="369607" y="4370527"/>
            <a:ext cx="938660" cy="940927"/>
          </a:xfrm>
          <a:prstGeom prst="rect">
            <a:avLst/>
          </a:prstGeom>
        </p:spPr>
      </p:pic>
      <p:pic>
        <p:nvPicPr>
          <p:cNvPr id="15" name="Picture 14" descr="A black and white image of a head with a heart in the middle&#10;&#10;Description automatically generated">
            <a:extLst>
              <a:ext uri="{FF2B5EF4-FFF2-40B4-BE49-F238E27FC236}">
                <a16:creationId xmlns:a16="http://schemas.microsoft.com/office/drawing/2014/main" id="{7822B950-C296-E8BD-370F-3E3418565724}"/>
              </a:ext>
            </a:extLst>
          </p:cNvPr>
          <p:cNvPicPr>
            <a:picLocks noChangeAspect="1"/>
          </p:cNvPicPr>
          <p:nvPr/>
        </p:nvPicPr>
        <p:blipFill>
          <a:blip r:embed="rId6">
            <a:biLevel thresh="25000"/>
          </a:blip>
          <a:stretch>
            <a:fillRect/>
          </a:stretch>
        </p:blipFill>
        <p:spPr>
          <a:xfrm>
            <a:off x="402226" y="5458528"/>
            <a:ext cx="873420" cy="873420"/>
          </a:xfrm>
          <a:prstGeom prst="rect">
            <a:avLst/>
          </a:prstGeom>
        </p:spPr>
      </p:pic>
    </p:spTree>
    <p:extLst>
      <p:ext uri="{BB962C8B-B14F-4D97-AF65-F5344CB8AC3E}">
        <p14:creationId xmlns:p14="http://schemas.microsoft.com/office/powerpoint/2010/main" val="1175192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DBE62-0348-5FFC-940D-4F57F98C5EBF}"/>
              </a:ext>
            </a:extLst>
          </p:cNvPr>
          <p:cNvSpPr>
            <a:spLocks noGrp="1"/>
          </p:cNvSpPr>
          <p:nvPr>
            <p:ph type="title"/>
          </p:nvPr>
        </p:nvSpPr>
        <p:spPr/>
        <p:txBody>
          <a:bodyPr/>
          <a:lstStyle/>
          <a:p>
            <a:r>
              <a:rPr lang="en-ZA" dirty="0">
                <a:latin typeface="Open Sans"/>
                <a:ea typeface="Open Sans"/>
                <a:cs typeface="Open Sans"/>
              </a:rPr>
              <a:t>Importance of Primary Mother and child Health Care </a:t>
            </a:r>
            <a:endParaRPr lang="en-ZA" dirty="0"/>
          </a:p>
        </p:txBody>
      </p:sp>
      <p:sp>
        <p:nvSpPr>
          <p:cNvPr id="5" name="Content Placeholder 4">
            <a:extLst>
              <a:ext uri="{FF2B5EF4-FFF2-40B4-BE49-F238E27FC236}">
                <a16:creationId xmlns:a16="http://schemas.microsoft.com/office/drawing/2014/main" id="{812D1A43-F151-CEF6-84EB-A082102D37FE}"/>
              </a:ext>
            </a:extLst>
          </p:cNvPr>
          <p:cNvSpPr>
            <a:spLocks noGrp="1"/>
          </p:cNvSpPr>
          <p:nvPr>
            <p:ph idx="1"/>
          </p:nvPr>
        </p:nvSpPr>
        <p:spPr/>
        <p:txBody>
          <a:bodyPr/>
          <a:lstStyle/>
          <a:p>
            <a:pPr>
              <a:spcAft>
                <a:spcPts val="200"/>
              </a:spcAft>
            </a:pPr>
            <a:r>
              <a:rPr lang="en-ZA" dirty="0"/>
              <a:t>Maternal and Child Health is designed to meet the promotive, preventive, curative, and rehabilitative needs of pregnant women before, during, and after delivery, as well as infants and preschool children from birth to five years.</a:t>
            </a:r>
          </a:p>
          <a:p>
            <a:pPr>
              <a:spcAft>
                <a:spcPts val="200"/>
              </a:spcAft>
            </a:pPr>
            <a:r>
              <a:rPr lang="en-ZA" dirty="0"/>
              <a:t>It includes a focus on good nutrition, detecting and preventing diseases, ensuring access to sexual and reproductive health and supporting women who may be experiencing gender based violence.</a:t>
            </a:r>
          </a:p>
        </p:txBody>
      </p:sp>
      <p:grpSp>
        <p:nvGrpSpPr>
          <p:cNvPr id="4" name="Group 3">
            <a:extLst>
              <a:ext uri="{FF2B5EF4-FFF2-40B4-BE49-F238E27FC236}">
                <a16:creationId xmlns:a16="http://schemas.microsoft.com/office/drawing/2014/main" id="{1698744E-CBB0-5F10-8B8E-6965BD1A23B9}"/>
              </a:ext>
            </a:extLst>
          </p:cNvPr>
          <p:cNvGrpSpPr/>
          <p:nvPr/>
        </p:nvGrpSpPr>
        <p:grpSpPr>
          <a:xfrm>
            <a:off x="385762" y="2288346"/>
            <a:ext cx="11423652" cy="2671897"/>
            <a:chOff x="385762" y="2819400"/>
            <a:chExt cx="11423652" cy="2671897"/>
          </a:xfrm>
        </p:grpSpPr>
        <p:pic>
          <p:nvPicPr>
            <p:cNvPr id="8" name="Picture 7">
              <a:extLst>
                <a:ext uri="{FF2B5EF4-FFF2-40B4-BE49-F238E27FC236}">
                  <a16:creationId xmlns:a16="http://schemas.microsoft.com/office/drawing/2014/main" id="{F414F525-86DE-BD5F-B53C-C29919EFB4EA}"/>
                </a:ext>
              </a:extLst>
            </p:cNvPr>
            <p:cNvPicPr>
              <a:picLocks noChangeAspect="1"/>
            </p:cNvPicPr>
            <p:nvPr/>
          </p:nvPicPr>
          <p:blipFill rotWithShape="1">
            <a:blip r:embed="rId2"/>
            <a:srcRect t="11415"/>
            <a:stretch/>
          </p:blipFill>
          <p:spPr>
            <a:xfrm>
              <a:off x="5927156" y="2819400"/>
              <a:ext cx="5882258" cy="2671897"/>
            </a:xfrm>
            <a:prstGeom prst="rect">
              <a:avLst/>
            </a:prstGeom>
          </p:spPr>
        </p:pic>
        <p:pic>
          <p:nvPicPr>
            <p:cNvPr id="9" name="Picture 8">
              <a:extLst>
                <a:ext uri="{FF2B5EF4-FFF2-40B4-BE49-F238E27FC236}">
                  <a16:creationId xmlns:a16="http://schemas.microsoft.com/office/drawing/2014/main" id="{DE2E93E1-8ACE-15AF-3D38-B49BBC8C7C1E}"/>
                </a:ext>
              </a:extLst>
            </p:cNvPr>
            <p:cNvPicPr>
              <a:picLocks noChangeAspect="1"/>
            </p:cNvPicPr>
            <p:nvPr/>
          </p:nvPicPr>
          <p:blipFill rotWithShape="1">
            <a:blip r:embed="rId3"/>
            <a:srcRect t="11415"/>
            <a:stretch/>
          </p:blipFill>
          <p:spPr>
            <a:xfrm flipH="1">
              <a:off x="385762" y="2819400"/>
              <a:ext cx="4538750" cy="2671897"/>
            </a:xfrm>
            <a:prstGeom prst="rect">
              <a:avLst/>
            </a:prstGeom>
          </p:spPr>
        </p:pic>
        <p:sp>
          <p:nvSpPr>
            <p:cNvPr id="3" name="Rectangle 2">
              <a:extLst>
                <a:ext uri="{FF2B5EF4-FFF2-40B4-BE49-F238E27FC236}">
                  <a16:creationId xmlns:a16="http://schemas.microsoft.com/office/drawing/2014/main" id="{B6E5552B-BF1B-DB16-6DF5-5FA3DB4BAE86}"/>
                </a:ext>
              </a:extLst>
            </p:cNvPr>
            <p:cNvSpPr/>
            <p:nvPr/>
          </p:nvSpPr>
          <p:spPr>
            <a:xfrm>
              <a:off x="4924512" y="2819400"/>
              <a:ext cx="1977031" cy="2671897"/>
            </a:xfrm>
            <a:prstGeom prst="rect">
              <a:avLst/>
            </a:prstGeom>
            <a:solidFill>
              <a:srgbClr val="F3FA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7" name="Graphic 6">
              <a:extLst>
                <a:ext uri="{FF2B5EF4-FFF2-40B4-BE49-F238E27FC236}">
                  <a16:creationId xmlns:a16="http://schemas.microsoft.com/office/drawing/2014/main" id="{61CE21AD-0F86-28B1-70BF-FAC8161FC2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4569454" y="2928256"/>
              <a:ext cx="2188272" cy="2563039"/>
            </a:xfrm>
            <a:prstGeom prst="rect">
              <a:avLst/>
            </a:prstGeom>
          </p:spPr>
        </p:pic>
      </p:grpSp>
      <p:sp>
        <p:nvSpPr>
          <p:cNvPr id="6" name="TextBox 5">
            <a:extLst>
              <a:ext uri="{FF2B5EF4-FFF2-40B4-BE49-F238E27FC236}">
                <a16:creationId xmlns:a16="http://schemas.microsoft.com/office/drawing/2014/main" id="{31D1C23E-EF8B-0354-65B3-9A4F7D8F366B}"/>
              </a:ext>
            </a:extLst>
          </p:cNvPr>
          <p:cNvSpPr txBox="1"/>
          <p:nvPr/>
        </p:nvSpPr>
        <p:spPr>
          <a:xfrm>
            <a:off x="334876" y="4997797"/>
            <a:ext cx="6283638" cy="1384995"/>
          </a:xfrm>
          <a:prstGeom prst="rect">
            <a:avLst/>
          </a:prstGeom>
          <a:noFill/>
        </p:spPr>
        <p:txBody>
          <a:bodyPr wrap="square" lIns="36000" tIns="36000" rIns="36000" bIns="36000">
            <a:noAutofit/>
          </a:bodyPr>
          <a:lstStyle/>
          <a:p>
            <a:r>
              <a:rPr lang="en-US" sz="1400" b="1" dirty="0">
                <a:solidFill>
                  <a:schemeClr val="accent1"/>
                </a:solidFill>
              </a:rPr>
              <a:t>Supports Sustainable Development Goals</a:t>
            </a:r>
          </a:p>
          <a:p>
            <a:r>
              <a:rPr lang="en-US" sz="1400" dirty="0">
                <a:solidFill>
                  <a:schemeClr val="bg1"/>
                </a:solidFill>
              </a:rPr>
              <a:t>Two specific global targets for maternal and child survival: </a:t>
            </a:r>
          </a:p>
          <a:p>
            <a:pPr marL="174625" indent="-174625">
              <a:buFont typeface="Wingdings" panose="05000000000000000000" pitchFamily="2" charset="2"/>
              <a:buChar char="§"/>
              <a:tabLst>
                <a:tab pos="631825" algn="l"/>
              </a:tabLst>
            </a:pPr>
            <a:r>
              <a:rPr lang="en-US" sz="1400" dirty="0">
                <a:solidFill>
                  <a:schemeClr val="bg1"/>
                </a:solidFill>
              </a:rPr>
              <a:t>3.1:	Reduce the global maternal mortality ratio to less than</a:t>
            </a:r>
            <a:br>
              <a:rPr lang="en-US" sz="1400" dirty="0">
                <a:solidFill>
                  <a:schemeClr val="bg1"/>
                </a:solidFill>
              </a:rPr>
            </a:br>
            <a:r>
              <a:rPr lang="en-US" sz="1400" dirty="0">
                <a:solidFill>
                  <a:schemeClr val="bg1"/>
                </a:solidFill>
              </a:rPr>
              <a:t>	70 per 100,000 live births </a:t>
            </a:r>
          </a:p>
          <a:p>
            <a:pPr marL="174625" indent="-174625">
              <a:buFont typeface="Wingdings" panose="05000000000000000000" pitchFamily="2" charset="2"/>
              <a:buChar char="§"/>
              <a:tabLst>
                <a:tab pos="631825" algn="l"/>
              </a:tabLst>
            </a:pPr>
            <a:r>
              <a:rPr lang="en-US" sz="1400" dirty="0">
                <a:solidFill>
                  <a:schemeClr val="bg1"/>
                </a:solidFill>
              </a:rPr>
              <a:t>3.2:	End preventable deaths of newborns and children</a:t>
            </a:r>
            <a:br>
              <a:rPr lang="en-US" sz="1400" dirty="0">
                <a:solidFill>
                  <a:schemeClr val="bg1"/>
                </a:solidFill>
              </a:rPr>
            </a:br>
            <a:r>
              <a:rPr lang="en-US" sz="1400" dirty="0">
                <a:solidFill>
                  <a:schemeClr val="bg1"/>
                </a:solidFill>
              </a:rPr>
              <a:t>	under 5 years of age</a:t>
            </a:r>
          </a:p>
        </p:txBody>
      </p:sp>
      <p:sp>
        <p:nvSpPr>
          <p:cNvPr id="10" name="TextBox 9">
            <a:extLst>
              <a:ext uri="{FF2B5EF4-FFF2-40B4-BE49-F238E27FC236}">
                <a16:creationId xmlns:a16="http://schemas.microsoft.com/office/drawing/2014/main" id="{CB4F636A-1E8B-37B2-0D71-572C5CD67BFA}"/>
              </a:ext>
            </a:extLst>
          </p:cNvPr>
          <p:cNvSpPr txBox="1"/>
          <p:nvPr/>
        </p:nvSpPr>
        <p:spPr>
          <a:xfrm>
            <a:off x="6857999" y="5213240"/>
            <a:ext cx="5051688" cy="738664"/>
          </a:xfrm>
          <a:prstGeom prst="rect">
            <a:avLst/>
          </a:prstGeom>
          <a:noFill/>
        </p:spPr>
        <p:txBody>
          <a:bodyPr wrap="square" lIns="36000" tIns="36000" rIns="36000" bIns="36000">
            <a:noAutofit/>
          </a:bodyPr>
          <a:lstStyle/>
          <a:p>
            <a:pPr marL="174625" indent="-174625">
              <a:buFont typeface="Wingdings" panose="05000000000000000000" pitchFamily="2" charset="2"/>
              <a:buChar char="§"/>
            </a:pPr>
            <a:r>
              <a:rPr lang="en-US" sz="1400" dirty="0">
                <a:solidFill>
                  <a:schemeClr val="bg1"/>
                </a:solidFill>
              </a:rPr>
              <a:t>The first 1,000 days (conception to 2 years of a child’s life)  are a critical period  when the brain, body and immune system grows and develops significantly.</a:t>
            </a:r>
          </a:p>
        </p:txBody>
      </p:sp>
    </p:spTree>
    <p:extLst>
      <p:ext uri="{BB962C8B-B14F-4D97-AF65-F5344CB8AC3E}">
        <p14:creationId xmlns:p14="http://schemas.microsoft.com/office/powerpoint/2010/main" val="3492867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8700170-F32E-F2EE-3DE9-801305C155B2}"/>
              </a:ext>
            </a:extLst>
          </p:cNvPr>
          <p:cNvPicPr>
            <a:picLocks noChangeAspect="1"/>
          </p:cNvPicPr>
          <p:nvPr/>
        </p:nvPicPr>
        <p:blipFill rotWithShape="1">
          <a:blip r:embed="rId2"/>
          <a:srcRect l="3397" t="3036" r="2337" b="1523"/>
          <a:stretch/>
        </p:blipFill>
        <p:spPr>
          <a:xfrm>
            <a:off x="388938" y="388938"/>
            <a:ext cx="9347566" cy="5956300"/>
          </a:xfrm>
          <a:prstGeom prst="rect">
            <a:avLst/>
          </a:prstGeom>
        </p:spPr>
      </p:pic>
      <p:sp>
        <p:nvSpPr>
          <p:cNvPr id="16" name="TextBox 15">
            <a:extLst>
              <a:ext uri="{FF2B5EF4-FFF2-40B4-BE49-F238E27FC236}">
                <a16:creationId xmlns:a16="http://schemas.microsoft.com/office/drawing/2014/main" id="{B224C9E7-99B9-B4A9-8E90-ADBBCDBBF75F}"/>
              </a:ext>
            </a:extLst>
          </p:cNvPr>
          <p:cNvSpPr txBox="1"/>
          <p:nvPr/>
        </p:nvSpPr>
        <p:spPr>
          <a:xfrm>
            <a:off x="388936" y="6480079"/>
            <a:ext cx="6097836" cy="230832"/>
          </a:xfrm>
          <a:prstGeom prst="rect">
            <a:avLst/>
          </a:prstGeom>
          <a:noFill/>
        </p:spPr>
        <p:txBody>
          <a:bodyPr wrap="square" lIns="0" tIns="0" rIns="0" bIns="0" anchor="ctr" anchorCtr="0">
            <a:noAutofit/>
          </a:bodyPr>
          <a:lstStyle/>
          <a:p>
            <a:r>
              <a:rPr lang="en-ZA" sz="900" dirty="0">
                <a:solidFill>
                  <a:schemeClr val="bg1"/>
                </a:solidFill>
              </a:rPr>
              <a:t>American Journal of Public Health | November 2004, Vol 94, No. 11</a:t>
            </a:r>
          </a:p>
        </p:txBody>
      </p:sp>
    </p:spTree>
    <p:extLst>
      <p:ext uri="{BB962C8B-B14F-4D97-AF65-F5344CB8AC3E}">
        <p14:creationId xmlns:p14="http://schemas.microsoft.com/office/powerpoint/2010/main" val="3328536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4143F5-DED9-1C2A-D960-F61C11CA33C8}"/>
              </a:ext>
            </a:extLst>
          </p:cNvPr>
          <p:cNvSpPr>
            <a:spLocks noGrp="1"/>
          </p:cNvSpPr>
          <p:nvPr>
            <p:ph type="title"/>
          </p:nvPr>
        </p:nvSpPr>
        <p:spPr/>
        <p:txBody>
          <a:bodyPr/>
          <a:lstStyle/>
          <a:p>
            <a:r>
              <a:rPr lang="en-ZA" dirty="0"/>
              <a:t>Preventative Care</a:t>
            </a:r>
          </a:p>
        </p:txBody>
      </p:sp>
      <p:sp>
        <p:nvSpPr>
          <p:cNvPr id="6" name="TextBox 5">
            <a:extLst>
              <a:ext uri="{FF2B5EF4-FFF2-40B4-BE49-F238E27FC236}">
                <a16:creationId xmlns:a16="http://schemas.microsoft.com/office/drawing/2014/main" id="{8C32C9A5-BED5-7F7D-3419-398ED29ED906}"/>
              </a:ext>
            </a:extLst>
          </p:cNvPr>
          <p:cNvSpPr txBox="1"/>
          <p:nvPr/>
        </p:nvSpPr>
        <p:spPr>
          <a:xfrm>
            <a:off x="388936" y="949787"/>
            <a:ext cx="11417302" cy="584775"/>
          </a:xfrm>
          <a:prstGeom prst="rect">
            <a:avLst/>
          </a:prstGeom>
          <a:noFill/>
        </p:spPr>
        <p:txBody>
          <a:bodyPr wrap="square" lIns="0" tIns="36000" rIns="36000" bIns="360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ea typeface="+mn-ea"/>
                <a:cs typeface="+mn-cs"/>
              </a:rPr>
              <a:t>Preventive care helps detect or prevent serious diseases and medical problems before they can become major</a:t>
            </a:r>
            <a:r>
              <a:rPr lang="en-US" sz="1600" dirty="0">
                <a:solidFill>
                  <a:srgbClr val="FFFFFF"/>
                </a:solidFill>
              </a:rPr>
              <a:t>,</a:t>
            </a:r>
            <a:br>
              <a:rPr lang="en-US" sz="1600" dirty="0">
                <a:solidFill>
                  <a:srgbClr val="FFFFFF"/>
                </a:solidFill>
              </a:rPr>
            </a:br>
            <a:r>
              <a:rPr lang="en-US" sz="1600" dirty="0">
                <a:solidFill>
                  <a:srgbClr val="FFFFFF"/>
                </a:solidFill>
              </a:rPr>
              <a:t>it</a:t>
            </a:r>
            <a:r>
              <a:rPr kumimoji="0" lang="en-US" sz="1600" b="0" i="0" u="none" strike="noStrike" kern="1200" cap="none" spc="0" normalizeH="0" baseline="0" noProof="0" dirty="0">
                <a:ln>
                  <a:noFill/>
                </a:ln>
                <a:solidFill>
                  <a:srgbClr val="FFFFFF"/>
                </a:solidFill>
                <a:effectLst/>
                <a:uLnTx/>
                <a:uFillTx/>
                <a:ea typeface="+mn-ea"/>
                <a:cs typeface="+mn-cs"/>
              </a:rPr>
              <a:t> includes:</a:t>
            </a:r>
          </a:p>
        </p:txBody>
      </p:sp>
      <p:sp>
        <p:nvSpPr>
          <p:cNvPr id="9" name="Rectangle: Rounded Corners 8">
            <a:extLst>
              <a:ext uri="{FF2B5EF4-FFF2-40B4-BE49-F238E27FC236}">
                <a16:creationId xmlns:a16="http://schemas.microsoft.com/office/drawing/2014/main" id="{8D61A297-B887-146C-E400-4B3D62A2D663}"/>
              </a:ext>
            </a:extLst>
          </p:cNvPr>
          <p:cNvSpPr/>
          <p:nvPr/>
        </p:nvSpPr>
        <p:spPr>
          <a:xfrm>
            <a:off x="388936" y="1936914"/>
            <a:ext cx="2937911" cy="1668532"/>
          </a:xfrm>
          <a:prstGeom prst="roundRect">
            <a:avLst/>
          </a:prstGeom>
          <a:blipFill>
            <a:blip r:embed="rId2"/>
            <a:stretch>
              <a:fillRect/>
            </a:stretch>
          </a:blip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nchorCtr="0"/>
          <a:lstStyle/>
          <a:p>
            <a:pPr algn="ctr"/>
            <a:endParaRPr lang="en-ZA" sz="2000" b="1" dirty="0"/>
          </a:p>
        </p:txBody>
      </p:sp>
      <p:grpSp>
        <p:nvGrpSpPr>
          <p:cNvPr id="15" name="Group 14">
            <a:extLst>
              <a:ext uri="{FF2B5EF4-FFF2-40B4-BE49-F238E27FC236}">
                <a16:creationId xmlns:a16="http://schemas.microsoft.com/office/drawing/2014/main" id="{DEDBDA87-DB30-EA9D-F74A-8F8B397FF9AE}"/>
              </a:ext>
            </a:extLst>
          </p:cNvPr>
          <p:cNvGrpSpPr/>
          <p:nvPr/>
        </p:nvGrpSpPr>
        <p:grpSpPr>
          <a:xfrm>
            <a:off x="5921476" y="1977605"/>
            <a:ext cx="6561822" cy="3787109"/>
            <a:chOff x="5003684" y="1752827"/>
            <a:chExt cx="7033652" cy="4059422"/>
          </a:xfrm>
        </p:grpSpPr>
        <p:sp>
          <p:nvSpPr>
            <p:cNvPr id="14" name="Rectangle: Rounded Corners 13">
              <a:extLst>
                <a:ext uri="{FF2B5EF4-FFF2-40B4-BE49-F238E27FC236}">
                  <a16:creationId xmlns:a16="http://schemas.microsoft.com/office/drawing/2014/main" id="{FC195E2A-3F48-4486-5461-EA0B1021566F}"/>
                </a:ext>
              </a:extLst>
            </p:cNvPr>
            <p:cNvSpPr/>
            <p:nvPr/>
          </p:nvSpPr>
          <p:spPr>
            <a:xfrm>
              <a:off x="5880100" y="1908261"/>
              <a:ext cx="5288643" cy="3299321"/>
            </a:xfrm>
            <a:prstGeom prst="roundRect">
              <a:avLst>
                <a:gd name="adj" fmla="val 2809"/>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1" name="Picture 10">
              <a:extLst>
                <a:ext uri="{FF2B5EF4-FFF2-40B4-BE49-F238E27FC236}">
                  <a16:creationId xmlns:a16="http://schemas.microsoft.com/office/drawing/2014/main" id="{DAF7F1F9-2664-579A-AD4B-340841B0F32C}"/>
                </a:ext>
              </a:extLst>
            </p:cNvPr>
            <p:cNvPicPr>
              <a:picLocks noChangeAspect="1"/>
            </p:cNvPicPr>
            <p:nvPr/>
          </p:nvPicPr>
          <p:blipFill>
            <a:blip r:embed="rId3"/>
            <a:stretch>
              <a:fillRect/>
            </a:stretch>
          </p:blipFill>
          <p:spPr>
            <a:xfrm>
              <a:off x="6340410" y="1930033"/>
              <a:ext cx="4447289" cy="3335467"/>
            </a:xfrm>
            <a:prstGeom prst="rect">
              <a:avLst/>
            </a:prstGeom>
          </p:spPr>
        </p:pic>
        <p:pic>
          <p:nvPicPr>
            <p:cNvPr id="13" name="Picture 12" descr="A close-up of a computer&#10;&#10;Description automatically generated">
              <a:extLst>
                <a:ext uri="{FF2B5EF4-FFF2-40B4-BE49-F238E27FC236}">
                  <a16:creationId xmlns:a16="http://schemas.microsoft.com/office/drawing/2014/main" id="{4F0D6453-6AA3-D4D8-A002-14C63EED64EF}"/>
                </a:ext>
              </a:extLst>
            </p:cNvPr>
            <p:cNvPicPr>
              <a:picLocks noChangeAspect="1"/>
            </p:cNvPicPr>
            <p:nvPr/>
          </p:nvPicPr>
          <p:blipFill>
            <a:blip r:embed="rId4"/>
            <a:stretch>
              <a:fillRect/>
            </a:stretch>
          </p:blipFill>
          <p:spPr>
            <a:xfrm>
              <a:off x="5003684" y="1752827"/>
              <a:ext cx="7033652" cy="4059422"/>
            </a:xfrm>
            <a:prstGeom prst="rect">
              <a:avLst/>
            </a:prstGeom>
          </p:spPr>
        </p:pic>
      </p:grpSp>
      <p:sp>
        <p:nvSpPr>
          <p:cNvPr id="16" name="TextBox 15">
            <a:extLst>
              <a:ext uri="{FF2B5EF4-FFF2-40B4-BE49-F238E27FC236}">
                <a16:creationId xmlns:a16="http://schemas.microsoft.com/office/drawing/2014/main" id="{B52CF97D-78EB-5C37-51CE-1725760E43FF}"/>
              </a:ext>
            </a:extLst>
          </p:cNvPr>
          <p:cNvSpPr txBox="1"/>
          <p:nvPr/>
        </p:nvSpPr>
        <p:spPr>
          <a:xfrm>
            <a:off x="3412636" y="1920748"/>
            <a:ext cx="2557853" cy="1027397"/>
          </a:xfrm>
          <a:prstGeom prst="rect">
            <a:avLst/>
          </a:prstGeom>
          <a:noFill/>
        </p:spPr>
        <p:txBody>
          <a:bodyPr wrap="square" lIns="36000" tIns="36000" rIns="36000" bIns="36000" rtlCol="0">
            <a:noAutofit/>
          </a:bodyPr>
          <a:lstStyle/>
          <a:p>
            <a:pPr marL="174625" indent="-174625">
              <a:lnSpc>
                <a:spcPct val="110000"/>
              </a:lnSpc>
              <a:buFont typeface="Wingdings" panose="05000000000000000000" pitchFamily="2" charset="2"/>
              <a:buChar char="§"/>
            </a:pPr>
            <a:r>
              <a:rPr lang="en-US" sz="1400" dirty="0">
                <a:solidFill>
                  <a:schemeClr val="bg1"/>
                </a:solidFill>
              </a:rPr>
              <a:t>Childhood vaccinations, influenza vaccinations, </a:t>
            </a:r>
            <a:r>
              <a:rPr lang="en-US" sz="1400" dirty="0" err="1">
                <a:solidFill>
                  <a:schemeClr val="bg1"/>
                </a:solidFill>
              </a:rPr>
              <a:t>Penumococcal</a:t>
            </a:r>
            <a:r>
              <a:rPr lang="en-US" sz="1400" dirty="0">
                <a:solidFill>
                  <a:schemeClr val="bg1"/>
                </a:solidFill>
              </a:rPr>
              <a:t> vaccinations, </a:t>
            </a:r>
            <a:r>
              <a:rPr lang="en-US" sz="1400" dirty="0" err="1">
                <a:solidFill>
                  <a:schemeClr val="bg1"/>
                </a:solidFill>
              </a:rPr>
              <a:t>etc</a:t>
            </a:r>
            <a:endParaRPr lang="en-US" sz="1400" b="0" i="0" u="none" strike="noStrike" dirty="0">
              <a:solidFill>
                <a:srgbClr val="666666"/>
              </a:solidFill>
              <a:effectLst/>
            </a:endParaRPr>
          </a:p>
        </p:txBody>
      </p:sp>
      <p:sp>
        <p:nvSpPr>
          <p:cNvPr id="17" name="TextBox 16">
            <a:extLst>
              <a:ext uri="{FF2B5EF4-FFF2-40B4-BE49-F238E27FC236}">
                <a16:creationId xmlns:a16="http://schemas.microsoft.com/office/drawing/2014/main" id="{B6CE3CF4-FE76-E2A3-1599-CF65EC070B41}"/>
              </a:ext>
            </a:extLst>
          </p:cNvPr>
          <p:cNvSpPr txBox="1"/>
          <p:nvPr/>
        </p:nvSpPr>
        <p:spPr>
          <a:xfrm>
            <a:off x="3412636" y="3909856"/>
            <a:ext cx="2843994" cy="1264385"/>
          </a:xfrm>
          <a:prstGeom prst="rect">
            <a:avLst/>
          </a:prstGeom>
          <a:noFill/>
        </p:spPr>
        <p:txBody>
          <a:bodyPr wrap="square" lIns="36000" tIns="36000" rIns="36000" bIns="36000" rtlCol="0">
            <a:noAutofit/>
          </a:bodyPr>
          <a:lstStyle/>
          <a:p>
            <a:pPr marL="174625" indent="-174625">
              <a:lnSpc>
                <a:spcPct val="110000"/>
              </a:lnSpc>
              <a:spcAft>
                <a:spcPts val="600"/>
              </a:spcAft>
              <a:buFont typeface="Wingdings" panose="05000000000000000000" pitchFamily="2" charset="2"/>
              <a:buChar char="§"/>
            </a:pPr>
            <a:r>
              <a:rPr lang="en-US" sz="1400" dirty="0">
                <a:solidFill>
                  <a:schemeClr val="bg1"/>
                </a:solidFill>
              </a:rPr>
              <a:t>Cancer screenings: Mammograms, Pap Smears </a:t>
            </a:r>
            <a:r>
              <a:rPr lang="en-US" sz="1400" dirty="0" err="1">
                <a:solidFill>
                  <a:schemeClr val="bg1"/>
                </a:solidFill>
              </a:rPr>
              <a:t>etc</a:t>
            </a:r>
            <a:endParaRPr lang="en-US" sz="1400" dirty="0">
              <a:solidFill>
                <a:schemeClr val="bg1"/>
              </a:solidFill>
            </a:endParaRPr>
          </a:p>
          <a:p>
            <a:pPr marL="174625" indent="-174625">
              <a:lnSpc>
                <a:spcPct val="110000"/>
              </a:lnSpc>
              <a:spcAft>
                <a:spcPts val="600"/>
              </a:spcAft>
              <a:buFont typeface="Wingdings" panose="05000000000000000000" pitchFamily="2" charset="2"/>
              <a:buChar char="§"/>
            </a:pPr>
            <a:r>
              <a:rPr lang="en-US" sz="1400" dirty="0">
                <a:solidFill>
                  <a:schemeClr val="bg1"/>
                </a:solidFill>
              </a:rPr>
              <a:t>Blood pressure, cholesterol, Body Mass Index, </a:t>
            </a:r>
            <a:r>
              <a:rPr lang="en-US" sz="1400" dirty="0" err="1">
                <a:solidFill>
                  <a:schemeClr val="bg1"/>
                </a:solidFill>
              </a:rPr>
              <a:t>Diabetesand</a:t>
            </a:r>
            <a:r>
              <a:rPr lang="en-US" sz="1400" dirty="0">
                <a:solidFill>
                  <a:schemeClr val="bg1"/>
                </a:solidFill>
              </a:rPr>
              <a:t> HIV screening </a:t>
            </a:r>
          </a:p>
          <a:p>
            <a:pPr marL="174625" indent="-174625">
              <a:lnSpc>
                <a:spcPct val="110000"/>
              </a:lnSpc>
              <a:spcAft>
                <a:spcPts val="600"/>
              </a:spcAft>
              <a:buFont typeface="Wingdings" panose="05000000000000000000" pitchFamily="2" charset="2"/>
              <a:buChar char="§"/>
            </a:pPr>
            <a:r>
              <a:rPr lang="en-US" sz="1400" dirty="0">
                <a:solidFill>
                  <a:schemeClr val="bg1"/>
                </a:solidFill>
              </a:rPr>
              <a:t>Annual check ups</a:t>
            </a:r>
          </a:p>
        </p:txBody>
      </p:sp>
      <p:sp>
        <p:nvSpPr>
          <p:cNvPr id="18" name="Rectangle: Rounded Corners 17">
            <a:extLst>
              <a:ext uri="{FF2B5EF4-FFF2-40B4-BE49-F238E27FC236}">
                <a16:creationId xmlns:a16="http://schemas.microsoft.com/office/drawing/2014/main" id="{A6043E62-21E2-5D41-CD3C-98C376E1E742}"/>
              </a:ext>
            </a:extLst>
          </p:cNvPr>
          <p:cNvSpPr/>
          <p:nvPr/>
        </p:nvSpPr>
        <p:spPr>
          <a:xfrm>
            <a:off x="374056" y="3909856"/>
            <a:ext cx="2937911" cy="1668532"/>
          </a:xfrm>
          <a:prstGeom prst="roundRect">
            <a:avLst/>
          </a:prstGeom>
          <a:blipFill>
            <a:blip r:embed="rId5"/>
            <a:stretch>
              <a:fillRect/>
            </a:stretch>
          </a:blipFill>
          <a:ln w="19050">
            <a:solidFill>
              <a:schemeClr val="bg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nchorCtr="0"/>
          <a:lstStyle/>
          <a:p>
            <a:pPr algn="ctr"/>
            <a:endParaRPr lang="en-ZA" sz="2000" b="1" dirty="0"/>
          </a:p>
        </p:txBody>
      </p:sp>
    </p:spTree>
    <p:extLst>
      <p:ext uri="{BB962C8B-B14F-4D97-AF65-F5344CB8AC3E}">
        <p14:creationId xmlns:p14="http://schemas.microsoft.com/office/powerpoint/2010/main" val="425426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7Xnm6ZUssVXroFnPvgArs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HARCOAL">
  <a:themeElements>
    <a:clrScheme name="Health Jul 2023">
      <a:dk1>
        <a:srgbClr val="292B2C"/>
      </a:dk1>
      <a:lt1>
        <a:srgbClr val="FFFFFF"/>
      </a:lt1>
      <a:dk2>
        <a:srgbClr val="292B2C"/>
      </a:dk2>
      <a:lt2>
        <a:srgbClr val="FFFFFF"/>
      </a:lt2>
      <a:accent1>
        <a:srgbClr val="1EBEAA"/>
      </a:accent1>
      <a:accent2>
        <a:srgbClr val="3D45E0"/>
      </a:accent2>
      <a:accent3>
        <a:srgbClr val="00A0D2"/>
      </a:accent3>
      <a:accent4>
        <a:srgbClr val="B0D736"/>
      </a:accent4>
      <a:accent5>
        <a:srgbClr val="FCB812"/>
      </a:accent5>
      <a:accent6>
        <a:srgbClr val="F00A23"/>
      </a:accent6>
      <a:hlink>
        <a:srgbClr val="FFFFFF"/>
      </a:hlink>
      <a:folHlink>
        <a:srgbClr val="FFFFFF"/>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11.2021_Board Training_GOG_JF updates  -  Read-Only" id="{EC07B2B8-69C5-4937-A520-87DFAEC360CC}" vid="{73F45319-F093-40AC-BA6E-164FA1DE55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11433</TotalTime>
  <Words>1273</Words>
  <Application>Microsoft Office PowerPoint</Application>
  <PresentationFormat>Widescreen</PresentationFormat>
  <Paragraphs>187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CHARCOAL</vt:lpstr>
      <vt:lpstr>Importance of Primary Healthcare</vt:lpstr>
      <vt:lpstr>Levels of Health Care </vt:lpstr>
      <vt:lpstr>DEFINING PRIMARY HEALTHCARE</vt:lpstr>
      <vt:lpstr> Components of Primary Health Care </vt:lpstr>
      <vt:lpstr>The Primary Health Care Team</vt:lpstr>
      <vt:lpstr>Importance of quality comprehensive primary care</vt:lpstr>
      <vt:lpstr>Importance of Primary Mother and child Health Care </vt:lpstr>
      <vt:lpstr>PowerPoint Presentation</vt:lpstr>
      <vt:lpstr>Preventative Care</vt:lpstr>
      <vt:lpstr>Levels of Prevention strategy</vt:lpstr>
      <vt:lpstr>Benefits of Cancer screenings</vt:lpstr>
      <vt:lpstr>The growing burden of non-communicable diseases</vt:lpstr>
      <vt:lpstr>Modifiable risk factors for NCDs</vt:lpstr>
      <vt:lpstr>Why is disease prevention important?</vt:lpstr>
      <vt:lpstr>Health promotion</vt:lpstr>
      <vt:lpstr>The importance of Health Awareness</vt:lpstr>
      <vt:lpstr>Towards a high performing Primary Care System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Industry Workshop</dc:title>
  <dc:creator>Media Drawer</dc:creator>
  <cp:lastModifiedBy>Colette Meyer</cp:lastModifiedBy>
  <cp:revision>288</cp:revision>
  <dcterms:created xsi:type="dcterms:W3CDTF">2022-04-19T10:35:57Z</dcterms:created>
  <dcterms:modified xsi:type="dcterms:W3CDTF">2023-07-17T20:43:32Z</dcterms:modified>
</cp:coreProperties>
</file>