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g"/>
  <Default Extension="png" ContentType="image/png"/>
  <Default Extension="rels" ContentType="application/vnd.openxmlformats-package.relationships+xml"/>
  <Default Extension="svg" ContentType="image/svg+xml"/>
  <Default Extension="xlsb" ContentType="application/vnd.ms-excel.sheet.binary.macroEnabled.12"/>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2.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4.xml" ContentType="application/vnd.openxmlformats-officedocument.presentationml.notesSlide+xml"/>
  <Override PartName="/ppt/charts/chart3.xml" ContentType="application/vnd.openxmlformats-officedocument.drawingml.chart+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5.xml" ContentType="application/vnd.openxmlformats-officedocument.presentationml.notesSlide+xml"/>
  <Override PartName="/ppt/charts/chart4.xml" ContentType="application/vnd.openxmlformats-officedocument.drawingml.chart+xml"/>
  <Override PartName="/ppt/tags/tag111.xml" ContentType="application/vnd.openxmlformats-officedocument.presentationml.tags+xml"/>
  <Override PartName="/ppt/tags/tag112.xml" ContentType="application/vnd.openxmlformats-officedocument.presentationml.tags+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notesSlides/notesSlide7.xml" ContentType="application/vnd.openxmlformats-officedocument.presentationml.notesSlide+xml"/>
  <Override PartName="/ppt/charts/chart5.xml" ContentType="application/vnd.openxmlformats-officedocument.drawingml.chart+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tags/tag15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52.xml" ContentType="application/vnd.openxmlformats-officedocument.presentationml.tags+xml"/>
  <Override PartName="/ppt/notesSlides/notesSlide10.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sldIdLst>
    <p:sldId id="2147474336" r:id="rId2"/>
    <p:sldId id="2147479251" r:id="rId3"/>
    <p:sldId id="2147474594" r:id="rId4"/>
    <p:sldId id="2147472951" r:id="rId5"/>
    <p:sldId id="2147478642" r:id="rId6"/>
    <p:sldId id="2147478639" r:id="rId7"/>
    <p:sldId id="2147478635" r:id="rId8"/>
    <p:sldId id="2147478646" r:id="rId9"/>
    <p:sldId id="2147479250" r:id="rId10"/>
    <p:sldId id="2147478644" r:id="rId11"/>
    <p:sldId id="2147478640" r:id="rId12"/>
    <p:sldId id="2147479243" r:id="rId13"/>
    <p:sldId id="2147472856" r:id="rId14"/>
    <p:sldId id="2147479244" r:id="rId15"/>
    <p:sldId id="2147478641" r:id="rId16"/>
    <p:sldId id="2147474263" r:id="rId17"/>
    <p:sldId id="2147479240" r:id="rId18"/>
    <p:sldId id="2147479253" r:id="rId19"/>
    <p:sldId id="2147479242" r:id="rId20"/>
    <p:sldId id="2147479252" r:id="rId21"/>
    <p:sldId id="2147478633" r:id="rId22"/>
    <p:sldId id="280" r:id="rId23"/>
    <p:sldId id="2147478673" r:id="rId24"/>
  </p:sldIdLst>
  <p:sldSz cx="12192000" cy="6858000"/>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B1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97"/>
    <p:restoredTop sz="94609"/>
  </p:normalViewPr>
  <p:slideViewPr>
    <p:cSldViewPr snapToGrid="0">
      <p:cViewPr varScale="1">
        <p:scale>
          <a:sx n="62" d="100"/>
          <a:sy n="62" d="100"/>
        </p:scale>
        <p:origin x="956" y="5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Binary_Worksheet2.xlsb"/></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Binary_Worksheet3.xlsb"/></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Binary_Worksheet4.xlsb"/></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Binary_Worksheet5.xlsb"/></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Binary_Worksheet6.xlsb"/></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Binary_Worksheet7.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0998307952622674E-2"/>
          <c:y val="2.5565388397246803E-2"/>
          <c:w val="0.97800338409475462"/>
          <c:h val="0.94886922320550637"/>
        </c:manualLayout>
      </c:layout>
      <c:barChart>
        <c:barDir val="col"/>
        <c:grouping val="stacked"/>
        <c:varyColors val="0"/>
        <c:ser>
          <c:idx val="0"/>
          <c:order val="0"/>
          <c:spPr>
            <a:noFill/>
            <a:ln>
              <a:noFill/>
            </a:ln>
          </c:spPr>
          <c:invertIfNegative val="0"/>
          <c:dPt>
            <c:idx val="0"/>
            <c:invertIfNegative val="0"/>
            <c:bubble3D val="0"/>
            <c:spPr>
              <a:solidFill>
                <a:schemeClr val="accent3"/>
              </a:solidFill>
              <a:ln>
                <a:noFill/>
              </a:ln>
            </c:spPr>
            <c:extLst>
              <c:ext xmlns:c16="http://schemas.microsoft.com/office/drawing/2014/chart" uri="{C3380CC4-5D6E-409C-BE32-E72D297353CC}">
                <c16:uniqueId val="{00000000-1415-AF47-A09C-7A774D4F37CD}"/>
              </c:ext>
            </c:extLst>
          </c:dPt>
          <c:dPt>
            <c:idx val="9"/>
            <c:invertIfNegative val="0"/>
            <c:bubble3D val="0"/>
            <c:spPr>
              <a:solidFill>
                <a:srgbClr val="C3CFE1"/>
              </a:solidFill>
              <a:ln>
                <a:noFill/>
              </a:ln>
            </c:spPr>
            <c:extLst>
              <c:ext xmlns:c16="http://schemas.microsoft.com/office/drawing/2014/chart" uri="{C3380CC4-5D6E-409C-BE32-E72D297353CC}">
                <c16:uniqueId val="{00000001-1415-AF47-A09C-7A774D4F37CD}"/>
              </c:ext>
            </c:extLst>
          </c:dPt>
          <c:val>
            <c:numRef>
              <c:f>Sheet1!$A$1:$J$1</c:f>
              <c:numCache>
                <c:formatCode>General</c:formatCode>
                <c:ptCount val="10"/>
                <c:pt idx="0">
                  <c:v>23010</c:v>
                </c:pt>
                <c:pt idx="1">
                  <c:v>23010</c:v>
                </c:pt>
                <c:pt idx="2">
                  <c:v>32741</c:v>
                </c:pt>
                <c:pt idx="3">
                  <c:v>318445</c:v>
                </c:pt>
                <c:pt idx="4">
                  <c:v>334553</c:v>
                </c:pt>
                <c:pt idx="5">
                  <c:v>339908</c:v>
                </c:pt>
                <c:pt idx="6">
                  <c:v>346987</c:v>
                </c:pt>
                <c:pt idx="7">
                  <c:v>351891</c:v>
                </c:pt>
                <c:pt idx="8">
                  <c:v>360675</c:v>
                </c:pt>
                <c:pt idx="9">
                  <c:v>414855</c:v>
                </c:pt>
              </c:numCache>
            </c:numRef>
          </c:val>
          <c:extLst>
            <c:ext xmlns:c16="http://schemas.microsoft.com/office/drawing/2014/chart" uri="{C3380CC4-5D6E-409C-BE32-E72D297353CC}">
              <c16:uniqueId val="{00000002-1415-AF47-A09C-7A774D4F37CD}"/>
            </c:ext>
          </c:extLst>
        </c:ser>
        <c:ser>
          <c:idx val="1"/>
          <c:order val="1"/>
          <c:spPr>
            <a:solidFill>
              <a:schemeClr val="accent3"/>
            </a:solidFill>
            <a:ln>
              <a:noFill/>
            </a:ln>
          </c:spPr>
          <c:invertIfNegative val="0"/>
          <c:val>
            <c:numRef>
              <c:f>Sheet1!$A$2:$J$2</c:f>
              <c:numCache>
                <c:formatCode>General</c:formatCode>
                <c:ptCount val="10"/>
                <c:pt idx="1">
                  <c:v>9731</c:v>
                </c:pt>
                <c:pt idx="2">
                  <c:v>285704</c:v>
                </c:pt>
                <c:pt idx="3">
                  <c:v>16108</c:v>
                </c:pt>
                <c:pt idx="4">
                  <c:v>5355</c:v>
                </c:pt>
                <c:pt idx="5">
                  <c:v>7079</c:v>
                </c:pt>
                <c:pt idx="6">
                  <c:v>4904</c:v>
                </c:pt>
                <c:pt idx="7">
                  <c:v>8784</c:v>
                </c:pt>
                <c:pt idx="8">
                  <c:v>54180</c:v>
                </c:pt>
              </c:numCache>
            </c:numRef>
          </c:val>
          <c:extLst>
            <c:ext xmlns:c16="http://schemas.microsoft.com/office/drawing/2014/chart" uri="{C3380CC4-5D6E-409C-BE32-E72D297353CC}">
              <c16:uniqueId val="{00000003-1415-AF47-A09C-7A774D4F37CD}"/>
            </c:ext>
          </c:extLst>
        </c:ser>
        <c:dLbls>
          <c:showLegendKey val="0"/>
          <c:showVal val="0"/>
          <c:showCatName val="0"/>
          <c:showSerName val="0"/>
          <c:showPercent val="0"/>
          <c:showBubbleSize val="0"/>
        </c:dLbls>
        <c:gapWidth val="80"/>
        <c:overlap val="100"/>
        <c:axId val="1794716640"/>
        <c:axId val="1"/>
      </c:barChart>
      <c:catAx>
        <c:axId val="1794716640"/>
        <c:scaling>
          <c:orientation val="minMax"/>
        </c:scaling>
        <c:delete val="0"/>
        <c:axPos val="b"/>
        <c:majorGridlines>
          <c:spPr>
            <a:ln>
              <a:noFill/>
            </a:ln>
          </c:spPr>
        </c:majorGridlines>
        <c:majorTickMark val="none"/>
        <c:minorTickMark val="none"/>
        <c:tickLblPos val="none"/>
        <c:spPr>
          <a:ln w="9525" cmpd="sng" algn="ctr">
            <a:solidFill>
              <a:schemeClr val="bg2"/>
            </a:solidFill>
            <a:prstDash val="solid"/>
          </a:ln>
        </c:spPr>
        <c:crossAx val="1"/>
        <c:crosses val="min"/>
        <c:auto val="0"/>
        <c:lblAlgn val="ctr"/>
        <c:lblOffset val="100"/>
        <c:noMultiLvlLbl val="0"/>
      </c:catAx>
      <c:valAx>
        <c:axId val="1"/>
        <c:scaling>
          <c:orientation val="minMax"/>
          <c:max val="414855"/>
          <c:min val="0"/>
        </c:scaling>
        <c:delete val="1"/>
        <c:axPos val="l"/>
        <c:numFmt formatCode="General" sourceLinked="1"/>
        <c:majorTickMark val="out"/>
        <c:minorTickMark val="none"/>
        <c:tickLblPos val="nextTo"/>
        <c:crossAx val="1794716640"/>
        <c:crosses val="min"/>
        <c:crossBetween val="between"/>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9082774049217001E-2"/>
          <c:y val="2.0038535645472061E-2"/>
          <c:w val="0.85123042505592839"/>
          <c:h val="0.95992292870905582"/>
        </c:manualLayout>
      </c:layout>
      <c:barChart>
        <c:barDir val="bar"/>
        <c:grouping val="stacked"/>
        <c:varyColors val="0"/>
        <c:ser>
          <c:idx val="0"/>
          <c:order val="0"/>
          <c:spPr>
            <a:solidFill>
              <a:schemeClr val="accent1"/>
            </a:solidFill>
            <a:ln>
              <a:noFill/>
            </a:ln>
          </c:spPr>
          <c:invertIfNegative val="0"/>
          <c:dLbls>
            <c:dLbl>
              <c:idx val="0"/>
              <c:layout>
                <c:manualLayout>
                  <c:x val="0.4848993288590604"/>
                  <c:y val="0"/>
                </c:manualLayout>
              </c:layout>
              <c:numFmt formatCode="#,##0.0;&quot;-&quot;#,##0.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1063-844B-AB64-2D6545F3B8BB}"/>
                </c:ext>
              </c:extLst>
            </c:dLbl>
            <c:dLbl>
              <c:idx val="1"/>
              <c:layout>
                <c:manualLayout>
                  <c:x val="0.34340044742729309"/>
                  <c:y val="0"/>
                </c:manualLayout>
              </c:layout>
              <c:numFmt formatCode="#,##0.0;&quot;-&quot;#,##0.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1063-844B-AB64-2D6545F3B8BB}"/>
                </c:ext>
              </c:extLst>
            </c:dLbl>
            <c:dLbl>
              <c:idx val="2"/>
              <c:layout>
                <c:manualLayout>
                  <c:x val="0.33948545861297541"/>
                  <c:y val="0"/>
                </c:manualLayout>
              </c:layout>
              <c:numFmt formatCode="#,##0.0;&quot;-&quot;#,##0.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1063-844B-AB64-2D6545F3B8BB}"/>
                </c:ext>
              </c:extLst>
            </c:dLbl>
            <c:dLbl>
              <c:idx val="3"/>
              <c:layout>
                <c:manualLayout>
                  <c:x val="0.29250559284116329"/>
                  <c:y val="0"/>
                </c:manualLayout>
              </c:layout>
              <c:numFmt formatCode="#,##0.0;&quot;-&quot;#,##0.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1063-844B-AB64-2D6545F3B8BB}"/>
                </c:ext>
              </c:extLst>
            </c:dLbl>
            <c:dLbl>
              <c:idx val="4"/>
              <c:layout>
                <c:manualLayout>
                  <c:x val="0.24272930648769575"/>
                  <c:y val="0"/>
                </c:manualLayout>
              </c:layout>
              <c:numFmt formatCode="#,##0.0;&quot;-&quot;#,##0.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1063-844B-AB64-2D6545F3B8BB}"/>
                </c:ext>
              </c:extLst>
            </c:dLbl>
            <c:dLbl>
              <c:idx val="5"/>
              <c:layout>
                <c:manualLayout>
                  <c:x val="0.19183445190156601"/>
                  <c:y val="0"/>
                </c:manualLayout>
              </c:layout>
              <c:numFmt formatCode="#,##0.0;&quot;-&quot;#,##0.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1063-844B-AB64-2D6545F3B8BB}"/>
                </c:ext>
              </c:extLst>
            </c:dLbl>
            <c:dLbl>
              <c:idx val="6"/>
              <c:layout>
                <c:manualLayout>
                  <c:x val="0.18791946308724833"/>
                  <c:y val="0"/>
                </c:manualLayout>
              </c:layout>
              <c:numFmt formatCode="#,##0.0;&quot;-&quot;#,##0.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1063-844B-AB64-2D6545F3B8BB}"/>
                </c:ext>
              </c:extLst>
            </c:dLbl>
            <c:dLbl>
              <c:idx val="7"/>
              <c:layout>
                <c:manualLayout>
                  <c:x val="0.12304250559284116"/>
                  <c:y val="0"/>
                </c:manualLayout>
              </c:layout>
              <c:numFmt formatCode="#,##0.0;&quot;-&quot;#,##0.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1063-844B-AB64-2D6545F3B8BB}"/>
                </c:ext>
              </c:extLst>
            </c:dLbl>
            <c:dLbl>
              <c:idx val="8"/>
              <c:layout>
                <c:manualLayout>
                  <c:x val="7.8859060402684561E-2"/>
                  <c:y val="0"/>
                </c:manualLayout>
              </c:layout>
              <c:numFmt formatCode="#,##0.0;&quot;-&quot;#,##0.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1063-844B-AB64-2D6545F3B8BB}"/>
                </c:ext>
              </c:extLst>
            </c:dLbl>
            <c:dLbl>
              <c:idx val="9"/>
              <c:layout>
                <c:manualLayout>
                  <c:x val="6.9910514541387025E-2"/>
                  <c:y val="0"/>
                </c:manualLayout>
              </c:layout>
              <c:numFmt formatCode="#,##0.0;&quot;-&quot;#,##0.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1063-844B-AB64-2D6545F3B8BB}"/>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Sheet1!$A$1:$J$1</c:f>
              <c:numCache>
                <c:formatCode>General</c:formatCode>
                <c:ptCount val="10"/>
                <c:pt idx="0">
                  <c:v>18.399999999999999</c:v>
                </c:pt>
                <c:pt idx="1">
                  <c:v>12.3</c:v>
                </c:pt>
                <c:pt idx="2">
                  <c:v>12.1</c:v>
                </c:pt>
                <c:pt idx="3">
                  <c:v>10.1</c:v>
                </c:pt>
                <c:pt idx="4">
                  <c:v>8.5</c:v>
                </c:pt>
                <c:pt idx="5">
                  <c:v>6.3</c:v>
                </c:pt>
                <c:pt idx="6">
                  <c:v>6.1</c:v>
                </c:pt>
                <c:pt idx="7">
                  <c:v>3.3</c:v>
                </c:pt>
                <c:pt idx="8">
                  <c:v>1.4</c:v>
                </c:pt>
                <c:pt idx="9">
                  <c:v>1</c:v>
                </c:pt>
              </c:numCache>
            </c:numRef>
          </c:val>
          <c:extLst>
            <c:ext xmlns:c16="http://schemas.microsoft.com/office/drawing/2014/chart" uri="{C3380CC4-5D6E-409C-BE32-E72D297353CC}">
              <c16:uniqueId val="{0000000A-1063-844B-AB64-2D6545F3B8BB}"/>
            </c:ext>
          </c:extLst>
        </c:ser>
        <c:dLbls>
          <c:showLegendKey val="0"/>
          <c:showVal val="0"/>
          <c:showCatName val="0"/>
          <c:showSerName val="0"/>
          <c:showPercent val="0"/>
          <c:showBubbleSize val="0"/>
        </c:dLbls>
        <c:gapWidth val="80"/>
        <c:overlap val="100"/>
        <c:axId val="1706981200"/>
        <c:axId val="1"/>
      </c:barChart>
      <c:catAx>
        <c:axId val="1706981200"/>
        <c:scaling>
          <c:orientation val="maxMin"/>
        </c:scaling>
        <c:delete val="0"/>
        <c:axPos val="l"/>
        <c:majorGridlines>
          <c:spPr>
            <a:ln>
              <a:noFill/>
            </a:ln>
          </c:spPr>
        </c:majorGridlines>
        <c:majorTickMark val="none"/>
        <c:minorTickMark val="none"/>
        <c:tickLblPos val="none"/>
        <c:spPr>
          <a:ln w="9525" cmpd="sng" algn="ctr">
            <a:solidFill>
              <a:schemeClr val="bg2"/>
            </a:solidFill>
            <a:prstDash val="solid"/>
          </a:ln>
        </c:spPr>
        <c:crossAx val="1"/>
        <c:crosses val="min"/>
        <c:auto val="0"/>
        <c:lblAlgn val="ctr"/>
        <c:lblOffset val="100"/>
        <c:noMultiLvlLbl val="0"/>
      </c:catAx>
      <c:valAx>
        <c:axId val="1"/>
        <c:scaling>
          <c:orientation val="minMax"/>
          <c:max val="18.399999999999999"/>
          <c:min val="0"/>
        </c:scaling>
        <c:delete val="1"/>
        <c:axPos val="t"/>
        <c:numFmt formatCode="General" sourceLinked="1"/>
        <c:majorTickMark val="out"/>
        <c:minorTickMark val="none"/>
        <c:tickLblPos val="nextTo"/>
        <c:crossAx val="1706981200"/>
        <c:crosses val="min"/>
        <c:crossBetween val="between"/>
      </c:valAx>
    </c:plotArea>
    <c:plotVisOnly val="0"/>
    <c:dispBlanksAs val="gap"/>
    <c:showDLblsOverMax val="1"/>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2674418604651167E-2"/>
          <c:y val="2.2146507666098807E-2"/>
          <c:w val="0.85465116279069764"/>
          <c:h val="0.85902896081771718"/>
        </c:manualLayout>
      </c:layout>
      <c:scatterChart>
        <c:scatterStyle val="lineMarker"/>
        <c:varyColors val="0"/>
        <c:ser>
          <c:idx val="0"/>
          <c:order val="0"/>
          <c:spPr>
            <a:ln w="19050" cmpd="sng" algn="ctr">
              <a:solidFill>
                <a:schemeClr val="accent1"/>
              </a:solidFill>
              <a:prstDash val="solid"/>
            </a:ln>
          </c:spPr>
          <c:marker>
            <c:symbol val="none"/>
          </c:marker>
          <c:dPt>
            <c:idx val="0"/>
            <c:marker>
              <c:symbol val="circle"/>
              <c:size val="7"/>
              <c:spPr>
                <a:solidFill>
                  <a:schemeClr val="bg2"/>
                </a:solidFill>
                <a:ln w="9525" cmpd="sng" algn="ctr">
                  <a:solidFill>
                    <a:schemeClr val="bg2"/>
                  </a:solidFill>
                  <a:prstDash val="solid"/>
                </a:ln>
              </c:spPr>
            </c:marker>
            <c:bubble3D val="0"/>
            <c:extLst>
              <c:ext xmlns:c16="http://schemas.microsoft.com/office/drawing/2014/chart" uri="{C3380CC4-5D6E-409C-BE32-E72D297353CC}">
                <c16:uniqueId val="{00000000-36C5-E94F-956E-91C25678C7D8}"/>
              </c:ext>
            </c:extLst>
          </c:dPt>
          <c:dPt>
            <c:idx val="1"/>
            <c:marker>
              <c:symbol val="circle"/>
              <c:size val="7"/>
              <c:spPr>
                <a:solidFill>
                  <a:schemeClr val="bg2"/>
                </a:solidFill>
                <a:ln w="9525" cmpd="sng" algn="ctr">
                  <a:solidFill>
                    <a:schemeClr val="bg2"/>
                  </a:solidFill>
                  <a:prstDash val="solid"/>
                </a:ln>
              </c:spPr>
            </c:marker>
            <c:bubble3D val="0"/>
            <c:extLst>
              <c:ext xmlns:c16="http://schemas.microsoft.com/office/drawing/2014/chart" uri="{C3380CC4-5D6E-409C-BE32-E72D297353CC}">
                <c16:uniqueId val="{00000001-36C5-E94F-956E-91C25678C7D8}"/>
              </c:ext>
            </c:extLst>
          </c:dPt>
          <c:dPt>
            <c:idx val="2"/>
            <c:marker>
              <c:symbol val="circle"/>
              <c:size val="7"/>
              <c:spPr>
                <a:solidFill>
                  <a:schemeClr val="bg2"/>
                </a:solidFill>
                <a:ln w="9525" cmpd="sng" algn="ctr">
                  <a:solidFill>
                    <a:schemeClr val="bg2"/>
                  </a:solidFill>
                  <a:prstDash val="solid"/>
                </a:ln>
              </c:spPr>
            </c:marker>
            <c:bubble3D val="0"/>
            <c:extLst>
              <c:ext xmlns:c16="http://schemas.microsoft.com/office/drawing/2014/chart" uri="{C3380CC4-5D6E-409C-BE32-E72D297353CC}">
                <c16:uniqueId val="{00000002-36C5-E94F-956E-91C25678C7D8}"/>
              </c:ext>
            </c:extLst>
          </c:dPt>
          <c:dPt>
            <c:idx val="3"/>
            <c:marker>
              <c:symbol val="circle"/>
              <c:size val="7"/>
              <c:spPr>
                <a:solidFill>
                  <a:schemeClr val="bg2"/>
                </a:solidFill>
                <a:ln w="9525" cmpd="sng" algn="ctr">
                  <a:solidFill>
                    <a:schemeClr val="bg2"/>
                  </a:solidFill>
                  <a:prstDash val="solid"/>
                </a:ln>
              </c:spPr>
            </c:marker>
            <c:bubble3D val="0"/>
            <c:extLst>
              <c:ext xmlns:c16="http://schemas.microsoft.com/office/drawing/2014/chart" uri="{C3380CC4-5D6E-409C-BE32-E72D297353CC}">
                <c16:uniqueId val="{00000003-36C5-E94F-956E-91C25678C7D8}"/>
              </c:ext>
            </c:extLst>
          </c:dPt>
          <c:dLbls>
            <c:dLbl>
              <c:idx val="0"/>
              <c:layout>
                <c:manualLayout>
                  <c:x val="4.3927648578811367E-2"/>
                  <c:y val="-5.2810902896081771E-2"/>
                </c:manualLayout>
              </c:layout>
              <c:numFmt formatCode="#,##0.00;&quot;-&quot;#,##0.00" sourceLinked="0"/>
              <c:spPr>
                <a:noFill/>
                <a:ln>
                  <a:noFill/>
                </a:ln>
              </c:spPr>
              <c:txPr>
                <a:bodyPr wrap="none"/>
                <a:lstStyle/>
                <a:p>
                  <a:pPr>
                    <a:defRPr sz="12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36C5-E94F-956E-91C25678C7D8}"/>
                </c:ext>
              </c:extLst>
            </c:dLbl>
            <c:dLbl>
              <c:idx val="1"/>
              <c:layout>
                <c:manualLayout>
                  <c:x val="0"/>
                  <c:y val="-5.2810902896081771E-2"/>
                </c:manualLayout>
              </c:layout>
              <c:numFmt formatCode="#,##0.00;&quot;-&quot;#,##0.00" sourceLinked="0"/>
              <c:spPr>
                <a:noFill/>
                <a:ln>
                  <a:noFill/>
                </a:ln>
              </c:spPr>
              <c:txPr>
                <a:bodyPr wrap="none"/>
                <a:lstStyle/>
                <a:p>
                  <a:pPr>
                    <a:defRPr sz="12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36C5-E94F-956E-91C25678C7D8}"/>
                </c:ext>
              </c:extLst>
            </c:dLbl>
            <c:dLbl>
              <c:idx val="2"/>
              <c:layout>
                <c:manualLayout>
                  <c:x val="0"/>
                  <c:y val="-5.2810902896081771E-2"/>
                </c:manualLayout>
              </c:layout>
              <c:numFmt formatCode="#,##0.00;&quot;-&quot;#,##0.00" sourceLinked="0"/>
              <c:spPr>
                <a:noFill/>
                <a:ln>
                  <a:noFill/>
                </a:ln>
              </c:spPr>
              <c:txPr>
                <a:bodyPr wrap="none"/>
                <a:lstStyle/>
                <a:p>
                  <a:pPr>
                    <a:defRPr sz="12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36C5-E94F-956E-91C25678C7D8}"/>
                </c:ext>
              </c:extLst>
            </c:dLbl>
            <c:dLbl>
              <c:idx val="3"/>
              <c:layout>
                <c:manualLayout>
                  <c:x val="0"/>
                  <c:y val="-5.2810902896081771E-2"/>
                </c:manualLayout>
              </c:layout>
              <c:numFmt formatCode="#,##0.00;&quot;-&quot;#,##0.00" sourceLinked="0"/>
              <c:spPr>
                <a:noFill/>
                <a:ln>
                  <a:noFill/>
                </a:ln>
              </c:spPr>
              <c:txPr>
                <a:bodyPr wrap="none"/>
                <a:lstStyle/>
                <a:p>
                  <a:pPr>
                    <a:defRPr sz="12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36C5-E94F-956E-91C25678C7D8}"/>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Sheet1!$A$1:$D$1</c:f>
              <c:numCache>
                <c:formatCode>General</c:formatCode>
                <c:ptCount val="4"/>
                <c:pt idx="0">
                  <c:v>2017</c:v>
                </c:pt>
                <c:pt idx="1">
                  <c:v>2018</c:v>
                </c:pt>
                <c:pt idx="2">
                  <c:v>2019</c:v>
                </c:pt>
                <c:pt idx="3">
                  <c:v>2020</c:v>
                </c:pt>
              </c:numCache>
            </c:numRef>
          </c:xVal>
          <c:yVal>
            <c:numRef>
              <c:f>Sheet1!$A$2:$D$2</c:f>
              <c:numCache>
                <c:formatCode>General</c:formatCode>
                <c:ptCount val="4"/>
                <c:pt idx="0">
                  <c:v>0.79</c:v>
                </c:pt>
                <c:pt idx="1">
                  <c:v>0.76</c:v>
                </c:pt>
                <c:pt idx="2">
                  <c:v>0.8</c:v>
                </c:pt>
                <c:pt idx="3">
                  <c:v>0.81</c:v>
                </c:pt>
              </c:numCache>
            </c:numRef>
          </c:yVal>
          <c:smooth val="0"/>
          <c:extLst>
            <c:ext xmlns:c16="http://schemas.microsoft.com/office/drawing/2014/chart" uri="{C3380CC4-5D6E-409C-BE32-E72D297353CC}">
              <c16:uniqueId val="{00000004-36C5-E94F-956E-91C25678C7D8}"/>
            </c:ext>
          </c:extLst>
        </c:ser>
        <c:ser>
          <c:idx val="1"/>
          <c:order val="1"/>
          <c:spPr>
            <a:ln w="19050" cmpd="sng" algn="ctr">
              <a:solidFill>
                <a:schemeClr val="accent3"/>
              </a:solidFill>
              <a:prstDash val="solid"/>
            </a:ln>
          </c:spPr>
          <c:marker>
            <c:symbol val="none"/>
          </c:marker>
          <c:dPt>
            <c:idx val="0"/>
            <c:marker>
              <c:symbol val="circle"/>
              <c:size val="7"/>
              <c:spPr>
                <a:solidFill>
                  <a:schemeClr val="accent3"/>
                </a:solidFill>
                <a:ln w="9525" cmpd="sng" algn="ctr">
                  <a:solidFill>
                    <a:schemeClr val="accent3"/>
                  </a:solidFill>
                  <a:prstDash val="solid"/>
                </a:ln>
              </c:spPr>
            </c:marker>
            <c:bubble3D val="0"/>
            <c:extLst>
              <c:ext xmlns:c16="http://schemas.microsoft.com/office/drawing/2014/chart" uri="{C3380CC4-5D6E-409C-BE32-E72D297353CC}">
                <c16:uniqueId val="{00000005-36C5-E94F-956E-91C25678C7D8}"/>
              </c:ext>
            </c:extLst>
          </c:dPt>
          <c:dPt>
            <c:idx val="1"/>
            <c:marker>
              <c:symbol val="circle"/>
              <c:size val="7"/>
              <c:spPr>
                <a:solidFill>
                  <a:schemeClr val="bg2"/>
                </a:solidFill>
                <a:ln w="9525" cmpd="sng" algn="ctr">
                  <a:solidFill>
                    <a:schemeClr val="bg2"/>
                  </a:solidFill>
                  <a:prstDash val="solid"/>
                </a:ln>
              </c:spPr>
            </c:marker>
            <c:bubble3D val="0"/>
            <c:extLst>
              <c:ext xmlns:c16="http://schemas.microsoft.com/office/drawing/2014/chart" uri="{C3380CC4-5D6E-409C-BE32-E72D297353CC}">
                <c16:uniqueId val="{00000006-36C5-E94F-956E-91C25678C7D8}"/>
              </c:ext>
            </c:extLst>
          </c:dPt>
          <c:dPt>
            <c:idx val="2"/>
            <c:marker>
              <c:symbol val="circle"/>
              <c:size val="7"/>
              <c:spPr>
                <a:solidFill>
                  <a:schemeClr val="bg2"/>
                </a:solidFill>
                <a:ln w="9525" cmpd="sng" algn="ctr">
                  <a:solidFill>
                    <a:schemeClr val="bg2"/>
                  </a:solidFill>
                  <a:prstDash val="solid"/>
                </a:ln>
              </c:spPr>
            </c:marker>
            <c:bubble3D val="0"/>
            <c:extLst>
              <c:ext xmlns:c16="http://schemas.microsoft.com/office/drawing/2014/chart" uri="{C3380CC4-5D6E-409C-BE32-E72D297353CC}">
                <c16:uniqueId val="{00000007-36C5-E94F-956E-91C25678C7D8}"/>
              </c:ext>
            </c:extLst>
          </c:dPt>
          <c:dPt>
            <c:idx val="3"/>
            <c:marker>
              <c:symbol val="circle"/>
              <c:size val="7"/>
              <c:spPr>
                <a:solidFill>
                  <a:schemeClr val="bg2"/>
                </a:solidFill>
                <a:ln w="9525" cmpd="sng" algn="ctr">
                  <a:solidFill>
                    <a:schemeClr val="bg2"/>
                  </a:solidFill>
                  <a:prstDash val="solid"/>
                </a:ln>
              </c:spPr>
            </c:marker>
            <c:bubble3D val="0"/>
            <c:extLst>
              <c:ext xmlns:c16="http://schemas.microsoft.com/office/drawing/2014/chart" uri="{C3380CC4-5D6E-409C-BE32-E72D297353CC}">
                <c16:uniqueId val="{00000008-36C5-E94F-956E-91C25678C7D8}"/>
              </c:ext>
            </c:extLst>
          </c:dPt>
          <c:dLbls>
            <c:dLbl>
              <c:idx val="1"/>
              <c:layout>
                <c:manualLayout>
                  <c:x val="0"/>
                  <c:y val="-5.2810902896081771E-2"/>
                </c:manualLayout>
              </c:layout>
              <c:numFmt formatCode="#,##0.00;&quot;-&quot;#,##0.00" sourceLinked="0"/>
              <c:spPr>
                <a:noFill/>
                <a:ln>
                  <a:noFill/>
                </a:ln>
              </c:spPr>
              <c:txPr>
                <a:bodyPr wrap="none"/>
                <a:lstStyle/>
                <a:p>
                  <a:pPr>
                    <a:defRPr sz="12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36C5-E94F-956E-91C25678C7D8}"/>
                </c:ext>
              </c:extLst>
            </c:dLbl>
            <c:dLbl>
              <c:idx val="3"/>
              <c:layout>
                <c:manualLayout>
                  <c:x val="0"/>
                  <c:y val="-5.2810902896081771E-2"/>
                </c:manualLayout>
              </c:layout>
              <c:numFmt formatCode="#,##0.00;&quot;-&quot;#,##0.00" sourceLinked="0"/>
              <c:spPr>
                <a:noFill/>
                <a:ln>
                  <a:noFill/>
                </a:ln>
              </c:spPr>
              <c:txPr>
                <a:bodyPr wrap="none"/>
                <a:lstStyle/>
                <a:p>
                  <a:pPr>
                    <a:defRPr sz="12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36C5-E94F-956E-91C25678C7D8}"/>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Sheet1!$A$1:$D$1</c:f>
              <c:numCache>
                <c:formatCode>General</c:formatCode>
                <c:ptCount val="4"/>
                <c:pt idx="0">
                  <c:v>2017</c:v>
                </c:pt>
                <c:pt idx="1">
                  <c:v>2018</c:v>
                </c:pt>
                <c:pt idx="2">
                  <c:v>2019</c:v>
                </c:pt>
                <c:pt idx="3">
                  <c:v>2020</c:v>
                </c:pt>
              </c:numCache>
            </c:numRef>
          </c:xVal>
          <c:yVal>
            <c:numRef>
              <c:f>Sheet1!$A$3:$D$3</c:f>
              <c:numCache>
                <c:formatCode>General</c:formatCode>
                <c:ptCount val="4"/>
                <c:pt idx="0">
                  <c:v>1.31</c:v>
                </c:pt>
                <c:pt idx="1">
                  <c:v>1.22</c:v>
                </c:pt>
                <c:pt idx="2">
                  <c:v>1.1000000000000001</c:v>
                </c:pt>
                <c:pt idx="3">
                  <c:v>1.03</c:v>
                </c:pt>
              </c:numCache>
            </c:numRef>
          </c:yVal>
          <c:smooth val="0"/>
          <c:extLst>
            <c:ext xmlns:c16="http://schemas.microsoft.com/office/drawing/2014/chart" uri="{C3380CC4-5D6E-409C-BE32-E72D297353CC}">
              <c16:uniqueId val="{00000009-36C5-E94F-956E-91C25678C7D8}"/>
            </c:ext>
          </c:extLst>
        </c:ser>
        <c:dLbls>
          <c:showLegendKey val="0"/>
          <c:showVal val="0"/>
          <c:showCatName val="0"/>
          <c:showSerName val="0"/>
          <c:showPercent val="0"/>
          <c:showBubbleSize val="0"/>
        </c:dLbls>
        <c:axId val="4"/>
        <c:axId val="5"/>
      </c:scatterChart>
      <c:valAx>
        <c:axId val="4"/>
        <c:scaling>
          <c:orientation val="minMax"/>
          <c:max val="2020"/>
          <c:min val="2017"/>
        </c:scaling>
        <c:delete val="0"/>
        <c:axPos val="b"/>
        <c:majorGridlines>
          <c:spPr>
            <a:ln>
              <a:noFill/>
            </a:ln>
          </c:spPr>
        </c:majorGridlines>
        <c:numFmt formatCode="0;&quot;-&quot;0" sourceLinked="0"/>
        <c:majorTickMark val="out"/>
        <c:minorTickMark val="none"/>
        <c:tickLblPos val="nextTo"/>
        <c:spPr>
          <a:ln w="9525" cmpd="sng" algn="ctr">
            <a:solidFill>
              <a:schemeClr val="bg2"/>
            </a:solidFill>
            <a:prstDash val="solid"/>
          </a:ln>
        </c:spPr>
        <c:txPr>
          <a:bodyPr wrap="none"/>
          <a:lstStyle/>
          <a:p>
            <a:pPr>
              <a:defRPr sz="1200" kern="1200">
                <a:solidFill>
                  <a:schemeClr val="bg2"/>
                </a:solidFill>
                <a:latin typeface="+mn-lt"/>
                <a:ea typeface="+mn-ea"/>
                <a:cs typeface="+mn-cs"/>
              </a:defRPr>
            </a:pPr>
            <a:endParaRPr lang="en-US"/>
          </a:p>
        </c:txPr>
        <c:crossAx val="5"/>
        <c:crosses val="min"/>
        <c:crossBetween val="midCat"/>
        <c:majorUnit val="1"/>
      </c:valAx>
      <c:valAx>
        <c:axId val="5"/>
        <c:scaling>
          <c:orientation val="minMax"/>
          <c:max val="1.4000000000000001"/>
          <c:min val="0"/>
        </c:scaling>
        <c:delete val="0"/>
        <c:axPos val="l"/>
        <c:majorGridlines>
          <c:spPr>
            <a:ln w="3175" cmpd="sng" algn="ctr">
              <a:solidFill>
                <a:schemeClr val="tx1"/>
              </a:solidFill>
              <a:prstDash val="solid"/>
            </a:ln>
          </c:spPr>
        </c:majorGridlines>
        <c:numFmt formatCode="General" sourceLinked="1"/>
        <c:majorTickMark val="none"/>
        <c:minorTickMark val="none"/>
        <c:tickLblPos val="none"/>
        <c:spPr>
          <a:ln w="9525" cmpd="sng" algn="ctr">
            <a:solidFill>
              <a:schemeClr val="bg2"/>
            </a:solidFill>
            <a:prstDash val="solid"/>
          </a:ln>
        </c:spPr>
        <c:crossAx val="4"/>
        <c:crosses val="min"/>
        <c:crossBetween val="midCat"/>
        <c:majorUnit val="0.2"/>
      </c:valAx>
    </c:plotArea>
    <c:plotVisOnly val="0"/>
    <c:dispBlanksAs val="gap"/>
    <c:showDLblsOverMax val="1"/>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8123309897241752E-2"/>
          <c:y val="2.3100844069302531E-2"/>
          <c:w val="0.94375338020551647"/>
          <c:h val="0.95379831186139497"/>
        </c:manualLayout>
      </c:layout>
      <c:barChart>
        <c:barDir val="bar"/>
        <c:grouping val="stacked"/>
        <c:varyColors val="0"/>
        <c:ser>
          <c:idx val="0"/>
          <c:order val="0"/>
          <c:spPr>
            <a:solidFill>
              <a:srgbClr val="9DB1CF"/>
            </a:solidFill>
            <a:ln>
              <a:noFill/>
            </a:ln>
          </c:spPr>
          <c:invertIfNegative val="0"/>
          <c:val>
            <c:numRef>
              <c:f>Sheet1!$A$1:$I$1</c:f>
              <c:numCache>
                <c:formatCode>General</c:formatCode>
                <c:ptCount val="9"/>
                <c:pt idx="0">
                  <c:v>88.761292298269794</c:v>
                </c:pt>
                <c:pt idx="1">
                  <c:v>100</c:v>
                </c:pt>
                <c:pt idx="2">
                  <c:v>81.070026178010465</c:v>
                </c:pt>
                <c:pt idx="3">
                  <c:v>80.519480519480524</c:v>
                </c:pt>
                <c:pt idx="4">
                  <c:v>91.259292633476008</c:v>
                </c:pt>
                <c:pt idx="5">
                  <c:v>88.135593220338976</c:v>
                </c:pt>
                <c:pt idx="6">
                  <c:v>89.508437270726333</c:v>
                </c:pt>
                <c:pt idx="7">
                  <c:v>88.899253731343293</c:v>
                </c:pt>
                <c:pt idx="8">
                  <c:v>77.452415812591511</c:v>
                </c:pt>
              </c:numCache>
            </c:numRef>
          </c:val>
          <c:extLst>
            <c:ext xmlns:c16="http://schemas.microsoft.com/office/drawing/2014/chart" uri="{C3380CC4-5D6E-409C-BE32-E72D297353CC}">
              <c16:uniqueId val="{00000000-771E-D04C-84E6-D5F99FB266A6}"/>
            </c:ext>
          </c:extLst>
        </c:ser>
        <c:ser>
          <c:idx val="1"/>
          <c:order val="1"/>
          <c:spPr>
            <a:solidFill>
              <a:schemeClr val="accent1"/>
            </a:solidFill>
            <a:ln>
              <a:noFill/>
            </a:ln>
          </c:spPr>
          <c:invertIfNegative val="0"/>
          <c:val>
            <c:numRef>
              <c:f>Sheet1!$A$2:$I$2</c:f>
              <c:numCache>
                <c:formatCode>General</c:formatCode>
                <c:ptCount val="9"/>
                <c:pt idx="0">
                  <c:v>11.23870770173021</c:v>
                </c:pt>
                <c:pt idx="1">
                  <c:v>0</c:v>
                </c:pt>
                <c:pt idx="2">
                  <c:v>18.929973821989531</c:v>
                </c:pt>
                <c:pt idx="3">
                  <c:v>19.480519480519476</c:v>
                </c:pt>
                <c:pt idx="4">
                  <c:v>8.7407073665239921</c:v>
                </c:pt>
                <c:pt idx="5">
                  <c:v>11.864406779661019</c:v>
                </c:pt>
                <c:pt idx="6">
                  <c:v>10.491562729273662</c:v>
                </c:pt>
                <c:pt idx="7">
                  <c:v>11.100746268656714</c:v>
                </c:pt>
                <c:pt idx="8">
                  <c:v>22.547584187408486</c:v>
                </c:pt>
              </c:numCache>
            </c:numRef>
          </c:val>
          <c:extLst>
            <c:ext xmlns:c16="http://schemas.microsoft.com/office/drawing/2014/chart" uri="{C3380CC4-5D6E-409C-BE32-E72D297353CC}">
              <c16:uniqueId val="{00000001-771E-D04C-84E6-D5F99FB266A6}"/>
            </c:ext>
          </c:extLst>
        </c:ser>
        <c:dLbls>
          <c:showLegendKey val="0"/>
          <c:showVal val="0"/>
          <c:showCatName val="0"/>
          <c:showSerName val="0"/>
          <c:showPercent val="0"/>
          <c:showBubbleSize val="0"/>
        </c:dLbls>
        <c:gapWidth val="80"/>
        <c:overlap val="100"/>
        <c:axId val="1899053583"/>
        <c:axId val="1"/>
      </c:barChart>
      <c:catAx>
        <c:axId val="1899053583"/>
        <c:scaling>
          <c:orientation val="maxMin"/>
        </c:scaling>
        <c:delete val="0"/>
        <c:axPos val="l"/>
        <c:majorGridlines>
          <c:spPr>
            <a:ln>
              <a:noFill/>
            </a:ln>
          </c:spPr>
        </c:majorGridlines>
        <c:majorTickMark val="none"/>
        <c:minorTickMark val="none"/>
        <c:tickLblPos val="none"/>
        <c:spPr>
          <a:ln w="9525" algn="ctr">
            <a:solidFill>
              <a:schemeClr val="bg2"/>
            </a:solidFill>
            <a:prstDash val="solid"/>
          </a:ln>
        </c:spPr>
        <c:crossAx val="1"/>
        <c:crosses val="min"/>
        <c:auto val="0"/>
        <c:lblAlgn val="ctr"/>
        <c:lblOffset val="100"/>
        <c:noMultiLvlLbl val="0"/>
      </c:catAx>
      <c:valAx>
        <c:axId val="1"/>
        <c:scaling>
          <c:orientation val="minMax"/>
          <c:max val="100"/>
          <c:min val="0"/>
        </c:scaling>
        <c:delete val="1"/>
        <c:axPos val="t"/>
        <c:numFmt formatCode="General" sourceLinked="1"/>
        <c:majorTickMark val="out"/>
        <c:minorTickMark val="none"/>
        <c:tickLblPos val="nextTo"/>
        <c:crossAx val="1899053583"/>
        <c:crosses val="min"/>
        <c:crossBetween val="between"/>
      </c:valAx>
    </c:plotArea>
    <c:plotVisOnly val="0"/>
    <c:dispBlanksAs val="gap"/>
    <c:showDLblsOverMax val="1"/>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1726662599145819E-2"/>
          <c:y val="1.844625753813409E-2"/>
          <c:w val="0.93654667480170839"/>
          <c:h val="0.96310748492373177"/>
        </c:manualLayout>
      </c:layout>
      <c:barChart>
        <c:barDir val="bar"/>
        <c:grouping val="stacked"/>
        <c:varyColors val="0"/>
        <c:ser>
          <c:idx val="0"/>
          <c:order val="0"/>
          <c:spPr>
            <a:solidFill>
              <a:srgbClr val="9DB1CF"/>
            </a:solidFill>
            <a:ln>
              <a:noFill/>
            </a:ln>
          </c:spPr>
          <c:invertIfNegative val="0"/>
          <c:dLbls>
            <c:dLbl>
              <c:idx val="0"/>
              <c:layout>
                <c:manualLayout>
                  <c:x val="-6.1012812690665037E-4"/>
                  <c:y val="0"/>
                </c:manualLayout>
              </c:layout>
              <c:numFmt formatCode="#,##0.00;&quot;-&quot;#,##0.00" sourceLinked="0"/>
              <c:spPr>
                <a:noFill/>
                <a:ln>
                  <a:noFill/>
                </a:ln>
              </c:spPr>
              <c:txPr>
                <a:bodyPr wrap="none"/>
                <a:lstStyle/>
                <a:p>
                  <a:pPr>
                    <a:defRPr sz="12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24EA-604E-B9FD-3DCC32D78FC9}"/>
                </c:ext>
              </c:extLst>
            </c:dLbl>
            <c:dLbl>
              <c:idx val="1"/>
              <c:layout>
                <c:manualLayout>
                  <c:x val="0"/>
                  <c:y val="0"/>
                </c:manualLayout>
              </c:layout>
              <c:numFmt formatCode="#,##0.00;&quot;-&quot;#,##0.00" sourceLinked="0"/>
              <c:spPr>
                <a:noFill/>
                <a:ln>
                  <a:noFill/>
                </a:ln>
              </c:spPr>
              <c:txPr>
                <a:bodyPr wrap="none"/>
                <a:lstStyle/>
                <a:p>
                  <a:pPr>
                    <a:defRPr sz="12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24EA-604E-B9FD-3DCC32D78FC9}"/>
                </c:ext>
              </c:extLst>
            </c:dLbl>
            <c:dLbl>
              <c:idx val="2"/>
              <c:layout>
                <c:manualLayout>
                  <c:x val="0"/>
                  <c:y val="0"/>
                </c:manualLayout>
              </c:layout>
              <c:numFmt formatCode="#,##0.00;&quot;-&quot;#,##0.00" sourceLinked="0"/>
              <c:spPr>
                <a:noFill/>
                <a:ln>
                  <a:noFill/>
                </a:ln>
              </c:spPr>
              <c:txPr>
                <a:bodyPr wrap="none"/>
                <a:lstStyle/>
                <a:p>
                  <a:pPr>
                    <a:defRPr sz="12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24EA-604E-B9FD-3DCC32D78FC9}"/>
                </c:ext>
              </c:extLst>
            </c:dLbl>
            <c:dLbl>
              <c:idx val="3"/>
              <c:layout>
                <c:manualLayout>
                  <c:x val="0"/>
                  <c:y val="0"/>
                </c:manualLayout>
              </c:layout>
              <c:numFmt formatCode="#,##0.00;&quot;-&quot;#,##0.00" sourceLinked="0"/>
              <c:spPr>
                <a:noFill/>
                <a:ln>
                  <a:noFill/>
                </a:ln>
              </c:spPr>
              <c:txPr>
                <a:bodyPr wrap="none"/>
                <a:lstStyle/>
                <a:p>
                  <a:pPr>
                    <a:defRPr sz="12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24EA-604E-B9FD-3DCC32D78FC9}"/>
                </c:ext>
              </c:extLst>
            </c:dLbl>
            <c:dLbl>
              <c:idx val="4"/>
              <c:layout>
                <c:manualLayout>
                  <c:x val="0"/>
                  <c:y val="0"/>
                </c:manualLayout>
              </c:layout>
              <c:numFmt formatCode="#,##0.00;&quot;-&quot;#,##0.00" sourceLinked="0"/>
              <c:spPr>
                <a:noFill/>
                <a:ln>
                  <a:noFill/>
                </a:ln>
              </c:spPr>
              <c:txPr>
                <a:bodyPr wrap="none"/>
                <a:lstStyle/>
                <a:p>
                  <a:pPr>
                    <a:defRPr sz="12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24EA-604E-B9FD-3DCC32D78FC9}"/>
                </c:ext>
              </c:extLst>
            </c:dLbl>
            <c:dLbl>
              <c:idx val="5"/>
              <c:layout>
                <c:manualLayout>
                  <c:x val="0"/>
                  <c:y val="0"/>
                </c:manualLayout>
              </c:layout>
              <c:numFmt formatCode="#,##0.00;&quot;-&quot;#,##0.00" sourceLinked="0"/>
              <c:spPr>
                <a:noFill/>
                <a:ln>
                  <a:noFill/>
                </a:ln>
              </c:spPr>
              <c:txPr>
                <a:bodyPr wrap="none"/>
                <a:lstStyle/>
                <a:p>
                  <a:pPr>
                    <a:defRPr sz="12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24EA-604E-B9FD-3DCC32D78FC9}"/>
                </c:ext>
              </c:extLst>
            </c:dLbl>
            <c:dLbl>
              <c:idx val="6"/>
              <c:layout>
                <c:manualLayout>
                  <c:x val="0"/>
                  <c:y val="0"/>
                </c:manualLayout>
              </c:layout>
              <c:numFmt formatCode="#,##0.00;&quot;-&quot;#,##0.00" sourceLinked="0"/>
              <c:spPr>
                <a:noFill/>
                <a:ln>
                  <a:noFill/>
                </a:ln>
              </c:spPr>
              <c:txPr>
                <a:bodyPr wrap="none"/>
                <a:lstStyle/>
                <a:p>
                  <a:pPr>
                    <a:defRPr sz="12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24EA-604E-B9FD-3DCC32D78FC9}"/>
                </c:ext>
              </c:extLst>
            </c:dLbl>
            <c:dLbl>
              <c:idx val="7"/>
              <c:layout>
                <c:manualLayout>
                  <c:x val="0"/>
                  <c:y val="0"/>
                </c:manualLayout>
              </c:layout>
              <c:numFmt formatCode="#,##0.00;&quot;-&quot;#,##0.00" sourceLinked="0"/>
              <c:spPr>
                <a:noFill/>
                <a:ln>
                  <a:noFill/>
                </a:ln>
              </c:spPr>
              <c:txPr>
                <a:bodyPr wrap="none"/>
                <a:lstStyle/>
                <a:p>
                  <a:pPr>
                    <a:defRPr sz="12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24EA-604E-B9FD-3DCC32D78FC9}"/>
                </c:ext>
              </c:extLst>
            </c:dLbl>
            <c:dLbl>
              <c:idx val="8"/>
              <c:layout>
                <c:manualLayout>
                  <c:x val="0"/>
                  <c:y val="0"/>
                </c:manualLayout>
              </c:layout>
              <c:numFmt formatCode="#,##0.00;&quot;-&quot;#,##0.00" sourceLinked="0"/>
              <c:spPr>
                <a:noFill/>
                <a:ln>
                  <a:noFill/>
                </a:ln>
              </c:spPr>
              <c:txPr>
                <a:bodyPr wrap="none"/>
                <a:lstStyle/>
                <a:p>
                  <a:pPr>
                    <a:defRPr sz="12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24EA-604E-B9FD-3DCC32D78FC9}"/>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Sheet1!$A$1:$I$1</c:f>
              <c:numCache>
                <c:formatCode>General</c:formatCode>
                <c:ptCount val="9"/>
                <c:pt idx="0">
                  <c:v>0.76</c:v>
                </c:pt>
                <c:pt idx="1">
                  <c:v>0.73</c:v>
                </c:pt>
                <c:pt idx="2">
                  <c:v>0.71</c:v>
                </c:pt>
                <c:pt idx="3">
                  <c:v>0.65</c:v>
                </c:pt>
                <c:pt idx="4">
                  <c:v>0.64</c:v>
                </c:pt>
                <c:pt idx="5">
                  <c:v>0.61</c:v>
                </c:pt>
                <c:pt idx="6">
                  <c:v>0.54</c:v>
                </c:pt>
                <c:pt idx="7">
                  <c:v>0.54</c:v>
                </c:pt>
                <c:pt idx="8">
                  <c:v>0.49</c:v>
                </c:pt>
              </c:numCache>
            </c:numRef>
          </c:val>
          <c:extLst>
            <c:ext xmlns:c16="http://schemas.microsoft.com/office/drawing/2014/chart" uri="{C3380CC4-5D6E-409C-BE32-E72D297353CC}">
              <c16:uniqueId val="{00000009-24EA-604E-B9FD-3DCC32D78FC9}"/>
            </c:ext>
          </c:extLst>
        </c:ser>
        <c:dLbls>
          <c:showLegendKey val="0"/>
          <c:showVal val="0"/>
          <c:showCatName val="0"/>
          <c:showSerName val="0"/>
          <c:showPercent val="0"/>
          <c:showBubbleSize val="0"/>
        </c:dLbls>
        <c:gapWidth val="80"/>
        <c:overlap val="100"/>
        <c:axId val="1818358991"/>
        <c:axId val="1"/>
      </c:barChart>
      <c:catAx>
        <c:axId val="1818358991"/>
        <c:scaling>
          <c:orientation val="maxMin"/>
        </c:scaling>
        <c:delete val="0"/>
        <c:axPos val="l"/>
        <c:majorGridlines>
          <c:spPr>
            <a:ln>
              <a:noFill/>
            </a:ln>
          </c:spPr>
        </c:majorGridlines>
        <c:majorTickMark val="none"/>
        <c:minorTickMark val="none"/>
        <c:tickLblPos val="none"/>
        <c:spPr>
          <a:ln w="9525" algn="ctr">
            <a:solidFill>
              <a:schemeClr val="bg2"/>
            </a:solidFill>
            <a:prstDash val="solid"/>
          </a:ln>
        </c:spPr>
        <c:crossAx val="1"/>
        <c:crosses val="min"/>
        <c:auto val="0"/>
        <c:lblAlgn val="ctr"/>
        <c:lblOffset val="100"/>
        <c:noMultiLvlLbl val="0"/>
      </c:catAx>
      <c:valAx>
        <c:axId val="1"/>
        <c:scaling>
          <c:orientation val="minMax"/>
          <c:max val="0.76"/>
          <c:min val="0"/>
        </c:scaling>
        <c:delete val="1"/>
        <c:axPos val="t"/>
        <c:numFmt formatCode="General" sourceLinked="1"/>
        <c:majorTickMark val="out"/>
        <c:minorTickMark val="none"/>
        <c:tickLblPos val="nextTo"/>
        <c:crossAx val="1818358991"/>
        <c:crosses val="min"/>
        <c:crossBetween val="between"/>
      </c:valAx>
    </c:plotArea>
    <c:plotVisOnly val="0"/>
    <c:dispBlanksAs val="gap"/>
    <c:showDLblsOverMax val="1"/>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4667931688804556E-2"/>
          <c:y val="2.2184300341296929E-2"/>
          <c:w val="0.95066413662239091"/>
          <c:h val="0.95563139931740615"/>
        </c:manualLayout>
      </c:layout>
      <c:barChart>
        <c:barDir val="col"/>
        <c:grouping val="stacked"/>
        <c:varyColors val="0"/>
        <c:ser>
          <c:idx val="0"/>
          <c:order val="0"/>
          <c:spPr>
            <a:solidFill>
              <a:srgbClr val="9DB1CF"/>
            </a:solidFill>
            <a:ln>
              <a:noFill/>
            </a:ln>
          </c:spPr>
          <c:invertIfNegative val="0"/>
          <c:dPt>
            <c:idx val="1"/>
            <c:invertIfNegative val="0"/>
            <c:bubble3D val="0"/>
            <c:spPr>
              <a:noFill/>
              <a:ln>
                <a:noFill/>
              </a:ln>
            </c:spPr>
            <c:extLst>
              <c:ext xmlns:c16="http://schemas.microsoft.com/office/drawing/2014/chart" uri="{C3380CC4-5D6E-409C-BE32-E72D297353CC}">
                <c16:uniqueId val="{00000000-344C-3E4E-BD7D-842F332B8333}"/>
              </c:ext>
            </c:extLst>
          </c:dPt>
          <c:val>
            <c:numRef>
              <c:f>Sheet1!$A$1:$C$1</c:f>
              <c:numCache>
                <c:formatCode>General</c:formatCode>
                <c:ptCount val="3"/>
                <c:pt idx="0">
                  <c:v>3670</c:v>
                </c:pt>
                <c:pt idx="1">
                  <c:v>3670</c:v>
                </c:pt>
                <c:pt idx="2">
                  <c:v>9730</c:v>
                </c:pt>
              </c:numCache>
            </c:numRef>
          </c:val>
          <c:extLst>
            <c:ext xmlns:c16="http://schemas.microsoft.com/office/drawing/2014/chart" uri="{C3380CC4-5D6E-409C-BE32-E72D297353CC}">
              <c16:uniqueId val="{00000001-344C-3E4E-BD7D-842F332B8333}"/>
            </c:ext>
          </c:extLst>
        </c:ser>
        <c:ser>
          <c:idx val="1"/>
          <c:order val="1"/>
          <c:spPr>
            <a:solidFill>
              <a:srgbClr val="9DB1CF"/>
            </a:solidFill>
            <a:ln>
              <a:noFill/>
            </a:ln>
          </c:spPr>
          <c:invertIfNegative val="0"/>
          <c:val>
            <c:numRef>
              <c:f>Sheet1!$A$2:$C$2</c:f>
              <c:numCache>
                <c:formatCode>General</c:formatCode>
                <c:ptCount val="3"/>
                <c:pt idx="1">
                  <c:v>6060</c:v>
                </c:pt>
              </c:numCache>
            </c:numRef>
          </c:val>
          <c:extLst>
            <c:ext xmlns:c16="http://schemas.microsoft.com/office/drawing/2014/chart" uri="{C3380CC4-5D6E-409C-BE32-E72D297353CC}">
              <c16:uniqueId val="{00000002-344C-3E4E-BD7D-842F332B8333}"/>
            </c:ext>
          </c:extLst>
        </c:ser>
        <c:dLbls>
          <c:showLegendKey val="0"/>
          <c:showVal val="0"/>
          <c:showCatName val="0"/>
          <c:showSerName val="0"/>
          <c:showPercent val="0"/>
          <c:showBubbleSize val="0"/>
        </c:dLbls>
        <c:gapWidth val="80"/>
        <c:overlap val="100"/>
        <c:axId val="105080544"/>
        <c:axId val="1"/>
      </c:barChart>
      <c:catAx>
        <c:axId val="105080544"/>
        <c:scaling>
          <c:orientation val="minMax"/>
        </c:scaling>
        <c:delete val="0"/>
        <c:axPos val="b"/>
        <c:majorGridlines>
          <c:spPr>
            <a:ln>
              <a:noFill/>
            </a:ln>
          </c:spPr>
        </c:majorGridlines>
        <c:majorTickMark val="none"/>
        <c:minorTickMark val="none"/>
        <c:tickLblPos val="none"/>
        <c:spPr>
          <a:ln w="9525" algn="ctr">
            <a:solidFill>
              <a:schemeClr val="bg2"/>
            </a:solidFill>
            <a:prstDash val="solid"/>
          </a:ln>
        </c:spPr>
        <c:crossAx val="1"/>
        <c:crosses val="min"/>
        <c:auto val="0"/>
        <c:lblAlgn val="ctr"/>
        <c:lblOffset val="100"/>
        <c:noMultiLvlLbl val="0"/>
      </c:catAx>
      <c:valAx>
        <c:axId val="1"/>
        <c:scaling>
          <c:orientation val="minMax"/>
          <c:max val="9730"/>
          <c:min val="0"/>
        </c:scaling>
        <c:delete val="1"/>
        <c:axPos val="l"/>
        <c:numFmt formatCode="General" sourceLinked="1"/>
        <c:majorTickMark val="out"/>
        <c:minorTickMark val="none"/>
        <c:tickLblPos val="nextTo"/>
        <c:crossAx val="105080544"/>
        <c:crosses val="min"/>
        <c:crossBetween val="between"/>
      </c:valAx>
    </c:plotArea>
    <c:plotVisOnly val="0"/>
    <c:dispBlanksAs val="gap"/>
    <c:showDLblsOverMax val="1"/>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4255599472990776E-2"/>
          <c:y val="1.9885277246653919E-2"/>
          <c:w val="0.93148880105401843"/>
          <c:h val="0.9602294455066922"/>
        </c:manualLayout>
      </c:layout>
      <c:barChart>
        <c:barDir val="bar"/>
        <c:grouping val="stacked"/>
        <c:varyColors val="0"/>
        <c:ser>
          <c:idx val="0"/>
          <c:order val="0"/>
          <c:spPr>
            <a:solidFill>
              <a:srgbClr val="9DB1CF"/>
            </a:solidFill>
            <a:ln>
              <a:noFill/>
            </a:ln>
          </c:spPr>
          <c:invertIfNegative val="0"/>
          <c:dLbls>
            <c:dLbl>
              <c:idx val="1"/>
              <c:layout>
                <c:manualLayout>
                  <c:x val="0.41501976284584979"/>
                  <c:y val="0"/>
                </c:manualLayout>
              </c:layout>
              <c:numFmt formatCode="#,##0;&quot;-&quot;#,##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79FF-1F4D-8CA3-7E27E86A113A}"/>
                </c:ext>
              </c:extLst>
            </c:dLbl>
            <c:dLbl>
              <c:idx val="2"/>
              <c:layout>
                <c:manualLayout>
                  <c:x val="0.32542819499341241"/>
                  <c:y val="0"/>
                </c:manualLayout>
              </c:layout>
              <c:numFmt formatCode="#,##0;&quot;-&quot;#,##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79FF-1F4D-8CA3-7E27E86A113A}"/>
                </c:ext>
              </c:extLst>
            </c:dLbl>
            <c:dLbl>
              <c:idx val="3"/>
              <c:layout>
                <c:manualLayout>
                  <c:x val="0.3201581027667984"/>
                  <c:y val="0"/>
                </c:manualLayout>
              </c:layout>
              <c:numFmt formatCode="#,##0;&quot;-&quot;#,##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79FF-1F4D-8CA3-7E27E86A113A}"/>
                </c:ext>
              </c:extLst>
            </c:dLbl>
            <c:dLbl>
              <c:idx val="4"/>
              <c:layout>
                <c:manualLayout>
                  <c:x val="0.20948616600790515"/>
                  <c:y val="0"/>
                </c:manualLayout>
              </c:layout>
              <c:numFmt formatCode="#,##0;&quot;-&quot;#,##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79FF-1F4D-8CA3-7E27E86A113A}"/>
                </c:ext>
              </c:extLst>
            </c:dLbl>
            <c:dLbl>
              <c:idx val="5"/>
              <c:layout>
                <c:manualLayout>
                  <c:x val="0.1225296442687747"/>
                  <c:y val="0"/>
                </c:manualLayout>
              </c:layout>
              <c:numFmt formatCode="#,##0;&quot;-&quot;#,##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79FF-1F4D-8CA3-7E27E86A113A}"/>
                </c:ext>
              </c:extLst>
            </c:dLbl>
            <c:dLbl>
              <c:idx val="6"/>
              <c:layout>
                <c:manualLayout>
                  <c:x val="0.12055335968379446"/>
                  <c:y val="0"/>
                </c:manualLayout>
              </c:layout>
              <c:numFmt formatCode="#,##0;&quot;-&quot;#,##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79FF-1F4D-8CA3-7E27E86A113A}"/>
                </c:ext>
              </c:extLst>
            </c:dLbl>
            <c:dLbl>
              <c:idx val="7"/>
              <c:layout>
                <c:manualLayout>
                  <c:x val="8.1027667984189727E-2"/>
                  <c:y val="0"/>
                </c:manualLayout>
              </c:layout>
              <c:numFmt formatCode="#,##0;&quot;-&quot;#,##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79FF-1F4D-8CA3-7E27E86A113A}"/>
                </c:ext>
              </c:extLst>
            </c:dLbl>
            <c:dLbl>
              <c:idx val="8"/>
              <c:layout>
                <c:manualLayout>
                  <c:x val="5.4677206851119896E-2"/>
                  <c:y val="0"/>
                </c:manualLayout>
              </c:layout>
              <c:numFmt formatCode="#,##0;&quot;-&quot;#,##0" sourceLinked="0"/>
              <c:spPr>
                <a:noFill/>
                <a:ln>
                  <a:noFill/>
                </a:ln>
              </c:spPr>
              <c:txPr>
                <a:bodyPr wrap="none"/>
                <a:lstStyle/>
                <a:p>
                  <a:pPr>
                    <a:defRPr sz="10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79FF-1F4D-8CA3-7E27E86A113A}"/>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Sheet1!$A$1:$I$1</c:f>
              <c:numCache>
                <c:formatCode>General</c:formatCode>
                <c:ptCount val="9"/>
                <c:pt idx="0">
                  <c:v>1169</c:v>
                </c:pt>
                <c:pt idx="1">
                  <c:v>882</c:v>
                </c:pt>
                <c:pt idx="2">
                  <c:v>657</c:v>
                </c:pt>
                <c:pt idx="3">
                  <c:v>645</c:v>
                </c:pt>
                <c:pt idx="4">
                  <c:v>367</c:v>
                </c:pt>
                <c:pt idx="5">
                  <c:v>150</c:v>
                </c:pt>
                <c:pt idx="6">
                  <c:v>143</c:v>
                </c:pt>
                <c:pt idx="7">
                  <c:v>83</c:v>
                </c:pt>
                <c:pt idx="8">
                  <c:v>27</c:v>
                </c:pt>
              </c:numCache>
            </c:numRef>
          </c:val>
          <c:extLst>
            <c:ext xmlns:c16="http://schemas.microsoft.com/office/drawing/2014/chart" uri="{C3380CC4-5D6E-409C-BE32-E72D297353CC}">
              <c16:uniqueId val="{00000008-79FF-1F4D-8CA3-7E27E86A113A}"/>
            </c:ext>
          </c:extLst>
        </c:ser>
        <c:dLbls>
          <c:showLegendKey val="0"/>
          <c:showVal val="0"/>
          <c:showCatName val="0"/>
          <c:showSerName val="0"/>
          <c:showPercent val="0"/>
          <c:showBubbleSize val="0"/>
        </c:dLbls>
        <c:gapWidth val="80"/>
        <c:overlap val="100"/>
        <c:axId val="918135791"/>
        <c:axId val="1"/>
      </c:barChart>
      <c:catAx>
        <c:axId val="918135791"/>
        <c:scaling>
          <c:orientation val="maxMin"/>
        </c:scaling>
        <c:delete val="0"/>
        <c:axPos val="l"/>
        <c:majorGridlines>
          <c:spPr>
            <a:ln>
              <a:noFill/>
            </a:ln>
          </c:spPr>
        </c:majorGridlines>
        <c:majorTickMark val="none"/>
        <c:minorTickMark val="none"/>
        <c:tickLblPos val="none"/>
        <c:spPr>
          <a:ln w="9525" cmpd="sng" algn="ctr">
            <a:solidFill>
              <a:schemeClr val="bg2"/>
            </a:solidFill>
            <a:prstDash val="solid"/>
          </a:ln>
        </c:spPr>
        <c:crossAx val="1"/>
        <c:crosses val="min"/>
        <c:auto val="0"/>
        <c:lblAlgn val="ctr"/>
        <c:lblOffset val="100"/>
        <c:noMultiLvlLbl val="0"/>
      </c:catAx>
      <c:valAx>
        <c:axId val="1"/>
        <c:scaling>
          <c:orientation val="minMax"/>
          <c:max val="1169"/>
          <c:min val="0"/>
        </c:scaling>
        <c:delete val="1"/>
        <c:axPos val="t"/>
        <c:numFmt formatCode="General" sourceLinked="1"/>
        <c:majorTickMark val="out"/>
        <c:minorTickMark val="none"/>
        <c:tickLblPos val="nextTo"/>
        <c:crossAx val="918135791"/>
        <c:crosses val="min"/>
        <c:crossBetween val="between"/>
      </c:valAx>
    </c:plotArea>
    <c:plotVisOnly val="0"/>
    <c:dispBlanksAs val="gap"/>
    <c:showDLblsOverMax val="1"/>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2026431718061673"/>
          <c:y val="2.2184300341296929E-2"/>
          <c:w val="0.55947136563876654"/>
          <c:h val="0.95563139931740615"/>
        </c:manualLayout>
      </c:layout>
      <c:barChart>
        <c:barDir val="col"/>
        <c:grouping val="stacked"/>
        <c:varyColors val="0"/>
        <c:ser>
          <c:idx val="0"/>
          <c:order val="0"/>
          <c:spPr>
            <a:solidFill>
              <a:schemeClr val="accent2"/>
            </a:solidFill>
            <a:ln>
              <a:noFill/>
            </a:ln>
          </c:spPr>
          <c:invertIfNegative val="0"/>
          <c:dLbls>
            <c:dLbl>
              <c:idx val="0"/>
              <c:layout>
                <c:manualLayout>
                  <c:x val="0"/>
                  <c:y val="0"/>
                </c:manualLayout>
              </c:layout>
              <c:numFmt formatCode="#,##0.0;&quot;-&quot;#,##0.0" sourceLinked="0"/>
              <c:spPr>
                <a:noFill/>
                <a:ln>
                  <a:noFill/>
                </a:ln>
              </c:spPr>
              <c:txPr>
                <a:bodyPr wrap="none"/>
                <a:lstStyle/>
                <a:p>
                  <a:pPr>
                    <a:defRPr sz="12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BC42-D24E-8DC8-4AA926EA71D6}"/>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c:f>
              <c:numCache>
                <c:formatCode>General</c:formatCode>
                <c:ptCount val="1"/>
                <c:pt idx="0">
                  <c:v>2.7</c:v>
                </c:pt>
              </c:numCache>
            </c:numRef>
          </c:val>
          <c:extLst>
            <c:ext xmlns:c16="http://schemas.microsoft.com/office/drawing/2014/chart" uri="{C3380CC4-5D6E-409C-BE32-E72D297353CC}">
              <c16:uniqueId val="{00000001-BC42-D24E-8DC8-4AA926EA71D6}"/>
            </c:ext>
          </c:extLst>
        </c:ser>
        <c:ser>
          <c:idx val="1"/>
          <c:order val="1"/>
          <c:spPr>
            <a:solidFill>
              <a:schemeClr val="accent1"/>
            </a:solidFill>
            <a:ln>
              <a:noFill/>
            </a:ln>
          </c:spPr>
          <c:invertIfNegative val="0"/>
          <c:dLbls>
            <c:dLbl>
              <c:idx val="0"/>
              <c:layout>
                <c:manualLayout>
                  <c:x val="0"/>
                  <c:y val="0"/>
                </c:manualLayout>
              </c:layout>
              <c:numFmt formatCode="#,##0.0;&quot;-&quot;#,##0.0" sourceLinked="0"/>
              <c:spPr>
                <a:noFill/>
                <a:ln>
                  <a:noFill/>
                </a:ln>
              </c:spPr>
              <c:txPr>
                <a:bodyPr wrap="none"/>
                <a:lstStyle/>
                <a:p>
                  <a:pPr>
                    <a:defRPr sz="1200" kern="1200">
                      <a:solidFill>
                        <a:schemeClr val="bg2"/>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BC42-D24E-8DC8-4AA926EA71D6}"/>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c:f>
              <c:numCache>
                <c:formatCode>General</c:formatCode>
                <c:ptCount val="1"/>
                <c:pt idx="0">
                  <c:v>4.68</c:v>
                </c:pt>
              </c:numCache>
            </c:numRef>
          </c:val>
          <c:extLst>
            <c:ext xmlns:c16="http://schemas.microsoft.com/office/drawing/2014/chart" uri="{C3380CC4-5D6E-409C-BE32-E72D297353CC}">
              <c16:uniqueId val="{00000003-BC42-D24E-8DC8-4AA926EA71D6}"/>
            </c:ext>
          </c:extLst>
        </c:ser>
        <c:dLbls>
          <c:showLegendKey val="0"/>
          <c:showVal val="0"/>
          <c:showCatName val="0"/>
          <c:showSerName val="0"/>
          <c:showPercent val="0"/>
          <c:showBubbleSize val="0"/>
        </c:dLbls>
        <c:gapWidth val="10"/>
        <c:overlap val="100"/>
        <c:axId val="326945295"/>
        <c:axId val="1"/>
      </c:barChart>
      <c:catAx>
        <c:axId val="326945295"/>
        <c:scaling>
          <c:orientation val="minMax"/>
        </c:scaling>
        <c:delete val="0"/>
        <c:axPos val="b"/>
        <c:majorGridlines>
          <c:spPr>
            <a:ln>
              <a:noFill/>
            </a:ln>
          </c:spPr>
        </c:majorGridlines>
        <c:majorTickMark val="none"/>
        <c:minorTickMark val="none"/>
        <c:tickLblPos val="none"/>
        <c:spPr>
          <a:ln w="9525" cmpd="sng" algn="ctr">
            <a:solidFill>
              <a:schemeClr val="bg2"/>
            </a:solidFill>
            <a:prstDash val="solid"/>
          </a:ln>
        </c:spPr>
        <c:crossAx val="1"/>
        <c:crosses val="min"/>
        <c:auto val="0"/>
        <c:lblAlgn val="ctr"/>
        <c:lblOffset val="100"/>
        <c:noMultiLvlLbl val="0"/>
      </c:catAx>
      <c:valAx>
        <c:axId val="1"/>
        <c:scaling>
          <c:orientation val="minMax"/>
          <c:max val="7.38"/>
          <c:min val="0"/>
        </c:scaling>
        <c:delete val="1"/>
        <c:axPos val="l"/>
        <c:numFmt formatCode="General" sourceLinked="1"/>
        <c:majorTickMark val="out"/>
        <c:minorTickMark val="none"/>
        <c:tickLblPos val="nextTo"/>
        <c:crossAx val="326945295"/>
        <c:crosses val="min"/>
        <c:crossBetween val="between"/>
      </c:valAx>
    </c:plotArea>
    <c:plotVisOnly val="0"/>
    <c:dispBlanksAs val="gap"/>
    <c:showDLblsOverMax val="1"/>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E2B2DC-060D-A743-8BE6-C43748FCBA49}" type="doc">
      <dgm:prSet loTypeId="urn:microsoft.com/office/officeart/2005/8/layout/pyramid1" loCatId="" qsTypeId="urn:microsoft.com/office/officeart/2005/8/quickstyle/simple1" qsCatId="simple" csTypeId="urn:microsoft.com/office/officeart/2005/8/colors/accent6_5" csCatId="accent6" phldr="1"/>
      <dgm:spPr/>
    </dgm:pt>
    <dgm:pt modelId="{505809AC-E126-1D4A-AA9E-032B5257BAD1}">
      <dgm:prSet phldrT="[Text]" custT="1"/>
      <dgm:spPr>
        <a:solidFill>
          <a:schemeClr val="accent1">
            <a:lumMod val="60000"/>
            <a:lumOff val="40000"/>
            <a:alpha val="90000"/>
          </a:schemeClr>
        </a:solidFill>
      </dgm:spPr>
      <dgm:t>
        <a:bodyPr/>
        <a:lstStyle/>
        <a:p>
          <a:endParaRPr lang="en-GB" sz="1800" dirty="0">
            <a:solidFill>
              <a:schemeClr val="bg1">
                <a:lumMod val="95000"/>
              </a:schemeClr>
            </a:solidFill>
          </a:endParaRPr>
        </a:p>
        <a:p>
          <a:r>
            <a:rPr lang="en-GB" sz="1600" b="1" dirty="0">
              <a:solidFill>
                <a:srgbClr val="1EBEAA"/>
              </a:solidFill>
            </a:rPr>
            <a:t>Tertiary</a:t>
          </a:r>
        </a:p>
        <a:p>
          <a:r>
            <a:rPr lang="en-GB" sz="1600" b="1" dirty="0">
              <a:solidFill>
                <a:srgbClr val="1EBEAA"/>
              </a:solidFill>
            </a:rPr>
            <a:t>Care</a:t>
          </a:r>
        </a:p>
        <a:p>
          <a:r>
            <a:rPr lang="en-GB" sz="1200" b="0" dirty="0">
              <a:solidFill>
                <a:schemeClr val="bg1">
                  <a:lumMod val="95000"/>
                </a:schemeClr>
              </a:solidFill>
            </a:rPr>
            <a:t>Highly specialised; </a:t>
          </a:r>
        </a:p>
        <a:p>
          <a:r>
            <a:rPr lang="en-GB" sz="1200" b="0" dirty="0">
              <a:solidFill>
                <a:schemeClr val="bg1">
                  <a:lumMod val="95000"/>
                </a:schemeClr>
              </a:solidFill>
            </a:rPr>
            <a:t>typically research and training centres</a:t>
          </a:r>
        </a:p>
      </dgm:t>
    </dgm:pt>
    <dgm:pt modelId="{BF3A4660-D58F-E947-9928-2CB5AD552C43}" type="parTrans" cxnId="{23A35D4B-7023-A246-B6A6-0116D112F8F0}">
      <dgm:prSet/>
      <dgm:spPr/>
      <dgm:t>
        <a:bodyPr/>
        <a:lstStyle/>
        <a:p>
          <a:endParaRPr lang="en-GB">
            <a:solidFill>
              <a:schemeClr val="bg1">
                <a:lumMod val="95000"/>
              </a:schemeClr>
            </a:solidFill>
          </a:endParaRPr>
        </a:p>
      </dgm:t>
    </dgm:pt>
    <dgm:pt modelId="{72EC824D-5200-0648-B51F-A5274909DF8B}" type="sibTrans" cxnId="{23A35D4B-7023-A246-B6A6-0116D112F8F0}">
      <dgm:prSet/>
      <dgm:spPr/>
      <dgm:t>
        <a:bodyPr/>
        <a:lstStyle/>
        <a:p>
          <a:endParaRPr lang="en-GB">
            <a:solidFill>
              <a:schemeClr val="bg1">
                <a:lumMod val="95000"/>
              </a:schemeClr>
            </a:solidFill>
          </a:endParaRPr>
        </a:p>
      </dgm:t>
    </dgm:pt>
    <dgm:pt modelId="{1BC02026-112B-8046-B132-78DC8A0350FA}">
      <dgm:prSet phldrT="[Text]" custT="1"/>
      <dgm:spPr>
        <a:solidFill>
          <a:schemeClr val="accent1">
            <a:lumMod val="50000"/>
            <a:alpha val="63333"/>
          </a:schemeClr>
        </a:solidFill>
      </dgm:spPr>
      <dgm:t>
        <a:bodyPr/>
        <a:lstStyle/>
        <a:p>
          <a:r>
            <a:rPr lang="en-GB" sz="1600" b="1" dirty="0">
              <a:solidFill>
                <a:srgbClr val="1EBEAA"/>
              </a:solidFill>
            </a:rPr>
            <a:t>Secondary care </a:t>
          </a:r>
        </a:p>
        <a:p>
          <a:r>
            <a:rPr lang="en-GB" sz="1200" dirty="0">
              <a:solidFill>
                <a:schemeClr val="bg1">
                  <a:lumMod val="95000"/>
                </a:schemeClr>
              </a:solidFill>
            </a:rPr>
            <a:t>Specialised services. Providers include specialists e.g. cardiologists, oncologists, diagnostic pathology services, medical devices, IH medicines and consumables </a:t>
          </a:r>
        </a:p>
      </dgm:t>
    </dgm:pt>
    <dgm:pt modelId="{23C7BA8C-341D-F542-AAD4-F2917814E851}" type="parTrans" cxnId="{245F8861-5D99-5C43-82DC-20982E8E3115}">
      <dgm:prSet/>
      <dgm:spPr/>
      <dgm:t>
        <a:bodyPr/>
        <a:lstStyle/>
        <a:p>
          <a:endParaRPr lang="en-GB">
            <a:solidFill>
              <a:schemeClr val="bg1">
                <a:lumMod val="95000"/>
              </a:schemeClr>
            </a:solidFill>
          </a:endParaRPr>
        </a:p>
      </dgm:t>
    </dgm:pt>
    <dgm:pt modelId="{632F4ADE-A57A-7445-A2E1-DD93912C264B}" type="sibTrans" cxnId="{245F8861-5D99-5C43-82DC-20982E8E3115}">
      <dgm:prSet/>
      <dgm:spPr/>
      <dgm:t>
        <a:bodyPr/>
        <a:lstStyle/>
        <a:p>
          <a:endParaRPr lang="en-GB">
            <a:solidFill>
              <a:schemeClr val="bg1">
                <a:lumMod val="95000"/>
              </a:schemeClr>
            </a:solidFill>
          </a:endParaRPr>
        </a:p>
      </dgm:t>
    </dgm:pt>
    <dgm:pt modelId="{511B4C31-B7FC-8747-BBF5-9F16AB01B921}">
      <dgm:prSet phldrT="[Text]" custT="1"/>
      <dgm:spPr>
        <a:solidFill>
          <a:schemeClr val="tx1">
            <a:lumMod val="75000"/>
            <a:lumOff val="25000"/>
          </a:schemeClr>
        </a:solidFill>
      </dgm:spPr>
      <dgm:t>
        <a:bodyPr/>
        <a:lstStyle/>
        <a:p>
          <a:r>
            <a:rPr lang="en-GB" sz="1600" b="1" dirty="0">
              <a:solidFill>
                <a:srgbClr val="1EBEAA"/>
              </a:solidFill>
            </a:rPr>
            <a:t>Primary care </a:t>
          </a:r>
        </a:p>
        <a:p>
          <a:r>
            <a:rPr lang="en-GB" sz="1200" dirty="0">
              <a:solidFill>
                <a:schemeClr val="bg1">
                  <a:lumMod val="95000"/>
                </a:schemeClr>
              </a:solidFill>
            </a:rPr>
            <a:t>Initial point of contact within the healthcare system. Broad range of out of hospital services, including preventative care. Providers include nurses, pharmacists or general practitioners </a:t>
          </a:r>
        </a:p>
      </dgm:t>
    </dgm:pt>
    <dgm:pt modelId="{49CE534D-2172-1F4B-ABF8-AD417C850E4A}" type="parTrans" cxnId="{E89C5BFF-10B9-E241-B2E1-0781987472AF}">
      <dgm:prSet/>
      <dgm:spPr/>
      <dgm:t>
        <a:bodyPr/>
        <a:lstStyle/>
        <a:p>
          <a:endParaRPr lang="en-GB">
            <a:solidFill>
              <a:schemeClr val="bg1">
                <a:lumMod val="95000"/>
              </a:schemeClr>
            </a:solidFill>
          </a:endParaRPr>
        </a:p>
      </dgm:t>
    </dgm:pt>
    <dgm:pt modelId="{DFC370C5-BCAC-3F44-8DD6-13E293CA5D27}" type="sibTrans" cxnId="{E89C5BFF-10B9-E241-B2E1-0781987472AF}">
      <dgm:prSet/>
      <dgm:spPr/>
      <dgm:t>
        <a:bodyPr/>
        <a:lstStyle/>
        <a:p>
          <a:endParaRPr lang="en-GB">
            <a:solidFill>
              <a:schemeClr val="bg1">
                <a:lumMod val="95000"/>
              </a:schemeClr>
            </a:solidFill>
          </a:endParaRPr>
        </a:p>
      </dgm:t>
    </dgm:pt>
    <dgm:pt modelId="{311F99E2-07DE-2A47-9219-19CCBA9F0F75}" type="pres">
      <dgm:prSet presAssocID="{EAE2B2DC-060D-A743-8BE6-C43748FCBA49}" presName="Name0" presStyleCnt="0">
        <dgm:presLayoutVars>
          <dgm:dir/>
          <dgm:animLvl val="lvl"/>
          <dgm:resizeHandles val="exact"/>
        </dgm:presLayoutVars>
      </dgm:prSet>
      <dgm:spPr/>
    </dgm:pt>
    <dgm:pt modelId="{F24230F3-EA75-3144-8FCB-7CE09140DE2F}" type="pres">
      <dgm:prSet presAssocID="{505809AC-E126-1D4A-AA9E-032B5257BAD1}" presName="Name8" presStyleCnt="0"/>
      <dgm:spPr/>
    </dgm:pt>
    <dgm:pt modelId="{391FC40A-8D6A-5840-9431-FC94F2738B66}" type="pres">
      <dgm:prSet presAssocID="{505809AC-E126-1D4A-AA9E-032B5257BAD1}" presName="level" presStyleLbl="node1" presStyleIdx="0" presStyleCnt="3">
        <dgm:presLayoutVars>
          <dgm:chMax val="1"/>
          <dgm:bulletEnabled val="1"/>
        </dgm:presLayoutVars>
      </dgm:prSet>
      <dgm:spPr/>
    </dgm:pt>
    <dgm:pt modelId="{32F21A09-7371-BE44-9275-010B2AD955C0}" type="pres">
      <dgm:prSet presAssocID="{505809AC-E126-1D4A-AA9E-032B5257BAD1}" presName="levelTx" presStyleLbl="revTx" presStyleIdx="0" presStyleCnt="0">
        <dgm:presLayoutVars>
          <dgm:chMax val="1"/>
          <dgm:bulletEnabled val="1"/>
        </dgm:presLayoutVars>
      </dgm:prSet>
      <dgm:spPr/>
    </dgm:pt>
    <dgm:pt modelId="{A437C00B-8811-7A49-874B-1181015E6AD5}" type="pres">
      <dgm:prSet presAssocID="{1BC02026-112B-8046-B132-78DC8A0350FA}" presName="Name8" presStyleCnt="0"/>
      <dgm:spPr/>
    </dgm:pt>
    <dgm:pt modelId="{AB8F7163-1FAF-334F-8228-845A275E3634}" type="pres">
      <dgm:prSet presAssocID="{1BC02026-112B-8046-B132-78DC8A0350FA}" presName="level" presStyleLbl="node1" presStyleIdx="1" presStyleCnt="3">
        <dgm:presLayoutVars>
          <dgm:chMax val="1"/>
          <dgm:bulletEnabled val="1"/>
        </dgm:presLayoutVars>
      </dgm:prSet>
      <dgm:spPr/>
    </dgm:pt>
    <dgm:pt modelId="{EBDBBCC1-E170-C948-9C96-5D1B00171CDC}" type="pres">
      <dgm:prSet presAssocID="{1BC02026-112B-8046-B132-78DC8A0350FA}" presName="levelTx" presStyleLbl="revTx" presStyleIdx="0" presStyleCnt="0">
        <dgm:presLayoutVars>
          <dgm:chMax val="1"/>
          <dgm:bulletEnabled val="1"/>
        </dgm:presLayoutVars>
      </dgm:prSet>
      <dgm:spPr/>
    </dgm:pt>
    <dgm:pt modelId="{C68DDBA4-5E3E-5242-83C7-948DF3D55DF4}" type="pres">
      <dgm:prSet presAssocID="{511B4C31-B7FC-8747-BBF5-9F16AB01B921}" presName="Name8" presStyleCnt="0"/>
      <dgm:spPr/>
    </dgm:pt>
    <dgm:pt modelId="{53E716D0-CFDC-164A-967F-51C80E2A3F6B}" type="pres">
      <dgm:prSet presAssocID="{511B4C31-B7FC-8747-BBF5-9F16AB01B921}" presName="level" presStyleLbl="node1" presStyleIdx="2" presStyleCnt="3">
        <dgm:presLayoutVars>
          <dgm:chMax val="1"/>
          <dgm:bulletEnabled val="1"/>
        </dgm:presLayoutVars>
      </dgm:prSet>
      <dgm:spPr/>
    </dgm:pt>
    <dgm:pt modelId="{C8AF2BAC-8A56-BE4C-8B94-92C667E7AF84}" type="pres">
      <dgm:prSet presAssocID="{511B4C31-B7FC-8747-BBF5-9F16AB01B921}" presName="levelTx" presStyleLbl="revTx" presStyleIdx="0" presStyleCnt="0">
        <dgm:presLayoutVars>
          <dgm:chMax val="1"/>
          <dgm:bulletEnabled val="1"/>
        </dgm:presLayoutVars>
      </dgm:prSet>
      <dgm:spPr/>
    </dgm:pt>
  </dgm:ptLst>
  <dgm:cxnLst>
    <dgm:cxn modelId="{D0E41824-0A15-6B44-B7A2-3BE8630FBDA1}" type="presOf" srcId="{1BC02026-112B-8046-B132-78DC8A0350FA}" destId="{AB8F7163-1FAF-334F-8228-845A275E3634}" srcOrd="0" destOrd="0" presId="urn:microsoft.com/office/officeart/2005/8/layout/pyramid1"/>
    <dgm:cxn modelId="{576ED628-FCE7-7141-8325-D7DAA8A805A9}" type="presOf" srcId="{505809AC-E126-1D4A-AA9E-032B5257BAD1}" destId="{391FC40A-8D6A-5840-9431-FC94F2738B66}" srcOrd="0" destOrd="0" presId="urn:microsoft.com/office/officeart/2005/8/layout/pyramid1"/>
    <dgm:cxn modelId="{23F4FC3A-D242-4745-BC5D-87FE693503C1}" type="presOf" srcId="{EAE2B2DC-060D-A743-8BE6-C43748FCBA49}" destId="{311F99E2-07DE-2A47-9219-19CCBA9F0F75}" srcOrd="0" destOrd="0" presId="urn:microsoft.com/office/officeart/2005/8/layout/pyramid1"/>
    <dgm:cxn modelId="{245F8861-5D99-5C43-82DC-20982E8E3115}" srcId="{EAE2B2DC-060D-A743-8BE6-C43748FCBA49}" destId="{1BC02026-112B-8046-B132-78DC8A0350FA}" srcOrd="1" destOrd="0" parTransId="{23C7BA8C-341D-F542-AAD4-F2917814E851}" sibTransId="{632F4ADE-A57A-7445-A2E1-DD93912C264B}"/>
    <dgm:cxn modelId="{09D8FC45-759A-2344-A53F-64A2B3773F53}" type="presOf" srcId="{505809AC-E126-1D4A-AA9E-032B5257BAD1}" destId="{32F21A09-7371-BE44-9275-010B2AD955C0}" srcOrd="1" destOrd="0" presId="urn:microsoft.com/office/officeart/2005/8/layout/pyramid1"/>
    <dgm:cxn modelId="{23A35D4B-7023-A246-B6A6-0116D112F8F0}" srcId="{EAE2B2DC-060D-A743-8BE6-C43748FCBA49}" destId="{505809AC-E126-1D4A-AA9E-032B5257BAD1}" srcOrd="0" destOrd="0" parTransId="{BF3A4660-D58F-E947-9928-2CB5AD552C43}" sibTransId="{72EC824D-5200-0648-B51F-A5274909DF8B}"/>
    <dgm:cxn modelId="{9521C67F-E888-9646-BF46-6C52D5418482}" type="presOf" srcId="{1BC02026-112B-8046-B132-78DC8A0350FA}" destId="{EBDBBCC1-E170-C948-9C96-5D1B00171CDC}" srcOrd="1" destOrd="0" presId="urn:microsoft.com/office/officeart/2005/8/layout/pyramid1"/>
    <dgm:cxn modelId="{B8E1C8AD-48FD-7142-87C3-6CA3D6D0A618}" type="presOf" srcId="{511B4C31-B7FC-8747-BBF5-9F16AB01B921}" destId="{53E716D0-CFDC-164A-967F-51C80E2A3F6B}" srcOrd="0" destOrd="0" presId="urn:microsoft.com/office/officeart/2005/8/layout/pyramid1"/>
    <dgm:cxn modelId="{FB328FD7-8AF1-4B46-B850-BA36C03DB811}" type="presOf" srcId="{511B4C31-B7FC-8747-BBF5-9F16AB01B921}" destId="{C8AF2BAC-8A56-BE4C-8B94-92C667E7AF84}" srcOrd="1" destOrd="0" presId="urn:microsoft.com/office/officeart/2005/8/layout/pyramid1"/>
    <dgm:cxn modelId="{E89C5BFF-10B9-E241-B2E1-0781987472AF}" srcId="{EAE2B2DC-060D-A743-8BE6-C43748FCBA49}" destId="{511B4C31-B7FC-8747-BBF5-9F16AB01B921}" srcOrd="2" destOrd="0" parTransId="{49CE534D-2172-1F4B-ABF8-AD417C850E4A}" sibTransId="{DFC370C5-BCAC-3F44-8DD6-13E293CA5D27}"/>
    <dgm:cxn modelId="{F4745A40-DD4F-2644-AFDE-B7729480E3A4}" type="presParOf" srcId="{311F99E2-07DE-2A47-9219-19CCBA9F0F75}" destId="{F24230F3-EA75-3144-8FCB-7CE09140DE2F}" srcOrd="0" destOrd="0" presId="urn:microsoft.com/office/officeart/2005/8/layout/pyramid1"/>
    <dgm:cxn modelId="{46B47B29-0A61-F245-BB47-5564D42ED6CE}" type="presParOf" srcId="{F24230F3-EA75-3144-8FCB-7CE09140DE2F}" destId="{391FC40A-8D6A-5840-9431-FC94F2738B66}" srcOrd="0" destOrd="0" presId="urn:microsoft.com/office/officeart/2005/8/layout/pyramid1"/>
    <dgm:cxn modelId="{1F0B83AB-5C69-454B-BC42-41FCF7DD70AC}" type="presParOf" srcId="{F24230F3-EA75-3144-8FCB-7CE09140DE2F}" destId="{32F21A09-7371-BE44-9275-010B2AD955C0}" srcOrd="1" destOrd="0" presId="urn:microsoft.com/office/officeart/2005/8/layout/pyramid1"/>
    <dgm:cxn modelId="{8585A5BC-E0BE-8242-AE3C-AE2CC9D5D8C1}" type="presParOf" srcId="{311F99E2-07DE-2A47-9219-19CCBA9F0F75}" destId="{A437C00B-8811-7A49-874B-1181015E6AD5}" srcOrd="1" destOrd="0" presId="urn:microsoft.com/office/officeart/2005/8/layout/pyramid1"/>
    <dgm:cxn modelId="{B81B1FEA-F70A-D14E-971B-6FF3FC097F5C}" type="presParOf" srcId="{A437C00B-8811-7A49-874B-1181015E6AD5}" destId="{AB8F7163-1FAF-334F-8228-845A275E3634}" srcOrd="0" destOrd="0" presId="urn:microsoft.com/office/officeart/2005/8/layout/pyramid1"/>
    <dgm:cxn modelId="{61285DBE-8824-4446-9B52-3F88D181607A}" type="presParOf" srcId="{A437C00B-8811-7A49-874B-1181015E6AD5}" destId="{EBDBBCC1-E170-C948-9C96-5D1B00171CDC}" srcOrd="1" destOrd="0" presId="urn:microsoft.com/office/officeart/2005/8/layout/pyramid1"/>
    <dgm:cxn modelId="{33B1B431-B03B-B340-958F-8140F61B753B}" type="presParOf" srcId="{311F99E2-07DE-2A47-9219-19CCBA9F0F75}" destId="{C68DDBA4-5E3E-5242-83C7-948DF3D55DF4}" srcOrd="2" destOrd="0" presId="urn:microsoft.com/office/officeart/2005/8/layout/pyramid1"/>
    <dgm:cxn modelId="{8FF46AD9-C034-864E-A335-A08D7B0663F2}" type="presParOf" srcId="{C68DDBA4-5E3E-5242-83C7-948DF3D55DF4}" destId="{53E716D0-CFDC-164A-967F-51C80E2A3F6B}" srcOrd="0" destOrd="0" presId="urn:microsoft.com/office/officeart/2005/8/layout/pyramid1"/>
    <dgm:cxn modelId="{C12952D8-4A35-984D-8D7E-E3D4264E2FB5}" type="presParOf" srcId="{C68DDBA4-5E3E-5242-83C7-948DF3D55DF4}" destId="{C8AF2BAC-8A56-BE4C-8B94-92C667E7AF84}" srcOrd="1" destOrd="0" presId="urn:microsoft.com/office/officeart/2005/8/layout/pyramid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1FC40A-8D6A-5840-9431-FC94F2738B66}">
      <dsp:nvSpPr>
        <dsp:cNvPr id="0" name=""/>
        <dsp:cNvSpPr/>
      </dsp:nvSpPr>
      <dsp:spPr>
        <a:xfrm>
          <a:off x="2105123" y="0"/>
          <a:ext cx="2105123" cy="1817568"/>
        </a:xfrm>
        <a:prstGeom prst="trapezoid">
          <a:avLst>
            <a:gd name="adj" fmla="val 57910"/>
          </a:avLst>
        </a:prstGeom>
        <a:solidFill>
          <a:schemeClr val="accent1">
            <a:lumMod val="60000"/>
            <a:lumOff val="4000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GB" sz="1800" kern="1200" dirty="0">
            <a:solidFill>
              <a:schemeClr val="bg1">
                <a:lumMod val="95000"/>
              </a:schemeClr>
            </a:solidFill>
          </a:endParaRPr>
        </a:p>
        <a:p>
          <a:pPr marL="0" lvl="0" indent="0" algn="ctr" defTabSz="800100">
            <a:lnSpc>
              <a:spcPct val="90000"/>
            </a:lnSpc>
            <a:spcBef>
              <a:spcPct val="0"/>
            </a:spcBef>
            <a:spcAft>
              <a:spcPct val="35000"/>
            </a:spcAft>
            <a:buNone/>
          </a:pPr>
          <a:r>
            <a:rPr lang="en-GB" sz="1600" b="1" kern="1200" dirty="0">
              <a:solidFill>
                <a:srgbClr val="1EBEAA"/>
              </a:solidFill>
            </a:rPr>
            <a:t>Tertiary</a:t>
          </a:r>
        </a:p>
        <a:p>
          <a:pPr marL="0" lvl="0" indent="0" algn="ctr" defTabSz="800100">
            <a:lnSpc>
              <a:spcPct val="90000"/>
            </a:lnSpc>
            <a:spcBef>
              <a:spcPct val="0"/>
            </a:spcBef>
            <a:spcAft>
              <a:spcPct val="35000"/>
            </a:spcAft>
            <a:buNone/>
          </a:pPr>
          <a:r>
            <a:rPr lang="en-GB" sz="1600" b="1" kern="1200" dirty="0">
              <a:solidFill>
                <a:srgbClr val="1EBEAA"/>
              </a:solidFill>
            </a:rPr>
            <a:t>Care</a:t>
          </a:r>
        </a:p>
        <a:p>
          <a:pPr marL="0" lvl="0" indent="0" algn="ctr" defTabSz="800100">
            <a:lnSpc>
              <a:spcPct val="90000"/>
            </a:lnSpc>
            <a:spcBef>
              <a:spcPct val="0"/>
            </a:spcBef>
            <a:spcAft>
              <a:spcPct val="35000"/>
            </a:spcAft>
            <a:buNone/>
          </a:pPr>
          <a:r>
            <a:rPr lang="en-GB" sz="1200" b="0" kern="1200" dirty="0">
              <a:solidFill>
                <a:schemeClr val="bg1">
                  <a:lumMod val="95000"/>
                </a:schemeClr>
              </a:solidFill>
            </a:rPr>
            <a:t>Highly specialised; </a:t>
          </a:r>
        </a:p>
        <a:p>
          <a:pPr marL="0" lvl="0" indent="0" algn="ctr" defTabSz="800100">
            <a:lnSpc>
              <a:spcPct val="90000"/>
            </a:lnSpc>
            <a:spcBef>
              <a:spcPct val="0"/>
            </a:spcBef>
            <a:spcAft>
              <a:spcPct val="35000"/>
            </a:spcAft>
            <a:buNone/>
          </a:pPr>
          <a:r>
            <a:rPr lang="en-GB" sz="1200" b="0" kern="1200" dirty="0">
              <a:solidFill>
                <a:schemeClr val="bg1">
                  <a:lumMod val="95000"/>
                </a:schemeClr>
              </a:solidFill>
            </a:rPr>
            <a:t>typically research and training centres</a:t>
          </a:r>
        </a:p>
      </dsp:txBody>
      <dsp:txXfrm>
        <a:off x="2105123" y="0"/>
        <a:ext cx="2105123" cy="1817568"/>
      </dsp:txXfrm>
    </dsp:sp>
    <dsp:sp modelId="{AB8F7163-1FAF-334F-8228-845A275E3634}">
      <dsp:nvSpPr>
        <dsp:cNvPr id="0" name=""/>
        <dsp:cNvSpPr/>
      </dsp:nvSpPr>
      <dsp:spPr>
        <a:xfrm>
          <a:off x="1052561" y="1817568"/>
          <a:ext cx="4210247" cy="1817568"/>
        </a:xfrm>
        <a:prstGeom prst="trapezoid">
          <a:avLst>
            <a:gd name="adj" fmla="val 57910"/>
          </a:avLst>
        </a:prstGeom>
        <a:solidFill>
          <a:schemeClr val="accent1">
            <a:lumMod val="50000"/>
            <a:alpha val="6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1EBEAA"/>
              </a:solidFill>
            </a:rPr>
            <a:t>Secondary care </a:t>
          </a:r>
        </a:p>
        <a:p>
          <a:pPr marL="0" lvl="0" indent="0" algn="ctr" defTabSz="711200">
            <a:lnSpc>
              <a:spcPct val="90000"/>
            </a:lnSpc>
            <a:spcBef>
              <a:spcPct val="0"/>
            </a:spcBef>
            <a:spcAft>
              <a:spcPct val="35000"/>
            </a:spcAft>
            <a:buNone/>
          </a:pPr>
          <a:r>
            <a:rPr lang="en-GB" sz="1200" kern="1200" dirty="0">
              <a:solidFill>
                <a:schemeClr val="bg1">
                  <a:lumMod val="95000"/>
                </a:schemeClr>
              </a:solidFill>
            </a:rPr>
            <a:t>Specialised services. Providers include specialists e.g. cardiologists, oncologists, diagnostic pathology services, medical devices, IH medicines and consumables </a:t>
          </a:r>
        </a:p>
      </dsp:txBody>
      <dsp:txXfrm>
        <a:off x="1789355" y="1817568"/>
        <a:ext cx="2736660" cy="1817568"/>
      </dsp:txXfrm>
    </dsp:sp>
    <dsp:sp modelId="{53E716D0-CFDC-164A-967F-51C80E2A3F6B}">
      <dsp:nvSpPr>
        <dsp:cNvPr id="0" name=""/>
        <dsp:cNvSpPr/>
      </dsp:nvSpPr>
      <dsp:spPr>
        <a:xfrm>
          <a:off x="0" y="3635137"/>
          <a:ext cx="6315371" cy="1817568"/>
        </a:xfrm>
        <a:prstGeom prst="trapezoid">
          <a:avLst>
            <a:gd name="adj" fmla="val 57910"/>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1EBEAA"/>
              </a:solidFill>
            </a:rPr>
            <a:t>Primary care </a:t>
          </a:r>
        </a:p>
        <a:p>
          <a:pPr marL="0" lvl="0" indent="0" algn="ctr" defTabSz="711200">
            <a:lnSpc>
              <a:spcPct val="90000"/>
            </a:lnSpc>
            <a:spcBef>
              <a:spcPct val="0"/>
            </a:spcBef>
            <a:spcAft>
              <a:spcPct val="35000"/>
            </a:spcAft>
            <a:buNone/>
          </a:pPr>
          <a:r>
            <a:rPr lang="en-GB" sz="1200" kern="1200" dirty="0">
              <a:solidFill>
                <a:schemeClr val="bg1">
                  <a:lumMod val="95000"/>
                </a:schemeClr>
              </a:solidFill>
            </a:rPr>
            <a:t>Initial point of contact within the healthcare system. Broad range of out of hospital services, including preventative care. Providers include nurses, pharmacists or general practitioners </a:t>
          </a:r>
        </a:p>
      </dsp:txBody>
      <dsp:txXfrm>
        <a:off x="1105189" y="3635137"/>
        <a:ext cx="4104991" cy="1817568"/>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E7883D-9E25-C44E-BCC0-4DCC7CBD60DA}" type="datetimeFigureOut">
              <a:rPr lang="en-US" smtClean="0"/>
              <a:t>18/07/2023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383DFD-ABF1-4749-A4BB-B1E3AFBCE705}" type="slidenum">
              <a:rPr lang="en-US" smtClean="0"/>
              <a:t>‹#›</a:t>
            </a:fld>
            <a:endParaRPr lang="en-US"/>
          </a:p>
        </p:txBody>
      </p:sp>
    </p:spTree>
    <p:extLst>
      <p:ext uri="{BB962C8B-B14F-4D97-AF65-F5344CB8AC3E}">
        <p14:creationId xmlns:p14="http://schemas.microsoft.com/office/powerpoint/2010/main" val="277729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383DFD-ABF1-4749-A4BB-B1E3AFBCE705}" type="slidenum">
              <a:rPr lang="en-US" smtClean="0"/>
              <a:t>4</a:t>
            </a:fld>
            <a:endParaRPr lang="en-US"/>
          </a:p>
        </p:txBody>
      </p:sp>
    </p:spTree>
    <p:extLst>
      <p:ext uri="{BB962C8B-B14F-4D97-AF65-F5344CB8AC3E}">
        <p14:creationId xmlns:p14="http://schemas.microsoft.com/office/powerpoint/2010/main" val="3807582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383DFD-ABF1-4749-A4BB-B1E3AFBCE705}" type="slidenum">
              <a:rPr lang="en-US" smtClean="0"/>
              <a:t>19</a:t>
            </a:fld>
            <a:endParaRPr lang="en-US"/>
          </a:p>
        </p:txBody>
      </p:sp>
    </p:spTree>
    <p:extLst>
      <p:ext uri="{BB962C8B-B14F-4D97-AF65-F5344CB8AC3E}">
        <p14:creationId xmlns:p14="http://schemas.microsoft.com/office/powerpoint/2010/main" val="286285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BD3ECC-4210-4710-B568-5A2E6381BD8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522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383DFD-ABF1-4749-A4BB-B1E3AFBCE705}" type="slidenum">
              <a:rPr lang="en-US" smtClean="0"/>
              <a:t>22</a:t>
            </a:fld>
            <a:endParaRPr lang="en-US"/>
          </a:p>
        </p:txBody>
      </p:sp>
    </p:spTree>
    <p:extLst>
      <p:ext uri="{BB962C8B-B14F-4D97-AF65-F5344CB8AC3E}">
        <p14:creationId xmlns:p14="http://schemas.microsoft.com/office/powerpoint/2010/main" val="1196486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383DFD-ABF1-4749-A4BB-B1E3AFBCE705}" type="slidenum">
              <a:rPr lang="en-US" smtClean="0"/>
              <a:t>5</a:t>
            </a:fld>
            <a:endParaRPr lang="en-US"/>
          </a:p>
        </p:txBody>
      </p:sp>
    </p:spTree>
    <p:extLst>
      <p:ext uri="{BB962C8B-B14F-4D97-AF65-F5344CB8AC3E}">
        <p14:creationId xmlns:p14="http://schemas.microsoft.com/office/powerpoint/2010/main" val="3529021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383DFD-ABF1-4749-A4BB-B1E3AFBCE705}" type="slidenum">
              <a:rPr lang="en-US" smtClean="0"/>
              <a:t>6</a:t>
            </a:fld>
            <a:endParaRPr lang="en-US"/>
          </a:p>
        </p:txBody>
      </p:sp>
    </p:spTree>
    <p:extLst>
      <p:ext uri="{BB962C8B-B14F-4D97-AF65-F5344CB8AC3E}">
        <p14:creationId xmlns:p14="http://schemas.microsoft.com/office/powerpoint/2010/main" val="1549293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383DFD-ABF1-4749-A4BB-B1E3AFBCE705}" type="slidenum">
              <a:rPr lang="en-US" smtClean="0"/>
              <a:t>7</a:t>
            </a:fld>
            <a:endParaRPr lang="en-US"/>
          </a:p>
        </p:txBody>
      </p:sp>
    </p:spTree>
    <p:extLst>
      <p:ext uri="{BB962C8B-B14F-4D97-AF65-F5344CB8AC3E}">
        <p14:creationId xmlns:p14="http://schemas.microsoft.com/office/powerpoint/2010/main" val="1661480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383DFD-ABF1-4749-A4BB-B1E3AFBCE705}" type="slidenum">
              <a:rPr lang="en-US" smtClean="0"/>
              <a:t>8</a:t>
            </a:fld>
            <a:endParaRPr lang="en-US"/>
          </a:p>
        </p:txBody>
      </p:sp>
    </p:spTree>
    <p:extLst>
      <p:ext uri="{BB962C8B-B14F-4D97-AF65-F5344CB8AC3E}">
        <p14:creationId xmlns:p14="http://schemas.microsoft.com/office/powerpoint/2010/main" val="77999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383DFD-ABF1-4749-A4BB-B1E3AFBCE705}" type="slidenum">
              <a:rPr lang="en-US" smtClean="0"/>
              <a:t>10</a:t>
            </a:fld>
            <a:endParaRPr lang="en-US"/>
          </a:p>
        </p:txBody>
      </p:sp>
    </p:spTree>
    <p:extLst>
      <p:ext uri="{BB962C8B-B14F-4D97-AF65-F5344CB8AC3E}">
        <p14:creationId xmlns:p14="http://schemas.microsoft.com/office/powerpoint/2010/main" val="1720442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383DFD-ABF1-4749-A4BB-B1E3AFBCE705}" type="slidenum">
              <a:rPr lang="en-US" smtClean="0"/>
              <a:t>12</a:t>
            </a:fld>
            <a:endParaRPr lang="en-US"/>
          </a:p>
        </p:txBody>
      </p:sp>
    </p:spTree>
    <p:extLst>
      <p:ext uri="{BB962C8B-B14F-4D97-AF65-F5344CB8AC3E}">
        <p14:creationId xmlns:p14="http://schemas.microsoft.com/office/powerpoint/2010/main" val="1033047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6BDF605-04F1-42BE-A53C-A9BEEC6C2D9A}" type="slidenum">
              <a:rPr lang="en-GB" smtClean="0"/>
              <a:t>16</a:t>
            </a:fld>
            <a:endParaRPr lang="en-GB"/>
          </a:p>
        </p:txBody>
      </p:sp>
    </p:spTree>
    <p:extLst>
      <p:ext uri="{BB962C8B-B14F-4D97-AF65-F5344CB8AC3E}">
        <p14:creationId xmlns:p14="http://schemas.microsoft.com/office/powerpoint/2010/main" val="4150436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383DFD-ABF1-4749-A4BB-B1E3AFBCE705}" type="slidenum">
              <a:rPr lang="en-US" smtClean="0"/>
              <a:t>18</a:t>
            </a:fld>
            <a:endParaRPr lang="en-US"/>
          </a:p>
        </p:txBody>
      </p:sp>
    </p:spTree>
    <p:extLst>
      <p:ext uri="{BB962C8B-B14F-4D97-AF65-F5344CB8AC3E}">
        <p14:creationId xmlns:p14="http://schemas.microsoft.com/office/powerpoint/2010/main" val="24490160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p:bg>
      <p:bgPr>
        <a:solidFill>
          <a:schemeClr val="tx1"/>
        </a:solidFill>
        <a:effectLst/>
      </p:bgPr>
    </p:bg>
    <p:spTree>
      <p:nvGrpSpPr>
        <p:cNvPr id="1" name=""/>
        <p:cNvGrpSpPr/>
        <p:nvPr/>
      </p:nvGrpSpPr>
      <p:grpSpPr>
        <a:xfrm>
          <a:off x="0" y="0"/>
          <a:ext cx="0" cy="0"/>
          <a:chOff x="0" y="0"/>
          <a:chExt cx="0" cy="0"/>
        </a:xfrm>
      </p:grpSpPr>
      <p:pic>
        <p:nvPicPr>
          <p:cNvPr id="2" name="Picture 1" descr="A picture containing text&#10;&#10;Description automatically generated">
            <a:extLst>
              <a:ext uri="{FF2B5EF4-FFF2-40B4-BE49-F238E27FC236}">
                <a16:creationId xmlns:a16="http://schemas.microsoft.com/office/drawing/2014/main" id="{740E28C1-AE7F-1CD2-000A-5F55C1F11E17}"/>
              </a:ext>
            </a:extLst>
          </p:cNvPr>
          <p:cNvPicPr>
            <a:picLocks noChangeAspect="1"/>
          </p:cNvPicPr>
          <p:nvPr userDrawn="1"/>
        </p:nvPicPr>
        <p:blipFill>
          <a:blip r:embed="rId2"/>
          <a:stretch>
            <a:fillRect/>
          </a:stretch>
        </p:blipFill>
        <p:spPr>
          <a:xfrm>
            <a:off x="1" y="0"/>
            <a:ext cx="12192000" cy="6859533"/>
          </a:xfrm>
          <a:prstGeom prst="rect">
            <a:avLst/>
          </a:prstGeom>
        </p:spPr>
      </p:pic>
      <p:sp>
        <p:nvSpPr>
          <p:cNvPr id="7" name="Title 1">
            <a:extLst>
              <a:ext uri="{FF2B5EF4-FFF2-40B4-BE49-F238E27FC236}">
                <a16:creationId xmlns:a16="http://schemas.microsoft.com/office/drawing/2014/main" id="{F7531BF3-3250-B044-B686-AD800F693A31}"/>
              </a:ext>
            </a:extLst>
          </p:cNvPr>
          <p:cNvSpPr>
            <a:spLocks noGrp="1"/>
          </p:cNvSpPr>
          <p:nvPr>
            <p:ph type="ctrTitle" hasCustomPrompt="1"/>
          </p:nvPr>
        </p:nvSpPr>
        <p:spPr>
          <a:xfrm>
            <a:off x="825845" y="4778707"/>
            <a:ext cx="9793870" cy="808261"/>
          </a:xfrm>
        </p:spPr>
        <p:txBody>
          <a:bodyPr anchor="b" anchorCtr="0"/>
          <a:lstStyle>
            <a:lvl1pPr algn="l">
              <a:defRPr sz="3810" b="1">
                <a:gradFill flip="none" rotWithShape="1">
                  <a:gsLst>
                    <a:gs pos="100000">
                      <a:schemeClr val="accent4"/>
                    </a:gs>
                    <a:gs pos="0">
                      <a:schemeClr val="accent3"/>
                    </a:gs>
                  </a:gsLst>
                  <a:lin ang="10800000" scaled="1"/>
                  <a:tileRect/>
                </a:gradFill>
                <a:effectLst/>
              </a:defRPr>
            </a:lvl1pPr>
          </a:lstStyle>
          <a:p>
            <a:r>
              <a:rPr lang="en-US"/>
              <a:t>PRESENTATION TITLE</a:t>
            </a:r>
            <a:endParaRPr lang="en-ZA"/>
          </a:p>
        </p:txBody>
      </p:sp>
      <p:sp>
        <p:nvSpPr>
          <p:cNvPr id="6" name="Subtitle 2">
            <a:extLst>
              <a:ext uri="{FF2B5EF4-FFF2-40B4-BE49-F238E27FC236}">
                <a16:creationId xmlns:a16="http://schemas.microsoft.com/office/drawing/2014/main" id="{C1B5C61C-80CB-F44F-BD50-0C1EFADB7A3A}"/>
              </a:ext>
            </a:extLst>
          </p:cNvPr>
          <p:cNvSpPr>
            <a:spLocks noGrp="1"/>
          </p:cNvSpPr>
          <p:nvPr>
            <p:ph type="subTitle" idx="1" hasCustomPrompt="1"/>
          </p:nvPr>
        </p:nvSpPr>
        <p:spPr>
          <a:xfrm>
            <a:off x="825845" y="5685025"/>
            <a:ext cx="9793870" cy="580173"/>
          </a:xfrm>
        </p:spPr>
        <p:txBody>
          <a:bodyPr/>
          <a:lstStyle>
            <a:lvl1pPr marL="0" indent="0" algn="l">
              <a:buNone/>
              <a:defRPr sz="2000" cap="none" spc="99" baseline="0">
                <a:solidFill>
                  <a:schemeClr val="bg2"/>
                </a:solidFill>
              </a:defRPr>
            </a:lvl1pPr>
            <a:lvl2pPr marL="457194" indent="0" algn="ctr">
              <a:buNone/>
              <a:defRPr sz="2000"/>
            </a:lvl2pPr>
            <a:lvl3pPr marL="914389" indent="0" algn="ctr">
              <a:buNone/>
              <a:defRPr sz="1800"/>
            </a:lvl3pPr>
            <a:lvl4pPr marL="1371583" indent="0" algn="ctr">
              <a:buNone/>
              <a:defRPr sz="1600"/>
            </a:lvl4pPr>
            <a:lvl5pPr marL="1828777" indent="0" algn="ctr">
              <a:buNone/>
              <a:defRPr sz="1600"/>
            </a:lvl5pPr>
            <a:lvl6pPr marL="2285971" indent="0" algn="ctr">
              <a:buNone/>
              <a:defRPr sz="1600"/>
            </a:lvl6pPr>
            <a:lvl7pPr marL="2743167" indent="0" algn="ctr">
              <a:buNone/>
              <a:defRPr sz="1600"/>
            </a:lvl7pPr>
            <a:lvl8pPr marL="3200361" indent="0" algn="ctr">
              <a:buNone/>
              <a:defRPr sz="1600"/>
            </a:lvl8pPr>
            <a:lvl9pPr marL="3657555" indent="0" algn="ctr">
              <a:buNone/>
              <a:defRPr sz="1600"/>
            </a:lvl9pPr>
          </a:lstStyle>
          <a:p>
            <a:r>
              <a:rPr lang="en-US"/>
              <a:t>Add Subtitle</a:t>
            </a:r>
            <a:endParaRPr lang="en-ZA"/>
          </a:p>
        </p:txBody>
      </p:sp>
    </p:spTree>
    <p:extLst>
      <p:ext uri="{BB962C8B-B14F-4D97-AF65-F5344CB8AC3E}">
        <p14:creationId xmlns:p14="http://schemas.microsoft.com/office/powerpoint/2010/main" val="722101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sub + 2 box">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p:txBody>
          <a:bodyPr/>
          <a:lstStyle>
            <a:lvl1pPr>
              <a:defRPr/>
            </a:lvl1pPr>
          </a:lstStyle>
          <a:p>
            <a:r>
              <a:rPr lang="en-US"/>
              <a:t>ADD TITLE</a:t>
            </a:r>
          </a:p>
        </p:txBody>
      </p:sp>
      <p:sp>
        <p:nvSpPr>
          <p:cNvPr id="2" name="Rectangle 1">
            <a:extLst>
              <a:ext uri="{FF2B5EF4-FFF2-40B4-BE49-F238E27FC236}">
                <a16:creationId xmlns:a16="http://schemas.microsoft.com/office/drawing/2014/main" id="{41A79593-8FF7-9B0F-E64B-5CF26EBA5D0E}"/>
              </a:ext>
            </a:extLst>
          </p:cNvPr>
          <p:cNvSpPr/>
          <p:nvPr userDrawn="1"/>
        </p:nvSpPr>
        <p:spPr>
          <a:xfrm>
            <a:off x="388936" y="1990223"/>
            <a:ext cx="5487707"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4" name="Rectangle: Top Corners Rounded 15">
            <a:extLst>
              <a:ext uri="{FF2B5EF4-FFF2-40B4-BE49-F238E27FC236}">
                <a16:creationId xmlns:a16="http://schemas.microsoft.com/office/drawing/2014/main" id="{10A5531B-15B7-E567-7B56-CA514FC9C55C}"/>
              </a:ext>
            </a:extLst>
          </p:cNvPr>
          <p:cNvSpPr/>
          <p:nvPr userDrawn="1"/>
        </p:nvSpPr>
        <p:spPr>
          <a:xfrm>
            <a:off x="388935" y="1228725"/>
            <a:ext cx="5487709"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 name="Text Placeholder 15">
            <a:extLst>
              <a:ext uri="{FF2B5EF4-FFF2-40B4-BE49-F238E27FC236}">
                <a16:creationId xmlns:a16="http://schemas.microsoft.com/office/drawing/2014/main" id="{973F77C9-41FD-DF6A-FEA4-3E3D236DBF09}"/>
              </a:ext>
            </a:extLst>
          </p:cNvPr>
          <p:cNvSpPr>
            <a:spLocks noGrp="1"/>
          </p:cNvSpPr>
          <p:nvPr>
            <p:ph type="body" sz="quarter" idx="10"/>
          </p:nvPr>
        </p:nvSpPr>
        <p:spPr>
          <a:xfrm>
            <a:off x="388935" y="1276474"/>
            <a:ext cx="5487709"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rgbClr val="E0E0E0"/>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
        <p:nvSpPr>
          <p:cNvPr id="11" name="Rectangle 10">
            <a:extLst>
              <a:ext uri="{FF2B5EF4-FFF2-40B4-BE49-F238E27FC236}">
                <a16:creationId xmlns:a16="http://schemas.microsoft.com/office/drawing/2014/main" id="{D1DB67DA-D4EF-89F1-EB9C-5239291F70A1}"/>
              </a:ext>
            </a:extLst>
          </p:cNvPr>
          <p:cNvSpPr/>
          <p:nvPr userDrawn="1"/>
        </p:nvSpPr>
        <p:spPr>
          <a:xfrm>
            <a:off x="6311901" y="1990223"/>
            <a:ext cx="5487707"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12" name="Rectangle: Top Corners Rounded 15">
            <a:extLst>
              <a:ext uri="{FF2B5EF4-FFF2-40B4-BE49-F238E27FC236}">
                <a16:creationId xmlns:a16="http://schemas.microsoft.com/office/drawing/2014/main" id="{686CA078-0762-14DE-E73C-807F2F20CCC0}"/>
              </a:ext>
            </a:extLst>
          </p:cNvPr>
          <p:cNvSpPr/>
          <p:nvPr userDrawn="1"/>
        </p:nvSpPr>
        <p:spPr>
          <a:xfrm>
            <a:off x="6311900" y="1228725"/>
            <a:ext cx="5487709"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Text Placeholder 15">
            <a:extLst>
              <a:ext uri="{FF2B5EF4-FFF2-40B4-BE49-F238E27FC236}">
                <a16:creationId xmlns:a16="http://schemas.microsoft.com/office/drawing/2014/main" id="{F07E1BD4-DEAC-4FD2-F5E1-4DDB940E4BF6}"/>
              </a:ext>
            </a:extLst>
          </p:cNvPr>
          <p:cNvSpPr>
            <a:spLocks noGrp="1"/>
          </p:cNvSpPr>
          <p:nvPr>
            <p:ph type="body" sz="quarter" idx="11"/>
          </p:nvPr>
        </p:nvSpPr>
        <p:spPr>
          <a:xfrm>
            <a:off x="6311900" y="1276474"/>
            <a:ext cx="5487709"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Tree>
    <p:extLst>
      <p:ext uri="{BB962C8B-B14F-4D97-AF65-F5344CB8AC3E}">
        <p14:creationId xmlns:p14="http://schemas.microsoft.com/office/powerpoint/2010/main" val="2134809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2 sub + 2 box">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p:txBody>
          <a:bodyPr/>
          <a:lstStyle>
            <a:lvl1pPr>
              <a:defRPr/>
            </a:lvl1pPr>
          </a:lstStyle>
          <a:p>
            <a:r>
              <a:rPr lang="en-US"/>
              <a:t>ADD TITLE</a:t>
            </a:r>
          </a:p>
        </p:txBody>
      </p:sp>
      <p:sp>
        <p:nvSpPr>
          <p:cNvPr id="2" name="Rectangle 1">
            <a:extLst>
              <a:ext uri="{FF2B5EF4-FFF2-40B4-BE49-F238E27FC236}">
                <a16:creationId xmlns:a16="http://schemas.microsoft.com/office/drawing/2014/main" id="{A9BA1F2C-D2F4-1639-438E-48D8AE5664C1}"/>
              </a:ext>
            </a:extLst>
          </p:cNvPr>
          <p:cNvSpPr/>
          <p:nvPr userDrawn="1"/>
        </p:nvSpPr>
        <p:spPr>
          <a:xfrm>
            <a:off x="388936" y="1990223"/>
            <a:ext cx="5487707"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4" name="Rectangle: Top Corners Rounded 15">
            <a:extLst>
              <a:ext uri="{FF2B5EF4-FFF2-40B4-BE49-F238E27FC236}">
                <a16:creationId xmlns:a16="http://schemas.microsoft.com/office/drawing/2014/main" id="{CDD6E563-FCDB-2446-3231-1D12B33FD307}"/>
              </a:ext>
            </a:extLst>
          </p:cNvPr>
          <p:cNvSpPr/>
          <p:nvPr userDrawn="1"/>
        </p:nvSpPr>
        <p:spPr>
          <a:xfrm>
            <a:off x="388935" y="1228725"/>
            <a:ext cx="5487709"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 name="Text Placeholder 15">
            <a:extLst>
              <a:ext uri="{FF2B5EF4-FFF2-40B4-BE49-F238E27FC236}">
                <a16:creationId xmlns:a16="http://schemas.microsoft.com/office/drawing/2014/main" id="{D6E40B5E-16FD-C038-B336-B0A6088A1EDE}"/>
              </a:ext>
            </a:extLst>
          </p:cNvPr>
          <p:cNvSpPr>
            <a:spLocks noGrp="1"/>
          </p:cNvSpPr>
          <p:nvPr>
            <p:ph type="body" sz="quarter" idx="10"/>
          </p:nvPr>
        </p:nvSpPr>
        <p:spPr>
          <a:xfrm>
            <a:off x="388935" y="1276474"/>
            <a:ext cx="5487709"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Tree>
    <p:extLst>
      <p:ext uri="{BB962C8B-B14F-4D97-AF65-F5344CB8AC3E}">
        <p14:creationId xmlns:p14="http://schemas.microsoft.com/office/powerpoint/2010/main" val="379945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sub + box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p:txBody>
          <a:bodyPr/>
          <a:lstStyle>
            <a:lvl1pPr>
              <a:defRPr/>
            </a:lvl1pPr>
          </a:lstStyle>
          <a:p>
            <a:r>
              <a:rPr lang="en-US"/>
              <a:t>ADD TITLE</a:t>
            </a:r>
          </a:p>
        </p:txBody>
      </p:sp>
      <p:sp>
        <p:nvSpPr>
          <p:cNvPr id="2" name="Rectangle 1">
            <a:extLst>
              <a:ext uri="{FF2B5EF4-FFF2-40B4-BE49-F238E27FC236}">
                <a16:creationId xmlns:a16="http://schemas.microsoft.com/office/drawing/2014/main" id="{78A9D95F-72CD-324F-0638-A281389D0B2A}"/>
              </a:ext>
            </a:extLst>
          </p:cNvPr>
          <p:cNvSpPr/>
          <p:nvPr userDrawn="1"/>
        </p:nvSpPr>
        <p:spPr>
          <a:xfrm>
            <a:off x="388936" y="1990223"/>
            <a:ext cx="5487707"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4" name="Rectangle: Top Corners Rounded 15">
            <a:extLst>
              <a:ext uri="{FF2B5EF4-FFF2-40B4-BE49-F238E27FC236}">
                <a16:creationId xmlns:a16="http://schemas.microsoft.com/office/drawing/2014/main" id="{74EB969F-4ECF-FB00-9EF3-1DAE9BD95D3B}"/>
              </a:ext>
            </a:extLst>
          </p:cNvPr>
          <p:cNvSpPr/>
          <p:nvPr userDrawn="1"/>
        </p:nvSpPr>
        <p:spPr>
          <a:xfrm>
            <a:off x="388935" y="1228725"/>
            <a:ext cx="5487709"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 name="Text Placeholder 15">
            <a:extLst>
              <a:ext uri="{FF2B5EF4-FFF2-40B4-BE49-F238E27FC236}">
                <a16:creationId xmlns:a16="http://schemas.microsoft.com/office/drawing/2014/main" id="{2201CCC2-C8EC-ACCB-4252-E8F4C608698B}"/>
              </a:ext>
            </a:extLst>
          </p:cNvPr>
          <p:cNvSpPr>
            <a:spLocks noGrp="1"/>
          </p:cNvSpPr>
          <p:nvPr>
            <p:ph type="body" sz="quarter" idx="10"/>
          </p:nvPr>
        </p:nvSpPr>
        <p:spPr>
          <a:xfrm>
            <a:off x="388935" y="1276474"/>
            <a:ext cx="5487709"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Tree>
    <p:extLst>
      <p:ext uri="{BB962C8B-B14F-4D97-AF65-F5344CB8AC3E}">
        <p14:creationId xmlns:p14="http://schemas.microsoft.com/office/powerpoint/2010/main" val="2011009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sub">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p:txBody>
          <a:bodyPr/>
          <a:lstStyle>
            <a:lvl1pPr>
              <a:defRPr/>
            </a:lvl1pPr>
          </a:lstStyle>
          <a:p>
            <a:r>
              <a:rPr lang="en-US"/>
              <a:t>ADD TITLE</a:t>
            </a:r>
          </a:p>
        </p:txBody>
      </p:sp>
      <p:sp>
        <p:nvSpPr>
          <p:cNvPr id="2" name="Rectangle: Top Corners Rounded 15">
            <a:extLst>
              <a:ext uri="{FF2B5EF4-FFF2-40B4-BE49-F238E27FC236}">
                <a16:creationId xmlns:a16="http://schemas.microsoft.com/office/drawing/2014/main" id="{A6AB77FD-5BB8-2276-C647-20A7BC94D13E}"/>
              </a:ext>
            </a:extLst>
          </p:cNvPr>
          <p:cNvSpPr/>
          <p:nvPr userDrawn="1"/>
        </p:nvSpPr>
        <p:spPr>
          <a:xfrm>
            <a:off x="388935" y="1228725"/>
            <a:ext cx="5487709"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Text Placeholder 15">
            <a:extLst>
              <a:ext uri="{FF2B5EF4-FFF2-40B4-BE49-F238E27FC236}">
                <a16:creationId xmlns:a16="http://schemas.microsoft.com/office/drawing/2014/main" id="{DF476C7A-58C0-D174-B3B8-8C543EB531A0}"/>
              </a:ext>
            </a:extLst>
          </p:cNvPr>
          <p:cNvSpPr>
            <a:spLocks noGrp="1"/>
          </p:cNvSpPr>
          <p:nvPr>
            <p:ph type="body" sz="quarter" idx="10"/>
          </p:nvPr>
        </p:nvSpPr>
        <p:spPr>
          <a:xfrm>
            <a:off x="388935" y="1276474"/>
            <a:ext cx="5487709"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
        <p:nvSpPr>
          <p:cNvPr id="5" name="Rectangle: Top Corners Rounded 15">
            <a:extLst>
              <a:ext uri="{FF2B5EF4-FFF2-40B4-BE49-F238E27FC236}">
                <a16:creationId xmlns:a16="http://schemas.microsoft.com/office/drawing/2014/main" id="{8942B0D3-BEC2-960C-7204-38E405E9CB25}"/>
              </a:ext>
            </a:extLst>
          </p:cNvPr>
          <p:cNvSpPr/>
          <p:nvPr userDrawn="1"/>
        </p:nvSpPr>
        <p:spPr>
          <a:xfrm>
            <a:off x="6311900" y="1228725"/>
            <a:ext cx="5487709"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 name="Text Placeholder 15">
            <a:extLst>
              <a:ext uri="{FF2B5EF4-FFF2-40B4-BE49-F238E27FC236}">
                <a16:creationId xmlns:a16="http://schemas.microsoft.com/office/drawing/2014/main" id="{72CAB8FD-8ED4-EB16-AE6A-649FBC86E9F1}"/>
              </a:ext>
            </a:extLst>
          </p:cNvPr>
          <p:cNvSpPr>
            <a:spLocks noGrp="1"/>
          </p:cNvSpPr>
          <p:nvPr>
            <p:ph type="body" sz="quarter" idx="11"/>
          </p:nvPr>
        </p:nvSpPr>
        <p:spPr>
          <a:xfrm>
            <a:off x="6311900" y="1276474"/>
            <a:ext cx="5487709"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Tree>
    <p:extLst>
      <p:ext uri="{BB962C8B-B14F-4D97-AF65-F5344CB8AC3E}">
        <p14:creationId xmlns:p14="http://schemas.microsoft.com/office/powerpoint/2010/main" val="3447434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5A01F43-3E69-4637-97F1-A2101A9C00F7}"/>
              </a:ext>
            </a:extLst>
          </p:cNvPr>
          <p:cNvGraphicFramePr>
            <a:graphicFrameLocks noChangeAspect="1"/>
          </p:cNvGraphicFramePr>
          <p:nvPr>
            <p:custDataLst>
              <p:tags r:id="rId1"/>
            </p:custDataLst>
            <p:extLst>
              <p:ext uri="{D42A27DB-BD31-4B8C-83A1-F6EECF244321}">
                <p14:modId xmlns:p14="http://schemas.microsoft.com/office/powerpoint/2010/main" val="3972737932"/>
              </p:ext>
            </p:extLst>
          </p:nvPr>
        </p:nvGraphicFramePr>
        <p:xfrm>
          <a:off x="1588" y="1588"/>
          <a:ext cx="1588" cy="1589"/>
        </p:xfrm>
        <a:graphic>
          <a:graphicData uri="http://schemas.openxmlformats.org/presentationml/2006/ole">
            <mc:AlternateContent xmlns:mc="http://schemas.openxmlformats.org/markup-compatibility/2006">
              <mc:Choice xmlns:v="urn:schemas-microsoft-com:vml" Requires="v">
                <p:oleObj name="think-cell Slide" r:id="rId3" imgW="425" imgH="424" progId="TCLayout.ActiveDocument.1">
                  <p:embed/>
                </p:oleObj>
              </mc:Choice>
              <mc:Fallback>
                <p:oleObj name="think-cell Slide" r:id="rId3" imgW="425" imgH="424" progId="TCLayout.ActiveDocument.1">
                  <p:embed/>
                  <p:pic>
                    <p:nvPicPr>
                      <p:cNvPr id="4" name="Object 3" hidden="1">
                        <a:extLst>
                          <a:ext uri="{FF2B5EF4-FFF2-40B4-BE49-F238E27FC236}">
                            <a16:creationId xmlns:a16="http://schemas.microsoft.com/office/drawing/2014/main" id="{A5A01F43-3E69-4637-97F1-A2101A9C00F7}"/>
                          </a:ext>
                        </a:extLst>
                      </p:cNvPr>
                      <p:cNvPicPr/>
                      <p:nvPr/>
                    </p:nvPicPr>
                    <p:blipFill>
                      <a:blip r:embed="rId4"/>
                      <a:stretch>
                        <a:fillRect/>
                      </a:stretch>
                    </p:blipFill>
                    <p:spPr>
                      <a:xfrm>
                        <a:off x="1588" y="1588"/>
                        <a:ext cx="1588" cy="1589"/>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2B56CE5-39D2-A271-C4A5-6D301FF2F5E1}"/>
              </a:ext>
            </a:extLst>
          </p:cNvPr>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331777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HMS titl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5A01F43-3E69-4637-97F1-A2101A9C00F7}"/>
              </a:ext>
            </a:extLst>
          </p:cNvPr>
          <p:cNvGraphicFramePr>
            <a:graphicFrameLocks noChangeAspect="1"/>
          </p:cNvGraphicFramePr>
          <p:nvPr>
            <p:custDataLst>
              <p:tags r:id="rId1"/>
            </p:custDataLst>
            <p:extLst>
              <p:ext uri="{D42A27DB-BD31-4B8C-83A1-F6EECF244321}">
                <p14:modId xmlns:p14="http://schemas.microsoft.com/office/powerpoint/2010/main" val="3972737932"/>
              </p:ext>
            </p:extLst>
          </p:nvPr>
        </p:nvGraphicFramePr>
        <p:xfrm>
          <a:off x="1588" y="1588"/>
          <a:ext cx="1588" cy="1589"/>
        </p:xfrm>
        <a:graphic>
          <a:graphicData uri="http://schemas.openxmlformats.org/presentationml/2006/ole">
            <mc:AlternateContent xmlns:mc="http://schemas.openxmlformats.org/markup-compatibility/2006">
              <mc:Choice xmlns:v="urn:schemas-microsoft-com:vml" Requires="v">
                <p:oleObj name="think-cell Slide" r:id="rId3" imgW="425" imgH="424" progId="TCLayout.ActiveDocument.1">
                  <p:embed/>
                </p:oleObj>
              </mc:Choice>
              <mc:Fallback>
                <p:oleObj name="think-cell Slide" r:id="rId3" imgW="425" imgH="424" progId="TCLayout.ActiveDocument.1">
                  <p:embed/>
                  <p:pic>
                    <p:nvPicPr>
                      <p:cNvPr id="4" name="Object 3" hidden="1">
                        <a:extLst>
                          <a:ext uri="{FF2B5EF4-FFF2-40B4-BE49-F238E27FC236}">
                            <a16:creationId xmlns:a16="http://schemas.microsoft.com/office/drawing/2014/main" id="{A5A01F43-3E69-4637-97F1-A2101A9C00F7}"/>
                          </a:ext>
                        </a:extLst>
                      </p:cNvPr>
                      <p:cNvPicPr/>
                      <p:nvPr/>
                    </p:nvPicPr>
                    <p:blipFill>
                      <a:blip r:embed="rId4"/>
                      <a:stretch>
                        <a:fillRect/>
                      </a:stretch>
                    </p:blipFill>
                    <p:spPr>
                      <a:xfrm>
                        <a:off x="1588" y="1588"/>
                        <a:ext cx="1588" cy="1589"/>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2B56CE5-39D2-A271-C4A5-6D301FF2F5E1}"/>
              </a:ext>
            </a:extLst>
          </p:cNvPr>
          <p:cNvSpPr>
            <a:spLocks noGrp="1"/>
          </p:cNvSpPr>
          <p:nvPr>
            <p:ph type="title"/>
          </p:nvPr>
        </p:nvSpPr>
        <p:spPr/>
        <p:txBody>
          <a:bodyPr/>
          <a:lstStyle/>
          <a:p>
            <a:r>
              <a:rPr lang="en-US"/>
              <a:t>Click to edit Master title style</a:t>
            </a:r>
            <a:endParaRPr lang="en-ZA"/>
          </a:p>
        </p:txBody>
      </p:sp>
      <p:sp>
        <p:nvSpPr>
          <p:cNvPr id="3" name="TextBox 2">
            <a:extLst>
              <a:ext uri="{FF2B5EF4-FFF2-40B4-BE49-F238E27FC236}">
                <a16:creationId xmlns:a16="http://schemas.microsoft.com/office/drawing/2014/main" id="{A4AA6A46-9670-91F3-E572-1B2E2E461EB5}"/>
              </a:ext>
            </a:extLst>
          </p:cNvPr>
          <p:cNvSpPr txBox="1"/>
          <p:nvPr userDrawn="1"/>
        </p:nvSpPr>
        <p:spPr>
          <a:xfrm>
            <a:off x="11538667" y="6537106"/>
            <a:ext cx="285677" cy="153888"/>
          </a:xfrm>
          <a:prstGeom prst="rect">
            <a:avLst/>
          </a:prstGeom>
          <a:noFill/>
        </p:spPr>
        <p:txBody>
          <a:bodyPr wrap="square" lIns="0" tIns="0" rIns="0" bIns="0" rtlCol="0">
            <a:spAutoFit/>
          </a:bodyPr>
          <a:lstStyle/>
          <a:p>
            <a:pPr algn="r"/>
            <a:fld id="{F5B70F39-3BA5-41DB-94FE-5B2C294E2A29}" type="slidenum">
              <a:rPr lang="en-ZA" sz="1000" smtClean="0">
                <a:solidFill>
                  <a:schemeClr val="bg2"/>
                </a:solidFill>
              </a:rPr>
              <a:t>‹#›</a:t>
            </a:fld>
            <a:endParaRPr lang="en-ZA" sz="1000">
              <a:solidFill>
                <a:schemeClr val="bg2"/>
              </a:solidFill>
            </a:endParaRPr>
          </a:p>
        </p:txBody>
      </p:sp>
      <p:sp>
        <p:nvSpPr>
          <p:cNvPr id="5" name="Rectangle 4">
            <a:extLst>
              <a:ext uri="{FF2B5EF4-FFF2-40B4-BE49-F238E27FC236}">
                <a16:creationId xmlns:a16="http://schemas.microsoft.com/office/drawing/2014/main" id="{4338B83E-098D-D29C-84B1-6ECCA19C3CF0}"/>
              </a:ext>
            </a:extLst>
          </p:cNvPr>
          <p:cNvSpPr/>
          <p:nvPr userDrawn="1"/>
        </p:nvSpPr>
        <p:spPr>
          <a:xfrm>
            <a:off x="381242" y="6789626"/>
            <a:ext cx="11429516" cy="70338"/>
          </a:xfrm>
          <a:prstGeom prst="rect">
            <a:avLst/>
          </a:prstGeom>
          <a:gradFill flip="none" rotWithShape="1">
            <a:gsLst>
              <a:gs pos="100000">
                <a:srgbClr val="F00A23"/>
              </a:gs>
              <a:gs pos="48000">
                <a:srgbClr val="FCB81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Freeform 5">
            <a:extLst>
              <a:ext uri="{FF2B5EF4-FFF2-40B4-BE49-F238E27FC236}">
                <a16:creationId xmlns:a16="http://schemas.microsoft.com/office/drawing/2014/main" id="{5B1CA34F-9926-48F1-3021-A0B2916593C9}"/>
              </a:ext>
            </a:extLst>
          </p:cNvPr>
          <p:cNvSpPr>
            <a:spLocks noEditPoints="1"/>
          </p:cNvSpPr>
          <p:nvPr userDrawn="1"/>
        </p:nvSpPr>
        <p:spPr bwMode="auto">
          <a:xfrm>
            <a:off x="11422527" y="388939"/>
            <a:ext cx="380538" cy="380539"/>
          </a:xfrm>
          <a:custGeom>
            <a:avLst/>
            <a:gdLst>
              <a:gd name="T0" fmla="*/ 103 w 305"/>
              <a:gd name="T1" fmla="*/ 86 h 306"/>
              <a:gd name="T2" fmla="*/ 81 w 305"/>
              <a:gd name="T3" fmla="*/ 109 h 306"/>
              <a:gd name="T4" fmla="*/ 153 w 305"/>
              <a:gd name="T5" fmla="*/ 183 h 306"/>
              <a:gd name="T6" fmla="*/ 226 w 305"/>
              <a:gd name="T7" fmla="*/ 109 h 306"/>
              <a:gd name="T8" fmla="*/ 203 w 305"/>
              <a:gd name="T9" fmla="*/ 86 h 306"/>
              <a:gd name="T10" fmla="*/ 153 w 305"/>
              <a:gd name="T11" fmla="*/ 134 h 306"/>
              <a:gd name="T12" fmla="*/ 103 w 305"/>
              <a:gd name="T13" fmla="*/ 86 h 306"/>
              <a:gd name="T14" fmla="*/ 126 w 305"/>
              <a:gd name="T15" fmla="*/ 65 h 306"/>
              <a:gd name="T16" fmla="*/ 153 w 305"/>
              <a:gd name="T17" fmla="*/ 89 h 306"/>
              <a:gd name="T18" fmla="*/ 180 w 305"/>
              <a:gd name="T19" fmla="*/ 65 h 306"/>
              <a:gd name="T20" fmla="*/ 153 w 305"/>
              <a:gd name="T21" fmla="*/ 44 h 306"/>
              <a:gd name="T22" fmla="*/ 126 w 305"/>
              <a:gd name="T23" fmla="*/ 65 h 306"/>
              <a:gd name="T24" fmla="*/ 61 w 305"/>
              <a:gd name="T25" fmla="*/ 131 h 306"/>
              <a:gd name="T26" fmla="*/ 44 w 305"/>
              <a:gd name="T27" fmla="*/ 153 h 306"/>
              <a:gd name="T28" fmla="*/ 153 w 305"/>
              <a:gd name="T29" fmla="*/ 262 h 306"/>
              <a:gd name="T30" fmla="*/ 262 w 305"/>
              <a:gd name="T31" fmla="*/ 153 h 306"/>
              <a:gd name="T32" fmla="*/ 246 w 305"/>
              <a:gd name="T33" fmla="*/ 132 h 306"/>
              <a:gd name="T34" fmla="*/ 153 w 305"/>
              <a:gd name="T35" fmla="*/ 227 h 306"/>
              <a:gd name="T36" fmla="*/ 61 w 305"/>
              <a:gd name="T37" fmla="*/ 131 h 306"/>
              <a:gd name="T38" fmla="*/ 19 w 305"/>
              <a:gd name="T39" fmla="*/ 153 h 306"/>
              <a:gd name="T40" fmla="*/ 152 w 305"/>
              <a:gd name="T41" fmla="*/ 18 h 306"/>
              <a:gd name="T42" fmla="*/ 286 w 305"/>
              <a:gd name="T43" fmla="*/ 153 h 306"/>
              <a:gd name="T44" fmla="*/ 152 w 305"/>
              <a:gd name="T45" fmla="*/ 288 h 306"/>
              <a:gd name="T46" fmla="*/ 19 w 305"/>
              <a:gd name="T47" fmla="*/ 153 h 306"/>
              <a:gd name="T48" fmla="*/ 0 w 305"/>
              <a:gd name="T49" fmla="*/ 153 h 306"/>
              <a:gd name="T50" fmla="*/ 152 w 305"/>
              <a:gd name="T51" fmla="*/ 0 h 306"/>
              <a:gd name="T52" fmla="*/ 305 w 305"/>
              <a:gd name="T53" fmla="*/ 153 h 306"/>
              <a:gd name="T54" fmla="*/ 152 w 305"/>
              <a:gd name="T55" fmla="*/ 306 h 306"/>
              <a:gd name="T56" fmla="*/ 0 w 305"/>
              <a:gd name="T57" fmla="*/ 153 h 306"/>
              <a:gd name="T58" fmla="*/ 11 w 305"/>
              <a:gd name="T59" fmla="*/ 153 h 306"/>
              <a:gd name="T60" fmla="*/ 152 w 305"/>
              <a:gd name="T61" fmla="*/ 296 h 306"/>
              <a:gd name="T62" fmla="*/ 294 w 305"/>
              <a:gd name="T63" fmla="*/ 153 h 306"/>
              <a:gd name="T64" fmla="*/ 152 w 305"/>
              <a:gd name="T65" fmla="*/ 10 h 306"/>
              <a:gd name="T66" fmla="*/ 11 w 305"/>
              <a:gd name="T67" fmla="*/ 15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5" h="306">
                <a:moveTo>
                  <a:pt x="103" y="86"/>
                </a:moveTo>
                <a:cubicBezTo>
                  <a:pt x="95" y="93"/>
                  <a:pt x="88" y="101"/>
                  <a:pt x="81" y="109"/>
                </a:cubicBezTo>
                <a:cubicBezTo>
                  <a:pt x="104" y="134"/>
                  <a:pt x="129" y="159"/>
                  <a:pt x="153" y="183"/>
                </a:cubicBezTo>
                <a:cubicBezTo>
                  <a:pt x="178" y="159"/>
                  <a:pt x="202" y="134"/>
                  <a:pt x="226" y="109"/>
                </a:cubicBezTo>
                <a:cubicBezTo>
                  <a:pt x="218" y="101"/>
                  <a:pt x="211" y="93"/>
                  <a:pt x="203" y="86"/>
                </a:cubicBezTo>
                <a:cubicBezTo>
                  <a:pt x="187" y="102"/>
                  <a:pt x="170" y="118"/>
                  <a:pt x="153" y="134"/>
                </a:cubicBezTo>
                <a:cubicBezTo>
                  <a:pt x="137" y="118"/>
                  <a:pt x="120" y="102"/>
                  <a:pt x="103" y="86"/>
                </a:cubicBezTo>
                <a:moveTo>
                  <a:pt x="126" y="65"/>
                </a:moveTo>
                <a:cubicBezTo>
                  <a:pt x="136" y="73"/>
                  <a:pt x="144" y="81"/>
                  <a:pt x="153" y="89"/>
                </a:cubicBezTo>
                <a:cubicBezTo>
                  <a:pt x="162" y="81"/>
                  <a:pt x="171" y="73"/>
                  <a:pt x="180" y="65"/>
                </a:cubicBezTo>
                <a:cubicBezTo>
                  <a:pt x="172" y="58"/>
                  <a:pt x="163" y="51"/>
                  <a:pt x="153" y="44"/>
                </a:cubicBezTo>
                <a:cubicBezTo>
                  <a:pt x="144" y="51"/>
                  <a:pt x="135" y="58"/>
                  <a:pt x="126" y="65"/>
                </a:cubicBezTo>
                <a:moveTo>
                  <a:pt x="61" y="131"/>
                </a:moveTo>
                <a:cubicBezTo>
                  <a:pt x="55" y="139"/>
                  <a:pt x="49" y="146"/>
                  <a:pt x="44" y="153"/>
                </a:cubicBezTo>
                <a:cubicBezTo>
                  <a:pt x="74" y="195"/>
                  <a:pt x="111" y="232"/>
                  <a:pt x="153" y="262"/>
                </a:cubicBezTo>
                <a:cubicBezTo>
                  <a:pt x="195" y="232"/>
                  <a:pt x="232" y="195"/>
                  <a:pt x="262" y="153"/>
                </a:cubicBezTo>
                <a:cubicBezTo>
                  <a:pt x="257" y="146"/>
                  <a:pt x="251" y="139"/>
                  <a:pt x="246" y="132"/>
                </a:cubicBezTo>
                <a:cubicBezTo>
                  <a:pt x="218" y="166"/>
                  <a:pt x="187" y="198"/>
                  <a:pt x="153" y="227"/>
                </a:cubicBezTo>
                <a:cubicBezTo>
                  <a:pt x="120" y="198"/>
                  <a:pt x="89" y="166"/>
                  <a:pt x="61" y="131"/>
                </a:cubicBezTo>
                <a:moveTo>
                  <a:pt x="19" y="153"/>
                </a:moveTo>
                <a:cubicBezTo>
                  <a:pt x="19" y="81"/>
                  <a:pt x="80" y="18"/>
                  <a:pt x="152" y="18"/>
                </a:cubicBezTo>
                <a:cubicBezTo>
                  <a:pt x="225" y="18"/>
                  <a:pt x="286" y="81"/>
                  <a:pt x="286" y="153"/>
                </a:cubicBezTo>
                <a:cubicBezTo>
                  <a:pt x="286" y="226"/>
                  <a:pt x="225" y="288"/>
                  <a:pt x="152" y="288"/>
                </a:cubicBezTo>
                <a:cubicBezTo>
                  <a:pt x="80" y="288"/>
                  <a:pt x="19" y="226"/>
                  <a:pt x="19" y="153"/>
                </a:cubicBezTo>
                <a:moveTo>
                  <a:pt x="0" y="153"/>
                </a:moveTo>
                <a:cubicBezTo>
                  <a:pt x="0" y="69"/>
                  <a:pt x="68" y="0"/>
                  <a:pt x="152" y="0"/>
                </a:cubicBezTo>
                <a:cubicBezTo>
                  <a:pt x="237" y="0"/>
                  <a:pt x="305" y="69"/>
                  <a:pt x="305" y="153"/>
                </a:cubicBezTo>
                <a:cubicBezTo>
                  <a:pt x="305" y="238"/>
                  <a:pt x="237" y="306"/>
                  <a:pt x="152" y="306"/>
                </a:cubicBezTo>
                <a:cubicBezTo>
                  <a:pt x="68" y="306"/>
                  <a:pt x="0" y="238"/>
                  <a:pt x="0" y="153"/>
                </a:cubicBezTo>
                <a:moveTo>
                  <a:pt x="11" y="153"/>
                </a:moveTo>
                <a:cubicBezTo>
                  <a:pt x="11" y="232"/>
                  <a:pt x="74" y="296"/>
                  <a:pt x="152" y="296"/>
                </a:cubicBezTo>
                <a:cubicBezTo>
                  <a:pt x="231" y="296"/>
                  <a:pt x="294" y="232"/>
                  <a:pt x="294" y="153"/>
                </a:cubicBezTo>
                <a:cubicBezTo>
                  <a:pt x="294" y="74"/>
                  <a:pt x="231" y="10"/>
                  <a:pt x="152" y="10"/>
                </a:cubicBezTo>
                <a:cubicBezTo>
                  <a:pt x="74" y="10"/>
                  <a:pt x="11" y="74"/>
                  <a:pt x="11" y="153"/>
                </a:cubicBezTo>
              </a:path>
            </a:pathLst>
          </a:custGeom>
          <a:solidFill>
            <a:schemeClr val="bg2"/>
          </a:solidFill>
          <a:ln>
            <a:noFill/>
          </a:ln>
        </p:spPr>
        <p:txBody>
          <a:bodyPr vert="horz" wrap="square" lIns="121918" tIns="60960" rIns="121918" bIns="60960" numCol="1" anchor="t" anchorCtr="0" compatLnSpc="1">
            <a:prstTxWarp prst="textNoShape">
              <a:avLst/>
            </a:prstTxWarp>
          </a:bodyPr>
          <a:lstStyle/>
          <a:p>
            <a:pPr defTabSz="914366"/>
            <a:endParaRPr lang="en-ZA" sz="1800">
              <a:solidFill>
                <a:srgbClr val="FFFFFF"/>
              </a:solidFill>
            </a:endParaRPr>
          </a:p>
        </p:txBody>
      </p:sp>
    </p:spTree>
    <p:extLst>
      <p:ext uri="{BB962C8B-B14F-4D97-AF65-F5344CB8AC3E}">
        <p14:creationId xmlns:p14="http://schemas.microsoft.com/office/powerpoint/2010/main" val="4166169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DHMS title + sub">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5A01F43-3E69-4637-97F1-A2101A9C00F7}"/>
              </a:ext>
            </a:extLst>
          </p:cNvPr>
          <p:cNvGraphicFramePr>
            <a:graphicFrameLocks noChangeAspect="1"/>
          </p:cNvGraphicFramePr>
          <p:nvPr>
            <p:custDataLst>
              <p:tags r:id="rId1"/>
            </p:custDataLst>
            <p:extLst>
              <p:ext uri="{D42A27DB-BD31-4B8C-83A1-F6EECF244321}">
                <p14:modId xmlns:p14="http://schemas.microsoft.com/office/powerpoint/2010/main" val="3972737932"/>
              </p:ext>
            </p:extLst>
          </p:nvPr>
        </p:nvGraphicFramePr>
        <p:xfrm>
          <a:off x="1588" y="1588"/>
          <a:ext cx="1588" cy="1589"/>
        </p:xfrm>
        <a:graphic>
          <a:graphicData uri="http://schemas.openxmlformats.org/presentationml/2006/ole">
            <mc:AlternateContent xmlns:mc="http://schemas.openxmlformats.org/markup-compatibility/2006">
              <mc:Choice xmlns:v="urn:schemas-microsoft-com:vml" Requires="v">
                <p:oleObj name="think-cell Slide" r:id="rId3" imgW="425" imgH="424" progId="TCLayout.ActiveDocument.1">
                  <p:embed/>
                </p:oleObj>
              </mc:Choice>
              <mc:Fallback>
                <p:oleObj name="think-cell Slide" r:id="rId3" imgW="425" imgH="424" progId="TCLayout.ActiveDocument.1">
                  <p:embed/>
                  <p:pic>
                    <p:nvPicPr>
                      <p:cNvPr id="4" name="Object 3" hidden="1">
                        <a:extLst>
                          <a:ext uri="{FF2B5EF4-FFF2-40B4-BE49-F238E27FC236}">
                            <a16:creationId xmlns:a16="http://schemas.microsoft.com/office/drawing/2014/main" id="{A5A01F43-3E69-4637-97F1-A2101A9C00F7}"/>
                          </a:ext>
                        </a:extLst>
                      </p:cNvPr>
                      <p:cNvPicPr/>
                      <p:nvPr/>
                    </p:nvPicPr>
                    <p:blipFill>
                      <a:blip r:embed="rId4"/>
                      <a:stretch>
                        <a:fillRect/>
                      </a:stretch>
                    </p:blipFill>
                    <p:spPr>
                      <a:xfrm>
                        <a:off x="1588" y="1588"/>
                        <a:ext cx="1588" cy="1589"/>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A4AA6A46-9670-91F3-E572-1B2E2E461EB5}"/>
              </a:ext>
            </a:extLst>
          </p:cNvPr>
          <p:cNvSpPr txBox="1"/>
          <p:nvPr userDrawn="1"/>
        </p:nvSpPr>
        <p:spPr>
          <a:xfrm>
            <a:off x="11538667" y="6537106"/>
            <a:ext cx="285677" cy="153888"/>
          </a:xfrm>
          <a:prstGeom prst="rect">
            <a:avLst/>
          </a:prstGeom>
          <a:noFill/>
        </p:spPr>
        <p:txBody>
          <a:bodyPr wrap="square" lIns="0" tIns="0" rIns="0" bIns="0" rtlCol="0">
            <a:spAutoFit/>
          </a:bodyPr>
          <a:lstStyle/>
          <a:p>
            <a:pPr algn="r"/>
            <a:fld id="{F5B70F39-3BA5-41DB-94FE-5B2C294E2A29}" type="slidenum">
              <a:rPr lang="en-ZA" sz="1000" smtClean="0">
                <a:solidFill>
                  <a:schemeClr val="bg2"/>
                </a:solidFill>
              </a:rPr>
              <a:t>‹#›</a:t>
            </a:fld>
            <a:endParaRPr lang="en-ZA" sz="1000">
              <a:solidFill>
                <a:schemeClr val="bg2"/>
              </a:solidFill>
            </a:endParaRPr>
          </a:p>
        </p:txBody>
      </p:sp>
      <p:sp>
        <p:nvSpPr>
          <p:cNvPr id="5" name="Rectangle 4">
            <a:extLst>
              <a:ext uri="{FF2B5EF4-FFF2-40B4-BE49-F238E27FC236}">
                <a16:creationId xmlns:a16="http://schemas.microsoft.com/office/drawing/2014/main" id="{4338B83E-098D-D29C-84B1-6ECCA19C3CF0}"/>
              </a:ext>
            </a:extLst>
          </p:cNvPr>
          <p:cNvSpPr/>
          <p:nvPr userDrawn="1"/>
        </p:nvSpPr>
        <p:spPr>
          <a:xfrm>
            <a:off x="381242" y="6789626"/>
            <a:ext cx="11429516" cy="70338"/>
          </a:xfrm>
          <a:prstGeom prst="rect">
            <a:avLst/>
          </a:prstGeom>
          <a:gradFill flip="none" rotWithShape="1">
            <a:gsLst>
              <a:gs pos="100000">
                <a:srgbClr val="F00A23"/>
              </a:gs>
              <a:gs pos="48000">
                <a:srgbClr val="FCB81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Freeform 5">
            <a:extLst>
              <a:ext uri="{FF2B5EF4-FFF2-40B4-BE49-F238E27FC236}">
                <a16:creationId xmlns:a16="http://schemas.microsoft.com/office/drawing/2014/main" id="{5B1CA34F-9926-48F1-3021-A0B2916593C9}"/>
              </a:ext>
            </a:extLst>
          </p:cNvPr>
          <p:cNvSpPr>
            <a:spLocks noEditPoints="1"/>
          </p:cNvSpPr>
          <p:nvPr userDrawn="1"/>
        </p:nvSpPr>
        <p:spPr bwMode="auto">
          <a:xfrm>
            <a:off x="11422527" y="388939"/>
            <a:ext cx="380538" cy="380539"/>
          </a:xfrm>
          <a:custGeom>
            <a:avLst/>
            <a:gdLst>
              <a:gd name="T0" fmla="*/ 103 w 305"/>
              <a:gd name="T1" fmla="*/ 86 h 306"/>
              <a:gd name="T2" fmla="*/ 81 w 305"/>
              <a:gd name="T3" fmla="*/ 109 h 306"/>
              <a:gd name="T4" fmla="*/ 153 w 305"/>
              <a:gd name="T5" fmla="*/ 183 h 306"/>
              <a:gd name="T6" fmla="*/ 226 w 305"/>
              <a:gd name="T7" fmla="*/ 109 h 306"/>
              <a:gd name="T8" fmla="*/ 203 w 305"/>
              <a:gd name="T9" fmla="*/ 86 h 306"/>
              <a:gd name="T10" fmla="*/ 153 w 305"/>
              <a:gd name="T11" fmla="*/ 134 h 306"/>
              <a:gd name="T12" fmla="*/ 103 w 305"/>
              <a:gd name="T13" fmla="*/ 86 h 306"/>
              <a:gd name="T14" fmla="*/ 126 w 305"/>
              <a:gd name="T15" fmla="*/ 65 h 306"/>
              <a:gd name="T16" fmla="*/ 153 w 305"/>
              <a:gd name="T17" fmla="*/ 89 h 306"/>
              <a:gd name="T18" fmla="*/ 180 w 305"/>
              <a:gd name="T19" fmla="*/ 65 h 306"/>
              <a:gd name="T20" fmla="*/ 153 w 305"/>
              <a:gd name="T21" fmla="*/ 44 h 306"/>
              <a:gd name="T22" fmla="*/ 126 w 305"/>
              <a:gd name="T23" fmla="*/ 65 h 306"/>
              <a:gd name="T24" fmla="*/ 61 w 305"/>
              <a:gd name="T25" fmla="*/ 131 h 306"/>
              <a:gd name="T26" fmla="*/ 44 w 305"/>
              <a:gd name="T27" fmla="*/ 153 h 306"/>
              <a:gd name="T28" fmla="*/ 153 w 305"/>
              <a:gd name="T29" fmla="*/ 262 h 306"/>
              <a:gd name="T30" fmla="*/ 262 w 305"/>
              <a:gd name="T31" fmla="*/ 153 h 306"/>
              <a:gd name="T32" fmla="*/ 246 w 305"/>
              <a:gd name="T33" fmla="*/ 132 h 306"/>
              <a:gd name="T34" fmla="*/ 153 w 305"/>
              <a:gd name="T35" fmla="*/ 227 h 306"/>
              <a:gd name="T36" fmla="*/ 61 w 305"/>
              <a:gd name="T37" fmla="*/ 131 h 306"/>
              <a:gd name="T38" fmla="*/ 19 w 305"/>
              <a:gd name="T39" fmla="*/ 153 h 306"/>
              <a:gd name="T40" fmla="*/ 152 w 305"/>
              <a:gd name="T41" fmla="*/ 18 h 306"/>
              <a:gd name="T42" fmla="*/ 286 w 305"/>
              <a:gd name="T43" fmla="*/ 153 h 306"/>
              <a:gd name="T44" fmla="*/ 152 w 305"/>
              <a:gd name="T45" fmla="*/ 288 h 306"/>
              <a:gd name="T46" fmla="*/ 19 w 305"/>
              <a:gd name="T47" fmla="*/ 153 h 306"/>
              <a:gd name="T48" fmla="*/ 0 w 305"/>
              <a:gd name="T49" fmla="*/ 153 h 306"/>
              <a:gd name="T50" fmla="*/ 152 w 305"/>
              <a:gd name="T51" fmla="*/ 0 h 306"/>
              <a:gd name="T52" fmla="*/ 305 w 305"/>
              <a:gd name="T53" fmla="*/ 153 h 306"/>
              <a:gd name="T54" fmla="*/ 152 w 305"/>
              <a:gd name="T55" fmla="*/ 306 h 306"/>
              <a:gd name="T56" fmla="*/ 0 w 305"/>
              <a:gd name="T57" fmla="*/ 153 h 306"/>
              <a:gd name="T58" fmla="*/ 11 w 305"/>
              <a:gd name="T59" fmla="*/ 153 h 306"/>
              <a:gd name="T60" fmla="*/ 152 w 305"/>
              <a:gd name="T61" fmla="*/ 296 h 306"/>
              <a:gd name="T62" fmla="*/ 294 w 305"/>
              <a:gd name="T63" fmla="*/ 153 h 306"/>
              <a:gd name="T64" fmla="*/ 152 w 305"/>
              <a:gd name="T65" fmla="*/ 10 h 306"/>
              <a:gd name="T66" fmla="*/ 11 w 305"/>
              <a:gd name="T67" fmla="*/ 15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5" h="306">
                <a:moveTo>
                  <a:pt x="103" y="86"/>
                </a:moveTo>
                <a:cubicBezTo>
                  <a:pt x="95" y="93"/>
                  <a:pt x="88" y="101"/>
                  <a:pt x="81" y="109"/>
                </a:cubicBezTo>
                <a:cubicBezTo>
                  <a:pt x="104" y="134"/>
                  <a:pt x="129" y="159"/>
                  <a:pt x="153" y="183"/>
                </a:cubicBezTo>
                <a:cubicBezTo>
                  <a:pt x="178" y="159"/>
                  <a:pt x="202" y="134"/>
                  <a:pt x="226" y="109"/>
                </a:cubicBezTo>
                <a:cubicBezTo>
                  <a:pt x="218" y="101"/>
                  <a:pt x="211" y="93"/>
                  <a:pt x="203" y="86"/>
                </a:cubicBezTo>
                <a:cubicBezTo>
                  <a:pt x="187" y="102"/>
                  <a:pt x="170" y="118"/>
                  <a:pt x="153" y="134"/>
                </a:cubicBezTo>
                <a:cubicBezTo>
                  <a:pt x="137" y="118"/>
                  <a:pt x="120" y="102"/>
                  <a:pt x="103" y="86"/>
                </a:cubicBezTo>
                <a:moveTo>
                  <a:pt x="126" y="65"/>
                </a:moveTo>
                <a:cubicBezTo>
                  <a:pt x="136" y="73"/>
                  <a:pt x="144" y="81"/>
                  <a:pt x="153" y="89"/>
                </a:cubicBezTo>
                <a:cubicBezTo>
                  <a:pt x="162" y="81"/>
                  <a:pt x="171" y="73"/>
                  <a:pt x="180" y="65"/>
                </a:cubicBezTo>
                <a:cubicBezTo>
                  <a:pt x="172" y="58"/>
                  <a:pt x="163" y="51"/>
                  <a:pt x="153" y="44"/>
                </a:cubicBezTo>
                <a:cubicBezTo>
                  <a:pt x="144" y="51"/>
                  <a:pt x="135" y="58"/>
                  <a:pt x="126" y="65"/>
                </a:cubicBezTo>
                <a:moveTo>
                  <a:pt x="61" y="131"/>
                </a:moveTo>
                <a:cubicBezTo>
                  <a:pt x="55" y="139"/>
                  <a:pt x="49" y="146"/>
                  <a:pt x="44" y="153"/>
                </a:cubicBezTo>
                <a:cubicBezTo>
                  <a:pt x="74" y="195"/>
                  <a:pt x="111" y="232"/>
                  <a:pt x="153" y="262"/>
                </a:cubicBezTo>
                <a:cubicBezTo>
                  <a:pt x="195" y="232"/>
                  <a:pt x="232" y="195"/>
                  <a:pt x="262" y="153"/>
                </a:cubicBezTo>
                <a:cubicBezTo>
                  <a:pt x="257" y="146"/>
                  <a:pt x="251" y="139"/>
                  <a:pt x="246" y="132"/>
                </a:cubicBezTo>
                <a:cubicBezTo>
                  <a:pt x="218" y="166"/>
                  <a:pt x="187" y="198"/>
                  <a:pt x="153" y="227"/>
                </a:cubicBezTo>
                <a:cubicBezTo>
                  <a:pt x="120" y="198"/>
                  <a:pt x="89" y="166"/>
                  <a:pt x="61" y="131"/>
                </a:cubicBezTo>
                <a:moveTo>
                  <a:pt x="19" y="153"/>
                </a:moveTo>
                <a:cubicBezTo>
                  <a:pt x="19" y="81"/>
                  <a:pt x="80" y="18"/>
                  <a:pt x="152" y="18"/>
                </a:cubicBezTo>
                <a:cubicBezTo>
                  <a:pt x="225" y="18"/>
                  <a:pt x="286" y="81"/>
                  <a:pt x="286" y="153"/>
                </a:cubicBezTo>
                <a:cubicBezTo>
                  <a:pt x="286" y="226"/>
                  <a:pt x="225" y="288"/>
                  <a:pt x="152" y="288"/>
                </a:cubicBezTo>
                <a:cubicBezTo>
                  <a:pt x="80" y="288"/>
                  <a:pt x="19" y="226"/>
                  <a:pt x="19" y="153"/>
                </a:cubicBezTo>
                <a:moveTo>
                  <a:pt x="0" y="153"/>
                </a:moveTo>
                <a:cubicBezTo>
                  <a:pt x="0" y="69"/>
                  <a:pt x="68" y="0"/>
                  <a:pt x="152" y="0"/>
                </a:cubicBezTo>
                <a:cubicBezTo>
                  <a:pt x="237" y="0"/>
                  <a:pt x="305" y="69"/>
                  <a:pt x="305" y="153"/>
                </a:cubicBezTo>
                <a:cubicBezTo>
                  <a:pt x="305" y="238"/>
                  <a:pt x="237" y="306"/>
                  <a:pt x="152" y="306"/>
                </a:cubicBezTo>
                <a:cubicBezTo>
                  <a:pt x="68" y="306"/>
                  <a:pt x="0" y="238"/>
                  <a:pt x="0" y="153"/>
                </a:cubicBezTo>
                <a:moveTo>
                  <a:pt x="11" y="153"/>
                </a:moveTo>
                <a:cubicBezTo>
                  <a:pt x="11" y="232"/>
                  <a:pt x="74" y="296"/>
                  <a:pt x="152" y="296"/>
                </a:cubicBezTo>
                <a:cubicBezTo>
                  <a:pt x="231" y="296"/>
                  <a:pt x="294" y="232"/>
                  <a:pt x="294" y="153"/>
                </a:cubicBezTo>
                <a:cubicBezTo>
                  <a:pt x="294" y="74"/>
                  <a:pt x="231" y="10"/>
                  <a:pt x="152" y="10"/>
                </a:cubicBezTo>
                <a:cubicBezTo>
                  <a:pt x="74" y="10"/>
                  <a:pt x="11" y="74"/>
                  <a:pt x="11" y="153"/>
                </a:cubicBezTo>
              </a:path>
            </a:pathLst>
          </a:custGeom>
          <a:solidFill>
            <a:schemeClr val="bg2"/>
          </a:solidFill>
          <a:ln>
            <a:noFill/>
          </a:ln>
        </p:spPr>
        <p:txBody>
          <a:bodyPr vert="horz" wrap="square" lIns="121918" tIns="60960" rIns="121918" bIns="60960" numCol="1" anchor="t" anchorCtr="0" compatLnSpc="1">
            <a:prstTxWarp prst="textNoShape">
              <a:avLst/>
            </a:prstTxWarp>
          </a:bodyPr>
          <a:lstStyle/>
          <a:p>
            <a:pPr defTabSz="914366"/>
            <a:endParaRPr lang="en-ZA" sz="1800">
              <a:solidFill>
                <a:srgbClr val="FFFFFF"/>
              </a:solidFill>
            </a:endParaRPr>
          </a:p>
        </p:txBody>
      </p:sp>
      <p:sp>
        <p:nvSpPr>
          <p:cNvPr id="10" name="Text Placeholder 4">
            <a:extLst>
              <a:ext uri="{FF2B5EF4-FFF2-40B4-BE49-F238E27FC236}">
                <a16:creationId xmlns:a16="http://schemas.microsoft.com/office/drawing/2014/main" id="{470E9A8E-C622-8AFE-B215-CCAF026B877C}"/>
              </a:ext>
            </a:extLst>
          </p:cNvPr>
          <p:cNvSpPr>
            <a:spLocks noGrp="1"/>
          </p:cNvSpPr>
          <p:nvPr>
            <p:ph type="body" sz="quarter" idx="10" hasCustomPrompt="1"/>
          </p:nvPr>
        </p:nvSpPr>
        <p:spPr>
          <a:xfrm>
            <a:off x="418329" y="859767"/>
            <a:ext cx="10739507" cy="342891"/>
          </a:xfrm>
        </p:spPr>
        <p:txBody>
          <a:bodyPr anchor="ctr" anchorCtr="0"/>
          <a:lstStyle>
            <a:lvl1pPr marL="0" indent="0">
              <a:buNone/>
              <a:defRPr sz="1482" b="0" cap="none" spc="0" baseline="0">
                <a:solidFill>
                  <a:schemeClr val="bg2"/>
                </a:solidFill>
              </a:defRPr>
            </a:lvl1pPr>
          </a:lstStyle>
          <a:p>
            <a:pPr lvl="0"/>
            <a:r>
              <a:rPr lang="en-US"/>
              <a:t>Add subtitle</a:t>
            </a:r>
            <a:endParaRPr lang="en-ZA"/>
          </a:p>
        </p:txBody>
      </p:sp>
      <p:sp>
        <p:nvSpPr>
          <p:cNvPr id="2" name="Title 1">
            <a:extLst>
              <a:ext uri="{FF2B5EF4-FFF2-40B4-BE49-F238E27FC236}">
                <a16:creationId xmlns:a16="http://schemas.microsoft.com/office/drawing/2014/main" id="{BF90C3C3-BBBF-F260-DAAC-255CE8EAA770}"/>
              </a:ext>
            </a:extLst>
          </p:cNvPr>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1452411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line title + sub">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136EC-0139-97A2-B26B-51C9078A2220}"/>
              </a:ext>
            </a:extLst>
          </p:cNvPr>
          <p:cNvSpPr>
            <a:spLocks noGrp="1"/>
          </p:cNvSpPr>
          <p:nvPr>
            <p:ph type="title"/>
          </p:nvPr>
        </p:nvSpPr>
        <p:spPr/>
        <p:txBody>
          <a:bodyPr/>
          <a:lstStyle/>
          <a:p>
            <a:r>
              <a:rPr lang="en-US"/>
              <a:t>Click to edit Master title style</a:t>
            </a:r>
            <a:endParaRPr lang="en-ZA"/>
          </a:p>
        </p:txBody>
      </p:sp>
      <p:sp>
        <p:nvSpPr>
          <p:cNvPr id="3" name="Text Placeholder 4">
            <a:extLst>
              <a:ext uri="{FF2B5EF4-FFF2-40B4-BE49-F238E27FC236}">
                <a16:creationId xmlns:a16="http://schemas.microsoft.com/office/drawing/2014/main" id="{63F3227F-9F11-BFA0-E19F-84DA7B3DB30E}"/>
              </a:ext>
            </a:extLst>
          </p:cNvPr>
          <p:cNvSpPr>
            <a:spLocks noGrp="1"/>
          </p:cNvSpPr>
          <p:nvPr>
            <p:ph type="body" sz="quarter" idx="10" hasCustomPrompt="1"/>
          </p:nvPr>
        </p:nvSpPr>
        <p:spPr>
          <a:xfrm>
            <a:off x="418329" y="859767"/>
            <a:ext cx="10739507" cy="342891"/>
          </a:xfrm>
        </p:spPr>
        <p:txBody>
          <a:bodyPr anchor="ctr" anchorCtr="0"/>
          <a:lstStyle>
            <a:lvl1pPr marL="0" indent="0">
              <a:buNone/>
              <a:defRPr sz="1482" b="0" cap="none" spc="0" baseline="0">
                <a:solidFill>
                  <a:schemeClr val="bg2"/>
                </a:solidFill>
              </a:defRPr>
            </a:lvl1pPr>
          </a:lstStyle>
          <a:p>
            <a:pPr lvl="0"/>
            <a:r>
              <a:rPr lang="en-US"/>
              <a:t>Add subtitle</a:t>
            </a:r>
            <a:endParaRPr lang="en-ZA"/>
          </a:p>
        </p:txBody>
      </p:sp>
    </p:spTree>
    <p:extLst>
      <p:ext uri="{BB962C8B-B14F-4D97-AF65-F5344CB8AC3E}">
        <p14:creationId xmlns:p14="http://schemas.microsoft.com/office/powerpoint/2010/main" val="1344001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Thank you">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7B78CE4-9471-B276-52D7-59557703A4C0}"/>
              </a:ext>
            </a:extLst>
          </p:cNvPr>
          <p:cNvPicPr>
            <a:picLocks noChangeAspect="1"/>
          </p:cNvPicPr>
          <p:nvPr userDrawn="1"/>
        </p:nvPicPr>
        <p:blipFill>
          <a:blip r:embed="rId2"/>
          <a:srcRect/>
          <a:stretch/>
        </p:blipFill>
        <p:spPr>
          <a:xfrm>
            <a:off x="135" y="1"/>
            <a:ext cx="12191866" cy="6858171"/>
          </a:xfrm>
          <a:prstGeom prst="rect">
            <a:avLst/>
          </a:prstGeom>
        </p:spPr>
      </p:pic>
      <p:sp>
        <p:nvSpPr>
          <p:cNvPr id="6" name="Title 1">
            <a:extLst>
              <a:ext uri="{FF2B5EF4-FFF2-40B4-BE49-F238E27FC236}">
                <a16:creationId xmlns:a16="http://schemas.microsoft.com/office/drawing/2014/main" id="{5F9D7934-C6B8-4AD5-B65E-A7118DE48604}"/>
              </a:ext>
            </a:extLst>
          </p:cNvPr>
          <p:cNvSpPr>
            <a:spLocks noGrp="1"/>
          </p:cNvSpPr>
          <p:nvPr>
            <p:ph type="ctrTitle" hasCustomPrompt="1"/>
          </p:nvPr>
        </p:nvSpPr>
        <p:spPr>
          <a:xfrm>
            <a:off x="727371" y="4843524"/>
            <a:ext cx="10189158" cy="831566"/>
          </a:xfrm>
        </p:spPr>
        <p:txBody>
          <a:bodyPr anchor="ctr"/>
          <a:lstStyle>
            <a:lvl1pPr algn="l">
              <a:defRPr sz="3810" b="1">
                <a:gradFill flip="none" rotWithShape="1">
                  <a:gsLst>
                    <a:gs pos="0">
                      <a:schemeClr val="accent3"/>
                    </a:gs>
                    <a:gs pos="100000">
                      <a:schemeClr val="accent4"/>
                    </a:gs>
                  </a:gsLst>
                  <a:lin ang="10800000" scaled="1"/>
                  <a:tileRect/>
                </a:gradFill>
              </a:defRPr>
            </a:lvl1pPr>
          </a:lstStyle>
          <a:p>
            <a:r>
              <a:rPr lang="en-US"/>
              <a:t>Thank you</a:t>
            </a:r>
            <a:endParaRPr lang="en-ZA"/>
          </a:p>
        </p:txBody>
      </p:sp>
      <p:sp>
        <p:nvSpPr>
          <p:cNvPr id="5" name="TextBox 4">
            <a:extLst>
              <a:ext uri="{FF2B5EF4-FFF2-40B4-BE49-F238E27FC236}">
                <a16:creationId xmlns:a16="http://schemas.microsoft.com/office/drawing/2014/main" id="{69B5C467-4585-8844-A4B5-CEFDD5650552}"/>
              </a:ext>
            </a:extLst>
          </p:cNvPr>
          <p:cNvSpPr txBox="1"/>
          <p:nvPr/>
        </p:nvSpPr>
        <p:spPr>
          <a:xfrm>
            <a:off x="727371" y="5611311"/>
            <a:ext cx="1994053" cy="268407"/>
          </a:xfrm>
          <a:prstGeom prst="rect">
            <a:avLst/>
          </a:prstGeom>
          <a:noFill/>
        </p:spPr>
        <p:txBody>
          <a:bodyPr wrap="square" lIns="0" tIns="0" rIns="0" bIns="0" rtlCol="0">
            <a:noAutofit/>
          </a:bodyPr>
          <a:lstStyle/>
          <a:p>
            <a:pPr algn="l">
              <a:lnSpc>
                <a:spcPct val="110000"/>
              </a:lnSpc>
            </a:pPr>
            <a:r>
              <a:rPr lang="en-GB" sz="1100" b="0" i="0" u="none" strike="noStrike">
                <a:solidFill>
                  <a:schemeClr val="bg2"/>
                </a:solidFill>
                <a:effectLst/>
                <a:latin typeface="+mj-lt"/>
              </a:rPr>
              <a:t>Discovery Health</a:t>
            </a:r>
          </a:p>
        </p:txBody>
      </p:sp>
      <p:cxnSp>
        <p:nvCxnSpPr>
          <p:cNvPr id="7" name="Straight Connector 6">
            <a:extLst>
              <a:ext uri="{FF2B5EF4-FFF2-40B4-BE49-F238E27FC236}">
                <a16:creationId xmlns:a16="http://schemas.microsoft.com/office/drawing/2014/main" id="{AAA320BD-1088-8643-B2EA-65B894E6F692}"/>
              </a:ext>
            </a:extLst>
          </p:cNvPr>
          <p:cNvCxnSpPr>
            <a:cxnSpLocks/>
          </p:cNvCxnSpPr>
          <p:nvPr/>
        </p:nvCxnSpPr>
        <p:spPr>
          <a:xfrm flipH="1" flipV="1">
            <a:off x="741398" y="5873397"/>
            <a:ext cx="8683957" cy="632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19BEBDF-C14C-1C43-B12B-3C71C53FBF69}"/>
              </a:ext>
            </a:extLst>
          </p:cNvPr>
          <p:cNvSpPr txBox="1"/>
          <p:nvPr/>
        </p:nvSpPr>
        <p:spPr>
          <a:xfrm>
            <a:off x="727372" y="5994497"/>
            <a:ext cx="10189158" cy="411091"/>
          </a:xfrm>
          <a:prstGeom prst="rect">
            <a:avLst/>
          </a:prstGeom>
          <a:noFill/>
        </p:spPr>
        <p:txBody>
          <a:bodyPr wrap="square" lIns="0" tIns="0" rIns="0" bIns="0" rtlCol="0">
            <a:noAutofit/>
          </a:bodyPr>
          <a:lstStyle/>
          <a:p>
            <a:pPr algn="l">
              <a:lnSpc>
                <a:spcPct val="110000"/>
              </a:lnSpc>
            </a:pPr>
            <a:r>
              <a:rPr lang="en-GB" sz="900" b="0" i="0" u="none" strike="noStrike">
                <a:solidFill>
                  <a:schemeClr val="bg2"/>
                </a:solidFill>
                <a:effectLst/>
                <a:latin typeface="+mj-lt"/>
              </a:rPr>
              <a:t>Discovery Health (Pty) Ltd. Registration number: 1997/013480/07. An authorised financial services provider and administrator of medical schemes.</a:t>
            </a:r>
          </a:p>
          <a:p>
            <a:pPr algn="l">
              <a:lnSpc>
                <a:spcPct val="110000"/>
              </a:lnSpc>
            </a:pPr>
            <a:r>
              <a:rPr lang="en-GB" sz="900" b="0" i="0" u="none" strike="noStrike">
                <a:solidFill>
                  <a:schemeClr val="bg2"/>
                </a:solidFill>
                <a:effectLst/>
                <a:latin typeface="+mj-lt"/>
              </a:rPr>
              <a:t>1 Discovery Place, Sandton, 2196 | www.discovery.co.za</a:t>
            </a:r>
          </a:p>
        </p:txBody>
      </p:sp>
    </p:spTree>
    <p:extLst>
      <p:ext uri="{BB962C8B-B14F-4D97-AF65-F5344CB8AC3E}">
        <p14:creationId xmlns:p14="http://schemas.microsoft.com/office/powerpoint/2010/main" val="3288981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0" i="0">
                <a:solidFill>
                  <a:schemeClr val="bg1"/>
                </a:solidFill>
                <a:latin typeface="Lucida Sans"/>
                <a:cs typeface="Lucida Sans"/>
              </a:defRPr>
            </a:lvl1pPr>
          </a:lstStyle>
          <a:p>
            <a:endParaRPr/>
          </a:p>
        </p:txBody>
      </p:sp>
      <p:sp>
        <p:nvSpPr>
          <p:cNvPr id="3" name="Holder 3"/>
          <p:cNvSpPr>
            <a:spLocks noGrp="1"/>
          </p:cNvSpPr>
          <p:nvPr>
            <p:ph type="body" idx="1"/>
          </p:nvPr>
        </p:nvSpPr>
        <p:spPr/>
        <p:txBody>
          <a:bodyPr lIns="0" tIns="0" rIns="0" bIns="0"/>
          <a:lstStyle>
            <a:lvl1pPr>
              <a:defRPr sz="1800" b="0" i="0">
                <a:solidFill>
                  <a:schemeClr val="bg1"/>
                </a:solidFill>
                <a:latin typeface="Lucida Sans"/>
                <a:cs typeface="Lucida San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18/07/2023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729023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Section charcoal">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7706154-25AA-E651-39B4-310A4322A468}"/>
              </a:ext>
            </a:extLst>
          </p:cNvPr>
          <p:cNvPicPr>
            <a:picLocks noChangeAspect="1"/>
          </p:cNvPicPr>
          <p:nvPr userDrawn="1"/>
        </p:nvPicPr>
        <p:blipFill rotWithShape="1">
          <a:blip r:embed="rId2"/>
          <a:srcRect b="5180"/>
          <a:stretch/>
        </p:blipFill>
        <p:spPr>
          <a:xfrm>
            <a:off x="0" y="1"/>
            <a:ext cx="12192000" cy="6504184"/>
          </a:xfrm>
          <a:prstGeom prst="rect">
            <a:avLst/>
          </a:prstGeom>
        </p:spPr>
      </p:pic>
      <p:sp>
        <p:nvSpPr>
          <p:cNvPr id="3" name="Title 1">
            <a:extLst>
              <a:ext uri="{FF2B5EF4-FFF2-40B4-BE49-F238E27FC236}">
                <a16:creationId xmlns:a16="http://schemas.microsoft.com/office/drawing/2014/main" id="{19611A1C-6A6D-0D40-9E76-CCC823078B57}"/>
              </a:ext>
            </a:extLst>
          </p:cNvPr>
          <p:cNvSpPr>
            <a:spLocks noGrp="1"/>
          </p:cNvSpPr>
          <p:nvPr>
            <p:ph type="ctrTitle" hasCustomPrompt="1"/>
          </p:nvPr>
        </p:nvSpPr>
        <p:spPr>
          <a:xfrm>
            <a:off x="1057396" y="1871066"/>
            <a:ext cx="8019981" cy="3369364"/>
          </a:xfrm>
          <a:noFill/>
        </p:spPr>
        <p:txBody>
          <a:bodyPr anchor="ctr"/>
          <a:lstStyle>
            <a:lvl1pPr algn="l">
              <a:lnSpc>
                <a:spcPct val="80000"/>
              </a:lnSpc>
              <a:defRPr sz="7500" b="1" i="0">
                <a:gradFill>
                  <a:gsLst>
                    <a:gs pos="0">
                      <a:schemeClr val="accent4"/>
                    </a:gs>
                    <a:gs pos="100000">
                      <a:schemeClr val="accent3"/>
                    </a:gs>
                  </a:gsLst>
                  <a:lin ang="2700000" scaled="0"/>
                </a:gradFill>
                <a:latin typeface="+mj-lt"/>
                <a:cs typeface="Calibri" panose="020F0502020204030204" pitchFamily="34" charset="0"/>
              </a:defRPr>
            </a:lvl1pPr>
          </a:lstStyle>
          <a:p>
            <a:r>
              <a:rPr lang="en-US"/>
              <a:t>ADD </a:t>
            </a:r>
            <a:br>
              <a:rPr lang="en-US"/>
            </a:br>
            <a:r>
              <a:rPr lang="en-US"/>
              <a:t>SECTION </a:t>
            </a:r>
            <a:br>
              <a:rPr lang="en-US"/>
            </a:br>
            <a:r>
              <a:rPr lang="en-US"/>
              <a:t>TITLE</a:t>
            </a:r>
            <a:endParaRPr lang="en-ZA"/>
          </a:p>
        </p:txBody>
      </p:sp>
      <p:sp>
        <p:nvSpPr>
          <p:cNvPr id="5" name="Rectangle 4">
            <a:extLst>
              <a:ext uri="{FF2B5EF4-FFF2-40B4-BE49-F238E27FC236}">
                <a16:creationId xmlns:a16="http://schemas.microsoft.com/office/drawing/2014/main" id="{02C15F40-2872-3043-B2CF-A32BBE813AAB}"/>
              </a:ext>
            </a:extLst>
          </p:cNvPr>
          <p:cNvSpPr/>
          <p:nvPr userDrawn="1"/>
        </p:nvSpPr>
        <p:spPr>
          <a:xfrm>
            <a:off x="381242" y="6789626"/>
            <a:ext cx="11429516" cy="70338"/>
          </a:xfrm>
          <a:prstGeom prst="rect">
            <a:avLst/>
          </a:prstGeom>
          <a:gradFill flip="none" rotWithShape="1">
            <a:gsLst>
              <a:gs pos="100000">
                <a:schemeClr val="accent4"/>
              </a:gs>
              <a:gs pos="46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2929879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 sub">
    <p:bg>
      <p:bgPr>
        <a:solidFill>
          <a:srgbClr val="292B2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12030-83A1-8C00-DFD5-CF1D3C8BD4E2}"/>
              </a:ext>
            </a:extLst>
          </p:cNvPr>
          <p:cNvSpPr>
            <a:spLocks noGrp="1"/>
          </p:cNvSpPr>
          <p:nvPr>
            <p:ph type="title"/>
          </p:nvPr>
        </p:nvSpPr>
        <p:spPr/>
        <p:txBody>
          <a:bodyPr/>
          <a:lstStyle/>
          <a:p>
            <a:r>
              <a:rPr lang="en-US"/>
              <a:t>Click to edit Master title style</a:t>
            </a:r>
            <a:endParaRPr lang="en-ZA"/>
          </a:p>
        </p:txBody>
      </p:sp>
      <p:sp>
        <p:nvSpPr>
          <p:cNvPr id="12" name="Rectangle 11">
            <a:extLst>
              <a:ext uri="{FF2B5EF4-FFF2-40B4-BE49-F238E27FC236}">
                <a16:creationId xmlns:a16="http://schemas.microsoft.com/office/drawing/2014/main" id="{B468DDB3-950B-C830-82F7-743399D9215D}"/>
              </a:ext>
            </a:extLst>
          </p:cNvPr>
          <p:cNvSpPr/>
          <p:nvPr userDrawn="1"/>
        </p:nvSpPr>
        <p:spPr>
          <a:xfrm>
            <a:off x="388936" y="1990223"/>
            <a:ext cx="3599999" cy="4355015"/>
          </a:xfrm>
          <a:prstGeom prst="rect">
            <a:avLst/>
          </a:prstGeom>
          <a:solidFill>
            <a:srgbClr val="202122"/>
          </a:solidFill>
          <a:ln w="12700" cap="flat" cmpd="sng" algn="ctr">
            <a:noFill/>
            <a:prstDash val="solid"/>
            <a:miter lim="800000"/>
          </a:ln>
          <a:effectLst/>
        </p:spPr>
        <p:txBody>
          <a:bodyPr rtlCol="0" anchor="ctr"/>
          <a:lstStyle/>
          <a:p>
            <a:pPr marL="0" marR="0" lvl="0" indent="0" algn="ctr" defTabSz="483855"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FFFFFF"/>
              </a:solidFill>
              <a:effectLst/>
              <a:uLnTx/>
              <a:uFillTx/>
            </a:endParaRPr>
          </a:p>
        </p:txBody>
      </p:sp>
      <p:sp>
        <p:nvSpPr>
          <p:cNvPr id="13" name="Rectangle: Top Corners Rounded 15">
            <a:extLst>
              <a:ext uri="{FF2B5EF4-FFF2-40B4-BE49-F238E27FC236}">
                <a16:creationId xmlns:a16="http://schemas.microsoft.com/office/drawing/2014/main" id="{B7D7F7D9-14A5-43A8-F5AB-A4638793E11F}"/>
              </a:ext>
            </a:extLst>
          </p:cNvPr>
          <p:cNvSpPr/>
          <p:nvPr userDrawn="1"/>
        </p:nvSpPr>
        <p:spPr>
          <a:xfrm>
            <a:off x="388936" y="1228725"/>
            <a:ext cx="3600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algn="ctr">
              <a:lnSpc>
                <a:spcPct val="110000"/>
              </a:lnSpc>
              <a:tabLst>
                <a:tab pos="808038" algn="l"/>
              </a:tabLst>
              <a:defRPr/>
            </a:pPr>
            <a:endParaRPr lang="en-ZA" sz="1400" kern="0" spc="1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4" name="Rectangle 13">
            <a:extLst>
              <a:ext uri="{FF2B5EF4-FFF2-40B4-BE49-F238E27FC236}">
                <a16:creationId xmlns:a16="http://schemas.microsoft.com/office/drawing/2014/main" id="{790FC72E-673B-D090-7EDF-1694188FA9AE}"/>
              </a:ext>
            </a:extLst>
          </p:cNvPr>
          <p:cNvSpPr/>
          <p:nvPr userDrawn="1"/>
        </p:nvSpPr>
        <p:spPr>
          <a:xfrm>
            <a:off x="4294270" y="1990223"/>
            <a:ext cx="3599999" cy="4355015"/>
          </a:xfrm>
          <a:prstGeom prst="rect">
            <a:avLst/>
          </a:prstGeom>
          <a:solidFill>
            <a:srgbClr val="202122"/>
          </a:solidFill>
          <a:ln w="12700" cap="flat" cmpd="sng" algn="ctr">
            <a:noFill/>
            <a:prstDash val="solid"/>
            <a:miter lim="800000"/>
          </a:ln>
          <a:effectLst/>
        </p:spPr>
        <p:txBody>
          <a:bodyPr rtlCol="0" anchor="ctr"/>
          <a:lstStyle/>
          <a:p>
            <a:pPr marL="0" marR="0" lvl="0" indent="0" algn="ctr" defTabSz="483855"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FFFFFF"/>
              </a:solidFill>
              <a:effectLst/>
              <a:uLnTx/>
              <a:uFillTx/>
            </a:endParaRPr>
          </a:p>
        </p:txBody>
      </p:sp>
      <p:sp>
        <p:nvSpPr>
          <p:cNvPr id="15" name="Rectangle: Top Corners Rounded 15">
            <a:extLst>
              <a:ext uri="{FF2B5EF4-FFF2-40B4-BE49-F238E27FC236}">
                <a16:creationId xmlns:a16="http://schemas.microsoft.com/office/drawing/2014/main" id="{AB16A52E-0726-0E98-FAEC-2AEC8FDA3DC9}"/>
              </a:ext>
            </a:extLst>
          </p:cNvPr>
          <p:cNvSpPr/>
          <p:nvPr userDrawn="1"/>
        </p:nvSpPr>
        <p:spPr>
          <a:xfrm>
            <a:off x="4294273" y="1228725"/>
            <a:ext cx="3600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algn="ctr">
              <a:lnSpc>
                <a:spcPct val="110000"/>
              </a:lnSpc>
              <a:tabLst>
                <a:tab pos="808038" algn="l"/>
              </a:tabLst>
              <a:defRPr/>
            </a:pPr>
            <a:endParaRPr lang="en-ZA" sz="1400" kern="0" spc="1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6" name="Rectangle 15">
            <a:extLst>
              <a:ext uri="{FF2B5EF4-FFF2-40B4-BE49-F238E27FC236}">
                <a16:creationId xmlns:a16="http://schemas.microsoft.com/office/drawing/2014/main" id="{2630916D-FEFD-0C64-282E-F6154C6C5973}"/>
              </a:ext>
            </a:extLst>
          </p:cNvPr>
          <p:cNvSpPr/>
          <p:nvPr userDrawn="1"/>
        </p:nvSpPr>
        <p:spPr>
          <a:xfrm>
            <a:off x="8199604" y="1990223"/>
            <a:ext cx="3599999" cy="4355015"/>
          </a:xfrm>
          <a:prstGeom prst="rect">
            <a:avLst/>
          </a:prstGeom>
          <a:solidFill>
            <a:srgbClr val="202122"/>
          </a:solidFill>
          <a:ln w="12700" cap="flat" cmpd="sng" algn="ctr">
            <a:noFill/>
            <a:prstDash val="solid"/>
            <a:miter lim="800000"/>
          </a:ln>
          <a:effectLst/>
        </p:spPr>
        <p:txBody>
          <a:bodyPr rtlCol="0" anchor="ctr"/>
          <a:lstStyle/>
          <a:p>
            <a:pPr marL="0" marR="0" lvl="0" indent="0" algn="ctr" defTabSz="483855"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FFFFFF"/>
              </a:solidFill>
              <a:effectLst/>
              <a:uLnTx/>
              <a:uFillTx/>
            </a:endParaRPr>
          </a:p>
        </p:txBody>
      </p:sp>
      <p:sp>
        <p:nvSpPr>
          <p:cNvPr id="17" name="Rectangle: Top Corners Rounded 15">
            <a:extLst>
              <a:ext uri="{FF2B5EF4-FFF2-40B4-BE49-F238E27FC236}">
                <a16:creationId xmlns:a16="http://schemas.microsoft.com/office/drawing/2014/main" id="{D2237019-7304-8930-B367-1B4FFA991EF8}"/>
              </a:ext>
            </a:extLst>
          </p:cNvPr>
          <p:cNvSpPr/>
          <p:nvPr userDrawn="1"/>
        </p:nvSpPr>
        <p:spPr>
          <a:xfrm>
            <a:off x="8199607" y="1228725"/>
            <a:ext cx="3600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algn="ctr">
              <a:lnSpc>
                <a:spcPct val="110000"/>
              </a:lnSpc>
              <a:tabLst>
                <a:tab pos="808038" algn="l"/>
              </a:tabLst>
              <a:defRPr/>
            </a:pPr>
            <a:endParaRPr lang="en-ZA" sz="1400" kern="0" spc="1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2" name="Text Placeholder 21">
            <a:extLst>
              <a:ext uri="{FF2B5EF4-FFF2-40B4-BE49-F238E27FC236}">
                <a16:creationId xmlns:a16="http://schemas.microsoft.com/office/drawing/2014/main" id="{94FDFD7A-2AAB-6317-2C24-6EC61EEC8C23}"/>
              </a:ext>
            </a:extLst>
          </p:cNvPr>
          <p:cNvSpPr>
            <a:spLocks noGrp="1"/>
          </p:cNvSpPr>
          <p:nvPr>
            <p:ph type="body" sz="quarter" idx="10"/>
          </p:nvPr>
        </p:nvSpPr>
        <p:spPr>
          <a:xfrm>
            <a:off x="388800" y="1278000"/>
            <a:ext cx="3600000" cy="666000"/>
          </a:xfrm>
        </p:spPr>
        <p:txBody>
          <a:bodyPr anchor="ctr" anchorCtr="0"/>
          <a:lstStyle>
            <a:lvl1pPr marL="0" indent="0" algn="ctr">
              <a:buFontTx/>
              <a:buNone/>
              <a:defRPr sz="1400" cap="all" spc="10" baseline="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5pPr>
          </a:lstStyle>
          <a:p>
            <a:pPr lvl="0"/>
            <a:r>
              <a:rPr lang="en-US"/>
              <a:t>Click to edit Master text styles</a:t>
            </a:r>
            <a:endParaRPr lang="en-ZA"/>
          </a:p>
        </p:txBody>
      </p:sp>
      <p:sp>
        <p:nvSpPr>
          <p:cNvPr id="23" name="Text Placeholder 21">
            <a:extLst>
              <a:ext uri="{FF2B5EF4-FFF2-40B4-BE49-F238E27FC236}">
                <a16:creationId xmlns:a16="http://schemas.microsoft.com/office/drawing/2014/main" id="{75BB51F4-4407-A1F7-1F6B-72AAE88E3913}"/>
              </a:ext>
            </a:extLst>
          </p:cNvPr>
          <p:cNvSpPr>
            <a:spLocks noGrp="1"/>
          </p:cNvSpPr>
          <p:nvPr>
            <p:ph type="body" sz="quarter" idx="11"/>
          </p:nvPr>
        </p:nvSpPr>
        <p:spPr>
          <a:xfrm>
            <a:off x="4294204" y="1278000"/>
            <a:ext cx="3600000" cy="666000"/>
          </a:xfrm>
        </p:spPr>
        <p:txBody>
          <a:bodyPr anchor="ctr" anchorCtr="0"/>
          <a:lstStyle>
            <a:lvl1pPr marL="0" indent="0" algn="ctr">
              <a:buFontTx/>
              <a:buNone/>
              <a:defRPr sz="1400" cap="all" spc="10" baseline="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5pPr>
          </a:lstStyle>
          <a:p>
            <a:pPr lvl="0"/>
            <a:r>
              <a:rPr lang="en-US"/>
              <a:t>Click to edit Master text styles</a:t>
            </a:r>
            <a:endParaRPr lang="en-ZA"/>
          </a:p>
        </p:txBody>
      </p:sp>
      <p:sp>
        <p:nvSpPr>
          <p:cNvPr id="24" name="Text Placeholder 21">
            <a:extLst>
              <a:ext uri="{FF2B5EF4-FFF2-40B4-BE49-F238E27FC236}">
                <a16:creationId xmlns:a16="http://schemas.microsoft.com/office/drawing/2014/main" id="{D1830C1B-54D5-DDE3-B5D6-E90621442C17}"/>
              </a:ext>
            </a:extLst>
          </p:cNvPr>
          <p:cNvSpPr>
            <a:spLocks noGrp="1"/>
          </p:cNvSpPr>
          <p:nvPr>
            <p:ph type="body" sz="quarter" idx="12"/>
          </p:nvPr>
        </p:nvSpPr>
        <p:spPr>
          <a:xfrm>
            <a:off x="8199607" y="1278000"/>
            <a:ext cx="3600000" cy="666000"/>
          </a:xfrm>
        </p:spPr>
        <p:txBody>
          <a:bodyPr anchor="ctr" anchorCtr="0"/>
          <a:lstStyle>
            <a:lvl1pPr marL="0" indent="0" algn="ctr">
              <a:buFontTx/>
              <a:buNone/>
              <a:defRPr sz="1400" cap="all" spc="10" baseline="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400">
                <a:solidFill>
                  <a:srgbClr val="E0E0E0"/>
                </a:solidFill>
                <a:latin typeface="Open Sans Semibold" panose="020B0706030804020204" pitchFamily="34" charset="0"/>
                <a:ea typeface="Open Sans Semibold" panose="020B0706030804020204" pitchFamily="34" charset="0"/>
                <a:cs typeface="Open Sans Semibold" panose="020B0706030804020204" pitchFamily="34" charset="0"/>
              </a:defRPr>
            </a:lvl5pPr>
          </a:lstStyle>
          <a:p>
            <a:pPr lvl="0"/>
            <a:r>
              <a:rPr lang="en-US"/>
              <a:t>Click to edit Master text styles</a:t>
            </a:r>
            <a:endParaRPr lang="en-ZA"/>
          </a:p>
        </p:txBody>
      </p:sp>
    </p:spTree>
    <p:extLst>
      <p:ext uri="{BB962C8B-B14F-4D97-AF65-F5344CB8AC3E}">
        <p14:creationId xmlns:p14="http://schemas.microsoft.com/office/powerpoint/2010/main" val="1742247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 sub + 5 box">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p:txBody>
          <a:bodyPr/>
          <a:lstStyle>
            <a:lvl1pPr>
              <a:defRPr/>
            </a:lvl1pPr>
          </a:lstStyle>
          <a:p>
            <a:r>
              <a:rPr lang="en-US"/>
              <a:t>ADD TITLE</a:t>
            </a:r>
          </a:p>
        </p:txBody>
      </p:sp>
      <p:sp>
        <p:nvSpPr>
          <p:cNvPr id="24" name="Rectangle: Rounded Corners 23">
            <a:extLst>
              <a:ext uri="{FF2B5EF4-FFF2-40B4-BE49-F238E27FC236}">
                <a16:creationId xmlns:a16="http://schemas.microsoft.com/office/drawing/2014/main" id="{CC682BAB-1179-5109-0C32-6C8CAD5884DC}"/>
              </a:ext>
            </a:extLst>
          </p:cNvPr>
          <p:cNvSpPr/>
          <p:nvPr userDrawn="1"/>
        </p:nvSpPr>
        <p:spPr>
          <a:xfrm>
            <a:off x="612969" y="1005291"/>
            <a:ext cx="1697362" cy="1268367"/>
          </a:xfrm>
          <a:prstGeom prst="roundRect">
            <a:avLst>
              <a:gd name="adj" fmla="val 8572"/>
            </a:avLst>
          </a:prstGeom>
          <a:solidFill>
            <a:schemeClr val="bg2">
              <a:lumMod val="10000"/>
            </a:schemeClr>
          </a:soli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905"/>
          </a:p>
        </p:txBody>
      </p:sp>
      <p:sp>
        <p:nvSpPr>
          <p:cNvPr id="25" name="Rectangle: Top Corners Rounded 15">
            <a:extLst>
              <a:ext uri="{FF2B5EF4-FFF2-40B4-BE49-F238E27FC236}">
                <a16:creationId xmlns:a16="http://schemas.microsoft.com/office/drawing/2014/main" id="{8175EA92-F4B7-0C9D-D210-2B43E2DC3119}"/>
              </a:ext>
            </a:extLst>
          </p:cNvPr>
          <p:cNvSpPr/>
          <p:nvPr userDrawn="1"/>
        </p:nvSpPr>
        <p:spPr>
          <a:xfrm>
            <a:off x="394076" y="1258726"/>
            <a:ext cx="2135147" cy="761498"/>
          </a:xfrm>
          <a:prstGeom prst="rect">
            <a:avLst/>
          </a:prstGeom>
          <a:gradFill>
            <a:gsLst>
              <a:gs pos="0">
                <a:schemeClr val="tx1">
                  <a:lumMod val="90000"/>
                  <a:lumOff val="10000"/>
                </a:schemeClr>
              </a:gs>
              <a:gs pos="100000">
                <a:srgbClr val="1D1D1D"/>
              </a:gs>
            </a:gsLst>
            <a:lin ang="5400000" scaled="1"/>
          </a:gradFill>
          <a:ln w="12700" cap="flat" cmpd="sng" algn="ctr">
            <a:noFill/>
            <a:prstDash val="solid"/>
            <a:miter lim="800000"/>
          </a:ln>
          <a:effectLst/>
        </p:spPr>
        <p:txBody>
          <a:bodyPr lIns="107996" tIns="71997" rIns="107996" rtlCol="0" anchor="t" anchorCtr="0"/>
          <a:lstStyle/>
          <a:p>
            <a:pPr marL="0" marR="0" lvl="0" indent="0" algn="ctr" defTabSz="914378" eaLnBrk="1" fontAlgn="auto" latinLnBrk="0" hangingPunct="1">
              <a:lnSpc>
                <a:spcPct val="110000"/>
              </a:lnSpc>
              <a:spcBef>
                <a:spcPts val="0"/>
              </a:spcBef>
              <a:spcAft>
                <a:spcPts val="0"/>
              </a:spcAft>
              <a:buClrTx/>
              <a:buSzTx/>
              <a:buFontTx/>
              <a:buNone/>
              <a:tabLst>
                <a:tab pos="808018" algn="l"/>
              </a:tabLst>
              <a:defRPr/>
            </a:pPr>
            <a:endParaRPr kumimoji="0" lang="en-ZA" sz="1400" b="0" i="0" u="none" strike="noStrike" kern="0" cap="none" spc="99"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6" name="Text Placeholder 15">
            <a:extLst>
              <a:ext uri="{FF2B5EF4-FFF2-40B4-BE49-F238E27FC236}">
                <a16:creationId xmlns:a16="http://schemas.microsoft.com/office/drawing/2014/main" id="{D9B3CDB5-8F5D-F1E9-E6DE-F31C0850DEB7}"/>
              </a:ext>
            </a:extLst>
          </p:cNvPr>
          <p:cNvSpPr>
            <a:spLocks noGrp="1"/>
          </p:cNvSpPr>
          <p:nvPr>
            <p:ph type="body" sz="quarter" idx="10"/>
          </p:nvPr>
        </p:nvSpPr>
        <p:spPr>
          <a:xfrm>
            <a:off x="394076" y="1306473"/>
            <a:ext cx="2135147"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27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grpSp>
        <p:nvGrpSpPr>
          <p:cNvPr id="5" name="Group 4">
            <a:extLst>
              <a:ext uri="{FF2B5EF4-FFF2-40B4-BE49-F238E27FC236}">
                <a16:creationId xmlns:a16="http://schemas.microsoft.com/office/drawing/2014/main" id="{AB1D2D03-74E2-38F4-E42E-809DE3239EE2}"/>
              </a:ext>
            </a:extLst>
          </p:cNvPr>
          <p:cNvGrpSpPr/>
          <p:nvPr userDrawn="1"/>
        </p:nvGrpSpPr>
        <p:grpSpPr>
          <a:xfrm>
            <a:off x="388936" y="2104542"/>
            <a:ext cx="11429516" cy="4335125"/>
            <a:chOff x="367514" y="2032986"/>
            <a:chExt cx="13504878" cy="4051902"/>
          </a:xfrm>
        </p:grpSpPr>
        <p:sp>
          <p:nvSpPr>
            <p:cNvPr id="2" name="Rectangle 1">
              <a:extLst>
                <a:ext uri="{FF2B5EF4-FFF2-40B4-BE49-F238E27FC236}">
                  <a16:creationId xmlns:a16="http://schemas.microsoft.com/office/drawing/2014/main" id="{560DDFAB-0906-314B-4D65-55C906B1D04E}"/>
                </a:ext>
              </a:extLst>
            </p:cNvPr>
            <p:cNvSpPr/>
            <p:nvPr userDrawn="1"/>
          </p:nvSpPr>
          <p:spPr>
            <a:xfrm>
              <a:off x="367514" y="2032986"/>
              <a:ext cx="2534281" cy="4051902"/>
            </a:xfrm>
            <a:prstGeom prst="rect">
              <a:avLst/>
            </a:prstGeom>
            <a:solidFill>
              <a:srgbClr val="232425"/>
            </a:solidFill>
            <a:ln w="12700" cap="flat" cmpd="sng" algn="ctr">
              <a:noFill/>
              <a:prstDash val="solid"/>
              <a:miter lim="800000"/>
            </a:ln>
            <a:effectLst/>
          </p:spPr>
          <p:txBody>
            <a:bodyPr rtlCol="0" anchor="ctr"/>
            <a:lstStyle/>
            <a:p>
              <a:pPr algn="ctr" defTabSz="483843"/>
              <a:endParaRPr lang="en-ZA" sz="1905" kern="0">
                <a:solidFill>
                  <a:srgbClr val="FFFFFF"/>
                </a:solidFill>
                <a:latin typeface="Open Sans"/>
              </a:endParaRPr>
            </a:p>
          </p:txBody>
        </p:sp>
        <p:sp>
          <p:nvSpPr>
            <p:cNvPr id="6" name="Rectangle 5">
              <a:extLst>
                <a:ext uri="{FF2B5EF4-FFF2-40B4-BE49-F238E27FC236}">
                  <a16:creationId xmlns:a16="http://schemas.microsoft.com/office/drawing/2014/main" id="{ADECCC64-96B1-78E5-392F-BFD1FEC2CB56}"/>
                </a:ext>
              </a:extLst>
            </p:cNvPr>
            <p:cNvSpPr/>
            <p:nvPr userDrawn="1"/>
          </p:nvSpPr>
          <p:spPr>
            <a:xfrm>
              <a:off x="3110163" y="2032986"/>
              <a:ext cx="2534281" cy="4051902"/>
            </a:xfrm>
            <a:prstGeom prst="rect">
              <a:avLst/>
            </a:prstGeom>
            <a:solidFill>
              <a:srgbClr val="232425"/>
            </a:solidFill>
            <a:ln w="12700" cap="flat" cmpd="sng" algn="ctr">
              <a:noFill/>
              <a:prstDash val="solid"/>
              <a:miter lim="800000"/>
            </a:ln>
            <a:effectLst/>
          </p:spPr>
          <p:txBody>
            <a:bodyPr rtlCol="0" anchor="ctr"/>
            <a:lstStyle/>
            <a:p>
              <a:pPr algn="ctr" defTabSz="483843"/>
              <a:endParaRPr lang="en-ZA" sz="1905" kern="0">
                <a:solidFill>
                  <a:srgbClr val="FFFFFF"/>
                </a:solidFill>
                <a:latin typeface="Open Sans"/>
              </a:endParaRPr>
            </a:p>
          </p:txBody>
        </p:sp>
        <p:sp>
          <p:nvSpPr>
            <p:cNvPr id="9" name="Rectangle 8">
              <a:extLst>
                <a:ext uri="{FF2B5EF4-FFF2-40B4-BE49-F238E27FC236}">
                  <a16:creationId xmlns:a16="http://schemas.microsoft.com/office/drawing/2014/main" id="{712CAB55-7E2E-6B65-CD73-7DEE3D641AEC}"/>
                </a:ext>
              </a:extLst>
            </p:cNvPr>
            <p:cNvSpPr/>
            <p:nvPr userDrawn="1"/>
          </p:nvSpPr>
          <p:spPr>
            <a:xfrm>
              <a:off x="5852812" y="2032986"/>
              <a:ext cx="2534281" cy="4051902"/>
            </a:xfrm>
            <a:prstGeom prst="rect">
              <a:avLst/>
            </a:prstGeom>
            <a:solidFill>
              <a:srgbClr val="232425"/>
            </a:solidFill>
            <a:ln w="12700" cap="flat" cmpd="sng" algn="ctr">
              <a:noFill/>
              <a:prstDash val="solid"/>
              <a:miter lim="800000"/>
            </a:ln>
            <a:effectLst/>
          </p:spPr>
          <p:txBody>
            <a:bodyPr rtlCol="0" anchor="ctr"/>
            <a:lstStyle/>
            <a:p>
              <a:pPr algn="ctr" defTabSz="483843"/>
              <a:endParaRPr lang="en-ZA" sz="1905" kern="0">
                <a:solidFill>
                  <a:srgbClr val="FFFFFF"/>
                </a:solidFill>
                <a:latin typeface="Open Sans"/>
              </a:endParaRPr>
            </a:p>
          </p:txBody>
        </p:sp>
        <p:sp>
          <p:nvSpPr>
            <p:cNvPr id="20" name="Rectangle 19">
              <a:extLst>
                <a:ext uri="{FF2B5EF4-FFF2-40B4-BE49-F238E27FC236}">
                  <a16:creationId xmlns:a16="http://schemas.microsoft.com/office/drawing/2014/main" id="{18A294A2-3EDF-8167-E57D-456BEBFC6664}"/>
                </a:ext>
              </a:extLst>
            </p:cNvPr>
            <p:cNvSpPr/>
            <p:nvPr userDrawn="1"/>
          </p:nvSpPr>
          <p:spPr>
            <a:xfrm>
              <a:off x="8595461" y="2032986"/>
              <a:ext cx="2534281" cy="4051902"/>
            </a:xfrm>
            <a:prstGeom prst="rect">
              <a:avLst/>
            </a:prstGeom>
            <a:solidFill>
              <a:srgbClr val="232425"/>
            </a:solidFill>
            <a:ln w="12700" cap="flat" cmpd="sng" algn="ctr">
              <a:noFill/>
              <a:prstDash val="solid"/>
              <a:miter lim="800000"/>
            </a:ln>
            <a:effectLst/>
          </p:spPr>
          <p:txBody>
            <a:bodyPr rtlCol="0" anchor="ctr"/>
            <a:lstStyle/>
            <a:p>
              <a:pPr algn="ctr" defTabSz="483843"/>
              <a:endParaRPr lang="en-ZA" sz="1905" kern="0">
                <a:solidFill>
                  <a:srgbClr val="FFFFFF"/>
                </a:solidFill>
                <a:latin typeface="Open Sans"/>
              </a:endParaRPr>
            </a:p>
          </p:txBody>
        </p:sp>
        <p:sp>
          <p:nvSpPr>
            <p:cNvPr id="4" name="Rectangle 3">
              <a:extLst>
                <a:ext uri="{FF2B5EF4-FFF2-40B4-BE49-F238E27FC236}">
                  <a16:creationId xmlns:a16="http://schemas.microsoft.com/office/drawing/2014/main" id="{7BB54591-1F74-C871-9486-A643E36A114F}"/>
                </a:ext>
              </a:extLst>
            </p:cNvPr>
            <p:cNvSpPr/>
            <p:nvPr userDrawn="1"/>
          </p:nvSpPr>
          <p:spPr>
            <a:xfrm>
              <a:off x="11338111" y="2032986"/>
              <a:ext cx="2534281" cy="4051902"/>
            </a:xfrm>
            <a:prstGeom prst="rect">
              <a:avLst/>
            </a:prstGeom>
            <a:solidFill>
              <a:srgbClr val="232425"/>
            </a:solidFill>
            <a:ln w="12700" cap="flat" cmpd="sng" algn="ctr">
              <a:noFill/>
              <a:prstDash val="solid"/>
              <a:miter lim="800000"/>
            </a:ln>
            <a:effectLst/>
          </p:spPr>
          <p:txBody>
            <a:bodyPr rtlCol="0" anchor="ctr"/>
            <a:lstStyle/>
            <a:p>
              <a:pPr algn="ctr" defTabSz="483843"/>
              <a:endParaRPr lang="en-ZA" sz="1905" kern="0">
                <a:solidFill>
                  <a:srgbClr val="FFFFFF"/>
                </a:solidFill>
                <a:latin typeface="Open Sans"/>
              </a:endParaRPr>
            </a:p>
          </p:txBody>
        </p:sp>
      </p:grpSp>
      <p:sp>
        <p:nvSpPr>
          <p:cNvPr id="7" name="Rectangle: Rounded Corners 6">
            <a:extLst>
              <a:ext uri="{FF2B5EF4-FFF2-40B4-BE49-F238E27FC236}">
                <a16:creationId xmlns:a16="http://schemas.microsoft.com/office/drawing/2014/main" id="{A94DB462-337F-5735-DF28-345241BF3561}"/>
              </a:ext>
            </a:extLst>
          </p:cNvPr>
          <p:cNvSpPr/>
          <p:nvPr userDrawn="1"/>
        </p:nvSpPr>
        <p:spPr>
          <a:xfrm>
            <a:off x="2938677" y="1005291"/>
            <a:ext cx="1697362" cy="1268367"/>
          </a:xfrm>
          <a:prstGeom prst="roundRect">
            <a:avLst>
              <a:gd name="adj" fmla="val 8572"/>
            </a:avLst>
          </a:prstGeom>
          <a:solidFill>
            <a:schemeClr val="bg2">
              <a:lumMod val="10000"/>
            </a:schemeClr>
          </a:soli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905"/>
          </a:p>
        </p:txBody>
      </p:sp>
      <p:sp>
        <p:nvSpPr>
          <p:cNvPr id="8" name="Rectangle: Top Corners Rounded 15">
            <a:extLst>
              <a:ext uri="{FF2B5EF4-FFF2-40B4-BE49-F238E27FC236}">
                <a16:creationId xmlns:a16="http://schemas.microsoft.com/office/drawing/2014/main" id="{BF864A76-7A8C-7DE0-BA77-C6DB855EC37F}"/>
              </a:ext>
            </a:extLst>
          </p:cNvPr>
          <p:cNvSpPr/>
          <p:nvPr userDrawn="1"/>
        </p:nvSpPr>
        <p:spPr>
          <a:xfrm>
            <a:off x="2719786" y="1258726"/>
            <a:ext cx="2135147" cy="761498"/>
          </a:xfrm>
          <a:prstGeom prst="rect">
            <a:avLst/>
          </a:prstGeom>
          <a:gradFill>
            <a:gsLst>
              <a:gs pos="0">
                <a:schemeClr val="tx1">
                  <a:lumMod val="90000"/>
                  <a:lumOff val="10000"/>
                </a:schemeClr>
              </a:gs>
              <a:gs pos="100000">
                <a:srgbClr val="1D1D1D"/>
              </a:gs>
            </a:gsLst>
            <a:lin ang="5400000" scaled="1"/>
          </a:gradFill>
          <a:ln w="12700" cap="flat" cmpd="sng" algn="ctr">
            <a:noFill/>
            <a:prstDash val="solid"/>
            <a:miter lim="800000"/>
          </a:ln>
          <a:effectLst/>
        </p:spPr>
        <p:txBody>
          <a:bodyPr lIns="107996" tIns="71997" rIns="107996" rtlCol="0" anchor="t" anchorCtr="0"/>
          <a:lstStyle/>
          <a:p>
            <a:pPr marL="0" marR="0" lvl="0" indent="0" algn="ctr" defTabSz="914378" eaLnBrk="1" fontAlgn="auto" latinLnBrk="0" hangingPunct="1">
              <a:lnSpc>
                <a:spcPct val="110000"/>
              </a:lnSpc>
              <a:spcBef>
                <a:spcPts val="0"/>
              </a:spcBef>
              <a:spcAft>
                <a:spcPts val="0"/>
              </a:spcAft>
              <a:buClrTx/>
              <a:buSzTx/>
              <a:buFontTx/>
              <a:buNone/>
              <a:tabLst>
                <a:tab pos="808018" algn="l"/>
              </a:tabLst>
              <a:defRPr/>
            </a:pPr>
            <a:endParaRPr kumimoji="0" lang="en-ZA" sz="1400" b="0" i="0" u="none" strike="noStrike" kern="0" cap="none" spc="99"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Text Placeholder 15">
            <a:extLst>
              <a:ext uri="{FF2B5EF4-FFF2-40B4-BE49-F238E27FC236}">
                <a16:creationId xmlns:a16="http://schemas.microsoft.com/office/drawing/2014/main" id="{2A211FAC-8F1F-D8AB-2796-3E0AD13D281F}"/>
              </a:ext>
            </a:extLst>
          </p:cNvPr>
          <p:cNvSpPr>
            <a:spLocks noGrp="1"/>
          </p:cNvSpPr>
          <p:nvPr>
            <p:ph type="body" sz="quarter" idx="11"/>
          </p:nvPr>
        </p:nvSpPr>
        <p:spPr>
          <a:xfrm>
            <a:off x="2719786" y="1306473"/>
            <a:ext cx="2135147"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27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
        <p:nvSpPr>
          <p:cNvPr id="11" name="Rectangle: Rounded Corners 10">
            <a:extLst>
              <a:ext uri="{FF2B5EF4-FFF2-40B4-BE49-F238E27FC236}">
                <a16:creationId xmlns:a16="http://schemas.microsoft.com/office/drawing/2014/main" id="{D0F737D0-BE06-6A44-61BE-3D9C55EA1EA6}"/>
              </a:ext>
            </a:extLst>
          </p:cNvPr>
          <p:cNvSpPr/>
          <p:nvPr userDrawn="1"/>
        </p:nvSpPr>
        <p:spPr>
          <a:xfrm>
            <a:off x="5248159" y="1005291"/>
            <a:ext cx="1697362" cy="1268367"/>
          </a:xfrm>
          <a:prstGeom prst="roundRect">
            <a:avLst>
              <a:gd name="adj" fmla="val 8572"/>
            </a:avLst>
          </a:prstGeom>
          <a:solidFill>
            <a:schemeClr val="bg2">
              <a:lumMod val="10000"/>
            </a:schemeClr>
          </a:soli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905"/>
          </a:p>
        </p:txBody>
      </p:sp>
      <p:sp>
        <p:nvSpPr>
          <p:cNvPr id="12" name="Rectangle: Top Corners Rounded 15">
            <a:extLst>
              <a:ext uri="{FF2B5EF4-FFF2-40B4-BE49-F238E27FC236}">
                <a16:creationId xmlns:a16="http://schemas.microsoft.com/office/drawing/2014/main" id="{2F26D3C8-EB39-1007-B380-F93123FC3EE5}"/>
              </a:ext>
            </a:extLst>
          </p:cNvPr>
          <p:cNvSpPr/>
          <p:nvPr userDrawn="1"/>
        </p:nvSpPr>
        <p:spPr>
          <a:xfrm>
            <a:off x="5029268" y="1258726"/>
            <a:ext cx="2135147" cy="761498"/>
          </a:xfrm>
          <a:prstGeom prst="rect">
            <a:avLst/>
          </a:prstGeom>
          <a:gradFill>
            <a:gsLst>
              <a:gs pos="0">
                <a:schemeClr val="tx1">
                  <a:lumMod val="90000"/>
                  <a:lumOff val="10000"/>
                </a:schemeClr>
              </a:gs>
              <a:gs pos="100000">
                <a:srgbClr val="1D1D1D"/>
              </a:gs>
            </a:gsLst>
            <a:lin ang="5400000" scaled="1"/>
          </a:gradFill>
          <a:ln w="12700" cap="flat" cmpd="sng" algn="ctr">
            <a:noFill/>
            <a:prstDash val="solid"/>
            <a:miter lim="800000"/>
          </a:ln>
          <a:effectLst/>
        </p:spPr>
        <p:txBody>
          <a:bodyPr lIns="107996" tIns="71997" rIns="107996" rtlCol="0" anchor="t" anchorCtr="0"/>
          <a:lstStyle/>
          <a:p>
            <a:pPr marL="0" marR="0" lvl="0" indent="0" algn="ctr" defTabSz="914378" eaLnBrk="1" fontAlgn="auto" latinLnBrk="0" hangingPunct="1">
              <a:lnSpc>
                <a:spcPct val="110000"/>
              </a:lnSpc>
              <a:spcBef>
                <a:spcPts val="0"/>
              </a:spcBef>
              <a:spcAft>
                <a:spcPts val="0"/>
              </a:spcAft>
              <a:buClrTx/>
              <a:buSzTx/>
              <a:buFontTx/>
              <a:buNone/>
              <a:tabLst>
                <a:tab pos="808018" algn="l"/>
              </a:tabLst>
              <a:defRPr/>
            </a:pPr>
            <a:endParaRPr kumimoji="0" lang="en-ZA" sz="1400" b="0" i="0" u="none" strike="noStrike" kern="0" cap="none" spc="99"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Text Placeholder 15">
            <a:extLst>
              <a:ext uri="{FF2B5EF4-FFF2-40B4-BE49-F238E27FC236}">
                <a16:creationId xmlns:a16="http://schemas.microsoft.com/office/drawing/2014/main" id="{14233E78-4736-32E4-3C87-854EA2AF61AC}"/>
              </a:ext>
            </a:extLst>
          </p:cNvPr>
          <p:cNvSpPr>
            <a:spLocks noGrp="1"/>
          </p:cNvSpPr>
          <p:nvPr>
            <p:ph type="body" sz="quarter" idx="12"/>
          </p:nvPr>
        </p:nvSpPr>
        <p:spPr>
          <a:xfrm>
            <a:off x="5029268" y="1306473"/>
            <a:ext cx="2135147"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27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
        <p:nvSpPr>
          <p:cNvPr id="17" name="Rectangle: Rounded Corners 16">
            <a:extLst>
              <a:ext uri="{FF2B5EF4-FFF2-40B4-BE49-F238E27FC236}">
                <a16:creationId xmlns:a16="http://schemas.microsoft.com/office/drawing/2014/main" id="{7953E9ED-7448-733E-88D7-DB709A9717A2}"/>
              </a:ext>
            </a:extLst>
          </p:cNvPr>
          <p:cNvSpPr/>
          <p:nvPr userDrawn="1"/>
        </p:nvSpPr>
        <p:spPr>
          <a:xfrm>
            <a:off x="7581025" y="1005291"/>
            <a:ext cx="1697362" cy="1268367"/>
          </a:xfrm>
          <a:prstGeom prst="roundRect">
            <a:avLst>
              <a:gd name="adj" fmla="val 8572"/>
            </a:avLst>
          </a:prstGeom>
          <a:solidFill>
            <a:schemeClr val="bg2">
              <a:lumMod val="10000"/>
            </a:schemeClr>
          </a:soli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905"/>
          </a:p>
        </p:txBody>
      </p:sp>
      <p:sp>
        <p:nvSpPr>
          <p:cNvPr id="18" name="Rectangle: Top Corners Rounded 15">
            <a:extLst>
              <a:ext uri="{FF2B5EF4-FFF2-40B4-BE49-F238E27FC236}">
                <a16:creationId xmlns:a16="http://schemas.microsoft.com/office/drawing/2014/main" id="{C0E55536-B006-6139-06CE-834A98BE9484}"/>
              </a:ext>
            </a:extLst>
          </p:cNvPr>
          <p:cNvSpPr/>
          <p:nvPr userDrawn="1"/>
        </p:nvSpPr>
        <p:spPr>
          <a:xfrm>
            <a:off x="7362133" y="1258726"/>
            <a:ext cx="2135147" cy="761498"/>
          </a:xfrm>
          <a:prstGeom prst="rect">
            <a:avLst/>
          </a:prstGeom>
          <a:gradFill>
            <a:gsLst>
              <a:gs pos="0">
                <a:schemeClr val="tx1">
                  <a:lumMod val="90000"/>
                  <a:lumOff val="10000"/>
                </a:schemeClr>
              </a:gs>
              <a:gs pos="100000">
                <a:srgbClr val="1D1D1D"/>
              </a:gs>
            </a:gsLst>
            <a:lin ang="5400000" scaled="1"/>
          </a:gradFill>
          <a:ln w="12700" cap="flat" cmpd="sng" algn="ctr">
            <a:noFill/>
            <a:prstDash val="solid"/>
            <a:miter lim="800000"/>
          </a:ln>
          <a:effectLst/>
        </p:spPr>
        <p:txBody>
          <a:bodyPr lIns="107996" tIns="71997" rIns="107996" rtlCol="0" anchor="t" anchorCtr="0"/>
          <a:lstStyle/>
          <a:p>
            <a:pPr marL="0" marR="0" lvl="0" indent="0" algn="ctr" defTabSz="914378" eaLnBrk="1" fontAlgn="auto" latinLnBrk="0" hangingPunct="1">
              <a:lnSpc>
                <a:spcPct val="110000"/>
              </a:lnSpc>
              <a:spcBef>
                <a:spcPts val="0"/>
              </a:spcBef>
              <a:spcAft>
                <a:spcPts val="0"/>
              </a:spcAft>
              <a:buClrTx/>
              <a:buSzTx/>
              <a:buFontTx/>
              <a:buNone/>
              <a:tabLst>
                <a:tab pos="808018" algn="l"/>
              </a:tabLst>
              <a:defRPr/>
            </a:pPr>
            <a:endParaRPr kumimoji="0" lang="en-ZA" sz="1400" b="0" i="0" u="none" strike="noStrike" kern="0" cap="none" spc="99"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9" name="Text Placeholder 15">
            <a:extLst>
              <a:ext uri="{FF2B5EF4-FFF2-40B4-BE49-F238E27FC236}">
                <a16:creationId xmlns:a16="http://schemas.microsoft.com/office/drawing/2014/main" id="{E70AD2CA-F8D9-25A8-4434-5AFEAE898719}"/>
              </a:ext>
            </a:extLst>
          </p:cNvPr>
          <p:cNvSpPr>
            <a:spLocks noGrp="1"/>
          </p:cNvSpPr>
          <p:nvPr>
            <p:ph type="body" sz="quarter" idx="13"/>
          </p:nvPr>
        </p:nvSpPr>
        <p:spPr>
          <a:xfrm>
            <a:off x="7362133" y="1306473"/>
            <a:ext cx="2135147"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27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
        <p:nvSpPr>
          <p:cNvPr id="21" name="Rectangle: Rounded Corners 20">
            <a:extLst>
              <a:ext uri="{FF2B5EF4-FFF2-40B4-BE49-F238E27FC236}">
                <a16:creationId xmlns:a16="http://schemas.microsoft.com/office/drawing/2014/main" id="{A025D38A-C509-7FD6-427A-DB94C8079D29}"/>
              </a:ext>
            </a:extLst>
          </p:cNvPr>
          <p:cNvSpPr/>
          <p:nvPr userDrawn="1"/>
        </p:nvSpPr>
        <p:spPr>
          <a:xfrm>
            <a:off x="9902199" y="1005291"/>
            <a:ext cx="1697362" cy="1268367"/>
          </a:xfrm>
          <a:prstGeom prst="roundRect">
            <a:avLst>
              <a:gd name="adj" fmla="val 8572"/>
            </a:avLst>
          </a:prstGeom>
          <a:solidFill>
            <a:schemeClr val="bg2">
              <a:lumMod val="10000"/>
            </a:schemeClr>
          </a:soli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905"/>
          </a:p>
        </p:txBody>
      </p:sp>
      <p:sp>
        <p:nvSpPr>
          <p:cNvPr id="22" name="Rectangle: Top Corners Rounded 15">
            <a:extLst>
              <a:ext uri="{FF2B5EF4-FFF2-40B4-BE49-F238E27FC236}">
                <a16:creationId xmlns:a16="http://schemas.microsoft.com/office/drawing/2014/main" id="{7CC996DB-B404-D437-AA62-395AA16A0C6F}"/>
              </a:ext>
            </a:extLst>
          </p:cNvPr>
          <p:cNvSpPr/>
          <p:nvPr userDrawn="1"/>
        </p:nvSpPr>
        <p:spPr>
          <a:xfrm>
            <a:off x="9683306" y="1258726"/>
            <a:ext cx="2135147" cy="761498"/>
          </a:xfrm>
          <a:prstGeom prst="rect">
            <a:avLst/>
          </a:prstGeom>
          <a:gradFill>
            <a:gsLst>
              <a:gs pos="0">
                <a:schemeClr val="tx1">
                  <a:lumMod val="90000"/>
                  <a:lumOff val="10000"/>
                </a:schemeClr>
              </a:gs>
              <a:gs pos="100000">
                <a:srgbClr val="1D1D1D"/>
              </a:gs>
            </a:gsLst>
            <a:lin ang="5400000" scaled="1"/>
          </a:gradFill>
          <a:ln w="12700" cap="flat" cmpd="sng" algn="ctr">
            <a:noFill/>
            <a:prstDash val="solid"/>
            <a:miter lim="800000"/>
          </a:ln>
          <a:effectLst/>
        </p:spPr>
        <p:txBody>
          <a:bodyPr lIns="107996" tIns="71997" rIns="107996" rtlCol="0" anchor="t" anchorCtr="0"/>
          <a:lstStyle/>
          <a:p>
            <a:pPr marL="0" marR="0" lvl="0" indent="0" algn="ctr" defTabSz="914378" eaLnBrk="1" fontAlgn="auto" latinLnBrk="0" hangingPunct="1">
              <a:lnSpc>
                <a:spcPct val="110000"/>
              </a:lnSpc>
              <a:spcBef>
                <a:spcPts val="0"/>
              </a:spcBef>
              <a:spcAft>
                <a:spcPts val="0"/>
              </a:spcAft>
              <a:buClrTx/>
              <a:buSzTx/>
              <a:buFontTx/>
              <a:buNone/>
              <a:tabLst>
                <a:tab pos="808018" algn="l"/>
              </a:tabLst>
              <a:defRPr/>
            </a:pPr>
            <a:endParaRPr kumimoji="0" lang="en-ZA" sz="1400" b="0" i="0" u="none" strike="noStrike" kern="0" cap="none" spc="99"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3" name="Text Placeholder 15">
            <a:extLst>
              <a:ext uri="{FF2B5EF4-FFF2-40B4-BE49-F238E27FC236}">
                <a16:creationId xmlns:a16="http://schemas.microsoft.com/office/drawing/2014/main" id="{0CD0C887-08CC-FDBE-6EE8-5BDCAA6B5C79}"/>
              </a:ext>
            </a:extLst>
          </p:cNvPr>
          <p:cNvSpPr>
            <a:spLocks noGrp="1"/>
          </p:cNvSpPr>
          <p:nvPr>
            <p:ph type="body" sz="quarter" idx="14"/>
          </p:nvPr>
        </p:nvSpPr>
        <p:spPr>
          <a:xfrm>
            <a:off x="9683306" y="1306473"/>
            <a:ext cx="2135147"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27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Tree>
    <p:extLst>
      <p:ext uri="{BB962C8B-B14F-4D97-AF65-F5344CB8AC3E}">
        <p14:creationId xmlns:p14="http://schemas.microsoft.com/office/powerpoint/2010/main" val="15887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699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Logo only">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E96B88-2E38-C497-7DDB-B6ED42E17157}"/>
              </a:ext>
            </a:extLst>
          </p:cNvPr>
          <p:cNvSpPr txBox="1"/>
          <p:nvPr userDrawn="1"/>
        </p:nvSpPr>
        <p:spPr>
          <a:xfrm>
            <a:off x="11538667" y="6537106"/>
            <a:ext cx="285677" cy="153888"/>
          </a:xfrm>
          <a:prstGeom prst="rect">
            <a:avLst/>
          </a:prstGeom>
          <a:noFill/>
        </p:spPr>
        <p:txBody>
          <a:bodyPr wrap="square" lIns="0" tIns="0" rIns="0" bIns="0" rtlCol="0">
            <a:spAutoFit/>
          </a:bodyPr>
          <a:lstStyle/>
          <a:p>
            <a:pPr algn="r"/>
            <a:fld id="{F5B70F39-3BA5-41DB-94FE-5B2C294E2A29}" type="slidenum">
              <a:rPr lang="en-ZA" sz="1000" smtClean="0">
                <a:solidFill>
                  <a:schemeClr val="bg2"/>
                </a:solidFill>
              </a:rPr>
              <a:t>‹#›</a:t>
            </a:fld>
            <a:endParaRPr lang="en-ZA" sz="1000">
              <a:solidFill>
                <a:schemeClr val="bg2"/>
              </a:solidFill>
            </a:endParaRPr>
          </a:p>
        </p:txBody>
      </p:sp>
      <p:sp>
        <p:nvSpPr>
          <p:cNvPr id="3" name="Freeform 5">
            <a:extLst>
              <a:ext uri="{FF2B5EF4-FFF2-40B4-BE49-F238E27FC236}">
                <a16:creationId xmlns:a16="http://schemas.microsoft.com/office/drawing/2014/main" id="{46575778-B794-95A2-6865-AF1098DC9E61}"/>
              </a:ext>
            </a:extLst>
          </p:cNvPr>
          <p:cNvSpPr>
            <a:spLocks noEditPoints="1"/>
          </p:cNvSpPr>
          <p:nvPr userDrawn="1"/>
        </p:nvSpPr>
        <p:spPr bwMode="auto">
          <a:xfrm>
            <a:off x="11422527" y="388939"/>
            <a:ext cx="380538" cy="380539"/>
          </a:xfrm>
          <a:custGeom>
            <a:avLst/>
            <a:gdLst>
              <a:gd name="T0" fmla="*/ 103 w 305"/>
              <a:gd name="T1" fmla="*/ 86 h 306"/>
              <a:gd name="T2" fmla="*/ 81 w 305"/>
              <a:gd name="T3" fmla="*/ 109 h 306"/>
              <a:gd name="T4" fmla="*/ 153 w 305"/>
              <a:gd name="T5" fmla="*/ 183 h 306"/>
              <a:gd name="T6" fmla="*/ 226 w 305"/>
              <a:gd name="T7" fmla="*/ 109 h 306"/>
              <a:gd name="T8" fmla="*/ 203 w 305"/>
              <a:gd name="T9" fmla="*/ 86 h 306"/>
              <a:gd name="T10" fmla="*/ 153 w 305"/>
              <a:gd name="T11" fmla="*/ 134 h 306"/>
              <a:gd name="T12" fmla="*/ 103 w 305"/>
              <a:gd name="T13" fmla="*/ 86 h 306"/>
              <a:gd name="T14" fmla="*/ 126 w 305"/>
              <a:gd name="T15" fmla="*/ 65 h 306"/>
              <a:gd name="T16" fmla="*/ 153 w 305"/>
              <a:gd name="T17" fmla="*/ 89 h 306"/>
              <a:gd name="T18" fmla="*/ 180 w 305"/>
              <a:gd name="T19" fmla="*/ 65 h 306"/>
              <a:gd name="T20" fmla="*/ 153 w 305"/>
              <a:gd name="T21" fmla="*/ 44 h 306"/>
              <a:gd name="T22" fmla="*/ 126 w 305"/>
              <a:gd name="T23" fmla="*/ 65 h 306"/>
              <a:gd name="T24" fmla="*/ 61 w 305"/>
              <a:gd name="T25" fmla="*/ 131 h 306"/>
              <a:gd name="T26" fmla="*/ 44 w 305"/>
              <a:gd name="T27" fmla="*/ 153 h 306"/>
              <a:gd name="T28" fmla="*/ 153 w 305"/>
              <a:gd name="T29" fmla="*/ 262 h 306"/>
              <a:gd name="T30" fmla="*/ 262 w 305"/>
              <a:gd name="T31" fmla="*/ 153 h 306"/>
              <a:gd name="T32" fmla="*/ 246 w 305"/>
              <a:gd name="T33" fmla="*/ 132 h 306"/>
              <a:gd name="T34" fmla="*/ 153 w 305"/>
              <a:gd name="T35" fmla="*/ 227 h 306"/>
              <a:gd name="T36" fmla="*/ 61 w 305"/>
              <a:gd name="T37" fmla="*/ 131 h 306"/>
              <a:gd name="T38" fmla="*/ 19 w 305"/>
              <a:gd name="T39" fmla="*/ 153 h 306"/>
              <a:gd name="T40" fmla="*/ 152 w 305"/>
              <a:gd name="T41" fmla="*/ 18 h 306"/>
              <a:gd name="T42" fmla="*/ 286 w 305"/>
              <a:gd name="T43" fmla="*/ 153 h 306"/>
              <a:gd name="T44" fmla="*/ 152 w 305"/>
              <a:gd name="T45" fmla="*/ 288 h 306"/>
              <a:gd name="T46" fmla="*/ 19 w 305"/>
              <a:gd name="T47" fmla="*/ 153 h 306"/>
              <a:gd name="T48" fmla="*/ 0 w 305"/>
              <a:gd name="T49" fmla="*/ 153 h 306"/>
              <a:gd name="T50" fmla="*/ 152 w 305"/>
              <a:gd name="T51" fmla="*/ 0 h 306"/>
              <a:gd name="T52" fmla="*/ 305 w 305"/>
              <a:gd name="T53" fmla="*/ 153 h 306"/>
              <a:gd name="T54" fmla="*/ 152 w 305"/>
              <a:gd name="T55" fmla="*/ 306 h 306"/>
              <a:gd name="T56" fmla="*/ 0 w 305"/>
              <a:gd name="T57" fmla="*/ 153 h 306"/>
              <a:gd name="T58" fmla="*/ 11 w 305"/>
              <a:gd name="T59" fmla="*/ 153 h 306"/>
              <a:gd name="T60" fmla="*/ 152 w 305"/>
              <a:gd name="T61" fmla="*/ 296 h 306"/>
              <a:gd name="T62" fmla="*/ 294 w 305"/>
              <a:gd name="T63" fmla="*/ 153 h 306"/>
              <a:gd name="T64" fmla="*/ 152 w 305"/>
              <a:gd name="T65" fmla="*/ 10 h 306"/>
              <a:gd name="T66" fmla="*/ 11 w 305"/>
              <a:gd name="T67" fmla="*/ 15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5" h="306">
                <a:moveTo>
                  <a:pt x="103" y="86"/>
                </a:moveTo>
                <a:cubicBezTo>
                  <a:pt x="95" y="93"/>
                  <a:pt x="88" y="101"/>
                  <a:pt x="81" y="109"/>
                </a:cubicBezTo>
                <a:cubicBezTo>
                  <a:pt x="104" y="134"/>
                  <a:pt x="129" y="159"/>
                  <a:pt x="153" y="183"/>
                </a:cubicBezTo>
                <a:cubicBezTo>
                  <a:pt x="178" y="159"/>
                  <a:pt x="202" y="134"/>
                  <a:pt x="226" y="109"/>
                </a:cubicBezTo>
                <a:cubicBezTo>
                  <a:pt x="218" y="101"/>
                  <a:pt x="211" y="93"/>
                  <a:pt x="203" y="86"/>
                </a:cubicBezTo>
                <a:cubicBezTo>
                  <a:pt x="187" y="102"/>
                  <a:pt x="170" y="118"/>
                  <a:pt x="153" y="134"/>
                </a:cubicBezTo>
                <a:cubicBezTo>
                  <a:pt x="137" y="118"/>
                  <a:pt x="120" y="102"/>
                  <a:pt x="103" y="86"/>
                </a:cubicBezTo>
                <a:moveTo>
                  <a:pt x="126" y="65"/>
                </a:moveTo>
                <a:cubicBezTo>
                  <a:pt x="136" y="73"/>
                  <a:pt x="144" y="81"/>
                  <a:pt x="153" y="89"/>
                </a:cubicBezTo>
                <a:cubicBezTo>
                  <a:pt x="162" y="81"/>
                  <a:pt x="171" y="73"/>
                  <a:pt x="180" y="65"/>
                </a:cubicBezTo>
                <a:cubicBezTo>
                  <a:pt x="172" y="58"/>
                  <a:pt x="163" y="51"/>
                  <a:pt x="153" y="44"/>
                </a:cubicBezTo>
                <a:cubicBezTo>
                  <a:pt x="144" y="51"/>
                  <a:pt x="135" y="58"/>
                  <a:pt x="126" y="65"/>
                </a:cubicBezTo>
                <a:moveTo>
                  <a:pt x="61" y="131"/>
                </a:moveTo>
                <a:cubicBezTo>
                  <a:pt x="55" y="139"/>
                  <a:pt x="49" y="146"/>
                  <a:pt x="44" y="153"/>
                </a:cubicBezTo>
                <a:cubicBezTo>
                  <a:pt x="74" y="195"/>
                  <a:pt x="111" y="232"/>
                  <a:pt x="153" y="262"/>
                </a:cubicBezTo>
                <a:cubicBezTo>
                  <a:pt x="195" y="232"/>
                  <a:pt x="232" y="195"/>
                  <a:pt x="262" y="153"/>
                </a:cubicBezTo>
                <a:cubicBezTo>
                  <a:pt x="257" y="146"/>
                  <a:pt x="251" y="139"/>
                  <a:pt x="246" y="132"/>
                </a:cubicBezTo>
                <a:cubicBezTo>
                  <a:pt x="218" y="166"/>
                  <a:pt x="187" y="198"/>
                  <a:pt x="153" y="227"/>
                </a:cubicBezTo>
                <a:cubicBezTo>
                  <a:pt x="120" y="198"/>
                  <a:pt x="89" y="166"/>
                  <a:pt x="61" y="131"/>
                </a:cubicBezTo>
                <a:moveTo>
                  <a:pt x="19" y="153"/>
                </a:moveTo>
                <a:cubicBezTo>
                  <a:pt x="19" y="81"/>
                  <a:pt x="80" y="18"/>
                  <a:pt x="152" y="18"/>
                </a:cubicBezTo>
                <a:cubicBezTo>
                  <a:pt x="225" y="18"/>
                  <a:pt x="286" y="81"/>
                  <a:pt x="286" y="153"/>
                </a:cubicBezTo>
                <a:cubicBezTo>
                  <a:pt x="286" y="226"/>
                  <a:pt x="225" y="288"/>
                  <a:pt x="152" y="288"/>
                </a:cubicBezTo>
                <a:cubicBezTo>
                  <a:pt x="80" y="288"/>
                  <a:pt x="19" y="226"/>
                  <a:pt x="19" y="153"/>
                </a:cubicBezTo>
                <a:moveTo>
                  <a:pt x="0" y="153"/>
                </a:moveTo>
                <a:cubicBezTo>
                  <a:pt x="0" y="69"/>
                  <a:pt x="68" y="0"/>
                  <a:pt x="152" y="0"/>
                </a:cubicBezTo>
                <a:cubicBezTo>
                  <a:pt x="237" y="0"/>
                  <a:pt x="305" y="69"/>
                  <a:pt x="305" y="153"/>
                </a:cubicBezTo>
                <a:cubicBezTo>
                  <a:pt x="305" y="238"/>
                  <a:pt x="237" y="306"/>
                  <a:pt x="152" y="306"/>
                </a:cubicBezTo>
                <a:cubicBezTo>
                  <a:pt x="68" y="306"/>
                  <a:pt x="0" y="238"/>
                  <a:pt x="0" y="153"/>
                </a:cubicBezTo>
                <a:moveTo>
                  <a:pt x="11" y="153"/>
                </a:moveTo>
                <a:cubicBezTo>
                  <a:pt x="11" y="232"/>
                  <a:pt x="74" y="296"/>
                  <a:pt x="152" y="296"/>
                </a:cubicBezTo>
                <a:cubicBezTo>
                  <a:pt x="231" y="296"/>
                  <a:pt x="294" y="232"/>
                  <a:pt x="294" y="153"/>
                </a:cubicBezTo>
                <a:cubicBezTo>
                  <a:pt x="294" y="74"/>
                  <a:pt x="231" y="10"/>
                  <a:pt x="152" y="10"/>
                </a:cubicBezTo>
                <a:cubicBezTo>
                  <a:pt x="74" y="10"/>
                  <a:pt x="11" y="74"/>
                  <a:pt x="11" y="153"/>
                </a:cubicBezTo>
              </a:path>
            </a:pathLst>
          </a:custGeom>
          <a:solidFill>
            <a:schemeClr val="bg2"/>
          </a:solidFill>
          <a:ln>
            <a:noFill/>
          </a:ln>
        </p:spPr>
        <p:txBody>
          <a:bodyPr vert="horz" wrap="square" lIns="121918" tIns="60960" rIns="121918" bIns="60960" numCol="1" anchor="t" anchorCtr="0" compatLnSpc="1">
            <a:prstTxWarp prst="textNoShape">
              <a:avLst/>
            </a:prstTxWarp>
          </a:bodyPr>
          <a:lstStyle/>
          <a:p>
            <a:pPr defTabSz="914366"/>
            <a:endParaRPr lang="en-ZA" sz="1800">
              <a:solidFill>
                <a:srgbClr val="FFFFFF"/>
              </a:solidFill>
            </a:endParaRPr>
          </a:p>
        </p:txBody>
      </p:sp>
    </p:spTree>
    <p:extLst>
      <p:ext uri="{BB962C8B-B14F-4D97-AF65-F5344CB8AC3E}">
        <p14:creationId xmlns:p14="http://schemas.microsoft.com/office/powerpoint/2010/main" val="2345209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sub + 3 box">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p:txBody>
          <a:bodyPr/>
          <a:lstStyle>
            <a:lvl1pPr>
              <a:defRPr/>
            </a:lvl1pPr>
          </a:lstStyle>
          <a:p>
            <a:r>
              <a:rPr lang="en-US"/>
              <a:t>ADD TITLE</a:t>
            </a:r>
          </a:p>
        </p:txBody>
      </p:sp>
      <p:sp>
        <p:nvSpPr>
          <p:cNvPr id="2" name="Rectangle 1">
            <a:extLst>
              <a:ext uri="{FF2B5EF4-FFF2-40B4-BE49-F238E27FC236}">
                <a16:creationId xmlns:a16="http://schemas.microsoft.com/office/drawing/2014/main" id="{ED7331AA-E0BA-4D3F-02EB-B311BFC1DF55}"/>
              </a:ext>
            </a:extLst>
          </p:cNvPr>
          <p:cNvSpPr/>
          <p:nvPr userDrawn="1"/>
        </p:nvSpPr>
        <p:spPr>
          <a:xfrm>
            <a:off x="388936" y="1990223"/>
            <a:ext cx="3599999"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5" name="Rectangle: Top Corners Rounded 15">
            <a:extLst>
              <a:ext uri="{FF2B5EF4-FFF2-40B4-BE49-F238E27FC236}">
                <a16:creationId xmlns:a16="http://schemas.microsoft.com/office/drawing/2014/main" id="{3FE1728C-3AC1-C6C6-A400-17BA197AEE88}"/>
              </a:ext>
            </a:extLst>
          </p:cNvPr>
          <p:cNvSpPr/>
          <p:nvPr userDrawn="1"/>
        </p:nvSpPr>
        <p:spPr>
          <a:xfrm>
            <a:off x="388936" y="1228725"/>
            <a:ext cx="3600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7" name="Rectangle 6">
            <a:extLst>
              <a:ext uri="{FF2B5EF4-FFF2-40B4-BE49-F238E27FC236}">
                <a16:creationId xmlns:a16="http://schemas.microsoft.com/office/drawing/2014/main" id="{AD3F11EB-573E-EA97-89B0-216A9694EA97}"/>
              </a:ext>
            </a:extLst>
          </p:cNvPr>
          <p:cNvSpPr/>
          <p:nvPr userDrawn="1"/>
        </p:nvSpPr>
        <p:spPr>
          <a:xfrm>
            <a:off x="4294270" y="1990223"/>
            <a:ext cx="3599999"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9" name="Rectangle: Top Corners Rounded 15">
            <a:extLst>
              <a:ext uri="{FF2B5EF4-FFF2-40B4-BE49-F238E27FC236}">
                <a16:creationId xmlns:a16="http://schemas.microsoft.com/office/drawing/2014/main" id="{C9B28E9F-1B29-067F-ED31-492A83698C60}"/>
              </a:ext>
            </a:extLst>
          </p:cNvPr>
          <p:cNvSpPr/>
          <p:nvPr userDrawn="1"/>
        </p:nvSpPr>
        <p:spPr>
          <a:xfrm>
            <a:off x="4294273" y="1228725"/>
            <a:ext cx="3600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Rectangle 9">
            <a:extLst>
              <a:ext uri="{FF2B5EF4-FFF2-40B4-BE49-F238E27FC236}">
                <a16:creationId xmlns:a16="http://schemas.microsoft.com/office/drawing/2014/main" id="{E4750350-E247-29EC-E2ED-E325B1B7F96B}"/>
              </a:ext>
            </a:extLst>
          </p:cNvPr>
          <p:cNvSpPr/>
          <p:nvPr userDrawn="1"/>
        </p:nvSpPr>
        <p:spPr>
          <a:xfrm>
            <a:off x="8199604" y="1990223"/>
            <a:ext cx="3599999"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11" name="Rectangle: Top Corners Rounded 15">
            <a:extLst>
              <a:ext uri="{FF2B5EF4-FFF2-40B4-BE49-F238E27FC236}">
                <a16:creationId xmlns:a16="http://schemas.microsoft.com/office/drawing/2014/main" id="{FADB08E3-0315-28DD-4E4B-6D8AA3BD2CD4}"/>
              </a:ext>
            </a:extLst>
          </p:cNvPr>
          <p:cNvSpPr/>
          <p:nvPr userDrawn="1"/>
        </p:nvSpPr>
        <p:spPr>
          <a:xfrm>
            <a:off x="8199607" y="1228725"/>
            <a:ext cx="3600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6" name="Text Placeholder 15">
            <a:extLst>
              <a:ext uri="{FF2B5EF4-FFF2-40B4-BE49-F238E27FC236}">
                <a16:creationId xmlns:a16="http://schemas.microsoft.com/office/drawing/2014/main" id="{0B7E14C8-315E-109A-AAD4-346D8D4F04DA}"/>
              </a:ext>
            </a:extLst>
          </p:cNvPr>
          <p:cNvSpPr>
            <a:spLocks noGrp="1"/>
          </p:cNvSpPr>
          <p:nvPr>
            <p:ph type="body" sz="quarter" idx="10"/>
          </p:nvPr>
        </p:nvSpPr>
        <p:spPr>
          <a:xfrm>
            <a:off x="388936" y="1276474"/>
            <a:ext cx="3600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
        <p:nvSpPr>
          <p:cNvPr id="17" name="Text Placeholder 15">
            <a:extLst>
              <a:ext uri="{FF2B5EF4-FFF2-40B4-BE49-F238E27FC236}">
                <a16:creationId xmlns:a16="http://schemas.microsoft.com/office/drawing/2014/main" id="{60555C79-EC94-BF43-CDDA-71C1E2B986D9}"/>
              </a:ext>
            </a:extLst>
          </p:cNvPr>
          <p:cNvSpPr>
            <a:spLocks noGrp="1"/>
          </p:cNvSpPr>
          <p:nvPr>
            <p:ph type="body" sz="quarter" idx="11"/>
          </p:nvPr>
        </p:nvSpPr>
        <p:spPr>
          <a:xfrm>
            <a:off x="4294271" y="1276474"/>
            <a:ext cx="3600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oAutofit/>
          </a:bodyPr>
          <a:lstStyle>
            <a:lvl1pPr>
              <a:defRPr lang="en-ZA" sz="1400" b="1" cap="all" spc="10" baseline="0" dirty="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indent="0" algn="ctr">
              <a:buNone/>
            </a:pPr>
            <a:r>
              <a:rPr lang="en-US"/>
              <a:t>Click to edit Master text styles</a:t>
            </a:r>
            <a:endParaRPr lang="en-ZA"/>
          </a:p>
        </p:txBody>
      </p:sp>
      <p:sp>
        <p:nvSpPr>
          <p:cNvPr id="18" name="Text Placeholder 15">
            <a:extLst>
              <a:ext uri="{FF2B5EF4-FFF2-40B4-BE49-F238E27FC236}">
                <a16:creationId xmlns:a16="http://schemas.microsoft.com/office/drawing/2014/main" id="{E95E16EF-93A4-F94A-F6CD-C5E2B056E119}"/>
              </a:ext>
            </a:extLst>
          </p:cNvPr>
          <p:cNvSpPr>
            <a:spLocks noGrp="1"/>
          </p:cNvSpPr>
          <p:nvPr>
            <p:ph type="body" sz="quarter" idx="12"/>
          </p:nvPr>
        </p:nvSpPr>
        <p:spPr>
          <a:xfrm>
            <a:off x="8199607" y="1276474"/>
            <a:ext cx="3600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oAutofit/>
          </a:bodyPr>
          <a:lstStyle>
            <a:lvl1pPr>
              <a:defRPr lang="en-ZA" sz="1400" b="1" cap="all" spc="10" baseline="0" dirty="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indent="0" algn="ctr">
              <a:buNone/>
            </a:pPr>
            <a:r>
              <a:rPr lang="en-US"/>
              <a:t>Click to edit Master text styles</a:t>
            </a:r>
            <a:endParaRPr lang="en-ZA"/>
          </a:p>
        </p:txBody>
      </p:sp>
    </p:spTree>
    <p:extLst>
      <p:ext uri="{BB962C8B-B14F-4D97-AF65-F5344CB8AC3E}">
        <p14:creationId xmlns:p14="http://schemas.microsoft.com/office/powerpoint/2010/main" val="407656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 sub + 3 box dhm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p:txBody>
          <a:bodyPr/>
          <a:lstStyle>
            <a:lvl1pPr>
              <a:defRPr/>
            </a:lvl1pPr>
          </a:lstStyle>
          <a:p>
            <a:r>
              <a:rPr lang="en-US"/>
              <a:t>ADD TITLE</a:t>
            </a:r>
          </a:p>
        </p:txBody>
      </p:sp>
      <p:sp>
        <p:nvSpPr>
          <p:cNvPr id="4" name="Rectangle 3">
            <a:extLst>
              <a:ext uri="{FF2B5EF4-FFF2-40B4-BE49-F238E27FC236}">
                <a16:creationId xmlns:a16="http://schemas.microsoft.com/office/drawing/2014/main" id="{2557D884-D56A-6407-B0DB-67212E70A852}"/>
              </a:ext>
            </a:extLst>
          </p:cNvPr>
          <p:cNvSpPr/>
          <p:nvPr userDrawn="1"/>
        </p:nvSpPr>
        <p:spPr>
          <a:xfrm>
            <a:off x="381000" y="6787662"/>
            <a:ext cx="11430000" cy="70338"/>
          </a:xfrm>
          <a:prstGeom prst="rect">
            <a:avLst/>
          </a:prstGeom>
          <a:gradFill>
            <a:gsLst>
              <a:gs pos="24000">
                <a:srgbClr val="FCB812"/>
              </a:gs>
              <a:gs pos="100000">
                <a:srgbClr val="F00A23"/>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Open Sans"/>
              <a:ea typeface="+mn-ea"/>
              <a:cs typeface="+mn-cs"/>
            </a:endParaRPr>
          </a:p>
        </p:txBody>
      </p:sp>
      <p:sp>
        <p:nvSpPr>
          <p:cNvPr id="8" name="TextBox 7">
            <a:extLst>
              <a:ext uri="{FF2B5EF4-FFF2-40B4-BE49-F238E27FC236}">
                <a16:creationId xmlns:a16="http://schemas.microsoft.com/office/drawing/2014/main" id="{9BE0BE21-00B7-357A-D3D0-FF09753D58ED}"/>
              </a:ext>
            </a:extLst>
          </p:cNvPr>
          <p:cNvSpPr txBox="1"/>
          <p:nvPr userDrawn="1"/>
        </p:nvSpPr>
        <p:spPr>
          <a:xfrm>
            <a:off x="11538667" y="6537106"/>
            <a:ext cx="285677" cy="153888"/>
          </a:xfrm>
          <a:prstGeom prst="rect">
            <a:avLst/>
          </a:prstGeom>
          <a:noFill/>
        </p:spPr>
        <p:txBody>
          <a:bodyPr wrap="square" lIns="0" tIns="0" rIns="0" bIns="0" rtlCol="0">
            <a:spAutoFit/>
          </a:bodyPr>
          <a:lstStyle/>
          <a:p>
            <a:pPr algn="r"/>
            <a:fld id="{F5B70F39-3BA5-41DB-94FE-5B2C294E2A29}" type="slidenum">
              <a:rPr lang="en-ZA" sz="1000" smtClean="0">
                <a:solidFill>
                  <a:schemeClr val="bg2"/>
                </a:solidFill>
              </a:rPr>
              <a:t>‹#›</a:t>
            </a:fld>
            <a:endParaRPr lang="en-ZA" sz="1000">
              <a:solidFill>
                <a:schemeClr val="bg2"/>
              </a:solidFill>
            </a:endParaRPr>
          </a:p>
        </p:txBody>
      </p:sp>
      <p:sp>
        <p:nvSpPr>
          <p:cNvPr id="12" name="Freeform 5">
            <a:extLst>
              <a:ext uri="{FF2B5EF4-FFF2-40B4-BE49-F238E27FC236}">
                <a16:creationId xmlns:a16="http://schemas.microsoft.com/office/drawing/2014/main" id="{8F81DE99-E624-9820-2B0C-8345C1AD8F0D}"/>
              </a:ext>
            </a:extLst>
          </p:cNvPr>
          <p:cNvSpPr>
            <a:spLocks noEditPoints="1"/>
          </p:cNvSpPr>
          <p:nvPr userDrawn="1"/>
        </p:nvSpPr>
        <p:spPr bwMode="auto">
          <a:xfrm>
            <a:off x="11422527" y="388939"/>
            <a:ext cx="380538" cy="380539"/>
          </a:xfrm>
          <a:custGeom>
            <a:avLst/>
            <a:gdLst>
              <a:gd name="T0" fmla="*/ 103 w 305"/>
              <a:gd name="T1" fmla="*/ 86 h 306"/>
              <a:gd name="T2" fmla="*/ 81 w 305"/>
              <a:gd name="T3" fmla="*/ 109 h 306"/>
              <a:gd name="T4" fmla="*/ 153 w 305"/>
              <a:gd name="T5" fmla="*/ 183 h 306"/>
              <a:gd name="T6" fmla="*/ 226 w 305"/>
              <a:gd name="T7" fmla="*/ 109 h 306"/>
              <a:gd name="T8" fmla="*/ 203 w 305"/>
              <a:gd name="T9" fmla="*/ 86 h 306"/>
              <a:gd name="T10" fmla="*/ 153 w 305"/>
              <a:gd name="T11" fmla="*/ 134 h 306"/>
              <a:gd name="T12" fmla="*/ 103 w 305"/>
              <a:gd name="T13" fmla="*/ 86 h 306"/>
              <a:gd name="T14" fmla="*/ 126 w 305"/>
              <a:gd name="T15" fmla="*/ 65 h 306"/>
              <a:gd name="T16" fmla="*/ 153 w 305"/>
              <a:gd name="T17" fmla="*/ 89 h 306"/>
              <a:gd name="T18" fmla="*/ 180 w 305"/>
              <a:gd name="T19" fmla="*/ 65 h 306"/>
              <a:gd name="T20" fmla="*/ 153 w 305"/>
              <a:gd name="T21" fmla="*/ 44 h 306"/>
              <a:gd name="T22" fmla="*/ 126 w 305"/>
              <a:gd name="T23" fmla="*/ 65 h 306"/>
              <a:gd name="T24" fmla="*/ 61 w 305"/>
              <a:gd name="T25" fmla="*/ 131 h 306"/>
              <a:gd name="T26" fmla="*/ 44 w 305"/>
              <a:gd name="T27" fmla="*/ 153 h 306"/>
              <a:gd name="T28" fmla="*/ 153 w 305"/>
              <a:gd name="T29" fmla="*/ 262 h 306"/>
              <a:gd name="T30" fmla="*/ 262 w 305"/>
              <a:gd name="T31" fmla="*/ 153 h 306"/>
              <a:gd name="T32" fmla="*/ 246 w 305"/>
              <a:gd name="T33" fmla="*/ 132 h 306"/>
              <a:gd name="T34" fmla="*/ 153 w 305"/>
              <a:gd name="T35" fmla="*/ 227 h 306"/>
              <a:gd name="T36" fmla="*/ 61 w 305"/>
              <a:gd name="T37" fmla="*/ 131 h 306"/>
              <a:gd name="T38" fmla="*/ 19 w 305"/>
              <a:gd name="T39" fmla="*/ 153 h 306"/>
              <a:gd name="T40" fmla="*/ 152 w 305"/>
              <a:gd name="T41" fmla="*/ 18 h 306"/>
              <a:gd name="T42" fmla="*/ 286 w 305"/>
              <a:gd name="T43" fmla="*/ 153 h 306"/>
              <a:gd name="T44" fmla="*/ 152 w 305"/>
              <a:gd name="T45" fmla="*/ 288 h 306"/>
              <a:gd name="T46" fmla="*/ 19 w 305"/>
              <a:gd name="T47" fmla="*/ 153 h 306"/>
              <a:gd name="T48" fmla="*/ 0 w 305"/>
              <a:gd name="T49" fmla="*/ 153 h 306"/>
              <a:gd name="T50" fmla="*/ 152 w 305"/>
              <a:gd name="T51" fmla="*/ 0 h 306"/>
              <a:gd name="T52" fmla="*/ 305 w 305"/>
              <a:gd name="T53" fmla="*/ 153 h 306"/>
              <a:gd name="T54" fmla="*/ 152 w 305"/>
              <a:gd name="T55" fmla="*/ 306 h 306"/>
              <a:gd name="T56" fmla="*/ 0 w 305"/>
              <a:gd name="T57" fmla="*/ 153 h 306"/>
              <a:gd name="T58" fmla="*/ 11 w 305"/>
              <a:gd name="T59" fmla="*/ 153 h 306"/>
              <a:gd name="T60" fmla="*/ 152 w 305"/>
              <a:gd name="T61" fmla="*/ 296 h 306"/>
              <a:gd name="T62" fmla="*/ 294 w 305"/>
              <a:gd name="T63" fmla="*/ 153 h 306"/>
              <a:gd name="T64" fmla="*/ 152 w 305"/>
              <a:gd name="T65" fmla="*/ 10 h 306"/>
              <a:gd name="T66" fmla="*/ 11 w 305"/>
              <a:gd name="T67" fmla="*/ 15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5" h="306">
                <a:moveTo>
                  <a:pt x="103" y="86"/>
                </a:moveTo>
                <a:cubicBezTo>
                  <a:pt x="95" y="93"/>
                  <a:pt x="88" y="101"/>
                  <a:pt x="81" y="109"/>
                </a:cubicBezTo>
                <a:cubicBezTo>
                  <a:pt x="104" y="134"/>
                  <a:pt x="129" y="159"/>
                  <a:pt x="153" y="183"/>
                </a:cubicBezTo>
                <a:cubicBezTo>
                  <a:pt x="178" y="159"/>
                  <a:pt x="202" y="134"/>
                  <a:pt x="226" y="109"/>
                </a:cubicBezTo>
                <a:cubicBezTo>
                  <a:pt x="218" y="101"/>
                  <a:pt x="211" y="93"/>
                  <a:pt x="203" y="86"/>
                </a:cubicBezTo>
                <a:cubicBezTo>
                  <a:pt x="187" y="102"/>
                  <a:pt x="170" y="118"/>
                  <a:pt x="153" y="134"/>
                </a:cubicBezTo>
                <a:cubicBezTo>
                  <a:pt x="137" y="118"/>
                  <a:pt x="120" y="102"/>
                  <a:pt x="103" y="86"/>
                </a:cubicBezTo>
                <a:moveTo>
                  <a:pt x="126" y="65"/>
                </a:moveTo>
                <a:cubicBezTo>
                  <a:pt x="136" y="73"/>
                  <a:pt x="144" y="81"/>
                  <a:pt x="153" y="89"/>
                </a:cubicBezTo>
                <a:cubicBezTo>
                  <a:pt x="162" y="81"/>
                  <a:pt x="171" y="73"/>
                  <a:pt x="180" y="65"/>
                </a:cubicBezTo>
                <a:cubicBezTo>
                  <a:pt x="172" y="58"/>
                  <a:pt x="163" y="51"/>
                  <a:pt x="153" y="44"/>
                </a:cubicBezTo>
                <a:cubicBezTo>
                  <a:pt x="144" y="51"/>
                  <a:pt x="135" y="58"/>
                  <a:pt x="126" y="65"/>
                </a:cubicBezTo>
                <a:moveTo>
                  <a:pt x="61" y="131"/>
                </a:moveTo>
                <a:cubicBezTo>
                  <a:pt x="55" y="139"/>
                  <a:pt x="49" y="146"/>
                  <a:pt x="44" y="153"/>
                </a:cubicBezTo>
                <a:cubicBezTo>
                  <a:pt x="74" y="195"/>
                  <a:pt x="111" y="232"/>
                  <a:pt x="153" y="262"/>
                </a:cubicBezTo>
                <a:cubicBezTo>
                  <a:pt x="195" y="232"/>
                  <a:pt x="232" y="195"/>
                  <a:pt x="262" y="153"/>
                </a:cubicBezTo>
                <a:cubicBezTo>
                  <a:pt x="257" y="146"/>
                  <a:pt x="251" y="139"/>
                  <a:pt x="246" y="132"/>
                </a:cubicBezTo>
                <a:cubicBezTo>
                  <a:pt x="218" y="166"/>
                  <a:pt x="187" y="198"/>
                  <a:pt x="153" y="227"/>
                </a:cubicBezTo>
                <a:cubicBezTo>
                  <a:pt x="120" y="198"/>
                  <a:pt x="89" y="166"/>
                  <a:pt x="61" y="131"/>
                </a:cubicBezTo>
                <a:moveTo>
                  <a:pt x="19" y="153"/>
                </a:moveTo>
                <a:cubicBezTo>
                  <a:pt x="19" y="81"/>
                  <a:pt x="80" y="18"/>
                  <a:pt x="152" y="18"/>
                </a:cubicBezTo>
                <a:cubicBezTo>
                  <a:pt x="225" y="18"/>
                  <a:pt x="286" y="81"/>
                  <a:pt x="286" y="153"/>
                </a:cubicBezTo>
                <a:cubicBezTo>
                  <a:pt x="286" y="226"/>
                  <a:pt x="225" y="288"/>
                  <a:pt x="152" y="288"/>
                </a:cubicBezTo>
                <a:cubicBezTo>
                  <a:pt x="80" y="288"/>
                  <a:pt x="19" y="226"/>
                  <a:pt x="19" y="153"/>
                </a:cubicBezTo>
                <a:moveTo>
                  <a:pt x="0" y="153"/>
                </a:moveTo>
                <a:cubicBezTo>
                  <a:pt x="0" y="69"/>
                  <a:pt x="68" y="0"/>
                  <a:pt x="152" y="0"/>
                </a:cubicBezTo>
                <a:cubicBezTo>
                  <a:pt x="237" y="0"/>
                  <a:pt x="305" y="69"/>
                  <a:pt x="305" y="153"/>
                </a:cubicBezTo>
                <a:cubicBezTo>
                  <a:pt x="305" y="238"/>
                  <a:pt x="237" y="306"/>
                  <a:pt x="152" y="306"/>
                </a:cubicBezTo>
                <a:cubicBezTo>
                  <a:pt x="68" y="306"/>
                  <a:pt x="0" y="238"/>
                  <a:pt x="0" y="153"/>
                </a:cubicBezTo>
                <a:moveTo>
                  <a:pt x="11" y="153"/>
                </a:moveTo>
                <a:cubicBezTo>
                  <a:pt x="11" y="232"/>
                  <a:pt x="74" y="296"/>
                  <a:pt x="152" y="296"/>
                </a:cubicBezTo>
                <a:cubicBezTo>
                  <a:pt x="231" y="296"/>
                  <a:pt x="294" y="232"/>
                  <a:pt x="294" y="153"/>
                </a:cubicBezTo>
                <a:cubicBezTo>
                  <a:pt x="294" y="74"/>
                  <a:pt x="231" y="10"/>
                  <a:pt x="152" y="10"/>
                </a:cubicBezTo>
                <a:cubicBezTo>
                  <a:pt x="74" y="10"/>
                  <a:pt x="11" y="74"/>
                  <a:pt x="11" y="153"/>
                </a:cubicBezTo>
              </a:path>
            </a:pathLst>
          </a:custGeom>
          <a:solidFill>
            <a:schemeClr val="bg2"/>
          </a:solidFill>
          <a:ln>
            <a:noFill/>
          </a:ln>
        </p:spPr>
        <p:txBody>
          <a:bodyPr vert="horz" wrap="square" lIns="121918" tIns="60960" rIns="121918" bIns="60960" numCol="1" anchor="t" anchorCtr="0" compatLnSpc="1">
            <a:prstTxWarp prst="textNoShape">
              <a:avLst/>
            </a:prstTxWarp>
          </a:bodyPr>
          <a:lstStyle/>
          <a:p>
            <a:pPr defTabSz="914366"/>
            <a:endParaRPr lang="en-ZA" sz="1800">
              <a:solidFill>
                <a:srgbClr val="FFFFFF"/>
              </a:solidFill>
            </a:endParaRPr>
          </a:p>
        </p:txBody>
      </p:sp>
      <p:sp>
        <p:nvSpPr>
          <p:cNvPr id="13" name="Rectangle 12">
            <a:extLst>
              <a:ext uri="{FF2B5EF4-FFF2-40B4-BE49-F238E27FC236}">
                <a16:creationId xmlns:a16="http://schemas.microsoft.com/office/drawing/2014/main" id="{EBC38D4A-A020-F35C-79A5-A507954F64F2}"/>
              </a:ext>
            </a:extLst>
          </p:cNvPr>
          <p:cNvSpPr/>
          <p:nvPr userDrawn="1"/>
        </p:nvSpPr>
        <p:spPr>
          <a:xfrm>
            <a:off x="388936" y="1990223"/>
            <a:ext cx="5487707"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19" name="Rectangle 18">
            <a:extLst>
              <a:ext uri="{FF2B5EF4-FFF2-40B4-BE49-F238E27FC236}">
                <a16:creationId xmlns:a16="http://schemas.microsoft.com/office/drawing/2014/main" id="{73E3D291-324D-CFE7-661F-78EADA800701}"/>
              </a:ext>
            </a:extLst>
          </p:cNvPr>
          <p:cNvSpPr/>
          <p:nvPr userDrawn="1"/>
        </p:nvSpPr>
        <p:spPr>
          <a:xfrm>
            <a:off x="6311901" y="1990223"/>
            <a:ext cx="5487707"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22" name="Rectangle 21">
            <a:extLst>
              <a:ext uri="{FF2B5EF4-FFF2-40B4-BE49-F238E27FC236}">
                <a16:creationId xmlns:a16="http://schemas.microsoft.com/office/drawing/2014/main" id="{75F10499-8F02-1CCC-E5BE-7C83A5F7151F}"/>
              </a:ext>
            </a:extLst>
          </p:cNvPr>
          <p:cNvSpPr/>
          <p:nvPr userDrawn="1"/>
        </p:nvSpPr>
        <p:spPr>
          <a:xfrm>
            <a:off x="388936" y="1990223"/>
            <a:ext cx="3599999"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23" name="Rectangle: Top Corners Rounded 15">
            <a:extLst>
              <a:ext uri="{FF2B5EF4-FFF2-40B4-BE49-F238E27FC236}">
                <a16:creationId xmlns:a16="http://schemas.microsoft.com/office/drawing/2014/main" id="{E0688117-D4B7-679E-B836-ACEFF5B22CD4}"/>
              </a:ext>
            </a:extLst>
          </p:cNvPr>
          <p:cNvSpPr/>
          <p:nvPr userDrawn="1"/>
        </p:nvSpPr>
        <p:spPr>
          <a:xfrm>
            <a:off x="388936" y="1228725"/>
            <a:ext cx="3600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4" name="Rectangle 23">
            <a:extLst>
              <a:ext uri="{FF2B5EF4-FFF2-40B4-BE49-F238E27FC236}">
                <a16:creationId xmlns:a16="http://schemas.microsoft.com/office/drawing/2014/main" id="{A2F3D46A-42FF-6C33-A025-B1DF657BA8A6}"/>
              </a:ext>
            </a:extLst>
          </p:cNvPr>
          <p:cNvSpPr/>
          <p:nvPr userDrawn="1"/>
        </p:nvSpPr>
        <p:spPr>
          <a:xfrm>
            <a:off x="4294270" y="1990223"/>
            <a:ext cx="3599999"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25" name="Rectangle: Top Corners Rounded 15">
            <a:extLst>
              <a:ext uri="{FF2B5EF4-FFF2-40B4-BE49-F238E27FC236}">
                <a16:creationId xmlns:a16="http://schemas.microsoft.com/office/drawing/2014/main" id="{D759CE54-FABC-9FF1-6705-41B2542F9D17}"/>
              </a:ext>
            </a:extLst>
          </p:cNvPr>
          <p:cNvSpPr/>
          <p:nvPr userDrawn="1"/>
        </p:nvSpPr>
        <p:spPr>
          <a:xfrm>
            <a:off x="4294273" y="1228725"/>
            <a:ext cx="3600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6" name="Rectangle 25">
            <a:extLst>
              <a:ext uri="{FF2B5EF4-FFF2-40B4-BE49-F238E27FC236}">
                <a16:creationId xmlns:a16="http://schemas.microsoft.com/office/drawing/2014/main" id="{ECBFD51F-DAD3-3A2B-6653-F358D26C69C3}"/>
              </a:ext>
            </a:extLst>
          </p:cNvPr>
          <p:cNvSpPr/>
          <p:nvPr userDrawn="1"/>
        </p:nvSpPr>
        <p:spPr>
          <a:xfrm>
            <a:off x="8199604" y="1990223"/>
            <a:ext cx="3599999"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27" name="Rectangle: Top Corners Rounded 15">
            <a:extLst>
              <a:ext uri="{FF2B5EF4-FFF2-40B4-BE49-F238E27FC236}">
                <a16:creationId xmlns:a16="http://schemas.microsoft.com/office/drawing/2014/main" id="{36EA29D2-49A6-847F-D0F6-79C5E2504B35}"/>
              </a:ext>
            </a:extLst>
          </p:cNvPr>
          <p:cNvSpPr/>
          <p:nvPr userDrawn="1"/>
        </p:nvSpPr>
        <p:spPr>
          <a:xfrm>
            <a:off x="8199607" y="1228725"/>
            <a:ext cx="3600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8" name="Text Placeholder 15">
            <a:extLst>
              <a:ext uri="{FF2B5EF4-FFF2-40B4-BE49-F238E27FC236}">
                <a16:creationId xmlns:a16="http://schemas.microsoft.com/office/drawing/2014/main" id="{B1AE356D-CE95-74D4-D7B3-A483F964453C}"/>
              </a:ext>
            </a:extLst>
          </p:cNvPr>
          <p:cNvSpPr>
            <a:spLocks noGrp="1"/>
          </p:cNvSpPr>
          <p:nvPr>
            <p:ph type="body" sz="quarter" idx="10"/>
          </p:nvPr>
        </p:nvSpPr>
        <p:spPr>
          <a:xfrm>
            <a:off x="388936" y="1276474"/>
            <a:ext cx="3600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
        <p:nvSpPr>
          <p:cNvPr id="29" name="Text Placeholder 15">
            <a:extLst>
              <a:ext uri="{FF2B5EF4-FFF2-40B4-BE49-F238E27FC236}">
                <a16:creationId xmlns:a16="http://schemas.microsoft.com/office/drawing/2014/main" id="{C9678531-5686-AB82-50A2-468FD9A9F046}"/>
              </a:ext>
            </a:extLst>
          </p:cNvPr>
          <p:cNvSpPr>
            <a:spLocks noGrp="1"/>
          </p:cNvSpPr>
          <p:nvPr>
            <p:ph type="body" sz="quarter" idx="11"/>
          </p:nvPr>
        </p:nvSpPr>
        <p:spPr>
          <a:xfrm>
            <a:off x="4294271" y="1276474"/>
            <a:ext cx="3600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oAutofit/>
          </a:bodyPr>
          <a:lstStyle>
            <a:lvl1pPr>
              <a:defRPr lang="en-ZA" sz="1400" b="1" cap="all" spc="10" baseline="0" dirty="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indent="0" algn="ctr">
              <a:buNone/>
            </a:pPr>
            <a:r>
              <a:rPr lang="en-US"/>
              <a:t>Click to edit Master text styles</a:t>
            </a:r>
            <a:endParaRPr lang="en-ZA"/>
          </a:p>
        </p:txBody>
      </p:sp>
      <p:sp>
        <p:nvSpPr>
          <p:cNvPr id="30" name="Text Placeholder 15">
            <a:extLst>
              <a:ext uri="{FF2B5EF4-FFF2-40B4-BE49-F238E27FC236}">
                <a16:creationId xmlns:a16="http://schemas.microsoft.com/office/drawing/2014/main" id="{B79CBFE8-97F9-4FCB-8352-01176ED0AFA0}"/>
              </a:ext>
            </a:extLst>
          </p:cNvPr>
          <p:cNvSpPr>
            <a:spLocks noGrp="1"/>
          </p:cNvSpPr>
          <p:nvPr>
            <p:ph type="body" sz="quarter" idx="12"/>
          </p:nvPr>
        </p:nvSpPr>
        <p:spPr>
          <a:xfrm>
            <a:off x="8199607" y="1276474"/>
            <a:ext cx="3600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oAutofit/>
          </a:bodyPr>
          <a:lstStyle>
            <a:lvl1pPr>
              <a:defRPr lang="en-ZA" sz="1400" b="1" cap="all" spc="10" baseline="0" dirty="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indent="0" algn="ctr">
              <a:buNone/>
            </a:pPr>
            <a:r>
              <a:rPr lang="en-US"/>
              <a:t>Click to edit Master text styles</a:t>
            </a:r>
            <a:endParaRPr lang="en-ZA"/>
          </a:p>
        </p:txBody>
      </p:sp>
    </p:spTree>
    <p:extLst>
      <p:ext uri="{BB962C8B-B14F-4D97-AF65-F5344CB8AC3E}">
        <p14:creationId xmlns:p14="http://schemas.microsoft.com/office/powerpoint/2010/main" val="2050329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 sub +2 box dhm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p:txBody>
          <a:bodyPr/>
          <a:lstStyle>
            <a:lvl1pPr>
              <a:defRPr/>
            </a:lvl1pPr>
          </a:lstStyle>
          <a:p>
            <a:r>
              <a:rPr lang="en-US"/>
              <a:t>ADD TITLE</a:t>
            </a:r>
          </a:p>
        </p:txBody>
      </p:sp>
      <p:sp>
        <p:nvSpPr>
          <p:cNvPr id="4" name="Rectangle 3">
            <a:extLst>
              <a:ext uri="{FF2B5EF4-FFF2-40B4-BE49-F238E27FC236}">
                <a16:creationId xmlns:a16="http://schemas.microsoft.com/office/drawing/2014/main" id="{2557D884-D56A-6407-B0DB-67212E70A852}"/>
              </a:ext>
            </a:extLst>
          </p:cNvPr>
          <p:cNvSpPr/>
          <p:nvPr userDrawn="1"/>
        </p:nvSpPr>
        <p:spPr>
          <a:xfrm>
            <a:off x="381000" y="6787662"/>
            <a:ext cx="11430000" cy="70338"/>
          </a:xfrm>
          <a:prstGeom prst="rect">
            <a:avLst/>
          </a:prstGeom>
          <a:gradFill>
            <a:gsLst>
              <a:gs pos="24000">
                <a:srgbClr val="FCB812"/>
              </a:gs>
              <a:gs pos="100000">
                <a:srgbClr val="F00A23"/>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Open Sans"/>
              <a:ea typeface="+mn-ea"/>
              <a:cs typeface="+mn-cs"/>
            </a:endParaRPr>
          </a:p>
        </p:txBody>
      </p:sp>
      <p:sp>
        <p:nvSpPr>
          <p:cNvPr id="8" name="TextBox 7">
            <a:extLst>
              <a:ext uri="{FF2B5EF4-FFF2-40B4-BE49-F238E27FC236}">
                <a16:creationId xmlns:a16="http://schemas.microsoft.com/office/drawing/2014/main" id="{9BE0BE21-00B7-357A-D3D0-FF09753D58ED}"/>
              </a:ext>
            </a:extLst>
          </p:cNvPr>
          <p:cNvSpPr txBox="1"/>
          <p:nvPr userDrawn="1"/>
        </p:nvSpPr>
        <p:spPr>
          <a:xfrm>
            <a:off x="11538667" y="6537106"/>
            <a:ext cx="285677" cy="153888"/>
          </a:xfrm>
          <a:prstGeom prst="rect">
            <a:avLst/>
          </a:prstGeom>
          <a:noFill/>
        </p:spPr>
        <p:txBody>
          <a:bodyPr wrap="square" lIns="0" tIns="0" rIns="0" bIns="0" rtlCol="0">
            <a:spAutoFit/>
          </a:bodyPr>
          <a:lstStyle/>
          <a:p>
            <a:pPr algn="r"/>
            <a:fld id="{F5B70F39-3BA5-41DB-94FE-5B2C294E2A29}" type="slidenum">
              <a:rPr lang="en-ZA" sz="1000" smtClean="0">
                <a:solidFill>
                  <a:schemeClr val="bg2"/>
                </a:solidFill>
              </a:rPr>
              <a:t>‹#›</a:t>
            </a:fld>
            <a:endParaRPr lang="en-ZA" sz="1000">
              <a:solidFill>
                <a:schemeClr val="bg2"/>
              </a:solidFill>
            </a:endParaRPr>
          </a:p>
        </p:txBody>
      </p:sp>
      <p:sp>
        <p:nvSpPr>
          <p:cNvPr id="12" name="Freeform 5">
            <a:extLst>
              <a:ext uri="{FF2B5EF4-FFF2-40B4-BE49-F238E27FC236}">
                <a16:creationId xmlns:a16="http://schemas.microsoft.com/office/drawing/2014/main" id="{8F81DE99-E624-9820-2B0C-8345C1AD8F0D}"/>
              </a:ext>
            </a:extLst>
          </p:cNvPr>
          <p:cNvSpPr>
            <a:spLocks noEditPoints="1"/>
          </p:cNvSpPr>
          <p:nvPr userDrawn="1"/>
        </p:nvSpPr>
        <p:spPr bwMode="auto">
          <a:xfrm>
            <a:off x="11422527" y="388939"/>
            <a:ext cx="380538" cy="380539"/>
          </a:xfrm>
          <a:custGeom>
            <a:avLst/>
            <a:gdLst>
              <a:gd name="T0" fmla="*/ 103 w 305"/>
              <a:gd name="T1" fmla="*/ 86 h 306"/>
              <a:gd name="T2" fmla="*/ 81 w 305"/>
              <a:gd name="T3" fmla="*/ 109 h 306"/>
              <a:gd name="T4" fmla="*/ 153 w 305"/>
              <a:gd name="T5" fmla="*/ 183 h 306"/>
              <a:gd name="T6" fmla="*/ 226 w 305"/>
              <a:gd name="T7" fmla="*/ 109 h 306"/>
              <a:gd name="T8" fmla="*/ 203 w 305"/>
              <a:gd name="T9" fmla="*/ 86 h 306"/>
              <a:gd name="T10" fmla="*/ 153 w 305"/>
              <a:gd name="T11" fmla="*/ 134 h 306"/>
              <a:gd name="T12" fmla="*/ 103 w 305"/>
              <a:gd name="T13" fmla="*/ 86 h 306"/>
              <a:gd name="T14" fmla="*/ 126 w 305"/>
              <a:gd name="T15" fmla="*/ 65 h 306"/>
              <a:gd name="T16" fmla="*/ 153 w 305"/>
              <a:gd name="T17" fmla="*/ 89 h 306"/>
              <a:gd name="T18" fmla="*/ 180 w 305"/>
              <a:gd name="T19" fmla="*/ 65 h 306"/>
              <a:gd name="T20" fmla="*/ 153 w 305"/>
              <a:gd name="T21" fmla="*/ 44 h 306"/>
              <a:gd name="T22" fmla="*/ 126 w 305"/>
              <a:gd name="T23" fmla="*/ 65 h 306"/>
              <a:gd name="T24" fmla="*/ 61 w 305"/>
              <a:gd name="T25" fmla="*/ 131 h 306"/>
              <a:gd name="T26" fmla="*/ 44 w 305"/>
              <a:gd name="T27" fmla="*/ 153 h 306"/>
              <a:gd name="T28" fmla="*/ 153 w 305"/>
              <a:gd name="T29" fmla="*/ 262 h 306"/>
              <a:gd name="T30" fmla="*/ 262 w 305"/>
              <a:gd name="T31" fmla="*/ 153 h 306"/>
              <a:gd name="T32" fmla="*/ 246 w 305"/>
              <a:gd name="T33" fmla="*/ 132 h 306"/>
              <a:gd name="T34" fmla="*/ 153 w 305"/>
              <a:gd name="T35" fmla="*/ 227 h 306"/>
              <a:gd name="T36" fmla="*/ 61 w 305"/>
              <a:gd name="T37" fmla="*/ 131 h 306"/>
              <a:gd name="T38" fmla="*/ 19 w 305"/>
              <a:gd name="T39" fmla="*/ 153 h 306"/>
              <a:gd name="T40" fmla="*/ 152 w 305"/>
              <a:gd name="T41" fmla="*/ 18 h 306"/>
              <a:gd name="T42" fmla="*/ 286 w 305"/>
              <a:gd name="T43" fmla="*/ 153 h 306"/>
              <a:gd name="T44" fmla="*/ 152 w 305"/>
              <a:gd name="T45" fmla="*/ 288 h 306"/>
              <a:gd name="T46" fmla="*/ 19 w 305"/>
              <a:gd name="T47" fmla="*/ 153 h 306"/>
              <a:gd name="T48" fmla="*/ 0 w 305"/>
              <a:gd name="T49" fmla="*/ 153 h 306"/>
              <a:gd name="T50" fmla="*/ 152 w 305"/>
              <a:gd name="T51" fmla="*/ 0 h 306"/>
              <a:gd name="T52" fmla="*/ 305 w 305"/>
              <a:gd name="T53" fmla="*/ 153 h 306"/>
              <a:gd name="T54" fmla="*/ 152 w 305"/>
              <a:gd name="T55" fmla="*/ 306 h 306"/>
              <a:gd name="T56" fmla="*/ 0 w 305"/>
              <a:gd name="T57" fmla="*/ 153 h 306"/>
              <a:gd name="T58" fmla="*/ 11 w 305"/>
              <a:gd name="T59" fmla="*/ 153 h 306"/>
              <a:gd name="T60" fmla="*/ 152 w 305"/>
              <a:gd name="T61" fmla="*/ 296 h 306"/>
              <a:gd name="T62" fmla="*/ 294 w 305"/>
              <a:gd name="T63" fmla="*/ 153 h 306"/>
              <a:gd name="T64" fmla="*/ 152 w 305"/>
              <a:gd name="T65" fmla="*/ 10 h 306"/>
              <a:gd name="T66" fmla="*/ 11 w 305"/>
              <a:gd name="T67" fmla="*/ 15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5" h="306">
                <a:moveTo>
                  <a:pt x="103" y="86"/>
                </a:moveTo>
                <a:cubicBezTo>
                  <a:pt x="95" y="93"/>
                  <a:pt x="88" y="101"/>
                  <a:pt x="81" y="109"/>
                </a:cubicBezTo>
                <a:cubicBezTo>
                  <a:pt x="104" y="134"/>
                  <a:pt x="129" y="159"/>
                  <a:pt x="153" y="183"/>
                </a:cubicBezTo>
                <a:cubicBezTo>
                  <a:pt x="178" y="159"/>
                  <a:pt x="202" y="134"/>
                  <a:pt x="226" y="109"/>
                </a:cubicBezTo>
                <a:cubicBezTo>
                  <a:pt x="218" y="101"/>
                  <a:pt x="211" y="93"/>
                  <a:pt x="203" y="86"/>
                </a:cubicBezTo>
                <a:cubicBezTo>
                  <a:pt x="187" y="102"/>
                  <a:pt x="170" y="118"/>
                  <a:pt x="153" y="134"/>
                </a:cubicBezTo>
                <a:cubicBezTo>
                  <a:pt x="137" y="118"/>
                  <a:pt x="120" y="102"/>
                  <a:pt x="103" y="86"/>
                </a:cubicBezTo>
                <a:moveTo>
                  <a:pt x="126" y="65"/>
                </a:moveTo>
                <a:cubicBezTo>
                  <a:pt x="136" y="73"/>
                  <a:pt x="144" y="81"/>
                  <a:pt x="153" y="89"/>
                </a:cubicBezTo>
                <a:cubicBezTo>
                  <a:pt x="162" y="81"/>
                  <a:pt x="171" y="73"/>
                  <a:pt x="180" y="65"/>
                </a:cubicBezTo>
                <a:cubicBezTo>
                  <a:pt x="172" y="58"/>
                  <a:pt x="163" y="51"/>
                  <a:pt x="153" y="44"/>
                </a:cubicBezTo>
                <a:cubicBezTo>
                  <a:pt x="144" y="51"/>
                  <a:pt x="135" y="58"/>
                  <a:pt x="126" y="65"/>
                </a:cubicBezTo>
                <a:moveTo>
                  <a:pt x="61" y="131"/>
                </a:moveTo>
                <a:cubicBezTo>
                  <a:pt x="55" y="139"/>
                  <a:pt x="49" y="146"/>
                  <a:pt x="44" y="153"/>
                </a:cubicBezTo>
                <a:cubicBezTo>
                  <a:pt x="74" y="195"/>
                  <a:pt x="111" y="232"/>
                  <a:pt x="153" y="262"/>
                </a:cubicBezTo>
                <a:cubicBezTo>
                  <a:pt x="195" y="232"/>
                  <a:pt x="232" y="195"/>
                  <a:pt x="262" y="153"/>
                </a:cubicBezTo>
                <a:cubicBezTo>
                  <a:pt x="257" y="146"/>
                  <a:pt x="251" y="139"/>
                  <a:pt x="246" y="132"/>
                </a:cubicBezTo>
                <a:cubicBezTo>
                  <a:pt x="218" y="166"/>
                  <a:pt x="187" y="198"/>
                  <a:pt x="153" y="227"/>
                </a:cubicBezTo>
                <a:cubicBezTo>
                  <a:pt x="120" y="198"/>
                  <a:pt x="89" y="166"/>
                  <a:pt x="61" y="131"/>
                </a:cubicBezTo>
                <a:moveTo>
                  <a:pt x="19" y="153"/>
                </a:moveTo>
                <a:cubicBezTo>
                  <a:pt x="19" y="81"/>
                  <a:pt x="80" y="18"/>
                  <a:pt x="152" y="18"/>
                </a:cubicBezTo>
                <a:cubicBezTo>
                  <a:pt x="225" y="18"/>
                  <a:pt x="286" y="81"/>
                  <a:pt x="286" y="153"/>
                </a:cubicBezTo>
                <a:cubicBezTo>
                  <a:pt x="286" y="226"/>
                  <a:pt x="225" y="288"/>
                  <a:pt x="152" y="288"/>
                </a:cubicBezTo>
                <a:cubicBezTo>
                  <a:pt x="80" y="288"/>
                  <a:pt x="19" y="226"/>
                  <a:pt x="19" y="153"/>
                </a:cubicBezTo>
                <a:moveTo>
                  <a:pt x="0" y="153"/>
                </a:moveTo>
                <a:cubicBezTo>
                  <a:pt x="0" y="69"/>
                  <a:pt x="68" y="0"/>
                  <a:pt x="152" y="0"/>
                </a:cubicBezTo>
                <a:cubicBezTo>
                  <a:pt x="237" y="0"/>
                  <a:pt x="305" y="69"/>
                  <a:pt x="305" y="153"/>
                </a:cubicBezTo>
                <a:cubicBezTo>
                  <a:pt x="305" y="238"/>
                  <a:pt x="237" y="306"/>
                  <a:pt x="152" y="306"/>
                </a:cubicBezTo>
                <a:cubicBezTo>
                  <a:pt x="68" y="306"/>
                  <a:pt x="0" y="238"/>
                  <a:pt x="0" y="153"/>
                </a:cubicBezTo>
                <a:moveTo>
                  <a:pt x="11" y="153"/>
                </a:moveTo>
                <a:cubicBezTo>
                  <a:pt x="11" y="232"/>
                  <a:pt x="74" y="296"/>
                  <a:pt x="152" y="296"/>
                </a:cubicBezTo>
                <a:cubicBezTo>
                  <a:pt x="231" y="296"/>
                  <a:pt x="294" y="232"/>
                  <a:pt x="294" y="153"/>
                </a:cubicBezTo>
                <a:cubicBezTo>
                  <a:pt x="294" y="74"/>
                  <a:pt x="231" y="10"/>
                  <a:pt x="152" y="10"/>
                </a:cubicBezTo>
                <a:cubicBezTo>
                  <a:pt x="74" y="10"/>
                  <a:pt x="11" y="74"/>
                  <a:pt x="11" y="153"/>
                </a:cubicBezTo>
              </a:path>
            </a:pathLst>
          </a:custGeom>
          <a:solidFill>
            <a:schemeClr val="bg2"/>
          </a:solidFill>
          <a:ln>
            <a:noFill/>
          </a:ln>
        </p:spPr>
        <p:txBody>
          <a:bodyPr vert="horz" wrap="square" lIns="121918" tIns="60960" rIns="121918" bIns="60960" numCol="1" anchor="t" anchorCtr="0" compatLnSpc="1">
            <a:prstTxWarp prst="textNoShape">
              <a:avLst/>
            </a:prstTxWarp>
          </a:bodyPr>
          <a:lstStyle/>
          <a:p>
            <a:pPr defTabSz="914366"/>
            <a:endParaRPr lang="en-ZA" sz="1800">
              <a:solidFill>
                <a:srgbClr val="FFFFFF"/>
              </a:solidFill>
            </a:endParaRPr>
          </a:p>
        </p:txBody>
      </p:sp>
      <p:sp>
        <p:nvSpPr>
          <p:cNvPr id="6" name="Rectangle 5">
            <a:extLst>
              <a:ext uri="{FF2B5EF4-FFF2-40B4-BE49-F238E27FC236}">
                <a16:creationId xmlns:a16="http://schemas.microsoft.com/office/drawing/2014/main" id="{9D86F6E9-95C1-7EC2-00FC-5FA63106FE58}"/>
              </a:ext>
            </a:extLst>
          </p:cNvPr>
          <p:cNvSpPr/>
          <p:nvPr userDrawn="1"/>
        </p:nvSpPr>
        <p:spPr>
          <a:xfrm>
            <a:off x="388936" y="1990223"/>
            <a:ext cx="5487707"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13" name="Rectangle: Top Corners Rounded 15">
            <a:extLst>
              <a:ext uri="{FF2B5EF4-FFF2-40B4-BE49-F238E27FC236}">
                <a16:creationId xmlns:a16="http://schemas.microsoft.com/office/drawing/2014/main" id="{1AB3C351-71DE-5ECA-4855-96DC59A6A137}"/>
              </a:ext>
            </a:extLst>
          </p:cNvPr>
          <p:cNvSpPr/>
          <p:nvPr userDrawn="1"/>
        </p:nvSpPr>
        <p:spPr>
          <a:xfrm>
            <a:off x="388935" y="1228725"/>
            <a:ext cx="5487709"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4" name="Text Placeholder 15">
            <a:extLst>
              <a:ext uri="{FF2B5EF4-FFF2-40B4-BE49-F238E27FC236}">
                <a16:creationId xmlns:a16="http://schemas.microsoft.com/office/drawing/2014/main" id="{5E9C0D81-0047-18B1-561F-6F080EF102BC}"/>
              </a:ext>
            </a:extLst>
          </p:cNvPr>
          <p:cNvSpPr>
            <a:spLocks noGrp="1"/>
          </p:cNvSpPr>
          <p:nvPr>
            <p:ph type="body" sz="quarter" idx="10"/>
          </p:nvPr>
        </p:nvSpPr>
        <p:spPr>
          <a:xfrm>
            <a:off x="388935" y="1276474"/>
            <a:ext cx="5487709"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rgbClr val="E0E0E0"/>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
        <p:nvSpPr>
          <p:cNvPr id="15" name="Rectangle 14">
            <a:extLst>
              <a:ext uri="{FF2B5EF4-FFF2-40B4-BE49-F238E27FC236}">
                <a16:creationId xmlns:a16="http://schemas.microsoft.com/office/drawing/2014/main" id="{638C0E1C-4DBC-D4C8-88CE-DB0D9065991E}"/>
              </a:ext>
            </a:extLst>
          </p:cNvPr>
          <p:cNvSpPr/>
          <p:nvPr userDrawn="1"/>
        </p:nvSpPr>
        <p:spPr>
          <a:xfrm>
            <a:off x="6311901" y="1990223"/>
            <a:ext cx="5487707" cy="4355015"/>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19" name="Rectangle: Top Corners Rounded 15">
            <a:extLst>
              <a:ext uri="{FF2B5EF4-FFF2-40B4-BE49-F238E27FC236}">
                <a16:creationId xmlns:a16="http://schemas.microsoft.com/office/drawing/2014/main" id="{A28CE76F-5322-0D87-0219-FBFB78227A74}"/>
              </a:ext>
            </a:extLst>
          </p:cNvPr>
          <p:cNvSpPr/>
          <p:nvPr userDrawn="1"/>
        </p:nvSpPr>
        <p:spPr>
          <a:xfrm>
            <a:off x="6311900" y="1228725"/>
            <a:ext cx="5487709"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 Placeholder 15">
            <a:extLst>
              <a:ext uri="{FF2B5EF4-FFF2-40B4-BE49-F238E27FC236}">
                <a16:creationId xmlns:a16="http://schemas.microsoft.com/office/drawing/2014/main" id="{5A393970-00DA-9862-47E6-8C2C61929469}"/>
              </a:ext>
            </a:extLst>
          </p:cNvPr>
          <p:cNvSpPr>
            <a:spLocks noGrp="1"/>
          </p:cNvSpPr>
          <p:nvPr>
            <p:ph type="body" sz="quarter" idx="11"/>
          </p:nvPr>
        </p:nvSpPr>
        <p:spPr>
          <a:xfrm>
            <a:off x="6311900" y="1276474"/>
            <a:ext cx="5487709"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Tree>
    <p:extLst>
      <p:ext uri="{BB962C8B-B14F-4D97-AF65-F5344CB8AC3E}">
        <p14:creationId xmlns:p14="http://schemas.microsoft.com/office/powerpoint/2010/main" val="2206563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sub + 4 box">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p:txBody>
          <a:bodyPr/>
          <a:lstStyle>
            <a:lvl1pPr>
              <a:defRPr/>
            </a:lvl1pPr>
          </a:lstStyle>
          <a:p>
            <a:r>
              <a:rPr lang="en-US"/>
              <a:t>ADD TITLE</a:t>
            </a:r>
          </a:p>
        </p:txBody>
      </p:sp>
      <p:sp>
        <p:nvSpPr>
          <p:cNvPr id="2" name="Rectangle 1">
            <a:extLst>
              <a:ext uri="{FF2B5EF4-FFF2-40B4-BE49-F238E27FC236}">
                <a16:creationId xmlns:a16="http://schemas.microsoft.com/office/drawing/2014/main" id="{560DDFAB-0906-314B-4D65-55C906B1D04E}"/>
              </a:ext>
            </a:extLst>
          </p:cNvPr>
          <p:cNvSpPr/>
          <p:nvPr userDrawn="1"/>
        </p:nvSpPr>
        <p:spPr>
          <a:xfrm>
            <a:off x="388936" y="1999651"/>
            <a:ext cx="2682000" cy="4345588"/>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4" name="Rectangle: Top Corners Rounded 15">
            <a:extLst>
              <a:ext uri="{FF2B5EF4-FFF2-40B4-BE49-F238E27FC236}">
                <a16:creationId xmlns:a16="http://schemas.microsoft.com/office/drawing/2014/main" id="{AB037E22-8285-487D-2D66-EFD107BC6FE1}"/>
              </a:ext>
            </a:extLst>
          </p:cNvPr>
          <p:cNvSpPr/>
          <p:nvPr userDrawn="1"/>
        </p:nvSpPr>
        <p:spPr>
          <a:xfrm>
            <a:off x="388936" y="1238152"/>
            <a:ext cx="2682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 name="Rectangle 5">
            <a:extLst>
              <a:ext uri="{FF2B5EF4-FFF2-40B4-BE49-F238E27FC236}">
                <a16:creationId xmlns:a16="http://schemas.microsoft.com/office/drawing/2014/main" id="{ADECCC64-96B1-78E5-392F-BFD1FEC2CB56}"/>
              </a:ext>
            </a:extLst>
          </p:cNvPr>
          <p:cNvSpPr/>
          <p:nvPr userDrawn="1"/>
        </p:nvSpPr>
        <p:spPr>
          <a:xfrm>
            <a:off x="3299645" y="1999651"/>
            <a:ext cx="2682000" cy="4345588"/>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7" name="Rectangle: Top Corners Rounded 15">
            <a:extLst>
              <a:ext uri="{FF2B5EF4-FFF2-40B4-BE49-F238E27FC236}">
                <a16:creationId xmlns:a16="http://schemas.microsoft.com/office/drawing/2014/main" id="{EB6F27F2-5C16-6F72-75A1-0307FB729F75}"/>
              </a:ext>
            </a:extLst>
          </p:cNvPr>
          <p:cNvSpPr/>
          <p:nvPr userDrawn="1"/>
        </p:nvSpPr>
        <p:spPr>
          <a:xfrm>
            <a:off x="3299645" y="1238152"/>
            <a:ext cx="2682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9" name="Rectangle 8">
            <a:extLst>
              <a:ext uri="{FF2B5EF4-FFF2-40B4-BE49-F238E27FC236}">
                <a16:creationId xmlns:a16="http://schemas.microsoft.com/office/drawing/2014/main" id="{712CAB55-7E2E-6B65-CD73-7DEE3D641AEC}"/>
              </a:ext>
            </a:extLst>
          </p:cNvPr>
          <p:cNvSpPr/>
          <p:nvPr userDrawn="1"/>
        </p:nvSpPr>
        <p:spPr>
          <a:xfrm>
            <a:off x="6210354" y="1999651"/>
            <a:ext cx="2682000" cy="4345588"/>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11" name="Rectangle: Top Corners Rounded 15">
            <a:extLst>
              <a:ext uri="{FF2B5EF4-FFF2-40B4-BE49-F238E27FC236}">
                <a16:creationId xmlns:a16="http://schemas.microsoft.com/office/drawing/2014/main" id="{24B3552D-DD3D-98EA-9111-B371F8B3F967}"/>
              </a:ext>
            </a:extLst>
          </p:cNvPr>
          <p:cNvSpPr/>
          <p:nvPr userDrawn="1"/>
        </p:nvSpPr>
        <p:spPr>
          <a:xfrm>
            <a:off x="6210354" y="1238152"/>
            <a:ext cx="2682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Text Placeholder 15">
            <a:extLst>
              <a:ext uri="{FF2B5EF4-FFF2-40B4-BE49-F238E27FC236}">
                <a16:creationId xmlns:a16="http://schemas.microsoft.com/office/drawing/2014/main" id="{79FB89AD-A00F-EDF5-16C1-2BB65C5ADA12}"/>
              </a:ext>
            </a:extLst>
          </p:cNvPr>
          <p:cNvSpPr>
            <a:spLocks noGrp="1"/>
          </p:cNvSpPr>
          <p:nvPr>
            <p:ph type="body" sz="quarter" idx="10"/>
          </p:nvPr>
        </p:nvSpPr>
        <p:spPr>
          <a:xfrm>
            <a:off x="388936" y="1285901"/>
            <a:ext cx="2682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
        <p:nvSpPr>
          <p:cNvPr id="15" name="Text Placeholder 15">
            <a:extLst>
              <a:ext uri="{FF2B5EF4-FFF2-40B4-BE49-F238E27FC236}">
                <a16:creationId xmlns:a16="http://schemas.microsoft.com/office/drawing/2014/main" id="{FC7A875C-D313-EF9D-4DCB-5001977ED0F1}"/>
              </a:ext>
            </a:extLst>
          </p:cNvPr>
          <p:cNvSpPr>
            <a:spLocks noGrp="1"/>
          </p:cNvSpPr>
          <p:nvPr>
            <p:ph type="body" sz="quarter" idx="11"/>
          </p:nvPr>
        </p:nvSpPr>
        <p:spPr>
          <a:xfrm>
            <a:off x="3299645" y="1285901"/>
            <a:ext cx="2682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oAutofit/>
          </a:bodyPr>
          <a:lstStyle>
            <a:lvl1pPr>
              <a:defRPr lang="en-ZA" sz="1400" b="1" cap="all" spc="10" baseline="0" dirty="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indent="0" algn="ctr">
              <a:buNone/>
            </a:pPr>
            <a:r>
              <a:rPr lang="en-US"/>
              <a:t>Click to edit Master text styles</a:t>
            </a:r>
            <a:endParaRPr lang="en-ZA"/>
          </a:p>
        </p:txBody>
      </p:sp>
      <p:sp>
        <p:nvSpPr>
          <p:cNvPr id="19" name="Text Placeholder 15">
            <a:extLst>
              <a:ext uri="{FF2B5EF4-FFF2-40B4-BE49-F238E27FC236}">
                <a16:creationId xmlns:a16="http://schemas.microsoft.com/office/drawing/2014/main" id="{32F627FE-B0EA-FD77-5AFA-B9F2E3C977B5}"/>
              </a:ext>
            </a:extLst>
          </p:cNvPr>
          <p:cNvSpPr>
            <a:spLocks noGrp="1"/>
          </p:cNvSpPr>
          <p:nvPr>
            <p:ph type="body" sz="quarter" idx="12"/>
          </p:nvPr>
        </p:nvSpPr>
        <p:spPr>
          <a:xfrm>
            <a:off x="6210354" y="1285901"/>
            <a:ext cx="2682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oAutofit/>
          </a:bodyPr>
          <a:lstStyle>
            <a:lvl1pPr>
              <a:defRPr lang="en-ZA" sz="1400" b="1" cap="all" spc="10" baseline="0" dirty="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indent="0" algn="ctr">
              <a:buNone/>
            </a:pPr>
            <a:r>
              <a:rPr lang="en-US"/>
              <a:t>Click to edit Master text styles</a:t>
            </a:r>
            <a:endParaRPr lang="en-ZA"/>
          </a:p>
        </p:txBody>
      </p:sp>
      <p:sp>
        <p:nvSpPr>
          <p:cNvPr id="20" name="Rectangle 19">
            <a:extLst>
              <a:ext uri="{FF2B5EF4-FFF2-40B4-BE49-F238E27FC236}">
                <a16:creationId xmlns:a16="http://schemas.microsoft.com/office/drawing/2014/main" id="{18A294A2-3EDF-8167-E57D-456BEBFC6664}"/>
              </a:ext>
            </a:extLst>
          </p:cNvPr>
          <p:cNvSpPr/>
          <p:nvPr userDrawn="1"/>
        </p:nvSpPr>
        <p:spPr>
          <a:xfrm>
            <a:off x="9121062" y="1990224"/>
            <a:ext cx="2682000" cy="4345588"/>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21" name="Rectangle: Top Corners Rounded 15">
            <a:extLst>
              <a:ext uri="{FF2B5EF4-FFF2-40B4-BE49-F238E27FC236}">
                <a16:creationId xmlns:a16="http://schemas.microsoft.com/office/drawing/2014/main" id="{9A003025-63CD-C885-06A8-5F20F7D0648F}"/>
              </a:ext>
            </a:extLst>
          </p:cNvPr>
          <p:cNvSpPr/>
          <p:nvPr userDrawn="1"/>
        </p:nvSpPr>
        <p:spPr>
          <a:xfrm>
            <a:off x="9121062" y="1228725"/>
            <a:ext cx="2682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2" name="Text Placeholder 15">
            <a:extLst>
              <a:ext uri="{FF2B5EF4-FFF2-40B4-BE49-F238E27FC236}">
                <a16:creationId xmlns:a16="http://schemas.microsoft.com/office/drawing/2014/main" id="{FD28B185-16E6-6884-7FD4-20305D314F9D}"/>
              </a:ext>
            </a:extLst>
          </p:cNvPr>
          <p:cNvSpPr>
            <a:spLocks noGrp="1"/>
          </p:cNvSpPr>
          <p:nvPr>
            <p:ph type="body" sz="quarter" idx="13"/>
          </p:nvPr>
        </p:nvSpPr>
        <p:spPr>
          <a:xfrm>
            <a:off x="9121062" y="1276474"/>
            <a:ext cx="2682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oAutofit/>
          </a:bodyPr>
          <a:lstStyle>
            <a:lvl1pPr>
              <a:defRPr lang="en-ZA" sz="1400" b="1" cap="all" spc="10" baseline="0" dirty="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indent="0" algn="ctr">
              <a:buNone/>
            </a:pPr>
            <a:r>
              <a:rPr lang="en-US"/>
              <a:t>Click to edit Master text styles</a:t>
            </a:r>
            <a:endParaRPr lang="en-ZA"/>
          </a:p>
        </p:txBody>
      </p:sp>
    </p:spTree>
    <p:extLst>
      <p:ext uri="{BB962C8B-B14F-4D97-AF65-F5344CB8AC3E}">
        <p14:creationId xmlns:p14="http://schemas.microsoft.com/office/powerpoint/2010/main" val="1503921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sub + 4 box lowe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p:txBody>
          <a:bodyPr/>
          <a:lstStyle>
            <a:lvl1pPr>
              <a:defRPr/>
            </a:lvl1pPr>
          </a:lstStyle>
          <a:p>
            <a:r>
              <a:rPr lang="en-US"/>
              <a:t>ADD TITLE</a:t>
            </a:r>
          </a:p>
        </p:txBody>
      </p:sp>
      <p:sp>
        <p:nvSpPr>
          <p:cNvPr id="2" name="Rectangle 1">
            <a:extLst>
              <a:ext uri="{FF2B5EF4-FFF2-40B4-BE49-F238E27FC236}">
                <a16:creationId xmlns:a16="http://schemas.microsoft.com/office/drawing/2014/main" id="{3D7F1A40-4862-1E7C-C63C-AC6B38D74768}"/>
              </a:ext>
            </a:extLst>
          </p:cNvPr>
          <p:cNvSpPr/>
          <p:nvPr userDrawn="1"/>
        </p:nvSpPr>
        <p:spPr>
          <a:xfrm>
            <a:off x="388936" y="2667321"/>
            <a:ext cx="2682000" cy="3687344"/>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4" name="Rectangle: Top Corners Rounded 15">
            <a:extLst>
              <a:ext uri="{FF2B5EF4-FFF2-40B4-BE49-F238E27FC236}">
                <a16:creationId xmlns:a16="http://schemas.microsoft.com/office/drawing/2014/main" id="{05487F4C-6D58-BAE0-D643-DDD46C94DB53}"/>
              </a:ext>
            </a:extLst>
          </p:cNvPr>
          <p:cNvSpPr/>
          <p:nvPr userDrawn="1"/>
        </p:nvSpPr>
        <p:spPr>
          <a:xfrm>
            <a:off x="388936" y="1905822"/>
            <a:ext cx="2682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 name="Rectangle 5">
            <a:extLst>
              <a:ext uri="{FF2B5EF4-FFF2-40B4-BE49-F238E27FC236}">
                <a16:creationId xmlns:a16="http://schemas.microsoft.com/office/drawing/2014/main" id="{EC15A68F-470A-4008-2122-752E4751A0BA}"/>
              </a:ext>
            </a:extLst>
          </p:cNvPr>
          <p:cNvSpPr/>
          <p:nvPr userDrawn="1"/>
        </p:nvSpPr>
        <p:spPr>
          <a:xfrm>
            <a:off x="3299645" y="2667321"/>
            <a:ext cx="2682000" cy="3687344"/>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7" name="Rectangle: Top Corners Rounded 15">
            <a:extLst>
              <a:ext uri="{FF2B5EF4-FFF2-40B4-BE49-F238E27FC236}">
                <a16:creationId xmlns:a16="http://schemas.microsoft.com/office/drawing/2014/main" id="{47D9A69E-836D-4017-4E4D-2ADEC32CBE79}"/>
              </a:ext>
            </a:extLst>
          </p:cNvPr>
          <p:cNvSpPr/>
          <p:nvPr userDrawn="1"/>
        </p:nvSpPr>
        <p:spPr>
          <a:xfrm>
            <a:off x="3299645" y="1905822"/>
            <a:ext cx="2682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9" name="Rectangle 8">
            <a:extLst>
              <a:ext uri="{FF2B5EF4-FFF2-40B4-BE49-F238E27FC236}">
                <a16:creationId xmlns:a16="http://schemas.microsoft.com/office/drawing/2014/main" id="{196DD557-84DB-4A4F-793F-A7B426F7E2B7}"/>
              </a:ext>
            </a:extLst>
          </p:cNvPr>
          <p:cNvSpPr/>
          <p:nvPr userDrawn="1"/>
        </p:nvSpPr>
        <p:spPr>
          <a:xfrm>
            <a:off x="6210354" y="2667321"/>
            <a:ext cx="2682000" cy="3687344"/>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11" name="Rectangle: Top Corners Rounded 15">
            <a:extLst>
              <a:ext uri="{FF2B5EF4-FFF2-40B4-BE49-F238E27FC236}">
                <a16:creationId xmlns:a16="http://schemas.microsoft.com/office/drawing/2014/main" id="{F0D8DCBC-7279-219B-8FFE-01B14637750D}"/>
              </a:ext>
            </a:extLst>
          </p:cNvPr>
          <p:cNvSpPr/>
          <p:nvPr userDrawn="1"/>
        </p:nvSpPr>
        <p:spPr>
          <a:xfrm>
            <a:off x="6210354" y="1905822"/>
            <a:ext cx="2682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Text Placeholder 15">
            <a:extLst>
              <a:ext uri="{FF2B5EF4-FFF2-40B4-BE49-F238E27FC236}">
                <a16:creationId xmlns:a16="http://schemas.microsoft.com/office/drawing/2014/main" id="{B2BE4DAA-F56C-6991-E866-D257F0A2C1E0}"/>
              </a:ext>
            </a:extLst>
          </p:cNvPr>
          <p:cNvSpPr>
            <a:spLocks noGrp="1"/>
          </p:cNvSpPr>
          <p:nvPr>
            <p:ph type="body" sz="quarter" idx="11"/>
          </p:nvPr>
        </p:nvSpPr>
        <p:spPr>
          <a:xfrm>
            <a:off x="388936" y="1953571"/>
            <a:ext cx="2682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en-ZA" sz="1400" b="1" cap="all" spc="10" baseline="0" dirty="0">
                <a:solidFill>
                  <a:schemeClr val="l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algn="ctr"/>
            <a:r>
              <a:rPr lang="en-US"/>
              <a:t>Click to edit Master text styles</a:t>
            </a:r>
            <a:endParaRPr lang="en-ZA"/>
          </a:p>
        </p:txBody>
      </p:sp>
      <p:sp>
        <p:nvSpPr>
          <p:cNvPr id="15" name="Text Placeholder 15">
            <a:extLst>
              <a:ext uri="{FF2B5EF4-FFF2-40B4-BE49-F238E27FC236}">
                <a16:creationId xmlns:a16="http://schemas.microsoft.com/office/drawing/2014/main" id="{BC5A41B9-9ADB-C995-6740-E732419173F3}"/>
              </a:ext>
            </a:extLst>
          </p:cNvPr>
          <p:cNvSpPr>
            <a:spLocks noGrp="1"/>
          </p:cNvSpPr>
          <p:nvPr>
            <p:ph type="body" sz="quarter" idx="12"/>
          </p:nvPr>
        </p:nvSpPr>
        <p:spPr>
          <a:xfrm>
            <a:off x="3299645" y="1953571"/>
            <a:ext cx="2682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oAutofit/>
          </a:bodyPr>
          <a:lstStyle>
            <a:lvl1pPr>
              <a:defRPr lang="en-ZA" sz="1400" b="1" cap="all" spc="10" baseline="0" dirty="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indent="0" algn="ctr">
              <a:buNone/>
            </a:pPr>
            <a:r>
              <a:rPr lang="en-US"/>
              <a:t>Click to edit Master text styles</a:t>
            </a:r>
            <a:endParaRPr lang="en-ZA"/>
          </a:p>
        </p:txBody>
      </p:sp>
      <p:sp>
        <p:nvSpPr>
          <p:cNvPr id="19" name="Text Placeholder 15">
            <a:extLst>
              <a:ext uri="{FF2B5EF4-FFF2-40B4-BE49-F238E27FC236}">
                <a16:creationId xmlns:a16="http://schemas.microsoft.com/office/drawing/2014/main" id="{624E793F-D91A-CEDB-6170-E393568D85F0}"/>
              </a:ext>
            </a:extLst>
          </p:cNvPr>
          <p:cNvSpPr>
            <a:spLocks noGrp="1"/>
          </p:cNvSpPr>
          <p:nvPr>
            <p:ph type="body" sz="quarter" idx="13"/>
          </p:nvPr>
        </p:nvSpPr>
        <p:spPr>
          <a:xfrm>
            <a:off x="6210354" y="1953571"/>
            <a:ext cx="2682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oAutofit/>
          </a:bodyPr>
          <a:lstStyle>
            <a:lvl1pPr>
              <a:defRPr lang="en-ZA" sz="1400" b="1" cap="all" spc="10" baseline="0" dirty="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indent="0" algn="ctr">
              <a:buNone/>
            </a:pPr>
            <a:r>
              <a:rPr lang="en-US"/>
              <a:t>Click to edit Master text styles</a:t>
            </a:r>
            <a:endParaRPr lang="en-ZA"/>
          </a:p>
        </p:txBody>
      </p:sp>
      <p:sp>
        <p:nvSpPr>
          <p:cNvPr id="20" name="Rectangle 19">
            <a:extLst>
              <a:ext uri="{FF2B5EF4-FFF2-40B4-BE49-F238E27FC236}">
                <a16:creationId xmlns:a16="http://schemas.microsoft.com/office/drawing/2014/main" id="{C587B5F5-A628-8D1A-96A6-BC352074DC46}"/>
              </a:ext>
            </a:extLst>
          </p:cNvPr>
          <p:cNvSpPr/>
          <p:nvPr userDrawn="1"/>
        </p:nvSpPr>
        <p:spPr>
          <a:xfrm>
            <a:off x="9121062" y="2657894"/>
            <a:ext cx="2682000" cy="3687344"/>
          </a:xfrm>
          <a:prstGeom prst="rect">
            <a:avLst/>
          </a:prstGeom>
          <a:solidFill>
            <a:srgbClr val="202122"/>
          </a:solidFill>
          <a:ln w="12700" cap="flat" cmpd="sng" algn="ctr">
            <a:noFill/>
            <a:prstDash val="solid"/>
            <a:miter lim="800000"/>
          </a:ln>
          <a:effectLst/>
        </p:spPr>
        <p:txBody>
          <a:bodyPr rtlCol="0" anchor="ctr"/>
          <a:lstStyle/>
          <a:p>
            <a:pPr algn="ctr" defTabSz="483855"/>
            <a:endParaRPr lang="en-ZA" sz="1905" kern="0">
              <a:solidFill>
                <a:srgbClr val="FFFFFF"/>
              </a:solidFill>
              <a:latin typeface="Open Sans"/>
            </a:endParaRPr>
          </a:p>
        </p:txBody>
      </p:sp>
      <p:sp>
        <p:nvSpPr>
          <p:cNvPr id="21" name="Rectangle: Top Corners Rounded 15">
            <a:extLst>
              <a:ext uri="{FF2B5EF4-FFF2-40B4-BE49-F238E27FC236}">
                <a16:creationId xmlns:a16="http://schemas.microsoft.com/office/drawing/2014/main" id="{CD5137D0-0543-2721-80DA-76FB2BC45265}"/>
              </a:ext>
            </a:extLst>
          </p:cNvPr>
          <p:cNvSpPr/>
          <p:nvPr userDrawn="1"/>
        </p:nvSpPr>
        <p:spPr>
          <a:xfrm>
            <a:off x="9121062" y="1896395"/>
            <a:ext cx="2682000" cy="761498"/>
          </a:xfrm>
          <a:prstGeom prst="round2SameRect">
            <a:avLst/>
          </a:prstGeom>
          <a:solidFill>
            <a:srgbClr val="E0E0E0">
              <a:lumMod val="25000"/>
            </a:srgbClr>
          </a:solidFill>
          <a:ln w="12700" cap="flat" cmpd="sng" algn="ctr">
            <a:noFill/>
            <a:prstDash val="solid"/>
            <a:miter lim="800000"/>
          </a:ln>
          <a:effectLst>
            <a:outerShdw blurRad="50800" dist="38100" dir="5400000" algn="t" rotWithShape="0">
              <a:prstClr val="black">
                <a:alpha val="40000"/>
              </a:prstClr>
            </a:outerShdw>
          </a:effectLst>
        </p:spPr>
        <p:txBody>
          <a:bodyPr lIns="108000" tIns="72000" rIns="108000" rtlCol="0" anchor="t" anchorCtr="0"/>
          <a:lstStyle/>
          <a:p>
            <a:pPr marL="0" marR="0" lvl="0" indent="0" algn="ctr" defTabSz="914400" eaLnBrk="1" fontAlgn="auto" latinLnBrk="0" hangingPunct="1">
              <a:lnSpc>
                <a:spcPct val="110000"/>
              </a:lnSpc>
              <a:spcBef>
                <a:spcPts val="0"/>
              </a:spcBef>
              <a:spcAft>
                <a:spcPts val="0"/>
              </a:spcAft>
              <a:buClrTx/>
              <a:buSzTx/>
              <a:buFontTx/>
              <a:buNone/>
              <a:tabLst>
                <a:tab pos="808038" algn="l"/>
              </a:tabLst>
              <a:defRPr/>
            </a:pPr>
            <a:endParaRPr kumimoji="0" lang="en-ZA" sz="1400" b="0" i="0" u="none" strike="noStrike" kern="0" cap="none" spc="100" normalizeH="0" baseline="0" noProof="0">
              <a:ln>
                <a:noFill/>
              </a:ln>
              <a:solidFill>
                <a:schemeClr val="bg1"/>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2" name="Text Placeholder 15">
            <a:extLst>
              <a:ext uri="{FF2B5EF4-FFF2-40B4-BE49-F238E27FC236}">
                <a16:creationId xmlns:a16="http://schemas.microsoft.com/office/drawing/2014/main" id="{D9BA93C8-A49A-8C7D-DC19-E7B792EBDD30}"/>
              </a:ext>
            </a:extLst>
          </p:cNvPr>
          <p:cNvSpPr>
            <a:spLocks noGrp="1"/>
          </p:cNvSpPr>
          <p:nvPr>
            <p:ph type="body" sz="quarter" idx="14"/>
          </p:nvPr>
        </p:nvSpPr>
        <p:spPr>
          <a:xfrm>
            <a:off x="9121062" y="1944144"/>
            <a:ext cx="2682000" cy="666000"/>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oAutofit/>
          </a:bodyPr>
          <a:lstStyle>
            <a:lvl1pPr>
              <a:defRPr lang="en-ZA" sz="1400" b="1" cap="all" spc="10" baseline="0" dirty="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marL="0" lvl="0" indent="0" algn="ctr">
              <a:buNone/>
            </a:pPr>
            <a:r>
              <a:rPr lang="en-US"/>
              <a:t>Click to edit Master text styles</a:t>
            </a:r>
            <a:endParaRPr lang="en-ZA"/>
          </a:p>
        </p:txBody>
      </p:sp>
    </p:spTree>
    <p:extLst>
      <p:ext uri="{BB962C8B-B14F-4D97-AF65-F5344CB8AC3E}">
        <p14:creationId xmlns:p14="http://schemas.microsoft.com/office/powerpoint/2010/main" val="3001920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oleObject" Target="../embeddings/oleObject1.bin"/><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2.xml"/><Relationship Id="rId28" Type="http://schemas.openxmlformats.org/officeDocument/2006/relationships/oleObject" Target="../embeddings/oleObject2.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DE9961E5-60B4-4E99-9080-335F81E33AD6}"/>
              </a:ext>
            </a:extLst>
          </p:cNvPr>
          <p:cNvGraphicFramePr>
            <a:graphicFrameLocks noChangeAspect="1"/>
          </p:cNvGraphicFramePr>
          <p:nvPr>
            <p:custDataLst>
              <p:tags r:id="rId23"/>
            </p:custDataLst>
            <p:extLst>
              <p:ext uri="{D42A27DB-BD31-4B8C-83A1-F6EECF244321}">
                <p14:modId xmlns:p14="http://schemas.microsoft.com/office/powerpoint/2010/main" val="2511801624"/>
              </p:ext>
            </p:extLst>
          </p:nvPr>
        </p:nvGraphicFramePr>
        <p:xfrm>
          <a:off x="1588" y="1588"/>
          <a:ext cx="1588" cy="1589"/>
        </p:xfrm>
        <a:graphic>
          <a:graphicData uri="http://schemas.openxmlformats.org/presentationml/2006/ole">
            <mc:AlternateContent xmlns:mc="http://schemas.openxmlformats.org/markup-compatibility/2006">
              <mc:Choice xmlns:v="urn:schemas-microsoft-com:vml" Requires="v">
                <p:oleObj name="think-cell Slide" r:id="rId26" imgW="425" imgH="424" progId="TCLayout.ActiveDocument.1">
                  <p:embed/>
                </p:oleObj>
              </mc:Choice>
              <mc:Fallback>
                <p:oleObj name="think-cell Slide" r:id="rId26" imgW="425" imgH="424" progId="TCLayout.ActiveDocument.1">
                  <p:embed/>
                  <p:pic>
                    <p:nvPicPr>
                      <p:cNvPr id="7" name="Object 6" hidden="1">
                        <a:extLst>
                          <a:ext uri="{FF2B5EF4-FFF2-40B4-BE49-F238E27FC236}">
                            <a16:creationId xmlns:a16="http://schemas.microsoft.com/office/drawing/2014/main" id="{DE9961E5-60B4-4E99-9080-335F81E33AD6}"/>
                          </a:ext>
                        </a:extLst>
                      </p:cNvPr>
                      <p:cNvPicPr/>
                      <p:nvPr/>
                    </p:nvPicPr>
                    <p:blipFill>
                      <a:blip r:embed="rId27"/>
                      <a:stretch>
                        <a:fillRect/>
                      </a:stretch>
                    </p:blipFill>
                    <p:spPr>
                      <a:xfrm>
                        <a:off x="1588" y="1588"/>
                        <a:ext cx="1588" cy="1589"/>
                      </a:xfrm>
                      <a:prstGeom prst="rect">
                        <a:avLst/>
                      </a:prstGeom>
                    </p:spPr>
                  </p:pic>
                </p:oleObj>
              </mc:Fallback>
            </mc:AlternateContent>
          </a:graphicData>
        </a:graphic>
      </p:graphicFrame>
      <p:sp>
        <p:nvSpPr>
          <p:cNvPr id="2" name="Title Placeholder 1"/>
          <p:cNvSpPr>
            <a:spLocks noGrp="1"/>
          </p:cNvSpPr>
          <p:nvPr>
            <p:ph type="title"/>
          </p:nvPr>
        </p:nvSpPr>
        <p:spPr>
          <a:xfrm>
            <a:off x="411609" y="403809"/>
            <a:ext cx="10928321" cy="490112"/>
          </a:xfrm>
          <a:prstGeom prst="rect">
            <a:avLst/>
          </a:prstGeom>
        </p:spPr>
        <p:txBody>
          <a:bodyPr vert="horz" lIns="0" tIns="36000" rIns="0" bIns="0" rtlCol="0" anchor="t">
            <a:noAutofit/>
          </a:bodyPr>
          <a:lstStyle/>
          <a:p>
            <a:r>
              <a:rPr lang="en-US"/>
              <a:t>Add title</a:t>
            </a:r>
            <a:endParaRPr lang="en-ZA"/>
          </a:p>
        </p:txBody>
      </p:sp>
      <p:sp>
        <p:nvSpPr>
          <p:cNvPr id="3" name="Text Placeholder 2"/>
          <p:cNvSpPr>
            <a:spLocks noGrp="1"/>
          </p:cNvSpPr>
          <p:nvPr>
            <p:ph type="body" idx="1"/>
          </p:nvPr>
        </p:nvSpPr>
        <p:spPr>
          <a:xfrm>
            <a:off x="411609" y="1228725"/>
            <a:ext cx="11412735" cy="4856163"/>
          </a:xfrm>
          <a:prstGeom prst="rect">
            <a:avLst/>
          </a:prstGeom>
        </p:spPr>
        <p:txBody>
          <a:bodyPr vert="horz" lIns="0" tIns="0" rIns="0" bIns="0" rtlCol="0">
            <a:noAutofit/>
          </a:bodyPr>
          <a:lstStyle/>
          <a:p>
            <a:pPr lvl="0"/>
            <a:r>
              <a:rPr lang="en-US"/>
              <a:t>Add first level bullet</a:t>
            </a:r>
          </a:p>
          <a:p>
            <a:pPr lvl="1"/>
            <a:r>
              <a:rPr lang="en-US"/>
              <a:t>Second level</a:t>
            </a:r>
          </a:p>
          <a:p>
            <a:pPr lvl="2"/>
            <a:r>
              <a:rPr lang="en-US"/>
              <a:t>Third level</a:t>
            </a:r>
          </a:p>
          <a:p>
            <a:pPr lvl="3"/>
            <a:r>
              <a:rPr lang="en-US"/>
              <a:t>Fourth level</a:t>
            </a:r>
          </a:p>
          <a:p>
            <a:pPr lvl="4"/>
            <a:r>
              <a:rPr lang="en-US"/>
              <a:t>Fifth level</a:t>
            </a:r>
            <a:endParaRPr lang="en-ZA"/>
          </a:p>
        </p:txBody>
      </p:sp>
      <p:sp>
        <p:nvSpPr>
          <p:cNvPr id="25" name="TextBox 24"/>
          <p:cNvSpPr txBox="1"/>
          <p:nvPr/>
        </p:nvSpPr>
        <p:spPr>
          <a:xfrm>
            <a:off x="11538667" y="6537106"/>
            <a:ext cx="285677" cy="153888"/>
          </a:xfrm>
          <a:prstGeom prst="rect">
            <a:avLst/>
          </a:prstGeom>
          <a:noFill/>
        </p:spPr>
        <p:txBody>
          <a:bodyPr wrap="square" lIns="0" tIns="0" rIns="0" bIns="0" rtlCol="0">
            <a:spAutoFit/>
          </a:bodyPr>
          <a:lstStyle/>
          <a:p>
            <a:pPr algn="r"/>
            <a:fld id="{F5B70F39-3BA5-41DB-94FE-5B2C294E2A29}" type="slidenum">
              <a:rPr lang="en-ZA" sz="1000" smtClean="0">
                <a:solidFill>
                  <a:schemeClr val="bg2"/>
                </a:solidFill>
              </a:rPr>
              <a:t>‹#›</a:t>
            </a:fld>
            <a:endParaRPr lang="en-ZA" sz="1000">
              <a:solidFill>
                <a:schemeClr val="bg2"/>
              </a:solidFill>
            </a:endParaRPr>
          </a:p>
        </p:txBody>
      </p:sp>
      <p:sp>
        <p:nvSpPr>
          <p:cNvPr id="6" name="Rectangle 5">
            <a:extLst>
              <a:ext uri="{FF2B5EF4-FFF2-40B4-BE49-F238E27FC236}">
                <a16:creationId xmlns:a16="http://schemas.microsoft.com/office/drawing/2014/main" id="{89B54A31-5FA4-5543-9C89-5FE909D77197}"/>
              </a:ext>
            </a:extLst>
          </p:cNvPr>
          <p:cNvSpPr/>
          <p:nvPr/>
        </p:nvSpPr>
        <p:spPr>
          <a:xfrm>
            <a:off x="381242" y="6789626"/>
            <a:ext cx="11429516" cy="70338"/>
          </a:xfrm>
          <a:prstGeom prst="rect">
            <a:avLst/>
          </a:prstGeom>
          <a:gradFill flip="none" rotWithShape="1">
            <a:gsLst>
              <a:gs pos="100000">
                <a:schemeClr val="accent4"/>
              </a:gs>
              <a:gs pos="46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aphicFrame>
        <p:nvGraphicFramePr>
          <p:cNvPr id="8" name="Object 7" hidden="1"/>
          <p:cNvGraphicFramePr>
            <a:graphicFrameLocks noChangeAspect="1"/>
          </p:cNvGraphicFramePr>
          <p:nvPr userDrawn="1">
            <p:custDataLst>
              <p:tags r:id="rId24"/>
            </p:custDataLst>
            <p:extLst>
              <p:ext uri="{D42A27DB-BD31-4B8C-83A1-F6EECF244321}">
                <p14:modId xmlns:p14="http://schemas.microsoft.com/office/powerpoint/2010/main" val="1169503814"/>
              </p:ext>
            </p:extLst>
          </p:nvPr>
        </p:nvGraphicFramePr>
        <p:xfrm>
          <a:off x="1588" y="1588"/>
          <a:ext cx="1588" cy="1589"/>
        </p:xfrm>
        <a:graphic>
          <a:graphicData uri="http://schemas.openxmlformats.org/presentationml/2006/ole">
            <mc:AlternateContent xmlns:mc="http://schemas.openxmlformats.org/markup-compatibility/2006">
              <mc:Choice xmlns:v="urn:schemas-microsoft-com:vml" Requires="v">
                <p:oleObj name="think-cell Slide" r:id="rId28" imgW="425" imgH="424" progId="TCLayout.ActiveDocument.1">
                  <p:embed/>
                </p:oleObj>
              </mc:Choice>
              <mc:Fallback>
                <p:oleObj name="think-cell Slide" r:id="rId28" imgW="425" imgH="424" progId="TCLayout.ActiveDocument.1">
                  <p:embed/>
                  <p:pic>
                    <p:nvPicPr>
                      <p:cNvPr id="8" name="Object 7" hidden="1"/>
                      <p:cNvPicPr/>
                      <p:nvPr/>
                    </p:nvPicPr>
                    <p:blipFill>
                      <a:blip r:embed="rId27"/>
                      <a:stretch>
                        <a:fillRect/>
                      </a:stretch>
                    </p:blipFill>
                    <p:spPr>
                      <a:xfrm>
                        <a:off x="1588" y="1588"/>
                        <a:ext cx="1588" cy="1589"/>
                      </a:xfrm>
                      <a:prstGeom prst="rect">
                        <a:avLst/>
                      </a:prstGeom>
                    </p:spPr>
                  </p:pic>
                </p:oleObj>
              </mc:Fallback>
            </mc:AlternateContent>
          </a:graphicData>
        </a:graphic>
      </p:graphicFrame>
      <p:sp>
        <p:nvSpPr>
          <p:cNvPr id="9" name="Rectangle 8" hidden="1"/>
          <p:cNvSpPr/>
          <p:nvPr userDrawn="1">
            <p:custDataLst>
              <p:tags r:id="rId25"/>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n-US" sz="2400" b="0" i="0" baseline="0">
              <a:latin typeface="Open Sans Light" panose="020B0306030504020204" pitchFamily="34" charset="0"/>
              <a:ea typeface="Open Sans Light" panose="020B0306030504020204" pitchFamily="34" charset="0"/>
              <a:cs typeface="Open Sans Light" panose="020B0306030504020204" pitchFamily="34" charset="0"/>
              <a:sym typeface="Open Sans Light" panose="020B0306030504020204" pitchFamily="34" charset="0"/>
            </a:endParaRPr>
          </a:p>
        </p:txBody>
      </p:sp>
      <p:sp>
        <p:nvSpPr>
          <p:cNvPr id="10" name="Freeform 5">
            <a:extLst>
              <a:ext uri="{FF2B5EF4-FFF2-40B4-BE49-F238E27FC236}">
                <a16:creationId xmlns:a16="http://schemas.microsoft.com/office/drawing/2014/main" id="{CB0410A2-48EC-D4F3-994F-107FD086563C}"/>
              </a:ext>
            </a:extLst>
          </p:cNvPr>
          <p:cNvSpPr>
            <a:spLocks noEditPoints="1"/>
          </p:cNvSpPr>
          <p:nvPr userDrawn="1"/>
        </p:nvSpPr>
        <p:spPr bwMode="auto">
          <a:xfrm>
            <a:off x="11422527" y="388939"/>
            <a:ext cx="380538" cy="380539"/>
          </a:xfrm>
          <a:custGeom>
            <a:avLst/>
            <a:gdLst>
              <a:gd name="T0" fmla="*/ 103 w 305"/>
              <a:gd name="T1" fmla="*/ 86 h 306"/>
              <a:gd name="T2" fmla="*/ 81 w 305"/>
              <a:gd name="T3" fmla="*/ 109 h 306"/>
              <a:gd name="T4" fmla="*/ 153 w 305"/>
              <a:gd name="T5" fmla="*/ 183 h 306"/>
              <a:gd name="T6" fmla="*/ 226 w 305"/>
              <a:gd name="T7" fmla="*/ 109 h 306"/>
              <a:gd name="T8" fmla="*/ 203 w 305"/>
              <a:gd name="T9" fmla="*/ 86 h 306"/>
              <a:gd name="T10" fmla="*/ 153 w 305"/>
              <a:gd name="T11" fmla="*/ 134 h 306"/>
              <a:gd name="T12" fmla="*/ 103 w 305"/>
              <a:gd name="T13" fmla="*/ 86 h 306"/>
              <a:gd name="T14" fmla="*/ 126 w 305"/>
              <a:gd name="T15" fmla="*/ 65 h 306"/>
              <a:gd name="T16" fmla="*/ 153 w 305"/>
              <a:gd name="T17" fmla="*/ 89 h 306"/>
              <a:gd name="T18" fmla="*/ 180 w 305"/>
              <a:gd name="T19" fmla="*/ 65 h 306"/>
              <a:gd name="T20" fmla="*/ 153 w 305"/>
              <a:gd name="T21" fmla="*/ 44 h 306"/>
              <a:gd name="T22" fmla="*/ 126 w 305"/>
              <a:gd name="T23" fmla="*/ 65 h 306"/>
              <a:gd name="T24" fmla="*/ 61 w 305"/>
              <a:gd name="T25" fmla="*/ 131 h 306"/>
              <a:gd name="T26" fmla="*/ 44 w 305"/>
              <a:gd name="T27" fmla="*/ 153 h 306"/>
              <a:gd name="T28" fmla="*/ 153 w 305"/>
              <a:gd name="T29" fmla="*/ 262 h 306"/>
              <a:gd name="T30" fmla="*/ 262 w 305"/>
              <a:gd name="T31" fmla="*/ 153 h 306"/>
              <a:gd name="T32" fmla="*/ 246 w 305"/>
              <a:gd name="T33" fmla="*/ 132 h 306"/>
              <a:gd name="T34" fmla="*/ 153 w 305"/>
              <a:gd name="T35" fmla="*/ 227 h 306"/>
              <a:gd name="T36" fmla="*/ 61 w 305"/>
              <a:gd name="T37" fmla="*/ 131 h 306"/>
              <a:gd name="T38" fmla="*/ 19 w 305"/>
              <a:gd name="T39" fmla="*/ 153 h 306"/>
              <a:gd name="T40" fmla="*/ 152 w 305"/>
              <a:gd name="T41" fmla="*/ 18 h 306"/>
              <a:gd name="T42" fmla="*/ 286 w 305"/>
              <a:gd name="T43" fmla="*/ 153 h 306"/>
              <a:gd name="T44" fmla="*/ 152 w 305"/>
              <a:gd name="T45" fmla="*/ 288 h 306"/>
              <a:gd name="T46" fmla="*/ 19 w 305"/>
              <a:gd name="T47" fmla="*/ 153 h 306"/>
              <a:gd name="T48" fmla="*/ 0 w 305"/>
              <a:gd name="T49" fmla="*/ 153 h 306"/>
              <a:gd name="T50" fmla="*/ 152 w 305"/>
              <a:gd name="T51" fmla="*/ 0 h 306"/>
              <a:gd name="T52" fmla="*/ 305 w 305"/>
              <a:gd name="T53" fmla="*/ 153 h 306"/>
              <a:gd name="T54" fmla="*/ 152 w 305"/>
              <a:gd name="T55" fmla="*/ 306 h 306"/>
              <a:gd name="T56" fmla="*/ 0 w 305"/>
              <a:gd name="T57" fmla="*/ 153 h 306"/>
              <a:gd name="T58" fmla="*/ 11 w 305"/>
              <a:gd name="T59" fmla="*/ 153 h 306"/>
              <a:gd name="T60" fmla="*/ 152 w 305"/>
              <a:gd name="T61" fmla="*/ 296 h 306"/>
              <a:gd name="T62" fmla="*/ 294 w 305"/>
              <a:gd name="T63" fmla="*/ 153 h 306"/>
              <a:gd name="T64" fmla="*/ 152 w 305"/>
              <a:gd name="T65" fmla="*/ 10 h 306"/>
              <a:gd name="T66" fmla="*/ 11 w 305"/>
              <a:gd name="T67" fmla="*/ 15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5" h="306">
                <a:moveTo>
                  <a:pt x="103" y="86"/>
                </a:moveTo>
                <a:cubicBezTo>
                  <a:pt x="95" y="93"/>
                  <a:pt x="88" y="101"/>
                  <a:pt x="81" y="109"/>
                </a:cubicBezTo>
                <a:cubicBezTo>
                  <a:pt x="104" y="134"/>
                  <a:pt x="129" y="159"/>
                  <a:pt x="153" y="183"/>
                </a:cubicBezTo>
                <a:cubicBezTo>
                  <a:pt x="178" y="159"/>
                  <a:pt x="202" y="134"/>
                  <a:pt x="226" y="109"/>
                </a:cubicBezTo>
                <a:cubicBezTo>
                  <a:pt x="218" y="101"/>
                  <a:pt x="211" y="93"/>
                  <a:pt x="203" y="86"/>
                </a:cubicBezTo>
                <a:cubicBezTo>
                  <a:pt x="187" y="102"/>
                  <a:pt x="170" y="118"/>
                  <a:pt x="153" y="134"/>
                </a:cubicBezTo>
                <a:cubicBezTo>
                  <a:pt x="137" y="118"/>
                  <a:pt x="120" y="102"/>
                  <a:pt x="103" y="86"/>
                </a:cubicBezTo>
                <a:moveTo>
                  <a:pt x="126" y="65"/>
                </a:moveTo>
                <a:cubicBezTo>
                  <a:pt x="136" y="73"/>
                  <a:pt x="144" y="81"/>
                  <a:pt x="153" y="89"/>
                </a:cubicBezTo>
                <a:cubicBezTo>
                  <a:pt x="162" y="81"/>
                  <a:pt x="171" y="73"/>
                  <a:pt x="180" y="65"/>
                </a:cubicBezTo>
                <a:cubicBezTo>
                  <a:pt x="172" y="58"/>
                  <a:pt x="163" y="51"/>
                  <a:pt x="153" y="44"/>
                </a:cubicBezTo>
                <a:cubicBezTo>
                  <a:pt x="144" y="51"/>
                  <a:pt x="135" y="58"/>
                  <a:pt x="126" y="65"/>
                </a:cubicBezTo>
                <a:moveTo>
                  <a:pt x="61" y="131"/>
                </a:moveTo>
                <a:cubicBezTo>
                  <a:pt x="55" y="139"/>
                  <a:pt x="49" y="146"/>
                  <a:pt x="44" y="153"/>
                </a:cubicBezTo>
                <a:cubicBezTo>
                  <a:pt x="74" y="195"/>
                  <a:pt x="111" y="232"/>
                  <a:pt x="153" y="262"/>
                </a:cubicBezTo>
                <a:cubicBezTo>
                  <a:pt x="195" y="232"/>
                  <a:pt x="232" y="195"/>
                  <a:pt x="262" y="153"/>
                </a:cubicBezTo>
                <a:cubicBezTo>
                  <a:pt x="257" y="146"/>
                  <a:pt x="251" y="139"/>
                  <a:pt x="246" y="132"/>
                </a:cubicBezTo>
                <a:cubicBezTo>
                  <a:pt x="218" y="166"/>
                  <a:pt x="187" y="198"/>
                  <a:pt x="153" y="227"/>
                </a:cubicBezTo>
                <a:cubicBezTo>
                  <a:pt x="120" y="198"/>
                  <a:pt x="89" y="166"/>
                  <a:pt x="61" y="131"/>
                </a:cubicBezTo>
                <a:moveTo>
                  <a:pt x="19" y="153"/>
                </a:moveTo>
                <a:cubicBezTo>
                  <a:pt x="19" y="81"/>
                  <a:pt x="80" y="18"/>
                  <a:pt x="152" y="18"/>
                </a:cubicBezTo>
                <a:cubicBezTo>
                  <a:pt x="225" y="18"/>
                  <a:pt x="286" y="81"/>
                  <a:pt x="286" y="153"/>
                </a:cubicBezTo>
                <a:cubicBezTo>
                  <a:pt x="286" y="226"/>
                  <a:pt x="225" y="288"/>
                  <a:pt x="152" y="288"/>
                </a:cubicBezTo>
                <a:cubicBezTo>
                  <a:pt x="80" y="288"/>
                  <a:pt x="19" y="226"/>
                  <a:pt x="19" y="153"/>
                </a:cubicBezTo>
                <a:moveTo>
                  <a:pt x="0" y="153"/>
                </a:moveTo>
                <a:cubicBezTo>
                  <a:pt x="0" y="69"/>
                  <a:pt x="68" y="0"/>
                  <a:pt x="152" y="0"/>
                </a:cubicBezTo>
                <a:cubicBezTo>
                  <a:pt x="237" y="0"/>
                  <a:pt x="305" y="69"/>
                  <a:pt x="305" y="153"/>
                </a:cubicBezTo>
                <a:cubicBezTo>
                  <a:pt x="305" y="238"/>
                  <a:pt x="237" y="306"/>
                  <a:pt x="152" y="306"/>
                </a:cubicBezTo>
                <a:cubicBezTo>
                  <a:pt x="68" y="306"/>
                  <a:pt x="0" y="238"/>
                  <a:pt x="0" y="153"/>
                </a:cubicBezTo>
                <a:moveTo>
                  <a:pt x="11" y="153"/>
                </a:moveTo>
                <a:cubicBezTo>
                  <a:pt x="11" y="232"/>
                  <a:pt x="74" y="296"/>
                  <a:pt x="152" y="296"/>
                </a:cubicBezTo>
                <a:cubicBezTo>
                  <a:pt x="231" y="296"/>
                  <a:pt x="294" y="232"/>
                  <a:pt x="294" y="153"/>
                </a:cubicBezTo>
                <a:cubicBezTo>
                  <a:pt x="294" y="74"/>
                  <a:pt x="231" y="10"/>
                  <a:pt x="152" y="10"/>
                </a:cubicBezTo>
                <a:cubicBezTo>
                  <a:pt x="74" y="10"/>
                  <a:pt x="11" y="74"/>
                  <a:pt x="11" y="153"/>
                </a:cubicBezTo>
              </a:path>
            </a:pathLst>
          </a:custGeom>
          <a:solidFill>
            <a:schemeClr val="bg2"/>
          </a:solidFill>
          <a:ln>
            <a:noFill/>
          </a:ln>
        </p:spPr>
        <p:txBody>
          <a:bodyPr vert="horz" wrap="square" lIns="121918" tIns="60960" rIns="121918" bIns="60960" numCol="1" anchor="t" anchorCtr="0" compatLnSpc="1">
            <a:prstTxWarp prst="textNoShape">
              <a:avLst/>
            </a:prstTxWarp>
          </a:bodyPr>
          <a:lstStyle/>
          <a:p>
            <a:pPr defTabSz="914366"/>
            <a:endParaRPr lang="en-ZA" sz="1800">
              <a:solidFill>
                <a:srgbClr val="FFFFFF"/>
              </a:solidFill>
            </a:endParaRPr>
          </a:p>
        </p:txBody>
      </p:sp>
    </p:spTree>
    <p:extLst>
      <p:ext uri="{BB962C8B-B14F-4D97-AF65-F5344CB8AC3E}">
        <p14:creationId xmlns:p14="http://schemas.microsoft.com/office/powerpoint/2010/main" val="31626785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389" rtl="0" eaLnBrk="1" latinLnBrk="0" hangingPunct="1">
        <a:lnSpc>
          <a:spcPct val="90000"/>
        </a:lnSpc>
        <a:spcBef>
          <a:spcPct val="0"/>
        </a:spcBef>
        <a:buNone/>
        <a:defRPr sz="2000" b="1" kern="1200" cap="all" baseline="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p:titleStyle>
    <p:body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9" rtl="0" eaLnBrk="1" latinLnBrk="0" hangingPunct="1">
        <a:defRPr sz="1800" kern="1200">
          <a:solidFill>
            <a:schemeClr val="tx1"/>
          </a:solidFill>
          <a:latin typeface="+mn-lt"/>
          <a:ea typeface="+mn-ea"/>
          <a:cs typeface="+mn-cs"/>
        </a:defRPr>
      </a:lvl1pPr>
      <a:lvl2pPr marL="457194" algn="l" defTabSz="914389" rtl="0" eaLnBrk="1" latinLnBrk="0" hangingPunct="1">
        <a:defRPr sz="1800" kern="1200">
          <a:solidFill>
            <a:schemeClr val="tx1"/>
          </a:solidFill>
          <a:latin typeface="+mn-lt"/>
          <a:ea typeface="+mn-ea"/>
          <a:cs typeface="+mn-cs"/>
        </a:defRPr>
      </a:lvl2pPr>
      <a:lvl3pPr marL="914389" algn="l" defTabSz="914389" rtl="0" eaLnBrk="1" latinLnBrk="0" hangingPunct="1">
        <a:defRPr sz="1800" kern="1200">
          <a:solidFill>
            <a:schemeClr val="tx1"/>
          </a:solidFill>
          <a:latin typeface="+mn-lt"/>
          <a:ea typeface="+mn-ea"/>
          <a:cs typeface="+mn-cs"/>
        </a:defRPr>
      </a:lvl3pPr>
      <a:lvl4pPr marL="1371583" algn="l" defTabSz="914389" rtl="0" eaLnBrk="1" latinLnBrk="0" hangingPunct="1">
        <a:defRPr sz="1800" kern="1200">
          <a:solidFill>
            <a:schemeClr val="tx1"/>
          </a:solidFill>
          <a:latin typeface="+mn-lt"/>
          <a:ea typeface="+mn-ea"/>
          <a:cs typeface="+mn-cs"/>
        </a:defRPr>
      </a:lvl4pPr>
      <a:lvl5pPr marL="1828777" algn="l" defTabSz="914389" rtl="0" eaLnBrk="1" latinLnBrk="0" hangingPunct="1">
        <a:defRPr sz="1800" kern="1200">
          <a:solidFill>
            <a:schemeClr val="tx1"/>
          </a:solidFill>
          <a:latin typeface="+mn-lt"/>
          <a:ea typeface="+mn-ea"/>
          <a:cs typeface="+mn-cs"/>
        </a:defRPr>
      </a:lvl5pPr>
      <a:lvl6pPr marL="2285971" algn="l" defTabSz="914389" rtl="0" eaLnBrk="1" latinLnBrk="0" hangingPunct="1">
        <a:defRPr sz="1800" kern="1200">
          <a:solidFill>
            <a:schemeClr val="tx1"/>
          </a:solidFill>
          <a:latin typeface="+mn-lt"/>
          <a:ea typeface="+mn-ea"/>
          <a:cs typeface="+mn-cs"/>
        </a:defRPr>
      </a:lvl6pPr>
      <a:lvl7pPr marL="2743167" algn="l" defTabSz="914389" rtl="0" eaLnBrk="1" latinLnBrk="0" hangingPunct="1">
        <a:defRPr sz="1800" kern="1200">
          <a:solidFill>
            <a:schemeClr val="tx1"/>
          </a:solidFill>
          <a:latin typeface="+mn-lt"/>
          <a:ea typeface="+mn-ea"/>
          <a:cs typeface="+mn-cs"/>
        </a:defRPr>
      </a:lvl7pPr>
      <a:lvl8pPr marL="3200361" algn="l" defTabSz="914389" rtl="0" eaLnBrk="1" latinLnBrk="0" hangingPunct="1">
        <a:defRPr sz="1800" kern="1200">
          <a:solidFill>
            <a:schemeClr val="tx1"/>
          </a:solidFill>
          <a:latin typeface="+mn-lt"/>
          <a:ea typeface="+mn-ea"/>
          <a:cs typeface="+mn-cs"/>
        </a:defRPr>
      </a:lvl8pPr>
      <a:lvl9pPr marL="3657555" algn="l" defTabSz="91438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5">
          <p15:clr>
            <a:srgbClr val="F26B43"/>
          </p15:clr>
        </p15:guide>
        <p15:guide id="2" pos="7008">
          <p15:clr>
            <a:srgbClr val="F26B43"/>
          </p15:clr>
        </p15:guide>
        <p15:guide id="3" pos="7437">
          <p15:clr>
            <a:srgbClr val="F26B43"/>
          </p15:clr>
        </p15:guide>
        <p15:guide id="4" orient="horz" pos="3833">
          <p15:clr>
            <a:srgbClr val="F26B43"/>
          </p15:clr>
        </p15:guide>
        <p15:guide id="5" orient="horz" pos="774">
          <p15:clr>
            <a:srgbClr val="F26B43"/>
          </p15:clr>
        </p15:guide>
        <p15:guide id="6" pos="3840">
          <p15:clr>
            <a:srgbClr val="F26B43"/>
          </p15:clr>
        </p15:guide>
        <p15:guide id="7" pos="3704">
          <p15:clr>
            <a:srgbClr val="F26B43"/>
          </p15:clr>
        </p15:guide>
        <p15:guide id="8" pos="3976">
          <p15:clr>
            <a:srgbClr val="F26B43"/>
          </p15:clr>
        </p15:guide>
        <p15:guide id="9" pos="2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5.emf"/></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notesSlide" Target="../notesSlides/notesSlide6.xml"/><Relationship Id="rId7" Type="http://schemas.openxmlformats.org/officeDocument/2006/relationships/diagramLayout" Target="../diagrams/layout1.xml"/><Relationship Id="rId2" Type="http://schemas.openxmlformats.org/officeDocument/2006/relationships/slideLayout" Target="../slideLayouts/slideLayout14.xml"/><Relationship Id="rId1" Type="http://schemas.openxmlformats.org/officeDocument/2006/relationships/tags" Target="../tags/tag112.xml"/><Relationship Id="rId6" Type="http://schemas.openxmlformats.org/officeDocument/2006/relationships/diagramData" Target="../diagrams/data1.xml"/><Relationship Id="rId5" Type="http://schemas.openxmlformats.org/officeDocument/2006/relationships/image" Target="../media/image20.emf"/><Relationship Id="rId10" Type="http://schemas.microsoft.com/office/2007/relationships/diagramDrawing" Target="../diagrams/drawing1.xml"/><Relationship Id="rId4" Type="http://schemas.openxmlformats.org/officeDocument/2006/relationships/oleObject" Target="../embeddings/oleObject15.bin"/><Relationship Id="rId9" Type="http://schemas.openxmlformats.org/officeDocument/2006/relationships/diagramColors" Target="../diagrams/colors1.xml"/></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oleObject" Target="../embeddings/oleObject16.bin"/><Relationship Id="rId7" Type="http://schemas.openxmlformats.org/officeDocument/2006/relationships/image" Target="../media/image24.png"/><Relationship Id="rId2" Type="http://schemas.openxmlformats.org/officeDocument/2006/relationships/slideLayout" Target="../slideLayouts/slideLayout14.xml"/><Relationship Id="rId1" Type="http://schemas.openxmlformats.org/officeDocument/2006/relationships/tags" Target="../tags/tag113.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emf"/><Relationship Id="rId9" Type="http://schemas.openxmlformats.org/officeDocument/2006/relationships/image" Target="../media/image26.png"/></Relationships>
</file>

<file path=ppt/slides/_rels/slide12.xml.rels><?xml version="1.0" encoding="UTF-8" standalone="yes"?>
<Relationships xmlns="http://schemas.openxmlformats.org/package/2006/relationships"><Relationship Id="rId8" Type="http://schemas.openxmlformats.org/officeDocument/2006/relationships/tags" Target="../tags/tag121.xml"/><Relationship Id="rId13" Type="http://schemas.openxmlformats.org/officeDocument/2006/relationships/notesSlide" Target="../notesSlides/notesSlide7.xml"/><Relationship Id="rId18" Type="http://schemas.openxmlformats.org/officeDocument/2006/relationships/image" Target="../media/image31.png"/><Relationship Id="rId3" Type="http://schemas.openxmlformats.org/officeDocument/2006/relationships/tags" Target="../tags/tag116.xml"/><Relationship Id="rId21" Type="http://schemas.openxmlformats.org/officeDocument/2006/relationships/image" Target="../media/image34.jpeg"/><Relationship Id="rId7" Type="http://schemas.openxmlformats.org/officeDocument/2006/relationships/tags" Target="../tags/tag120.xml"/><Relationship Id="rId12" Type="http://schemas.openxmlformats.org/officeDocument/2006/relationships/slideLayout" Target="../slideLayouts/slideLayout14.xml"/><Relationship Id="rId17" Type="http://schemas.openxmlformats.org/officeDocument/2006/relationships/image" Target="../media/image30.jpeg"/><Relationship Id="rId2" Type="http://schemas.openxmlformats.org/officeDocument/2006/relationships/tags" Target="../tags/tag115.xml"/><Relationship Id="rId16" Type="http://schemas.openxmlformats.org/officeDocument/2006/relationships/chart" Target="../charts/chart5.xml"/><Relationship Id="rId20" Type="http://schemas.openxmlformats.org/officeDocument/2006/relationships/image" Target="../media/image33.jpeg"/><Relationship Id="rId1" Type="http://schemas.openxmlformats.org/officeDocument/2006/relationships/tags" Target="../tags/tag114.xml"/><Relationship Id="rId6" Type="http://schemas.openxmlformats.org/officeDocument/2006/relationships/tags" Target="../tags/tag119.xml"/><Relationship Id="rId11" Type="http://schemas.openxmlformats.org/officeDocument/2006/relationships/tags" Target="../tags/tag124.xml"/><Relationship Id="rId5" Type="http://schemas.openxmlformats.org/officeDocument/2006/relationships/tags" Target="../tags/tag118.xml"/><Relationship Id="rId15" Type="http://schemas.openxmlformats.org/officeDocument/2006/relationships/image" Target="../media/image29.emf"/><Relationship Id="rId10" Type="http://schemas.openxmlformats.org/officeDocument/2006/relationships/tags" Target="../tags/tag123.xml"/><Relationship Id="rId19" Type="http://schemas.openxmlformats.org/officeDocument/2006/relationships/image" Target="../media/image32.png"/><Relationship Id="rId4" Type="http://schemas.openxmlformats.org/officeDocument/2006/relationships/tags" Target="../tags/tag117.xml"/><Relationship Id="rId9" Type="http://schemas.openxmlformats.org/officeDocument/2006/relationships/tags" Target="../tags/tag122.xml"/><Relationship Id="rId14" Type="http://schemas.openxmlformats.org/officeDocument/2006/relationships/oleObject" Target="../embeddings/oleObject17.bin"/></Relationships>
</file>

<file path=ppt/slides/_rels/slide13.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oleObject" Target="../embeddings/oleObject18.bin"/><Relationship Id="rId7" Type="http://schemas.openxmlformats.org/officeDocument/2006/relationships/image" Target="../media/image38.jpeg"/><Relationship Id="rId2" Type="http://schemas.openxmlformats.org/officeDocument/2006/relationships/slideLayout" Target="../slideLayouts/slideLayout19.xml"/><Relationship Id="rId1" Type="http://schemas.openxmlformats.org/officeDocument/2006/relationships/tags" Target="../tags/tag125.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emf"/><Relationship Id="rId9" Type="http://schemas.openxmlformats.org/officeDocument/2006/relationships/image" Target="../media/image40.jpeg"/></Relationships>
</file>

<file path=ppt/slides/_rels/slide14.xml.rels><?xml version="1.0" encoding="UTF-8" standalone="yes"?>
<Relationships xmlns="http://schemas.openxmlformats.org/package/2006/relationships"><Relationship Id="rId8" Type="http://schemas.openxmlformats.org/officeDocument/2006/relationships/tags" Target="../tags/tag133.xml"/><Relationship Id="rId13" Type="http://schemas.openxmlformats.org/officeDocument/2006/relationships/tags" Target="../tags/tag138.xml"/><Relationship Id="rId18" Type="http://schemas.openxmlformats.org/officeDocument/2006/relationships/tags" Target="../tags/tag143.xml"/><Relationship Id="rId26" Type="http://schemas.openxmlformats.org/officeDocument/2006/relationships/slideLayout" Target="../slideLayouts/slideLayout14.xml"/><Relationship Id="rId3" Type="http://schemas.openxmlformats.org/officeDocument/2006/relationships/tags" Target="../tags/tag128.xml"/><Relationship Id="rId21" Type="http://schemas.openxmlformats.org/officeDocument/2006/relationships/tags" Target="../tags/tag146.xml"/><Relationship Id="rId7" Type="http://schemas.openxmlformats.org/officeDocument/2006/relationships/tags" Target="../tags/tag132.xml"/><Relationship Id="rId12" Type="http://schemas.openxmlformats.org/officeDocument/2006/relationships/tags" Target="../tags/tag137.xml"/><Relationship Id="rId17" Type="http://schemas.openxmlformats.org/officeDocument/2006/relationships/tags" Target="../tags/tag142.xml"/><Relationship Id="rId25" Type="http://schemas.openxmlformats.org/officeDocument/2006/relationships/tags" Target="../tags/tag150.xml"/><Relationship Id="rId2" Type="http://schemas.openxmlformats.org/officeDocument/2006/relationships/tags" Target="../tags/tag127.xml"/><Relationship Id="rId16" Type="http://schemas.openxmlformats.org/officeDocument/2006/relationships/tags" Target="../tags/tag141.xml"/><Relationship Id="rId20" Type="http://schemas.openxmlformats.org/officeDocument/2006/relationships/tags" Target="../tags/tag145.xml"/><Relationship Id="rId29" Type="http://schemas.openxmlformats.org/officeDocument/2006/relationships/chart" Target="../charts/chart6.xml"/><Relationship Id="rId1" Type="http://schemas.openxmlformats.org/officeDocument/2006/relationships/tags" Target="../tags/tag126.xml"/><Relationship Id="rId6" Type="http://schemas.openxmlformats.org/officeDocument/2006/relationships/tags" Target="../tags/tag131.xml"/><Relationship Id="rId11" Type="http://schemas.openxmlformats.org/officeDocument/2006/relationships/tags" Target="../tags/tag136.xml"/><Relationship Id="rId24" Type="http://schemas.openxmlformats.org/officeDocument/2006/relationships/tags" Target="../tags/tag149.xml"/><Relationship Id="rId5" Type="http://schemas.openxmlformats.org/officeDocument/2006/relationships/tags" Target="../tags/tag130.xml"/><Relationship Id="rId15" Type="http://schemas.openxmlformats.org/officeDocument/2006/relationships/tags" Target="../tags/tag140.xml"/><Relationship Id="rId23" Type="http://schemas.openxmlformats.org/officeDocument/2006/relationships/tags" Target="../tags/tag148.xml"/><Relationship Id="rId28" Type="http://schemas.openxmlformats.org/officeDocument/2006/relationships/image" Target="../media/image41.emf"/><Relationship Id="rId10" Type="http://schemas.openxmlformats.org/officeDocument/2006/relationships/tags" Target="../tags/tag135.xml"/><Relationship Id="rId19" Type="http://schemas.openxmlformats.org/officeDocument/2006/relationships/tags" Target="../tags/tag144.xml"/><Relationship Id="rId31" Type="http://schemas.openxmlformats.org/officeDocument/2006/relationships/chart" Target="../charts/chart8.xml"/><Relationship Id="rId4" Type="http://schemas.openxmlformats.org/officeDocument/2006/relationships/tags" Target="../tags/tag129.xml"/><Relationship Id="rId9" Type="http://schemas.openxmlformats.org/officeDocument/2006/relationships/tags" Target="../tags/tag134.xml"/><Relationship Id="rId14" Type="http://schemas.openxmlformats.org/officeDocument/2006/relationships/tags" Target="../tags/tag139.xml"/><Relationship Id="rId22" Type="http://schemas.openxmlformats.org/officeDocument/2006/relationships/tags" Target="../tags/tag147.xml"/><Relationship Id="rId27" Type="http://schemas.openxmlformats.org/officeDocument/2006/relationships/oleObject" Target="../embeddings/oleObject19.bin"/><Relationship Id="rId30" Type="http://schemas.openxmlformats.org/officeDocument/2006/relationships/chart" Target="../charts/chart7.xml"/></Relationships>
</file>

<file path=ppt/slides/_rels/slide1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oleObject" Target="../embeddings/oleObject20.bin"/><Relationship Id="rId7" Type="http://schemas.openxmlformats.org/officeDocument/2006/relationships/image" Target="../media/image45.png"/><Relationship Id="rId2" Type="http://schemas.openxmlformats.org/officeDocument/2006/relationships/slideLayout" Target="../slideLayouts/slideLayout14.xml"/><Relationship Id="rId1" Type="http://schemas.openxmlformats.org/officeDocument/2006/relationships/tags" Target="../tags/tag151.xml"/><Relationship Id="rId6" Type="http://schemas.openxmlformats.org/officeDocument/2006/relationships/image" Target="../media/image44.png"/><Relationship Id="rId11" Type="http://schemas.openxmlformats.org/officeDocument/2006/relationships/image" Target="../media/image49.jpe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emf"/><Relationship Id="rId9"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53.png"/><Relationship Id="rId5" Type="http://schemas.openxmlformats.org/officeDocument/2006/relationships/image" Target="../media/image52.jpeg"/><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55.svg"/><Relationship Id="rId7" Type="http://schemas.openxmlformats.org/officeDocument/2006/relationships/image" Target="../media/image59.svg"/><Relationship Id="rId2" Type="http://schemas.openxmlformats.org/officeDocument/2006/relationships/image" Target="../media/image54.png"/><Relationship Id="rId1" Type="http://schemas.openxmlformats.org/officeDocument/2006/relationships/slideLayout" Target="../slideLayouts/slideLayout3.xml"/><Relationship Id="rId6" Type="http://schemas.openxmlformats.org/officeDocument/2006/relationships/image" Target="../media/image58.png"/><Relationship Id="rId11" Type="http://schemas.openxmlformats.org/officeDocument/2006/relationships/image" Target="../media/image62.png"/><Relationship Id="rId5" Type="http://schemas.openxmlformats.org/officeDocument/2006/relationships/image" Target="../media/image57.svg"/><Relationship Id="rId10" Type="http://schemas.openxmlformats.org/officeDocument/2006/relationships/image" Target="../media/image61.png"/><Relationship Id="rId4" Type="http://schemas.openxmlformats.org/officeDocument/2006/relationships/image" Target="../media/image56.png"/><Relationship Id="rId9" Type="http://schemas.openxmlformats.org/officeDocument/2006/relationships/image" Target="../media/image6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66.jpeg"/><Relationship Id="rId13" Type="http://schemas.openxmlformats.org/officeDocument/2006/relationships/image" Target="../media/image71.jpeg"/><Relationship Id="rId3" Type="http://schemas.openxmlformats.org/officeDocument/2006/relationships/notesSlide" Target="../notesSlides/notesSlide10.xml"/><Relationship Id="rId7" Type="http://schemas.openxmlformats.org/officeDocument/2006/relationships/image" Target="../media/image65.jpeg"/><Relationship Id="rId12" Type="http://schemas.openxmlformats.org/officeDocument/2006/relationships/image" Target="../media/image70.jpeg"/><Relationship Id="rId2" Type="http://schemas.openxmlformats.org/officeDocument/2006/relationships/slideLayout" Target="../slideLayouts/slideLayout14.xml"/><Relationship Id="rId1" Type="http://schemas.openxmlformats.org/officeDocument/2006/relationships/tags" Target="../tags/tag152.xml"/><Relationship Id="rId6" Type="http://schemas.openxmlformats.org/officeDocument/2006/relationships/image" Target="../media/image64.png"/><Relationship Id="rId11" Type="http://schemas.openxmlformats.org/officeDocument/2006/relationships/image" Target="../media/image69.jpeg"/><Relationship Id="rId5" Type="http://schemas.openxmlformats.org/officeDocument/2006/relationships/image" Target="../media/image63.emf"/><Relationship Id="rId10" Type="http://schemas.openxmlformats.org/officeDocument/2006/relationships/image" Target="../media/image68.jpeg"/><Relationship Id="rId4" Type="http://schemas.openxmlformats.org/officeDocument/2006/relationships/oleObject" Target="../embeddings/oleObject21.bin"/><Relationship Id="rId9" Type="http://schemas.openxmlformats.org/officeDocument/2006/relationships/image" Target="../media/image67.jpeg"/><Relationship Id="rId14" Type="http://schemas.openxmlformats.org/officeDocument/2006/relationships/image" Target="../media/image72.jpeg"/></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4.xml"/><Relationship Id="rId1" Type="http://schemas.openxmlformats.org/officeDocument/2006/relationships/tags" Target="../tags/tag9.xml"/><Relationship Id="rId4" Type="http://schemas.openxmlformats.org/officeDocument/2006/relationships/image" Target="../media/image6.em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14.xml"/><Relationship Id="rId1" Type="http://schemas.openxmlformats.org/officeDocument/2006/relationships/tags" Target="../tags/tag153.xml"/><Relationship Id="rId4" Type="http://schemas.openxmlformats.org/officeDocument/2006/relationships/image" Target="../media/image6.e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tags" Target="../tags/tag154.xml"/><Relationship Id="rId5" Type="http://schemas.openxmlformats.org/officeDocument/2006/relationships/image" Target="../media/image73.emf"/><Relationship Id="rId4" Type="http://schemas.openxmlformats.org/officeDocument/2006/relationships/oleObject" Target="../embeddings/oleObject23.bin"/></Relationships>
</file>

<file path=ppt/slides/_rels/slide22.xml.rels><?xml version="1.0" encoding="UTF-8" standalone="yes"?>
<Relationships xmlns="http://schemas.openxmlformats.org/package/2006/relationships"><Relationship Id="rId26" Type="http://schemas.openxmlformats.org/officeDocument/2006/relationships/image" Target="../media/image97.png"/><Relationship Id="rId117" Type="http://schemas.openxmlformats.org/officeDocument/2006/relationships/image" Target="../media/image188.png"/><Relationship Id="rId21" Type="http://schemas.openxmlformats.org/officeDocument/2006/relationships/image" Target="../media/image92.png"/><Relationship Id="rId42" Type="http://schemas.openxmlformats.org/officeDocument/2006/relationships/image" Target="../media/image113.png"/><Relationship Id="rId47" Type="http://schemas.openxmlformats.org/officeDocument/2006/relationships/image" Target="../media/image118.png"/><Relationship Id="rId63" Type="http://schemas.openxmlformats.org/officeDocument/2006/relationships/image" Target="../media/image134.png"/><Relationship Id="rId68" Type="http://schemas.openxmlformats.org/officeDocument/2006/relationships/image" Target="../media/image139.png"/><Relationship Id="rId84" Type="http://schemas.openxmlformats.org/officeDocument/2006/relationships/image" Target="../media/image155.png"/><Relationship Id="rId89" Type="http://schemas.openxmlformats.org/officeDocument/2006/relationships/image" Target="../media/image160.png"/><Relationship Id="rId112" Type="http://schemas.openxmlformats.org/officeDocument/2006/relationships/image" Target="../media/image183.png"/><Relationship Id="rId16" Type="http://schemas.openxmlformats.org/officeDocument/2006/relationships/image" Target="../media/image87.png"/><Relationship Id="rId107" Type="http://schemas.openxmlformats.org/officeDocument/2006/relationships/image" Target="../media/image178.png"/><Relationship Id="rId11" Type="http://schemas.openxmlformats.org/officeDocument/2006/relationships/image" Target="../media/image82.png"/><Relationship Id="rId24" Type="http://schemas.openxmlformats.org/officeDocument/2006/relationships/image" Target="../media/image95.jpg"/><Relationship Id="rId32" Type="http://schemas.openxmlformats.org/officeDocument/2006/relationships/image" Target="../media/image103.png"/><Relationship Id="rId37" Type="http://schemas.openxmlformats.org/officeDocument/2006/relationships/image" Target="../media/image108.png"/><Relationship Id="rId40" Type="http://schemas.openxmlformats.org/officeDocument/2006/relationships/image" Target="../media/image111.png"/><Relationship Id="rId45" Type="http://schemas.openxmlformats.org/officeDocument/2006/relationships/image" Target="../media/image116.png"/><Relationship Id="rId53" Type="http://schemas.openxmlformats.org/officeDocument/2006/relationships/image" Target="../media/image124.png"/><Relationship Id="rId58" Type="http://schemas.openxmlformats.org/officeDocument/2006/relationships/image" Target="../media/image129.png"/><Relationship Id="rId66" Type="http://schemas.openxmlformats.org/officeDocument/2006/relationships/image" Target="../media/image137.png"/><Relationship Id="rId74" Type="http://schemas.openxmlformats.org/officeDocument/2006/relationships/image" Target="../media/image145.png"/><Relationship Id="rId79" Type="http://schemas.openxmlformats.org/officeDocument/2006/relationships/image" Target="../media/image150.png"/><Relationship Id="rId87" Type="http://schemas.openxmlformats.org/officeDocument/2006/relationships/image" Target="../media/image158.png"/><Relationship Id="rId102" Type="http://schemas.openxmlformats.org/officeDocument/2006/relationships/image" Target="../media/image173.png"/><Relationship Id="rId110" Type="http://schemas.openxmlformats.org/officeDocument/2006/relationships/image" Target="../media/image181.png"/><Relationship Id="rId115" Type="http://schemas.openxmlformats.org/officeDocument/2006/relationships/image" Target="../media/image186.png"/><Relationship Id="rId5" Type="http://schemas.openxmlformats.org/officeDocument/2006/relationships/image" Target="../media/image76.png"/><Relationship Id="rId61" Type="http://schemas.openxmlformats.org/officeDocument/2006/relationships/image" Target="../media/image132.png"/><Relationship Id="rId82" Type="http://schemas.openxmlformats.org/officeDocument/2006/relationships/image" Target="../media/image153.png"/><Relationship Id="rId90" Type="http://schemas.openxmlformats.org/officeDocument/2006/relationships/image" Target="../media/image161.png"/><Relationship Id="rId95" Type="http://schemas.openxmlformats.org/officeDocument/2006/relationships/image" Target="../media/image166.png"/><Relationship Id="rId19" Type="http://schemas.openxmlformats.org/officeDocument/2006/relationships/image" Target="../media/image90.png"/><Relationship Id="rId14" Type="http://schemas.openxmlformats.org/officeDocument/2006/relationships/image" Target="../media/image85.png"/><Relationship Id="rId22" Type="http://schemas.openxmlformats.org/officeDocument/2006/relationships/image" Target="../media/image93.png"/><Relationship Id="rId27" Type="http://schemas.openxmlformats.org/officeDocument/2006/relationships/image" Target="../media/image98.png"/><Relationship Id="rId30" Type="http://schemas.openxmlformats.org/officeDocument/2006/relationships/image" Target="../media/image101.png"/><Relationship Id="rId35" Type="http://schemas.openxmlformats.org/officeDocument/2006/relationships/image" Target="../media/image106.png"/><Relationship Id="rId43" Type="http://schemas.openxmlformats.org/officeDocument/2006/relationships/image" Target="../media/image114.png"/><Relationship Id="rId48" Type="http://schemas.openxmlformats.org/officeDocument/2006/relationships/image" Target="../media/image119.png"/><Relationship Id="rId56" Type="http://schemas.openxmlformats.org/officeDocument/2006/relationships/image" Target="../media/image127.png"/><Relationship Id="rId64" Type="http://schemas.openxmlformats.org/officeDocument/2006/relationships/image" Target="../media/image135.png"/><Relationship Id="rId69" Type="http://schemas.openxmlformats.org/officeDocument/2006/relationships/image" Target="../media/image140.png"/><Relationship Id="rId77" Type="http://schemas.openxmlformats.org/officeDocument/2006/relationships/image" Target="../media/image148.png"/><Relationship Id="rId100" Type="http://schemas.openxmlformats.org/officeDocument/2006/relationships/image" Target="../media/image171.png"/><Relationship Id="rId105" Type="http://schemas.openxmlformats.org/officeDocument/2006/relationships/image" Target="../media/image176.png"/><Relationship Id="rId113" Type="http://schemas.openxmlformats.org/officeDocument/2006/relationships/image" Target="../media/image184.png"/><Relationship Id="rId118" Type="http://schemas.openxmlformats.org/officeDocument/2006/relationships/image" Target="../media/image189.png"/><Relationship Id="rId8" Type="http://schemas.openxmlformats.org/officeDocument/2006/relationships/image" Target="../media/image79.png"/><Relationship Id="rId51" Type="http://schemas.openxmlformats.org/officeDocument/2006/relationships/image" Target="../media/image122.png"/><Relationship Id="rId72" Type="http://schemas.openxmlformats.org/officeDocument/2006/relationships/image" Target="../media/image143.jpg"/><Relationship Id="rId80" Type="http://schemas.openxmlformats.org/officeDocument/2006/relationships/image" Target="../media/image151.png"/><Relationship Id="rId85" Type="http://schemas.openxmlformats.org/officeDocument/2006/relationships/image" Target="../media/image156.png"/><Relationship Id="rId93" Type="http://schemas.openxmlformats.org/officeDocument/2006/relationships/image" Target="../media/image164.png"/><Relationship Id="rId98" Type="http://schemas.openxmlformats.org/officeDocument/2006/relationships/image" Target="../media/image169.png"/><Relationship Id="rId3" Type="http://schemas.openxmlformats.org/officeDocument/2006/relationships/image" Target="../media/image74.png"/><Relationship Id="rId12" Type="http://schemas.openxmlformats.org/officeDocument/2006/relationships/image" Target="../media/image83.png"/><Relationship Id="rId17" Type="http://schemas.openxmlformats.org/officeDocument/2006/relationships/image" Target="../media/image88.png"/><Relationship Id="rId25" Type="http://schemas.openxmlformats.org/officeDocument/2006/relationships/image" Target="../media/image96.png"/><Relationship Id="rId33" Type="http://schemas.openxmlformats.org/officeDocument/2006/relationships/image" Target="../media/image104.png"/><Relationship Id="rId38" Type="http://schemas.openxmlformats.org/officeDocument/2006/relationships/image" Target="../media/image109.png"/><Relationship Id="rId46" Type="http://schemas.openxmlformats.org/officeDocument/2006/relationships/image" Target="../media/image117.png"/><Relationship Id="rId59" Type="http://schemas.openxmlformats.org/officeDocument/2006/relationships/image" Target="../media/image130.png"/><Relationship Id="rId67" Type="http://schemas.openxmlformats.org/officeDocument/2006/relationships/image" Target="../media/image138.png"/><Relationship Id="rId103" Type="http://schemas.openxmlformats.org/officeDocument/2006/relationships/image" Target="../media/image174.png"/><Relationship Id="rId108" Type="http://schemas.openxmlformats.org/officeDocument/2006/relationships/image" Target="../media/image179.png"/><Relationship Id="rId116" Type="http://schemas.openxmlformats.org/officeDocument/2006/relationships/image" Target="../media/image187.png"/><Relationship Id="rId20" Type="http://schemas.openxmlformats.org/officeDocument/2006/relationships/image" Target="../media/image91.png"/><Relationship Id="rId41" Type="http://schemas.openxmlformats.org/officeDocument/2006/relationships/image" Target="../media/image112.png"/><Relationship Id="rId54" Type="http://schemas.openxmlformats.org/officeDocument/2006/relationships/image" Target="../media/image125.png"/><Relationship Id="rId62" Type="http://schemas.openxmlformats.org/officeDocument/2006/relationships/image" Target="../media/image133.png"/><Relationship Id="rId70" Type="http://schemas.openxmlformats.org/officeDocument/2006/relationships/image" Target="../media/image141.jpg"/><Relationship Id="rId75" Type="http://schemas.openxmlformats.org/officeDocument/2006/relationships/image" Target="../media/image146.jpg"/><Relationship Id="rId83" Type="http://schemas.openxmlformats.org/officeDocument/2006/relationships/image" Target="../media/image154.png"/><Relationship Id="rId88" Type="http://schemas.openxmlformats.org/officeDocument/2006/relationships/image" Target="../media/image159.png"/><Relationship Id="rId91" Type="http://schemas.openxmlformats.org/officeDocument/2006/relationships/image" Target="../media/image162.png"/><Relationship Id="rId96" Type="http://schemas.openxmlformats.org/officeDocument/2006/relationships/image" Target="../media/image167.png"/><Relationship Id="rId111" Type="http://schemas.openxmlformats.org/officeDocument/2006/relationships/image" Target="../media/image182.png"/><Relationship Id="rId1" Type="http://schemas.openxmlformats.org/officeDocument/2006/relationships/slideLayout" Target="../slideLayouts/slideLayout3.xml"/><Relationship Id="rId6" Type="http://schemas.openxmlformats.org/officeDocument/2006/relationships/image" Target="../media/image77.png"/><Relationship Id="rId15" Type="http://schemas.openxmlformats.org/officeDocument/2006/relationships/image" Target="../media/image86.png"/><Relationship Id="rId23" Type="http://schemas.openxmlformats.org/officeDocument/2006/relationships/image" Target="../media/image94.png"/><Relationship Id="rId28" Type="http://schemas.openxmlformats.org/officeDocument/2006/relationships/image" Target="../media/image99.jpg"/><Relationship Id="rId36" Type="http://schemas.openxmlformats.org/officeDocument/2006/relationships/image" Target="../media/image107.png"/><Relationship Id="rId49" Type="http://schemas.openxmlformats.org/officeDocument/2006/relationships/image" Target="../media/image120.png"/><Relationship Id="rId57" Type="http://schemas.openxmlformats.org/officeDocument/2006/relationships/image" Target="../media/image128.png"/><Relationship Id="rId106" Type="http://schemas.openxmlformats.org/officeDocument/2006/relationships/image" Target="../media/image177.png"/><Relationship Id="rId114" Type="http://schemas.openxmlformats.org/officeDocument/2006/relationships/image" Target="../media/image185.png"/><Relationship Id="rId119" Type="http://schemas.openxmlformats.org/officeDocument/2006/relationships/image" Target="../media/image190.png"/><Relationship Id="rId10" Type="http://schemas.openxmlformats.org/officeDocument/2006/relationships/image" Target="../media/image81.png"/><Relationship Id="rId31" Type="http://schemas.openxmlformats.org/officeDocument/2006/relationships/image" Target="../media/image102.png"/><Relationship Id="rId44" Type="http://schemas.openxmlformats.org/officeDocument/2006/relationships/image" Target="../media/image115.png"/><Relationship Id="rId52" Type="http://schemas.openxmlformats.org/officeDocument/2006/relationships/image" Target="../media/image123.png"/><Relationship Id="rId60" Type="http://schemas.openxmlformats.org/officeDocument/2006/relationships/image" Target="../media/image131.png"/><Relationship Id="rId65" Type="http://schemas.openxmlformats.org/officeDocument/2006/relationships/image" Target="../media/image136.png"/><Relationship Id="rId73" Type="http://schemas.openxmlformats.org/officeDocument/2006/relationships/image" Target="../media/image144.png"/><Relationship Id="rId78" Type="http://schemas.openxmlformats.org/officeDocument/2006/relationships/image" Target="../media/image149.png"/><Relationship Id="rId81" Type="http://schemas.openxmlformats.org/officeDocument/2006/relationships/image" Target="../media/image152.png"/><Relationship Id="rId86" Type="http://schemas.openxmlformats.org/officeDocument/2006/relationships/image" Target="../media/image157.png"/><Relationship Id="rId94" Type="http://schemas.openxmlformats.org/officeDocument/2006/relationships/image" Target="../media/image165.png"/><Relationship Id="rId99" Type="http://schemas.openxmlformats.org/officeDocument/2006/relationships/image" Target="../media/image170.png"/><Relationship Id="rId101" Type="http://schemas.openxmlformats.org/officeDocument/2006/relationships/image" Target="../media/image172.png"/><Relationship Id="rId4" Type="http://schemas.openxmlformats.org/officeDocument/2006/relationships/image" Target="../media/image75.png"/><Relationship Id="rId9" Type="http://schemas.openxmlformats.org/officeDocument/2006/relationships/image" Target="../media/image80.png"/><Relationship Id="rId13" Type="http://schemas.openxmlformats.org/officeDocument/2006/relationships/image" Target="../media/image84.png"/><Relationship Id="rId18" Type="http://schemas.openxmlformats.org/officeDocument/2006/relationships/image" Target="../media/image89.png"/><Relationship Id="rId39" Type="http://schemas.openxmlformats.org/officeDocument/2006/relationships/image" Target="../media/image110.png"/><Relationship Id="rId109" Type="http://schemas.openxmlformats.org/officeDocument/2006/relationships/image" Target="../media/image180.png"/><Relationship Id="rId34" Type="http://schemas.openxmlformats.org/officeDocument/2006/relationships/image" Target="../media/image105.png"/><Relationship Id="rId50" Type="http://schemas.openxmlformats.org/officeDocument/2006/relationships/image" Target="../media/image121.jpg"/><Relationship Id="rId55" Type="http://schemas.openxmlformats.org/officeDocument/2006/relationships/image" Target="../media/image126.png"/><Relationship Id="rId76" Type="http://schemas.openxmlformats.org/officeDocument/2006/relationships/image" Target="../media/image147.png"/><Relationship Id="rId97" Type="http://schemas.openxmlformats.org/officeDocument/2006/relationships/image" Target="../media/image168.png"/><Relationship Id="rId104" Type="http://schemas.openxmlformats.org/officeDocument/2006/relationships/image" Target="../media/image175.png"/><Relationship Id="rId7" Type="http://schemas.openxmlformats.org/officeDocument/2006/relationships/image" Target="../media/image78.png"/><Relationship Id="rId71" Type="http://schemas.openxmlformats.org/officeDocument/2006/relationships/image" Target="../media/image142.png"/><Relationship Id="rId92" Type="http://schemas.openxmlformats.org/officeDocument/2006/relationships/image" Target="../media/image163.png"/><Relationship Id="rId2" Type="http://schemas.openxmlformats.org/officeDocument/2006/relationships/notesSlide" Target="../notesSlides/notesSlide12.xml"/><Relationship Id="rId29" Type="http://schemas.openxmlformats.org/officeDocument/2006/relationships/image" Target="../media/image10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4.xml"/><Relationship Id="rId1" Type="http://schemas.openxmlformats.org/officeDocument/2006/relationships/tags" Target="../tags/tag10.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4.xml"/><Relationship Id="rId1" Type="http://schemas.openxmlformats.org/officeDocument/2006/relationships/tags" Target="../tags/tag11.xml"/><Relationship Id="rId5" Type="http://schemas.openxmlformats.org/officeDocument/2006/relationships/image" Target="../media/image7.emf"/><Relationship Id="rId4" Type="http://schemas.openxmlformats.org/officeDocument/2006/relationships/oleObject" Target="../embeddings/oleObject9.bin"/></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notesSlide" Target="../notesSlides/notesSlide2.xml"/><Relationship Id="rId7" Type="http://schemas.openxmlformats.org/officeDocument/2006/relationships/image" Target="../media/image10.png"/><Relationship Id="rId2" Type="http://schemas.openxmlformats.org/officeDocument/2006/relationships/slideLayout" Target="../slideLayouts/slideLayout14.xml"/><Relationship Id="rId1" Type="http://schemas.openxmlformats.org/officeDocument/2006/relationships/tags" Target="../tags/tag1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emf"/><Relationship Id="rId10" Type="http://schemas.openxmlformats.org/officeDocument/2006/relationships/image" Target="../media/image13.jpeg"/><Relationship Id="rId4" Type="http://schemas.openxmlformats.org/officeDocument/2006/relationships/oleObject" Target="../embeddings/oleObject10.bin"/><Relationship Id="rId9" Type="http://schemas.openxmlformats.org/officeDocument/2006/relationships/image" Target="../media/image12.jpeg"/></Relationships>
</file>

<file path=ppt/slides/_rels/slide6.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18" Type="http://schemas.openxmlformats.org/officeDocument/2006/relationships/tags" Target="../tags/tag30.xml"/><Relationship Id="rId26" Type="http://schemas.openxmlformats.org/officeDocument/2006/relationships/tags" Target="../tags/tag38.xml"/><Relationship Id="rId39" Type="http://schemas.openxmlformats.org/officeDocument/2006/relationships/tags" Target="../tags/tag51.xml"/><Relationship Id="rId3" Type="http://schemas.openxmlformats.org/officeDocument/2006/relationships/tags" Target="../tags/tag15.xml"/><Relationship Id="rId21" Type="http://schemas.openxmlformats.org/officeDocument/2006/relationships/tags" Target="../tags/tag33.xml"/><Relationship Id="rId34" Type="http://schemas.openxmlformats.org/officeDocument/2006/relationships/tags" Target="../tags/tag46.xml"/><Relationship Id="rId42" Type="http://schemas.openxmlformats.org/officeDocument/2006/relationships/tags" Target="../tags/tag54.xml"/><Relationship Id="rId47" Type="http://schemas.openxmlformats.org/officeDocument/2006/relationships/chart" Target="../charts/chart1.xml"/><Relationship Id="rId7" Type="http://schemas.openxmlformats.org/officeDocument/2006/relationships/tags" Target="../tags/tag19.xml"/><Relationship Id="rId12" Type="http://schemas.openxmlformats.org/officeDocument/2006/relationships/tags" Target="../tags/tag24.xml"/><Relationship Id="rId17" Type="http://schemas.openxmlformats.org/officeDocument/2006/relationships/tags" Target="../tags/tag29.xml"/><Relationship Id="rId25" Type="http://schemas.openxmlformats.org/officeDocument/2006/relationships/tags" Target="../tags/tag37.xml"/><Relationship Id="rId33" Type="http://schemas.openxmlformats.org/officeDocument/2006/relationships/tags" Target="../tags/tag45.xml"/><Relationship Id="rId38" Type="http://schemas.openxmlformats.org/officeDocument/2006/relationships/tags" Target="../tags/tag50.xml"/><Relationship Id="rId46" Type="http://schemas.openxmlformats.org/officeDocument/2006/relationships/image" Target="../media/image15.emf"/><Relationship Id="rId2" Type="http://schemas.openxmlformats.org/officeDocument/2006/relationships/tags" Target="../tags/tag14.xml"/><Relationship Id="rId16" Type="http://schemas.openxmlformats.org/officeDocument/2006/relationships/tags" Target="../tags/tag28.xml"/><Relationship Id="rId20" Type="http://schemas.openxmlformats.org/officeDocument/2006/relationships/tags" Target="../tags/tag32.xml"/><Relationship Id="rId29" Type="http://schemas.openxmlformats.org/officeDocument/2006/relationships/tags" Target="../tags/tag41.xml"/><Relationship Id="rId41" Type="http://schemas.openxmlformats.org/officeDocument/2006/relationships/tags" Target="../tags/tag53.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24" Type="http://schemas.openxmlformats.org/officeDocument/2006/relationships/tags" Target="../tags/tag36.xml"/><Relationship Id="rId32" Type="http://schemas.openxmlformats.org/officeDocument/2006/relationships/tags" Target="../tags/tag44.xml"/><Relationship Id="rId37" Type="http://schemas.openxmlformats.org/officeDocument/2006/relationships/tags" Target="../tags/tag49.xml"/><Relationship Id="rId40" Type="http://schemas.openxmlformats.org/officeDocument/2006/relationships/tags" Target="../tags/tag52.xml"/><Relationship Id="rId45" Type="http://schemas.openxmlformats.org/officeDocument/2006/relationships/oleObject" Target="../embeddings/oleObject11.bin"/><Relationship Id="rId5" Type="http://schemas.openxmlformats.org/officeDocument/2006/relationships/tags" Target="../tags/tag17.xml"/><Relationship Id="rId15" Type="http://schemas.openxmlformats.org/officeDocument/2006/relationships/tags" Target="../tags/tag27.xml"/><Relationship Id="rId23" Type="http://schemas.openxmlformats.org/officeDocument/2006/relationships/tags" Target="../tags/tag35.xml"/><Relationship Id="rId28" Type="http://schemas.openxmlformats.org/officeDocument/2006/relationships/tags" Target="../tags/tag40.xml"/><Relationship Id="rId36" Type="http://schemas.openxmlformats.org/officeDocument/2006/relationships/tags" Target="../tags/tag48.xml"/><Relationship Id="rId10" Type="http://schemas.openxmlformats.org/officeDocument/2006/relationships/tags" Target="../tags/tag22.xml"/><Relationship Id="rId19" Type="http://schemas.openxmlformats.org/officeDocument/2006/relationships/tags" Target="../tags/tag31.xml"/><Relationship Id="rId31" Type="http://schemas.openxmlformats.org/officeDocument/2006/relationships/tags" Target="../tags/tag43.xml"/><Relationship Id="rId44" Type="http://schemas.openxmlformats.org/officeDocument/2006/relationships/notesSlide" Target="../notesSlides/notesSlide3.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 Id="rId22" Type="http://schemas.openxmlformats.org/officeDocument/2006/relationships/tags" Target="../tags/tag34.xml"/><Relationship Id="rId27" Type="http://schemas.openxmlformats.org/officeDocument/2006/relationships/tags" Target="../tags/tag39.xml"/><Relationship Id="rId30" Type="http://schemas.openxmlformats.org/officeDocument/2006/relationships/tags" Target="../tags/tag42.xml"/><Relationship Id="rId35" Type="http://schemas.openxmlformats.org/officeDocument/2006/relationships/tags" Target="../tags/tag47.xml"/><Relationship Id="rId43" Type="http://schemas.openxmlformats.org/officeDocument/2006/relationships/slideLayout" Target="../slideLayouts/slideLayout14.xml"/><Relationship Id="rId48" Type="http://schemas.openxmlformats.org/officeDocument/2006/relationships/chart" Target="../charts/chart2.xml"/></Relationships>
</file>

<file path=ppt/slides/_rels/slide7.xml.rels><?xml version="1.0" encoding="UTF-8" standalone="yes"?>
<Relationships xmlns="http://schemas.openxmlformats.org/package/2006/relationships"><Relationship Id="rId8" Type="http://schemas.openxmlformats.org/officeDocument/2006/relationships/tags" Target="../tags/tag62.xml"/><Relationship Id="rId13" Type="http://schemas.openxmlformats.org/officeDocument/2006/relationships/tags" Target="../tags/tag67.xml"/><Relationship Id="rId18" Type="http://schemas.openxmlformats.org/officeDocument/2006/relationships/image" Target="../media/image16.emf"/><Relationship Id="rId3" Type="http://schemas.openxmlformats.org/officeDocument/2006/relationships/tags" Target="../tags/tag57.xml"/><Relationship Id="rId7" Type="http://schemas.openxmlformats.org/officeDocument/2006/relationships/tags" Target="../tags/tag61.xml"/><Relationship Id="rId12" Type="http://schemas.openxmlformats.org/officeDocument/2006/relationships/tags" Target="../tags/tag66.xml"/><Relationship Id="rId17" Type="http://schemas.openxmlformats.org/officeDocument/2006/relationships/oleObject" Target="../embeddings/oleObject12.bin"/><Relationship Id="rId2" Type="http://schemas.openxmlformats.org/officeDocument/2006/relationships/tags" Target="../tags/tag56.xml"/><Relationship Id="rId16" Type="http://schemas.openxmlformats.org/officeDocument/2006/relationships/notesSlide" Target="../notesSlides/notesSlide4.xml"/><Relationship Id="rId1" Type="http://schemas.openxmlformats.org/officeDocument/2006/relationships/tags" Target="../tags/tag55.xml"/><Relationship Id="rId6" Type="http://schemas.openxmlformats.org/officeDocument/2006/relationships/tags" Target="../tags/tag60.xml"/><Relationship Id="rId11" Type="http://schemas.openxmlformats.org/officeDocument/2006/relationships/tags" Target="../tags/tag65.xml"/><Relationship Id="rId5" Type="http://schemas.openxmlformats.org/officeDocument/2006/relationships/tags" Target="../tags/tag59.xml"/><Relationship Id="rId15" Type="http://schemas.openxmlformats.org/officeDocument/2006/relationships/slideLayout" Target="../slideLayouts/slideLayout14.xml"/><Relationship Id="rId10" Type="http://schemas.openxmlformats.org/officeDocument/2006/relationships/tags" Target="../tags/tag64.xml"/><Relationship Id="rId19" Type="http://schemas.openxmlformats.org/officeDocument/2006/relationships/chart" Target="../charts/chart3.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tags" Target="../tags/tag68.xml"/></Relationships>
</file>

<file path=ppt/slides/_rels/slide8.xml.rels><?xml version="1.0" encoding="UTF-8" standalone="yes"?>
<Relationships xmlns="http://schemas.openxmlformats.org/package/2006/relationships"><Relationship Id="rId13" Type="http://schemas.openxmlformats.org/officeDocument/2006/relationships/tags" Target="../tags/tag81.xml"/><Relationship Id="rId18" Type="http://schemas.openxmlformats.org/officeDocument/2006/relationships/tags" Target="../tags/tag86.xml"/><Relationship Id="rId26" Type="http://schemas.openxmlformats.org/officeDocument/2006/relationships/tags" Target="../tags/tag94.xml"/><Relationship Id="rId39" Type="http://schemas.openxmlformats.org/officeDocument/2006/relationships/tags" Target="../tags/tag107.xml"/><Relationship Id="rId3" Type="http://schemas.openxmlformats.org/officeDocument/2006/relationships/tags" Target="../tags/tag71.xml"/><Relationship Id="rId21" Type="http://schemas.openxmlformats.org/officeDocument/2006/relationships/tags" Target="../tags/tag89.xml"/><Relationship Id="rId34" Type="http://schemas.openxmlformats.org/officeDocument/2006/relationships/tags" Target="../tags/tag102.xml"/><Relationship Id="rId42" Type="http://schemas.openxmlformats.org/officeDocument/2006/relationships/tags" Target="../tags/tag110.xml"/><Relationship Id="rId47" Type="http://schemas.openxmlformats.org/officeDocument/2006/relationships/chart" Target="../charts/chart4.xml"/><Relationship Id="rId50" Type="http://schemas.openxmlformats.org/officeDocument/2006/relationships/image" Target="../media/image19.png"/><Relationship Id="rId7" Type="http://schemas.openxmlformats.org/officeDocument/2006/relationships/tags" Target="../tags/tag75.xml"/><Relationship Id="rId12" Type="http://schemas.openxmlformats.org/officeDocument/2006/relationships/tags" Target="../tags/tag80.xml"/><Relationship Id="rId17" Type="http://schemas.openxmlformats.org/officeDocument/2006/relationships/tags" Target="../tags/tag85.xml"/><Relationship Id="rId25" Type="http://schemas.openxmlformats.org/officeDocument/2006/relationships/tags" Target="../tags/tag93.xml"/><Relationship Id="rId33" Type="http://schemas.openxmlformats.org/officeDocument/2006/relationships/tags" Target="../tags/tag101.xml"/><Relationship Id="rId38" Type="http://schemas.openxmlformats.org/officeDocument/2006/relationships/tags" Target="../tags/tag106.xml"/><Relationship Id="rId46" Type="http://schemas.openxmlformats.org/officeDocument/2006/relationships/image" Target="../media/image17.emf"/><Relationship Id="rId2" Type="http://schemas.openxmlformats.org/officeDocument/2006/relationships/tags" Target="../tags/tag70.xml"/><Relationship Id="rId16" Type="http://schemas.openxmlformats.org/officeDocument/2006/relationships/tags" Target="../tags/tag84.xml"/><Relationship Id="rId20" Type="http://schemas.openxmlformats.org/officeDocument/2006/relationships/tags" Target="../tags/tag88.xml"/><Relationship Id="rId29" Type="http://schemas.openxmlformats.org/officeDocument/2006/relationships/tags" Target="../tags/tag97.xml"/><Relationship Id="rId41" Type="http://schemas.openxmlformats.org/officeDocument/2006/relationships/tags" Target="../tags/tag109.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tags" Target="../tags/tag79.xml"/><Relationship Id="rId24" Type="http://schemas.openxmlformats.org/officeDocument/2006/relationships/tags" Target="../tags/tag92.xml"/><Relationship Id="rId32" Type="http://schemas.openxmlformats.org/officeDocument/2006/relationships/tags" Target="../tags/tag100.xml"/><Relationship Id="rId37" Type="http://schemas.openxmlformats.org/officeDocument/2006/relationships/tags" Target="../tags/tag105.xml"/><Relationship Id="rId40" Type="http://schemas.openxmlformats.org/officeDocument/2006/relationships/tags" Target="../tags/tag108.xml"/><Relationship Id="rId45" Type="http://schemas.openxmlformats.org/officeDocument/2006/relationships/oleObject" Target="../embeddings/oleObject13.bin"/><Relationship Id="rId5" Type="http://schemas.openxmlformats.org/officeDocument/2006/relationships/tags" Target="../tags/tag73.xml"/><Relationship Id="rId15" Type="http://schemas.openxmlformats.org/officeDocument/2006/relationships/tags" Target="../tags/tag83.xml"/><Relationship Id="rId23" Type="http://schemas.openxmlformats.org/officeDocument/2006/relationships/tags" Target="../tags/tag91.xml"/><Relationship Id="rId28" Type="http://schemas.openxmlformats.org/officeDocument/2006/relationships/tags" Target="../tags/tag96.xml"/><Relationship Id="rId36" Type="http://schemas.openxmlformats.org/officeDocument/2006/relationships/tags" Target="../tags/tag104.xml"/><Relationship Id="rId49" Type="http://schemas.openxmlformats.org/officeDocument/2006/relationships/image" Target="../media/image18.png"/><Relationship Id="rId10" Type="http://schemas.openxmlformats.org/officeDocument/2006/relationships/tags" Target="../tags/tag78.xml"/><Relationship Id="rId19" Type="http://schemas.openxmlformats.org/officeDocument/2006/relationships/tags" Target="../tags/tag87.xml"/><Relationship Id="rId31" Type="http://schemas.openxmlformats.org/officeDocument/2006/relationships/tags" Target="../tags/tag99.xml"/><Relationship Id="rId44" Type="http://schemas.openxmlformats.org/officeDocument/2006/relationships/notesSlide" Target="../notesSlides/notesSlide5.xml"/><Relationship Id="rId4" Type="http://schemas.openxmlformats.org/officeDocument/2006/relationships/tags" Target="../tags/tag72.xml"/><Relationship Id="rId9" Type="http://schemas.openxmlformats.org/officeDocument/2006/relationships/tags" Target="../tags/tag77.xml"/><Relationship Id="rId14" Type="http://schemas.openxmlformats.org/officeDocument/2006/relationships/tags" Target="../tags/tag82.xml"/><Relationship Id="rId22" Type="http://schemas.openxmlformats.org/officeDocument/2006/relationships/tags" Target="../tags/tag90.xml"/><Relationship Id="rId27" Type="http://schemas.openxmlformats.org/officeDocument/2006/relationships/tags" Target="../tags/tag95.xml"/><Relationship Id="rId30" Type="http://schemas.openxmlformats.org/officeDocument/2006/relationships/tags" Target="../tags/tag98.xml"/><Relationship Id="rId35" Type="http://schemas.openxmlformats.org/officeDocument/2006/relationships/tags" Target="../tags/tag103.xml"/><Relationship Id="rId43" Type="http://schemas.openxmlformats.org/officeDocument/2006/relationships/slideLayout" Target="../slideLayouts/slideLayout14.xml"/><Relationship Id="rId48" Type="http://schemas.openxmlformats.org/officeDocument/2006/relationships/image" Target="../media/image13.jpeg"/><Relationship Id="rId8" Type="http://schemas.openxmlformats.org/officeDocument/2006/relationships/tags" Target="../tags/tag76.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4.xml"/><Relationship Id="rId1" Type="http://schemas.openxmlformats.org/officeDocument/2006/relationships/tags" Target="../tags/tag111.x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DB01A2C1-42F8-EBC2-C423-937E60AEFDBD}"/>
              </a:ext>
            </a:extLst>
          </p:cNvPr>
          <p:cNvGraphicFramePr>
            <a:graphicFrameLocks noChangeAspect="1"/>
          </p:cNvGraphicFramePr>
          <p:nvPr>
            <p:custDataLst>
              <p:tags r:id="rId1"/>
            </p:custDataLst>
            <p:extLst>
              <p:ext uri="{D42A27DB-BD31-4B8C-83A1-F6EECF244321}">
                <p14:modId xmlns:p14="http://schemas.microsoft.com/office/powerpoint/2010/main" val="173289456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think-cell data - do not delete" hidden="1">
                        <a:extLst>
                          <a:ext uri="{FF2B5EF4-FFF2-40B4-BE49-F238E27FC236}">
                            <a16:creationId xmlns:a16="http://schemas.microsoft.com/office/drawing/2014/main" id="{DB01A2C1-42F8-EBC2-C423-937E60AEFDBD}"/>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CBB68C2A-086C-59D9-6DF0-2F1E492B3240}"/>
              </a:ext>
            </a:extLst>
          </p:cNvPr>
          <p:cNvSpPr>
            <a:spLocks noGrp="1"/>
          </p:cNvSpPr>
          <p:nvPr>
            <p:ph type="ctrTitle"/>
          </p:nvPr>
        </p:nvSpPr>
        <p:spPr/>
        <p:txBody>
          <a:bodyPr vert="horz"/>
          <a:lstStyle/>
          <a:p>
            <a:r>
              <a:rPr lang="en-US" sz="2800"/>
              <a:t>Healthcare supply </a:t>
            </a:r>
            <a:endParaRPr lang="en-ZA" sz="2800"/>
          </a:p>
        </p:txBody>
      </p:sp>
      <p:sp>
        <p:nvSpPr>
          <p:cNvPr id="5" name="Subtitle 4">
            <a:extLst>
              <a:ext uri="{FF2B5EF4-FFF2-40B4-BE49-F238E27FC236}">
                <a16:creationId xmlns:a16="http://schemas.microsoft.com/office/drawing/2014/main" id="{CE8349C3-AEF9-21DB-DBE4-232CA767E61C}"/>
              </a:ext>
            </a:extLst>
          </p:cNvPr>
          <p:cNvSpPr>
            <a:spLocks noGrp="1"/>
          </p:cNvSpPr>
          <p:nvPr>
            <p:ph type="subTitle" idx="1"/>
          </p:nvPr>
        </p:nvSpPr>
        <p:spPr/>
        <p:txBody>
          <a:bodyPr/>
          <a:lstStyle/>
          <a:p>
            <a:r>
              <a:rPr lang="en-ZA"/>
              <a:t>Dr Ron Whelan, Chief Commercial Officer, Discovery Health</a:t>
            </a:r>
          </a:p>
          <a:p>
            <a:r>
              <a:rPr lang="en-ZA"/>
              <a:t>July 2023</a:t>
            </a:r>
          </a:p>
        </p:txBody>
      </p:sp>
    </p:spTree>
    <p:extLst>
      <p:ext uri="{BB962C8B-B14F-4D97-AF65-F5344CB8AC3E}">
        <p14:creationId xmlns:p14="http://schemas.microsoft.com/office/powerpoint/2010/main" val="5520150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12712D5-BEDC-397A-425E-2CE65520D574}"/>
              </a:ext>
            </a:extLst>
          </p:cNvPr>
          <p:cNvGraphicFramePr>
            <a:graphicFrameLocks noChangeAspect="1"/>
          </p:cNvGraphicFramePr>
          <p:nvPr>
            <p:custDataLst>
              <p:tags r:id="rId1"/>
            </p:custDataLst>
            <p:extLst>
              <p:ext uri="{D42A27DB-BD31-4B8C-83A1-F6EECF244321}">
                <p14:modId xmlns:p14="http://schemas.microsoft.com/office/powerpoint/2010/main" val="1538524030"/>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4" name="think-cell data - do not delete" hidden="1">
                        <a:extLst>
                          <a:ext uri="{FF2B5EF4-FFF2-40B4-BE49-F238E27FC236}">
                            <a16:creationId xmlns:a16="http://schemas.microsoft.com/office/drawing/2014/main" id="{512712D5-BEDC-397A-425E-2CE65520D574}"/>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45F6375-7DB0-B68A-4A6F-C6768324E1EB}"/>
              </a:ext>
            </a:extLst>
          </p:cNvPr>
          <p:cNvSpPr>
            <a:spLocks noGrp="1"/>
          </p:cNvSpPr>
          <p:nvPr>
            <p:ph type="title"/>
          </p:nvPr>
        </p:nvSpPr>
        <p:spPr/>
        <p:txBody>
          <a:bodyPr vert="horz"/>
          <a:lstStyle/>
          <a:p>
            <a:r>
              <a:rPr lang="en-US" sz="2200" b="0" cap="none" dirty="0">
                <a:latin typeface="+mn-lt"/>
              </a:rPr>
              <a:t>Three levels of care</a:t>
            </a:r>
          </a:p>
        </p:txBody>
      </p:sp>
      <p:graphicFrame>
        <p:nvGraphicFramePr>
          <p:cNvPr id="3" name="Diagram 2">
            <a:extLst>
              <a:ext uri="{FF2B5EF4-FFF2-40B4-BE49-F238E27FC236}">
                <a16:creationId xmlns:a16="http://schemas.microsoft.com/office/drawing/2014/main" id="{316CABE6-5BCC-4728-136F-73213A6A1A7C}"/>
              </a:ext>
            </a:extLst>
          </p:cNvPr>
          <p:cNvGraphicFramePr/>
          <p:nvPr>
            <p:extLst>
              <p:ext uri="{D42A27DB-BD31-4B8C-83A1-F6EECF244321}">
                <p14:modId xmlns:p14="http://schemas.microsoft.com/office/powerpoint/2010/main" val="2280282153"/>
              </p:ext>
            </p:extLst>
          </p:nvPr>
        </p:nvGraphicFramePr>
        <p:xfrm>
          <a:off x="2419326" y="984064"/>
          <a:ext cx="6315371" cy="545270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7" name="Up Arrow 6">
            <a:extLst>
              <a:ext uri="{FF2B5EF4-FFF2-40B4-BE49-F238E27FC236}">
                <a16:creationId xmlns:a16="http://schemas.microsoft.com/office/drawing/2014/main" id="{8710E4CD-9E65-A4D4-93E3-2FC1F5547A4E}"/>
              </a:ext>
            </a:extLst>
          </p:cNvPr>
          <p:cNvSpPr/>
          <p:nvPr/>
        </p:nvSpPr>
        <p:spPr>
          <a:xfrm>
            <a:off x="8657976" y="984063"/>
            <a:ext cx="1105988" cy="5452706"/>
          </a:xfrm>
          <a:prstGeom prst="upArrow">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69333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E8E7FDF-F5A8-5DAB-AFA7-D6E3B197B68E}"/>
              </a:ext>
            </a:extLst>
          </p:cNvPr>
          <p:cNvGraphicFramePr>
            <a:graphicFrameLocks noChangeAspect="1"/>
          </p:cNvGraphicFramePr>
          <p:nvPr>
            <p:custDataLst>
              <p:tags r:id="rId1"/>
            </p:custDataLst>
            <p:extLst>
              <p:ext uri="{D42A27DB-BD31-4B8C-83A1-F6EECF244321}">
                <p14:modId xmlns:p14="http://schemas.microsoft.com/office/powerpoint/2010/main" val="153900874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think-cell data - do not delete" hidden="1">
                        <a:extLst>
                          <a:ext uri="{FF2B5EF4-FFF2-40B4-BE49-F238E27FC236}">
                            <a16:creationId xmlns:a16="http://schemas.microsoft.com/office/drawing/2014/main" id="{4E8E7FDF-F5A8-5DAB-AFA7-D6E3B197B68E}"/>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80E67EFA-F93B-AA0F-45A3-F340CCEE4E38}"/>
              </a:ext>
            </a:extLst>
          </p:cNvPr>
          <p:cNvSpPr>
            <a:spLocks noGrp="1"/>
          </p:cNvSpPr>
          <p:nvPr>
            <p:ph type="title"/>
          </p:nvPr>
        </p:nvSpPr>
        <p:spPr/>
        <p:txBody>
          <a:bodyPr vert="horz"/>
          <a:lstStyle/>
          <a:p>
            <a:r>
              <a:rPr lang="en-US" sz="2200" b="0" cap="none" dirty="0">
                <a:latin typeface="+mn-lt"/>
              </a:rPr>
              <a:t>Overview of main private primary care providers</a:t>
            </a:r>
          </a:p>
        </p:txBody>
      </p:sp>
      <p:sp>
        <p:nvSpPr>
          <p:cNvPr id="4" name="Rectangle: Single Corner Rounded 4">
            <a:extLst>
              <a:ext uri="{FF2B5EF4-FFF2-40B4-BE49-F238E27FC236}">
                <a16:creationId xmlns:a16="http://schemas.microsoft.com/office/drawing/2014/main" id="{3E6658C1-7D93-BC17-2D2B-1B5A6E5123AD}"/>
              </a:ext>
            </a:extLst>
          </p:cNvPr>
          <p:cNvSpPr/>
          <p:nvPr/>
        </p:nvSpPr>
        <p:spPr>
          <a:xfrm>
            <a:off x="775063" y="3415690"/>
            <a:ext cx="1606671" cy="767534"/>
          </a:xfrm>
          <a:prstGeom prst="rect">
            <a:avLst/>
          </a:prstGeom>
          <a:solidFill>
            <a:schemeClr val="tx1">
              <a:lumMod val="90000"/>
              <a:lumOff val="10000"/>
            </a:schemeClr>
          </a:solidFill>
          <a:ln w="9525" cap="flat">
            <a:noFill/>
            <a:prstDash val="solid"/>
            <a:miter/>
          </a:ln>
          <a:effectLst>
            <a:softEdge rad="0"/>
          </a:effectLst>
        </p:spPr>
        <p:txBody>
          <a:bodyPr rot="0" spcFirstLastPara="0" vertOverflow="overflow" horzOverflow="overflow" vert="horz" wrap="square" lIns="190492" tIns="38098" rIns="38098" bIns="38098" numCol="1" spcCol="0" rtlCol="0" fromWordArt="0" anchor="ctr" anchorCtr="0" forceAA="0" compatLnSpc="1">
            <a:prstTxWarp prst="textNoShape">
              <a:avLst/>
            </a:prstTxWarp>
            <a:noAutofit/>
          </a:bodyPr>
          <a:lstStyle/>
          <a:p>
            <a:pPr algn="ctr">
              <a:defRPr/>
            </a:pPr>
            <a:r>
              <a:rPr lang="en-ZA" sz="1400" b="1">
                <a:solidFill>
                  <a:srgbClr val="292B2C">
                    <a:lumMod val="10000"/>
                    <a:lumOff val="90000"/>
                  </a:srgbClr>
                </a:solidFill>
                <a:ea typeface="Open Sans Semibold" panose="020B0606030504020204" pitchFamily="34" charset="0"/>
                <a:cs typeface="Open Sans Semibold" panose="020B0606030504020204" pitchFamily="34" charset="0"/>
              </a:rPr>
              <a:t>Primary care providers </a:t>
            </a:r>
          </a:p>
        </p:txBody>
      </p:sp>
      <p:sp>
        <p:nvSpPr>
          <p:cNvPr id="5" name="Rectangle: Single Corner Rounded 4">
            <a:extLst>
              <a:ext uri="{FF2B5EF4-FFF2-40B4-BE49-F238E27FC236}">
                <a16:creationId xmlns:a16="http://schemas.microsoft.com/office/drawing/2014/main" id="{E7F96BA4-6B83-C38E-868C-501FA81A3192}"/>
              </a:ext>
            </a:extLst>
          </p:cNvPr>
          <p:cNvSpPr/>
          <p:nvPr/>
        </p:nvSpPr>
        <p:spPr>
          <a:xfrm>
            <a:off x="2910395" y="1835626"/>
            <a:ext cx="2253278" cy="767534"/>
          </a:xfrm>
          <a:prstGeom prst="rect">
            <a:avLst/>
          </a:prstGeom>
          <a:solidFill>
            <a:schemeClr val="tx1">
              <a:lumMod val="90000"/>
              <a:lumOff val="10000"/>
            </a:schemeClr>
          </a:solidFill>
          <a:ln w="9525" cap="flat">
            <a:noFill/>
            <a:prstDash val="solid"/>
            <a:miter/>
          </a:ln>
          <a:effectLst>
            <a:softEdge rad="0"/>
          </a:effectLst>
        </p:spPr>
        <p:txBody>
          <a:bodyPr rot="0" spcFirstLastPara="0" vertOverflow="overflow" horzOverflow="overflow" vert="horz" wrap="square" lIns="190492" tIns="38098" rIns="38098" bIns="38098" numCol="1" spcCol="0" rtlCol="0" fromWordArt="0" anchor="ctr" anchorCtr="0" forceAA="0" compatLnSpc="1">
            <a:prstTxWarp prst="textNoShape">
              <a:avLst/>
            </a:prstTxWarp>
            <a:noAutofit/>
          </a:bodyPr>
          <a:lstStyle/>
          <a:p>
            <a:pPr>
              <a:defRPr/>
            </a:pPr>
            <a:r>
              <a:rPr lang="en-ZA" sz="1400" b="1">
                <a:solidFill>
                  <a:srgbClr val="1EBEAA"/>
                </a:solidFill>
                <a:ea typeface="Open Sans Semibold" panose="020B0606030504020204" pitchFamily="34" charset="0"/>
                <a:cs typeface="Open Sans Semibold" panose="020B0606030504020204" pitchFamily="34" charset="0"/>
              </a:rPr>
              <a:t>General practitioners </a:t>
            </a:r>
          </a:p>
        </p:txBody>
      </p:sp>
      <p:sp>
        <p:nvSpPr>
          <p:cNvPr id="6" name="Rectangle: Single Corner Rounded 4">
            <a:extLst>
              <a:ext uri="{FF2B5EF4-FFF2-40B4-BE49-F238E27FC236}">
                <a16:creationId xmlns:a16="http://schemas.microsoft.com/office/drawing/2014/main" id="{05B07939-180E-AB95-6246-9F936A9C4A0F}"/>
              </a:ext>
            </a:extLst>
          </p:cNvPr>
          <p:cNvSpPr/>
          <p:nvPr/>
        </p:nvSpPr>
        <p:spPr>
          <a:xfrm>
            <a:off x="2910395" y="2886067"/>
            <a:ext cx="2253278" cy="767534"/>
          </a:xfrm>
          <a:prstGeom prst="rect">
            <a:avLst/>
          </a:prstGeom>
          <a:solidFill>
            <a:schemeClr val="tx1">
              <a:lumMod val="90000"/>
              <a:lumOff val="10000"/>
            </a:schemeClr>
          </a:solidFill>
          <a:ln w="9525" cap="flat">
            <a:noFill/>
            <a:prstDash val="solid"/>
            <a:miter/>
          </a:ln>
          <a:effectLst>
            <a:softEdge rad="0"/>
          </a:effectLst>
        </p:spPr>
        <p:txBody>
          <a:bodyPr rot="0" spcFirstLastPara="0" vertOverflow="overflow" horzOverflow="overflow" vert="horz" wrap="square" lIns="190492" tIns="38098" rIns="38098" bIns="38098" numCol="1" spcCol="0" rtlCol="0" fromWordArt="0" anchor="ctr" anchorCtr="0" forceAA="0" compatLnSpc="1">
            <a:prstTxWarp prst="textNoShape">
              <a:avLst/>
            </a:prstTxWarp>
            <a:noAutofit/>
          </a:bodyPr>
          <a:lstStyle/>
          <a:p>
            <a:pPr>
              <a:defRPr/>
            </a:pPr>
            <a:r>
              <a:rPr lang="en-ZA" sz="1400" b="1">
                <a:solidFill>
                  <a:srgbClr val="1EBEAA"/>
                </a:solidFill>
                <a:ea typeface="Open Sans Semibold" panose="020B0606030504020204" pitchFamily="34" charset="0"/>
                <a:cs typeface="Open Sans Semibold" panose="020B0606030504020204" pitchFamily="34" charset="0"/>
              </a:rPr>
              <a:t>Group general practices</a:t>
            </a:r>
          </a:p>
        </p:txBody>
      </p:sp>
      <p:sp>
        <p:nvSpPr>
          <p:cNvPr id="7" name="Rectangle: Single Corner Rounded 4">
            <a:extLst>
              <a:ext uri="{FF2B5EF4-FFF2-40B4-BE49-F238E27FC236}">
                <a16:creationId xmlns:a16="http://schemas.microsoft.com/office/drawing/2014/main" id="{1DE5E0C0-4E03-9EFF-4D72-1CBF8F970798}"/>
              </a:ext>
            </a:extLst>
          </p:cNvPr>
          <p:cNvSpPr/>
          <p:nvPr/>
        </p:nvSpPr>
        <p:spPr>
          <a:xfrm>
            <a:off x="2910395" y="3936508"/>
            <a:ext cx="2253278" cy="767534"/>
          </a:xfrm>
          <a:prstGeom prst="rect">
            <a:avLst/>
          </a:prstGeom>
          <a:solidFill>
            <a:schemeClr val="tx1">
              <a:lumMod val="90000"/>
              <a:lumOff val="10000"/>
            </a:schemeClr>
          </a:solidFill>
          <a:ln w="9525" cap="flat">
            <a:noFill/>
            <a:prstDash val="solid"/>
            <a:miter/>
          </a:ln>
          <a:effectLst>
            <a:softEdge rad="0"/>
          </a:effectLst>
        </p:spPr>
        <p:txBody>
          <a:bodyPr rot="0" spcFirstLastPara="0" vertOverflow="overflow" horzOverflow="overflow" vert="horz" wrap="square" lIns="190492" tIns="38098" rIns="38098" bIns="38098" numCol="1" spcCol="0" rtlCol="0" fromWordArt="0" anchor="ctr" anchorCtr="0" forceAA="0" compatLnSpc="1">
            <a:prstTxWarp prst="textNoShape">
              <a:avLst/>
            </a:prstTxWarp>
            <a:noAutofit/>
          </a:bodyPr>
          <a:lstStyle/>
          <a:p>
            <a:pPr>
              <a:defRPr/>
            </a:pPr>
            <a:r>
              <a:rPr lang="en-ZA" sz="1400" b="1">
                <a:solidFill>
                  <a:srgbClr val="1EBEAA"/>
                </a:solidFill>
                <a:ea typeface="Open Sans Semibold" panose="020B0606030504020204" pitchFamily="34" charset="0"/>
                <a:cs typeface="Open Sans Semibold" panose="020B0606030504020204" pitchFamily="34" charset="0"/>
              </a:rPr>
              <a:t>Pharmacies </a:t>
            </a:r>
          </a:p>
        </p:txBody>
      </p:sp>
      <p:sp>
        <p:nvSpPr>
          <p:cNvPr id="8" name="Rectangle: Single Corner Rounded 4">
            <a:extLst>
              <a:ext uri="{FF2B5EF4-FFF2-40B4-BE49-F238E27FC236}">
                <a16:creationId xmlns:a16="http://schemas.microsoft.com/office/drawing/2014/main" id="{75EE61BA-C284-CBD4-05D3-442B4C20CFCF}"/>
              </a:ext>
            </a:extLst>
          </p:cNvPr>
          <p:cNvSpPr/>
          <p:nvPr/>
        </p:nvSpPr>
        <p:spPr>
          <a:xfrm>
            <a:off x="2910395" y="4986949"/>
            <a:ext cx="2253278" cy="767534"/>
          </a:xfrm>
          <a:prstGeom prst="rect">
            <a:avLst/>
          </a:prstGeom>
          <a:solidFill>
            <a:schemeClr val="tx1">
              <a:lumMod val="90000"/>
              <a:lumOff val="10000"/>
            </a:schemeClr>
          </a:solidFill>
          <a:ln w="9525" cap="flat">
            <a:noFill/>
            <a:prstDash val="solid"/>
            <a:miter/>
          </a:ln>
          <a:effectLst>
            <a:softEdge rad="0"/>
          </a:effectLst>
        </p:spPr>
        <p:txBody>
          <a:bodyPr rot="0" spcFirstLastPara="0" vertOverflow="overflow" horzOverflow="overflow" vert="horz" wrap="square" lIns="190492" tIns="38098" rIns="38098" bIns="38098" numCol="1" spcCol="0" rtlCol="0" fromWordArt="0" anchor="ctr" anchorCtr="0" forceAA="0" compatLnSpc="1">
            <a:prstTxWarp prst="textNoShape">
              <a:avLst/>
            </a:prstTxWarp>
            <a:noAutofit/>
          </a:bodyPr>
          <a:lstStyle/>
          <a:p>
            <a:pPr>
              <a:defRPr/>
            </a:pPr>
            <a:r>
              <a:rPr lang="en-ZA" sz="1400" b="1">
                <a:solidFill>
                  <a:srgbClr val="1EBEAA"/>
                </a:solidFill>
                <a:ea typeface="Open Sans Semibold" panose="020B0606030504020204" pitchFamily="34" charset="0"/>
                <a:cs typeface="Open Sans Semibold" panose="020B0606030504020204" pitchFamily="34" charset="0"/>
              </a:rPr>
              <a:t>Nurse led clinics </a:t>
            </a:r>
          </a:p>
        </p:txBody>
      </p:sp>
      <p:sp>
        <p:nvSpPr>
          <p:cNvPr id="9" name="TextBox 8">
            <a:extLst>
              <a:ext uri="{FF2B5EF4-FFF2-40B4-BE49-F238E27FC236}">
                <a16:creationId xmlns:a16="http://schemas.microsoft.com/office/drawing/2014/main" id="{B377C2E0-5B08-E604-B42B-7EF956F5E5CB}"/>
              </a:ext>
            </a:extLst>
          </p:cNvPr>
          <p:cNvSpPr txBox="1"/>
          <p:nvPr/>
        </p:nvSpPr>
        <p:spPr>
          <a:xfrm>
            <a:off x="5405507" y="1949798"/>
            <a:ext cx="1770036" cy="487569"/>
          </a:xfrm>
          <a:prstGeom prst="rect">
            <a:avLst/>
          </a:prstGeom>
          <a:noFill/>
        </p:spPr>
        <p:txBody>
          <a:bodyPr wrap="none" rtlCol="0">
            <a:spAutoFit/>
          </a:bodyPr>
          <a:lstStyle/>
          <a:p>
            <a:pPr algn="l">
              <a:lnSpc>
                <a:spcPct val="110000"/>
              </a:lnSpc>
            </a:pPr>
            <a:r>
              <a:rPr lang="en-US" sz="1200">
                <a:solidFill>
                  <a:schemeClr val="tx1">
                    <a:lumMod val="10000"/>
                    <a:lumOff val="90000"/>
                  </a:schemeClr>
                </a:solidFill>
                <a:latin typeface="+mj-lt"/>
              </a:rPr>
              <a:t>M</a:t>
            </a:r>
            <a:r>
              <a:rPr lang="en-US" sz="1200" b="0" i="0" u="none" strike="noStrike">
                <a:solidFill>
                  <a:schemeClr val="tx1">
                    <a:lumMod val="10000"/>
                    <a:lumOff val="90000"/>
                  </a:schemeClr>
                </a:solidFill>
                <a:effectLst/>
                <a:latin typeface="+mj-lt"/>
              </a:rPr>
              <a:t>ultiple independent </a:t>
            </a:r>
          </a:p>
          <a:p>
            <a:pPr algn="l">
              <a:lnSpc>
                <a:spcPct val="110000"/>
              </a:lnSpc>
            </a:pPr>
            <a:r>
              <a:rPr lang="en-US" sz="1200">
                <a:solidFill>
                  <a:schemeClr val="tx1">
                    <a:lumMod val="10000"/>
                    <a:lumOff val="90000"/>
                  </a:schemeClr>
                </a:solidFill>
                <a:latin typeface="+mj-lt"/>
              </a:rPr>
              <a:t>general practitioners</a:t>
            </a:r>
            <a:r>
              <a:rPr lang="en-US" sz="1200" b="0" i="0" u="none" strike="noStrike">
                <a:solidFill>
                  <a:schemeClr val="tx1">
                    <a:lumMod val="10000"/>
                    <a:lumOff val="90000"/>
                  </a:schemeClr>
                </a:solidFill>
                <a:effectLst/>
                <a:latin typeface="+mj-lt"/>
              </a:rPr>
              <a:t> </a:t>
            </a:r>
          </a:p>
        </p:txBody>
      </p:sp>
      <p:sp>
        <p:nvSpPr>
          <p:cNvPr id="10" name="TextBox 9">
            <a:extLst>
              <a:ext uri="{FF2B5EF4-FFF2-40B4-BE49-F238E27FC236}">
                <a16:creationId xmlns:a16="http://schemas.microsoft.com/office/drawing/2014/main" id="{229EBDE5-5E16-F9B0-6DB6-D76405A04052}"/>
              </a:ext>
            </a:extLst>
          </p:cNvPr>
          <p:cNvSpPr txBox="1"/>
          <p:nvPr/>
        </p:nvSpPr>
        <p:spPr>
          <a:xfrm>
            <a:off x="5405507" y="2797107"/>
            <a:ext cx="1047338" cy="893834"/>
          </a:xfrm>
          <a:prstGeom prst="rect">
            <a:avLst/>
          </a:prstGeom>
          <a:noFill/>
        </p:spPr>
        <p:txBody>
          <a:bodyPr wrap="none" rtlCol="0">
            <a:spAutoFit/>
          </a:bodyPr>
          <a:lstStyle/>
          <a:p>
            <a:pPr algn="l">
              <a:lnSpc>
                <a:spcPct val="110000"/>
              </a:lnSpc>
            </a:pPr>
            <a:r>
              <a:rPr lang="en-US" sz="1200" err="1">
                <a:solidFill>
                  <a:schemeClr val="tx1">
                    <a:lumMod val="10000"/>
                    <a:lumOff val="90000"/>
                  </a:schemeClr>
                </a:solidFill>
                <a:latin typeface="+mj-lt"/>
              </a:rPr>
              <a:t>Intercare</a:t>
            </a:r>
            <a:r>
              <a:rPr lang="en-US" sz="1200">
                <a:solidFill>
                  <a:schemeClr val="tx1">
                    <a:lumMod val="10000"/>
                    <a:lumOff val="90000"/>
                  </a:schemeClr>
                </a:solidFill>
                <a:latin typeface="+mj-lt"/>
              </a:rPr>
              <a:t> </a:t>
            </a:r>
          </a:p>
          <a:p>
            <a:pPr algn="l">
              <a:lnSpc>
                <a:spcPct val="110000"/>
              </a:lnSpc>
            </a:pPr>
            <a:r>
              <a:rPr lang="en-US" sz="1200" b="0" i="0" u="none" strike="noStrike" err="1">
                <a:solidFill>
                  <a:schemeClr val="tx1">
                    <a:lumMod val="10000"/>
                    <a:lumOff val="90000"/>
                  </a:schemeClr>
                </a:solidFill>
                <a:effectLst/>
                <a:latin typeface="+mj-lt"/>
              </a:rPr>
              <a:t>Medicros</a:t>
            </a:r>
            <a:r>
              <a:rPr lang="en-US" sz="1200" err="1">
                <a:solidFill>
                  <a:schemeClr val="tx1">
                    <a:lumMod val="10000"/>
                    <a:lumOff val="90000"/>
                  </a:schemeClr>
                </a:solidFill>
                <a:latin typeface="+mj-lt"/>
              </a:rPr>
              <a:t>s</a:t>
            </a:r>
            <a:endParaRPr lang="en-US" sz="1200">
              <a:solidFill>
                <a:schemeClr val="tx1">
                  <a:lumMod val="10000"/>
                  <a:lumOff val="90000"/>
                </a:schemeClr>
              </a:solidFill>
              <a:latin typeface="+mj-lt"/>
            </a:endParaRPr>
          </a:p>
          <a:p>
            <a:pPr algn="l">
              <a:lnSpc>
                <a:spcPct val="110000"/>
              </a:lnSpc>
            </a:pPr>
            <a:r>
              <a:rPr lang="en-US" sz="1200" b="0" i="0" u="none" strike="noStrike" err="1">
                <a:solidFill>
                  <a:schemeClr val="tx1">
                    <a:lumMod val="10000"/>
                    <a:lumOff val="90000"/>
                  </a:schemeClr>
                </a:solidFill>
                <a:effectLst/>
                <a:latin typeface="+mj-lt"/>
              </a:rPr>
              <a:t>Health</a:t>
            </a:r>
            <a:r>
              <a:rPr lang="en-US" sz="1200" err="1">
                <a:solidFill>
                  <a:schemeClr val="tx1">
                    <a:lumMod val="10000"/>
                    <a:lumOff val="90000"/>
                  </a:schemeClr>
                </a:solidFill>
                <a:latin typeface="+mj-lt"/>
              </a:rPr>
              <a:t>wrox</a:t>
            </a:r>
            <a:r>
              <a:rPr lang="en-US" sz="1200">
                <a:solidFill>
                  <a:schemeClr val="tx1">
                    <a:lumMod val="10000"/>
                    <a:lumOff val="90000"/>
                  </a:schemeClr>
                </a:solidFill>
                <a:latin typeface="+mj-lt"/>
              </a:rPr>
              <a:t> </a:t>
            </a:r>
          </a:p>
          <a:p>
            <a:pPr algn="l">
              <a:lnSpc>
                <a:spcPct val="110000"/>
              </a:lnSpc>
            </a:pPr>
            <a:r>
              <a:rPr lang="en-US" sz="1200" b="0" i="0" u="none" strike="noStrike">
                <a:solidFill>
                  <a:schemeClr val="tx1">
                    <a:lumMod val="10000"/>
                    <a:lumOff val="90000"/>
                  </a:schemeClr>
                </a:solidFill>
                <a:effectLst/>
                <a:latin typeface="+mj-lt"/>
              </a:rPr>
              <a:t>NHC </a:t>
            </a:r>
          </a:p>
        </p:txBody>
      </p:sp>
      <p:sp>
        <p:nvSpPr>
          <p:cNvPr id="11" name="TextBox 10">
            <a:extLst>
              <a:ext uri="{FF2B5EF4-FFF2-40B4-BE49-F238E27FC236}">
                <a16:creationId xmlns:a16="http://schemas.microsoft.com/office/drawing/2014/main" id="{2B56B972-FA4E-EDB0-E599-A74D02956DE7}"/>
              </a:ext>
            </a:extLst>
          </p:cNvPr>
          <p:cNvSpPr txBox="1"/>
          <p:nvPr/>
        </p:nvSpPr>
        <p:spPr>
          <a:xfrm>
            <a:off x="5405507" y="3847548"/>
            <a:ext cx="846707" cy="893834"/>
          </a:xfrm>
          <a:prstGeom prst="rect">
            <a:avLst/>
          </a:prstGeom>
          <a:noFill/>
        </p:spPr>
        <p:txBody>
          <a:bodyPr wrap="none" rtlCol="0">
            <a:spAutoFit/>
          </a:bodyPr>
          <a:lstStyle/>
          <a:p>
            <a:pPr algn="l">
              <a:lnSpc>
                <a:spcPct val="110000"/>
              </a:lnSpc>
            </a:pPr>
            <a:r>
              <a:rPr lang="en-US" sz="1200" err="1">
                <a:solidFill>
                  <a:schemeClr val="tx1">
                    <a:lumMod val="10000"/>
                    <a:lumOff val="90000"/>
                  </a:schemeClr>
                </a:solidFill>
                <a:latin typeface="+mj-lt"/>
              </a:rPr>
              <a:t>Dischem</a:t>
            </a:r>
            <a:r>
              <a:rPr lang="en-US" sz="1200">
                <a:solidFill>
                  <a:schemeClr val="tx1">
                    <a:lumMod val="10000"/>
                    <a:lumOff val="90000"/>
                  </a:schemeClr>
                </a:solidFill>
                <a:latin typeface="+mj-lt"/>
              </a:rPr>
              <a:t> </a:t>
            </a:r>
          </a:p>
          <a:p>
            <a:pPr algn="l">
              <a:lnSpc>
                <a:spcPct val="110000"/>
              </a:lnSpc>
            </a:pPr>
            <a:r>
              <a:rPr lang="en-US" sz="1200" b="0" i="0" u="none" strike="noStrike">
                <a:solidFill>
                  <a:schemeClr val="tx1">
                    <a:lumMod val="10000"/>
                    <a:lumOff val="90000"/>
                  </a:schemeClr>
                </a:solidFill>
                <a:effectLst/>
                <a:latin typeface="+mj-lt"/>
              </a:rPr>
              <a:t>Clicks</a:t>
            </a:r>
            <a:endParaRPr lang="en-US" sz="1200">
              <a:solidFill>
                <a:schemeClr val="tx1">
                  <a:lumMod val="10000"/>
                  <a:lumOff val="90000"/>
                </a:schemeClr>
              </a:solidFill>
              <a:latin typeface="+mj-lt"/>
            </a:endParaRPr>
          </a:p>
          <a:p>
            <a:pPr algn="l">
              <a:lnSpc>
                <a:spcPct val="110000"/>
              </a:lnSpc>
            </a:pPr>
            <a:r>
              <a:rPr lang="en-US" sz="1200" b="0" i="0" u="none" strike="noStrike" err="1">
                <a:solidFill>
                  <a:schemeClr val="tx1">
                    <a:lumMod val="10000"/>
                    <a:lumOff val="90000"/>
                  </a:schemeClr>
                </a:solidFill>
                <a:effectLst/>
                <a:latin typeface="+mj-lt"/>
              </a:rPr>
              <a:t>Medirite</a:t>
            </a:r>
            <a:r>
              <a:rPr lang="en-US" sz="1200" b="0" i="0" u="none" strike="noStrike">
                <a:solidFill>
                  <a:schemeClr val="tx1">
                    <a:lumMod val="10000"/>
                    <a:lumOff val="90000"/>
                  </a:schemeClr>
                </a:solidFill>
                <a:effectLst/>
                <a:latin typeface="+mj-lt"/>
              </a:rPr>
              <a:t> </a:t>
            </a:r>
            <a:endParaRPr lang="en-US" sz="1200">
              <a:solidFill>
                <a:schemeClr val="tx1">
                  <a:lumMod val="10000"/>
                  <a:lumOff val="90000"/>
                </a:schemeClr>
              </a:solidFill>
              <a:latin typeface="+mj-lt"/>
            </a:endParaRPr>
          </a:p>
          <a:p>
            <a:pPr algn="l">
              <a:lnSpc>
                <a:spcPct val="110000"/>
              </a:lnSpc>
            </a:pPr>
            <a:r>
              <a:rPr lang="en-US" sz="1200" b="0" i="0" u="none" strike="noStrike">
                <a:solidFill>
                  <a:schemeClr val="tx1">
                    <a:lumMod val="10000"/>
                    <a:lumOff val="90000"/>
                  </a:schemeClr>
                </a:solidFill>
                <a:effectLst/>
                <a:latin typeface="+mj-lt"/>
              </a:rPr>
              <a:t>Arrie Nel </a:t>
            </a:r>
          </a:p>
        </p:txBody>
      </p:sp>
      <p:sp>
        <p:nvSpPr>
          <p:cNvPr id="12" name="TextBox 11">
            <a:extLst>
              <a:ext uri="{FF2B5EF4-FFF2-40B4-BE49-F238E27FC236}">
                <a16:creationId xmlns:a16="http://schemas.microsoft.com/office/drawing/2014/main" id="{F22061CD-5BB2-4902-958F-C7E0839AF0E0}"/>
              </a:ext>
            </a:extLst>
          </p:cNvPr>
          <p:cNvSpPr txBox="1"/>
          <p:nvPr/>
        </p:nvSpPr>
        <p:spPr>
          <a:xfrm>
            <a:off x="5405507" y="4999555"/>
            <a:ext cx="1718868" cy="690702"/>
          </a:xfrm>
          <a:prstGeom prst="rect">
            <a:avLst/>
          </a:prstGeom>
          <a:noFill/>
        </p:spPr>
        <p:txBody>
          <a:bodyPr wrap="none" rtlCol="0">
            <a:spAutoFit/>
          </a:bodyPr>
          <a:lstStyle/>
          <a:p>
            <a:pPr algn="l">
              <a:lnSpc>
                <a:spcPct val="110000"/>
              </a:lnSpc>
            </a:pPr>
            <a:r>
              <a:rPr lang="en-US" sz="1200" dirty="0" err="1">
                <a:solidFill>
                  <a:schemeClr val="tx1">
                    <a:lumMod val="10000"/>
                    <a:lumOff val="90000"/>
                  </a:schemeClr>
                </a:solidFill>
                <a:latin typeface="+mj-lt"/>
              </a:rPr>
              <a:t>Unjani</a:t>
            </a:r>
            <a:r>
              <a:rPr lang="en-US" sz="1200" dirty="0">
                <a:solidFill>
                  <a:schemeClr val="tx1">
                    <a:lumMod val="10000"/>
                    <a:lumOff val="90000"/>
                  </a:schemeClr>
                </a:solidFill>
                <a:latin typeface="+mj-lt"/>
              </a:rPr>
              <a:t> clinics </a:t>
            </a:r>
          </a:p>
          <a:p>
            <a:pPr algn="l">
              <a:lnSpc>
                <a:spcPct val="110000"/>
              </a:lnSpc>
            </a:pPr>
            <a:r>
              <a:rPr lang="en-US" sz="1200" dirty="0">
                <a:solidFill>
                  <a:schemeClr val="tx1">
                    <a:lumMod val="10000"/>
                    <a:lumOff val="90000"/>
                  </a:schemeClr>
                </a:solidFill>
                <a:latin typeface="+mj-lt"/>
              </a:rPr>
              <a:t>Various other smaller</a:t>
            </a:r>
          </a:p>
          <a:p>
            <a:pPr algn="l">
              <a:lnSpc>
                <a:spcPct val="110000"/>
              </a:lnSpc>
            </a:pPr>
            <a:r>
              <a:rPr lang="en-US" sz="1200" dirty="0">
                <a:solidFill>
                  <a:schemeClr val="tx1">
                    <a:lumMod val="10000"/>
                    <a:lumOff val="90000"/>
                  </a:schemeClr>
                </a:solidFill>
                <a:latin typeface="+mj-lt"/>
              </a:rPr>
              <a:t>players </a:t>
            </a:r>
          </a:p>
        </p:txBody>
      </p:sp>
      <p:sp>
        <p:nvSpPr>
          <p:cNvPr id="13" name="TextBox 12">
            <a:extLst>
              <a:ext uri="{FF2B5EF4-FFF2-40B4-BE49-F238E27FC236}">
                <a16:creationId xmlns:a16="http://schemas.microsoft.com/office/drawing/2014/main" id="{3049EEBB-0DB3-1A4F-E228-5F9C29D7ED9F}"/>
              </a:ext>
            </a:extLst>
          </p:cNvPr>
          <p:cNvSpPr txBox="1"/>
          <p:nvPr/>
        </p:nvSpPr>
        <p:spPr>
          <a:xfrm>
            <a:off x="6475103" y="2797107"/>
            <a:ext cx="1042273" cy="690702"/>
          </a:xfrm>
          <a:prstGeom prst="rect">
            <a:avLst/>
          </a:prstGeom>
          <a:noFill/>
        </p:spPr>
        <p:txBody>
          <a:bodyPr wrap="none" rtlCol="0">
            <a:spAutoFit/>
          </a:bodyPr>
          <a:lstStyle/>
          <a:p>
            <a:pPr algn="l">
              <a:lnSpc>
                <a:spcPct val="110000"/>
              </a:lnSpc>
            </a:pPr>
            <a:r>
              <a:rPr lang="en-US" sz="1200" dirty="0" err="1">
                <a:solidFill>
                  <a:schemeClr val="tx1">
                    <a:lumMod val="10000"/>
                    <a:lumOff val="90000"/>
                  </a:schemeClr>
                </a:solidFill>
                <a:latin typeface="+mj-lt"/>
              </a:rPr>
              <a:t>Quadcare</a:t>
            </a:r>
            <a:r>
              <a:rPr lang="en-US" sz="1200" dirty="0">
                <a:solidFill>
                  <a:schemeClr val="tx1">
                    <a:lumMod val="10000"/>
                    <a:lumOff val="90000"/>
                  </a:schemeClr>
                </a:solidFill>
                <a:latin typeface="+mj-lt"/>
              </a:rPr>
              <a:t> </a:t>
            </a:r>
          </a:p>
          <a:p>
            <a:pPr algn="l">
              <a:lnSpc>
                <a:spcPct val="110000"/>
              </a:lnSpc>
            </a:pPr>
            <a:r>
              <a:rPr lang="en-US" sz="1200" b="0" i="0" u="none" strike="noStrike" dirty="0" err="1">
                <a:solidFill>
                  <a:schemeClr val="tx1">
                    <a:lumMod val="10000"/>
                    <a:lumOff val="90000"/>
                  </a:schemeClr>
                </a:solidFill>
                <a:effectLst/>
                <a:latin typeface="+mj-lt"/>
              </a:rPr>
              <a:t>ExpHealth</a:t>
            </a:r>
            <a:endParaRPr lang="en-US" sz="1200" b="0" i="0" u="none" strike="noStrike" dirty="0">
              <a:solidFill>
                <a:schemeClr val="tx1">
                  <a:lumMod val="10000"/>
                  <a:lumOff val="90000"/>
                </a:schemeClr>
              </a:solidFill>
              <a:effectLst/>
              <a:latin typeface="+mj-lt"/>
            </a:endParaRPr>
          </a:p>
          <a:p>
            <a:pPr algn="l">
              <a:lnSpc>
                <a:spcPct val="110000"/>
              </a:lnSpc>
            </a:pPr>
            <a:r>
              <a:rPr lang="en-US" sz="1200" dirty="0">
                <a:solidFill>
                  <a:schemeClr val="tx1">
                    <a:lumMod val="10000"/>
                    <a:lumOff val="90000"/>
                  </a:schemeClr>
                </a:solidFill>
                <a:latin typeface="+mj-lt"/>
              </a:rPr>
              <a:t>Medipark24</a:t>
            </a:r>
          </a:p>
        </p:txBody>
      </p:sp>
      <p:cxnSp>
        <p:nvCxnSpPr>
          <p:cNvPr id="15" name="Elbow Connector 14">
            <a:extLst>
              <a:ext uri="{FF2B5EF4-FFF2-40B4-BE49-F238E27FC236}">
                <a16:creationId xmlns:a16="http://schemas.microsoft.com/office/drawing/2014/main" id="{57121A82-96D9-3930-AC8D-0CA37ADE2C28}"/>
              </a:ext>
            </a:extLst>
          </p:cNvPr>
          <p:cNvCxnSpPr>
            <a:cxnSpLocks/>
            <a:stCxn id="4" idx="3"/>
            <a:endCxn id="5" idx="1"/>
          </p:cNvCxnSpPr>
          <p:nvPr/>
        </p:nvCxnSpPr>
        <p:spPr>
          <a:xfrm flipV="1">
            <a:off x="2381734" y="2219393"/>
            <a:ext cx="528661" cy="1580064"/>
          </a:xfrm>
          <a:prstGeom prst="bentConnector3">
            <a:avLst>
              <a:gd name="adj1" fmla="val 50000"/>
            </a:avLst>
          </a:prstGeom>
          <a:ln>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cxnSp>
      <p:cxnSp>
        <p:nvCxnSpPr>
          <p:cNvPr id="18" name="Elbow Connector 17">
            <a:extLst>
              <a:ext uri="{FF2B5EF4-FFF2-40B4-BE49-F238E27FC236}">
                <a16:creationId xmlns:a16="http://schemas.microsoft.com/office/drawing/2014/main" id="{038BE221-F5FB-B34D-D1AE-C86D217065CE}"/>
              </a:ext>
            </a:extLst>
          </p:cNvPr>
          <p:cNvCxnSpPr>
            <a:cxnSpLocks/>
            <a:stCxn id="4" idx="3"/>
            <a:endCxn id="8" idx="1"/>
          </p:cNvCxnSpPr>
          <p:nvPr/>
        </p:nvCxnSpPr>
        <p:spPr>
          <a:xfrm>
            <a:off x="2381734" y="3799457"/>
            <a:ext cx="528661" cy="1571259"/>
          </a:xfrm>
          <a:prstGeom prst="bentConnector3">
            <a:avLst>
              <a:gd name="adj1" fmla="val 50000"/>
            </a:avLst>
          </a:prstGeom>
          <a:ln>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447279F-7F25-3996-FD10-05F39273C108}"/>
              </a:ext>
            </a:extLst>
          </p:cNvPr>
          <p:cNvCxnSpPr>
            <a:cxnSpLocks/>
          </p:cNvCxnSpPr>
          <p:nvPr/>
        </p:nvCxnSpPr>
        <p:spPr>
          <a:xfrm>
            <a:off x="5321951" y="2686844"/>
            <a:ext cx="2076931"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FBDC18D-7D17-9A32-6261-C732903B31AA}"/>
              </a:ext>
            </a:extLst>
          </p:cNvPr>
          <p:cNvCxnSpPr>
            <a:cxnSpLocks/>
          </p:cNvCxnSpPr>
          <p:nvPr/>
        </p:nvCxnSpPr>
        <p:spPr>
          <a:xfrm>
            <a:off x="5321951" y="3773898"/>
            <a:ext cx="2076931"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8F76892-9F0B-62A6-5591-9604F6E9D16C}"/>
              </a:ext>
            </a:extLst>
          </p:cNvPr>
          <p:cNvCxnSpPr>
            <a:cxnSpLocks/>
          </p:cNvCxnSpPr>
          <p:nvPr/>
        </p:nvCxnSpPr>
        <p:spPr>
          <a:xfrm>
            <a:off x="5321951" y="4860951"/>
            <a:ext cx="2076931"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4098" name="Picture 2">
            <a:extLst>
              <a:ext uri="{FF2B5EF4-FFF2-40B4-BE49-F238E27FC236}">
                <a16:creationId xmlns:a16="http://schemas.microsoft.com/office/drawing/2014/main" id="{AED34C8B-4FB4-0EE5-FBA6-8C4A229C86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98502" y="2724148"/>
            <a:ext cx="966755" cy="96675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716C43A8-7E82-F462-AFD5-B1047BA573D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63304" y="2722503"/>
            <a:ext cx="1729285" cy="9684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3F469C3F-DF29-7335-D650-761FDABD7D3A}"/>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6368" b="9866"/>
          <a:stretch/>
        </p:blipFill>
        <p:spPr bwMode="auto">
          <a:xfrm>
            <a:off x="9444968" y="3893377"/>
            <a:ext cx="2000272" cy="789099"/>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FECDEEE9-E8AA-3D62-5024-596D8405BD6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13665" y="4320275"/>
            <a:ext cx="1592207" cy="464668"/>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a:extLst>
              <a:ext uri="{FF2B5EF4-FFF2-40B4-BE49-F238E27FC236}">
                <a16:creationId xmlns:a16="http://schemas.microsoft.com/office/drawing/2014/main" id="{624E5EDF-6BC7-E669-1B62-B840D0CBC60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13665" y="3899519"/>
            <a:ext cx="1788246" cy="323456"/>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a:extLst>
              <a:ext uri="{FF2B5EF4-FFF2-40B4-BE49-F238E27FC236}">
                <a16:creationId xmlns:a16="http://schemas.microsoft.com/office/drawing/2014/main" id="{8B817D68-4112-B525-3389-498E3769B22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478484" y="2711072"/>
            <a:ext cx="966756" cy="966756"/>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a:extLst>
              <a:ext uri="{FF2B5EF4-FFF2-40B4-BE49-F238E27FC236}">
                <a16:creationId xmlns:a16="http://schemas.microsoft.com/office/drawing/2014/main" id="{D0694547-5D4E-2C80-ADB0-3285316C045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13665" y="4891954"/>
            <a:ext cx="1595871" cy="957523"/>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Elbow Connector 19">
            <a:extLst>
              <a:ext uri="{FF2B5EF4-FFF2-40B4-BE49-F238E27FC236}">
                <a16:creationId xmlns:a16="http://schemas.microsoft.com/office/drawing/2014/main" id="{41E5809B-4EF0-F413-E67E-83CF17C2E751}"/>
              </a:ext>
            </a:extLst>
          </p:cNvPr>
          <p:cNvCxnSpPr>
            <a:cxnSpLocks/>
            <a:stCxn id="4" idx="3"/>
            <a:endCxn id="6" idx="1"/>
          </p:cNvCxnSpPr>
          <p:nvPr/>
        </p:nvCxnSpPr>
        <p:spPr>
          <a:xfrm flipV="1">
            <a:off x="2381734" y="3269834"/>
            <a:ext cx="528661" cy="529623"/>
          </a:xfrm>
          <a:prstGeom prst="bentConnector3">
            <a:avLst>
              <a:gd name="adj1" fmla="val 50000"/>
            </a:avLst>
          </a:prstGeom>
          <a:ln>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cxnSp>
      <p:cxnSp>
        <p:nvCxnSpPr>
          <p:cNvPr id="26" name="Elbow Connector 25">
            <a:extLst>
              <a:ext uri="{FF2B5EF4-FFF2-40B4-BE49-F238E27FC236}">
                <a16:creationId xmlns:a16="http://schemas.microsoft.com/office/drawing/2014/main" id="{DE57B84C-C258-CD04-CD33-9E8F5797284E}"/>
              </a:ext>
            </a:extLst>
          </p:cNvPr>
          <p:cNvCxnSpPr>
            <a:cxnSpLocks/>
            <a:stCxn id="4" idx="3"/>
            <a:endCxn id="7" idx="1"/>
          </p:cNvCxnSpPr>
          <p:nvPr/>
        </p:nvCxnSpPr>
        <p:spPr>
          <a:xfrm>
            <a:off x="2381734" y="3799457"/>
            <a:ext cx="528661" cy="520818"/>
          </a:xfrm>
          <a:prstGeom prst="bentConnector3">
            <a:avLst>
              <a:gd name="adj1" fmla="val 50000"/>
            </a:avLst>
          </a:prstGeom>
          <a:ln>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C79E0237-CD62-86F9-F6A9-F269D807AFA3}"/>
              </a:ext>
            </a:extLst>
          </p:cNvPr>
          <p:cNvSpPr txBox="1"/>
          <p:nvPr/>
        </p:nvSpPr>
        <p:spPr>
          <a:xfrm>
            <a:off x="10333013" y="873303"/>
            <a:ext cx="1450634" cy="252377"/>
          </a:xfrm>
          <a:prstGeom prst="rect">
            <a:avLst/>
          </a:prstGeom>
          <a:noFill/>
        </p:spPr>
        <p:txBody>
          <a:bodyPr wrap="square" rtlCol="0">
            <a:spAutoFit/>
          </a:bodyPr>
          <a:lstStyle/>
          <a:p>
            <a:pPr algn="r">
              <a:lnSpc>
                <a:spcPct val="110000"/>
              </a:lnSpc>
            </a:pPr>
            <a:r>
              <a:rPr lang="en-US" sz="1000" dirty="0">
                <a:solidFill>
                  <a:schemeClr val="bg1">
                    <a:lumMod val="85000"/>
                  </a:schemeClr>
                </a:solidFill>
                <a:latin typeface="+mj-lt"/>
              </a:rPr>
              <a:t>NOT EXHAUSTIVE</a:t>
            </a:r>
            <a:endParaRPr lang="en-US" sz="1000" b="0" i="0" u="none" strike="noStrike" dirty="0">
              <a:solidFill>
                <a:schemeClr val="bg1">
                  <a:lumMod val="85000"/>
                </a:schemeClr>
              </a:solidFill>
              <a:effectLst/>
              <a:latin typeface="+mj-lt"/>
            </a:endParaRPr>
          </a:p>
        </p:txBody>
      </p:sp>
    </p:spTree>
    <p:extLst>
      <p:ext uri="{BB962C8B-B14F-4D97-AF65-F5344CB8AC3E}">
        <p14:creationId xmlns:p14="http://schemas.microsoft.com/office/powerpoint/2010/main" val="13880983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8F4EB4C-C39D-D17A-08C4-845905F82A52}"/>
              </a:ext>
            </a:extLst>
          </p:cNvPr>
          <p:cNvGraphicFramePr>
            <a:graphicFrameLocks noChangeAspect="1"/>
          </p:cNvGraphicFramePr>
          <p:nvPr>
            <p:custDataLst>
              <p:tags r:id="rId1"/>
            </p:custDataLst>
            <p:extLst>
              <p:ext uri="{D42A27DB-BD31-4B8C-83A1-F6EECF244321}">
                <p14:modId xmlns:p14="http://schemas.microsoft.com/office/powerpoint/2010/main" val="70696350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14" imgW="7772400" imgH="10058400" progId="TCLayout.ActiveDocument.1">
                  <p:embed/>
                </p:oleObj>
              </mc:Choice>
              <mc:Fallback>
                <p:oleObj name="think-cell Slide" r:id="rId14" imgW="7772400" imgH="10058400" progId="TCLayout.ActiveDocument.1">
                  <p:embed/>
                  <p:pic>
                    <p:nvPicPr>
                      <p:cNvPr id="4" name="think-cell data - do not delete" hidden="1">
                        <a:extLst>
                          <a:ext uri="{FF2B5EF4-FFF2-40B4-BE49-F238E27FC236}">
                            <a16:creationId xmlns:a16="http://schemas.microsoft.com/office/drawing/2014/main" id="{F8F4EB4C-C39D-D17A-08C4-845905F82A52}"/>
                          </a:ext>
                        </a:extLst>
                      </p:cNvPr>
                      <p:cNvPicPr/>
                      <p:nvPr/>
                    </p:nvPicPr>
                    <p:blipFill>
                      <a:blip r:embed="rId15"/>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60CAFFA-4845-109A-06BC-9109F25DFBD9}"/>
              </a:ext>
            </a:extLst>
          </p:cNvPr>
          <p:cNvSpPr>
            <a:spLocks noGrp="1"/>
          </p:cNvSpPr>
          <p:nvPr>
            <p:ph type="title"/>
          </p:nvPr>
        </p:nvSpPr>
        <p:spPr/>
        <p:txBody>
          <a:bodyPr vert="horz"/>
          <a:lstStyle/>
          <a:p>
            <a:r>
              <a:rPr lang="en-US" sz="2200" b="0" cap="none" dirty="0">
                <a:latin typeface="+mn-lt"/>
              </a:rPr>
              <a:t>Approximately 70% of private practice GPs are located in 3 provinces </a:t>
            </a:r>
          </a:p>
        </p:txBody>
      </p:sp>
      <p:cxnSp>
        <p:nvCxnSpPr>
          <p:cNvPr id="6" name="Straight Connector 5">
            <a:extLst>
              <a:ext uri="{FF2B5EF4-FFF2-40B4-BE49-F238E27FC236}">
                <a16:creationId xmlns:a16="http://schemas.microsoft.com/office/drawing/2014/main" id="{B1F4A23A-47D6-6D41-7059-DE424E650FB9}"/>
              </a:ext>
            </a:extLst>
          </p:cNvPr>
          <p:cNvCxnSpPr>
            <a:cxnSpLocks/>
          </p:cNvCxnSpPr>
          <p:nvPr/>
        </p:nvCxnSpPr>
        <p:spPr>
          <a:xfrm>
            <a:off x="411610" y="1674872"/>
            <a:ext cx="6313099" cy="0"/>
          </a:xfrm>
          <a:prstGeom prst="line">
            <a:avLst/>
          </a:prstGeom>
          <a:noFill/>
          <a:ln w="6350" cap="flat" cmpd="sng" algn="ctr">
            <a:solidFill>
              <a:srgbClr val="FFFFFF">
                <a:lumMod val="75000"/>
              </a:srgbClr>
            </a:solidFill>
            <a:prstDash val="solid"/>
            <a:miter lim="800000"/>
          </a:ln>
          <a:effectLst/>
        </p:spPr>
      </p:cxnSp>
      <p:sp>
        <p:nvSpPr>
          <p:cNvPr id="7" name="TextBox 6">
            <a:extLst>
              <a:ext uri="{FF2B5EF4-FFF2-40B4-BE49-F238E27FC236}">
                <a16:creationId xmlns:a16="http://schemas.microsoft.com/office/drawing/2014/main" id="{703BA61A-0934-78F9-E8FA-EC732FD4BCAB}"/>
              </a:ext>
            </a:extLst>
          </p:cNvPr>
          <p:cNvSpPr txBox="1"/>
          <p:nvPr/>
        </p:nvSpPr>
        <p:spPr>
          <a:xfrm>
            <a:off x="411609" y="1233426"/>
            <a:ext cx="4837112" cy="553421"/>
          </a:xfrm>
          <a:prstGeom prst="rect">
            <a:avLst/>
          </a:prstGeom>
          <a:noFill/>
        </p:spPr>
        <p:txBody>
          <a:bodyPr wrap="square" lIns="91440" tIns="45720" rIns="91440" bIns="45720" rtlCol="0" anchor="t">
            <a:spAutoFit/>
          </a:bodyPr>
          <a:lstStyle/>
          <a:p>
            <a:pPr>
              <a:lnSpc>
                <a:spcPct val="110000"/>
              </a:lnSpc>
              <a:defRPr/>
            </a:pPr>
            <a:r>
              <a:rPr lang="en-US" sz="1400" b="1" kern="0" dirty="0">
                <a:solidFill>
                  <a:schemeClr val="bg2"/>
                </a:solidFill>
              </a:rPr>
              <a:t>Private practice GP per 1000 beneficiaries (2018) </a:t>
            </a:r>
          </a:p>
          <a:p>
            <a:pPr>
              <a:lnSpc>
                <a:spcPct val="110000"/>
              </a:lnSpc>
              <a:defRPr/>
            </a:pPr>
            <a:endParaRPr lang="en-US" sz="1400" i="0" u="none" strike="noStrike" kern="0" cap="none" spc="0" normalizeH="0" baseline="0" noProof="0" dirty="0">
              <a:ln>
                <a:noFill/>
              </a:ln>
              <a:solidFill>
                <a:schemeClr val="bg2"/>
              </a:solidFill>
              <a:effectLst/>
              <a:uLnTx/>
              <a:uFillTx/>
              <a:ea typeface="Open Sans"/>
              <a:cs typeface="Open Sans"/>
            </a:endParaRPr>
          </a:p>
        </p:txBody>
      </p:sp>
      <p:graphicFrame>
        <p:nvGraphicFramePr>
          <p:cNvPr id="15" name="Chart 14">
            <a:extLst>
              <a:ext uri="{FF2B5EF4-FFF2-40B4-BE49-F238E27FC236}">
                <a16:creationId xmlns:a16="http://schemas.microsoft.com/office/drawing/2014/main" id="{3C3AB0AA-4230-CFA8-7440-597A56E3A8FB}"/>
              </a:ext>
            </a:extLst>
          </p:cNvPr>
          <p:cNvGraphicFramePr/>
          <p:nvPr>
            <p:custDataLst>
              <p:tags r:id="rId2"/>
            </p:custDataLst>
            <p:extLst>
              <p:ext uri="{D42A27DB-BD31-4B8C-83A1-F6EECF244321}">
                <p14:modId xmlns:p14="http://schemas.microsoft.com/office/powerpoint/2010/main" val="3597656882"/>
              </p:ext>
            </p:extLst>
          </p:nvPr>
        </p:nvGraphicFramePr>
        <p:xfrm>
          <a:off x="1528763" y="1963738"/>
          <a:ext cx="2601912" cy="4475162"/>
        </p:xfrm>
        <a:graphic>
          <a:graphicData uri="http://schemas.openxmlformats.org/drawingml/2006/chart">
            <c:chart xmlns:c="http://schemas.openxmlformats.org/drawingml/2006/chart" xmlns:r="http://schemas.openxmlformats.org/officeDocument/2006/relationships" r:id="rId16"/>
          </a:graphicData>
        </a:graphic>
      </p:graphicFrame>
      <p:sp>
        <p:nvSpPr>
          <p:cNvPr id="50" name="Text Placeholder 2">
            <a:extLst>
              <a:ext uri="{FF2B5EF4-FFF2-40B4-BE49-F238E27FC236}">
                <a16:creationId xmlns:a16="http://schemas.microsoft.com/office/drawing/2014/main" id="{063543D8-F4AB-081F-881A-0FC6B026C0A0}"/>
              </a:ext>
            </a:extLst>
          </p:cNvPr>
          <p:cNvSpPr txBox="1">
            <a:spLocks/>
          </p:cNvSpPr>
          <p:nvPr>
            <p:custDataLst>
              <p:tags r:id="rId3"/>
            </p:custDataLst>
          </p:nvPr>
        </p:nvSpPr>
        <p:spPr bwMode="auto">
          <a:xfrm>
            <a:off x="850900" y="4976813"/>
            <a:ext cx="658813" cy="36512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976F08C2-5047-4AC7-B2B1-6710E3B3A4CB}" type="datetime'''''K''''''w''''''aZu''''''''lu''-''''''''''&#10;''''Na''t''a''l '">
              <a:rPr lang="en-US" altLang="en-US" sz="1200" smtClean="0"/>
              <a:pPr/>
              <a:t>KwaZulu-
Natal </a:t>
            </a:fld>
            <a:endParaRPr lang="en-US" sz="1200" dirty="0"/>
          </a:p>
        </p:txBody>
      </p:sp>
      <p:sp>
        <p:nvSpPr>
          <p:cNvPr id="49" name="Text Placeholder 2">
            <a:extLst>
              <a:ext uri="{FF2B5EF4-FFF2-40B4-BE49-F238E27FC236}">
                <a16:creationId xmlns:a16="http://schemas.microsoft.com/office/drawing/2014/main" id="{466EE831-BC97-2766-23DF-7E9F9046EE53}"/>
              </a:ext>
            </a:extLst>
          </p:cNvPr>
          <p:cNvSpPr txBox="1">
            <a:spLocks/>
          </p:cNvSpPr>
          <p:nvPr>
            <p:custDataLst>
              <p:tags r:id="rId4"/>
            </p:custDataLst>
          </p:nvPr>
        </p:nvSpPr>
        <p:spPr bwMode="auto">
          <a:xfrm>
            <a:off x="573088" y="4589463"/>
            <a:ext cx="93662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6B3226DE-7784-44C4-ADC6-D9CE1FE9C51B}" type="datetime'E''''''a''''''st''''''e''''r''''''''''n ''''C''ape'''''''''''">
              <a:rPr lang="en-US" altLang="en-US" sz="1200" smtClean="0"/>
              <a:pPr/>
              <a:t>Eastern Cape</a:t>
            </a:fld>
            <a:endParaRPr lang="en-US" sz="1200" dirty="0"/>
          </a:p>
        </p:txBody>
      </p:sp>
      <p:sp>
        <p:nvSpPr>
          <p:cNvPr id="48" name="Text Placeholder 2">
            <a:extLst>
              <a:ext uri="{FF2B5EF4-FFF2-40B4-BE49-F238E27FC236}">
                <a16:creationId xmlns:a16="http://schemas.microsoft.com/office/drawing/2014/main" id="{7F435D15-3C80-4C52-8AA4-2AD4256E87ED}"/>
              </a:ext>
            </a:extLst>
          </p:cNvPr>
          <p:cNvSpPr txBox="1">
            <a:spLocks/>
          </p:cNvSpPr>
          <p:nvPr>
            <p:custDataLst>
              <p:tags r:id="rId5"/>
            </p:custDataLst>
          </p:nvPr>
        </p:nvSpPr>
        <p:spPr bwMode="auto">
          <a:xfrm>
            <a:off x="517524" y="4110038"/>
            <a:ext cx="99218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B77A3F5D-FF32-474D-9741-C1550D0BD5B1}" type="datetime'W''e''st''''''e''''''''''''r''''n'''''''''' ''Ca''p''e'''''''">
              <a:rPr lang="en-US" altLang="en-US" sz="1200" smtClean="0"/>
              <a:pPr/>
              <a:t>Western Cape</a:t>
            </a:fld>
            <a:endParaRPr lang="en-US" sz="1200" dirty="0"/>
          </a:p>
        </p:txBody>
      </p:sp>
      <p:sp>
        <p:nvSpPr>
          <p:cNvPr id="2116" name="Text Placeholder 2">
            <a:extLst>
              <a:ext uri="{FF2B5EF4-FFF2-40B4-BE49-F238E27FC236}">
                <a16:creationId xmlns:a16="http://schemas.microsoft.com/office/drawing/2014/main" id="{F6B5002C-304E-AD69-70BE-AAA877D989A6}"/>
              </a:ext>
            </a:extLst>
          </p:cNvPr>
          <p:cNvSpPr txBox="1">
            <a:spLocks/>
          </p:cNvSpPr>
          <p:nvPr>
            <p:custDataLst>
              <p:tags r:id="rId6"/>
            </p:custDataLst>
          </p:nvPr>
        </p:nvSpPr>
        <p:spPr bwMode="auto">
          <a:xfrm>
            <a:off x="574674" y="3632200"/>
            <a:ext cx="93503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55508A27-99B2-4DA1-9B54-216A0B38E94C}" type="datetime'''M''''''p''''u''''''ma''''l''''a''n''''''''''''''''g''''a'">
              <a:rPr lang="en-US" altLang="en-US" sz="1200" smtClean="0"/>
              <a:pPr/>
              <a:t>Mpumalanga</a:t>
            </a:fld>
            <a:endParaRPr lang="en-US" sz="1200" dirty="0"/>
          </a:p>
        </p:txBody>
      </p:sp>
      <p:sp>
        <p:nvSpPr>
          <p:cNvPr id="46" name="Text Placeholder 2">
            <a:extLst>
              <a:ext uri="{FF2B5EF4-FFF2-40B4-BE49-F238E27FC236}">
                <a16:creationId xmlns:a16="http://schemas.microsoft.com/office/drawing/2014/main" id="{E9AE2E38-8237-5DB7-8D6F-C480ACEADAAA}"/>
              </a:ext>
            </a:extLst>
          </p:cNvPr>
          <p:cNvSpPr txBox="1">
            <a:spLocks/>
          </p:cNvSpPr>
          <p:nvPr>
            <p:custDataLst>
              <p:tags r:id="rId7"/>
            </p:custDataLst>
          </p:nvPr>
        </p:nvSpPr>
        <p:spPr bwMode="auto">
          <a:xfrm>
            <a:off x="863600" y="3152775"/>
            <a:ext cx="64611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7C48D31C-E52F-477F-8FAE-6461E44B77DE}" type="datetime'''''G''''a''u''t''''''''''''''''''''''e''''''ng'''' '''''">
              <a:rPr lang="en-US" altLang="en-US" sz="1200" smtClean="0"/>
              <a:pPr/>
              <a:t>Gauteng </a:t>
            </a:fld>
            <a:endParaRPr lang="en-US" sz="1200" dirty="0"/>
          </a:p>
        </p:txBody>
      </p:sp>
      <p:sp>
        <p:nvSpPr>
          <p:cNvPr id="53" name="Text Placeholder 2">
            <a:extLst>
              <a:ext uri="{FF2B5EF4-FFF2-40B4-BE49-F238E27FC236}">
                <a16:creationId xmlns:a16="http://schemas.microsoft.com/office/drawing/2014/main" id="{C229F554-7F2D-4926-8006-F3EF71DE295F}"/>
              </a:ext>
            </a:extLst>
          </p:cNvPr>
          <p:cNvSpPr txBox="1">
            <a:spLocks/>
          </p:cNvSpPr>
          <p:nvPr>
            <p:custDataLst>
              <p:tags r:id="rId8"/>
            </p:custDataLst>
          </p:nvPr>
        </p:nvSpPr>
        <p:spPr bwMode="auto">
          <a:xfrm>
            <a:off x="879475" y="6026150"/>
            <a:ext cx="63023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01C055F0-7082-4E9C-BEFC-1B45395804A6}" type="datetime'''''''L''''''im''p''''''''''''''''''''''''''''opo'''''">
              <a:rPr lang="en-US" altLang="en-US" sz="1200" smtClean="0"/>
              <a:pPr/>
              <a:t>Limpopo</a:t>
            </a:fld>
            <a:endParaRPr lang="en-US" sz="1200" dirty="0"/>
          </a:p>
        </p:txBody>
      </p:sp>
      <p:sp>
        <p:nvSpPr>
          <p:cNvPr id="51" name="Text Placeholder 2">
            <a:extLst>
              <a:ext uri="{FF2B5EF4-FFF2-40B4-BE49-F238E27FC236}">
                <a16:creationId xmlns:a16="http://schemas.microsoft.com/office/drawing/2014/main" id="{81ECA330-171D-9FA0-8979-79860414C5F6}"/>
              </a:ext>
            </a:extLst>
          </p:cNvPr>
          <p:cNvSpPr txBox="1">
            <a:spLocks/>
          </p:cNvSpPr>
          <p:nvPr>
            <p:custDataLst>
              <p:tags r:id="rId9"/>
            </p:custDataLst>
          </p:nvPr>
        </p:nvSpPr>
        <p:spPr bwMode="auto">
          <a:xfrm>
            <a:off x="1147763" y="5454650"/>
            <a:ext cx="361950" cy="36512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C009BD30-8674-4BEA-A1A7-F026A9E01D8C}" type="datetime'F''''r''''ee'''''' &#10;''''''S''''''''''''t''a''''''''''''te'">
              <a:rPr lang="en-US" altLang="en-US" sz="1200" smtClean="0"/>
              <a:pPr/>
              <a:t>Free 
State</a:t>
            </a:fld>
            <a:endParaRPr lang="en-US" sz="1200" dirty="0"/>
          </a:p>
        </p:txBody>
      </p:sp>
      <p:sp>
        <p:nvSpPr>
          <p:cNvPr id="2112" name="Text Placeholder 2">
            <a:extLst>
              <a:ext uri="{FF2B5EF4-FFF2-40B4-BE49-F238E27FC236}">
                <a16:creationId xmlns:a16="http://schemas.microsoft.com/office/drawing/2014/main" id="{3B457C11-347D-F338-17DD-DF23D630A8D8}"/>
              </a:ext>
            </a:extLst>
          </p:cNvPr>
          <p:cNvSpPr txBox="1">
            <a:spLocks/>
          </p:cNvSpPr>
          <p:nvPr>
            <p:custDataLst>
              <p:tags r:id="rId10"/>
            </p:custDataLst>
          </p:nvPr>
        </p:nvSpPr>
        <p:spPr bwMode="auto">
          <a:xfrm>
            <a:off x="812800" y="2581275"/>
            <a:ext cx="696913" cy="36512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BFAD08AE-40BE-4BA7-B81C-926D3EB7A253}" type="datetime'''''''N''o''rt''''h''''er''n ''''''&#10;''C''''''''''''a''''p''e'">
              <a:rPr lang="en-US" altLang="en-US" sz="1200" smtClean="0"/>
              <a:pPr/>
              <a:t>Northern 
Cape</a:t>
            </a:fld>
            <a:endParaRPr lang="en-US" sz="1200" dirty="0"/>
          </a:p>
        </p:txBody>
      </p:sp>
      <p:sp>
        <p:nvSpPr>
          <p:cNvPr id="2109" name="Text Placeholder 2">
            <a:extLst>
              <a:ext uri="{FF2B5EF4-FFF2-40B4-BE49-F238E27FC236}">
                <a16:creationId xmlns:a16="http://schemas.microsoft.com/office/drawing/2014/main" id="{8E66C005-8066-EBAF-D121-E90719DB352A}"/>
              </a:ext>
            </a:extLst>
          </p:cNvPr>
          <p:cNvSpPr txBox="1">
            <a:spLocks/>
          </p:cNvSpPr>
          <p:nvPr>
            <p:custDataLst>
              <p:tags r:id="rId11"/>
            </p:custDataLst>
          </p:nvPr>
        </p:nvSpPr>
        <p:spPr bwMode="auto">
          <a:xfrm>
            <a:off x="1054100" y="2103438"/>
            <a:ext cx="455613" cy="36512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9A9772A7-8EBC-41A4-957A-1C8EB03639A5}" type="datetime'''N''or''t''''''''''''h'''' ''&#10;W''''''''e''''s''''''t'' '''">
              <a:rPr lang="en-US" altLang="en-US" sz="1200" smtClean="0"/>
              <a:pPr/>
              <a:t>North 
West </a:t>
            </a:fld>
            <a:endParaRPr lang="en-US" sz="1200" dirty="0"/>
          </a:p>
        </p:txBody>
      </p:sp>
      <p:grpSp>
        <p:nvGrpSpPr>
          <p:cNvPr id="1182" name="Group 1181">
            <a:extLst>
              <a:ext uri="{FF2B5EF4-FFF2-40B4-BE49-F238E27FC236}">
                <a16:creationId xmlns:a16="http://schemas.microsoft.com/office/drawing/2014/main" id="{6A8684F2-89CA-DCA0-F36A-7E7C5949EE9C}"/>
              </a:ext>
            </a:extLst>
          </p:cNvPr>
          <p:cNvGrpSpPr/>
          <p:nvPr/>
        </p:nvGrpSpPr>
        <p:grpSpPr>
          <a:xfrm>
            <a:off x="10220551" y="1605254"/>
            <a:ext cx="1516762" cy="1696180"/>
            <a:chOff x="9510412" y="1474629"/>
            <a:chExt cx="1516762" cy="1696180"/>
          </a:xfrm>
        </p:grpSpPr>
        <p:pic>
          <p:nvPicPr>
            <p:cNvPr id="2050" name="Picture 2">
              <a:extLst>
                <a:ext uri="{FF2B5EF4-FFF2-40B4-BE49-F238E27FC236}">
                  <a16:creationId xmlns:a16="http://schemas.microsoft.com/office/drawing/2014/main" id="{8659A582-5990-93A5-1484-BCD49FD05504}"/>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9652111" y="1474629"/>
              <a:ext cx="1233365" cy="1260032"/>
            </a:xfrm>
            <a:prstGeom prst="rect">
              <a:avLst/>
            </a:prstGeom>
            <a:noFill/>
            <a:extLst>
              <a:ext uri="{909E8E84-426E-40DD-AFC4-6F175D3DCCD1}">
                <a14:hiddenFill xmlns:a14="http://schemas.microsoft.com/office/drawing/2010/main">
                  <a:solidFill>
                    <a:srgbClr val="FFFFFF"/>
                  </a:solidFill>
                </a14:hiddenFill>
              </a:ext>
            </a:extLst>
          </p:spPr>
        </p:pic>
        <p:sp>
          <p:nvSpPr>
            <p:cNvPr id="1158" name="TextBox 1157">
              <a:extLst>
                <a:ext uri="{FF2B5EF4-FFF2-40B4-BE49-F238E27FC236}">
                  <a16:creationId xmlns:a16="http://schemas.microsoft.com/office/drawing/2014/main" id="{A318FDF2-9366-B57D-A320-FD15B8E544A0}"/>
                </a:ext>
              </a:extLst>
            </p:cNvPr>
            <p:cNvSpPr txBox="1"/>
            <p:nvPr/>
          </p:nvSpPr>
          <p:spPr>
            <a:xfrm>
              <a:off x="9510412" y="2749155"/>
              <a:ext cx="1516762" cy="421654"/>
            </a:xfrm>
            <a:prstGeom prst="rect">
              <a:avLst/>
            </a:prstGeom>
            <a:noFill/>
          </p:spPr>
          <p:txBody>
            <a:bodyPr wrap="none" rtlCol="0">
              <a:spAutoFit/>
            </a:bodyPr>
            <a:lstStyle/>
            <a:p>
              <a:pPr algn="ctr">
                <a:lnSpc>
                  <a:spcPct val="110000"/>
                </a:lnSpc>
              </a:pPr>
              <a:r>
                <a:rPr lang="en-US" sz="1000" b="0" i="0" u="none" strike="noStrike" dirty="0">
                  <a:solidFill>
                    <a:schemeClr val="tx1">
                      <a:lumMod val="10000"/>
                      <a:lumOff val="90000"/>
                    </a:schemeClr>
                  </a:solidFill>
                  <a:effectLst/>
                  <a:latin typeface="+mj-lt"/>
                </a:rPr>
                <a:t>South African Medical </a:t>
              </a:r>
            </a:p>
            <a:p>
              <a:pPr algn="ctr">
                <a:lnSpc>
                  <a:spcPct val="110000"/>
                </a:lnSpc>
              </a:pPr>
              <a:r>
                <a:rPr lang="en-US" sz="1000" dirty="0">
                  <a:solidFill>
                    <a:schemeClr val="tx1">
                      <a:lumMod val="10000"/>
                      <a:lumOff val="90000"/>
                    </a:schemeClr>
                  </a:solidFill>
                  <a:latin typeface="+mj-lt"/>
                </a:rPr>
                <a:t>Association </a:t>
              </a:r>
              <a:endParaRPr lang="en-US" sz="1000" b="0" i="0" u="none" strike="noStrike" dirty="0">
                <a:solidFill>
                  <a:schemeClr val="tx1">
                    <a:lumMod val="10000"/>
                    <a:lumOff val="90000"/>
                  </a:schemeClr>
                </a:solidFill>
                <a:effectLst/>
                <a:latin typeface="+mj-lt"/>
              </a:endParaRPr>
            </a:p>
          </p:txBody>
        </p:sp>
      </p:grpSp>
      <p:grpSp>
        <p:nvGrpSpPr>
          <p:cNvPr id="1194" name="Group 1193">
            <a:extLst>
              <a:ext uri="{FF2B5EF4-FFF2-40B4-BE49-F238E27FC236}">
                <a16:creationId xmlns:a16="http://schemas.microsoft.com/office/drawing/2014/main" id="{DF7DE253-5B49-EB8A-1E38-6A7E4D68DA6A}"/>
              </a:ext>
            </a:extLst>
          </p:cNvPr>
          <p:cNvGrpSpPr/>
          <p:nvPr/>
        </p:nvGrpSpPr>
        <p:grpSpPr>
          <a:xfrm>
            <a:off x="6883346" y="2211595"/>
            <a:ext cx="2715594" cy="4608650"/>
            <a:chOff x="6173207" y="2080970"/>
            <a:chExt cx="2715594" cy="4608650"/>
          </a:xfrm>
        </p:grpSpPr>
        <p:grpSp>
          <p:nvGrpSpPr>
            <p:cNvPr id="1193" name="Group 1192">
              <a:extLst>
                <a:ext uri="{FF2B5EF4-FFF2-40B4-BE49-F238E27FC236}">
                  <a16:creationId xmlns:a16="http://schemas.microsoft.com/office/drawing/2014/main" id="{86B96A03-B6D2-189D-7C1B-0A2D4693EC27}"/>
                </a:ext>
              </a:extLst>
            </p:cNvPr>
            <p:cNvGrpSpPr/>
            <p:nvPr/>
          </p:nvGrpSpPr>
          <p:grpSpPr>
            <a:xfrm>
              <a:off x="6406859" y="3496857"/>
              <a:ext cx="2481942" cy="967745"/>
              <a:chOff x="6406859" y="3496857"/>
              <a:chExt cx="2481942" cy="967745"/>
            </a:xfrm>
          </p:grpSpPr>
          <p:pic>
            <p:nvPicPr>
              <p:cNvPr id="2052" name="Picture 4">
                <a:extLst>
                  <a:ext uri="{FF2B5EF4-FFF2-40B4-BE49-F238E27FC236}">
                    <a16:creationId xmlns:a16="http://schemas.microsoft.com/office/drawing/2014/main" id="{A4BAB96B-BC03-4003-59C6-D441346B7404}"/>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12917" y="3496857"/>
                <a:ext cx="2269827" cy="515073"/>
              </a:xfrm>
              <a:prstGeom prst="rect">
                <a:avLst/>
              </a:prstGeom>
              <a:noFill/>
              <a:extLst>
                <a:ext uri="{909E8E84-426E-40DD-AFC4-6F175D3DCCD1}">
                  <a14:hiddenFill xmlns:a14="http://schemas.microsoft.com/office/drawing/2010/main">
                    <a:solidFill>
                      <a:srgbClr val="FFFFFF"/>
                    </a:solidFill>
                  </a14:hiddenFill>
                </a:ext>
              </a:extLst>
            </p:spPr>
          </p:pic>
          <p:sp>
            <p:nvSpPr>
              <p:cNvPr id="1159" name="TextBox 1158">
                <a:extLst>
                  <a:ext uri="{FF2B5EF4-FFF2-40B4-BE49-F238E27FC236}">
                    <a16:creationId xmlns:a16="http://schemas.microsoft.com/office/drawing/2014/main" id="{F226ACF4-D9D8-5668-C7C1-BA29FDBB30F5}"/>
                  </a:ext>
                </a:extLst>
              </p:cNvPr>
              <p:cNvSpPr txBox="1"/>
              <p:nvPr/>
            </p:nvSpPr>
            <p:spPr>
              <a:xfrm>
                <a:off x="6406859" y="4042948"/>
                <a:ext cx="2481942" cy="421654"/>
              </a:xfrm>
              <a:prstGeom prst="rect">
                <a:avLst/>
              </a:prstGeom>
              <a:noFill/>
            </p:spPr>
            <p:txBody>
              <a:bodyPr wrap="square" rtlCol="0">
                <a:spAutoFit/>
              </a:bodyPr>
              <a:lstStyle/>
              <a:p>
                <a:pPr algn="ctr">
                  <a:lnSpc>
                    <a:spcPct val="110000"/>
                  </a:lnSpc>
                </a:pPr>
                <a:r>
                  <a:rPr lang="en-US" sz="1000" b="0" i="0" u="none" strike="noStrike" dirty="0">
                    <a:solidFill>
                      <a:schemeClr val="tx1">
                        <a:lumMod val="10000"/>
                        <a:lumOff val="90000"/>
                      </a:schemeClr>
                    </a:solidFill>
                    <a:effectLst/>
                    <a:latin typeface="+mj-lt"/>
                  </a:rPr>
                  <a:t>Alliance of South African Independent </a:t>
                </a:r>
              </a:p>
              <a:p>
                <a:pPr algn="ctr">
                  <a:lnSpc>
                    <a:spcPct val="110000"/>
                  </a:lnSpc>
                </a:pPr>
                <a:r>
                  <a:rPr lang="en-US" sz="1000" dirty="0">
                    <a:solidFill>
                      <a:schemeClr val="tx1">
                        <a:lumMod val="10000"/>
                        <a:lumOff val="90000"/>
                      </a:schemeClr>
                    </a:solidFill>
                    <a:latin typeface="+mj-lt"/>
                  </a:rPr>
                  <a:t>Practitioners Association </a:t>
                </a:r>
                <a:endParaRPr lang="en-US" sz="1000" b="0" i="0" u="none" strike="noStrike" dirty="0">
                  <a:solidFill>
                    <a:schemeClr val="tx1">
                      <a:lumMod val="10000"/>
                      <a:lumOff val="90000"/>
                    </a:schemeClr>
                  </a:solidFill>
                  <a:effectLst/>
                  <a:latin typeface="+mj-lt"/>
                </a:endParaRPr>
              </a:p>
            </p:txBody>
          </p:sp>
        </p:grpSp>
        <p:grpSp>
          <p:nvGrpSpPr>
            <p:cNvPr id="1192" name="Group 1191">
              <a:extLst>
                <a:ext uri="{FF2B5EF4-FFF2-40B4-BE49-F238E27FC236}">
                  <a16:creationId xmlns:a16="http://schemas.microsoft.com/office/drawing/2014/main" id="{B7689B93-E704-A115-29A7-7B56BF4D38C6}"/>
                </a:ext>
              </a:extLst>
            </p:cNvPr>
            <p:cNvGrpSpPr/>
            <p:nvPr/>
          </p:nvGrpSpPr>
          <p:grpSpPr>
            <a:xfrm>
              <a:off x="6368767" y="4532803"/>
              <a:ext cx="2481942" cy="949714"/>
              <a:chOff x="6368767" y="4532803"/>
              <a:chExt cx="2481942" cy="949714"/>
            </a:xfrm>
          </p:grpSpPr>
          <p:pic>
            <p:nvPicPr>
              <p:cNvPr id="2056" name="Picture 8">
                <a:extLst>
                  <a:ext uri="{FF2B5EF4-FFF2-40B4-BE49-F238E27FC236}">
                    <a16:creationId xmlns:a16="http://schemas.microsoft.com/office/drawing/2014/main" id="{7892CFB0-B06A-21F4-1961-A40038F2CE8B}"/>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522327" y="4532803"/>
                <a:ext cx="2269827" cy="525075"/>
              </a:xfrm>
              <a:prstGeom prst="rect">
                <a:avLst/>
              </a:prstGeom>
              <a:noFill/>
              <a:extLst>
                <a:ext uri="{909E8E84-426E-40DD-AFC4-6F175D3DCCD1}">
                  <a14:hiddenFill xmlns:a14="http://schemas.microsoft.com/office/drawing/2010/main">
                    <a:solidFill>
                      <a:srgbClr val="FFFFFF"/>
                    </a:solidFill>
                  </a14:hiddenFill>
                </a:ext>
              </a:extLst>
            </p:spPr>
          </p:pic>
          <p:sp>
            <p:nvSpPr>
              <p:cNvPr id="1160" name="TextBox 1159">
                <a:extLst>
                  <a:ext uri="{FF2B5EF4-FFF2-40B4-BE49-F238E27FC236}">
                    <a16:creationId xmlns:a16="http://schemas.microsoft.com/office/drawing/2014/main" id="{C249C9F0-2E12-293E-ECC8-034CD9DA4C56}"/>
                  </a:ext>
                </a:extLst>
              </p:cNvPr>
              <p:cNvSpPr txBox="1"/>
              <p:nvPr/>
            </p:nvSpPr>
            <p:spPr>
              <a:xfrm>
                <a:off x="6368767" y="5060863"/>
                <a:ext cx="2481942" cy="421654"/>
              </a:xfrm>
              <a:prstGeom prst="rect">
                <a:avLst/>
              </a:prstGeom>
              <a:noFill/>
            </p:spPr>
            <p:txBody>
              <a:bodyPr wrap="square" rtlCol="0">
                <a:spAutoFit/>
              </a:bodyPr>
              <a:lstStyle/>
              <a:p>
                <a:pPr algn="ctr">
                  <a:lnSpc>
                    <a:spcPct val="110000"/>
                  </a:lnSpc>
                </a:pPr>
                <a:r>
                  <a:rPr lang="en-US" sz="1000" b="0" i="0" u="none" strike="noStrike" dirty="0">
                    <a:solidFill>
                      <a:schemeClr val="tx1">
                        <a:lumMod val="10000"/>
                        <a:lumOff val="90000"/>
                      </a:schemeClr>
                    </a:solidFill>
                    <a:effectLst/>
                    <a:latin typeface="+mj-lt"/>
                  </a:rPr>
                  <a:t>Cape Primary Care </a:t>
                </a:r>
              </a:p>
              <a:p>
                <a:pPr algn="ctr">
                  <a:lnSpc>
                    <a:spcPct val="110000"/>
                  </a:lnSpc>
                </a:pPr>
                <a:r>
                  <a:rPr lang="en-US" sz="1000" dirty="0" err="1">
                    <a:solidFill>
                      <a:schemeClr val="tx1">
                        <a:lumMod val="10000"/>
                        <a:lumOff val="90000"/>
                      </a:schemeClr>
                    </a:solidFill>
                    <a:latin typeface="+mj-lt"/>
                  </a:rPr>
                  <a:t>QualiCare</a:t>
                </a:r>
                <a:endParaRPr lang="en-US" sz="1000" b="0" i="0" u="none" strike="noStrike" dirty="0">
                  <a:solidFill>
                    <a:schemeClr val="tx1">
                      <a:lumMod val="10000"/>
                      <a:lumOff val="90000"/>
                    </a:schemeClr>
                  </a:solidFill>
                  <a:effectLst/>
                  <a:latin typeface="+mj-lt"/>
                </a:endParaRPr>
              </a:p>
            </p:txBody>
          </p:sp>
        </p:grpSp>
        <p:grpSp>
          <p:nvGrpSpPr>
            <p:cNvPr id="1191" name="Group 1190">
              <a:extLst>
                <a:ext uri="{FF2B5EF4-FFF2-40B4-BE49-F238E27FC236}">
                  <a16:creationId xmlns:a16="http://schemas.microsoft.com/office/drawing/2014/main" id="{10A82256-BC0D-A152-7923-B90A7BA96F5F}"/>
                </a:ext>
              </a:extLst>
            </p:cNvPr>
            <p:cNvGrpSpPr/>
            <p:nvPr/>
          </p:nvGrpSpPr>
          <p:grpSpPr>
            <a:xfrm>
              <a:off x="6345775" y="5546726"/>
              <a:ext cx="2481942" cy="1142894"/>
              <a:chOff x="6345775" y="5546726"/>
              <a:chExt cx="2481942" cy="1142894"/>
            </a:xfrm>
          </p:grpSpPr>
          <p:pic>
            <p:nvPicPr>
              <p:cNvPr id="2054" name="Picture 6">
                <a:extLst>
                  <a:ext uri="{FF2B5EF4-FFF2-40B4-BE49-F238E27FC236}">
                    <a16:creationId xmlns:a16="http://schemas.microsoft.com/office/drawing/2014/main" id="{D206B6F3-BF77-2FC1-4310-93CBCCB999ED}"/>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185895" y="5546726"/>
                <a:ext cx="889130" cy="684213"/>
              </a:xfrm>
              <a:prstGeom prst="rect">
                <a:avLst/>
              </a:prstGeom>
              <a:noFill/>
              <a:extLst>
                <a:ext uri="{909E8E84-426E-40DD-AFC4-6F175D3DCCD1}">
                  <a14:hiddenFill xmlns:a14="http://schemas.microsoft.com/office/drawing/2010/main">
                    <a:solidFill>
                      <a:srgbClr val="FFFFFF"/>
                    </a:solidFill>
                  </a14:hiddenFill>
                </a:ext>
              </a:extLst>
            </p:spPr>
          </p:pic>
          <p:sp>
            <p:nvSpPr>
              <p:cNvPr id="1161" name="TextBox 1160">
                <a:extLst>
                  <a:ext uri="{FF2B5EF4-FFF2-40B4-BE49-F238E27FC236}">
                    <a16:creationId xmlns:a16="http://schemas.microsoft.com/office/drawing/2014/main" id="{88B08A2D-36D3-2716-6594-099FEA008646}"/>
                  </a:ext>
                </a:extLst>
              </p:cNvPr>
              <p:cNvSpPr txBox="1"/>
              <p:nvPr/>
            </p:nvSpPr>
            <p:spPr>
              <a:xfrm>
                <a:off x="6345775" y="6267966"/>
                <a:ext cx="2481942" cy="421654"/>
              </a:xfrm>
              <a:prstGeom prst="rect">
                <a:avLst/>
              </a:prstGeom>
              <a:noFill/>
            </p:spPr>
            <p:txBody>
              <a:bodyPr wrap="square" rtlCol="0">
                <a:spAutoFit/>
              </a:bodyPr>
              <a:lstStyle/>
              <a:p>
                <a:pPr algn="ctr">
                  <a:lnSpc>
                    <a:spcPct val="110000"/>
                  </a:lnSpc>
                </a:pPr>
                <a:r>
                  <a:rPr lang="en-US" sz="1000" b="0" i="0" u="none" strike="noStrike" dirty="0">
                    <a:solidFill>
                      <a:schemeClr val="tx1">
                        <a:lumMod val="10000"/>
                        <a:lumOff val="90000"/>
                      </a:schemeClr>
                    </a:solidFill>
                    <a:effectLst/>
                    <a:latin typeface="+mj-lt"/>
                  </a:rPr>
                  <a:t>KZN Doctors Health</a:t>
                </a:r>
              </a:p>
              <a:p>
                <a:pPr algn="ctr">
                  <a:lnSpc>
                    <a:spcPct val="110000"/>
                  </a:lnSpc>
                </a:pPr>
                <a:r>
                  <a:rPr lang="en-US" sz="1000" dirty="0">
                    <a:solidFill>
                      <a:schemeClr val="tx1">
                        <a:lumMod val="10000"/>
                        <a:lumOff val="90000"/>
                      </a:schemeClr>
                    </a:solidFill>
                    <a:latin typeface="+mj-lt"/>
                  </a:rPr>
                  <a:t>Coalition</a:t>
                </a:r>
                <a:endParaRPr lang="en-US" sz="1000" b="0" i="0" u="none" strike="noStrike" dirty="0">
                  <a:solidFill>
                    <a:schemeClr val="tx1">
                      <a:lumMod val="10000"/>
                      <a:lumOff val="90000"/>
                    </a:schemeClr>
                  </a:solidFill>
                  <a:effectLst/>
                  <a:latin typeface="+mj-lt"/>
                </a:endParaRPr>
              </a:p>
            </p:txBody>
          </p:sp>
        </p:grpSp>
        <p:cxnSp>
          <p:nvCxnSpPr>
            <p:cNvPr id="1163" name="Elbow Connector 1162">
              <a:extLst>
                <a:ext uri="{FF2B5EF4-FFF2-40B4-BE49-F238E27FC236}">
                  <a16:creationId xmlns:a16="http://schemas.microsoft.com/office/drawing/2014/main" id="{629ECAC8-2345-2C3C-C92D-E542F79ECB85}"/>
                </a:ext>
              </a:extLst>
            </p:cNvPr>
            <p:cNvCxnSpPr>
              <a:cxnSpLocks/>
            </p:cNvCxnSpPr>
            <p:nvPr/>
          </p:nvCxnSpPr>
          <p:spPr>
            <a:xfrm rot="10800000" flipV="1">
              <a:off x="6173208" y="2080970"/>
              <a:ext cx="1352065" cy="3844968"/>
            </a:xfrm>
            <a:prstGeom prst="bentConnector2">
              <a:avLst/>
            </a:prstGeom>
            <a:ln>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cxnSp>
        <p:cxnSp>
          <p:nvCxnSpPr>
            <p:cNvPr id="1166" name="Straight Connector 1165">
              <a:extLst>
                <a:ext uri="{FF2B5EF4-FFF2-40B4-BE49-F238E27FC236}">
                  <a16:creationId xmlns:a16="http://schemas.microsoft.com/office/drawing/2014/main" id="{40917441-C057-EC87-B54E-D75770C2898B}"/>
                </a:ext>
              </a:extLst>
            </p:cNvPr>
            <p:cNvCxnSpPr>
              <a:cxnSpLocks/>
            </p:cNvCxnSpPr>
            <p:nvPr/>
          </p:nvCxnSpPr>
          <p:spPr>
            <a:xfrm>
              <a:off x="6173207" y="5924458"/>
              <a:ext cx="1011600" cy="0"/>
            </a:xfrm>
            <a:prstGeom prst="line">
              <a:avLst/>
            </a:prstGeom>
            <a:ln>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cxnSp>
        <p:cxnSp>
          <p:nvCxnSpPr>
            <p:cNvPr id="1171" name="Straight Connector 1170">
              <a:extLst>
                <a:ext uri="{FF2B5EF4-FFF2-40B4-BE49-F238E27FC236}">
                  <a16:creationId xmlns:a16="http://schemas.microsoft.com/office/drawing/2014/main" id="{4A8CEE9E-77D7-483F-1DE2-16E574DD3824}"/>
                </a:ext>
              </a:extLst>
            </p:cNvPr>
            <p:cNvCxnSpPr>
              <a:cxnSpLocks/>
            </p:cNvCxnSpPr>
            <p:nvPr/>
          </p:nvCxnSpPr>
          <p:spPr>
            <a:xfrm>
              <a:off x="6177844" y="4784693"/>
              <a:ext cx="327600" cy="0"/>
            </a:xfrm>
            <a:prstGeom prst="line">
              <a:avLst/>
            </a:prstGeom>
            <a:ln>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cxnSp>
        <p:cxnSp>
          <p:nvCxnSpPr>
            <p:cNvPr id="1174" name="Straight Connector 1173">
              <a:extLst>
                <a:ext uri="{FF2B5EF4-FFF2-40B4-BE49-F238E27FC236}">
                  <a16:creationId xmlns:a16="http://schemas.microsoft.com/office/drawing/2014/main" id="{DE2C39BF-D7D8-7481-A6DA-8B99B2C74524}"/>
                </a:ext>
              </a:extLst>
            </p:cNvPr>
            <p:cNvCxnSpPr>
              <a:cxnSpLocks/>
            </p:cNvCxnSpPr>
            <p:nvPr/>
          </p:nvCxnSpPr>
          <p:spPr>
            <a:xfrm>
              <a:off x="6173207" y="3765206"/>
              <a:ext cx="330277" cy="0"/>
            </a:xfrm>
            <a:prstGeom prst="line">
              <a:avLst/>
            </a:prstGeom>
            <a:ln>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cxnSp>
      </p:grpSp>
      <p:grpSp>
        <p:nvGrpSpPr>
          <p:cNvPr id="1184" name="Group 1183">
            <a:extLst>
              <a:ext uri="{FF2B5EF4-FFF2-40B4-BE49-F238E27FC236}">
                <a16:creationId xmlns:a16="http://schemas.microsoft.com/office/drawing/2014/main" id="{27CE28C9-1913-24F9-7349-FE3E2DA97A58}"/>
              </a:ext>
            </a:extLst>
          </p:cNvPr>
          <p:cNvGrpSpPr/>
          <p:nvPr/>
        </p:nvGrpSpPr>
        <p:grpSpPr>
          <a:xfrm>
            <a:off x="8357970" y="1441553"/>
            <a:ext cx="2620963" cy="158400"/>
            <a:chOff x="7647831" y="1310928"/>
            <a:chExt cx="2620963" cy="158400"/>
          </a:xfrm>
        </p:grpSpPr>
        <p:cxnSp>
          <p:nvCxnSpPr>
            <p:cNvPr id="1177" name="Elbow Connector 1176">
              <a:extLst>
                <a:ext uri="{FF2B5EF4-FFF2-40B4-BE49-F238E27FC236}">
                  <a16:creationId xmlns:a16="http://schemas.microsoft.com/office/drawing/2014/main" id="{0B6C0117-E07D-CE37-E1E8-5057B06E561A}"/>
                </a:ext>
              </a:extLst>
            </p:cNvPr>
            <p:cNvCxnSpPr>
              <a:cxnSpLocks/>
            </p:cNvCxnSpPr>
            <p:nvPr/>
          </p:nvCxnSpPr>
          <p:spPr>
            <a:xfrm rot="5400000" flipH="1" flipV="1">
              <a:off x="8882399" y="76361"/>
              <a:ext cx="151826" cy="2620961"/>
            </a:xfrm>
            <a:prstGeom prst="bentConnector2">
              <a:avLst/>
            </a:prstGeom>
            <a:ln>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cxnSp>
        <p:cxnSp>
          <p:nvCxnSpPr>
            <p:cNvPr id="1180" name="Straight Connector 1179">
              <a:extLst>
                <a:ext uri="{FF2B5EF4-FFF2-40B4-BE49-F238E27FC236}">
                  <a16:creationId xmlns:a16="http://schemas.microsoft.com/office/drawing/2014/main" id="{B254BD04-0B5D-6E51-871D-B1F1BC8B6924}"/>
                </a:ext>
              </a:extLst>
            </p:cNvPr>
            <p:cNvCxnSpPr>
              <a:cxnSpLocks/>
            </p:cNvCxnSpPr>
            <p:nvPr/>
          </p:nvCxnSpPr>
          <p:spPr>
            <a:xfrm>
              <a:off x="10268793" y="1310928"/>
              <a:ext cx="1" cy="158400"/>
            </a:xfrm>
            <a:prstGeom prst="line">
              <a:avLst/>
            </a:prstGeom>
            <a:ln>
              <a:solidFill>
                <a:schemeClr val="tx1">
                  <a:lumMod val="10000"/>
                  <a:lumOff val="90000"/>
                </a:schemeClr>
              </a:solidFill>
            </a:ln>
          </p:spPr>
          <p:style>
            <a:lnRef idx="1">
              <a:schemeClr val="accent1"/>
            </a:lnRef>
            <a:fillRef idx="0">
              <a:schemeClr val="accent1"/>
            </a:fillRef>
            <a:effectRef idx="0">
              <a:schemeClr val="accent1"/>
            </a:effectRef>
            <a:fontRef idx="minor">
              <a:schemeClr val="tx1"/>
            </a:fontRef>
          </p:style>
        </p:cxnSp>
      </p:grpSp>
      <p:grpSp>
        <p:nvGrpSpPr>
          <p:cNvPr id="1183" name="Group 1182">
            <a:extLst>
              <a:ext uri="{FF2B5EF4-FFF2-40B4-BE49-F238E27FC236}">
                <a16:creationId xmlns:a16="http://schemas.microsoft.com/office/drawing/2014/main" id="{51684041-3E6A-E8F5-78C2-216F7FEFB587}"/>
              </a:ext>
            </a:extLst>
          </p:cNvPr>
          <p:cNvGrpSpPr/>
          <p:nvPr/>
        </p:nvGrpSpPr>
        <p:grpSpPr>
          <a:xfrm>
            <a:off x="7612414" y="1605254"/>
            <a:ext cx="1491114" cy="1696180"/>
            <a:chOff x="6902275" y="1474629"/>
            <a:chExt cx="1491114" cy="1696180"/>
          </a:xfrm>
        </p:grpSpPr>
        <p:pic>
          <p:nvPicPr>
            <p:cNvPr id="1026" name="Picture 2">
              <a:extLst>
                <a:ext uri="{FF2B5EF4-FFF2-40B4-BE49-F238E27FC236}">
                  <a16:creationId xmlns:a16="http://schemas.microsoft.com/office/drawing/2014/main" id="{46512849-429A-0A8A-204C-06D1D5BE418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031149" y="1474629"/>
              <a:ext cx="1233365" cy="1260028"/>
            </a:xfrm>
            <a:prstGeom prst="rect">
              <a:avLst/>
            </a:prstGeom>
            <a:noFill/>
            <a:extLst>
              <a:ext uri="{909E8E84-426E-40DD-AFC4-6F175D3DCCD1}">
                <a14:hiddenFill xmlns:a14="http://schemas.microsoft.com/office/drawing/2010/main">
                  <a:solidFill>
                    <a:srgbClr val="FFFFFF"/>
                  </a:solidFill>
                </a14:hiddenFill>
              </a:ext>
            </a:extLst>
          </p:spPr>
        </p:pic>
        <p:sp>
          <p:nvSpPr>
            <p:cNvPr id="1157" name="TextBox 1156">
              <a:extLst>
                <a:ext uri="{FF2B5EF4-FFF2-40B4-BE49-F238E27FC236}">
                  <a16:creationId xmlns:a16="http://schemas.microsoft.com/office/drawing/2014/main" id="{8E9B87B3-6F7D-D41C-8688-6B78662A4D94}"/>
                </a:ext>
              </a:extLst>
            </p:cNvPr>
            <p:cNvSpPr txBox="1"/>
            <p:nvPr/>
          </p:nvSpPr>
          <p:spPr>
            <a:xfrm>
              <a:off x="6902275" y="2749155"/>
              <a:ext cx="1491114" cy="421654"/>
            </a:xfrm>
            <a:prstGeom prst="rect">
              <a:avLst/>
            </a:prstGeom>
            <a:noFill/>
          </p:spPr>
          <p:txBody>
            <a:bodyPr wrap="none" rtlCol="0">
              <a:spAutoFit/>
            </a:bodyPr>
            <a:lstStyle/>
            <a:p>
              <a:pPr algn="ctr">
                <a:lnSpc>
                  <a:spcPct val="110000"/>
                </a:lnSpc>
              </a:pPr>
              <a:r>
                <a:rPr lang="en-US" sz="1000" b="0" i="0" u="none" strike="noStrike" dirty="0">
                  <a:solidFill>
                    <a:schemeClr val="tx1">
                      <a:lumMod val="10000"/>
                      <a:lumOff val="90000"/>
                    </a:schemeClr>
                  </a:solidFill>
                  <a:effectLst/>
                  <a:latin typeface="+mj-lt"/>
                </a:rPr>
                <a:t>Independent Practice </a:t>
              </a:r>
            </a:p>
            <a:p>
              <a:pPr algn="ctr">
                <a:lnSpc>
                  <a:spcPct val="110000"/>
                </a:lnSpc>
              </a:pPr>
              <a:r>
                <a:rPr lang="en-US" sz="1000" b="0" i="0" u="none" strike="noStrike" dirty="0">
                  <a:solidFill>
                    <a:schemeClr val="tx1">
                      <a:lumMod val="10000"/>
                      <a:lumOff val="90000"/>
                    </a:schemeClr>
                  </a:solidFill>
                  <a:effectLst/>
                  <a:latin typeface="+mj-lt"/>
                </a:rPr>
                <a:t>Association Forum</a:t>
              </a:r>
            </a:p>
          </p:txBody>
        </p:sp>
      </p:grpSp>
      <p:sp>
        <p:nvSpPr>
          <p:cNvPr id="1196" name="TextBox 1195">
            <a:extLst>
              <a:ext uri="{FF2B5EF4-FFF2-40B4-BE49-F238E27FC236}">
                <a16:creationId xmlns:a16="http://schemas.microsoft.com/office/drawing/2014/main" id="{0BF80031-04A4-7821-80CB-6D64C4320E56}"/>
              </a:ext>
            </a:extLst>
          </p:cNvPr>
          <p:cNvSpPr txBox="1"/>
          <p:nvPr/>
        </p:nvSpPr>
        <p:spPr>
          <a:xfrm>
            <a:off x="8164135" y="1107284"/>
            <a:ext cx="3033587" cy="284437"/>
          </a:xfrm>
          <a:prstGeom prst="rect">
            <a:avLst/>
          </a:prstGeom>
          <a:noFill/>
        </p:spPr>
        <p:txBody>
          <a:bodyPr wrap="none" rtlCol="0">
            <a:spAutoFit/>
          </a:bodyPr>
          <a:lstStyle/>
          <a:p>
            <a:pPr algn="l">
              <a:lnSpc>
                <a:spcPct val="110000"/>
              </a:lnSpc>
            </a:pPr>
            <a:r>
              <a:rPr lang="en-US" sz="1200" b="1" dirty="0">
                <a:solidFill>
                  <a:schemeClr val="tx1">
                    <a:lumMod val="10000"/>
                    <a:lumOff val="90000"/>
                  </a:schemeClr>
                </a:solidFill>
                <a:latin typeface="+mj-lt"/>
              </a:rPr>
              <a:t>General Practitioner umbrella bodies</a:t>
            </a:r>
            <a:endParaRPr lang="en-US" sz="1200" b="1" i="0" u="none" strike="noStrike" dirty="0">
              <a:solidFill>
                <a:schemeClr val="tx1">
                  <a:lumMod val="10000"/>
                  <a:lumOff val="90000"/>
                </a:schemeClr>
              </a:solidFill>
              <a:effectLst/>
              <a:latin typeface="+mj-lt"/>
            </a:endParaRPr>
          </a:p>
        </p:txBody>
      </p:sp>
      <p:sp>
        <p:nvSpPr>
          <p:cNvPr id="1197" name="TextBox 1196">
            <a:extLst>
              <a:ext uri="{FF2B5EF4-FFF2-40B4-BE49-F238E27FC236}">
                <a16:creationId xmlns:a16="http://schemas.microsoft.com/office/drawing/2014/main" id="{DE9EE601-B027-A4E8-7BC3-BABA729F858E}"/>
              </a:ext>
            </a:extLst>
          </p:cNvPr>
          <p:cNvSpPr txBox="1"/>
          <p:nvPr/>
        </p:nvSpPr>
        <p:spPr>
          <a:xfrm>
            <a:off x="7630382" y="3229578"/>
            <a:ext cx="1516762" cy="387798"/>
          </a:xfrm>
          <a:prstGeom prst="rect">
            <a:avLst/>
          </a:prstGeom>
          <a:noFill/>
        </p:spPr>
        <p:txBody>
          <a:bodyPr wrap="square" rtlCol="0">
            <a:spAutoFit/>
          </a:bodyPr>
          <a:lstStyle/>
          <a:p>
            <a:pPr algn="ctr">
              <a:lnSpc>
                <a:spcPct val="110000"/>
              </a:lnSpc>
            </a:pPr>
            <a:r>
              <a:rPr lang="en-US" sz="800" b="0" i="0" u="none" strike="noStrike" dirty="0">
                <a:solidFill>
                  <a:schemeClr val="tx1">
                    <a:lumMod val="10000"/>
                    <a:lumOff val="90000"/>
                  </a:schemeClr>
                </a:solidFill>
                <a:effectLst/>
                <a:latin typeface="+mj-lt"/>
              </a:rPr>
              <a:t>(~130 Independent Practice Associations</a:t>
            </a:r>
            <a:r>
              <a:rPr lang="en-US" sz="1000" b="0" i="0" u="none" strike="noStrike" dirty="0">
                <a:solidFill>
                  <a:schemeClr val="tx1">
                    <a:lumMod val="10000"/>
                    <a:lumOff val="90000"/>
                  </a:schemeClr>
                </a:solidFill>
                <a:effectLst/>
                <a:latin typeface="+mj-lt"/>
              </a:rPr>
              <a:t>)</a:t>
            </a:r>
          </a:p>
        </p:txBody>
      </p:sp>
      <p:grpSp>
        <p:nvGrpSpPr>
          <p:cNvPr id="1198" name="Group 1197">
            <a:extLst>
              <a:ext uri="{FF2B5EF4-FFF2-40B4-BE49-F238E27FC236}">
                <a16:creationId xmlns:a16="http://schemas.microsoft.com/office/drawing/2014/main" id="{2AC04B62-4A2B-BF42-E3E5-49D3D815BC53}"/>
              </a:ext>
            </a:extLst>
          </p:cNvPr>
          <p:cNvGrpSpPr/>
          <p:nvPr/>
        </p:nvGrpSpPr>
        <p:grpSpPr>
          <a:xfrm>
            <a:off x="5405373" y="3723481"/>
            <a:ext cx="1319336" cy="1032063"/>
            <a:chOff x="9297392" y="3677866"/>
            <a:chExt cx="1562754" cy="1460616"/>
          </a:xfrm>
          <a:solidFill>
            <a:schemeClr val="bg1">
              <a:lumMod val="85000"/>
            </a:schemeClr>
          </a:solidFill>
        </p:grpSpPr>
        <p:sp>
          <p:nvSpPr>
            <p:cNvPr id="1199" name="Oval 1198">
              <a:extLst>
                <a:ext uri="{FF2B5EF4-FFF2-40B4-BE49-F238E27FC236}">
                  <a16:creationId xmlns:a16="http://schemas.microsoft.com/office/drawing/2014/main" id="{434360AE-847A-9719-1342-63FCC48794FB}"/>
                </a:ext>
              </a:extLst>
            </p:cNvPr>
            <p:cNvSpPr/>
            <p:nvPr/>
          </p:nvSpPr>
          <p:spPr>
            <a:xfrm>
              <a:off x="9297392" y="3677866"/>
              <a:ext cx="1562754" cy="1460616"/>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200" name="TextBox 1199">
              <a:extLst>
                <a:ext uri="{FF2B5EF4-FFF2-40B4-BE49-F238E27FC236}">
                  <a16:creationId xmlns:a16="http://schemas.microsoft.com/office/drawing/2014/main" id="{448D2E2E-E1C6-5EA1-F2FB-F507008A29B1}"/>
                </a:ext>
              </a:extLst>
            </p:cNvPr>
            <p:cNvSpPr txBox="1"/>
            <p:nvPr/>
          </p:nvSpPr>
          <p:spPr>
            <a:xfrm>
              <a:off x="9297392" y="4224937"/>
              <a:ext cx="1553346" cy="402546"/>
            </a:xfrm>
            <a:prstGeom prst="rect">
              <a:avLst/>
            </a:prstGeom>
            <a:noFill/>
          </p:spPr>
          <p:txBody>
            <a:bodyPr wrap="square" rtlCol="0">
              <a:spAutoFit/>
            </a:bodyPr>
            <a:lstStyle/>
            <a:p>
              <a:pPr algn="ctr">
                <a:lnSpc>
                  <a:spcPct val="110000"/>
                </a:lnSpc>
              </a:pPr>
              <a:r>
                <a:rPr lang="en-US" sz="1200" b="1" dirty="0">
                  <a:solidFill>
                    <a:schemeClr val="tx2"/>
                  </a:solidFill>
                  <a:latin typeface="+mj-lt"/>
                </a:rPr>
                <a:t>~ 14,000 GPs </a:t>
              </a:r>
              <a:endParaRPr lang="en-US" sz="1200" b="1" i="0" u="none" strike="noStrike" dirty="0">
                <a:solidFill>
                  <a:schemeClr val="tx2"/>
                </a:solidFill>
                <a:effectLst/>
                <a:latin typeface="+mj-lt"/>
              </a:endParaRPr>
            </a:p>
          </p:txBody>
        </p:sp>
      </p:grpSp>
      <p:sp>
        <p:nvSpPr>
          <p:cNvPr id="2125" name="Oval 2124">
            <a:extLst>
              <a:ext uri="{FF2B5EF4-FFF2-40B4-BE49-F238E27FC236}">
                <a16:creationId xmlns:a16="http://schemas.microsoft.com/office/drawing/2014/main" id="{91F69F4F-CB7A-61B1-35DB-C8A38C4FB9C8}"/>
              </a:ext>
            </a:extLst>
          </p:cNvPr>
          <p:cNvSpPr/>
          <p:nvPr/>
        </p:nvSpPr>
        <p:spPr>
          <a:xfrm>
            <a:off x="4122797" y="2158956"/>
            <a:ext cx="973866" cy="2619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FFFFF"/>
                </a:solidFill>
              </a:rPr>
              <a:t>973</a:t>
            </a:r>
          </a:p>
        </p:txBody>
      </p:sp>
      <p:sp>
        <p:nvSpPr>
          <p:cNvPr id="2126" name="Oval 2125">
            <a:extLst>
              <a:ext uri="{FF2B5EF4-FFF2-40B4-BE49-F238E27FC236}">
                <a16:creationId xmlns:a16="http://schemas.microsoft.com/office/drawing/2014/main" id="{97D52A75-660E-31DD-4473-315883125FE8}"/>
              </a:ext>
            </a:extLst>
          </p:cNvPr>
          <p:cNvSpPr/>
          <p:nvPr/>
        </p:nvSpPr>
        <p:spPr>
          <a:xfrm>
            <a:off x="4122797" y="2636998"/>
            <a:ext cx="973866" cy="2619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FFFFF"/>
                </a:solidFill>
              </a:rPr>
              <a:t>236</a:t>
            </a:r>
          </a:p>
        </p:txBody>
      </p:sp>
      <p:sp>
        <p:nvSpPr>
          <p:cNvPr id="2127" name="Oval 2126">
            <a:extLst>
              <a:ext uri="{FF2B5EF4-FFF2-40B4-BE49-F238E27FC236}">
                <a16:creationId xmlns:a16="http://schemas.microsoft.com/office/drawing/2014/main" id="{F23D1F48-4884-144B-17A0-DA732D5A26FD}"/>
              </a:ext>
            </a:extLst>
          </p:cNvPr>
          <p:cNvSpPr/>
          <p:nvPr/>
        </p:nvSpPr>
        <p:spPr>
          <a:xfrm>
            <a:off x="4122797" y="3115040"/>
            <a:ext cx="973866" cy="261938"/>
          </a:xfrm>
          <a:prstGeom prst="ellipse">
            <a:avLst/>
          </a:prstGeom>
          <a:solidFill>
            <a:srgbClr val="1EB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FFFFF"/>
                </a:solidFill>
              </a:rPr>
              <a:t>5,004</a:t>
            </a:r>
          </a:p>
        </p:txBody>
      </p:sp>
      <p:sp>
        <p:nvSpPr>
          <p:cNvPr id="2128" name="Oval 2127">
            <a:extLst>
              <a:ext uri="{FF2B5EF4-FFF2-40B4-BE49-F238E27FC236}">
                <a16:creationId xmlns:a16="http://schemas.microsoft.com/office/drawing/2014/main" id="{22ADA3CB-27F2-FFDE-AE1F-F31BDB3150CB}"/>
              </a:ext>
            </a:extLst>
          </p:cNvPr>
          <p:cNvSpPr/>
          <p:nvPr/>
        </p:nvSpPr>
        <p:spPr>
          <a:xfrm>
            <a:off x="4122797" y="3593082"/>
            <a:ext cx="973866" cy="2619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FFFFF"/>
                </a:solidFill>
              </a:rPr>
              <a:t>793</a:t>
            </a:r>
          </a:p>
        </p:txBody>
      </p:sp>
      <p:sp>
        <p:nvSpPr>
          <p:cNvPr id="2129" name="Oval 2128">
            <a:extLst>
              <a:ext uri="{FF2B5EF4-FFF2-40B4-BE49-F238E27FC236}">
                <a16:creationId xmlns:a16="http://schemas.microsoft.com/office/drawing/2014/main" id="{C3057046-7D85-F902-9314-FAB39087B3AA}"/>
              </a:ext>
            </a:extLst>
          </p:cNvPr>
          <p:cNvSpPr/>
          <p:nvPr/>
        </p:nvSpPr>
        <p:spPr>
          <a:xfrm>
            <a:off x="4122797" y="4071124"/>
            <a:ext cx="973866" cy="261938"/>
          </a:xfrm>
          <a:prstGeom prst="ellipse">
            <a:avLst/>
          </a:prstGeom>
          <a:solidFill>
            <a:srgbClr val="1EB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FFFFF"/>
                </a:solidFill>
              </a:rPr>
              <a:t>2,056</a:t>
            </a:r>
          </a:p>
        </p:txBody>
      </p:sp>
      <p:sp>
        <p:nvSpPr>
          <p:cNvPr id="2130" name="Oval 2129">
            <a:extLst>
              <a:ext uri="{FF2B5EF4-FFF2-40B4-BE49-F238E27FC236}">
                <a16:creationId xmlns:a16="http://schemas.microsoft.com/office/drawing/2014/main" id="{DA48A3FA-47F4-BBA9-3D8B-0D43D85715E6}"/>
              </a:ext>
            </a:extLst>
          </p:cNvPr>
          <p:cNvSpPr/>
          <p:nvPr/>
        </p:nvSpPr>
        <p:spPr>
          <a:xfrm>
            <a:off x="4122797" y="4549166"/>
            <a:ext cx="973866" cy="2619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FFFFF"/>
                </a:solidFill>
              </a:rPr>
              <a:t>1,075</a:t>
            </a:r>
          </a:p>
        </p:txBody>
      </p:sp>
      <p:sp>
        <p:nvSpPr>
          <p:cNvPr id="2131" name="Oval 2130">
            <a:extLst>
              <a:ext uri="{FF2B5EF4-FFF2-40B4-BE49-F238E27FC236}">
                <a16:creationId xmlns:a16="http://schemas.microsoft.com/office/drawing/2014/main" id="{75054ABD-30E4-4FE0-AF0C-4661FAEC61DD}"/>
              </a:ext>
            </a:extLst>
          </p:cNvPr>
          <p:cNvSpPr/>
          <p:nvPr/>
        </p:nvSpPr>
        <p:spPr>
          <a:xfrm>
            <a:off x="4122797" y="5027208"/>
            <a:ext cx="973866" cy="261938"/>
          </a:xfrm>
          <a:prstGeom prst="ellipse">
            <a:avLst/>
          </a:prstGeom>
          <a:solidFill>
            <a:srgbClr val="1EB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FFFFF"/>
                </a:solidFill>
              </a:rPr>
              <a:t>2,310</a:t>
            </a:r>
          </a:p>
        </p:txBody>
      </p:sp>
      <p:sp>
        <p:nvSpPr>
          <p:cNvPr id="2132" name="Oval 2131">
            <a:extLst>
              <a:ext uri="{FF2B5EF4-FFF2-40B4-BE49-F238E27FC236}">
                <a16:creationId xmlns:a16="http://schemas.microsoft.com/office/drawing/2014/main" id="{B7CF0FDB-6744-BC54-E0F8-ECAD7CB31BB2}"/>
              </a:ext>
            </a:extLst>
          </p:cNvPr>
          <p:cNvSpPr/>
          <p:nvPr/>
        </p:nvSpPr>
        <p:spPr>
          <a:xfrm>
            <a:off x="4122797" y="5505250"/>
            <a:ext cx="973866" cy="2619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FFFFF"/>
                </a:solidFill>
              </a:rPr>
              <a:t>732</a:t>
            </a:r>
          </a:p>
        </p:txBody>
      </p:sp>
      <p:sp>
        <p:nvSpPr>
          <p:cNvPr id="2133" name="Oval 2132">
            <a:extLst>
              <a:ext uri="{FF2B5EF4-FFF2-40B4-BE49-F238E27FC236}">
                <a16:creationId xmlns:a16="http://schemas.microsoft.com/office/drawing/2014/main" id="{11C38E3E-F507-0D43-1C56-8121F03DF12A}"/>
              </a:ext>
            </a:extLst>
          </p:cNvPr>
          <p:cNvSpPr/>
          <p:nvPr/>
        </p:nvSpPr>
        <p:spPr>
          <a:xfrm>
            <a:off x="4122797" y="5983288"/>
            <a:ext cx="973866" cy="2619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FFFFF"/>
                </a:solidFill>
              </a:rPr>
              <a:t>973</a:t>
            </a:r>
          </a:p>
        </p:txBody>
      </p:sp>
      <p:sp>
        <p:nvSpPr>
          <p:cNvPr id="2134" name="TextBox 2133">
            <a:extLst>
              <a:ext uri="{FF2B5EF4-FFF2-40B4-BE49-F238E27FC236}">
                <a16:creationId xmlns:a16="http://schemas.microsoft.com/office/drawing/2014/main" id="{747B1CAA-8EAA-0BE1-F159-ACD3530B4AA2}"/>
              </a:ext>
            </a:extLst>
          </p:cNvPr>
          <p:cNvSpPr txBox="1"/>
          <p:nvPr/>
        </p:nvSpPr>
        <p:spPr>
          <a:xfrm>
            <a:off x="4033324" y="1852613"/>
            <a:ext cx="1215397" cy="252413"/>
          </a:xfrm>
          <a:prstGeom prst="rect">
            <a:avLst/>
          </a:prstGeom>
          <a:noFill/>
        </p:spPr>
        <p:txBody>
          <a:bodyPr wrap="none" rtlCol="0">
            <a:spAutoFit/>
          </a:bodyPr>
          <a:lstStyle/>
          <a:p>
            <a:pPr algn="l">
              <a:lnSpc>
                <a:spcPct val="110000"/>
              </a:lnSpc>
            </a:pPr>
            <a:r>
              <a:rPr lang="en-US" sz="1000" dirty="0">
                <a:solidFill>
                  <a:schemeClr val="tx1">
                    <a:lumMod val="10000"/>
                    <a:lumOff val="90000"/>
                  </a:schemeClr>
                </a:solidFill>
                <a:latin typeface="+mj-lt"/>
              </a:rPr>
              <a:t>Total private GP’s</a:t>
            </a:r>
            <a:endParaRPr lang="en-US" sz="1000" b="0" i="0" u="none" strike="noStrike" dirty="0">
              <a:solidFill>
                <a:schemeClr val="tx1">
                  <a:lumMod val="10000"/>
                  <a:lumOff val="90000"/>
                </a:schemeClr>
              </a:solidFill>
              <a:effectLst/>
              <a:latin typeface="+mj-lt"/>
            </a:endParaRPr>
          </a:p>
        </p:txBody>
      </p:sp>
      <p:sp>
        <p:nvSpPr>
          <p:cNvPr id="3" name="TextBox 2">
            <a:extLst>
              <a:ext uri="{FF2B5EF4-FFF2-40B4-BE49-F238E27FC236}">
                <a16:creationId xmlns:a16="http://schemas.microsoft.com/office/drawing/2014/main" id="{3843F706-5A6C-0EF5-BE13-63EB3EF34504}"/>
              </a:ext>
            </a:extLst>
          </p:cNvPr>
          <p:cNvSpPr txBox="1"/>
          <p:nvPr/>
        </p:nvSpPr>
        <p:spPr>
          <a:xfrm>
            <a:off x="304800" y="6592463"/>
            <a:ext cx="2098651" cy="220381"/>
          </a:xfrm>
          <a:prstGeom prst="rect">
            <a:avLst/>
          </a:prstGeom>
          <a:noFill/>
        </p:spPr>
        <p:txBody>
          <a:bodyPr wrap="none" rtlCol="0">
            <a:spAutoFit/>
          </a:bodyPr>
          <a:lstStyle/>
          <a:p>
            <a:pPr algn="l">
              <a:lnSpc>
                <a:spcPct val="110000"/>
              </a:lnSpc>
            </a:pPr>
            <a:r>
              <a:rPr lang="en-US" sz="800" b="0" i="0" u="none" strike="noStrike" dirty="0">
                <a:solidFill>
                  <a:schemeClr val="tx1">
                    <a:lumMod val="10000"/>
                    <a:lumOff val="90000"/>
                  </a:schemeClr>
                </a:solidFill>
                <a:effectLst/>
                <a:latin typeface="+mj-lt"/>
              </a:rPr>
              <a:t>Source: CMS Provider Distribution, 2020</a:t>
            </a:r>
          </a:p>
        </p:txBody>
      </p:sp>
      <p:sp>
        <p:nvSpPr>
          <p:cNvPr id="17" name="TextBox 16">
            <a:extLst>
              <a:ext uri="{FF2B5EF4-FFF2-40B4-BE49-F238E27FC236}">
                <a16:creationId xmlns:a16="http://schemas.microsoft.com/office/drawing/2014/main" id="{6D61884B-93B9-52F5-3BCC-B849CCC95BBF}"/>
              </a:ext>
            </a:extLst>
          </p:cNvPr>
          <p:cNvSpPr txBox="1"/>
          <p:nvPr/>
        </p:nvSpPr>
        <p:spPr>
          <a:xfrm>
            <a:off x="10333013" y="873303"/>
            <a:ext cx="1450634" cy="252377"/>
          </a:xfrm>
          <a:prstGeom prst="rect">
            <a:avLst/>
          </a:prstGeom>
          <a:noFill/>
        </p:spPr>
        <p:txBody>
          <a:bodyPr wrap="square" rtlCol="0">
            <a:spAutoFit/>
          </a:bodyPr>
          <a:lstStyle/>
          <a:p>
            <a:pPr algn="r">
              <a:lnSpc>
                <a:spcPct val="110000"/>
              </a:lnSpc>
            </a:pPr>
            <a:r>
              <a:rPr lang="en-US" sz="1000" dirty="0">
                <a:solidFill>
                  <a:schemeClr val="bg1">
                    <a:lumMod val="85000"/>
                  </a:schemeClr>
                </a:solidFill>
                <a:latin typeface="+mj-lt"/>
              </a:rPr>
              <a:t>NOT EXHAUSTIVE</a:t>
            </a:r>
            <a:endParaRPr lang="en-US" sz="1000" b="0" i="0" u="none" strike="noStrike" dirty="0">
              <a:solidFill>
                <a:schemeClr val="bg1">
                  <a:lumMod val="85000"/>
                </a:schemeClr>
              </a:solidFill>
              <a:effectLst/>
              <a:latin typeface="+mj-lt"/>
            </a:endParaRPr>
          </a:p>
        </p:txBody>
      </p:sp>
    </p:spTree>
    <p:extLst>
      <p:ext uri="{BB962C8B-B14F-4D97-AF65-F5344CB8AC3E}">
        <p14:creationId xmlns:p14="http://schemas.microsoft.com/office/powerpoint/2010/main" val="25147506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128ED1BD-0F0F-EB73-8B56-24DD7B3CA65A}"/>
              </a:ext>
            </a:extLst>
          </p:cNvPr>
          <p:cNvGraphicFramePr>
            <a:graphicFrameLocks noChangeAspect="1"/>
          </p:cNvGraphicFramePr>
          <p:nvPr>
            <p:custDataLst>
              <p:tags r:id="rId1"/>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4" name="Object 3" hidden="1">
                        <a:extLst>
                          <a:ext uri="{FF2B5EF4-FFF2-40B4-BE49-F238E27FC236}">
                            <a16:creationId xmlns:a16="http://schemas.microsoft.com/office/drawing/2014/main" id="{128ED1BD-0F0F-EB73-8B56-24DD7B3CA65A}"/>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pic>
        <p:nvPicPr>
          <p:cNvPr id="5140" name="Picture 20" descr="Clinix Botshelong-Empilweni Private Hospital - 9 Sam Sekoati Ave,  Vosloorus, ZA - Zaubee">
            <a:extLst>
              <a:ext uri="{FF2B5EF4-FFF2-40B4-BE49-F238E27FC236}">
                <a16:creationId xmlns:a16="http://schemas.microsoft.com/office/drawing/2014/main" id="{4C201FB7-C70F-FE6B-3E7C-01A22B53749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2623" r="12167"/>
          <a:stretch/>
        </p:blipFill>
        <p:spPr bwMode="auto">
          <a:xfrm>
            <a:off x="4688482" y="3671453"/>
            <a:ext cx="2770599" cy="318654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F4B49D5-437C-5B12-6D50-BE32D4F35A5C}"/>
              </a:ext>
            </a:extLst>
          </p:cNvPr>
          <p:cNvSpPr>
            <a:spLocks noGrp="1"/>
          </p:cNvSpPr>
          <p:nvPr>
            <p:ph type="title"/>
          </p:nvPr>
        </p:nvSpPr>
        <p:spPr/>
        <p:txBody>
          <a:bodyPr/>
          <a:lstStyle/>
          <a:p>
            <a:endParaRPr lang="en-US"/>
          </a:p>
        </p:txBody>
      </p:sp>
      <p:pic>
        <p:nvPicPr>
          <p:cNvPr id="5124" name="Picture 4">
            <a:extLst>
              <a:ext uri="{FF2B5EF4-FFF2-40B4-BE49-F238E27FC236}">
                <a16:creationId xmlns:a16="http://schemas.microsoft.com/office/drawing/2014/main" id="{66979B04-CAD4-26B4-538F-9F3B56E6104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17748"/>
          <a:stretch/>
        </p:blipFill>
        <p:spPr bwMode="auto">
          <a:xfrm>
            <a:off x="0" y="1"/>
            <a:ext cx="6687276" cy="3671454"/>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News">
            <a:extLst>
              <a:ext uri="{FF2B5EF4-FFF2-40B4-BE49-F238E27FC236}">
                <a16:creationId xmlns:a16="http://schemas.microsoft.com/office/drawing/2014/main" id="{B82E8393-83C6-7204-7F89-F08455FF562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81525" y="0"/>
            <a:ext cx="6110475" cy="3671454"/>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Life Fourways hospital shooting: Man shoots wife, then himself | The Citizen">
            <a:extLst>
              <a:ext uri="{FF2B5EF4-FFF2-40B4-BE49-F238E27FC236}">
                <a16:creationId xmlns:a16="http://schemas.microsoft.com/office/drawing/2014/main" id="{4CFD4FDB-1FB6-5337-F7B7-90629C6B320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3671454"/>
            <a:ext cx="5190309" cy="3186546"/>
          </a:xfrm>
          <a:prstGeom prst="rect">
            <a:avLst/>
          </a:prstGeom>
          <a:noFill/>
          <a:extLst>
            <a:ext uri="{909E8E84-426E-40DD-AFC4-6F175D3DCCD1}">
              <a14:hiddenFill xmlns:a14="http://schemas.microsoft.com/office/drawing/2010/main">
                <a:solidFill>
                  <a:srgbClr val="FFFFFF"/>
                </a:solidFill>
              </a14:hiddenFill>
            </a:ext>
          </a:extLst>
        </p:spPr>
      </p:pic>
      <p:pic>
        <p:nvPicPr>
          <p:cNvPr id="5138" name="Picture 18" descr="A3 Architects">
            <a:extLst>
              <a:ext uri="{FF2B5EF4-FFF2-40B4-BE49-F238E27FC236}">
                <a16:creationId xmlns:a16="http://schemas.microsoft.com/office/drawing/2014/main" id="{968703E1-7366-1626-9481-57FEB0521AFB}"/>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11242"/>
          <a:stretch/>
        </p:blipFill>
        <p:spPr bwMode="auto">
          <a:xfrm>
            <a:off x="7001691" y="3671455"/>
            <a:ext cx="5190309" cy="3186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236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588D626-23FA-EA44-8BB4-8EB6B031D9D1}"/>
              </a:ext>
            </a:extLst>
          </p:cNvPr>
          <p:cNvGraphicFramePr>
            <a:graphicFrameLocks noChangeAspect="1"/>
          </p:cNvGraphicFramePr>
          <p:nvPr>
            <p:custDataLst>
              <p:tags r:id="rId1"/>
            </p:custDataLst>
            <p:extLst>
              <p:ext uri="{D42A27DB-BD31-4B8C-83A1-F6EECF244321}">
                <p14:modId xmlns:p14="http://schemas.microsoft.com/office/powerpoint/2010/main" val="105253165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27" imgW="7772400" imgH="10058400" progId="TCLayout.ActiveDocument.1">
                  <p:embed/>
                </p:oleObj>
              </mc:Choice>
              <mc:Fallback>
                <p:oleObj name="think-cell Slide" r:id="rId27" imgW="7772400" imgH="10058400" progId="TCLayout.ActiveDocument.1">
                  <p:embed/>
                  <p:pic>
                    <p:nvPicPr>
                      <p:cNvPr id="4" name="think-cell data - do not delete" hidden="1">
                        <a:extLst>
                          <a:ext uri="{FF2B5EF4-FFF2-40B4-BE49-F238E27FC236}">
                            <a16:creationId xmlns:a16="http://schemas.microsoft.com/office/drawing/2014/main" id="{6588D626-23FA-EA44-8BB4-8EB6B031D9D1}"/>
                          </a:ext>
                        </a:extLst>
                      </p:cNvPr>
                      <p:cNvPicPr/>
                      <p:nvPr/>
                    </p:nvPicPr>
                    <p:blipFill>
                      <a:blip r:embed="rId28"/>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D374CE8-75ED-BDB3-75AA-75B3074E5887}"/>
              </a:ext>
            </a:extLst>
          </p:cNvPr>
          <p:cNvSpPr>
            <a:spLocks noGrp="1"/>
          </p:cNvSpPr>
          <p:nvPr>
            <p:ph type="title"/>
          </p:nvPr>
        </p:nvSpPr>
        <p:spPr/>
        <p:txBody>
          <a:bodyPr vert="horz"/>
          <a:lstStyle/>
          <a:p>
            <a:r>
              <a:rPr lang="en-US" sz="2200" b="0" cap="none" dirty="0">
                <a:latin typeface="+mn-lt"/>
              </a:rPr>
              <a:t>Overview of private sector secondary and tertiary care providers</a:t>
            </a:r>
          </a:p>
        </p:txBody>
      </p:sp>
      <p:cxnSp>
        <p:nvCxnSpPr>
          <p:cNvPr id="41" name="Straight Connector 40">
            <a:extLst>
              <a:ext uri="{FF2B5EF4-FFF2-40B4-BE49-F238E27FC236}">
                <a16:creationId xmlns:a16="http://schemas.microsoft.com/office/drawing/2014/main" id="{A27BCDC4-BCB2-479D-8576-76349D2282C5}"/>
              </a:ext>
            </a:extLst>
          </p:cNvPr>
          <p:cNvCxnSpPr/>
          <p:nvPr>
            <p:custDataLst>
              <p:tags r:id="rId2"/>
            </p:custDataLst>
          </p:nvPr>
        </p:nvCxnSpPr>
        <p:spPr bwMode="gray">
          <a:xfrm>
            <a:off x="6264275" y="2287588"/>
            <a:ext cx="469900" cy="0"/>
          </a:xfrm>
          <a:prstGeom prst="line">
            <a:avLst/>
          </a:prstGeom>
          <a:ln w="3175" cap="flat" cmpd="sng" algn="ctr">
            <a:solidFill>
              <a:schemeClr val="bg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E6B8328A-62B4-2ADD-A3EF-F9D206CE8A06}"/>
              </a:ext>
            </a:extLst>
          </p:cNvPr>
          <p:cNvCxnSpPr/>
          <p:nvPr>
            <p:custDataLst>
              <p:tags r:id="rId3"/>
            </p:custDataLst>
          </p:nvPr>
        </p:nvCxnSpPr>
        <p:spPr bwMode="gray">
          <a:xfrm>
            <a:off x="5203825" y="4502150"/>
            <a:ext cx="469900" cy="0"/>
          </a:xfrm>
          <a:prstGeom prst="line">
            <a:avLst/>
          </a:prstGeom>
          <a:ln w="3175" cap="flat" cmpd="sng" algn="ctr">
            <a:solidFill>
              <a:schemeClr val="bg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graphicFrame>
        <p:nvGraphicFramePr>
          <p:cNvPr id="10" name="Chart 9">
            <a:extLst>
              <a:ext uri="{FF2B5EF4-FFF2-40B4-BE49-F238E27FC236}">
                <a16:creationId xmlns:a16="http://schemas.microsoft.com/office/drawing/2014/main" id="{FF97AAB2-6A24-588B-1C11-D8DF9E2A152E}"/>
              </a:ext>
            </a:extLst>
          </p:cNvPr>
          <p:cNvGraphicFramePr/>
          <p:nvPr>
            <p:custDataLst>
              <p:tags r:id="rId4"/>
            </p:custDataLst>
            <p:extLst>
              <p:ext uri="{D42A27DB-BD31-4B8C-83A1-F6EECF244321}">
                <p14:modId xmlns:p14="http://schemas.microsoft.com/office/powerpoint/2010/main" val="1625512761"/>
              </p:ext>
            </p:extLst>
          </p:nvPr>
        </p:nvGraphicFramePr>
        <p:xfrm>
          <a:off x="4295775" y="2205038"/>
          <a:ext cx="3346450" cy="3721100"/>
        </p:xfrm>
        <a:graphic>
          <a:graphicData uri="http://schemas.openxmlformats.org/drawingml/2006/chart">
            <c:chart xmlns:c="http://schemas.openxmlformats.org/drawingml/2006/chart" xmlns:r="http://schemas.openxmlformats.org/officeDocument/2006/relationships" r:id="rId29"/>
          </a:graphicData>
        </a:graphic>
      </p:graphicFrame>
      <p:sp>
        <p:nvSpPr>
          <p:cNvPr id="38" name="Text Placeholder 2">
            <a:extLst>
              <a:ext uri="{FF2B5EF4-FFF2-40B4-BE49-F238E27FC236}">
                <a16:creationId xmlns:a16="http://schemas.microsoft.com/office/drawing/2014/main" id="{CA122F15-F34E-578A-5411-3049F2B69F21}"/>
              </a:ext>
            </a:extLst>
          </p:cNvPr>
          <p:cNvSpPr txBox="1">
            <a:spLocks/>
          </p:cNvSpPr>
          <p:nvPr>
            <p:custDataLst>
              <p:tags r:id="rId5"/>
            </p:custDataLst>
          </p:nvPr>
        </p:nvSpPr>
        <p:spPr bwMode="auto">
          <a:xfrm>
            <a:off x="5457825" y="5894388"/>
            <a:ext cx="102393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C824FAA0-C0F0-4F61-A8CB-FFB494402460}" type="datetime'''''Pr''''''iva''''''''''''t''e'' ''se''ctor'''''' '">
              <a:rPr lang="en-US" altLang="en-US" sz="1200" smtClean="0"/>
              <a:pPr marL="0" indent="0" algn="ctr">
                <a:spcBef>
                  <a:spcPct val="0"/>
                </a:spcBef>
                <a:spcAft>
                  <a:spcPct val="0"/>
                </a:spcAft>
                <a:buNone/>
              </a:pPr>
              <a:t>Private sector </a:t>
            </a:fld>
            <a:endParaRPr lang="en-US" sz="1200"/>
          </a:p>
        </p:txBody>
      </p:sp>
      <p:sp>
        <p:nvSpPr>
          <p:cNvPr id="36" name="Text Placeholder 2">
            <a:extLst>
              <a:ext uri="{FF2B5EF4-FFF2-40B4-BE49-F238E27FC236}">
                <a16:creationId xmlns:a16="http://schemas.microsoft.com/office/drawing/2014/main" id="{CD8F11D8-FF26-9206-127D-984B96E0331C}"/>
              </a:ext>
            </a:extLst>
          </p:cNvPr>
          <p:cNvSpPr txBox="1">
            <a:spLocks/>
          </p:cNvSpPr>
          <p:nvPr>
            <p:custDataLst>
              <p:tags r:id="rId6"/>
            </p:custDataLst>
          </p:nvPr>
        </p:nvSpPr>
        <p:spPr bwMode="auto">
          <a:xfrm>
            <a:off x="4429125" y="5894388"/>
            <a:ext cx="96043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EE33F7AD-34F2-4D86-BB73-ECA7D15873F9}" type="datetime'''''''''''P''''''u''b''''lic'''''''''''' ''''s''ec''tor '''''">
              <a:rPr lang="en-US" altLang="en-US" sz="1200" smtClean="0"/>
              <a:pPr marL="0" indent="0" algn="ctr">
                <a:spcBef>
                  <a:spcPct val="0"/>
                </a:spcBef>
                <a:spcAft>
                  <a:spcPct val="0"/>
                </a:spcAft>
                <a:buNone/>
              </a:pPr>
              <a:t>Public sector </a:t>
            </a:fld>
            <a:endParaRPr lang="en-US" sz="1200"/>
          </a:p>
        </p:txBody>
      </p:sp>
      <p:sp>
        <p:nvSpPr>
          <p:cNvPr id="39" name="Text Placeholder 2">
            <a:extLst>
              <a:ext uri="{FF2B5EF4-FFF2-40B4-BE49-F238E27FC236}">
                <a16:creationId xmlns:a16="http://schemas.microsoft.com/office/drawing/2014/main" id="{9E7AB51A-8858-830A-54E1-5AF3C32CC02C}"/>
              </a:ext>
            </a:extLst>
          </p:cNvPr>
          <p:cNvSpPr txBox="1">
            <a:spLocks/>
          </p:cNvSpPr>
          <p:nvPr>
            <p:custDataLst>
              <p:tags r:id="rId7"/>
            </p:custDataLst>
          </p:nvPr>
        </p:nvSpPr>
        <p:spPr bwMode="auto">
          <a:xfrm>
            <a:off x="6832600" y="5894388"/>
            <a:ext cx="393700"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1E593ACF-2BAB-47EA-931B-67DA63B7537A}" type="datetime'''''''''''T''''''''''''''''''o''t''''a''''l'''' '''">
              <a:rPr lang="en-US" altLang="en-US" sz="1200" smtClean="0"/>
              <a:pPr marL="0" indent="0" algn="ctr">
                <a:spcBef>
                  <a:spcPct val="0"/>
                </a:spcBef>
                <a:spcAft>
                  <a:spcPct val="0"/>
                </a:spcAft>
                <a:buNone/>
              </a:pPr>
              <a:t>Total </a:t>
            </a:fld>
            <a:endParaRPr lang="en-US" sz="1200"/>
          </a:p>
        </p:txBody>
      </p:sp>
      <p:sp>
        <p:nvSpPr>
          <p:cNvPr id="57" name="Text Placeholder 2">
            <a:extLst>
              <a:ext uri="{FF2B5EF4-FFF2-40B4-BE49-F238E27FC236}">
                <a16:creationId xmlns:a16="http://schemas.microsoft.com/office/drawing/2014/main" id="{52A12659-8E52-01F8-8F49-81B36D43D5EA}"/>
              </a:ext>
            </a:extLst>
          </p:cNvPr>
          <p:cNvSpPr txBox="1">
            <a:spLocks/>
          </p:cNvSpPr>
          <p:nvPr>
            <p:custDataLst>
              <p:tags r:id="rId8"/>
            </p:custDataLst>
          </p:nvPr>
        </p:nvSpPr>
        <p:spPr bwMode="gray">
          <a:xfrm>
            <a:off x="5840413" y="3303588"/>
            <a:ext cx="25717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2225" tIns="0" rIns="22225"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E33A9DAF-AD30-49C8-B16B-68E3F71D142D}" type="datetime'''''6,''''''''''1'">
              <a:rPr lang="en-US" altLang="en-US" sz="1200" smtClean="0">
                <a:solidFill>
                  <a:schemeClr val="tx1"/>
                </a:solidFill>
              </a:rPr>
              <a:pPr/>
              <a:t>6,1</a:t>
            </a:fld>
            <a:endParaRPr lang="en-US" sz="1200">
              <a:solidFill>
                <a:schemeClr val="tx1"/>
              </a:solidFill>
            </a:endParaRPr>
          </a:p>
        </p:txBody>
      </p:sp>
      <p:sp>
        <p:nvSpPr>
          <p:cNvPr id="58" name="Text Placeholder 2">
            <a:extLst>
              <a:ext uri="{FF2B5EF4-FFF2-40B4-BE49-F238E27FC236}">
                <a16:creationId xmlns:a16="http://schemas.microsoft.com/office/drawing/2014/main" id="{82A8B1CC-3B68-84B9-8AEF-A0042C046C57}"/>
              </a:ext>
            </a:extLst>
          </p:cNvPr>
          <p:cNvSpPr txBox="1">
            <a:spLocks/>
          </p:cNvSpPr>
          <p:nvPr>
            <p:custDataLst>
              <p:tags r:id="rId9"/>
            </p:custDataLst>
          </p:nvPr>
        </p:nvSpPr>
        <p:spPr bwMode="gray">
          <a:xfrm>
            <a:off x="6900863" y="2079625"/>
            <a:ext cx="25717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2225" tIns="0" rIns="22225" bIns="0" rtlCol="0" anchor="b">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50E2A90F-988C-40B5-AB09-C92DD501E92C}" type="datetime'''''''9'',7'">
              <a:rPr lang="en-US" altLang="en-US" sz="1200" smtClean="0"/>
              <a:pPr/>
              <a:t>9,7</a:t>
            </a:fld>
            <a:endParaRPr lang="en-US" sz="1200"/>
          </a:p>
        </p:txBody>
      </p:sp>
      <p:sp>
        <p:nvSpPr>
          <p:cNvPr id="56" name="Text Placeholder 2">
            <a:extLst>
              <a:ext uri="{FF2B5EF4-FFF2-40B4-BE49-F238E27FC236}">
                <a16:creationId xmlns:a16="http://schemas.microsoft.com/office/drawing/2014/main" id="{EC2EA4C6-BF57-3FEA-B058-18565A624498}"/>
              </a:ext>
            </a:extLst>
          </p:cNvPr>
          <p:cNvSpPr txBox="1">
            <a:spLocks/>
          </p:cNvSpPr>
          <p:nvPr>
            <p:custDataLst>
              <p:tags r:id="rId10"/>
            </p:custDataLst>
          </p:nvPr>
        </p:nvSpPr>
        <p:spPr bwMode="gray">
          <a:xfrm>
            <a:off x="4779963" y="4294188"/>
            <a:ext cx="25717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2225" tIns="0" rIns="22225" bIns="0" rtlCol="0" anchor="b">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9F3208F3-1CF5-4ED4-AF12-648291862716}" type="datetime'''''''''''''''''''''3'''',''''''7'''''''''''''''">
              <a:rPr lang="en-US" altLang="en-US" sz="1200" smtClean="0"/>
              <a:pPr/>
              <a:t>3,7</a:t>
            </a:fld>
            <a:endParaRPr lang="en-US" sz="1200"/>
          </a:p>
        </p:txBody>
      </p:sp>
      <p:graphicFrame>
        <p:nvGraphicFramePr>
          <p:cNvPr id="23" name="Chart 22">
            <a:extLst>
              <a:ext uri="{FF2B5EF4-FFF2-40B4-BE49-F238E27FC236}">
                <a16:creationId xmlns:a16="http://schemas.microsoft.com/office/drawing/2014/main" id="{4EA77860-E819-4E99-F1B7-719F16D20C06}"/>
              </a:ext>
            </a:extLst>
          </p:cNvPr>
          <p:cNvGraphicFramePr/>
          <p:nvPr>
            <p:custDataLst>
              <p:tags r:id="rId11"/>
            </p:custDataLst>
            <p:extLst>
              <p:ext uri="{D42A27DB-BD31-4B8C-83A1-F6EECF244321}">
                <p14:modId xmlns:p14="http://schemas.microsoft.com/office/powerpoint/2010/main" val="851012056"/>
              </p:ext>
            </p:extLst>
          </p:nvPr>
        </p:nvGraphicFramePr>
        <p:xfrm>
          <a:off x="9085263" y="2098675"/>
          <a:ext cx="2409825" cy="4151313"/>
        </p:xfrm>
        <a:graphic>
          <a:graphicData uri="http://schemas.openxmlformats.org/drawingml/2006/chart">
            <c:chart xmlns:c="http://schemas.openxmlformats.org/drawingml/2006/chart" xmlns:r="http://schemas.openxmlformats.org/officeDocument/2006/relationships" r:id="rId30"/>
          </a:graphicData>
        </a:graphic>
      </p:graphicFrame>
      <p:sp>
        <p:nvSpPr>
          <p:cNvPr id="160" name="Text Placeholder 2">
            <a:extLst>
              <a:ext uri="{FF2B5EF4-FFF2-40B4-BE49-F238E27FC236}">
                <a16:creationId xmlns:a16="http://schemas.microsoft.com/office/drawing/2014/main" id="{3459EAA8-68D1-62D3-9070-50C4B32F43C3}"/>
              </a:ext>
            </a:extLst>
          </p:cNvPr>
          <p:cNvSpPr txBox="1">
            <a:spLocks/>
          </p:cNvSpPr>
          <p:nvPr>
            <p:custDataLst>
              <p:tags r:id="rId12"/>
            </p:custDataLst>
          </p:nvPr>
        </p:nvSpPr>
        <p:spPr bwMode="auto">
          <a:xfrm>
            <a:off x="8221663" y="5349875"/>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5027BBCE-FC9D-4291-8804-010FC7533F33}" type="datetime'C''ard''iothora''''c''ic&#10;su''rge''r''''''''''''''''''y'''''''">
              <a:rPr lang="en-US" altLang="en-US" sz="1000" smtClean="0"/>
              <a:pPr marL="0" indent="0" algn="r">
                <a:spcBef>
                  <a:spcPct val="0"/>
                </a:spcBef>
                <a:spcAft>
                  <a:spcPct val="0"/>
                </a:spcAft>
                <a:buNone/>
              </a:pPr>
              <a:t>Cardiothoracic
surgery</a:t>
            </a:fld>
            <a:endParaRPr lang="en-US" sz="1000"/>
          </a:p>
        </p:txBody>
      </p:sp>
      <p:sp>
        <p:nvSpPr>
          <p:cNvPr id="153" name="Text Placeholder 2">
            <a:extLst>
              <a:ext uri="{FF2B5EF4-FFF2-40B4-BE49-F238E27FC236}">
                <a16:creationId xmlns:a16="http://schemas.microsoft.com/office/drawing/2014/main" id="{82425917-F499-0310-9A02-72C86E494EAD}"/>
              </a:ext>
            </a:extLst>
          </p:cNvPr>
          <p:cNvSpPr txBox="1">
            <a:spLocks/>
          </p:cNvSpPr>
          <p:nvPr>
            <p:custDataLst>
              <p:tags r:id="rId13"/>
            </p:custDataLst>
          </p:nvPr>
        </p:nvSpPr>
        <p:spPr bwMode="auto">
          <a:xfrm>
            <a:off x="8261350" y="4983163"/>
            <a:ext cx="820738"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2483AC90-D715-42FA-8DE5-573E9CD8105D}" type="datetime'Neu''''''''r''''o''''su''''rg''''e''''''''''''''''''r''y'">
              <a:rPr lang="en-US" altLang="en-US" sz="1000" smtClean="0"/>
              <a:pPr marL="0" indent="0" algn="r">
                <a:spcBef>
                  <a:spcPct val="0"/>
                </a:spcBef>
                <a:spcAft>
                  <a:spcPct val="0"/>
                </a:spcAft>
                <a:buNone/>
              </a:pPr>
              <a:t>Neurosurgery</a:t>
            </a:fld>
            <a:endParaRPr lang="en-US" sz="1000"/>
          </a:p>
        </p:txBody>
      </p:sp>
      <p:sp>
        <p:nvSpPr>
          <p:cNvPr id="148" name="Text Placeholder 2">
            <a:extLst>
              <a:ext uri="{FF2B5EF4-FFF2-40B4-BE49-F238E27FC236}">
                <a16:creationId xmlns:a16="http://schemas.microsoft.com/office/drawing/2014/main" id="{901CFC32-17F8-643F-4605-8566A07D7B70}"/>
              </a:ext>
            </a:extLst>
          </p:cNvPr>
          <p:cNvSpPr txBox="1">
            <a:spLocks/>
          </p:cNvSpPr>
          <p:nvPr>
            <p:custDataLst>
              <p:tags r:id="rId14"/>
            </p:custDataLst>
          </p:nvPr>
        </p:nvSpPr>
        <p:spPr bwMode="auto">
          <a:xfrm>
            <a:off x="8634413" y="4464050"/>
            <a:ext cx="447675"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A11709D0-D458-4D20-93C4-B00EFE30D618}" type="datetime'''P''la''''st''''ic'''''''''''''' ''&#10;''''s''''''urge''ry'''">
              <a:rPr lang="en-US" altLang="en-US" sz="1000" smtClean="0"/>
              <a:pPr marL="0" indent="0" algn="r">
                <a:spcBef>
                  <a:spcPct val="0"/>
                </a:spcBef>
                <a:spcAft>
                  <a:spcPct val="0"/>
                </a:spcAft>
                <a:buNone/>
              </a:pPr>
              <a:t>Plastic 
surgery</a:t>
            </a:fld>
            <a:endParaRPr lang="en-US" sz="1000"/>
          </a:p>
        </p:txBody>
      </p:sp>
      <p:sp>
        <p:nvSpPr>
          <p:cNvPr id="145" name="Text Placeholder 2">
            <a:extLst>
              <a:ext uri="{FF2B5EF4-FFF2-40B4-BE49-F238E27FC236}">
                <a16:creationId xmlns:a16="http://schemas.microsoft.com/office/drawing/2014/main" id="{7B930555-9A21-BDA3-7630-F396F30ABF01}"/>
              </a:ext>
            </a:extLst>
          </p:cNvPr>
          <p:cNvSpPr txBox="1">
            <a:spLocks/>
          </p:cNvSpPr>
          <p:nvPr>
            <p:custDataLst>
              <p:tags r:id="rId15"/>
            </p:custDataLst>
          </p:nvPr>
        </p:nvSpPr>
        <p:spPr bwMode="auto">
          <a:xfrm>
            <a:off x="8247063" y="4097338"/>
            <a:ext cx="8350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D1ADE537-AD1F-4530-9600-A72BA74A6262}" type="datetime'''''''''''''O''''p''''''''tha''''''lm''''''ol''''o''''''g''y'">
              <a:rPr lang="en-US" altLang="en-US" sz="1000" smtClean="0"/>
              <a:pPr marL="0" indent="0" algn="r">
                <a:spcBef>
                  <a:spcPct val="0"/>
                </a:spcBef>
                <a:spcAft>
                  <a:spcPct val="0"/>
                </a:spcAft>
                <a:buNone/>
              </a:pPr>
              <a:t>Opthalmology</a:t>
            </a:fld>
            <a:endParaRPr lang="en-US" sz="1000"/>
          </a:p>
        </p:txBody>
      </p:sp>
      <p:sp>
        <p:nvSpPr>
          <p:cNvPr id="156" name="Text Placeholder 2">
            <a:extLst>
              <a:ext uri="{FF2B5EF4-FFF2-40B4-BE49-F238E27FC236}">
                <a16:creationId xmlns:a16="http://schemas.microsoft.com/office/drawing/2014/main" id="{D569BAAF-29C7-8599-B01A-4426B6D607A2}"/>
              </a:ext>
            </a:extLst>
          </p:cNvPr>
          <p:cNvSpPr txBox="1">
            <a:spLocks/>
          </p:cNvSpPr>
          <p:nvPr>
            <p:custDataLst>
              <p:tags r:id="rId16"/>
            </p:custDataLst>
          </p:nvPr>
        </p:nvSpPr>
        <p:spPr bwMode="auto">
          <a:xfrm>
            <a:off x="8496300" y="5792788"/>
            <a:ext cx="585788"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D98511DE-8D8A-4B40-9B3F-4BC6896B359A}" type="datetime'Pae''d''''''''''''i''a''''''''tri''c&#10;su''r''ge''''''''ry'''''">
              <a:rPr lang="en-US" altLang="en-US" sz="1000" smtClean="0"/>
              <a:pPr marL="0" indent="0" algn="r">
                <a:spcBef>
                  <a:spcPct val="0"/>
                </a:spcBef>
                <a:spcAft>
                  <a:spcPct val="0"/>
                </a:spcAft>
                <a:buNone/>
              </a:pPr>
              <a:t>Paediatric
surgery</a:t>
            </a:fld>
            <a:endParaRPr lang="en-US" sz="1000"/>
          </a:p>
        </p:txBody>
      </p:sp>
      <p:sp>
        <p:nvSpPr>
          <p:cNvPr id="116" name="Text Placeholder 2">
            <a:extLst>
              <a:ext uri="{FF2B5EF4-FFF2-40B4-BE49-F238E27FC236}">
                <a16:creationId xmlns:a16="http://schemas.microsoft.com/office/drawing/2014/main" id="{42557494-FF1D-2FB5-9F8E-9311C3E0520B}"/>
              </a:ext>
            </a:extLst>
          </p:cNvPr>
          <p:cNvSpPr txBox="1">
            <a:spLocks/>
          </p:cNvSpPr>
          <p:nvPr>
            <p:custDataLst>
              <p:tags r:id="rId17"/>
            </p:custDataLst>
          </p:nvPr>
        </p:nvSpPr>
        <p:spPr bwMode="auto">
          <a:xfrm>
            <a:off x="8624888" y="3211513"/>
            <a:ext cx="45720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17E0EAA4-7312-4CB8-BCF6-7B17C3A59235}" type="datetime'''S''''''''''''''''''''ur''''''''''''g''''''''''ery'">
              <a:rPr lang="en-US" altLang="en-US" sz="1000" smtClean="0"/>
              <a:pPr marL="0" indent="0" algn="r">
                <a:spcBef>
                  <a:spcPct val="0"/>
                </a:spcBef>
                <a:spcAft>
                  <a:spcPct val="0"/>
                </a:spcAft>
                <a:buNone/>
              </a:pPr>
              <a:t>Surgery</a:t>
            </a:fld>
            <a:endParaRPr lang="en-US" sz="1000"/>
          </a:p>
        </p:txBody>
      </p:sp>
      <p:sp>
        <p:nvSpPr>
          <p:cNvPr id="115" name="Text Placeholder 2">
            <a:extLst>
              <a:ext uri="{FF2B5EF4-FFF2-40B4-BE49-F238E27FC236}">
                <a16:creationId xmlns:a16="http://schemas.microsoft.com/office/drawing/2014/main" id="{9159A6A9-D38E-7170-9BEB-A9639441707D}"/>
              </a:ext>
            </a:extLst>
          </p:cNvPr>
          <p:cNvSpPr txBox="1">
            <a:spLocks/>
          </p:cNvSpPr>
          <p:nvPr>
            <p:custDataLst>
              <p:tags r:id="rId18"/>
            </p:custDataLst>
          </p:nvPr>
        </p:nvSpPr>
        <p:spPr bwMode="auto">
          <a:xfrm>
            <a:off x="8321675" y="2692400"/>
            <a:ext cx="760413"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A2299311-4D49-4EA3-9CB2-1E4EEC1A916D}" type="datetime'Ob''''''''s''''tetri''''cs ''''''&amp;'' &#10;Gy''''na''e''col''''ogy'">
              <a:rPr lang="en-US" altLang="en-US" sz="1000" smtClean="0"/>
              <a:pPr marL="0" indent="0" algn="r">
                <a:spcBef>
                  <a:spcPct val="0"/>
                </a:spcBef>
                <a:spcAft>
                  <a:spcPct val="0"/>
                </a:spcAft>
                <a:buNone/>
              </a:pPr>
              <a:t>Obstetrics &amp; 
Gynaecology</a:t>
            </a:fld>
            <a:endParaRPr lang="en-US" sz="1000"/>
          </a:p>
        </p:txBody>
      </p:sp>
      <p:sp>
        <p:nvSpPr>
          <p:cNvPr id="137" name="Text Placeholder 2">
            <a:extLst>
              <a:ext uri="{FF2B5EF4-FFF2-40B4-BE49-F238E27FC236}">
                <a16:creationId xmlns:a16="http://schemas.microsoft.com/office/drawing/2014/main" id="{88E26D67-158D-90F6-74E5-B52798BD9720}"/>
              </a:ext>
            </a:extLst>
          </p:cNvPr>
          <p:cNvSpPr txBox="1">
            <a:spLocks/>
          </p:cNvSpPr>
          <p:nvPr>
            <p:custDataLst>
              <p:tags r:id="rId19"/>
            </p:custDataLst>
          </p:nvPr>
        </p:nvSpPr>
        <p:spPr bwMode="gray">
          <a:xfrm>
            <a:off x="11437938" y="2325688"/>
            <a:ext cx="35877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A9329087-50FE-479C-AF5E-2C45F4E37AEA}" type="datetime'''''''''''''1,''''''''''''''''''''''''''''''''''''1''69'''">
              <a:rPr lang="en-US" altLang="en-US" sz="1000" smtClean="0"/>
              <a:pPr marL="0" indent="0">
                <a:spcBef>
                  <a:spcPct val="0"/>
                </a:spcBef>
                <a:spcAft>
                  <a:spcPct val="0"/>
                </a:spcAft>
                <a:buNone/>
              </a:pPr>
              <a:t>1,169</a:t>
            </a:fld>
            <a:endParaRPr lang="en-US" sz="1000"/>
          </a:p>
        </p:txBody>
      </p:sp>
      <p:sp>
        <p:nvSpPr>
          <p:cNvPr id="113" name="Text Placeholder 2">
            <a:extLst>
              <a:ext uri="{FF2B5EF4-FFF2-40B4-BE49-F238E27FC236}">
                <a16:creationId xmlns:a16="http://schemas.microsoft.com/office/drawing/2014/main" id="{E0B8BE58-EB7D-282B-6245-D831A70E7391}"/>
              </a:ext>
            </a:extLst>
          </p:cNvPr>
          <p:cNvSpPr txBox="1">
            <a:spLocks/>
          </p:cNvSpPr>
          <p:nvPr>
            <p:custDataLst>
              <p:tags r:id="rId20"/>
            </p:custDataLst>
          </p:nvPr>
        </p:nvSpPr>
        <p:spPr bwMode="auto">
          <a:xfrm>
            <a:off x="8118475" y="2325688"/>
            <a:ext cx="963613"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154229AF-904D-4D42-95E6-B6FB95151033}" type="datetime'''An''''ae''''''''''st''''h''es''i''''''''o''''l''o''''gy'''''">
              <a:rPr lang="en-US" altLang="en-US" sz="1000" smtClean="0"/>
              <a:pPr marL="0" indent="0" algn="r">
                <a:spcBef>
                  <a:spcPct val="0"/>
                </a:spcBef>
                <a:spcAft>
                  <a:spcPct val="0"/>
                </a:spcAft>
                <a:buNone/>
              </a:pPr>
              <a:t>Anaesthesiology</a:t>
            </a:fld>
            <a:endParaRPr lang="en-US" sz="1000"/>
          </a:p>
        </p:txBody>
      </p:sp>
      <p:sp>
        <p:nvSpPr>
          <p:cNvPr id="131" name="Text Placeholder 2">
            <a:extLst>
              <a:ext uri="{FF2B5EF4-FFF2-40B4-BE49-F238E27FC236}">
                <a16:creationId xmlns:a16="http://schemas.microsoft.com/office/drawing/2014/main" id="{2B70FBBF-A5D2-21F7-1233-919C8D79DF9D}"/>
              </a:ext>
            </a:extLst>
          </p:cNvPr>
          <p:cNvSpPr txBox="1">
            <a:spLocks/>
          </p:cNvSpPr>
          <p:nvPr>
            <p:custDataLst>
              <p:tags r:id="rId21"/>
            </p:custDataLst>
          </p:nvPr>
        </p:nvSpPr>
        <p:spPr bwMode="auto">
          <a:xfrm>
            <a:off x="8310563" y="3578225"/>
            <a:ext cx="771525"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1E7D61CB-C5F0-4C41-A72C-50E78728FD95}" type="datetime'''Ortho''p''''a''e''dic'''''''''''' &#10;s''''urg''e''ry'' '''">
              <a:rPr lang="en-US" altLang="en-US" sz="1000" smtClean="0"/>
              <a:pPr marL="0" indent="0" algn="r">
                <a:spcBef>
                  <a:spcPct val="0"/>
                </a:spcBef>
                <a:spcAft>
                  <a:spcPct val="0"/>
                </a:spcAft>
                <a:buNone/>
              </a:pPr>
              <a:t>Orthopaedic 
surgery </a:t>
            </a:fld>
            <a:endParaRPr lang="en-US" sz="1000"/>
          </a:p>
        </p:txBody>
      </p:sp>
      <p:grpSp>
        <p:nvGrpSpPr>
          <p:cNvPr id="193" name="Group 192">
            <a:extLst>
              <a:ext uri="{FF2B5EF4-FFF2-40B4-BE49-F238E27FC236}">
                <a16:creationId xmlns:a16="http://schemas.microsoft.com/office/drawing/2014/main" id="{5B00E0B4-507F-0C78-44F6-37E24C1AE696}"/>
              </a:ext>
            </a:extLst>
          </p:cNvPr>
          <p:cNvGrpSpPr/>
          <p:nvPr/>
        </p:nvGrpSpPr>
        <p:grpSpPr>
          <a:xfrm>
            <a:off x="4186238" y="1151456"/>
            <a:ext cx="3565525" cy="624329"/>
            <a:chOff x="6159061" y="1174851"/>
            <a:chExt cx="5108576" cy="624329"/>
          </a:xfrm>
        </p:grpSpPr>
        <p:cxnSp>
          <p:nvCxnSpPr>
            <p:cNvPr id="194" name="Straight Connector 193">
              <a:extLst>
                <a:ext uri="{FF2B5EF4-FFF2-40B4-BE49-F238E27FC236}">
                  <a16:creationId xmlns:a16="http://schemas.microsoft.com/office/drawing/2014/main" id="{FE6C19A7-98C7-965E-6148-27D8D9B396B7}"/>
                </a:ext>
              </a:extLst>
            </p:cNvPr>
            <p:cNvCxnSpPr>
              <a:cxnSpLocks/>
            </p:cNvCxnSpPr>
            <p:nvPr/>
          </p:nvCxnSpPr>
          <p:spPr>
            <a:xfrm>
              <a:off x="6159062" y="1799180"/>
              <a:ext cx="5108575" cy="0"/>
            </a:xfrm>
            <a:prstGeom prst="line">
              <a:avLst/>
            </a:prstGeom>
            <a:noFill/>
            <a:ln w="6350" cap="flat" cmpd="sng" algn="ctr">
              <a:solidFill>
                <a:srgbClr val="FFFFFF">
                  <a:lumMod val="75000"/>
                </a:srgbClr>
              </a:solidFill>
              <a:prstDash val="solid"/>
              <a:miter lim="800000"/>
            </a:ln>
            <a:effectLst/>
          </p:spPr>
        </p:cxnSp>
        <p:sp>
          <p:nvSpPr>
            <p:cNvPr id="195" name="TextBox 194">
              <a:extLst>
                <a:ext uri="{FF2B5EF4-FFF2-40B4-BE49-F238E27FC236}">
                  <a16:creationId xmlns:a16="http://schemas.microsoft.com/office/drawing/2014/main" id="{CE16961C-338D-6C2F-3FFC-FE4D5D0AE104}"/>
                </a:ext>
              </a:extLst>
            </p:cNvPr>
            <p:cNvSpPr txBox="1"/>
            <p:nvPr/>
          </p:nvSpPr>
          <p:spPr>
            <a:xfrm>
              <a:off x="6159061" y="1174851"/>
              <a:ext cx="5108575" cy="553421"/>
            </a:xfrm>
            <a:prstGeom prst="rect">
              <a:avLst/>
            </a:prstGeom>
            <a:noFill/>
          </p:spPr>
          <p:txBody>
            <a:bodyPr wrap="square" lIns="91440" tIns="45720" rIns="91440" bIns="45720" rtlCol="0" anchor="t">
              <a:spAutoFit/>
            </a:bodyPr>
            <a:lstStyle/>
            <a:p>
              <a:pPr>
                <a:lnSpc>
                  <a:spcPct val="110000"/>
                </a:lnSpc>
                <a:defRPr/>
              </a:pPr>
              <a:r>
                <a:rPr lang="en-US" sz="1400" b="1" kern="0">
                  <a:solidFill>
                    <a:schemeClr val="bg2"/>
                  </a:solidFill>
                </a:rPr>
                <a:t>Total medical specialists (2019)</a:t>
              </a:r>
            </a:p>
            <a:p>
              <a:pPr>
                <a:lnSpc>
                  <a:spcPct val="110000"/>
                </a:lnSpc>
                <a:defRPr/>
              </a:pPr>
              <a:r>
                <a:rPr lang="en-US" sz="1400" i="0" u="none" strike="noStrike" kern="0" cap="none" spc="0" normalizeH="0" baseline="0" noProof="0">
                  <a:ln>
                    <a:noFill/>
                  </a:ln>
                  <a:solidFill>
                    <a:schemeClr val="bg2"/>
                  </a:solidFill>
                  <a:effectLst/>
                  <a:uLnTx/>
                  <a:uFillTx/>
                  <a:ea typeface="Open Sans"/>
                  <a:cs typeface="Open Sans"/>
                </a:rPr>
                <a:t>‘000</a:t>
              </a:r>
            </a:p>
          </p:txBody>
        </p:sp>
      </p:grpSp>
      <p:grpSp>
        <p:nvGrpSpPr>
          <p:cNvPr id="196" name="Group 195">
            <a:extLst>
              <a:ext uri="{FF2B5EF4-FFF2-40B4-BE49-F238E27FC236}">
                <a16:creationId xmlns:a16="http://schemas.microsoft.com/office/drawing/2014/main" id="{467F6CD2-0FBA-316F-5CDE-43EEDCA96095}"/>
              </a:ext>
            </a:extLst>
          </p:cNvPr>
          <p:cNvGrpSpPr/>
          <p:nvPr/>
        </p:nvGrpSpPr>
        <p:grpSpPr>
          <a:xfrm>
            <a:off x="7956221" y="1151456"/>
            <a:ext cx="3564379" cy="624329"/>
            <a:chOff x="6159061" y="1174851"/>
            <a:chExt cx="5108576" cy="624329"/>
          </a:xfrm>
        </p:grpSpPr>
        <p:cxnSp>
          <p:nvCxnSpPr>
            <p:cNvPr id="197" name="Straight Connector 196">
              <a:extLst>
                <a:ext uri="{FF2B5EF4-FFF2-40B4-BE49-F238E27FC236}">
                  <a16:creationId xmlns:a16="http://schemas.microsoft.com/office/drawing/2014/main" id="{3301F882-AD8B-81F2-3D46-FF28EDB9A2FE}"/>
                </a:ext>
              </a:extLst>
            </p:cNvPr>
            <p:cNvCxnSpPr>
              <a:cxnSpLocks/>
            </p:cNvCxnSpPr>
            <p:nvPr/>
          </p:nvCxnSpPr>
          <p:spPr>
            <a:xfrm>
              <a:off x="6159062" y="1799180"/>
              <a:ext cx="5108575" cy="0"/>
            </a:xfrm>
            <a:prstGeom prst="line">
              <a:avLst/>
            </a:prstGeom>
            <a:noFill/>
            <a:ln w="6350" cap="flat" cmpd="sng" algn="ctr">
              <a:solidFill>
                <a:srgbClr val="FFFFFF">
                  <a:lumMod val="75000"/>
                </a:srgbClr>
              </a:solidFill>
              <a:prstDash val="solid"/>
              <a:miter lim="800000"/>
            </a:ln>
            <a:effectLst/>
          </p:spPr>
        </p:cxnSp>
        <p:sp>
          <p:nvSpPr>
            <p:cNvPr id="198" name="TextBox 197">
              <a:extLst>
                <a:ext uri="{FF2B5EF4-FFF2-40B4-BE49-F238E27FC236}">
                  <a16:creationId xmlns:a16="http://schemas.microsoft.com/office/drawing/2014/main" id="{B2BA42A7-7CD8-C2D9-406F-96BFF4E7EBCD}"/>
                </a:ext>
              </a:extLst>
            </p:cNvPr>
            <p:cNvSpPr txBox="1"/>
            <p:nvPr/>
          </p:nvSpPr>
          <p:spPr>
            <a:xfrm>
              <a:off x="6159061" y="1174851"/>
              <a:ext cx="5108575" cy="553421"/>
            </a:xfrm>
            <a:prstGeom prst="rect">
              <a:avLst/>
            </a:prstGeom>
            <a:noFill/>
          </p:spPr>
          <p:txBody>
            <a:bodyPr wrap="square" lIns="91440" tIns="45720" rIns="91440" bIns="45720" rtlCol="0" anchor="t">
              <a:spAutoFit/>
            </a:bodyPr>
            <a:lstStyle/>
            <a:p>
              <a:pPr>
                <a:lnSpc>
                  <a:spcPct val="110000"/>
                </a:lnSpc>
                <a:defRPr/>
              </a:pPr>
              <a:r>
                <a:rPr lang="en-US" sz="1400" kern="0" dirty="0">
                  <a:solidFill>
                    <a:schemeClr val="bg2"/>
                  </a:solidFill>
                </a:rPr>
                <a:t>Medical specialists by discipline (2019)</a:t>
              </a:r>
            </a:p>
            <a:p>
              <a:pPr>
                <a:lnSpc>
                  <a:spcPct val="110000"/>
                </a:lnSpc>
                <a:defRPr/>
              </a:pPr>
              <a:endParaRPr lang="en-US" sz="1400" i="0" u="none" strike="noStrike" kern="0" cap="none" spc="0" normalizeH="0" baseline="0" noProof="0" dirty="0">
                <a:ln>
                  <a:noFill/>
                </a:ln>
                <a:solidFill>
                  <a:schemeClr val="bg2"/>
                </a:solidFill>
                <a:effectLst/>
                <a:uLnTx/>
                <a:uFillTx/>
                <a:ea typeface="Open Sans"/>
                <a:cs typeface="Open Sans"/>
              </a:endParaRPr>
            </a:p>
          </p:txBody>
        </p:sp>
      </p:grpSp>
      <p:sp>
        <p:nvSpPr>
          <p:cNvPr id="213" name="TextBox 212">
            <a:extLst>
              <a:ext uri="{FF2B5EF4-FFF2-40B4-BE49-F238E27FC236}">
                <a16:creationId xmlns:a16="http://schemas.microsoft.com/office/drawing/2014/main" id="{D04ED02B-CFB1-9485-67E7-476DF26EC849}"/>
              </a:ext>
            </a:extLst>
          </p:cNvPr>
          <p:cNvSpPr txBox="1"/>
          <p:nvPr/>
        </p:nvSpPr>
        <p:spPr>
          <a:xfrm>
            <a:off x="304800" y="6592463"/>
            <a:ext cx="8270213" cy="220381"/>
          </a:xfrm>
          <a:prstGeom prst="rect">
            <a:avLst/>
          </a:prstGeom>
          <a:noFill/>
        </p:spPr>
        <p:txBody>
          <a:bodyPr wrap="none" rtlCol="0">
            <a:spAutoFit/>
          </a:bodyPr>
          <a:lstStyle/>
          <a:p>
            <a:pPr algn="l">
              <a:lnSpc>
                <a:spcPct val="110000"/>
              </a:lnSpc>
            </a:pPr>
            <a:r>
              <a:rPr lang="en-US" sz="800" b="0" i="0" u="none" strike="noStrike" dirty="0">
                <a:solidFill>
                  <a:schemeClr val="tx1">
                    <a:lumMod val="10000"/>
                    <a:lumOff val="90000"/>
                  </a:schemeClr>
                </a:solidFill>
                <a:effectLst/>
                <a:latin typeface="+mj-lt"/>
              </a:rPr>
              <a:t>Source: Health Market Inquiry provisional report 2018; Percept report</a:t>
            </a:r>
            <a:r>
              <a:rPr lang="en-US" sz="800" dirty="0">
                <a:solidFill>
                  <a:schemeClr val="tx1">
                    <a:lumMod val="10000"/>
                    <a:lumOff val="90000"/>
                  </a:schemeClr>
                </a:solidFill>
                <a:latin typeface="+mj-lt"/>
              </a:rPr>
              <a:t> – </a:t>
            </a:r>
            <a:r>
              <a:rPr lang="en-US" sz="800" b="0" i="0" u="none" strike="noStrike" dirty="0">
                <a:solidFill>
                  <a:schemeClr val="tx1">
                    <a:lumMod val="10000"/>
                    <a:lumOff val="90000"/>
                  </a:schemeClr>
                </a:solidFill>
                <a:effectLst/>
                <a:latin typeface="+mj-lt"/>
              </a:rPr>
              <a:t>The supply </a:t>
            </a:r>
            <a:r>
              <a:rPr lang="en-US" sz="800" dirty="0">
                <a:solidFill>
                  <a:schemeClr val="tx1">
                    <a:lumMod val="10000"/>
                    <a:lumOff val="90000"/>
                  </a:schemeClr>
                </a:solidFill>
                <a:latin typeface="+mj-lt"/>
              </a:rPr>
              <a:t>of and need for medical specialists in South Africa, </a:t>
            </a:r>
            <a:r>
              <a:rPr lang="en-US" sz="800" b="0" i="0" u="none" strike="noStrike" dirty="0">
                <a:solidFill>
                  <a:schemeClr val="tx1">
                    <a:lumMod val="10000"/>
                    <a:lumOff val="90000"/>
                  </a:schemeClr>
                </a:solidFill>
                <a:effectLst/>
                <a:latin typeface="+mj-lt"/>
              </a:rPr>
              <a:t>2019;  datatopics.worldbank.org,   </a:t>
            </a:r>
          </a:p>
        </p:txBody>
      </p:sp>
      <p:grpSp>
        <p:nvGrpSpPr>
          <p:cNvPr id="20" name="Group 19">
            <a:extLst>
              <a:ext uri="{FF2B5EF4-FFF2-40B4-BE49-F238E27FC236}">
                <a16:creationId xmlns:a16="http://schemas.microsoft.com/office/drawing/2014/main" id="{EA00B09F-3B68-7974-E891-94C01D655BD6}"/>
              </a:ext>
            </a:extLst>
          </p:cNvPr>
          <p:cNvGrpSpPr/>
          <p:nvPr/>
        </p:nvGrpSpPr>
        <p:grpSpPr>
          <a:xfrm>
            <a:off x="411609" y="1151456"/>
            <a:ext cx="3564378" cy="624329"/>
            <a:chOff x="6159061" y="1174851"/>
            <a:chExt cx="5108576" cy="624329"/>
          </a:xfrm>
        </p:grpSpPr>
        <p:cxnSp>
          <p:nvCxnSpPr>
            <p:cNvPr id="21" name="Straight Connector 20">
              <a:extLst>
                <a:ext uri="{FF2B5EF4-FFF2-40B4-BE49-F238E27FC236}">
                  <a16:creationId xmlns:a16="http://schemas.microsoft.com/office/drawing/2014/main" id="{D2773EC7-B872-C243-D951-92CC42170CB0}"/>
                </a:ext>
              </a:extLst>
            </p:cNvPr>
            <p:cNvCxnSpPr>
              <a:cxnSpLocks/>
            </p:cNvCxnSpPr>
            <p:nvPr/>
          </p:nvCxnSpPr>
          <p:spPr>
            <a:xfrm>
              <a:off x="6159062" y="1799180"/>
              <a:ext cx="5108575" cy="0"/>
            </a:xfrm>
            <a:prstGeom prst="line">
              <a:avLst/>
            </a:prstGeom>
            <a:noFill/>
            <a:ln w="6350" cap="flat" cmpd="sng" algn="ctr">
              <a:solidFill>
                <a:srgbClr val="FFFFFF">
                  <a:lumMod val="75000"/>
                </a:srgbClr>
              </a:solidFill>
              <a:prstDash val="solid"/>
              <a:miter lim="800000"/>
            </a:ln>
            <a:effectLst/>
          </p:spPr>
        </p:cxnSp>
        <p:sp>
          <p:nvSpPr>
            <p:cNvPr id="22" name="TextBox 21">
              <a:extLst>
                <a:ext uri="{FF2B5EF4-FFF2-40B4-BE49-F238E27FC236}">
                  <a16:creationId xmlns:a16="http://schemas.microsoft.com/office/drawing/2014/main" id="{54C6818E-E2C3-4D9C-AF06-5AC9EDBCAB8A}"/>
                </a:ext>
              </a:extLst>
            </p:cNvPr>
            <p:cNvSpPr txBox="1"/>
            <p:nvPr/>
          </p:nvSpPr>
          <p:spPr>
            <a:xfrm>
              <a:off x="6159061" y="1174851"/>
              <a:ext cx="5108575" cy="316433"/>
            </a:xfrm>
            <a:prstGeom prst="rect">
              <a:avLst/>
            </a:prstGeom>
            <a:noFill/>
          </p:spPr>
          <p:txBody>
            <a:bodyPr wrap="square" lIns="91440" tIns="45720" rIns="91440" bIns="45720" rtlCol="0" anchor="t">
              <a:spAutoFit/>
            </a:bodyPr>
            <a:lstStyle/>
            <a:p>
              <a:pPr>
                <a:lnSpc>
                  <a:spcPct val="110000"/>
                </a:lnSpc>
                <a:defRPr/>
              </a:pPr>
              <a:r>
                <a:rPr lang="en-US" sz="1400" b="1" kern="0">
                  <a:solidFill>
                    <a:schemeClr val="bg2"/>
                  </a:solidFill>
                </a:rPr>
                <a:t>Hospital beds per 1000 (2016)</a:t>
              </a:r>
            </a:p>
          </p:txBody>
        </p:sp>
      </p:grpSp>
      <p:graphicFrame>
        <p:nvGraphicFramePr>
          <p:cNvPr id="88" name="Chart 87">
            <a:extLst>
              <a:ext uri="{FF2B5EF4-FFF2-40B4-BE49-F238E27FC236}">
                <a16:creationId xmlns:a16="http://schemas.microsoft.com/office/drawing/2014/main" id="{A24C0A62-96E9-62B4-92D0-BF5939E32BD7}"/>
              </a:ext>
            </a:extLst>
          </p:cNvPr>
          <p:cNvGraphicFramePr/>
          <p:nvPr>
            <p:custDataLst>
              <p:tags r:id="rId22"/>
            </p:custDataLst>
            <p:extLst>
              <p:ext uri="{D42A27DB-BD31-4B8C-83A1-F6EECF244321}">
                <p14:modId xmlns:p14="http://schemas.microsoft.com/office/powerpoint/2010/main" val="4165793525"/>
              </p:ext>
            </p:extLst>
          </p:nvPr>
        </p:nvGraphicFramePr>
        <p:xfrm>
          <a:off x="1012825" y="2205038"/>
          <a:ext cx="1801813" cy="3721100"/>
        </p:xfrm>
        <a:graphic>
          <a:graphicData uri="http://schemas.openxmlformats.org/drawingml/2006/chart">
            <c:chart xmlns:c="http://schemas.openxmlformats.org/drawingml/2006/chart" xmlns:r="http://schemas.openxmlformats.org/officeDocument/2006/relationships" r:id="rId31"/>
          </a:graphicData>
        </a:graphic>
      </p:graphicFrame>
      <p:sp>
        <p:nvSpPr>
          <p:cNvPr id="30" name="Text Placeholder 2">
            <a:extLst>
              <a:ext uri="{FF2B5EF4-FFF2-40B4-BE49-F238E27FC236}">
                <a16:creationId xmlns:a16="http://schemas.microsoft.com/office/drawing/2014/main" id="{C2AE3A26-692E-41AB-B91D-5158D5FF1D1C}"/>
              </a:ext>
            </a:extLst>
          </p:cNvPr>
          <p:cNvSpPr txBox="1">
            <a:spLocks/>
          </p:cNvSpPr>
          <p:nvPr>
            <p:custDataLst>
              <p:tags r:id="rId23"/>
            </p:custDataLst>
          </p:nvPr>
        </p:nvSpPr>
        <p:spPr bwMode="auto">
          <a:xfrm>
            <a:off x="779464" y="3232150"/>
            <a:ext cx="531813" cy="36512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9B8F4E4C-D81E-4482-A454-1E322C5A0DA1}" type="datetime'''Pr''''iva''te'''' ''''''''&#10;''''se''ct''''''o''''''''r'' '">
              <a:rPr lang="en-US" altLang="en-US" sz="1200" smtClean="0"/>
              <a:pPr/>
              <a:t>Private 
sector </a:t>
            </a:fld>
            <a:endParaRPr lang="en-US" sz="1200"/>
          </a:p>
        </p:txBody>
      </p:sp>
      <p:sp>
        <p:nvSpPr>
          <p:cNvPr id="31" name="Text Placeholder 2">
            <a:extLst>
              <a:ext uri="{FF2B5EF4-FFF2-40B4-BE49-F238E27FC236}">
                <a16:creationId xmlns:a16="http://schemas.microsoft.com/office/drawing/2014/main" id="{10CEE2D4-D71C-CBE5-27A6-93E27896A168}"/>
              </a:ext>
            </a:extLst>
          </p:cNvPr>
          <p:cNvSpPr txBox="1">
            <a:spLocks/>
          </p:cNvSpPr>
          <p:nvPr>
            <p:custDataLst>
              <p:tags r:id="rId24"/>
            </p:custDataLst>
          </p:nvPr>
        </p:nvSpPr>
        <p:spPr bwMode="auto">
          <a:xfrm>
            <a:off x="831851" y="5010150"/>
            <a:ext cx="479425" cy="36512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D197F154-F1B4-44BF-B03B-FF72F492C7BE}" type="datetime'''''''''''P''''''ubl''''i''c ''&#10;''''sec''t''''''''''o''r '''''">
              <a:rPr lang="en-US" altLang="en-US" sz="1200" smtClean="0"/>
              <a:pPr/>
              <a:t>Public 
sector </a:t>
            </a:fld>
            <a:endParaRPr lang="en-US" sz="1200"/>
          </a:p>
        </p:txBody>
      </p:sp>
      <p:sp>
        <p:nvSpPr>
          <p:cNvPr id="26" name="Text Placeholder 2">
            <a:extLst>
              <a:ext uri="{FF2B5EF4-FFF2-40B4-BE49-F238E27FC236}">
                <a16:creationId xmlns:a16="http://schemas.microsoft.com/office/drawing/2014/main" id="{7902D883-F009-AA59-8970-DBFFB5A83057}"/>
              </a:ext>
            </a:extLst>
          </p:cNvPr>
          <p:cNvSpPr txBox="1">
            <a:spLocks/>
          </p:cNvSpPr>
          <p:nvPr>
            <p:custDataLst>
              <p:tags r:id="rId25"/>
            </p:custDataLst>
          </p:nvPr>
        </p:nvSpPr>
        <p:spPr bwMode="auto">
          <a:xfrm>
            <a:off x="1592263" y="5894388"/>
            <a:ext cx="642938" cy="36512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A2F730CB-1CF1-4F4D-BC84-16FD74634771}" type="datetime'B''''''''''e''''''d''''s ''''''''''per ''''''1000'''''''''">
              <a:rPr lang="en-US" altLang="en-US" sz="1200" smtClean="0"/>
              <a:pPr/>
              <a:t>Beds per 1000</a:t>
            </a:fld>
            <a:endParaRPr lang="en-US" sz="1200"/>
          </a:p>
        </p:txBody>
      </p:sp>
      <p:sp>
        <p:nvSpPr>
          <p:cNvPr id="11" name="TextBox 10">
            <a:extLst>
              <a:ext uri="{FF2B5EF4-FFF2-40B4-BE49-F238E27FC236}">
                <a16:creationId xmlns:a16="http://schemas.microsoft.com/office/drawing/2014/main" id="{29634A4C-C953-D699-4820-49996DE552F9}"/>
              </a:ext>
            </a:extLst>
          </p:cNvPr>
          <p:cNvSpPr txBox="1"/>
          <p:nvPr/>
        </p:nvSpPr>
        <p:spPr>
          <a:xfrm>
            <a:off x="10752815" y="828036"/>
            <a:ext cx="1174230" cy="252377"/>
          </a:xfrm>
          <a:prstGeom prst="rect">
            <a:avLst/>
          </a:prstGeom>
          <a:noFill/>
        </p:spPr>
        <p:txBody>
          <a:bodyPr wrap="square" rtlCol="0">
            <a:spAutoFit/>
          </a:bodyPr>
          <a:lstStyle/>
          <a:p>
            <a:pPr algn="r">
              <a:lnSpc>
                <a:spcPct val="110000"/>
              </a:lnSpc>
            </a:pPr>
            <a:r>
              <a:rPr lang="en-US" sz="1000" dirty="0">
                <a:solidFill>
                  <a:schemeClr val="bg1">
                    <a:lumMod val="85000"/>
                  </a:schemeClr>
                </a:solidFill>
                <a:latin typeface="+mj-lt"/>
              </a:rPr>
              <a:t>ESTIMATED</a:t>
            </a:r>
            <a:endParaRPr lang="en-US" sz="1000" b="0" i="0" u="none" strike="noStrike" dirty="0">
              <a:solidFill>
                <a:schemeClr val="bg1">
                  <a:lumMod val="85000"/>
                </a:schemeClr>
              </a:solidFill>
              <a:effectLst/>
              <a:latin typeface="+mj-lt"/>
            </a:endParaRPr>
          </a:p>
        </p:txBody>
      </p:sp>
    </p:spTree>
    <p:extLst>
      <p:ext uri="{BB962C8B-B14F-4D97-AF65-F5344CB8AC3E}">
        <p14:creationId xmlns:p14="http://schemas.microsoft.com/office/powerpoint/2010/main" val="41513126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298EBFD6-594F-9E60-B04B-6971772A0A37}"/>
              </a:ext>
            </a:extLst>
          </p:cNvPr>
          <p:cNvGraphicFramePr>
            <a:graphicFrameLocks noChangeAspect="1"/>
          </p:cNvGraphicFramePr>
          <p:nvPr>
            <p:custDataLst>
              <p:tags r:id="rId1"/>
            </p:custDataLst>
            <p:extLst>
              <p:ext uri="{D42A27DB-BD31-4B8C-83A1-F6EECF244321}">
                <p14:modId xmlns:p14="http://schemas.microsoft.com/office/powerpoint/2010/main" val="1696439850"/>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think-cell data - do not delete" hidden="1">
                        <a:extLst>
                          <a:ext uri="{FF2B5EF4-FFF2-40B4-BE49-F238E27FC236}">
                            <a16:creationId xmlns:a16="http://schemas.microsoft.com/office/drawing/2014/main" id="{298EBFD6-594F-9E60-B04B-6971772A0A3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EC64DC1-D303-3C18-1E58-7A30AFD88044}"/>
              </a:ext>
            </a:extLst>
          </p:cNvPr>
          <p:cNvSpPr>
            <a:spLocks noGrp="1"/>
          </p:cNvSpPr>
          <p:nvPr>
            <p:ph type="title"/>
          </p:nvPr>
        </p:nvSpPr>
        <p:spPr/>
        <p:txBody>
          <a:bodyPr vert="horz"/>
          <a:lstStyle/>
          <a:p>
            <a:r>
              <a:rPr lang="en-US" sz="2200" b="0" cap="none" dirty="0">
                <a:latin typeface="+mn-lt"/>
              </a:rPr>
              <a:t>Overview of main specialist societies in South Africa</a:t>
            </a:r>
          </a:p>
        </p:txBody>
      </p:sp>
      <p:pic>
        <p:nvPicPr>
          <p:cNvPr id="8" name="Picture 7">
            <a:extLst>
              <a:ext uri="{FF2B5EF4-FFF2-40B4-BE49-F238E27FC236}">
                <a16:creationId xmlns:a16="http://schemas.microsoft.com/office/drawing/2014/main" id="{ADFB3D19-7F1D-FC54-CA7E-24FE2F70A429}"/>
              </a:ext>
            </a:extLst>
          </p:cNvPr>
          <p:cNvPicPr>
            <a:picLocks noChangeAspect="1"/>
          </p:cNvPicPr>
          <p:nvPr/>
        </p:nvPicPr>
        <p:blipFill rotWithShape="1">
          <a:blip r:embed="rId5"/>
          <a:srcRect l="31262" t="10269" r="33344"/>
          <a:stretch/>
        </p:blipFill>
        <p:spPr>
          <a:xfrm>
            <a:off x="870525" y="1297387"/>
            <a:ext cx="635934" cy="806120"/>
          </a:xfrm>
          <a:prstGeom prst="rect">
            <a:avLst/>
          </a:prstGeom>
        </p:spPr>
      </p:pic>
      <p:pic>
        <p:nvPicPr>
          <p:cNvPr id="9" name="Picture 8">
            <a:extLst>
              <a:ext uri="{FF2B5EF4-FFF2-40B4-BE49-F238E27FC236}">
                <a16:creationId xmlns:a16="http://schemas.microsoft.com/office/drawing/2014/main" id="{857FF069-1E67-A677-2465-3C02325F9AF9}"/>
              </a:ext>
            </a:extLst>
          </p:cNvPr>
          <p:cNvPicPr>
            <a:picLocks noChangeAspect="1"/>
          </p:cNvPicPr>
          <p:nvPr/>
        </p:nvPicPr>
        <p:blipFill>
          <a:blip r:embed="rId6"/>
          <a:stretch>
            <a:fillRect/>
          </a:stretch>
        </p:blipFill>
        <p:spPr>
          <a:xfrm>
            <a:off x="641696" y="2356371"/>
            <a:ext cx="1093592" cy="664509"/>
          </a:xfrm>
          <a:prstGeom prst="rect">
            <a:avLst/>
          </a:prstGeom>
        </p:spPr>
      </p:pic>
      <p:pic>
        <p:nvPicPr>
          <p:cNvPr id="10" name="Picture 9">
            <a:extLst>
              <a:ext uri="{FF2B5EF4-FFF2-40B4-BE49-F238E27FC236}">
                <a16:creationId xmlns:a16="http://schemas.microsoft.com/office/drawing/2014/main" id="{8FE85A61-A904-67D1-5FC5-2FBA4041CFB6}"/>
              </a:ext>
            </a:extLst>
          </p:cNvPr>
          <p:cNvPicPr>
            <a:picLocks noChangeAspect="1"/>
          </p:cNvPicPr>
          <p:nvPr/>
        </p:nvPicPr>
        <p:blipFill>
          <a:blip r:embed="rId7"/>
          <a:stretch>
            <a:fillRect/>
          </a:stretch>
        </p:blipFill>
        <p:spPr>
          <a:xfrm>
            <a:off x="709385" y="3273744"/>
            <a:ext cx="958215" cy="875170"/>
          </a:xfrm>
          <a:prstGeom prst="rect">
            <a:avLst/>
          </a:prstGeom>
        </p:spPr>
      </p:pic>
      <p:pic>
        <p:nvPicPr>
          <p:cNvPr id="11" name="Picture 10">
            <a:extLst>
              <a:ext uri="{FF2B5EF4-FFF2-40B4-BE49-F238E27FC236}">
                <a16:creationId xmlns:a16="http://schemas.microsoft.com/office/drawing/2014/main" id="{687F4141-78D2-963E-E02B-6040EAC9B81B}"/>
              </a:ext>
            </a:extLst>
          </p:cNvPr>
          <p:cNvPicPr>
            <a:picLocks noChangeAspect="1"/>
          </p:cNvPicPr>
          <p:nvPr/>
        </p:nvPicPr>
        <p:blipFill>
          <a:blip r:embed="rId8"/>
          <a:stretch>
            <a:fillRect/>
          </a:stretch>
        </p:blipFill>
        <p:spPr>
          <a:xfrm>
            <a:off x="634025" y="4401778"/>
            <a:ext cx="1108935" cy="343963"/>
          </a:xfrm>
          <a:prstGeom prst="rect">
            <a:avLst/>
          </a:prstGeom>
        </p:spPr>
      </p:pic>
      <p:grpSp>
        <p:nvGrpSpPr>
          <p:cNvPr id="15" name="Group 14">
            <a:extLst>
              <a:ext uri="{FF2B5EF4-FFF2-40B4-BE49-F238E27FC236}">
                <a16:creationId xmlns:a16="http://schemas.microsoft.com/office/drawing/2014/main" id="{02E0A72A-9B38-BF6A-0168-F1630987FBBF}"/>
              </a:ext>
            </a:extLst>
          </p:cNvPr>
          <p:cNvGrpSpPr/>
          <p:nvPr/>
        </p:nvGrpSpPr>
        <p:grpSpPr>
          <a:xfrm>
            <a:off x="712242" y="4998605"/>
            <a:ext cx="952500" cy="667051"/>
            <a:chOff x="715663" y="5002740"/>
            <a:chExt cx="952500" cy="667051"/>
          </a:xfrm>
        </p:grpSpPr>
        <p:pic>
          <p:nvPicPr>
            <p:cNvPr id="12" name="Picture 11">
              <a:extLst>
                <a:ext uri="{FF2B5EF4-FFF2-40B4-BE49-F238E27FC236}">
                  <a16:creationId xmlns:a16="http://schemas.microsoft.com/office/drawing/2014/main" id="{3667E6ED-0A0E-BD72-314F-CF2C3F4399EC}"/>
                </a:ext>
              </a:extLst>
            </p:cNvPr>
            <p:cNvPicPr>
              <a:picLocks noChangeAspect="1"/>
            </p:cNvPicPr>
            <p:nvPr/>
          </p:nvPicPr>
          <p:blipFill rotWithShape="1">
            <a:blip r:embed="rId9"/>
            <a:srcRect t="33840" b="32240"/>
            <a:stretch/>
          </p:blipFill>
          <p:spPr>
            <a:xfrm>
              <a:off x="715663" y="5002740"/>
              <a:ext cx="952500" cy="323088"/>
            </a:xfrm>
            <a:prstGeom prst="rect">
              <a:avLst/>
            </a:prstGeom>
          </p:spPr>
        </p:pic>
        <p:pic>
          <p:nvPicPr>
            <p:cNvPr id="13" name="Picture 12">
              <a:extLst>
                <a:ext uri="{FF2B5EF4-FFF2-40B4-BE49-F238E27FC236}">
                  <a16:creationId xmlns:a16="http://schemas.microsoft.com/office/drawing/2014/main" id="{F13054A8-B188-7207-5735-C3CCAC082DC5}"/>
                </a:ext>
              </a:extLst>
            </p:cNvPr>
            <p:cNvPicPr>
              <a:picLocks noChangeAspect="1"/>
            </p:cNvPicPr>
            <p:nvPr/>
          </p:nvPicPr>
          <p:blipFill>
            <a:blip r:embed="rId10"/>
            <a:stretch>
              <a:fillRect/>
            </a:stretch>
          </p:blipFill>
          <p:spPr>
            <a:xfrm>
              <a:off x="887917" y="5325828"/>
              <a:ext cx="607991" cy="343963"/>
            </a:xfrm>
            <a:prstGeom prst="rect">
              <a:avLst/>
            </a:prstGeom>
          </p:spPr>
        </p:pic>
      </p:grpSp>
      <p:pic>
        <p:nvPicPr>
          <p:cNvPr id="14" name="Picture 2" descr="Home Page">
            <a:extLst>
              <a:ext uri="{FF2B5EF4-FFF2-40B4-BE49-F238E27FC236}">
                <a16:creationId xmlns:a16="http://schemas.microsoft.com/office/drawing/2014/main" id="{157F2911-83B0-E1B9-2D6B-9B027CA113C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98904" y="5901387"/>
            <a:ext cx="579176" cy="65603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F7E7A6A8-750B-896D-F1B5-D43D85DED300}"/>
              </a:ext>
            </a:extLst>
          </p:cNvPr>
          <p:cNvSpPr txBox="1"/>
          <p:nvPr/>
        </p:nvSpPr>
        <p:spPr>
          <a:xfrm>
            <a:off x="2064599" y="1297387"/>
            <a:ext cx="8848824" cy="615553"/>
          </a:xfrm>
          <a:prstGeom prst="rect">
            <a:avLst/>
          </a:prstGeom>
          <a:noFill/>
        </p:spPr>
        <p:txBody>
          <a:bodyPr wrap="square" rtlCol="0">
            <a:spAutoFit/>
          </a:bodyPr>
          <a:lstStyle/>
          <a:p>
            <a:r>
              <a:rPr lang="en-US" sz="1200" b="1" dirty="0">
                <a:solidFill>
                  <a:schemeClr val="accent5">
                    <a:lumMod val="60000"/>
                    <a:lumOff val="40000"/>
                  </a:schemeClr>
                </a:solidFill>
              </a:rPr>
              <a:t>South African Society of Cardiovascular Intervention (SASCI) </a:t>
            </a:r>
          </a:p>
          <a:p>
            <a:r>
              <a:rPr lang="en-US" sz="1100" b="0" dirty="0">
                <a:solidFill>
                  <a:schemeClr val="tx1">
                    <a:lumMod val="10000"/>
                    <a:lumOff val="90000"/>
                  </a:schemeClr>
                </a:solidFill>
              </a:rPr>
              <a:t>CAD Care Initiative: A shared-value initiative aimed at improving the quality and cost outcomes for patients diagnosed with coronary artery disease.</a:t>
            </a:r>
          </a:p>
        </p:txBody>
      </p:sp>
      <p:sp>
        <p:nvSpPr>
          <p:cNvPr id="17" name="TextBox 16">
            <a:extLst>
              <a:ext uri="{FF2B5EF4-FFF2-40B4-BE49-F238E27FC236}">
                <a16:creationId xmlns:a16="http://schemas.microsoft.com/office/drawing/2014/main" id="{45E88FD5-D680-3240-88AA-858304DE883A}"/>
              </a:ext>
            </a:extLst>
          </p:cNvPr>
          <p:cNvSpPr txBox="1"/>
          <p:nvPr/>
        </p:nvSpPr>
        <p:spPr>
          <a:xfrm>
            <a:off x="2064599" y="2244337"/>
            <a:ext cx="8848824" cy="830997"/>
          </a:xfrm>
          <a:prstGeom prst="rect">
            <a:avLst/>
          </a:prstGeom>
          <a:noFill/>
        </p:spPr>
        <p:txBody>
          <a:bodyPr wrap="square" rtlCol="0">
            <a:spAutoFit/>
          </a:bodyPr>
          <a:lstStyle/>
          <a:p>
            <a:r>
              <a:rPr lang="en-US" sz="1200" b="1" dirty="0">
                <a:solidFill>
                  <a:schemeClr val="accent5">
                    <a:lumMod val="60000"/>
                    <a:lumOff val="40000"/>
                  </a:schemeClr>
                </a:solidFill>
              </a:rPr>
              <a:t>South African </a:t>
            </a:r>
            <a:r>
              <a:rPr lang="en-US" sz="1200" b="1" dirty="0" err="1">
                <a:solidFill>
                  <a:schemeClr val="accent5">
                    <a:lumMod val="60000"/>
                    <a:lumOff val="40000"/>
                  </a:schemeClr>
                </a:solidFill>
              </a:rPr>
              <a:t>Orthopaedic</a:t>
            </a:r>
            <a:r>
              <a:rPr lang="en-US" sz="1200" b="1" dirty="0">
                <a:solidFill>
                  <a:schemeClr val="accent5">
                    <a:lumMod val="60000"/>
                    <a:lumOff val="40000"/>
                  </a:schemeClr>
                </a:solidFill>
              </a:rPr>
              <a:t> Association (SAOA)</a:t>
            </a:r>
          </a:p>
          <a:p>
            <a:r>
              <a:rPr lang="en-US" sz="1100" dirty="0">
                <a:solidFill>
                  <a:schemeClr val="tx1">
                    <a:lumMod val="10000"/>
                    <a:lumOff val="90000"/>
                  </a:schemeClr>
                </a:solidFill>
              </a:rPr>
              <a:t>Joint Arthroplasty Network: The aim of this initiative is to provide all members of qualifying medical schemes who require an elective primary, unilateral hip or knee joint arthroplasty, access to a high-quality </a:t>
            </a:r>
            <a:r>
              <a:rPr lang="en-US" sz="1100" dirty="0" err="1">
                <a:solidFill>
                  <a:schemeClr val="tx1">
                    <a:lumMod val="10000"/>
                    <a:lumOff val="90000"/>
                  </a:schemeClr>
                </a:solidFill>
              </a:rPr>
              <a:t>programme</a:t>
            </a:r>
            <a:r>
              <a:rPr lang="en-US" sz="1100" dirty="0">
                <a:solidFill>
                  <a:schemeClr val="tx1">
                    <a:lumMod val="10000"/>
                    <a:lumOff val="90000"/>
                  </a:schemeClr>
                </a:solidFill>
              </a:rPr>
              <a:t> that delivers cost-effective care and excellent clinical outcomes in an ambulatory setting</a:t>
            </a:r>
            <a:r>
              <a:rPr lang="en-US" sz="1200" dirty="0">
                <a:solidFill>
                  <a:schemeClr val="tx1">
                    <a:lumMod val="10000"/>
                    <a:lumOff val="90000"/>
                  </a:schemeClr>
                </a:solidFill>
              </a:rPr>
              <a:t>.</a:t>
            </a:r>
          </a:p>
        </p:txBody>
      </p:sp>
      <p:sp>
        <p:nvSpPr>
          <p:cNvPr id="18" name="TextBox 17">
            <a:extLst>
              <a:ext uri="{FF2B5EF4-FFF2-40B4-BE49-F238E27FC236}">
                <a16:creationId xmlns:a16="http://schemas.microsoft.com/office/drawing/2014/main" id="{B0238608-9671-8C3A-F88E-932DF2431C3D}"/>
              </a:ext>
            </a:extLst>
          </p:cNvPr>
          <p:cNvSpPr txBox="1"/>
          <p:nvPr/>
        </p:nvSpPr>
        <p:spPr>
          <a:xfrm>
            <a:off x="2064599" y="3143113"/>
            <a:ext cx="8848824" cy="954107"/>
          </a:xfrm>
          <a:prstGeom prst="rect">
            <a:avLst/>
          </a:prstGeom>
          <a:noFill/>
        </p:spPr>
        <p:txBody>
          <a:bodyPr wrap="square" rtlCol="0">
            <a:spAutoFit/>
          </a:bodyPr>
          <a:lstStyle/>
          <a:p>
            <a:r>
              <a:rPr lang="en-US" sz="1200" b="1" dirty="0">
                <a:solidFill>
                  <a:schemeClr val="accent5">
                    <a:lumMod val="60000"/>
                    <a:lumOff val="40000"/>
                  </a:schemeClr>
                </a:solidFill>
              </a:rPr>
              <a:t>South African Spine Society (SASS)</a:t>
            </a:r>
          </a:p>
          <a:p>
            <a:r>
              <a:rPr lang="en-US" sz="1100" dirty="0">
                <a:solidFill>
                  <a:schemeClr val="tx1">
                    <a:lumMod val="10000"/>
                    <a:lumOff val="90000"/>
                  </a:schemeClr>
                </a:solidFill>
              </a:rPr>
              <a:t>Spinal Care Program (SCCP): Ensure the best possible outcomes to members suffering from back pain. The initiative provides unique benefits supported by a network of spinal surgery hospitals, surgeons and allied, focusing on scheme members suffering from severe and ongoing back pain. SCCP has three distinctive components which are Quality of care, conservative care network and Discovery Spinal Surgery Network.</a:t>
            </a:r>
          </a:p>
        </p:txBody>
      </p:sp>
      <p:sp>
        <p:nvSpPr>
          <p:cNvPr id="19" name="TextBox 18">
            <a:extLst>
              <a:ext uri="{FF2B5EF4-FFF2-40B4-BE49-F238E27FC236}">
                <a16:creationId xmlns:a16="http://schemas.microsoft.com/office/drawing/2014/main" id="{53A0D232-C6F7-656F-696B-21BBC7357933}"/>
              </a:ext>
            </a:extLst>
          </p:cNvPr>
          <p:cNvSpPr txBox="1"/>
          <p:nvPr/>
        </p:nvSpPr>
        <p:spPr>
          <a:xfrm>
            <a:off x="2064599" y="4288565"/>
            <a:ext cx="8848824" cy="461665"/>
          </a:xfrm>
          <a:prstGeom prst="rect">
            <a:avLst/>
          </a:prstGeom>
          <a:noFill/>
        </p:spPr>
        <p:txBody>
          <a:bodyPr wrap="square" rtlCol="0">
            <a:spAutoFit/>
          </a:bodyPr>
          <a:lstStyle/>
          <a:p>
            <a:r>
              <a:rPr lang="en-US" sz="1200" b="1" dirty="0">
                <a:solidFill>
                  <a:schemeClr val="accent5">
                    <a:lumMod val="60000"/>
                    <a:lumOff val="40000"/>
                  </a:schemeClr>
                </a:solidFill>
              </a:rPr>
              <a:t>South African Society of Obstetricians and </a:t>
            </a:r>
            <a:r>
              <a:rPr lang="en-US" sz="1200" b="1" dirty="0" err="1">
                <a:solidFill>
                  <a:schemeClr val="accent5">
                    <a:lumMod val="60000"/>
                    <a:lumOff val="40000"/>
                  </a:schemeClr>
                </a:solidFill>
              </a:rPr>
              <a:t>Gynaecologists</a:t>
            </a:r>
            <a:endParaRPr lang="en-US" sz="1200" b="1" dirty="0">
              <a:solidFill>
                <a:schemeClr val="accent5">
                  <a:lumMod val="60000"/>
                  <a:lumOff val="40000"/>
                </a:schemeClr>
              </a:solidFill>
            </a:endParaRPr>
          </a:p>
          <a:p>
            <a:r>
              <a:rPr lang="en-US" sz="1100" dirty="0">
                <a:solidFill>
                  <a:schemeClr val="tx1">
                    <a:lumMod val="10000"/>
                    <a:lumOff val="90000"/>
                  </a:schemeClr>
                </a:solidFill>
              </a:rPr>
              <a:t>Obstetrics Quality Network: A shared-value initiative aimed at improving the quality and cost outcomes in obstetric care</a:t>
            </a:r>
            <a:r>
              <a:rPr lang="en-US" sz="1200" dirty="0">
                <a:solidFill>
                  <a:schemeClr val="tx1"/>
                </a:solidFill>
              </a:rPr>
              <a:t>.</a:t>
            </a:r>
          </a:p>
        </p:txBody>
      </p:sp>
      <p:sp>
        <p:nvSpPr>
          <p:cNvPr id="20" name="TextBox 19">
            <a:extLst>
              <a:ext uri="{FF2B5EF4-FFF2-40B4-BE49-F238E27FC236}">
                <a16:creationId xmlns:a16="http://schemas.microsoft.com/office/drawing/2014/main" id="{02A12561-0478-375B-7DC7-1BAB18874F89}"/>
              </a:ext>
            </a:extLst>
          </p:cNvPr>
          <p:cNvSpPr txBox="1"/>
          <p:nvPr/>
        </p:nvSpPr>
        <p:spPr>
          <a:xfrm>
            <a:off x="2064599" y="4920224"/>
            <a:ext cx="8848824" cy="615553"/>
          </a:xfrm>
          <a:prstGeom prst="rect">
            <a:avLst/>
          </a:prstGeom>
          <a:noFill/>
        </p:spPr>
        <p:txBody>
          <a:bodyPr wrap="square" rtlCol="0">
            <a:spAutoFit/>
          </a:bodyPr>
          <a:lstStyle/>
          <a:p>
            <a:r>
              <a:rPr lang="en-US" sz="1200" b="1" dirty="0">
                <a:solidFill>
                  <a:schemeClr val="accent5">
                    <a:lumMod val="60000"/>
                    <a:lumOff val="40000"/>
                  </a:schemeClr>
                </a:solidFill>
              </a:rPr>
              <a:t>South African </a:t>
            </a:r>
            <a:r>
              <a:rPr lang="en-US" sz="1200" b="1" dirty="0" err="1">
                <a:solidFill>
                  <a:schemeClr val="accent5">
                    <a:lumMod val="60000"/>
                    <a:lumOff val="40000"/>
                  </a:schemeClr>
                </a:solidFill>
              </a:rPr>
              <a:t>Paediatric</a:t>
            </a:r>
            <a:r>
              <a:rPr lang="en-US" sz="1200" b="1" dirty="0">
                <a:solidFill>
                  <a:schemeClr val="accent5">
                    <a:lumMod val="60000"/>
                    <a:lumOff val="40000"/>
                  </a:schemeClr>
                </a:solidFill>
              </a:rPr>
              <a:t> Association (SAPA) and </a:t>
            </a:r>
            <a:r>
              <a:rPr lang="en-US" sz="1200" b="1" dirty="0" err="1">
                <a:solidFill>
                  <a:schemeClr val="accent5">
                    <a:lumMod val="60000"/>
                    <a:lumOff val="40000"/>
                  </a:schemeClr>
                </a:solidFill>
              </a:rPr>
              <a:t>Paediatric</a:t>
            </a:r>
            <a:r>
              <a:rPr lang="en-US" sz="1200" b="1" dirty="0">
                <a:solidFill>
                  <a:schemeClr val="accent5">
                    <a:lumMod val="60000"/>
                    <a:lumOff val="40000"/>
                  </a:schemeClr>
                </a:solidFill>
              </a:rPr>
              <a:t> Management Group (PMG)</a:t>
            </a:r>
          </a:p>
          <a:p>
            <a:r>
              <a:rPr lang="en-US" sz="1100" dirty="0" err="1">
                <a:solidFill>
                  <a:schemeClr val="tx1">
                    <a:lumMod val="10000"/>
                    <a:lumOff val="90000"/>
                  </a:schemeClr>
                </a:solidFill>
              </a:rPr>
              <a:t>Paediatric</a:t>
            </a:r>
            <a:r>
              <a:rPr lang="en-US" sz="1100" dirty="0">
                <a:solidFill>
                  <a:schemeClr val="tx1">
                    <a:lumMod val="10000"/>
                    <a:lumOff val="90000"/>
                  </a:schemeClr>
                </a:solidFill>
              </a:rPr>
              <a:t> Governance Program: A shared-value initiative aimed at driving </a:t>
            </a:r>
            <a:r>
              <a:rPr lang="en-US" sz="1100" dirty="0" err="1">
                <a:solidFill>
                  <a:schemeClr val="tx1">
                    <a:lumMod val="10000"/>
                    <a:lumOff val="90000"/>
                  </a:schemeClr>
                </a:solidFill>
              </a:rPr>
              <a:t>behavioural</a:t>
            </a:r>
            <a:r>
              <a:rPr lang="en-US" sz="1100" dirty="0">
                <a:solidFill>
                  <a:schemeClr val="tx1">
                    <a:lumMod val="10000"/>
                    <a:lumOff val="90000"/>
                  </a:schemeClr>
                </a:solidFill>
              </a:rPr>
              <a:t> change and reduce clinically inappropriate hospital admissions. Only PMG members can join the </a:t>
            </a:r>
            <a:r>
              <a:rPr lang="en-US" sz="1100" dirty="0" err="1">
                <a:solidFill>
                  <a:schemeClr val="tx1">
                    <a:lumMod val="10000"/>
                    <a:lumOff val="90000"/>
                  </a:schemeClr>
                </a:solidFill>
              </a:rPr>
              <a:t>Paediatric</a:t>
            </a:r>
            <a:r>
              <a:rPr lang="en-US" sz="1100" dirty="0">
                <a:solidFill>
                  <a:schemeClr val="tx1">
                    <a:lumMod val="10000"/>
                    <a:lumOff val="90000"/>
                  </a:schemeClr>
                </a:solidFill>
              </a:rPr>
              <a:t> Governance Program.</a:t>
            </a:r>
          </a:p>
        </p:txBody>
      </p:sp>
      <p:sp>
        <p:nvSpPr>
          <p:cNvPr id="21" name="TextBox 20">
            <a:extLst>
              <a:ext uri="{FF2B5EF4-FFF2-40B4-BE49-F238E27FC236}">
                <a16:creationId xmlns:a16="http://schemas.microsoft.com/office/drawing/2014/main" id="{6B1ABEE1-835C-9A2E-B2AC-9181DC56CE90}"/>
              </a:ext>
            </a:extLst>
          </p:cNvPr>
          <p:cNvSpPr txBox="1"/>
          <p:nvPr/>
        </p:nvSpPr>
        <p:spPr>
          <a:xfrm>
            <a:off x="2064599" y="5821672"/>
            <a:ext cx="8848824" cy="784830"/>
          </a:xfrm>
          <a:prstGeom prst="rect">
            <a:avLst/>
          </a:prstGeom>
          <a:noFill/>
        </p:spPr>
        <p:txBody>
          <a:bodyPr wrap="square" rtlCol="0">
            <a:spAutoFit/>
          </a:bodyPr>
          <a:lstStyle/>
          <a:p>
            <a:r>
              <a:rPr lang="en-US" sz="1200" b="1" dirty="0" err="1">
                <a:solidFill>
                  <a:schemeClr val="accent5">
                    <a:lumMod val="60000"/>
                    <a:lumOff val="40000"/>
                  </a:schemeClr>
                </a:solidFill>
              </a:rPr>
              <a:t>Surgicom</a:t>
            </a:r>
            <a:endParaRPr lang="en-US" sz="1200" b="1" dirty="0">
              <a:solidFill>
                <a:schemeClr val="accent5">
                  <a:lumMod val="60000"/>
                  <a:lumOff val="40000"/>
                </a:schemeClr>
              </a:solidFill>
            </a:endParaRPr>
          </a:p>
          <a:p>
            <a:r>
              <a:rPr lang="en-US" sz="1100" dirty="0" err="1">
                <a:solidFill>
                  <a:schemeClr val="tx1">
                    <a:lumMod val="10000"/>
                    <a:lumOff val="90000"/>
                  </a:schemeClr>
                </a:solidFill>
              </a:rPr>
              <a:t>Surgicom</a:t>
            </a:r>
            <a:r>
              <a:rPr lang="en-US" sz="1100" dirty="0">
                <a:solidFill>
                  <a:schemeClr val="tx1">
                    <a:lumMod val="10000"/>
                    <a:lumOff val="90000"/>
                  </a:schemeClr>
                </a:solidFill>
              </a:rPr>
              <a:t> Governance Project: A shared-value initiative aimed to enhance the quality of care delivered to members of medical schemes we administer, with the core focus of improving patients’ clinical outcomes. </a:t>
            </a:r>
          </a:p>
          <a:p>
            <a:r>
              <a:rPr lang="en-US" sz="1100" dirty="0">
                <a:solidFill>
                  <a:schemeClr val="tx1">
                    <a:lumMod val="10000"/>
                    <a:lumOff val="90000"/>
                  </a:schemeClr>
                </a:solidFill>
              </a:rPr>
              <a:t>Value based care with surgical procedures </a:t>
            </a:r>
            <a:r>
              <a:rPr lang="en-US" sz="1100" dirty="0" err="1">
                <a:solidFill>
                  <a:schemeClr val="tx1">
                    <a:lumMod val="10000"/>
                    <a:lumOff val="90000"/>
                  </a:schemeClr>
                </a:solidFill>
              </a:rPr>
              <a:t>eg</a:t>
            </a:r>
            <a:r>
              <a:rPr lang="en-US" sz="1100" dirty="0">
                <a:solidFill>
                  <a:schemeClr val="tx1">
                    <a:lumMod val="10000"/>
                    <a:lumOff val="90000"/>
                  </a:schemeClr>
                </a:solidFill>
              </a:rPr>
              <a:t> Lap cholecystectomies</a:t>
            </a:r>
          </a:p>
        </p:txBody>
      </p:sp>
      <p:cxnSp>
        <p:nvCxnSpPr>
          <p:cNvPr id="22" name="Straight Connector 21">
            <a:extLst>
              <a:ext uri="{FF2B5EF4-FFF2-40B4-BE49-F238E27FC236}">
                <a16:creationId xmlns:a16="http://schemas.microsoft.com/office/drawing/2014/main" id="{DF4B8DA9-AC58-9578-8A3D-D48936E0634F}"/>
              </a:ext>
            </a:extLst>
          </p:cNvPr>
          <p:cNvCxnSpPr>
            <a:cxnSpLocks/>
          </p:cNvCxnSpPr>
          <p:nvPr/>
        </p:nvCxnSpPr>
        <p:spPr>
          <a:xfrm>
            <a:off x="1949178" y="1198360"/>
            <a:ext cx="0" cy="5550108"/>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33DED87-5533-EEF3-8AC8-E61797598280}"/>
              </a:ext>
            </a:extLst>
          </p:cNvPr>
          <p:cNvCxnSpPr>
            <a:cxnSpLocks/>
          </p:cNvCxnSpPr>
          <p:nvPr/>
        </p:nvCxnSpPr>
        <p:spPr>
          <a:xfrm>
            <a:off x="502432" y="2228507"/>
            <a:ext cx="10494119"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33A5919-EF35-FEA8-4208-53476D7BC9ED}"/>
              </a:ext>
            </a:extLst>
          </p:cNvPr>
          <p:cNvCxnSpPr>
            <a:cxnSpLocks/>
          </p:cNvCxnSpPr>
          <p:nvPr/>
        </p:nvCxnSpPr>
        <p:spPr>
          <a:xfrm>
            <a:off x="502432" y="3120273"/>
            <a:ext cx="10494119"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425347A-EFD8-FE5C-C39F-D03CB94CF442}"/>
              </a:ext>
            </a:extLst>
          </p:cNvPr>
          <p:cNvCxnSpPr>
            <a:cxnSpLocks/>
          </p:cNvCxnSpPr>
          <p:nvPr/>
        </p:nvCxnSpPr>
        <p:spPr>
          <a:xfrm>
            <a:off x="502432" y="4273456"/>
            <a:ext cx="10494119"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7E399F0-5802-9108-FB79-8FC0FACD65B0}"/>
              </a:ext>
            </a:extLst>
          </p:cNvPr>
          <p:cNvCxnSpPr>
            <a:cxnSpLocks/>
          </p:cNvCxnSpPr>
          <p:nvPr/>
        </p:nvCxnSpPr>
        <p:spPr>
          <a:xfrm>
            <a:off x="502432" y="4903805"/>
            <a:ext cx="10494119"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82D4F44-96AA-21B8-6099-21484B41FEE9}"/>
              </a:ext>
            </a:extLst>
          </p:cNvPr>
          <p:cNvCxnSpPr>
            <a:cxnSpLocks/>
          </p:cNvCxnSpPr>
          <p:nvPr/>
        </p:nvCxnSpPr>
        <p:spPr>
          <a:xfrm>
            <a:off x="502432" y="5795570"/>
            <a:ext cx="10494119"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1B8F40A-D848-5726-0C02-23D232599E17}"/>
              </a:ext>
            </a:extLst>
          </p:cNvPr>
          <p:cNvSpPr txBox="1"/>
          <p:nvPr/>
        </p:nvSpPr>
        <p:spPr>
          <a:xfrm>
            <a:off x="10333013" y="873303"/>
            <a:ext cx="1450634" cy="252377"/>
          </a:xfrm>
          <a:prstGeom prst="rect">
            <a:avLst/>
          </a:prstGeom>
          <a:noFill/>
        </p:spPr>
        <p:txBody>
          <a:bodyPr wrap="square" rtlCol="0">
            <a:spAutoFit/>
          </a:bodyPr>
          <a:lstStyle/>
          <a:p>
            <a:pPr algn="r">
              <a:lnSpc>
                <a:spcPct val="110000"/>
              </a:lnSpc>
            </a:pPr>
            <a:r>
              <a:rPr lang="en-US" sz="1000" dirty="0">
                <a:solidFill>
                  <a:schemeClr val="bg1">
                    <a:lumMod val="85000"/>
                  </a:schemeClr>
                </a:solidFill>
                <a:latin typeface="+mj-lt"/>
              </a:rPr>
              <a:t>NOT EXHAUSTIVE</a:t>
            </a:r>
            <a:endParaRPr lang="en-US" sz="1000" b="0" i="0" u="none" strike="noStrike" dirty="0">
              <a:solidFill>
                <a:schemeClr val="bg1">
                  <a:lumMod val="85000"/>
                </a:schemeClr>
              </a:solidFill>
              <a:effectLst/>
              <a:latin typeface="+mj-lt"/>
            </a:endParaRPr>
          </a:p>
        </p:txBody>
      </p:sp>
    </p:spTree>
    <p:extLst>
      <p:ext uri="{BB962C8B-B14F-4D97-AF65-F5344CB8AC3E}">
        <p14:creationId xmlns:p14="http://schemas.microsoft.com/office/powerpoint/2010/main" val="4117085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aboratory Services - Parkmore Medical Centre">
            <a:extLst>
              <a:ext uri="{FF2B5EF4-FFF2-40B4-BE49-F238E27FC236}">
                <a16:creationId xmlns:a16="http://schemas.microsoft.com/office/drawing/2014/main" id="{9422BE29-8778-56FC-90E9-39C457BB5E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822066" cy="38978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BE1EEE5-8FD4-D79E-1CBE-899531CA3627}"/>
              </a:ext>
            </a:extLst>
          </p:cNvPr>
          <p:cNvPicPr>
            <a:picLocks noChangeAspect="1"/>
          </p:cNvPicPr>
          <p:nvPr/>
        </p:nvPicPr>
        <p:blipFill>
          <a:blip r:embed="rId4"/>
          <a:stretch>
            <a:fillRect/>
          </a:stretch>
        </p:blipFill>
        <p:spPr>
          <a:xfrm>
            <a:off x="5741042" y="0"/>
            <a:ext cx="6450957" cy="4300638"/>
          </a:xfrm>
          <a:prstGeom prst="rect">
            <a:avLst/>
          </a:prstGeom>
        </p:spPr>
      </p:pic>
      <p:pic>
        <p:nvPicPr>
          <p:cNvPr id="1028" name="Picture 4" descr="2019 PathCare Learnership Opportunity – Latest Jobs">
            <a:extLst>
              <a:ext uri="{FF2B5EF4-FFF2-40B4-BE49-F238E27FC236}">
                <a16:creationId xmlns:a16="http://schemas.microsoft.com/office/drawing/2014/main" id="{4C93BA10-E421-C791-74B2-7DECB5D57AF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6265" r="17972" b="27483"/>
          <a:stretch/>
        </p:blipFill>
        <p:spPr bwMode="auto">
          <a:xfrm>
            <a:off x="6096000" y="2469146"/>
            <a:ext cx="6095999" cy="438885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658BCFC-6228-FC50-9B59-5A581A6B86B0}"/>
              </a:ext>
            </a:extLst>
          </p:cNvPr>
          <p:cNvPicPr>
            <a:picLocks noChangeAspect="1"/>
          </p:cNvPicPr>
          <p:nvPr/>
        </p:nvPicPr>
        <p:blipFill>
          <a:blip r:embed="rId6"/>
          <a:stretch>
            <a:fillRect/>
          </a:stretch>
        </p:blipFill>
        <p:spPr>
          <a:xfrm>
            <a:off x="-11575" y="3431412"/>
            <a:ext cx="6107576" cy="3426588"/>
          </a:xfrm>
          <a:prstGeom prst="rect">
            <a:avLst/>
          </a:prstGeom>
        </p:spPr>
      </p:pic>
      <p:sp>
        <p:nvSpPr>
          <p:cNvPr id="8" name="Title 1">
            <a:extLst>
              <a:ext uri="{FF2B5EF4-FFF2-40B4-BE49-F238E27FC236}">
                <a16:creationId xmlns:a16="http://schemas.microsoft.com/office/drawing/2014/main" id="{55C9A7D2-7040-434D-DC26-316E5208B8F3}"/>
              </a:ext>
            </a:extLst>
          </p:cNvPr>
          <p:cNvSpPr txBox="1">
            <a:spLocks/>
          </p:cNvSpPr>
          <p:nvPr/>
        </p:nvSpPr>
        <p:spPr>
          <a:xfrm>
            <a:off x="8455152" y="746588"/>
            <a:ext cx="4099849" cy="963606"/>
          </a:xfrm>
          <a:prstGeom prst="rect">
            <a:avLst/>
          </a:prstGeom>
        </p:spPr>
        <p:txBody>
          <a:bodyPr vert="horz" lIns="0" tIns="0" rIns="0" bIns="0" rtlCol="0" anchor="t">
            <a:noAutofit/>
          </a:bodyPr>
          <a:lstStyle>
            <a:lvl1pPr algn="l" defTabSz="914412" rtl="0" eaLnBrk="1" latinLnBrk="0" hangingPunct="1">
              <a:lnSpc>
                <a:spcPct val="100000"/>
              </a:lnSpc>
              <a:spcBef>
                <a:spcPct val="0"/>
              </a:spcBef>
              <a:buNone/>
              <a:defRPr sz="2200" b="1" kern="1200">
                <a:solidFill>
                  <a:schemeClr val="tx1"/>
                </a:solidFill>
                <a:latin typeface="+mn-lt"/>
                <a:ea typeface="+mj-ea"/>
                <a:cs typeface="+mj-cs"/>
              </a:defRPr>
            </a:lvl1pPr>
          </a:lstStyle>
          <a:p>
            <a:r>
              <a:rPr lang="en-ZA" sz="4000">
                <a:gradFill>
                  <a:gsLst>
                    <a:gs pos="0">
                      <a:schemeClr val="accent2"/>
                    </a:gs>
                    <a:gs pos="100000">
                      <a:schemeClr val="accent3"/>
                    </a:gs>
                  </a:gsLst>
                  <a:lin ang="2700000" scaled="1"/>
                </a:gradFill>
              </a:rPr>
              <a:t>Pathology risk management</a:t>
            </a:r>
            <a:endParaRPr lang="en-ZA" sz="4000" b="0">
              <a:gradFill>
                <a:gsLst>
                  <a:gs pos="0">
                    <a:schemeClr val="accent2"/>
                  </a:gs>
                  <a:gs pos="100000">
                    <a:schemeClr val="accent3"/>
                  </a:gs>
                </a:gsLst>
                <a:lin ang="2700000" scaled="1"/>
              </a:gradFill>
            </a:endParaRPr>
          </a:p>
        </p:txBody>
      </p:sp>
    </p:spTree>
    <p:extLst>
      <p:ext uri="{BB962C8B-B14F-4D97-AF65-F5344CB8AC3E}">
        <p14:creationId xmlns:p14="http://schemas.microsoft.com/office/powerpoint/2010/main" val="13547666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a:extLst>
              <a:ext uri="{FF2B5EF4-FFF2-40B4-BE49-F238E27FC236}">
                <a16:creationId xmlns:a16="http://schemas.microsoft.com/office/drawing/2014/main" id="{083393A1-9F6C-78A9-D31F-C2ACD09836FF}"/>
              </a:ext>
            </a:extLst>
          </p:cNvPr>
          <p:cNvCxnSpPr>
            <a:cxnSpLocks/>
          </p:cNvCxnSpPr>
          <p:nvPr/>
        </p:nvCxnSpPr>
        <p:spPr>
          <a:xfrm>
            <a:off x="455199" y="1930400"/>
            <a:ext cx="6055470" cy="0"/>
          </a:xfrm>
          <a:prstGeom prst="straightConnector1">
            <a:avLst/>
          </a:prstGeom>
          <a:ln w="76200">
            <a:solidFill>
              <a:srgbClr val="1EBEAA"/>
            </a:solidFill>
            <a:tailEnd type="triangle"/>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D13B75F9-EFB0-D37C-1F81-CD2EBEA8AB39}"/>
              </a:ext>
            </a:extLst>
          </p:cNvPr>
          <p:cNvGrpSpPr/>
          <p:nvPr/>
        </p:nvGrpSpPr>
        <p:grpSpPr>
          <a:xfrm>
            <a:off x="455199" y="2160861"/>
            <a:ext cx="6055470" cy="2536278"/>
            <a:chOff x="455199" y="2160861"/>
            <a:chExt cx="6055470" cy="2536278"/>
          </a:xfrm>
        </p:grpSpPr>
        <p:sp>
          <p:nvSpPr>
            <p:cNvPr id="2" name="Rectangle: Single Corner Rounded 4">
              <a:extLst>
                <a:ext uri="{FF2B5EF4-FFF2-40B4-BE49-F238E27FC236}">
                  <a16:creationId xmlns:a16="http://schemas.microsoft.com/office/drawing/2014/main" id="{596E64D3-745F-92BF-304B-1A8C73DC24D9}"/>
                </a:ext>
              </a:extLst>
            </p:cNvPr>
            <p:cNvSpPr/>
            <p:nvPr/>
          </p:nvSpPr>
          <p:spPr>
            <a:xfrm>
              <a:off x="455199" y="2160861"/>
              <a:ext cx="1818506" cy="2536278"/>
            </a:xfrm>
            <a:prstGeom prst="roundRect">
              <a:avLst/>
            </a:prstGeom>
            <a:gradFill>
              <a:gsLst>
                <a:gs pos="0">
                  <a:srgbClr val="292B2C">
                    <a:lumMod val="75000"/>
                    <a:lumOff val="25000"/>
                  </a:srgbClr>
                </a:gs>
                <a:gs pos="100000">
                  <a:srgbClr val="FFFFFF">
                    <a:lumMod val="10000"/>
                  </a:srgbClr>
                </a:gs>
              </a:gsLst>
              <a:lin ang="2700000" scaled="0"/>
            </a:gradFill>
            <a:ln w="9525" cap="flat">
              <a:noFill/>
              <a:prstDash val="solid"/>
              <a:miter/>
            </a:ln>
            <a:effectLst>
              <a:softEdge rad="25400"/>
            </a:effectLst>
          </p:spPr>
          <p:txBody>
            <a:bodyPr rot="0" spcFirstLastPara="0" vertOverflow="overflow" horzOverflow="overflow" vert="horz" wrap="square" lIns="190492" tIns="38098" rIns="38098" bIns="38098" numCol="1" spcCol="0" rtlCol="0" fromWordArt="0" anchor="ctr" anchorCtr="0" forceAA="0" compatLnSpc="1">
              <a:prstTxWarp prst="textNoShape">
                <a:avLst/>
              </a:prstTxWarp>
              <a:noAutofit/>
            </a:bodyPr>
            <a:lstStyle/>
            <a:p>
              <a:pPr>
                <a:defRPr/>
              </a:pPr>
              <a:endParaRPr lang="en-ZA" sz="1400">
                <a:solidFill>
                  <a:srgbClr val="292B2C">
                    <a:lumMod val="10000"/>
                    <a:lumOff val="90000"/>
                  </a:srgbClr>
                </a:solidFill>
                <a:ea typeface="Open Sans Semibold" panose="020B0606030504020204" pitchFamily="34" charset="0"/>
                <a:cs typeface="Open Sans Semibold" panose="020B0606030504020204" pitchFamily="34" charset="0"/>
              </a:endParaRPr>
            </a:p>
            <a:p>
              <a:pPr>
                <a:defRPr/>
              </a:pPr>
              <a:endParaRPr lang="en-ZA" sz="1400">
                <a:solidFill>
                  <a:srgbClr val="292B2C">
                    <a:lumMod val="10000"/>
                    <a:lumOff val="90000"/>
                  </a:srgbClr>
                </a:solidFill>
                <a:ea typeface="Open Sans Semibold" panose="020B0606030504020204" pitchFamily="34" charset="0"/>
                <a:cs typeface="Open Sans Semibold" panose="020B0606030504020204" pitchFamily="34" charset="0"/>
              </a:endParaRPr>
            </a:p>
            <a:p>
              <a:pPr>
                <a:defRPr/>
              </a:pPr>
              <a:endParaRPr lang="en-ZA" sz="1400">
                <a:solidFill>
                  <a:srgbClr val="292B2C">
                    <a:lumMod val="10000"/>
                    <a:lumOff val="90000"/>
                  </a:srgbClr>
                </a:solidFill>
                <a:ea typeface="Open Sans Semibold" panose="020B0606030504020204" pitchFamily="34" charset="0"/>
                <a:cs typeface="Open Sans Semibold" panose="020B0606030504020204" pitchFamily="34" charset="0"/>
              </a:endParaRPr>
            </a:p>
            <a:p>
              <a:pPr>
                <a:defRPr/>
              </a:pPr>
              <a:endParaRPr lang="en-ZA" sz="1400">
                <a:solidFill>
                  <a:srgbClr val="292B2C">
                    <a:lumMod val="10000"/>
                    <a:lumOff val="90000"/>
                  </a:srgbClr>
                </a:solidFill>
                <a:ea typeface="Open Sans Semibold" panose="020B0606030504020204" pitchFamily="34" charset="0"/>
                <a:cs typeface="Open Sans Semibold" panose="020B0606030504020204" pitchFamily="34" charset="0"/>
              </a:endParaRPr>
            </a:p>
            <a:p>
              <a:pPr>
                <a:defRPr/>
              </a:pPr>
              <a:endParaRPr lang="en-ZA" sz="1400">
                <a:solidFill>
                  <a:srgbClr val="292B2C">
                    <a:lumMod val="10000"/>
                    <a:lumOff val="90000"/>
                  </a:srgbClr>
                </a:solidFill>
                <a:ea typeface="Open Sans Semibold" panose="020B0606030504020204" pitchFamily="34" charset="0"/>
                <a:cs typeface="Open Sans Semibold" panose="020B0606030504020204" pitchFamily="34" charset="0"/>
              </a:endParaRPr>
            </a:p>
            <a:p>
              <a:pPr>
                <a:defRPr/>
              </a:pPr>
              <a:endParaRPr lang="en-ZA" sz="1400">
                <a:solidFill>
                  <a:srgbClr val="292B2C">
                    <a:lumMod val="10000"/>
                    <a:lumOff val="90000"/>
                  </a:srgbClr>
                </a:solidFill>
                <a:ea typeface="Open Sans Semibold" panose="020B0606030504020204" pitchFamily="34" charset="0"/>
                <a:cs typeface="Open Sans Semibold" panose="020B0606030504020204" pitchFamily="34" charset="0"/>
              </a:endParaRPr>
            </a:p>
          </p:txBody>
        </p:sp>
        <p:sp>
          <p:nvSpPr>
            <p:cNvPr id="3" name="Rectangle: Single Corner Rounded 4">
              <a:extLst>
                <a:ext uri="{FF2B5EF4-FFF2-40B4-BE49-F238E27FC236}">
                  <a16:creationId xmlns:a16="http://schemas.microsoft.com/office/drawing/2014/main" id="{AF3BCFD6-10AC-7257-0C97-7847DB58EEA7}"/>
                </a:ext>
              </a:extLst>
            </p:cNvPr>
            <p:cNvSpPr/>
            <p:nvPr/>
          </p:nvSpPr>
          <p:spPr>
            <a:xfrm>
              <a:off x="2573681" y="2160861"/>
              <a:ext cx="1818506" cy="2536278"/>
            </a:xfrm>
            <a:prstGeom prst="roundRect">
              <a:avLst/>
            </a:prstGeom>
            <a:gradFill>
              <a:gsLst>
                <a:gs pos="0">
                  <a:srgbClr val="292B2C">
                    <a:lumMod val="75000"/>
                    <a:lumOff val="25000"/>
                  </a:srgbClr>
                </a:gs>
                <a:gs pos="100000">
                  <a:srgbClr val="FFFFFF">
                    <a:lumMod val="10000"/>
                  </a:srgbClr>
                </a:gs>
              </a:gsLst>
              <a:lin ang="2700000" scaled="0"/>
            </a:gradFill>
            <a:ln w="9525" cap="flat">
              <a:noFill/>
              <a:prstDash val="solid"/>
              <a:miter/>
            </a:ln>
            <a:effectLst>
              <a:softEdge rad="25400"/>
            </a:effectLst>
          </p:spPr>
          <p:txBody>
            <a:bodyPr rot="0" spcFirstLastPara="0" vertOverflow="overflow" horzOverflow="overflow" vert="horz" wrap="square" lIns="190492" tIns="38098" rIns="38098" bIns="38098" numCol="1" spcCol="0" rtlCol="0" fromWordArt="0" anchor="ctr" anchorCtr="0" forceAA="0" compatLnSpc="1">
              <a:prstTxWarp prst="textNoShape">
                <a:avLst/>
              </a:prstTxWarp>
              <a:noAutofit/>
            </a:bodyPr>
            <a:lstStyle/>
            <a:p>
              <a:pPr>
                <a:defRPr/>
              </a:pPr>
              <a:endParaRPr lang="en-ZA" sz="1400">
                <a:solidFill>
                  <a:srgbClr val="292B2C">
                    <a:lumMod val="10000"/>
                    <a:lumOff val="90000"/>
                  </a:srgbClr>
                </a:solidFill>
                <a:ea typeface="Open Sans Semibold" panose="020B0606030504020204" pitchFamily="34" charset="0"/>
                <a:cs typeface="Open Sans Semibold" panose="020B0606030504020204" pitchFamily="34" charset="0"/>
              </a:endParaRPr>
            </a:p>
            <a:p>
              <a:pPr>
                <a:defRPr/>
              </a:pPr>
              <a:endParaRPr lang="en-ZA" sz="1400">
                <a:solidFill>
                  <a:srgbClr val="292B2C">
                    <a:lumMod val="10000"/>
                    <a:lumOff val="90000"/>
                  </a:srgbClr>
                </a:solidFill>
                <a:ea typeface="Open Sans Semibold" panose="020B0606030504020204" pitchFamily="34" charset="0"/>
                <a:cs typeface="Open Sans Semibold" panose="020B0606030504020204" pitchFamily="34" charset="0"/>
              </a:endParaRPr>
            </a:p>
          </p:txBody>
        </p:sp>
        <p:sp>
          <p:nvSpPr>
            <p:cNvPr id="4" name="Rectangle: Single Corner Rounded 4">
              <a:extLst>
                <a:ext uri="{FF2B5EF4-FFF2-40B4-BE49-F238E27FC236}">
                  <a16:creationId xmlns:a16="http://schemas.microsoft.com/office/drawing/2014/main" id="{CE00F8AB-E638-18B0-4AF1-20EA0EC0829B}"/>
                </a:ext>
              </a:extLst>
            </p:cNvPr>
            <p:cNvSpPr/>
            <p:nvPr/>
          </p:nvSpPr>
          <p:spPr>
            <a:xfrm>
              <a:off x="4692163" y="2160861"/>
              <a:ext cx="1818506" cy="2536278"/>
            </a:xfrm>
            <a:prstGeom prst="roundRect">
              <a:avLst/>
            </a:prstGeom>
            <a:gradFill>
              <a:gsLst>
                <a:gs pos="0">
                  <a:srgbClr val="292B2C">
                    <a:lumMod val="75000"/>
                    <a:lumOff val="25000"/>
                  </a:srgbClr>
                </a:gs>
                <a:gs pos="100000">
                  <a:srgbClr val="FFFFFF">
                    <a:lumMod val="10000"/>
                  </a:srgbClr>
                </a:gs>
              </a:gsLst>
              <a:lin ang="2700000" scaled="0"/>
            </a:gradFill>
            <a:ln w="9525" cap="flat">
              <a:noFill/>
              <a:prstDash val="solid"/>
              <a:miter/>
            </a:ln>
            <a:effectLst>
              <a:softEdge rad="25400"/>
            </a:effectLst>
          </p:spPr>
          <p:txBody>
            <a:bodyPr rot="0" spcFirstLastPara="0" vertOverflow="overflow" horzOverflow="overflow" vert="horz" wrap="square" lIns="190492" tIns="38098" rIns="38098" bIns="38098" numCol="1" spcCol="0" rtlCol="0" fromWordArt="0" anchor="ctr" anchorCtr="0" forceAA="0" compatLnSpc="1">
              <a:prstTxWarp prst="textNoShape">
                <a:avLst/>
              </a:prstTxWarp>
              <a:noAutofit/>
            </a:bodyPr>
            <a:lstStyle/>
            <a:p>
              <a:pPr>
                <a:defRPr/>
              </a:pPr>
              <a:endParaRPr lang="en-ZA" sz="1400">
                <a:solidFill>
                  <a:srgbClr val="292B2C">
                    <a:lumMod val="10000"/>
                    <a:lumOff val="90000"/>
                  </a:srgbClr>
                </a:solidFill>
                <a:ea typeface="Open Sans Semibold" panose="020B0606030504020204" pitchFamily="34" charset="0"/>
                <a:cs typeface="Open Sans Semibold" panose="020B0606030504020204" pitchFamily="34" charset="0"/>
              </a:endParaRPr>
            </a:p>
          </p:txBody>
        </p:sp>
        <p:pic>
          <p:nvPicPr>
            <p:cNvPr id="11" name="Graphic 10" descr="Kiosk outline">
              <a:extLst>
                <a:ext uri="{FF2B5EF4-FFF2-40B4-BE49-F238E27FC236}">
                  <a16:creationId xmlns:a16="http://schemas.microsoft.com/office/drawing/2014/main" id="{6B07E00E-C95C-0C60-7A30-8E56378E07E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69222" y="2811064"/>
              <a:ext cx="664388" cy="664388"/>
            </a:xfrm>
            <a:prstGeom prst="rect">
              <a:avLst/>
            </a:prstGeom>
          </p:spPr>
        </p:pic>
        <p:pic>
          <p:nvPicPr>
            <p:cNvPr id="13" name="Graphic 12" descr="Truck outline">
              <a:extLst>
                <a:ext uri="{FF2B5EF4-FFF2-40B4-BE49-F238E27FC236}">
                  <a16:creationId xmlns:a16="http://schemas.microsoft.com/office/drawing/2014/main" id="{71610227-3FE5-BAD5-FB87-965B1DA1B94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50740" y="2811064"/>
              <a:ext cx="664388" cy="664388"/>
            </a:xfrm>
            <a:prstGeom prst="rect">
              <a:avLst/>
            </a:prstGeom>
          </p:spPr>
        </p:pic>
        <p:pic>
          <p:nvPicPr>
            <p:cNvPr id="15" name="Graphic 14" descr="Factory outline">
              <a:extLst>
                <a:ext uri="{FF2B5EF4-FFF2-40B4-BE49-F238E27FC236}">
                  <a16:creationId xmlns:a16="http://schemas.microsoft.com/office/drawing/2014/main" id="{5BAB4BD4-E685-013F-A9D1-48CB7CCA877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1393" y="2811064"/>
              <a:ext cx="664388" cy="664388"/>
            </a:xfrm>
            <a:prstGeom prst="rect">
              <a:avLst/>
            </a:prstGeom>
          </p:spPr>
        </p:pic>
        <p:sp>
          <p:nvSpPr>
            <p:cNvPr id="16" name="TextBox 15">
              <a:extLst>
                <a:ext uri="{FF2B5EF4-FFF2-40B4-BE49-F238E27FC236}">
                  <a16:creationId xmlns:a16="http://schemas.microsoft.com/office/drawing/2014/main" id="{234D63CF-0F4C-DC4A-9E7C-C157167AFC45}"/>
                </a:ext>
              </a:extLst>
            </p:cNvPr>
            <p:cNvSpPr txBox="1"/>
            <p:nvPr/>
          </p:nvSpPr>
          <p:spPr>
            <a:xfrm>
              <a:off x="455199" y="3654019"/>
              <a:ext cx="1818506" cy="790409"/>
            </a:xfrm>
            <a:prstGeom prst="rect">
              <a:avLst/>
            </a:prstGeom>
            <a:noFill/>
          </p:spPr>
          <p:txBody>
            <a:bodyPr wrap="square" rtlCol="0">
              <a:spAutoFit/>
            </a:bodyPr>
            <a:lstStyle/>
            <a:p>
              <a:pPr algn="ctr">
                <a:lnSpc>
                  <a:spcPct val="110000"/>
                </a:lnSpc>
              </a:pPr>
              <a:r>
                <a:rPr lang="en-GB" sz="1400">
                  <a:solidFill>
                    <a:schemeClr val="bg1">
                      <a:lumMod val="95000"/>
                    </a:schemeClr>
                  </a:solidFill>
                </a:rPr>
                <a:t>Manufactures and owns the medicine dossiers</a:t>
              </a:r>
              <a:endParaRPr lang="en-US" sz="1400">
                <a:solidFill>
                  <a:schemeClr val="bg1">
                    <a:lumMod val="95000"/>
                  </a:schemeClr>
                </a:solidFill>
              </a:endParaRPr>
            </a:p>
          </p:txBody>
        </p:sp>
        <p:sp>
          <p:nvSpPr>
            <p:cNvPr id="17" name="TextBox 16">
              <a:extLst>
                <a:ext uri="{FF2B5EF4-FFF2-40B4-BE49-F238E27FC236}">
                  <a16:creationId xmlns:a16="http://schemas.microsoft.com/office/drawing/2014/main" id="{EB36B219-6FC5-24A8-A5BB-14553AC7D48F}"/>
                </a:ext>
              </a:extLst>
            </p:cNvPr>
            <p:cNvSpPr txBox="1"/>
            <p:nvPr/>
          </p:nvSpPr>
          <p:spPr>
            <a:xfrm>
              <a:off x="2554631" y="3654019"/>
              <a:ext cx="1818506" cy="790409"/>
            </a:xfrm>
            <a:prstGeom prst="rect">
              <a:avLst/>
            </a:prstGeom>
            <a:noFill/>
          </p:spPr>
          <p:txBody>
            <a:bodyPr wrap="square" rtlCol="0">
              <a:spAutoFit/>
            </a:bodyPr>
            <a:lstStyle/>
            <a:p>
              <a:pPr algn="ctr">
                <a:lnSpc>
                  <a:spcPct val="110000"/>
                </a:lnSpc>
              </a:pPr>
              <a:r>
                <a:rPr lang="en-GB" sz="1400">
                  <a:solidFill>
                    <a:schemeClr val="bg1">
                      <a:lumMod val="95000"/>
                    </a:schemeClr>
                  </a:solidFill>
                </a:rPr>
                <a:t>Transports from factory to wholesaler</a:t>
              </a:r>
              <a:endParaRPr lang="en-US" sz="1400">
                <a:solidFill>
                  <a:schemeClr val="bg1">
                    <a:lumMod val="95000"/>
                  </a:schemeClr>
                </a:solidFill>
              </a:endParaRPr>
            </a:p>
          </p:txBody>
        </p:sp>
        <p:sp>
          <p:nvSpPr>
            <p:cNvPr id="18" name="TextBox 17">
              <a:extLst>
                <a:ext uri="{FF2B5EF4-FFF2-40B4-BE49-F238E27FC236}">
                  <a16:creationId xmlns:a16="http://schemas.microsoft.com/office/drawing/2014/main" id="{9161190C-710C-B149-9BA2-33606CFF6DDE}"/>
                </a:ext>
              </a:extLst>
            </p:cNvPr>
            <p:cNvSpPr txBox="1"/>
            <p:nvPr/>
          </p:nvSpPr>
          <p:spPr>
            <a:xfrm>
              <a:off x="4673113" y="3654019"/>
              <a:ext cx="1818506" cy="790409"/>
            </a:xfrm>
            <a:prstGeom prst="rect">
              <a:avLst/>
            </a:prstGeom>
            <a:noFill/>
          </p:spPr>
          <p:txBody>
            <a:bodyPr wrap="square" rtlCol="0">
              <a:spAutoFit/>
            </a:bodyPr>
            <a:lstStyle/>
            <a:p>
              <a:pPr algn="ctr">
                <a:lnSpc>
                  <a:spcPct val="110000"/>
                </a:lnSpc>
              </a:pPr>
              <a:r>
                <a:rPr lang="en-GB" sz="1400">
                  <a:solidFill>
                    <a:schemeClr val="bg1">
                      <a:lumMod val="95000"/>
                    </a:schemeClr>
                  </a:solidFill>
                </a:rPr>
                <a:t>Buys from multiple manufactures and sells to retailers</a:t>
              </a:r>
              <a:endParaRPr lang="en-US" sz="1400">
                <a:solidFill>
                  <a:schemeClr val="bg1">
                    <a:lumMod val="95000"/>
                  </a:schemeClr>
                </a:solidFill>
              </a:endParaRPr>
            </a:p>
          </p:txBody>
        </p:sp>
        <p:sp>
          <p:nvSpPr>
            <p:cNvPr id="19" name="TextBox 18">
              <a:extLst>
                <a:ext uri="{FF2B5EF4-FFF2-40B4-BE49-F238E27FC236}">
                  <a16:creationId xmlns:a16="http://schemas.microsoft.com/office/drawing/2014/main" id="{7FA90CFD-5A71-981D-04DC-7140F0671A45}"/>
                </a:ext>
              </a:extLst>
            </p:cNvPr>
            <p:cNvSpPr txBox="1"/>
            <p:nvPr/>
          </p:nvSpPr>
          <p:spPr>
            <a:xfrm>
              <a:off x="504893" y="2295750"/>
              <a:ext cx="1787862" cy="380425"/>
            </a:xfrm>
            <a:prstGeom prst="rect">
              <a:avLst/>
            </a:prstGeom>
            <a:noFill/>
          </p:spPr>
          <p:txBody>
            <a:bodyPr wrap="none" rtlCol="0">
              <a:spAutoFit/>
            </a:bodyPr>
            <a:lstStyle/>
            <a:p>
              <a:pPr algn="l">
                <a:lnSpc>
                  <a:spcPct val="110000"/>
                </a:lnSpc>
              </a:pPr>
              <a:r>
                <a:rPr lang="en-US" b="1" i="0" u="none" strike="noStrike" dirty="0">
                  <a:solidFill>
                    <a:srgbClr val="1EBEAA"/>
                  </a:solidFill>
                  <a:effectLst/>
                  <a:latin typeface="+mj-lt"/>
                </a:rPr>
                <a:t>Manufacturer</a:t>
              </a:r>
            </a:p>
          </p:txBody>
        </p:sp>
        <p:sp>
          <p:nvSpPr>
            <p:cNvPr id="21" name="TextBox 20">
              <a:extLst>
                <a:ext uri="{FF2B5EF4-FFF2-40B4-BE49-F238E27FC236}">
                  <a16:creationId xmlns:a16="http://schemas.microsoft.com/office/drawing/2014/main" id="{6A101E28-F1DF-3D78-3877-7F662F68B66B}"/>
                </a:ext>
              </a:extLst>
            </p:cNvPr>
            <p:cNvSpPr txBox="1"/>
            <p:nvPr/>
          </p:nvSpPr>
          <p:spPr>
            <a:xfrm>
              <a:off x="2751003" y="2295750"/>
              <a:ext cx="1463862" cy="380425"/>
            </a:xfrm>
            <a:prstGeom prst="rect">
              <a:avLst/>
            </a:prstGeom>
            <a:noFill/>
          </p:spPr>
          <p:txBody>
            <a:bodyPr wrap="none" rtlCol="0">
              <a:spAutoFit/>
            </a:bodyPr>
            <a:lstStyle/>
            <a:p>
              <a:pPr algn="l">
                <a:lnSpc>
                  <a:spcPct val="110000"/>
                </a:lnSpc>
              </a:pPr>
              <a:r>
                <a:rPr lang="en-US" b="1" i="0" u="none" strike="noStrike">
                  <a:solidFill>
                    <a:srgbClr val="1EBEAA"/>
                  </a:solidFill>
                  <a:effectLst/>
                  <a:latin typeface="+mj-lt"/>
                </a:rPr>
                <a:t>Distributor</a:t>
              </a:r>
            </a:p>
          </p:txBody>
        </p:sp>
        <p:sp>
          <p:nvSpPr>
            <p:cNvPr id="22" name="TextBox 21">
              <a:extLst>
                <a:ext uri="{FF2B5EF4-FFF2-40B4-BE49-F238E27FC236}">
                  <a16:creationId xmlns:a16="http://schemas.microsoft.com/office/drawing/2014/main" id="{D1CAFA0E-10C6-3664-82C3-7FF21C16C0B4}"/>
                </a:ext>
              </a:extLst>
            </p:cNvPr>
            <p:cNvSpPr txBox="1"/>
            <p:nvPr/>
          </p:nvSpPr>
          <p:spPr>
            <a:xfrm>
              <a:off x="4863874" y="2295749"/>
              <a:ext cx="1475084" cy="380425"/>
            </a:xfrm>
            <a:prstGeom prst="rect">
              <a:avLst/>
            </a:prstGeom>
            <a:noFill/>
          </p:spPr>
          <p:txBody>
            <a:bodyPr wrap="none" rtlCol="0">
              <a:spAutoFit/>
            </a:bodyPr>
            <a:lstStyle/>
            <a:p>
              <a:pPr algn="l">
                <a:lnSpc>
                  <a:spcPct val="110000"/>
                </a:lnSpc>
              </a:pPr>
              <a:r>
                <a:rPr lang="en-US" b="1" i="0" u="none" strike="noStrike">
                  <a:solidFill>
                    <a:srgbClr val="1EBEAA"/>
                  </a:solidFill>
                  <a:effectLst/>
                  <a:latin typeface="+mj-lt"/>
                </a:rPr>
                <a:t>Wholesaler</a:t>
              </a:r>
            </a:p>
          </p:txBody>
        </p:sp>
      </p:grpSp>
      <p:pic>
        <p:nvPicPr>
          <p:cNvPr id="24" name="Picture 14">
            <a:extLst>
              <a:ext uri="{FF2B5EF4-FFF2-40B4-BE49-F238E27FC236}">
                <a16:creationId xmlns:a16="http://schemas.microsoft.com/office/drawing/2014/main" id="{1C79D13F-675F-A356-E9E3-0EB8B79D09B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27598" y="5952077"/>
            <a:ext cx="1788754" cy="705857"/>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C651FF78-DE9A-6498-344E-30E1AE30CDBA}"/>
              </a:ext>
            </a:extLst>
          </p:cNvPr>
          <p:cNvSpPr txBox="1"/>
          <p:nvPr/>
        </p:nvSpPr>
        <p:spPr>
          <a:xfrm>
            <a:off x="1744830" y="5544286"/>
            <a:ext cx="3476208" cy="380425"/>
          </a:xfrm>
          <a:prstGeom prst="rect">
            <a:avLst/>
          </a:prstGeom>
          <a:noFill/>
        </p:spPr>
        <p:txBody>
          <a:bodyPr wrap="none" rtlCol="0">
            <a:spAutoFit/>
          </a:bodyPr>
          <a:lstStyle/>
          <a:p>
            <a:pPr algn="l">
              <a:lnSpc>
                <a:spcPct val="110000"/>
              </a:lnSpc>
            </a:pPr>
            <a:r>
              <a:rPr lang="en-US" b="0" i="0" u="none" strike="noStrike">
                <a:solidFill>
                  <a:schemeClr val="bg1">
                    <a:lumMod val="95000"/>
                  </a:schemeClr>
                </a:solidFill>
                <a:effectLst/>
                <a:latin typeface="+mj-lt"/>
              </a:rPr>
              <a:t>License required from SAHPRA</a:t>
            </a:r>
          </a:p>
        </p:txBody>
      </p:sp>
      <p:grpSp>
        <p:nvGrpSpPr>
          <p:cNvPr id="34" name="Group 33">
            <a:extLst>
              <a:ext uri="{FF2B5EF4-FFF2-40B4-BE49-F238E27FC236}">
                <a16:creationId xmlns:a16="http://schemas.microsoft.com/office/drawing/2014/main" id="{6A02A252-7CCE-BE8F-657B-35329DCDB458}"/>
              </a:ext>
            </a:extLst>
          </p:cNvPr>
          <p:cNvGrpSpPr/>
          <p:nvPr/>
        </p:nvGrpSpPr>
        <p:grpSpPr>
          <a:xfrm>
            <a:off x="7270176" y="1293760"/>
            <a:ext cx="3728551" cy="4270480"/>
            <a:chOff x="7515712" y="1023747"/>
            <a:chExt cx="3728551" cy="4270480"/>
          </a:xfrm>
        </p:grpSpPr>
        <p:sp>
          <p:nvSpPr>
            <p:cNvPr id="26" name="Rectangle 25">
              <a:extLst>
                <a:ext uri="{FF2B5EF4-FFF2-40B4-BE49-F238E27FC236}">
                  <a16:creationId xmlns:a16="http://schemas.microsoft.com/office/drawing/2014/main" id="{A4A93FE4-BB88-82CE-06AF-00E6DFD20657}"/>
                </a:ext>
              </a:extLst>
            </p:cNvPr>
            <p:cNvSpPr/>
            <p:nvPr/>
          </p:nvSpPr>
          <p:spPr>
            <a:xfrm>
              <a:off x="7949237" y="1023747"/>
              <a:ext cx="3192106" cy="4270480"/>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F79B0D7C-CE92-29C8-2BC3-988AD954CCD9}"/>
                </a:ext>
              </a:extLst>
            </p:cNvPr>
            <p:cNvSpPr txBox="1"/>
            <p:nvPr/>
          </p:nvSpPr>
          <p:spPr>
            <a:xfrm>
              <a:off x="8893410" y="1205136"/>
              <a:ext cx="1210588" cy="380425"/>
            </a:xfrm>
            <a:prstGeom prst="rect">
              <a:avLst/>
            </a:prstGeom>
            <a:noFill/>
          </p:spPr>
          <p:txBody>
            <a:bodyPr wrap="none" rtlCol="0">
              <a:spAutoFit/>
            </a:bodyPr>
            <a:lstStyle/>
            <a:p>
              <a:pPr algn="l">
                <a:lnSpc>
                  <a:spcPct val="110000"/>
                </a:lnSpc>
              </a:pPr>
              <a:r>
                <a:rPr lang="en-US" b="1" i="0" u="none" strike="noStrike">
                  <a:solidFill>
                    <a:srgbClr val="1EBEAA"/>
                  </a:solidFill>
                  <a:effectLst/>
                  <a:latin typeface="+mj-lt"/>
                </a:rPr>
                <a:t>Retailers</a:t>
              </a:r>
            </a:p>
          </p:txBody>
        </p:sp>
        <p:sp>
          <p:nvSpPr>
            <p:cNvPr id="30" name="TextBox 29">
              <a:extLst>
                <a:ext uri="{FF2B5EF4-FFF2-40B4-BE49-F238E27FC236}">
                  <a16:creationId xmlns:a16="http://schemas.microsoft.com/office/drawing/2014/main" id="{D6A83900-5D7D-DE97-7177-38D31B163E3C}"/>
                </a:ext>
              </a:extLst>
            </p:cNvPr>
            <p:cNvSpPr txBox="1"/>
            <p:nvPr/>
          </p:nvSpPr>
          <p:spPr>
            <a:xfrm>
              <a:off x="7515712" y="1695552"/>
              <a:ext cx="3728551" cy="553421"/>
            </a:xfrm>
            <a:prstGeom prst="rect">
              <a:avLst/>
            </a:prstGeom>
            <a:noFill/>
          </p:spPr>
          <p:txBody>
            <a:bodyPr wrap="square" rtlCol="0">
              <a:spAutoFit/>
            </a:bodyPr>
            <a:lstStyle/>
            <a:p>
              <a:pPr algn="ctr">
                <a:lnSpc>
                  <a:spcPct val="110000"/>
                </a:lnSpc>
              </a:pPr>
              <a:r>
                <a:rPr lang="en-GB" sz="1400">
                  <a:solidFill>
                    <a:schemeClr val="bg1">
                      <a:lumMod val="95000"/>
                    </a:schemeClr>
                  </a:solidFill>
                </a:rPr>
                <a:t>Medicine dispensing on Doctors prescription</a:t>
              </a:r>
              <a:endParaRPr lang="en-US" sz="1400">
                <a:solidFill>
                  <a:schemeClr val="bg1">
                    <a:lumMod val="95000"/>
                  </a:schemeClr>
                </a:solidFill>
              </a:endParaRPr>
            </a:p>
          </p:txBody>
        </p:sp>
        <p:sp>
          <p:nvSpPr>
            <p:cNvPr id="31" name="TextBox 30">
              <a:extLst>
                <a:ext uri="{FF2B5EF4-FFF2-40B4-BE49-F238E27FC236}">
                  <a16:creationId xmlns:a16="http://schemas.microsoft.com/office/drawing/2014/main" id="{5EBB38EC-A769-01A1-F060-FD259D11EB14}"/>
                </a:ext>
              </a:extLst>
            </p:cNvPr>
            <p:cNvSpPr txBox="1"/>
            <p:nvPr/>
          </p:nvSpPr>
          <p:spPr>
            <a:xfrm>
              <a:off x="9238868" y="2531958"/>
              <a:ext cx="1234633" cy="316433"/>
            </a:xfrm>
            <a:prstGeom prst="rect">
              <a:avLst/>
            </a:prstGeom>
            <a:noFill/>
          </p:spPr>
          <p:txBody>
            <a:bodyPr wrap="none" rtlCol="0">
              <a:spAutoFit/>
            </a:bodyPr>
            <a:lstStyle/>
            <a:p>
              <a:pPr algn="l">
                <a:lnSpc>
                  <a:spcPct val="110000"/>
                </a:lnSpc>
              </a:pPr>
              <a:r>
                <a:rPr lang="en-US" sz="1400" b="1">
                  <a:solidFill>
                    <a:schemeClr val="bg1">
                      <a:lumMod val="95000"/>
                    </a:schemeClr>
                  </a:solidFill>
                  <a:latin typeface="+mj-lt"/>
                </a:rPr>
                <a:t>Pharmacies</a:t>
              </a:r>
              <a:endParaRPr lang="en-US" sz="1400" b="1" i="0" u="none" strike="noStrike">
                <a:solidFill>
                  <a:schemeClr val="bg1">
                    <a:lumMod val="95000"/>
                  </a:schemeClr>
                </a:solidFill>
                <a:effectLst/>
                <a:latin typeface="+mj-lt"/>
              </a:endParaRPr>
            </a:p>
          </p:txBody>
        </p:sp>
        <p:sp>
          <p:nvSpPr>
            <p:cNvPr id="32" name="TextBox 31">
              <a:extLst>
                <a:ext uri="{FF2B5EF4-FFF2-40B4-BE49-F238E27FC236}">
                  <a16:creationId xmlns:a16="http://schemas.microsoft.com/office/drawing/2014/main" id="{C1E43493-A97E-705B-15CE-1087E78E200B}"/>
                </a:ext>
              </a:extLst>
            </p:cNvPr>
            <p:cNvSpPr txBox="1"/>
            <p:nvPr/>
          </p:nvSpPr>
          <p:spPr>
            <a:xfrm>
              <a:off x="9242346" y="3447811"/>
              <a:ext cx="1034257" cy="348429"/>
            </a:xfrm>
            <a:prstGeom prst="rect">
              <a:avLst/>
            </a:prstGeom>
            <a:noFill/>
          </p:spPr>
          <p:txBody>
            <a:bodyPr wrap="none" rtlCol="0">
              <a:spAutoFit/>
            </a:bodyPr>
            <a:lstStyle/>
            <a:p>
              <a:pPr algn="l">
                <a:lnSpc>
                  <a:spcPct val="110000"/>
                </a:lnSpc>
              </a:pPr>
              <a:r>
                <a:rPr lang="en-US" sz="1600" b="1">
                  <a:solidFill>
                    <a:schemeClr val="bg1">
                      <a:lumMod val="95000"/>
                    </a:schemeClr>
                  </a:solidFill>
                  <a:latin typeface="+mj-lt"/>
                </a:rPr>
                <a:t>Doctors </a:t>
              </a:r>
              <a:endParaRPr lang="en-US" sz="1600" b="1" i="0" u="none" strike="noStrike">
                <a:solidFill>
                  <a:schemeClr val="bg1">
                    <a:lumMod val="95000"/>
                  </a:schemeClr>
                </a:solidFill>
                <a:effectLst/>
                <a:latin typeface="+mj-lt"/>
              </a:endParaRPr>
            </a:p>
          </p:txBody>
        </p:sp>
        <p:sp>
          <p:nvSpPr>
            <p:cNvPr id="33" name="TextBox 32">
              <a:extLst>
                <a:ext uri="{FF2B5EF4-FFF2-40B4-BE49-F238E27FC236}">
                  <a16:creationId xmlns:a16="http://schemas.microsoft.com/office/drawing/2014/main" id="{67DF1F2F-1DF7-362A-7860-30184D4C947B}"/>
                </a:ext>
              </a:extLst>
            </p:cNvPr>
            <p:cNvSpPr txBox="1"/>
            <p:nvPr/>
          </p:nvSpPr>
          <p:spPr>
            <a:xfrm>
              <a:off x="9242346" y="4446233"/>
              <a:ext cx="1721946" cy="553421"/>
            </a:xfrm>
            <a:prstGeom prst="rect">
              <a:avLst/>
            </a:prstGeom>
            <a:noFill/>
          </p:spPr>
          <p:txBody>
            <a:bodyPr wrap="none" rtlCol="0">
              <a:spAutoFit/>
            </a:bodyPr>
            <a:lstStyle/>
            <a:p>
              <a:pPr algn="l">
                <a:lnSpc>
                  <a:spcPct val="110000"/>
                </a:lnSpc>
              </a:pPr>
              <a:r>
                <a:rPr lang="en-US" sz="1400" b="1">
                  <a:solidFill>
                    <a:schemeClr val="bg1">
                      <a:lumMod val="95000"/>
                    </a:schemeClr>
                  </a:solidFill>
                  <a:latin typeface="+mj-lt"/>
                </a:rPr>
                <a:t>Other dispensers</a:t>
              </a:r>
            </a:p>
            <a:p>
              <a:pPr algn="l">
                <a:lnSpc>
                  <a:spcPct val="110000"/>
                </a:lnSpc>
              </a:pPr>
              <a:r>
                <a:rPr lang="en-US" sz="1400" b="1">
                  <a:solidFill>
                    <a:schemeClr val="bg1">
                      <a:lumMod val="95000"/>
                    </a:schemeClr>
                  </a:solidFill>
                  <a:latin typeface="+mj-lt"/>
                </a:rPr>
                <a:t>e.g., Hospitals  </a:t>
              </a:r>
              <a:endParaRPr lang="en-US" sz="1400" b="1" i="0" u="none" strike="noStrike">
                <a:solidFill>
                  <a:schemeClr val="bg1">
                    <a:lumMod val="95000"/>
                  </a:schemeClr>
                </a:solidFill>
                <a:effectLst/>
                <a:latin typeface="+mj-lt"/>
              </a:endParaRPr>
            </a:p>
          </p:txBody>
        </p:sp>
        <p:pic>
          <p:nvPicPr>
            <p:cNvPr id="1028" name="Picture 4">
              <a:extLst>
                <a:ext uri="{FF2B5EF4-FFF2-40B4-BE49-F238E27FC236}">
                  <a16:creationId xmlns:a16="http://schemas.microsoft.com/office/drawing/2014/main" id="{CA95FF0A-C5D3-0ABE-7DA4-28A951833AB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00844" y="2527817"/>
              <a:ext cx="1098180" cy="38108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0CE004C8-2F20-F6A4-73D5-86BF5565AAD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15868" y="3447811"/>
              <a:ext cx="1091882" cy="37886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A7C42BC9-F8C3-3D98-C0BC-1F1ED8C6132D}"/>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17618" b="23018"/>
            <a:stretch/>
          </p:blipFill>
          <p:spPr bwMode="auto">
            <a:xfrm>
              <a:off x="8115868" y="4506596"/>
              <a:ext cx="1091882" cy="381086"/>
            </a:xfrm>
            <a:prstGeom prst="rect">
              <a:avLst/>
            </a:prstGeom>
            <a:noFill/>
            <a:extLst>
              <a:ext uri="{909E8E84-426E-40DD-AFC4-6F175D3DCCD1}">
                <a14:hiddenFill xmlns:a14="http://schemas.microsoft.com/office/drawing/2010/main">
                  <a:solidFill>
                    <a:srgbClr val="FFFFFF"/>
                  </a:solidFill>
                </a14:hiddenFill>
              </a:ext>
            </a:extLst>
          </p:spPr>
        </p:pic>
      </p:grpSp>
      <p:sp>
        <p:nvSpPr>
          <p:cNvPr id="35" name="TextBox 34">
            <a:extLst>
              <a:ext uri="{FF2B5EF4-FFF2-40B4-BE49-F238E27FC236}">
                <a16:creationId xmlns:a16="http://schemas.microsoft.com/office/drawing/2014/main" id="{0F777743-4CA1-86A4-0B90-99ADCF2722E1}"/>
              </a:ext>
            </a:extLst>
          </p:cNvPr>
          <p:cNvSpPr txBox="1"/>
          <p:nvPr/>
        </p:nvSpPr>
        <p:spPr>
          <a:xfrm>
            <a:off x="8485973" y="5912935"/>
            <a:ext cx="1627561" cy="380425"/>
          </a:xfrm>
          <a:prstGeom prst="rect">
            <a:avLst/>
          </a:prstGeom>
          <a:noFill/>
        </p:spPr>
        <p:txBody>
          <a:bodyPr wrap="none" rtlCol="0">
            <a:spAutoFit/>
          </a:bodyPr>
          <a:lstStyle/>
          <a:p>
            <a:pPr algn="l">
              <a:lnSpc>
                <a:spcPct val="110000"/>
              </a:lnSpc>
            </a:pPr>
            <a:r>
              <a:rPr lang="en-US" b="1" i="0" u="none" strike="noStrike">
                <a:solidFill>
                  <a:schemeClr val="bg1">
                    <a:lumMod val="95000"/>
                  </a:schemeClr>
                </a:solidFill>
                <a:effectLst/>
                <a:latin typeface="+mj-lt"/>
              </a:rPr>
              <a:t>CONSUMERS</a:t>
            </a:r>
          </a:p>
        </p:txBody>
      </p:sp>
      <p:sp>
        <p:nvSpPr>
          <p:cNvPr id="36" name="Title 1">
            <a:extLst>
              <a:ext uri="{FF2B5EF4-FFF2-40B4-BE49-F238E27FC236}">
                <a16:creationId xmlns:a16="http://schemas.microsoft.com/office/drawing/2014/main" id="{A6D62A68-2EB2-998A-F9C5-E8B06E3DD3B5}"/>
              </a:ext>
            </a:extLst>
          </p:cNvPr>
          <p:cNvSpPr txBox="1">
            <a:spLocks/>
          </p:cNvSpPr>
          <p:nvPr/>
        </p:nvSpPr>
        <p:spPr>
          <a:xfrm>
            <a:off x="411609" y="403809"/>
            <a:ext cx="10928321" cy="490112"/>
          </a:xfrm>
          <a:prstGeom prst="rect">
            <a:avLst/>
          </a:prstGeom>
        </p:spPr>
        <p:txBody>
          <a:bodyPr vert="horz"/>
          <a:lstStyle>
            <a:lvl1pPr algn="l" defTabSz="914389" rtl="0" eaLnBrk="1" latinLnBrk="0" hangingPunct="1">
              <a:lnSpc>
                <a:spcPct val="90000"/>
              </a:lnSpc>
              <a:spcBef>
                <a:spcPct val="0"/>
              </a:spcBef>
              <a:buNone/>
              <a:defRPr sz="2000" b="1" kern="1200" cap="all" baseline="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en-US" sz="2200" b="0" cap="none" dirty="0">
                <a:latin typeface="+mn-lt"/>
              </a:rPr>
              <a:t>Pharmaceutical / medicines supply chain</a:t>
            </a:r>
          </a:p>
        </p:txBody>
      </p:sp>
      <p:sp>
        <p:nvSpPr>
          <p:cNvPr id="39" name="Chevron 61">
            <a:extLst>
              <a:ext uri="{FF2B5EF4-FFF2-40B4-BE49-F238E27FC236}">
                <a16:creationId xmlns:a16="http://schemas.microsoft.com/office/drawing/2014/main" id="{07366A07-7A8E-8093-C3BC-0D934F152C3B}"/>
              </a:ext>
            </a:extLst>
          </p:cNvPr>
          <p:cNvSpPr/>
          <p:nvPr/>
        </p:nvSpPr>
        <p:spPr>
          <a:xfrm>
            <a:off x="7046708" y="2973519"/>
            <a:ext cx="205151" cy="918519"/>
          </a:xfrm>
          <a:prstGeom prst="chevron">
            <a:avLst>
              <a:gd name="adj" fmla="val 71360"/>
            </a:avLst>
          </a:prstGeom>
          <a:solidFill>
            <a:srgbClr val="1EBEAA"/>
          </a:solidFill>
          <a:ln w="1905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36000" bIns="0" numCol="1" spcCol="38100" rtlCol="0" anchor="ctr" anchorCtr="0">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05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Light"/>
            </a:endParaRPr>
          </a:p>
        </p:txBody>
      </p:sp>
      <p:sp>
        <p:nvSpPr>
          <p:cNvPr id="40" name="Chevron 61">
            <a:extLst>
              <a:ext uri="{FF2B5EF4-FFF2-40B4-BE49-F238E27FC236}">
                <a16:creationId xmlns:a16="http://schemas.microsoft.com/office/drawing/2014/main" id="{989FE588-75A3-E187-F931-6D1F397762BC}"/>
              </a:ext>
            </a:extLst>
          </p:cNvPr>
          <p:cNvSpPr/>
          <p:nvPr/>
        </p:nvSpPr>
        <p:spPr>
          <a:xfrm rot="5400000">
            <a:off x="9310172" y="5327401"/>
            <a:ext cx="205151" cy="918519"/>
          </a:xfrm>
          <a:prstGeom prst="chevron">
            <a:avLst>
              <a:gd name="adj" fmla="val 71360"/>
            </a:avLst>
          </a:prstGeom>
          <a:solidFill>
            <a:srgbClr val="1EBEAA"/>
          </a:solidFill>
          <a:ln w="1905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36000" bIns="0" numCol="1" spcCol="38100" rtlCol="0" anchor="ctr" anchorCtr="0">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05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Light"/>
            </a:endParaRPr>
          </a:p>
        </p:txBody>
      </p:sp>
      <p:cxnSp>
        <p:nvCxnSpPr>
          <p:cNvPr id="5" name="Straight Connector 4">
            <a:extLst>
              <a:ext uri="{FF2B5EF4-FFF2-40B4-BE49-F238E27FC236}">
                <a16:creationId xmlns:a16="http://schemas.microsoft.com/office/drawing/2014/main" id="{3B45EBD1-9886-51E4-B800-2B4202BEC4FF}"/>
              </a:ext>
            </a:extLst>
          </p:cNvPr>
          <p:cNvCxnSpPr>
            <a:cxnSpLocks/>
          </p:cNvCxnSpPr>
          <p:nvPr/>
        </p:nvCxnSpPr>
        <p:spPr>
          <a:xfrm>
            <a:off x="504893" y="5302054"/>
            <a:ext cx="5986726" cy="0"/>
          </a:xfrm>
          <a:prstGeom prst="line">
            <a:avLst/>
          </a:prstGeom>
          <a:ln>
            <a:solidFill>
              <a:schemeClr val="bg1">
                <a:lumMod val="95000"/>
              </a:schemeClr>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05513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1CF478-967D-7575-F697-A75902D07283}"/>
              </a:ext>
            </a:extLst>
          </p:cNvPr>
          <p:cNvSpPr/>
          <p:nvPr/>
        </p:nvSpPr>
        <p:spPr>
          <a:xfrm>
            <a:off x="1926755" y="1650813"/>
            <a:ext cx="2129067" cy="2933856"/>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 name="Rectangle 2">
            <a:extLst>
              <a:ext uri="{FF2B5EF4-FFF2-40B4-BE49-F238E27FC236}">
                <a16:creationId xmlns:a16="http://schemas.microsoft.com/office/drawing/2014/main" id="{25AE629B-4069-2FA5-EC05-1F5682BCFA62}"/>
              </a:ext>
            </a:extLst>
          </p:cNvPr>
          <p:cNvSpPr/>
          <p:nvPr/>
        </p:nvSpPr>
        <p:spPr>
          <a:xfrm>
            <a:off x="4429810" y="1650813"/>
            <a:ext cx="2129067" cy="2933856"/>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 name="Rectangle 3">
            <a:extLst>
              <a:ext uri="{FF2B5EF4-FFF2-40B4-BE49-F238E27FC236}">
                <a16:creationId xmlns:a16="http://schemas.microsoft.com/office/drawing/2014/main" id="{19B0FF44-86E9-A832-87F2-0CBF82F358FD}"/>
              </a:ext>
            </a:extLst>
          </p:cNvPr>
          <p:cNvSpPr/>
          <p:nvPr/>
        </p:nvSpPr>
        <p:spPr>
          <a:xfrm>
            <a:off x="6932865" y="1650813"/>
            <a:ext cx="2129067" cy="2933856"/>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 name="Rectangle 4">
            <a:extLst>
              <a:ext uri="{FF2B5EF4-FFF2-40B4-BE49-F238E27FC236}">
                <a16:creationId xmlns:a16="http://schemas.microsoft.com/office/drawing/2014/main" id="{E2C58213-A22A-3051-3590-5E01307DF42B}"/>
              </a:ext>
            </a:extLst>
          </p:cNvPr>
          <p:cNvSpPr/>
          <p:nvPr/>
        </p:nvSpPr>
        <p:spPr>
          <a:xfrm>
            <a:off x="9435920" y="1650813"/>
            <a:ext cx="2129067" cy="2933856"/>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 name="Rectangle 5">
            <a:extLst>
              <a:ext uri="{FF2B5EF4-FFF2-40B4-BE49-F238E27FC236}">
                <a16:creationId xmlns:a16="http://schemas.microsoft.com/office/drawing/2014/main" id="{52F87420-7E34-E145-4022-21D957B19A16}"/>
              </a:ext>
            </a:extLst>
          </p:cNvPr>
          <p:cNvSpPr/>
          <p:nvPr/>
        </p:nvSpPr>
        <p:spPr>
          <a:xfrm>
            <a:off x="2047217" y="2178056"/>
            <a:ext cx="1894721" cy="484731"/>
          </a:xfrm>
          <a:prstGeom prst="rect">
            <a:avLst/>
          </a:prstGeom>
          <a:solidFill>
            <a:srgbClr val="1EBE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Manufacturer</a:t>
            </a:r>
          </a:p>
        </p:txBody>
      </p:sp>
      <p:sp>
        <p:nvSpPr>
          <p:cNvPr id="7" name="Rectangle 6">
            <a:extLst>
              <a:ext uri="{FF2B5EF4-FFF2-40B4-BE49-F238E27FC236}">
                <a16:creationId xmlns:a16="http://schemas.microsoft.com/office/drawing/2014/main" id="{770C1638-6D2A-607A-3A3E-B58E35B8FC70}"/>
              </a:ext>
            </a:extLst>
          </p:cNvPr>
          <p:cNvSpPr/>
          <p:nvPr/>
        </p:nvSpPr>
        <p:spPr>
          <a:xfrm>
            <a:off x="4546983" y="2178056"/>
            <a:ext cx="1894721" cy="484731"/>
          </a:xfrm>
          <a:prstGeom prst="rect">
            <a:avLst/>
          </a:prstGeom>
          <a:solidFill>
            <a:srgbClr val="1EBE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Supply chain</a:t>
            </a:r>
          </a:p>
        </p:txBody>
      </p:sp>
      <p:sp>
        <p:nvSpPr>
          <p:cNvPr id="8" name="Rectangle 7">
            <a:extLst>
              <a:ext uri="{FF2B5EF4-FFF2-40B4-BE49-F238E27FC236}">
                <a16:creationId xmlns:a16="http://schemas.microsoft.com/office/drawing/2014/main" id="{00D0B5CA-B66F-8C7E-51A5-B1D309EE496B}"/>
              </a:ext>
            </a:extLst>
          </p:cNvPr>
          <p:cNvSpPr/>
          <p:nvPr/>
        </p:nvSpPr>
        <p:spPr>
          <a:xfrm>
            <a:off x="7050038" y="2178056"/>
            <a:ext cx="1894721" cy="484731"/>
          </a:xfrm>
          <a:prstGeom prst="rect">
            <a:avLst/>
          </a:prstGeom>
          <a:solidFill>
            <a:srgbClr val="1EBE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Tax</a:t>
            </a:r>
          </a:p>
        </p:txBody>
      </p:sp>
      <p:sp>
        <p:nvSpPr>
          <p:cNvPr id="9" name="Rectangle 8">
            <a:extLst>
              <a:ext uri="{FF2B5EF4-FFF2-40B4-BE49-F238E27FC236}">
                <a16:creationId xmlns:a16="http://schemas.microsoft.com/office/drawing/2014/main" id="{7E7C5345-A9A1-5993-B021-3140D2436C6A}"/>
              </a:ext>
            </a:extLst>
          </p:cNvPr>
          <p:cNvSpPr/>
          <p:nvPr/>
        </p:nvSpPr>
        <p:spPr>
          <a:xfrm>
            <a:off x="9553093" y="2178056"/>
            <a:ext cx="1894721" cy="484731"/>
          </a:xfrm>
          <a:prstGeom prst="rect">
            <a:avLst/>
          </a:prstGeom>
          <a:solidFill>
            <a:srgbClr val="1EBE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t>Pharmacy</a:t>
            </a:r>
          </a:p>
        </p:txBody>
      </p:sp>
      <p:sp>
        <p:nvSpPr>
          <p:cNvPr id="10" name="Rectangle 9">
            <a:extLst>
              <a:ext uri="{FF2B5EF4-FFF2-40B4-BE49-F238E27FC236}">
                <a16:creationId xmlns:a16="http://schemas.microsoft.com/office/drawing/2014/main" id="{FE74F807-5462-456D-E466-A6ADBD0C3403}"/>
              </a:ext>
            </a:extLst>
          </p:cNvPr>
          <p:cNvSpPr/>
          <p:nvPr/>
        </p:nvSpPr>
        <p:spPr>
          <a:xfrm>
            <a:off x="4546874" y="2916973"/>
            <a:ext cx="1894939" cy="48473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Logistics fee</a:t>
            </a:r>
          </a:p>
        </p:txBody>
      </p:sp>
      <p:sp>
        <p:nvSpPr>
          <p:cNvPr id="13" name="TextBox 12">
            <a:extLst>
              <a:ext uri="{FF2B5EF4-FFF2-40B4-BE49-F238E27FC236}">
                <a16:creationId xmlns:a16="http://schemas.microsoft.com/office/drawing/2014/main" id="{F3E7674E-A509-2F9D-E4A7-3F80A56058C6}"/>
              </a:ext>
            </a:extLst>
          </p:cNvPr>
          <p:cNvSpPr txBox="1"/>
          <p:nvPr/>
        </p:nvSpPr>
        <p:spPr>
          <a:xfrm>
            <a:off x="586236" y="2915554"/>
            <a:ext cx="1300356" cy="553421"/>
          </a:xfrm>
          <a:prstGeom prst="rect">
            <a:avLst/>
          </a:prstGeom>
          <a:noFill/>
        </p:spPr>
        <p:txBody>
          <a:bodyPr wrap="none" rtlCol="0">
            <a:spAutoFit/>
          </a:bodyPr>
          <a:lstStyle/>
          <a:p>
            <a:pPr>
              <a:lnSpc>
                <a:spcPct val="110000"/>
              </a:lnSpc>
            </a:pPr>
            <a:r>
              <a:rPr lang="en-US" sz="1400" b="1" i="0" u="none" strike="noStrike" dirty="0">
                <a:solidFill>
                  <a:schemeClr val="tx1">
                    <a:lumMod val="10000"/>
                    <a:lumOff val="90000"/>
                  </a:schemeClr>
                </a:solidFill>
                <a:effectLst/>
                <a:latin typeface="+mj-lt"/>
              </a:rPr>
              <a:t>Price </a:t>
            </a:r>
          </a:p>
          <a:p>
            <a:pPr>
              <a:lnSpc>
                <a:spcPct val="110000"/>
              </a:lnSpc>
            </a:pPr>
            <a:r>
              <a:rPr lang="en-US" sz="1400" b="1" i="0" u="none" strike="noStrike" dirty="0">
                <a:solidFill>
                  <a:schemeClr val="tx1">
                    <a:lumMod val="10000"/>
                    <a:lumOff val="90000"/>
                  </a:schemeClr>
                </a:solidFill>
                <a:effectLst/>
                <a:latin typeface="+mj-lt"/>
              </a:rPr>
              <a:t>components</a:t>
            </a:r>
          </a:p>
        </p:txBody>
      </p:sp>
      <p:sp>
        <p:nvSpPr>
          <p:cNvPr id="14" name="TextBox 13">
            <a:extLst>
              <a:ext uri="{FF2B5EF4-FFF2-40B4-BE49-F238E27FC236}">
                <a16:creationId xmlns:a16="http://schemas.microsoft.com/office/drawing/2014/main" id="{7C5A66FC-ADA4-7310-F62E-E6435265FB87}"/>
              </a:ext>
            </a:extLst>
          </p:cNvPr>
          <p:cNvSpPr txBox="1"/>
          <p:nvPr/>
        </p:nvSpPr>
        <p:spPr>
          <a:xfrm>
            <a:off x="586236" y="3912007"/>
            <a:ext cx="631904" cy="316433"/>
          </a:xfrm>
          <a:prstGeom prst="rect">
            <a:avLst/>
          </a:prstGeom>
          <a:noFill/>
        </p:spPr>
        <p:txBody>
          <a:bodyPr wrap="none" rtlCol="0">
            <a:spAutoFit/>
          </a:bodyPr>
          <a:lstStyle/>
          <a:p>
            <a:pPr algn="l">
              <a:lnSpc>
                <a:spcPct val="110000"/>
              </a:lnSpc>
            </a:pPr>
            <a:r>
              <a:rPr lang="en-US" sz="1400" b="1" i="0" u="none" strike="noStrike" dirty="0">
                <a:solidFill>
                  <a:schemeClr val="tx1">
                    <a:lumMod val="10000"/>
                    <a:lumOff val="90000"/>
                  </a:schemeClr>
                </a:solidFill>
                <a:effectLst/>
                <a:latin typeface="+mj-lt"/>
              </a:rPr>
              <a:t>Price</a:t>
            </a:r>
          </a:p>
        </p:txBody>
      </p:sp>
      <p:sp>
        <p:nvSpPr>
          <p:cNvPr id="15" name="Rectangle 14">
            <a:extLst>
              <a:ext uri="{FF2B5EF4-FFF2-40B4-BE49-F238E27FC236}">
                <a16:creationId xmlns:a16="http://schemas.microsoft.com/office/drawing/2014/main" id="{AC32395B-97D2-A542-2F06-29D408695FD2}"/>
              </a:ext>
            </a:extLst>
          </p:cNvPr>
          <p:cNvSpPr/>
          <p:nvPr/>
        </p:nvSpPr>
        <p:spPr>
          <a:xfrm>
            <a:off x="2048576" y="2916973"/>
            <a:ext cx="1894939" cy="48473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Ex-manufacture price</a:t>
            </a:r>
          </a:p>
        </p:txBody>
      </p:sp>
      <p:sp>
        <p:nvSpPr>
          <p:cNvPr id="16" name="Rectangle 15">
            <a:extLst>
              <a:ext uri="{FF2B5EF4-FFF2-40B4-BE49-F238E27FC236}">
                <a16:creationId xmlns:a16="http://schemas.microsoft.com/office/drawing/2014/main" id="{2F5E567C-203B-8DA8-C05B-C5F6338184A2}"/>
              </a:ext>
            </a:extLst>
          </p:cNvPr>
          <p:cNvSpPr/>
          <p:nvPr/>
        </p:nvSpPr>
        <p:spPr>
          <a:xfrm>
            <a:off x="7049929" y="2916973"/>
            <a:ext cx="1894939" cy="48473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VAT</a:t>
            </a:r>
          </a:p>
        </p:txBody>
      </p:sp>
      <p:sp>
        <p:nvSpPr>
          <p:cNvPr id="17" name="Rectangle 16">
            <a:extLst>
              <a:ext uri="{FF2B5EF4-FFF2-40B4-BE49-F238E27FC236}">
                <a16:creationId xmlns:a16="http://schemas.microsoft.com/office/drawing/2014/main" id="{CF4273F4-2AC7-BABB-68A8-04C132EEE52A}"/>
              </a:ext>
            </a:extLst>
          </p:cNvPr>
          <p:cNvSpPr/>
          <p:nvPr/>
        </p:nvSpPr>
        <p:spPr>
          <a:xfrm>
            <a:off x="9552984" y="2916973"/>
            <a:ext cx="1894939" cy="48473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Dispensing fee</a:t>
            </a:r>
          </a:p>
        </p:txBody>
      </p:sp>
      <p:sp>
        <p:nvSpPr>
          <p:cNvPr id="18" name="Rectangle 17">
            <a:extLst>
              <a:ext uri="{FF2B5EF4-FFF2-40B4-BE49-F238E27FC236}">
                <a16:creationId xmlns:a16="http://schemas.microsoft.com/office/drawing/2014/main" id="{6B942256-F664-D0CC-0696-2A5979424A74}"/>
              </a:ext>
            </a:extLst>
          </p:cNvPr>
          <p:cNvSpPr/>
          <p:nvPr/>
        </p:nvSpPr>
        <p:spPr>
          <a:xfrm>
            <a:off x="2306786" y="3854029"/>
            <a:ext cx="1365088" cy="48473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2"/>
                </a:solidFill>
              </a:rPr>
              <a:t>R100</a:t>
            </a:r>
          </a:p>
        </p:txBody>
      </p:sp>
      <p:sp>
        <p:nvSpPr>
          <p:cNvPr id="19" name="Rectangle 18">
            <a:extLst>
              <a:ext uri="{FF2B5EF4-FFF2-40B4-BE49-F238E27FC236}">
                <a16:creationId xmlns:a16="http://schemas.microsoft.com/office/drawing/2014/main" id="{815C9113-9EEC-AF92-810A-9F07F51C15F6}"/>
              </a:ext>
            </a:extLst>
          </p:cNvPr>
          <p:cNvSpPr/>
          <p:nvPr/>
        </p:nvSpPr>
        <p:spPr>
          <a:xfrm>
            <a:off x="4811799" y="3854029"/>
            <a:ext cx="1365088" cy="48473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2"/>
                </a:solidFill>
              </a:rPr>
              <a:t>R8</a:t>
            </a:r>
          </a:p>
        </p:txBody>
      </p:sp>
      <p:sp>
        <p:nvSpPr>
          <p:cNvPr id="22" name="Rectangle 21">
            <a:extLst>
              <a:ext uri="{FF2B5EF4-FFF2-40B4-BE49-F238E27FC236}">
                <a16:creationId xmlns:a16="http://schemas.microsoft.com/office/drawing/2014/main" id="{C63724B3-70E3-0C96-985D-5D665ED98805}"/>
              </a:ext>
            </a:extLst>
          </p:cNvPr>
          <p:cNvSpPr/>
          <p:nvPr/>
        </p:nvSpPr>
        <p:spPr>
          <a:xfrm>
            <a:off x="7314854" y="3854029"/>
            <a:ext cx="1365088" cy="48473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2"/>
                </a:solidFill>
              </a:rPr>
              <a:t>R16</a:t>
            </a:r>
          </a:p>
        </p:txBody>
      </p:sp>
      <p:sp>
        <p:nvSpPr>
          <p:cNvPr id="24" name="Rectangle 23">
            <a:extLst>
              <a:ext uri="{FF2B5EF4-FFF2-40B4-BE49-F238E27FC236}">
                <a16:creationId xmlns:a16="http://schemas.microsoft.com/office/drawing/2014/main" id="{E7FB9916-E015-EDEF-71C3-868F4B8F632F}"/>
              </a:ext>
            </a:extLst>
          </p:cNvPr>
          <p:cNvSpPr/>
          <p:nvPr/>
        </p:nvSpPr>
        <p:spPr>
          <a:xfrm>
            <a:off x="7050598" y="5468756"/>
            <a:ext cx="1893600" cy="48473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t>Single Exit Price (SEP)</a:t>
            </a:r>
          </a:p>
        </p:txBody>
      </p:sp>
      <p:grpSp>
        <p:nvGrpSpPr>
          <p:cNvPr id="50" name="Group 49">
            <a:extLst>
              <a:ext uri="{FF2B5EF4-FFF2-40B4-BE49-F238E27FC236}">
                <a16:creationId xmlns:a16="http://schemas.microsoft.com/office/drawing/2014/main" id="{286BD2CA-BC91-EF22-8DFD-37D003F55F22}"/>
              </a:ext>
            </a:extLst>
          </p:cNvPr>
          <p:cNvGrpSpPr/>
          <p:nvPr/>
        </p:nvGrpSpPr>
        <p:grpSpPr>
          <a:xfrm>
            <a:off x="9840785" y="4649025"/>
            <a:ext cx="1319336" cy="1032063"/>
            <a:chOff x="9297392" y="3677866"/>
            <a:chExt cx="1562754" cy="1460616"/>
          </a:xfrm>
        </p:grpSpPr>
        <p:sp>
          <p:nvSpPr>
            <p:cNvPr id="25" name="Oval 24">
              <a:extLst>
                <a:ext uri="{FF2B5EF4-FFF2-40B4-BE49-F238E27FC236}">
                  <a16:creationId xmlns:a16="http://schemas.microsoft.com/office/drawing/2014/main" id="{1E8C0D4C-04FC-4742-8E21-0E34F019A00E}"/>
                </a:ext>
              </a:extLst>
            </p:cNvPr>
            <p:cNvSpPr/>
            <p:nvPr/>
          </p:nvSpPr>
          <p:spPr>
            <a:xfrm>
              <a:off x="9297392" y="3677866"/>
              <a:ext cx="1562754" cy="1460616"/>
            </a:xfrm>
            <a:prstGeom prst="ellipse">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26" name="TextBox 25">
              <a:extLst>
                <a:ext uri="{FF2B5EF4-FFF2-40B4-BE49-F238E27FC236}">
                  <a16:creationId xmlns:a16="http://schemas.microsoft.com/office/drawing/2014/main" id="{7B604639-2B13-7C75-164C-BD0EA5BA8649}"/>
                </a:ext>
              </a:extLst>
            </p:cNvPr>
            <p:cNvSpPr txBox="1"/>
            <p:nvPr/>
          </p:nvSpPr>
          <p:spPr>
            <a:xfrm>
              <a:off x="9297392" y="4049705"/>
              <a:ext cx="1553345" cy="69002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sz="1200">
                  <a:solidFill>
                    <a:schemeClr val="tx2"/>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SEP + Dispensing fee</a:t>
              </a:r>
            </a:p>
          </p:txBody>
        </p:sp>
      </p:grpSp>
      <p:sp>
        <p:nvSpPr>
          <p:cNvPr id="27" name="Rectangle 26">
            <a:extLst>
              <a:ext uri="{FF2B5EF4-FFF2-40B4-BE49-F238E27FC236}">
                <a16:creationId xmlns:a16="http://schemas.microsoft.com/office/drawing/2014/main" id="{112EC39B-5F6D-E0EB-9210-F1C1FE52286B}"/>
              </a:ext>
            </a:extLst>
          </p:cNvPr>
          <p:cNvSpPr/>
          <p:nvPr/>
        </p:nvSpPr>
        <p:spPr>
          <a:xfrm>
            <a:off x="9817909" y="5745444"/>
            <a:ext cx="1365088" cy="484730"/>
          </a:xfrm>
          <a:prstGeom prst="rect">
            <a:avLst/>
          </a:prstGeom>
          <a:solidFill>
            <a:srgbClr val="F8116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t>R169</a:t>
            </a:r>
          </a:p>
        </p:txBody>
      </p:sp>
      <p:sp>
        <p:nvSpPr>
          <p:cNvPr id="28" name="Rectangle 27">
            <a:extLst>
              <a:ext uri="{FF2B5EF4-FFF2-40B4-BE49-F238E27FC236}">
                <a16:creationId xmlns:a16="http://schemas.microsoft.com/office/drawing/2014/main" id="{878A4DED-2764-C520-E83F-EADCA3602C03}"/>
              </a:ext>
            </a:extLst>
          </p:cNvPr>
          <p:cNvSpPr/>
          <p:nvPr/>
        </p:nvSpPr>
        <p:spPr>
          <a:xfrm>
            <a:off x="7314854" y="4898941"/>
            <a:ext cx="1365088" cy="48473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2"/>
                </a:solidFill>
              </a:rPr>
              <a:t>R124 (incl. VAT)</a:t>
            </a:r>
          </a:p>
        </p:txBody>
      </p:sp>
      <p:sp>
        <p:nvSpPr>
          <p:cNvPr id="29" name="TextBox 28">
            <a:extLst>
              <a:ext uri="{FF2B5EF4-FFF2-40B4-BE49-F238E27FC236}">
                <a16:creationId xmlns:a16="http://schemas.microsoft.com/office/drawing/2014/main" id="{26E1FBA4-B225-603F-8C39-0256B75CD231}"/>
              </a:ext>
            </a:extLst>
          </p:cNvPr>
          <p:cNvSpPr txBox="1"/>
          <p:nvPr/>
        </p:nvSpPr>
        <p:spPr>
          <a:xfrm>
            <a:off x="586236" y="2176637"/>
            <a:ext cx="1317990" cy="553421"/>
          </a:xfrm>
          <a:prstGeom prst="rect">
            <a:avLst/>
          </a:prstGeom>
          <a:noFill/>
        </p:spPr>
        <p:txBody>
          <a:bodyPr wrap="none" rtlCol="0">
            <a:spAutoFit/>
          </a:bodyPr>
          <a:lstStyle/>
          <a:p>
            <a:pPr>
              <a:lnSpc>
                <a:spcPct val="110000"/>
              </a:lnSpc>
            </a:pPr>
            <a:r>
              <a:rPr lang="en-US" sz="1400" b="1" i="0" u="none" strike="noStrike" dirty="0">
                <a:solidFill>
                  <a:schemeClr val="tx1">
                    <a:lumMod val="10000"/>
                    <a:lumOff val="90000"/>
                  </a:schemeClr>
                </a:solidFill>
                <a:effectLst/>
                <a:latin typeface="+mj-lt"/>
              </a:rPr>
              <a:t>Medicine </a:t>
            </a:r>
          </a:p>
          <a:p>
            <a:pPr>
              <a:lnSpc>
                <a:spcPct val="110000"/>
              </a:lnSpc>
            </a:pPr>
            <a:r>
              <a:rPr lang="en-US" sz="1400" b="1" i="0" u="none" strike="noStrike" dirty="0">
                <a:solidFill>
                  <a:schemeClr val="tx1">
                    <a:lumMod val="10000"/>
                    <a:lumOff val="90000"/>
                  </a:schemeClr>
                </a:solidFill>
                <a:effectLst/>
                <a:latin typeface="+mj-lt"/>
              </a:rPr>
              <a:t>supply chain</a:t>
            </a:r>
          </a:p>
        </p:txBody>
      </p:sp>
      <p:grpSp>
        <p:nvGrpSpPr>
          <p:cNvPr id="34" name="Group 33">
            <a:extLst>
              <a:ext uri="{FF2B5EF4-FFF2-40B4-BE49-F238E27FC236}">
                <a16:creationId xmlns:a16="http://schemas.microsoft.com/office/drawing/2014/main" id="{46207589-4755-1B50-85E6-F1AC3E1624E4}"/>
              </a:ext>
            </a:extLst>
          </p:cNvPr>
          <p:cNvGrpSpPr/>
          <p:nvPr/>
        </p:nvGrpSpPr>
        <p:grpSpPr>
          <a:xfrm>
            <a:off x="2803498" y="1669395"/>
            <a:ext cx="371666" cy="367111"/>
            <a:chOff x="2385484" y="1326802"/>
            <a:chExt cx="371666" cy="367111"/>
          </a:xfrm>
        </p:grpSpPr>
        <p:grpSp>
          <p:nvGrpSpPr>
            <p:cNvPr id="30" name="Group 29">
              <a:extLst>
                <a:ext uri="{FF2B5EF4-FFF2-40B4-BE49-F238E27FC236}">
                  <a16:creationId xmlns:a16="http://schemas.microsoft.com/office/drawing/2014/main" id="{AB979BEA-79EC-5A81-D754-DA5B526D2BD2}"/>
                </a:ext>
              </a:extLst>
            </p:cNvPr>
            <p:cNvGrpSpPr/>
            <p:nvPr/>
          </p:nvGrpSpPr>
          <p:grpSpPr>
            <a:xfrm>
              <a:off x="2385484" y="1326802"/>
              <a:ext cx="371666" cy="367111"/>
              <a:chOff x="532652" y="1763326"/>
              <a:chExt cx="564437" cy="557520"/>
            </a:xfrm>
          </p:grpSpPr>
          <p:sp>
            <p:nvSpPr>
              <p:cNvPr id="31" name="Freeform: Shape 50">
                <a:extLst>
                  <a:ext uri="{FF2B5EF4-FFF2-40B4-BE49-F238E27FC236}">
                    <a16:creationId xmlns:a16="http://schemas.microsoft.com/office/drawing/2014/main" id="{C1CA21DB-83A7-D2C3-F906-63AF36A62CBF}"/>
                  </a:ext>
                </a:extLst>
              </p:cNvPr>
              <p:cNvSpPr/>
              <p:nvPr/>
            </p:nvSpPr>
            <p:spPr>
              <a:xfrm>
                <a:off x="532652" y="1763326"/>
                <a:ext cx="564437" cy="557520"/>
              </a:xfrm>
              <a:prstGeom prst="ellipse">
                <a:avLst/>
              </a:prstGeom>
              <a:gradFill flip="none" rotWithShape="1">
                <a:gsLst>
                  <a:gs pos="100000">
                    <a:schemeClr val="accent4"/>
                  </a:gs>
                  <a:gs pos="46000">
                    <a:schemeClr val="accent3"/>
                  </a:gs>
                </a:gsLst>
                <a:lin ang="2700000" scaled="1"/>
                <a:tileRect/>
              </a:gradFill>
              <a:ln w="9190" cap="flat">
                <a:noFill/>
                <a:prstDash val="solid"/>
                <a:miter/>
              </a:ln>
            </p:spPr>
            <p:txBody>
              <a:bodyPr rtlCol="0" anchor="ctr"/>
              <a:lstStyle/>
              <a:p>
                <a:endParaRPr lang="en-ZA" sz="1400"/>
              </a:p>
            </p:txBody>
          </p:sp>
          <p:sp>
            <p:nvSpPr>
              <p:cNvPr id="32" name="Freeform: Shape 50">
                <a:extLst>
                  <a:ext uri="{FF2B5EF4-FFF2-40B4-BE49-F238E27FC236}">
                    <a16:creationId xmlns:a16="http://schemas.microsoft.com/office/drawing/2014/main" id="{E635E23F-6BD7-ADFD-6583-E572D39BEC82}"/>
                  </a:ext>
                </a:extLst>
              </p:cNvPr>
              <p:cNvSpPr/>
              <p:nvPr/>
            </p:nvSpPr>
            <p:spPr>
              <a:xfrm>
                <a:off x="581410" y="1806051"/>
                <a:ext cx="466919" cy="461197"/>
              </a:xfrm>
              <a:prstGeom prst="ellipse">
                <a:avLst/>
              </a:prstGeom>
              <a:solidFill>
                <a:srgbClr val="55595B"/>
              </a:solidFill>
              <a:ln w="9190" cap="flat">
                <a:noFill/>
                <a:prstDash val="solid"/>
                <a:miter/>
              </a:ln>
            </p:spPr>
            <p:txBody>
              <a:bodyPr rtlCol="0" anchor="ctr"/>
              <a:lstStyle/>
              <a:p>
                <a:endParaRPr lang="en-ZA" sz="1400" b="1" dirty="0">
                  <a:solidFill>
                    <a:schemeClr val="tx1">
                      <a:lumMod val="10000"/>
                      <a:lumOff val="90000"/>
                    </a:schemeClr>
                  </a:solidFill>
                </a:endParaRPr>
              </a:p>
            </p:txBody>
          </p:sp>
        </p:grpSp>
        <p:sp>
          <p:nvSpPr>
            <p:cNvPr id="33" name="TextBox 32">
              <a:extLst>
                <a:ext uri="{FF2B5EF4-FFF2-40B4-BE49-F238E27FC236}">
                  <a16:creationId xmlns:a16="http://schemas.microsoft.com/office/drawing/2014/main" id="{9638A13A-E751-0B25-E1DF-2A4B2CE8DD3E}"/>
                </a:ext>
              </a:extLst>
            </p:cNvPr>
            <p:cNvSpPr txBox="1"/>
            <p:nvPr/>
          </p:nvSpPr>
          <p:spPr>
            <a:xfrm>
              <a:off x="2440802" y="1354935"/>
              <a:ext cx="287258" cy="316433"/>
            </a:xfrm>
            <a:prstGeom prst="rect">
              <a:avLst/>
            </a:prstGeom>
            <a:noFill/>
          </p:spPr>
          <p:txBody>
            <a:bodyPr wrap="none" rtlCol="0">
              <a:spAutoFit/>
            </a:bodyPr>
            <a:lstStyle/>
            <a:p>
              <a:pPr algn="l">
                <a:lnSpc>
                  <a:spcPct val="110000"/>
                </a:lnSpc>
              </a:pPr>
              <a:r>
                <a:rPr lang="en-US" sz="1400" b="1" i="0" u="none" strike="noStrike" dirty="0">
                  <a:solidFill>
                    <a:schemeClr val="tx1">
                      <a:lumMod val="10000"/>
                      <a:lumOff val="90000"/>
                    </a:schemeClr>
                  </a:solidFill>
                  <a:effectLst/>
                  <a:latin typeface="+mj-lt"/>
                </a:rPr>
                <a:t>1</a:t>
              </a:r>
            </a:p>
          </p:txBody>
        </p:sp>
      </p:grpSp>
      <p:grpSp>
        <p:nvGrpSpPr>
          <p:cNvPr id="35" name="Group 34">
            <a:extLst>
              <a:ext uri="{FF2B5EF4-FFF2-40B4-BE49-F238E27FC236}">
                <a16:creationId xmlns:a16="http://schemas.microsoft.com/office/drawing/2014/main" id="{123F809A-578B-CC99-C4D3-991208954003}"/>
              </a:ext>
            </a:extLst>
          </p:cNvPr>
          <p:cNvGrpSpPr/>
          <p:nvPr/>
        </p:nvGrpSpPr>
        <p:grpSpPr>
          <a:xfrm>
            <a:off x="5308510" y="1665814"/>
            <a:ext cx="371666" cy="367111"/>
            <a:chOff x="2385484" y="1326802"/>
            <a:chExt cx="371666" cy="367111"/>
          </a:xfrm>
        </p:grpSpPr>
        <p:grpSp>
          <p:nvGrpSpPr>
            <p:cNvPr id="36" name="Group 35">
              <a:extLst>
                <a:ext uri="{FF2B5EF4-FFF2-40B4-BE49-F238E27FC236}">
                  <a16:creationId xmlns:a16="http://schemas.microsoft.com/office/drawing/2014/main" id="{17C2F1E7-925B-ED54-2ADA-AE07936F2774}"/>
                </a:ext>
              </a:extLst>
            </p:cNvPr>
            <p:cNvGrpSpPr/>
            <p:nvPr/>
          </p:nvGrpSpPr>
          <p:grpSpPr>
            <a:xfrm>
              <a:off x="2385484" y="1326802"/>
              <a:ext cx="371666" cy="367111"/>
              <a:chOff x="532652" y="1763326"/>
              <a:chExt cx="564437" cy="557520"/>
            </a:xfrm>
          </p:grpSpPr>
          <p:sp>
            <p:nvSpPr>
              <p:cNvPr id="38" name="Freeform: Shape 50">
                <a:extLst>
                  <a:ext uri="{FF2B5EF4-FFF2-40B4-BE49-F238E27FC236}">
                    <a16:creationId xmlns:a16="http://schemas.microsoft.com/office/drawing/2014/main" id="{A60A6329-1205-F8B4-CECA-B29B76B91EAD}"/>
                  </a:ext>
                </a:extLst>
              </p:cNvPr>
              <p:cNvSpPr/>
              <p:nvPr/>
            </p:nvSpPr>
            <p:spPr>
              <a:xfrm>
                <a:off x="532652" y="1763326"/>
                <a:ext cx="564437" cy="557520"/>
              </a:xfrm>
              <a:prstGeom prst="ellipse">
                <a:avLst/>
              </a:prstGeom>
              <a:gradFill flip="none" rotWithShape="1">
                <a:gsLst>
                  <a:gs pos="100000">
                    <a:schemeClr val="accent4"/>
                  </a:gs>
                  <a:gs pos="46000">
                    <a:schemeClr val="accent3"/>
                  </a:gs>
                </a:gsLst>
                <a:lin ang="2700000" scaled="1"/>
                <a:tileRect/>
              </a:gradFill>
              <a:ln w="9190" cap="flat">
                <a:noFill/>
                <a:prstDash val="solid"/>
                <a:miter/>
              </a:ln>
            </p:spPr>
            <p:txBody>
              <a:bodyPr rtlCol="0" anchor="ctr"/>
              <a:lstStyle/>
              <a:p>
                <a:endParaRPr lang="en-ZA" sz="1400"/>
              </a:p>
            </p:txBody>
          </p:sp>
          <p:sp>
            <p:nvSpPr>
              <p:cNvPr id="39" name="Freeform: Shape 50">
                <a:extLst>
                  <a:ext uri="{FF2B5EF4-FFF2-40B4-BE49-F238E27FC236}">
                    <a16:creationId xmlns:a16="http://schemas.microsoft.com/office/drawing/2014/main" id="{2762874E-D7CA-1BFD-2767-CA3B9700ACD6}"/>
                  </a:ext>
                </a:extLst>
              </p:cNvPr>
              <p:cNvSpPr/>
              <p:nvPr/>
            </p:nvSpPr>
            <p:spPr>
              <a:xfrm>
                <a:off x="581410" y="1806051"/>
                <a:ext cx="466919" cy="461197"/>
              </a:xfrm>
              <a:prstGeom prst="ellipse">
                <a:avLst/>
              </a:prstGeom>
              <a:solidFill>
                <a:srgbClr val="55595B"/>
              </a:solidFill>
              <a:ln w="9190" cap="flat">
                <a:noFill/>
                <a:prstDash val="solid"/>
                <a:miter/>
              </a:ln>
            </p:spPr>
            <p:txBody>
              <a:bodyPr rtlCol="0" anchor="ctr"/>
              <a:lstStyle/>
              <a:p>
                <a:endParaRPr lang="en-ZA" sz="1400" b="1" dirty="0">
                  <a:solidFill>
                    <a:schemeClr val="tx1">
                      <a:lumMod val="10000"/>
                      <a:lumOff val="90000"/>
                    </a:schemeClr>
                  </a:solidFill>
                </a:endParaRPr>
              </a:p>
            </p:txBody>
          </p:sp>
        </p:grpSp>
        <p:sp>
          <p:nvSpPr>
            <p:cNvPr id="37" name="TextBox 36">
              <a:extLst>
                <a:ext uri="{FF2B5EF4-FFF2-40B4-BE49-F238E27FC236}">
                  <a16:creationId xmlns:a16="http://schemas.microsoft.com/office/drawing/2014/main" id="{AABD8248-1150-0F9D-D5E5-B95F11600D24}"/>
                </a:ext>
              </a:extLst>
            </p:cNvPr>
            <p:cNvSpPr txBox="1"/>
            <p:nvPr/>
          </p:nvSpPr>
          <p:spPr>
            <a:xfrm>
              <a:off x="2440802" y="1354935"/>
              <a:ext cx="287258" cy="316433"/>
            </a:xfrm>
            <a:prstGeom prst="rect">
              <a:avLst/>
            </a:prstGeom>
            <a:noFill/>
          </p:spPr>
          <p:txBody>
            <a:bodyPr wrap="none" rtlCol="0">
              <a:spAutoFit/>
            </a:bodyPr>
            <a:lstStyle/>
            <a:p>
              <a:pPr algn="l">
                <a:lnSpc>
                  <a:spcPct val="110000"/>
                </a:lnSpc>
              </a:pPr>
              <a:r>
                <a:rPr lang="en-US" sz="1400" b="1" dirty="0">
                  <a:solidFill>
                    <a:schemeClr val="tx1">
                      <a:lumMod val="10000"/>
                      <a:lumOff val="90000"/>
                    </a:schemeClr>
                  </a:solidFill>
                  <a:latin typeface="+mj-lt"/>
                </a:rPr>
                <a:t>2</a:t>
              </a:r>
              <a:endParaRPr lang="en-US" sz="1400" b="1" i="0" u="none" strike="noStrike" dirty="0">
                <a:solidFill>
                  <a:schemeClr val="tx1">
                    <a:lumMod val="10000"/>
                    <a:lumOff val="90000"/>
                  </a:schemeClr>
                </a:solidFill>
                <a:effectLst/>
                <a:latin typeface="+mj-lt"/>
              </a:endParaRPr>
            </a:p>
          </p:txBody>
        </p:sp>
      </p:grpSp>
      <p:grpSp>
        <p:nvGrpSpPr>
          <p:cNvPr id="40" name="Group 39">
            <a:extLst>
              <a:ext uri="{FF2B5EF4-FFF2-40B4-BE49-F238E27FC236}">
                <a16:creationId xmlns:a16="http://schemas.microsoft.com/office/drawing/2014/main" id="{A0BC3159-857F-F1CE-16AA-18D58E90D23F}"/>
              </a:ext>
            </a:extLst>
          </p:cNvPr>
          <p:cNvGrpSpPr/>
          <p:nvPr/>
        </p:nvGrpSpPr>
        <p:grpSpPr>
          <a:xfrm>
            <a:off x="7811565" y="1669395"/>
            <a:ext cx="371666" cy="367111"/>
            <a:chOff x="2385484" y="1326802"/>
            <a:chExt cx="371666" cy="367111"/>
          </a:xfrm>
        </p:grpSpPr>
        <p:grpSp>
          <p:nvGrpSpPr>
            <p:cNvPr id="41" name="Group 40">
              <a:extLst>
                <a:ext uri="{FF2B5EF4-FFF2-40B4-BE49-F238E27FC236}">
                  <a16:creationId xmlns:a16="http://schemas.microsoft.com/office/drawing/2014/main" id="{A7DBFD2F-17EC-7A94-74EC-2023303565E4}"/>
                </a:ext>
              </a:extLst>
            </p:cNvPr>
            <p:cNvGrpSpPr/>
            <p:nvPr/>
          </p:nvGrpSpPr>
          <p:grpSpPr>
            <a:xfrm>
              <a:off x="2385484" y="1326802"/>
              <a:ext cx="371666" cy="367111"/>
              <a:chOff x="532652" y="1763326"/>
              <a:chExt cx="564437" cy="557520"/>
            </a:xfrm>
          </p:grpSpPr>
          <p:sp>
            <p:nvSpPr>
              <p:cNvPr id="43" name="Freeform: Shape 50">
                <a:extLst>
                  <a:ext uri="{FF2B5EF4-FFF2-40B4-BE49-F238E27FC236}">
                    <a16:creationId xmlns:a16="http://schemas.microsoft.com/office/drawing/2014/main" id="{923A6351-9874-8874-02F9-F359B05AFFF3}"/>
                  </a:ext>
                </a:extLst>
              </p:cNvPr>
              <p:cNvSpPr/>
              <p:nvPr/>
            </p:nvSpPr>
            <p:spPr>
              <a:xfrm>
                <a:off x="532652" y="1763326"/>
                <a:ext cx="564437" cy="557520"/>
              </a:xfrm>
              <a:prstGeom prst="ellipse">
                <a:avLst/>
              </a:prstGeom>
              <a:gradFill flip="none" rotWithShape="1">
                <a:gsLst>
                  <a:gs pos="100000">
                    <a:schemeClr val="accent4"/>
                  </a:gs>
                  <a:gs pos="46000">
                    <a:schemeClr val="accent3"/>
                  </a:gs>
                </a:gsLst>
                <a:lin ang="2700000" scaled="1"/>
                <a:tileRect/>
              </a:gradFill>
              <a:ln w="9190" cap="flat">
                <a:noFill/>
                <a:prstDash val="solid"/>
                <a:miter/>
              </a:ln>
            </p:spPr>
            <p:txBody>
              <a:bodyPr rtlCol="0" anchor="ctr"/>
              <a:lstStyle/>
              <a:p>
                <a:endParaRPr lang="en-ZA" sz="1400"/>
              </a:p>
            </p:txBody>
          </p:sp>
          <p:sp>
            <p:nvSpPr>
              <p:cNvPr id="44" name="Freeform: Shape 50">
                <a:extLst>
                  <a:ext uri="{FF2B5EF4-FFF2-40B4-BE49-F238E27FC236}">
                    <a16:creationId xmlns:a16="http://schemas.microsoft.com/office/drawing/2014/main" id="{09A9AB2F-D54E-3000-0FEE-23A17A619E1A}"/>
                  </a:ext>
                </a:extLst>
              </p:cNvPr>
              <p:cNvSpPr/>
              <p:nvPr/>
            </p:nvSpPr>
            <p:spPr>
              <a:xfrm>
                <a:off x="581410" y="1806051"/>
                <a:ext cx="466919" cy="461197"/>
              </a:xfrm>
              <a:prstGeom prst="ellipse">
                <a:avLst/>
              </a:prstGeom>
              <a:solidFill>
                <a:srgbClr val="55595B"/>
              </a:solidFill>
              <a:ln w="9190" cap="flat">
                <a:noFill/>
                <a:prstDash val="solid"/>
                <a:miter/>
              </a:ln>
            </p:spPr>
            <p:txBody>
              <a:bodyPr rtlCol="0" anchor="ctr"/>
              <a:lstStyle/>
              <a:p>
                <a:endParaRPr lang="en-ZA" sz="1400" b="1" dirty="0">
                  <a:solidFill>
                    <a:schemeClr val="tx1">
                      <a:lumMod val="10000"/>
                      <a:lumOff val="90000"/>
                    </a:schemeClr>
                  </a:solidFill>
                </a:endParaRPr>
              </a:p>
            </p:txBody>
          </p:sp>
        </p:grpSp>
        <p:sp>
          <p:nvSpPr>
            <p:cNvPr id="42" name="TextBox 41">
              <a:extLst>
                <a:ext uri="{FF2B5EF4-FFF2-40B4-BE49-F238E27FC236}">
                  <a16:creationId xmlns:a16="http://schemas.microsoft.com/office/drawing/2014/main" id="{06EB4592-901E-68D0-A43A-3557BA0A4B40}"/>
                </a:ext>
              </a:extLst>
            </p:cNvPr>
            <p:cNvSpPr txBox="1"/>
            <p:nvPr/>
          </p:nvSpPr>
          <p:spPr>
            <a:xfrm>
              <a:off x="2440802" y="1354935"/>
              <a:ext cx="287258" cy="316433"/>
            </a:xfrm>
            <a:prstGeom prst="rect">
              <a:avLst/>
            </a:prstGeom>
            <a:noFill/>
          </p:spPr>
          <p:txBody>
            <a:bodyPr wrap="none" rtlCol="0">
              <a:spAutoFit/>
            </a:bodyPr>
            <a:lstStyle/>
            <a:p>
              <a:pPr algn="l">
                <a:lnSpc>
                  <a:spcPct val="110000"/>
                </a:lnSpc>
              </a:pPr>
              <a:r>
                <a:rPr lang="en-US" sz="1400" b="1" dirty="0">
                  <a:solidFill>
                    <a:schemeClr val="tx1">
                      <a:lumMod val="10000"/>
                      <a:lumOff val="90000"/>
                    </a:schemeClr>
                  </a:solidFill>
                  <a:latin typeface="+mj-lt"/>
                </a:rPr>
                <a:t>3</a:t>
              </a:r>
              <a:endParaRPr lang="en-US" sz="1400" b="1" i="0" u="none" strike="noStrike" dirty="0">
                <a:solidFill>
                  <a:schemeClr val="tx1">
                    <a:lumMod val="10000"/>
                    <a:lumOff val="90000"/>
                  </a:schemeClr>
                </a:solidFill>
                <a:effectLst/>
                <a:latin typeface="+mj-lt"/>
              </a:endParaRPr>
            </a:p>
          </p:txBody>
        </p:sp>
      </p:grpSp>
      <p:grpSp>
        <p:nvGrpSpPr>
          <p:cNvPr id="45" name="Group 44">
            <a:extLst>
              <a:ext uri="{FF2B5EF4-FFF2-40B4-BE49-F238E27FC236}">
                <a16:creationId xmlns:a16="http://schemas.microsoft.com/office/drawing/2014/main" id="{A3C80253-2E17-7DC3-A2A2-A9C7DD43BB21}"/>
              </a:ext>
            </a:extLst>
          </p:cNvPr>
          <p:cNvGrpSpPr/>
          <p:nvPr/>
        </p:nvGrpSpPr>
        <p:grpSpPr>
          <a:xfrm>
            <a:off x="10314620" y="1669395"/>
            <a:ext cx="371666" cy="367111"/>
            <a:chOff x="2385484" y="1326802"/>
            <a:chExt cx="371666" cy="367111"/>
          </a:xfrm>
        </p:grpSpPr>
        <p:grpSp>
          <p:nvGrpSpPr>
            <p:cNvPr id="46" name="Group 45">
              <a:extLst>
                <a:ext uri="{FF2B5EF4-FFF2-40B4-BE49-F238E27FC236}">
                  <a16:creationId xmlns:a16="http://schemas.microsoft.com/office/drawing/2014/main" id="{18896421-FD78-778A-A0CE-AC07035BB144}"/>
                </a:ext>
              </a:extLst>
            </p:cNvPr>
            <p:cNvGrpSpPr/>
            <p:nvPr/>
          </p:nvGrpSpPr>
          <p:grpSpPr>
            <a:xfrm>
              <a:off x="2385484" y="1326802"/>
              <a:ext cx="371666" cy="367111"/>
              <a:chOff x="532652" y="1763326"/>
              <a:chExt cx="564437" cy="557520"/>
            </a:xfrm>
          </p:grpSpPr>
          <p:sp>
            <p:nvSpPr>
              <p:cNvPr id="48" name="Freeform: Shape 50">
                <a:extLst>
                  <a:ext uri="{FF2B5EF4-FFF2-40B4-BE49-F238E27FC236}">
                    <a16:creationId xmlns:a16="http://schemas.microsoft.com/office/drawing/2014/main" id="{94108612-A3D7-9DBF-549E-4E24D8D5C09C}"/>
                  </a:ext>
                </a:extLst>
              </p:cNvPr>
              <p:cNvSpPr/>
              <p:nvPr/>
            </p:nvSpPr>
            <p:spPr>
              <a:xfrm>
                <a:off x="532652" y="1763326"/>
                <a:ext cx="564437" cy="557520"/>
              </a:xfrm>
              <a:prstGeom prst="ellipse">
                <a:avLst/>
              </a:prstGeom>
              <a:gradFill flip="none" rotWithShape="1">
                <a:gsLst>
                  <a:gs pos="100000">
                    <a:schemeClr val="accent4"/>
                  </a:gs>
                  <a:gs pos="46000">
                    <a:schemeClr val="accent3"/>
                  </a:gs>
                </a:gsLst>
                <a:lin ang="2700000" scaled="1"/>
                <a:tileRect/>
              </a:gradFill>
              <a:ln w="9190" cap="flat">
                <a:noFill/>
                <a:prstDash val="solid"/>
                <a:miter/>
              </a:ln>
            </p:spPr>
            <p:txBody>
              <a:bodyPr rtlCol="0" anchor="ctr"/>
              <a:lstStyle/>
              <a:p>
                <a:endParaRPr lang="en-ZA" sz="1400"/>
              </a:p>
            </p:txBody>
          </p:sp>
          <p:sp>
            <p:nvSpPr>
              <p:cNvPr id="49" name="Freeform: Shape 50">
                <a:extLst>
                  <a:ext uri="{FF2B5EF4-FFF2-40B4-BE49-F238E27FC236}">
                    <a16:creationId xmlns:a16="http://schemas.microsoft.com/office/drawing/2014/main" id="{40057209-0CB8-48C2-474B-F9DA7671B3A2}"/>
                  </a:ext>
                </a:extLst>
              </p:cNvPr>
              <p:cNvSpPr/>
              <p:nvPr/>
            </p:nvSpPr>
            <p:spPr>
              <a:xfrm>
                <a:off x="581410" y="1806051"/>
                <a:ext cx="466919" cy="461197"/>
              </a:xfrm>
              <a:prstGeom prst="ellipse">
                <a:avLst/>
              </a:prstGeom>
              <a:solidFill>
                <a:srgbClr val="55595B"/>
              </a:solidFill>
              <a:ln w="9190" cap="flat">
                <a:noFill/>
                <a:prstDash val="solid"/>
                <a:miter/>
              </a:ln>
            </p:spPr>
            <p:txBody>
              <a:bodyPr rtlCol="0" anchor="ctr"/>
              <a:lstStyle/>
              <a:p>
                <a:endParaRPr lang="en-ZA" sz="1400" b="1" dirty="0">
                  <a:solidFill>
                    <a:schemeClr val="tx1">
                      <a:lumMod val="10000"/>
                      <a:lumOff val="90000"/>
                    </a:schemeClr>
                  </a:solidFill>
                </a:endParaRPr>
              </a:p>
            </p:txBody>
          </p:sp>
        </p:grpSp>
        <p:sp>
          <p:nvSpPr>
            <p:cNvPr id="47" name="TextBox 46">
              <a:extLst>
                <a:ext uri="{FF2B5EF4-FFF2-40B4-BE49-F238E27FC236}">
                  <a16:creationId xmlns:a16="http://schemas.microsoft.com/office/drawing/2014/main" id="{505560B0-C423-10BF-7565-D382D291AADF}"/>
                </a:ext>
              </a:extLst>
            </p:cNvPr>
            <p:cNvSpPr txBox="1"/>
            <p:nvPr/>
          </p:nvSpPr>
          <p:spPr>
            <a:xfrm>
              <a:off x="2440802" y="1354935"/>
              <a:ext cx="287258" cy="316433"/>
            </a:xfrm>
            <a:prstGeom prst="rect">
              <a:avLst/>
            </a:prstGeom>
            <a:noFill/>
          </p:spPr>
          <p:txBody>
            <a:bodyPr wrap="none" rtlCol="0">
              <a:spAutoFit/>
            </a:bodyPr>
            <a:lstStyle/>
            <a:p>
              <a:pPr algn="l">
                <a:lnSpc>
                  <a:spcPct val="110000"/>
                </a:lnSpc>
              </a:pPr>
              <a:r>
                <a:rPr lang="en-US" sz="1400" b="1" dirty="0">
                  <a:solidFill>
                    <a:schemeClr val="tx1">
                      <a:lumMod val="10000"/>
                      <a:lumOff val="90000"/>
                    </a:schemeClr>
                  </a:solidFill>
                  <a:latin typeface="+mj-lt"/>
                </a:rPr>
                <a:t>4</a:t>
              </a:r>
              <a:endParaRPr lang="en-US" sz="1400" b="1" i="0" u="none" strike="noStrike" dirty="0">
                <a:solidFill>
                  <a:schemeClr val="tx1">
                    <a:lumMod val="10000"/>
                    <a:lumOff val="90000"/>
                  </a:schemeClr>
                </a:solidFill>
                <a:effectLst/>
                <a:latin typeface="+mj-lt"/>
              </a:endParaRPr>
            </a:p>
          </p:txBody>
        </p:sp>
      </p:grpSp>
      <p:cxnSp>
        <p:nvCxnSpPr>
          <p:cNvPr id="71" name="Straight Arrow Connector 70">
            <a:extLst>
              <a:ext uri="{FF2B5EF4-FFF2-40B4-BE49-F238E27FC236}">
                <a16:creationId xmlns:a16="http://schemas.microsoft.com/office/drawing/2014/main" id="{60F85197-3EB0-9EBF-121F-890C95D10BEB}"/>
              </a:ext>
            </a:extLst>
          </p:cNvPr>
          <p:cNvCxnSpPr>
            <a:cxnSpLocks/>
          </p:cNvCxnSpPr>
          <p:nvPr/>
        </p:nvCxnSpPr>
        <p:spPr>
          <a:xfrm>
            <a:off x="7997398" y="4338759"/>
            <a:ext cx="0" cy="548307"/>
          </a:xfrm>
          <a:prstGeom prst="straightConnector1">
            <a:avLst/>
          </a:prstGeom>
          <a:ln w="12700">
            <a:solidFill>
              <a:schemeClr val="tx1">
                <a:lumMod val="10000"/>
                <a:lumOff val="9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C330086E-9609-1D71-FB72-ACF4C7C831EF}"/>
              </a:ext>
            </a:extLst>
          </p:cNvPr>
          <p:cNvCxnSpPr>
            <a:cxnSpLocks/>
          </p:cNvCxnSpPr>
          <p:nvPr/>
        </p:nvCxnSpPr>
        <p:spPr>
          <a:xfrm>
            <a:off x="8948021" y="5143673"/>
            <a:ext cx="494450" cy="0"/>
          </a:xfrm>
          <a:prstGeom prst="straightConnector1">
            <a:avLst/>
          </a:prstGeom>
          <a:ln w="12700">
            <a:solidFill>
              <a:schemeClr val="tx1">
                <a:lumMod val="10000"/>
                <a:lumOff val="9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E503DC8E-1DFD-414A-2239-2B6B33571532}"/>
              </a:ext>
            </a:extLst>
          </p:cNvPr>
          <p:cNvSpPr txBox="1"/>
          <p:nvPr/>
        </p:nvSpPr>
        <p:spPr>
          <a:xfrm>
            <a:off x="5115720" y="3473292"/>
            <a:ext cx="837089" cy="316433"/>
          </a:xfrm>
          <a:prstGeom prst="rect">
            <a:avLst/>
          </a:prstGeom>
          <a:noFill/>
        </p:spPr>
        <p:txBody>
          <a:bodyPr wrap="none" rtlCol="0">
            <a:spAutoFit/>
          </a:bodyPr>
          <a:lstStyle/>
          <a:p>
            <a:pPr algn="l">
              <a:lnSpc>
                <a:spcPct val="110000"/>
              </a:lnSpc>
            </a:pPr>
            <a:r>
              <a:rPr lang="en-US" sz="1400" b="1" dirty="0">
                <a:solidFill>
                  <a:srgbClr val="F8116A"/>
                </a:solidFill>
                <a:latin typeface="+mj-lt"/>
              </a:rPr>
              <a:t>8 – 12%</a:t>
            </a:r>
            <a:endParaRPr lang="en-US" sz="1400" b="1" i="0" u="none" strike="noStrike" dirty="0">
              <a:solidFill>
                <a:srgbClr val="F8116A"/>
              </a:solidFill>
              <a:effectLst/>
              <a:latin typeface="+mj-lt"/>
            </a:endParaRPr>
          </a:p>
        </p:txBody>
      </p:sp>
      <p:sp>
        <p:nvSpPr>
          <p:cNvPr id="77" name="TextBox 76">
            <a:extLst>
              <a:ext uri="{FF2B5EF4-FFF2-40B4-BE49-F238E27FC236}">
                <a16:creationId xmlns:a16="http://schemas.microsoft.com/office/drawing/2014/main" id="{F562A83A-250B-0168-CBDC-867AE5E1970A}"/>
              </a:ext>
            </a:extLst>
          </p:cNvPr>
          <p:cNvSpPr txBox="1"/>
          <p:nvPr/>
        </p:nvSpPr>
        <p:spPr>
          <a:xfrm>
            <a:off x="7721367" y="3474404"/>
            <a:ext cx="551754" cy="316433"/>
          </a:xfrm>
          <a:prstGeom prst="rect">
            <a:avLst/>
          </a:prstGeom>
          <a:noFill/>
        </p:spPr>
        <p:txBody>
          <a:bodyPr wrap="none" rtlCol="0">
            <a:spAutoFit/>
          </a:bodyPr>
          <a:lstStyle/>
          <a:p>
            <a:pPr algn="l">
              <a:lnSpc>
                <a:spcPct val="110000"/>
              </a:lnSpc>
            </a:pPr>
            <a:r>
              <a:rPr lang="en-US" sz="1400" b="1" dirty="0">
                <a:solidFill>
                  <a:srgbClr val="F8116A"/>
                </a:solidFill>
                <a:latin typeface="+mj-lt"/>
              </a:rPr>
              <a:t>15%</a:t>
            </a:r>
            <a:endParaRPr lang="en-US" sz="1400" b="1" i="0" u="none" strike="noStrike" dirty="0">
              <a:solidFill>
                <a:srgbClr val="F8116A"/>
              </a:solidFill>
              <a:effectLst/>
              <a:latin typeface="+mj-lt"/>
            </a:endParaRPr>
          </a:p>
        </p:txBody>
      </p:sp>
      <p:sp>
        <p:nvSpPr>
          <p:cNvPr id="78" name="TextBox 77">
            <a:extLst>
              <a:ext uri="{FF2B5EF4-FFF2-40B4-BE49-F238E27FC236}">
                <a16:creationId xmlns:a16="http://schemas.microsoft.com/office/drawing/2014/main" id="{3603E4B4-616E-9FDD-671C-746841E27788}"/>
              </a:ext>
            </a:extLst>
          </p:cNvPr>
          <p:cNvSpPr txBox="1"/>
          <p:nvPr/>
        </p:nvSpPr>
        <p:spPr>
          <a:xfrm>
            <a:off x="9810200" y="3916311"/>
            <a:ext cx="1380506" cy="316433"/>
          </a:xfrm>
          <a:prstGeom prst="rect">
            <a:avLst/>
          </a:prstGeom>
          <a:noFill/>
        </p:spPr>
        <p:txBody>
          <a:bodyPr wrap="none" rtlCol="0">
            <a:spAutoFit/>
          </a:bodyPr>
          <a:lstStyle/>
          <a:p>
            <a:pPr algn="l">
              <a:lnSpc>
                <a:spcPct val="110000"/>
              </a:lnSpc>
            </a:pPr>
            <a:r>
              <a:rPr lang="en-US" sz="1400" b="1" dirty="0">
                <a:solidFill>
                  <a:srgbClr val="F8116A"/>
                </a:solidFill>
                <a:latin typeface="+mj-lt"/>
              </a:rPr>
              <a:t>e.g., 36%, R36</a:t>
            </a:r>
            <a:endParaRPr lang="en-US" sz="1400" b="1" i="0" u="none" strike="noStrike" dirty="0">
              <a:solidFill>
                <a:srgbClr val="F8116A"/>
              </a:solidFill>
              <a:effectLst/>
              <a:latin typeface="+mj-lt"/>
            </a:endParaRPr>
          </a:p>
        </p:txBody>
      </p:sp>
      <p:sp>
        <p:nvSpPr>
          <p:cNvPr id="79" name="Title 1">
            <a:extLst>
              <a:ext uri="{FF2B5EF4-FFF2-40B4-BE49-F238E27FC236}">
                <a16:creationId xmlns:a16="http://schemas.microsoft.com/office/drawing/2014/main" id="{178248BE-EEA1-1B81-F5B6-3AD4504A8EA8}"/>
              </a:ext>
            </a:extLst>
          </p:cNvPr>
          <p:cNvSpPr txBox="1">
            <a:spLocks/>
          </p:cNvSpPr>
          <p:nvPr/>
        </p:nvSpPr>
        <p:spPr>
          <a:xfrm>
            <a:off x="411609" y="403809"/>
            <a:ext cx="10928321" cy="490112"/>
          </a:xfrm>
          <a:prstGeom prst="rect">
            <a:avLst/>
          </a:prstGeom>
        </p:spPr>
        <p:txBody>
          <a:bodyPr vert="horz"/>
          <a:lstStyle>
            <a:lvl1pPr algn="l" defTabSz="914389" rtl="0" eaLnBrk="1" latinLnBrk="0" hangingPunct="1">
              <a:lnSpc>
                <a:spcPct val="90000"/>
              </a:lnSpc>
              <a:spcBef>
                <a:spcPct val="0"/>
              </a:spcBef>
              <a:buNone/>
              <a:defRPr sz="2000" b="1" kern="1200" cap="all" baseline="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en-US" sz="2200" b="0" cap="none" dirty="0">
                <a:latin typeface="+mn-lt"/>
              </a:rPr>
              <a:t>Main components of medicine prices</a:t>
            </a:r>
          </a:p>
        </p:txBody>
      </p:sp>
      <p:sp>
        <p:nvSpPr>
          <p:cNvPr id="20" name="TextBox 19">
            <a:extLst>
              <a:ext uri="{FF2B5EF4-FFF2-40B4-BE49-F238E27FC236}">
                <a16:creationId xmlns:a16="http://schemas.microsoft.com/office/drawing/2014/main" id="{405E8A10-F817-C25C-4B17-6D9CE2C4A9B5}"/>
              </a:ext>
            </a:extLst>
          </p:cNvPr>
          <p:cNvSpPr txBox="1"/>
          <p:nvPr/>
        </p:nvSpPr>
        <p:spPr>
          <a:xfrm>
            <a:off x="10752815" y="828036"/>
            <a:ext cx="1174230" cy="252377"/>
          </a:xfrm>
          <a:prstGeom prst="rect">
            <a:avLst/>
          </a:prstGeom>
          <a:noFill/>
        </p:spPr>
        <p:txBody>
          <a:bodyPr wrap="square" rtlCol="0">
            <a:spAutoFit/>
          </a:bodyPr>
          <a:lstStyle/>
          <a:p>
            <a:pPr algn="r">
              <a:lnSpc>
                <a:spcPct val="110000"/>
              </a:lnSpc>
            </a:pPr>
            <a:r>
              <a:rPr lang="en-US" sz="1000" dirty="0">
                <a:solidFill>
                  <a:schemeClr val="bg1">
                    <a:lumMod val="85000"/>
                  </a:schemeClr>
                </a:solidFill>
                <a:latin typeface="+mj-lt"/>
              </a:rPr>
              <a:t>CONCEPTUAL</a:t>
            </a:r>
            <a:endParaRPr lang="en-US" sz="1000" b="0" i="0" u="none" strike="noStrike" dirty="0">
              <a:solidFill>
                <a:schemeClr val="bg1">
                  <a:lumMod val="85000"/>
                </a:schemeClr>
              </a:solidFill>
              <a:effectLst/>
              <a:latin typeface="+mj-lt"/>
            </a:endParaRPr>
          </a:p>
        </p:txBody>
      </p:sp>
    </p:spTree>
    <p:extLst>
      <p:ext uri="{BB962C8B-B14F-4D97-AF65-F5344CB8AC3E}">
        <p14:creationId xmlns:p14="http://schemas.microsoft.com/office/powerpoint/2010/main" val="3495065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4060B5F1-9AAF-3794-91D8-24D2D645B992}"/>
              </a:ext>
            </a:extLst>
          </p:cNvPr>
          <p:cNvGraphicFramePr>
            <a:graphicFrameLocks noChangeAspect="1"/>
          </p:cNvGraphicFramePr>
          <p:nvPr>
            <p:custDataLst>
              <p:tags r:id="rId1"/>
            </p:custDataLst>
            <p:extLst>
              <p:ext uri="{D42A27DB-BD31-4B8C-83A1-F6EECF244321}">
                <p14:modId xmlns:p14="http://schemas.microsoft.com/office/powerpoint/2010/main" val="102668198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21" name="think-cell data - do not delete" hidden="1">
                        <a:extLst>
                          <a:ext uri="{FF2B5EF4-FFF2-40B4-BE49-F238E27FC236}">
                            <a16:creationId xmlns:a16="http://schemas.microsoft.com/office/drawing/2014/main" id="{4060B5F1-9AAF-3794-91D8-24D2D645B992}"/>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9" name="Rounded Rectangle 18">
            <a:extLst>
              <a:ext uri="{FF2B5EF4-FFF2-40B4-BE49-F238E27FC236}">
                <a16:creationId xmlns:a16="http://schemas.microsoft.com/office/drawing/2014/main" id="{FAD6FF1F-4034-817A-D4A9-D587FA56DB1D}"/>
              </a:ext>
            </a:extLst>
          </p:cNvPr>
          <p:cNvSpPr/>
          <p:nvPr/>
        </p:nvSpPr>
        <p:spPr>
          <a:xfrm>
            <a:off x="496389" y="2183906"/>
            <a:ext cx="5449614" cy="2234578"/>
          </a:xfrm>
          <a:prstGeom prst="round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4F65DF-2379-B345-5A89-C47AA96B234A}"/>
              </a:ext>
            </a:extLst>
          </p:cNvPr>
          <p:cNvSpPr>
            <a:spLocks noGrp="1"/>
          </p:cNvSpPr>
          <p:nvPr>
            <p:ph type="title"/>
          </p:nvPr>
        </p:nvSpPr>
        <p:spPr/>
        <p:txBody>
          <a:bodyPr vert="horz"/>
          <a:lstStyle/>
          <a:p>
            <a:r>
              <a:rPr lang="en-US" sz="2200" b="0" cap="none" dirty="0">
                <a:latin typeface="+mn-lt"/>
              </a:rPr>
              <a:t>Medical devices overview </a:t>
            </a:r>
          </a:p>
        </p:txBody>
      </p:sp>
      <p:sp>
        <p:nvSpPr>
          <p:cNvPr id="4" name="TextBox 3">
            <a:extLst>
              <a:ext uri="{FF2B5EF4-FFF2-40B4-BE49-F238E27FC236}">
                <a16:creationId xmlns:a16="http://schemas.microsoft.com/office/drawing/2014/main" id="{C7A41E47-A959-5175-3309-5244FB3841FB}"/>
              </a:ext>
            </a:extLst>
          </p:cNvPr>
          <p:cNvSpPr txBox="1"/>
          <p:nvPr/>
        </p:nvSpPr>
        <p:spPr>
          <a:xfrm>
            <a:off x="614563" y="2860184"/>
            <a:ext cx="5213267" cy="1169551"/>
          </a:xfrm>
          <a:prstGeom prst="rect">
            <a:avLst/>
          </a:prstGeom>
          <a:noFill/>
          <a:ln w="19050">
            <a:solidFill>
              <a:schemeClr val="tx1"/>
            </a:solidFill>
            <a:prstDash val="sysDash"/>
          </a:ln>
        </p:spPr>
        <p:txBody>
          <a:bodyPr wrap="square">
            <a:spAutoFit/>
          </a:bodyPr>
          <a:lstStyle/>
          <a:p>
            <a:pPr marL="0" marR="0" lvl="0" indent="0" defTabSz="914400" eaLnBrk="1" fontAlgn="base" latinLnBrk="0" hangingPunct="1">
              <a:lnSpc>
                <a:spcPct val="100000"/>
              </a:lnSpc>
              <a:spcBef>
                <a:spcPts val="0"/>
              </a:spcBef>
              <a:spcAft>
                <a:spcPts val="0"/>
              </a:spcAft>
              <a:buClrTx/>
              <a:buSzTx/>
              <a:buFontTx/>
              <a:buNone/>
              <a:tabLst/>
              <a:defRPr/>
            </a:pPr>
            <a:r>
              <a:rPr lang="en-US" sz="1400" b="1" dirty="0">
                <a:solidFill>
                  <a:schemeClr val="tx1">
                    <a:lumMod val="10000"/>
                    <a:lumOff val="90000"/>
                  </a:schemeClr>
                </a:solidFill>
                <a:ea typeface="Open Sans"/>
                <a:cs typeface="Open Sans"/>
              </a:rPr>
              <a:t>Medical Device </a:t>
            </a:r>
            <a:r>
              <a:rPr lang="en-US" sz="1400" dirty="0">
                <a:solidFill>
                  <a:schemeClr val="tx1">
                    <a:lumMod val="10000"/>
                    <a:lumOff val="90000"/>
                  </a:schemeClr>
                </a:solidFill>
                <a:ea typeface="Open Sans"/>
                <a:cs typeface="Open Sans"/>
              </a:rPr>
              <a:t>defined as any instrument, appliance, material, machine, apparatus, implant, or diagnostic reagent manufactured or sold  and used in the prevention, diagnosis, monitoring or treatment of illness or disease, or health purpose.</a:t>
            </a:r>
          </a:p>
        </p:txBody>
      </p:sp>
      <p:pic>
        <p:nvPicPr>
          <p:cNvPr id="3" name="Picture 2">
            <a:extLst>
              <a:ext uri="{FF2B5EF4-FFF2-40B4-BE49-F238E27FC236}">
                <a16:creationId xmlns:a16="http://schemas.microsoft.com/office/drawing/2014/main" id="{EE9AEFF4-76E3-846C-BDF7-8EBB4E005C4E}"/>
              </a:ext>
            </a:extLst>
          </p:cNvPr>
          <p:cNvPicPr>
            <a:picLocks noChangeAspect="1"/>
          </p:cNvPicPr>
          <p:nvPr/>
        </p:nvPicPr>
        <p:blipFill>
          <a:blip r:embed="rId6"/>
          <a:stretch>
            <a:fillRect/>
          </a:stretch>
        </p:blipFill>
        <p:spPr>
          <a:xfrm>
            <a:off x="2418649" y="1240897"/>
            <a:ext cx="1605095" cy="1562400"/>
          </a:xfrm>
          <a:prstGeom prst="roundRect">
            <a:avLst/>
          </a:prstGeom>
        </p:spPr>
      </p:pic>
      <p:grpSp>
        <p:nvGrpSpPr>
          <p:cNvPr id="26" name="Group 25">
            <a:extLst>
              <a:ext uri="{FF2B5EF4-FFF2-40B4-BE49-F238E27FC236}">
                <a16:creationId xmlns:a16="http://schemas.microsoft.com/office/drawing/2014/main" id="{1F3344B3-A875-A137-31FC-793C909591E5}"/>
              </a:ext>
            </a:extLst>
          </p:cNvPr>
          <p:cNvGrpSpPr/>
          <p:nvPr/>
        </p:nvGrpSpPr>
        <p:grpSpPr>
          <a:xfrm>
            <a:off x="601539" y="4683248"/>
            <a:ext cx="2909189" cy="1833827"/>
            <a:chOff x="900786" y="4365775"/>
            <a:chExt cx="2909189" cy="1833827"/>
          </a:xfrm>
        </p:grpSpPr>
        <p:grpSp>
          <p:nvGrpSpPr>
            <p:cNvPr id="6" name="Group 5">
              <a:extLst>
                <a:ext uri="{FF2B5EF4-FFF2-40B4-BE49-F238E27FC236}">
                  <a16:creationId xmlns:a16="http://schemas.microsoft.com/office/drawing/2014/main" id="{6273FD33-24E1-FE10-536D-A13F894C0AD4}"/>
                </a:ext>
              </a:extLst>
            </p:cNvPr>
            <p:cNvGrpSpPr/>
            <p:nvPr/>
          </p:nvGrpSpPr>
          <p:grpSpPr>
            <a:xfrm>
              <a:off x="900786" y="4365775"/>
              <a:ext cx="525205" cy="518769"/>
              <a:chOff x="532652" y="1763326"/>
              <a:chExt cx="564437" cy="557520"/>
            </a:xfrm>
          </p:grpSpPr>
          <p:sp>
            <p:nvSpPr>
              <p:cNvPr id="7" name="Freeform: Shape 50">
                <a:extLst>
                  <a:ext uri="{FF2B5EF4-FFF2-40B4-BE49-F238E27FC236}">
                    <a16:creationId xmlns:a16="http://schemas.microsoft.com/office/drawing/2014/main" id="{A19B76EF-2446-2D9B-A726-B240B6709B41}"/>
                  </a:ext>
                </a:extLst>
              </p:cNvPr>
              <p:cNvSpPr/>
              <p:nvPr/>
            </p:nvSpPr>
            <p:spPr>
              <a:xfrm>
                <a:off x="532652" y="1763326"/>
                <a:ext cx="564437" cy="557520"/>
              </a:xfrm>
              <a:prstGeom prst="ellipse">
                <a:avLst/>
              </a:prstGeom>
              <a:gradFill flip="none" rotWithShape="1">
                <a:gsLst>
                  <a:gs pos="100000">
                    <a:schemeClr val="accent4"/>
                  </a:gs>
                  <a:gs pos="46000">
                    <a:schemeClr val="accent3"/>
                  </a:gs>
                </a:gsLst>
                <a:lin ang="2700000" scaled="1"/>
                <a:tileRect/>
              </a:gradFill>
              <a:ln w="9190" cap="flat">
                <a:noFill/>
                <a:prstDash val="solid"/>
                <a:miter/>
              </a:ln>
            </p:spPr>
            <p:txBody>
              <a:bodyPr rtlCol="0" anchor="ctr"/>
              <a:lstStyle/>
              <a:p>
                <a:endParaRPr lang="en-ZA"/>
              </a:p>
            </p:txBody>
          </p:sp>
          <p:sp>
            <p:nvSpPr>
              <p:cNvPr id="8" name="Freeform: Shape 50">
                <a:extLst>
                  <a:ext uri="{FF2B5EF4-FFF2-40B4-BE49-F238E27FC236}">
                    <a16:creationId xmlns:a16="http://schemas.microsoft.com/office/drawing/2014/main" id="{A5F60571-885A-33C6-030A-35622817F044}"/>
                  </a:ext>
                </a:extLst>
              </p:cNvPr>
              <p:cNvSpPr/>
              <p:nvPr/>
            </p:nvSpPr>
            <p:spPr>
              <a:xfrm>
                <a:off x="581410" y="1806051"/>
                <a:ext cx="466919" cy="461197"/>
              </a:xfrm>
              <a:prstGeom prst="ellipse">
                <a:avLst/>
              </a:prstGeom>
              <a:solidFill>
                <a:srgbClr val="55595B"/>
              </a:solidFill>
              <a:ln w="9190" cap="flat">
                <a:noFill/>
                <a:prstDash val="solid"/>
                <a:miter/>
              </a:ln>
            </p:spPr>
            <p:txBody>
              <a:bodyPr rtlCol="0" anchor="ctr"/>
              <a:lstStyle/>
              <a:p>
                <a:r>
                  <a:rPr lang="en-ZA" b="1">
                    <a:solidFill>
                      <a:schemeClr val="tx1">
                        <a:lumMod val="10000"/>
                        <a:lumOff val="90000"/>
                      </a:schemeClr>
                    </a:solidFill>
                  </a:rPr>
                  <a:t>1</a:t>
                </a:r>
              </a:p>
            </p:txBody>
          </p:sp>
        </p:grpSp>
        <p:grpSp>
          <p:nvGrpSpPr>
            <p:cNvPr id="9" name="Group 8">
              <a:extLst>
                <a:ext uri="{FF2B5EF4-FFF2-40B4-BE49-F238E27FC236}">
                  <a16:creationId xmlns:a16="http://schemas.microsoft.com/office/drawing/2014/main" id="{79A0DF02-1BCC-4158-88DD-C25873C30350}"/>
                </a:ext>
              </a:extLst>
            </p:cNvPr>
            <p:cNvGrpSpPr/>
            <p:nvPr/>
          </p:nvGrpSpPr>
          <p:grpSpPr>
            <a:xfrm>
              <a:off x="900786" y="4962457"/>
              <a:ext cx="525205" cy="518769"/>
              <a:chOff x="532652" y="1763326"/>
              <a:chExt cx="564437" cy="557520"/>
            </a:xfrm>
          </p:grpSpPr>
          <p:sp>
            <p:nvSpPr>
              <p:cNvPr id="10" name="Freeform: Shape 50">
                <a:extLst>
                  <a:ext uri="{FF2B5EF4-FFF2-40B4-BE49-F238E27FC236}">
                    <a16:creationId xmlns:a16="http://schemas.microsoft.com/office/drawing/2014/main" id="{BD6DBBA3-F8F5-EBE9-D7F2-3BA610BC41D2}"/>
                  </a:ext>
                </a:extLst>
              </p:cNvPr>
              <p:cNvSpPr/>
              <p:nvPr/>
            </p:nvSpPr>
            <p:spPr>
              <a:xfrm>
                <a:off x="532652" y="1763326"/>
                <a:ext cx="564437" cy="557520"/>
              </a:xfrm>
              <a:prstGeom prst="ellipse">
                <a:avLst/>
              </a:prstGeom>
              <a:gradFill flip="none" rotWithShape="1">
                <a:gsLst>
                  <a:gs pos="100000">
                    <a:schemeClr val="accent4"/>
                  </a:gs>
                  <a:gs pos="46000">
                    <a:schemeClr val="accent3"/>
                  </a:gs>
                </a:gsLst>
                <a:lin ang="2700000" scaled="1"/>
                <a:tileRect/>
              </a:gradFill>
              <a:ln w="9190" cap="flat">
                <a:noFill/>
                <a:prstDash val="solid"/>
                <a:miter/>
              </a:ln>
            </p:spPr>
            <p:txBody>
              <a:bodyPr rtlCol="0" anchor="ctr"/>
              <a:lstStyle/>
              <a:p>
                <a:endParaRPr lang="en-ZA"/>
              </a:p>
            </p:txBody>
          </p:sp>
          <p:sp>
            <p:nvSpPr>
              <p:cNvPr id="11" name="Freeform: Shape 50">
                <a:extLst>
                  <a:ext uri="{FF2B5EF4-FFF2-40B4-BE49-F238E27FC236}">
                    <a16:creationId xmlns:a16="http://schemas.microsoft.com/office/drawing/2014/main" id="{63333FA0-7EE2-2809-8641-DC9106193713}"/>
                  </a:ext>
                </a:extLst>
              </p:cNvPr>
              <p:cNvSpPr/>
              <p:nvPr/>
            </p:nvSpPr>
            <p:spPr>
              <a:xfrm>
                <a:off x="581410" y="1806051"/>
                <a:ext cx="466919" cy="461197"/>
              </a:xfrm>
              <a:prstGeom prst="ellipse">
                <a:avLst/>
              </a:prstGeom>
              <a:solidFill>
                <a:srgbClr val="55595B"/>
              </a:solidFill>
              <a:ln w="9190" cap="flat">
                <a:noFill/>
                <a:prstDash val="solid"/>
                <a:miter/>
              </a:ln>
            </p:spPr>
            <p:txBody>
              <a:bodyPr rtlCol="0" anchor="ctr"/>
              <a:lstStyle/>
              <a:p>
                <a:r>
                  <a:rPr lang="en-ZA" b="1">
                    <a:solidFill>
                      <a:schemeClr val="tx1">
                        <a:lumMod val="10000"/>
                        <a:lumOff val="90000"/>
                      </a:schemeClr>
                    </a:solidFill>
                  </a:rPr>
                  <a:t>2</a:t>
                </a:r>
              </a:p>
            </p:txBody>
          </p:sp>
        </p:grpSp>
        <p:grpSp>
          <p:nvGrpSpPr>
            <p:cNvPr id="12" name="Group 11">
              <a:extLst>
                <a:ext uri="{FF2B5EF4-FFF2-40B4-BE49-F238E27FC236}">
                  <a16:creationId xmlns:a16="http://schemas.microsoft.com/office/drawing/2014/main" id="{3D4804F6-E80A-0C30-BE75-BA741ACEF5E2}"/>
                </a:ext>
              </a:extLst>
            </p:cNvPr>
            <p:cNvGrpSpPr/>
            <p:nvPr/>
          </p:nvGrpSpPr>
          <p:grpSpPr>
            <a:xfrm>
              <a:off x="900786" y="5559139"/>
              <a:ext cx="525205" cy="518769"/>
              <a:chOff x="532652" y="1763326"/>
              <a:chExt cx="564437" cy="557520"/>
            </a:xfrm>
          </p:grpSpPr>
          <p:sp>
            <p:nvSpPr>
              <p:cNvPr id="13" name="Freeform: Shape 50">
                <a:extLst>
                  <a:ext uri="{FF2B5EF4-FFF2-40B4-BE49-F238E27FC236}">
                    <a16:creationId xmlns:a16="http://schemas.microsoft.com/office/drawing/2014/main" id="{04BB022F-9508-8A88-6407-7CB1F2145E3B}"/>
                  </a:ext>
                </a:extLst>
              </p:cNvPr>
              <p:cNvSpPr/>
              <p:nvPr/>
            </p:nvSpPr>
            <p:spPr>
              <a:xfrm>
                <a:off x="532652" y="1763326"/>
                <a:ext cx="564437" cy="557520"/>
              </a:xfrm>
              <a:prstGeom prst="ellipse">
                <a:avLst/>
              </a:prstGeom>
              <a:gradFill flip="none" rotWithShape="1">
                <a:gsLst>
                  <a:gs pos="100000">
                    <a:schemeClr val="accent4"/>
                  </a:gs>
                  <a:gs pos="46000">
                    <a:schemeClr val="accent3"/>
                  </a:gs>
                </a:gsLst>
                <a:lin ang="2700000" scaled="1"/>
                <a:tileRect/>
              </a:gradFill>
              <a:ln w="9190" cap="flat">
                <a:noFill/>
                <a:prstDash val="solid"/>
                <a:miter/>
              </a:ln>
            </p:spPr>
            <p:txBody>
              <a:bodyPr rtlCol="0" anchor="ctr"/>
              <a:lstStyle/>
              <a:p>
                <a:endParaRPr lang="en-ZA"/>
              </a:p>
            </p:txBody>
          </p:sp>
          <p:sp>
            <p:nvSpPr>
              <p:cNvPr id="14" name="Freeform: Shape 50">
                <a:extLst>
                  <a:ext uri="{FF2B5EF4-FFF2-40B4-BE49-F238E27FC236}">
                    <a16:creationId xmlns:a16="http://schemas.microsoft.com/office/drawing/2014/main" id="{DE985FE8-6DFD-7565-62EC-203EE4E89CB9}"/>
                  </a:ext>
                </a:extLst>
              </p:cNvPr>
              <p:cNvSpPr/>
              <p:nvPr/>
            </p:nvSpPr>
            <p:spPr>
              <a:xfrm>
                <a:off x="581410" y="1806051"/>
                <a:ext cx="466919" cy="461197"/>
              </a:xfrm>
              <a:prstGeom prst="ellipse">
                <a:avLst/>
              </a:prstGeom>
              <a:solidFill>
                <a:srgbClr val="55595B"/>
              </a:solidFill>
              <a:ln w="9190" cap="flat">
                <a:noFill/>
                <a:prstDash val="solid"/>
                <a:miter/>
              </a:ln>
            </p:spPr>
            <p:txBody>
              <a:bodyPr rtlCol="0" anchor="ctr"/>
              <a:lstStyle/>
              <a:p>
                <a:r>
                  <a:rPr lang="en-ZA" b="1">
                    <a:solidFill>
                      <a:schemeClr val="tx1">
                        <a:lumMod val="10000"/>
                        <a:lumOff val="90000"/>
                      </a:schemeClr>
                    </a:solidFill>
                  </a:rPr>
                  <a:t>3</a:t>
                </a:r>
              </a:p>
            </p:txBody>
          </p:sp>
        </p:grpSp>
        <p:sp>
          <p:nvSpPr>
            <p:cNvPr id="23" name="TextBox 22">
              <a:extLst>
                <a:ext uri="{FF2B5EF4-FFF2-40B4-BE49-F238E27FC236}">
                  <a16:creationId xmlns:a16="http://schemas.microsoft.com/office/drawing/2014/main" id="{B97AA42F-CFB5-328A-28DF-FB2371F6AEE1}"/>
                </a:ext>
              </a:extLst>
            </p:cNvPr>
            <p:cNvSpPr txBox="1"/>
            <p:nvPr/>
          </p:nvSpPr>
          <p:spPr>
            <a:xfrm>
              <a:off x="1425989" y="4416597"/>
              <a:ext cx="2381358" cy="380425"/>
            </a:xfrm>
            <a:prstGeom prst="rect">
              <a:avLst/>
            </a:prstGeom>
            <a:noFill/>
          </p:spPr>
          <p:txBody>
            <a:bodyPr wrap="none" rtlCol="0">
              <a:spAutoFit/>
            </a:bodyPr>
            <a:lstStyle/>
            <a:p>
              <a:pPr algn="l">
                <a:lnSpc>
                  <a:spcPct val="110000"/>
                </a:lnSpc>
              </a:pPr>
              <a:r>
                <a:rPr lang="en-US">
                  <a:solidFill>
                    <a:schemeClr val="tx1">
                      <a:lumMod val="10000"/>
                      <a:lumOff val="90000"/>
                    </a:schemeClr>
                  </a:solidFill>
                  <a:latin typeface="+mj-lt"/>
                </a:rPr>
                <a:t>Product registration </a:t>
              </a:r>
              <a:endParaRPr lang="en-US" b="0" i="0" u="none" strike="noStrike">
                <a:solidFill>
                  <a:schemeClr val="tx1">
                    <a:lumMod val="10000"/>
                    <a:lumOff val="90000"/>
                  </a:schemeClr>
                </a:solidFill>
                <a:effectLst/>
                <a:latin typeface="+mj-lt"/>
              </a:endParaRPr>
            </a:p>
          </p:txBody>
        </p:sp>
        <p:sp>
          <p:nvSpPr>
            <p:cNvPr id="24" name="TextBox 23">
              <a:extLst>
                <a:ext uri="{FF2B5EF4-FFF2-40B4-BE49-F238E27FC236}">
                  <a16:creationId xmlns:a16="http://schemas.microsoft.com/office/drawing/2014/main" id="{B89B54B9-EA75-4877-30CB-E9D3906DA2DA}"/>
                </a:ext>
              </a:extLst>
            </p:cNvPr>
            <p:cNvSpPr txBox="1"/>
            <p:nvPr/>
          </p:nvSpPr>
          <p:spPr>
            <a:xfrm>
              <a:off x="1425989" y="4965537"/>
              <a:ext cx="2383986" cy="380425"/>
            </a:xfrm>
            <a:prstGeom prst="rect">
              <a:avLst/>
            </a:prstGeom>
            <a:noFill/>
          </p:spPr>
          <p:txBody>
            <a:bodyPr wrap="none" rtlCol="0">
              <a:spAutoFit/>
            </a:bodyPr>
            <a:lstStyle/>
            <a:p>
              <a:pPr algn="l">
                <a:lnSpc>
                  <a:spcPct val="110000"/>
                </a:lnSpc>
              </a:pPr>
              <a:r>
                <a:rPr lang="en-US" b="0" i="0" u="none" strike="noStrike" dirty="0">
                  <a:solidFill>
                    <a:schemeClr val="tx1">
                      <a:lumMod val="10000"/>
                      <a:lumOff val="90000"/>
                    </a:schemeClr>
                  </a:solidFill>
                  <a:effectLst/>
                  <a:latin typeface="+mj-lt"/>
                </a:rPr>
                <a:t>Price benchmarking </a:t>
              </a:r>
            </a:p>
          </p:txBody>
        </p:sp>
        <p:sp>
          <p:nvSpPr>
            <p:cNvPr id="25" name="TextBox 24">
              <a:extLst>
                <a:ext uri="{FF2B5EF4-FFF2-40B4-BE49-F238E27FC236}">
                  <a16:creationId xmlns:a16="http://schemas.microsoft.com/office/drawing/2014/main" id="{7A40DB5F-87D8-E4AA-9BC3-82A276E4AC55}"/>
                </a:ext>
              </a:extLst>
            </p:cNvPr>
            <p:cNvSpPr txBox="1"/>
            <p:nvPr/>
          </p:nvSpPr>
          <p:spPr>
            <a:xfrm>
              <a:off x="1425989" y="5514478"/>
              <a:ext cx="2226828" cy="685124"/>
            </a:xfrm>
            <a:prstGeom prst="rect">
              <a:avLst/>
            </a:prstGeom>
            <a:noFill/>
          </p:spPr>
          <p:txBody>
            <a:bodyPr wrap="none" rtlCol="0">
              <a:spAutoFit/>
            </a:bodyPr>
            <a:lstStyle/>
            <a:p>
              <a:pPr algn="l">
                <a:lnSpc>
                  <a:spcPct val="110000"/>
                </a:lnSpc>
              </a:pPr>
              <a:r>
                <a:rPr lang="en-US" b="0" i="0" u="none" strike="noStrike">
                  <a:solidFill>
                    <a:schemeClr val="tx1">
                      <a:lumMod val="10000"/>
                      <a:lumOff val="90000"/>
                    </a:schemeClr>
                  </a:solidFill>
                  <a:effectLst/>
                  <a:latin typeface="+mj-lt"/>
                </a:rPr>
                <a:t>Health Technology </a:t>
              </a:r>
            </a:p>
            <a:p>
              <a:pPr algn="l">
                <a:lnSpc>
                  <a:spcPct val="110000"/>
                </a:lnSpc>
              </a:pPr>
              <a:r>
                <a:rPr lang="en-US">
                  <a:solidFill>
                    <a:schemeClr val="tx1">
                      <a:lumMod val="10000"/>
                      <a:lumOff val="90000"/>
                    </a:schemeClr>
                  </a:solidFill>
                  <a:latin typeface="+mj-lt"/>
                </a:rPr>
                <a:t>Assessment</a:t>
              </a:r>
              <a:endParaRPr lang="en-US" b="0" i="0" u="none" strike="noStrike">
                <a:solidFill>
                  <a:schemeClr val="tx1">
                    <a:lumMod val="10000"/>
                    <a:lumOff val="90000"/>
                  </a:schemeClr>
                </a:solidFill>
                <a:effectLst/>
                <a:latin typeface="+mj-lt"/>
              </a:endParaRPr>
            </a:p>
          </p:txBody>
        </p:sp>
      </p:grpSp>
      <p:sp>
        <p:nvSpPr>
          <p:cNvPr id="28" name="Oval 27">
            <a:extLst>
              <a:ext uri="{FF2B5EF4-FFF2-40B4-BE49-F238E27FC236}">
                <a16:creationId xmlns:a16="http://schemas.microsoft.com/office/drawing/2014/main" id="{941B2366-2D62-8228-3AF2-B6CF1CBEFC9E}"/>
              </a:ext>
            </a:extLst>
          </p:cNvPr>
          <p:cNvSpPr/>
          <p:nvPr/>
        </p:nvSpPr>
        <p:spPr>
          <a:xfrm>
            <a:off x="3878773" y="4745336"/>
            <a:ext cx="1717852" cy="1605577"/>
          </a:xfrm>
          <a:prstGeom prst="ellipse">
            <a:avLst/>
          </a:prstGeom>
          <a:solidFill>
            <a:srgbClr val="1EBE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E37727B6-AFD4-4006-BBE4-588B82F08CBA}"/>
              </a:ext>
            </a:extLst>
          </p:cNvPr>
          <p:cNvSpPr txBox="1"/>
          <p:nvPr/>
        </p:nvSpPr>
        <p:spPr>
          <a:xfrm>
            <a:off x="3866898" y="5244918"/>
            <a:ext cx="1784170" cy="790409"/>
          </a:xfrm>
          <a:prstGeom prst="rect">
            <a:avLst/>
          </a:prstGeom>
          <a:noFill/>
        </p:spPr>
        <p:txBody>
          <a:bodyPr wrap="square" rtlCol="0">
            <a:spAutoFit/>
          </a:bodyPr>
          <a:lstStyle/>
          <a:p>
            <a:pPr algn="ctr">
              <a:lnSpc>
                <a:spcPct val="110000"/>
              </a:lnSpc>
            </a:pPr>
            <a:r>
              <a:rPr lang="en-US" sz="1400" b="1" i="0" u="none" strike="noStrike">
                <a:solidFill>
                  <a:schemeClr val="tx1">
                    <a:lumMod val="10000"/>
                    <a:lumOff val="90000"/>
                  </a:schemeClr>
                </a:solidFill>
                <a:effectLst/>
                <a:latin typeface="+mj-lt"/>
              </a:rPr>
              <a:t>3 Step process to </a:t>
            </a:r>
          </a:p>
          <a:p>
            <a:pPr algn="ctr">
              <a:lnSpc>
                <a:spcPct val="110000"/>
              </a:lnSpc>
            </a:pPr>
            <a:r>
              <a:rPr lang="en-US" sz="1400" b="1">
                <a:solidFill>
                  <a:schemeClr val="tx1">
                    <a:lumMod val="10000"/>
                    <a:lumOff val="90000"/>
                  </a:schemeClr>
                </a:solidFill>
                <a:latin typeface="+mj-lt"/>
              </a:rPr>
              <a:t>device funding at DH </a:t>
            </a:r>
            <a:endParaRPr lang="en-US" sz="1400" b="1" i="0" u="none" strike="noStrike">
              <a:solidFill>
                <a:schemeClr val="tx1">
                  <a:lumMod val="10000"/>
                  <a:lumOff val="90000"/>
                </a:schemeClr>
              </a:solidFill>
              <a:effectLst/>
              <a:latin typeface="+mj-lt"/>
            </a:endParaRPr>
          </a:p>
        </p:txBody>
      </p:sp>
      <p:sp>
        <p:nvSpPr>
          <p:cNvPr id="30" name="Chevron 61">
            <a:extLst>
              <a:ext uri="{FF2B5EF4-FFF2-40B4-BE49-F238E27FC236}">
                <a16:creationId xmlns:a16="http://schemas.microsoft.com/office/drawing/2014/main" id="{BA10AB35-DADF-E0E2-96B6-D06E71625FC4}"/>
              </a:ext>
            </a:extLst>
          </p:cNvPr>
          <p:cNvSpPr/>
          <p:nvPr/>
        </p:nvSpPr>
        <p:spPr>
          <a:xfrm rot="10800000">
            <a:off x="3553469" y="5089979"/>
            <a:ext cx="205151" cy="918519"/>
          </a:xfrm>
          <a:prstGeom prst="chevron">
            <a:avLst>
              <a:gd name="adj" fmla="val 71360"/>
            </a:avLst>
          </a:prstGeom>
          <a:solidFill>
            <a:srgbClr val="1EBEAA"/>
          </a:solidFill>
          <a:ln w="1905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36000" bIns="0" numCol="1" spcCol="38100" rtlCol="0" anchor="ctr" anchorCtr="0">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05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Light"/>
            </a:endParaRPr>
          </a:p>
        </p:txBody>
      </p:sp>
      <p:sp>
        <p:nvSpPr>
          <p:cNvPr id="5" name="TextBox 4">
            <a:extLst>
              <a:ext uri="{FF2B5EF4-FFF2-40B4-BE49-F238E27FC236}">
                <a16:creationId xmlns:a16="http://schemas.microsoft.com/office/drawing/2014/main" id="{82676D3C-713E-8956-A650-3296AA3D336E}"/>
              </a:ext>
            </a:extLst>
          </p:cNvPr>
          <p:cNvSpPr txBox="1"/>
          <p:nvPr/>
        </p:nvSpPr>
        <p:spPr>
          <a:xfrm>
            <a:off x="6106742" y="2430308"/>
            <a:ext cx="1724255" cy="348429"/>
          </a:xfrm>
          <a:prstGeom prst="rect">
            <a:avLst/>
          </a:prstGeom>
          <a:noFill/>
        </p:spPr>
        <p:txBody>
          <a:bodyPr wrap="none" rtlCol="0">
            <a:spAutoFit/>
          </a:bodyPr>
          <a:lstStyle/>
          <a:p>
            <a:pPr algn="l">
              <a:lnSpc>
                <a:spcPct val="110000"/>
              </a:lnSpc>
            </a:pPr>
            <a:r>
              <a:rPr lang="en-US" sz="1600" b="0" i="0" u="none" strike="noStrike" dirty="0">
                <a:solidFill>
                  <a:schemeClr val="accent5">
                    <a:lumMod val="60000"/>
                    <a:lumOff val="40000"/>
                  </a:schemeClr>
                </a:solidFill>
                <a:effectLst/>
                <a:latin typeface="+mj-lt"/>
              </a:rPr>
              <a:t>Hospital devices</a:t>
            </a:r>
          </a:p>
        </p:txBody>
      </p:sp>
      <p:sp>
        <p:nvSpPr>
          <p:cNvPr id="15" name="TextBox 14">
            <a:extLst>
              <a:ext uri="{FF2B5EF4-FFF2-40B4-BE49-F238E27FC236}">
                <a16:creationId xmlns:a16="http://schemas.microsoft.com/office/drawing/2014/main" id="{D71EBB3F-8DFC-E017-EF22-8F342A49BB4E}"/>
              </a:ext>
            </a:extLst>
          </p:cNvPr>
          <p:cNvSpPr txBox="1"/>
          <p:nvPr/>
        </p:nvSpPr>
        <p:spPr>
          <a:xfrm>
            <a:off x="6000206" y="1490178"/>
            <a:ext cx="1970732" cy="348429"/>
          </a:xfrm>
          <a:prstGeom prst="rect">
            <a:avLst/>
          </a:prstGeom>
          <a:noFill/>
        </p:spPr>
        <p:txBody>
          <a:bodyPr wrap="none" rtlCol="0">
            <a:spAutoFit/>
          </a:bodyPr>
          <a:lstStyle/>
          <a:p>
            <a:pPr algn="l">
              <a:lnSpc>
                <a:spcPct val="110000"/>
              </a:lnSpc>
            </a:pPr>
            <a:r>
              <a:rPr lang="en-US" sz="1600" b="0" i="0" u="none" strike="noStrike" dirty="0">
                <a:solidFill>
                  <a:schemeClr val="accent5">
                    <a:lumMod val="60000"/>
                    <a:lumOff val="40000"/>
                  </a:schemeClr>
                </a:solidFill>
                <a:effectLst/>
                <a:latin typeface="+mj-lt"/>
              </a:rPr>
              <a:t>Surgical prosthesis</a:t>
            </a:r>
          </a:p>
        </p:txBody>
      </p:sp>
      <p:sp>
        <p:nvSpPr>
          <p:cNvPr id="16" name="TextBox 15">
            <a:extLst>
              <a:ext uri="{FF2B5EF4-FFF2-40B4-BE49-F238E27FC236}">
                <a16:creationId xmlns:a16="http://schemas.microsoft.com/office/drawing/2014/main" id="{86B7B115-9DB5-B9D1-F2EE-21E2A717923D}"/>
              </a:ext>
            </a:extLst>
          </p:cNvPr>
          <p:cNvSpPr txBox="1"/>
          <p:nvPr/>
        </p:nvSpPr>
        <p:spPr>
          <a:xfrm>
            <a:off x="6016973" y="3370438"/>
            <a:ext cx="1932645" cy="348429"/>
          </a:xfrm>
          <a:prstGeom prst="rect">
            <a:avLst/>
          </a:prstGeom>
          <a:noFill/>
        </p:spPr>
        <p:txBody>
          <a:bodyPr wrap="none" rtlCol="0">
            <a:spAutoFit/>
          </a:bodyPr>
          <a:lstStyle/>
          <a:p>
            <a:pPr algn="l">
              <a:lnSpc>
                <a:spcPct val="110000"/>
              </a:lnSpc>
            </a:pPr>
            <a:r>
              <a:rPr lang="en-US" sz="1600" b="0" i="0" u="none" strike="noStrike" dirty="0">
                <a:solidFill>
                  <a:schemeClr val="accent5">
                    <a:lumMod val="60000"/>
                    <a:lumOff val="40000"/>
                  </a:schemeClr>
                </a:solidFill>
                <a:effectLst/>
                <a:latin typeface="+mj-lt"/>
              </a:rPr>
              <a:t>Consumer devices</a:t>
            </a:r>
          </a:p>
        </p:txBody>
      </p:sp>
      <p:sp>
        <p:nvSpPr>
          <p:cNvPr id="17" name="TextBox 16">
            <a:extLst>
              <a:ext uri="{FF2B5EF4-FFF2-40B4-BE49-F238E27FC236}">
                <a16:creationId xmlns:a16="http://schemas.microsoft.com/office/drawing/2014/main" id="{BDFF6F8D-5144-F69E-4150-0C110CCE7969}"/>
              </a:ext>
            </a:extLst>
          </p:cNvPr>
          <p:cNvSpPr txBox="1"/>
          <p:nvPr/>
        </p:nvSpPr>
        <p:spPr>
          <a:xfrm>
            <a:off x="6190707" y="4310568"/>
            <a:ext cx="1535998" cy="348429"/>
          </a:xfrm>
          <a:prstGeom prst="rect">
            <a:avLst/>
          </a:prstGeom>
          <a:noFill/>
        </p:spPr>
        <p:txBody>
          <a:bodyPr wrap="none" rtlCol="0">
            <a:spAutoFit/>
          </a:bodyPr>
          <a:lstStyle/>
          <a:p>
            <a:pPr algn="l">
              <a:lnSpc>
                <a:spcPct val="110000"/>
              </a:lnSpc>
            </a:pPr>
            <a:r>
              <a:rPr lang="en-US" sz="1600" b="0" i="0" u="none" strike="noStrike" dirty="0">
                <a:solidFill>
                  <a:schemeClr val="accent5">
                    <a:lumMod val="60000"/>
                    <a:lumOff val="40000"/>
                  </a:schemeClr>
                </a:solidFill>
                <a:effectLst/>
                <a:latin typeface="+mj-lt"/>
              </a:rPr>
              <a:t>Consumables </a:t>
            </a:r>
          </a:p>
        </p:txBody>
      </p:sp>
      <p:cxnSp>
        <p:nvCxnSpPr>
          <p:cNvPr id="18" name="Straight Connector 17">
            <a:extLst>
              <a:ext uri="{FF2B5EF4-FFF2-40B4-BE49-F238E27FC236}">
                <a16:creationId xmlns:a16="http://schemas.microsoft.com/office/drawing/2014/main" id="{FCB559C4-1461-7320-7661-7E7AFC5B7C21}"/>
              </a:ext>
            </a:extLst>
          </p:cNvPr>
          <p:cNvCxnSpPr>
            <a:cxnSpLocks/>
          </p:cNvCxnSpPr>
          <p:nvPr/>
        </p:nvCxnSpPr>
        <p:spPr>
          <a:xfrm>
            <a:off x="7929784" y="1210387"/>
            <a:ext cx="0" cy="3849093"/>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C9E2710-D88C-63E2-89D8-A63E8776D065}"/>
              </a:ext>
            </a:extLst>
          </p:cNvPr>
          <p:cNvCxnSpPr>
            <a:cxnSpLocks/>
          </p:cNvCxnSpPr>
          <p:nvPr/>
        </p:nvCxnSpPr>
        <p:spPr>
          <a:xfrm>
            <a:off x="6096000" y="2124634"/>
            <a:ext cx="5453799"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B025EE8-BA3B-8BDD-BFDF-3D4A3F811A76}"/>
              </a:ext>
            </a:extLst>
          </p:cNvPr>
          <p:cNvCxnSpPr>
            <a:cxnSpLocks/>
          </p:cNvCxnSpPr>
          <p:nvPr/>
        </p:nvCxnSpPr>
        <p:spPr>
          <a:xfrm>
            <a:off x="6096000" y="3084489"/>
            <a:ext cx="5453799"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8F14A05-56C8-382D-8F95-2CCC5C39B9D3}"/>
              </a:ext>
            </a:extLst>
          </p:cNvPr>
          <p:cNvCxnSpPr>
            <a:cxnSpLocks/>
          </p:cNvCxnSpPr>
          <p:nvPr/>
        </p:nvCxnSpPr>
        <p:spPr>
          <a:xfrm>
            <a:off x="6112767" y="4093892"/>
            <a:ext cx="5453799"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E0A25433-D859-32B4-54C3-F7EF1C3501C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47683" y="1172333"/>
            <a:ext cx="1659382" cy="9306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8624669D-913D-F677-23F2-F3CBFCB57FF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8267"/>
          <a:stretch/>
        </p:blipFill>
        <p:spPr bwMode="auto">
          <a:xfrm>
            <a:off x="9843612" y="1172333"/>
            <a:ext cx="1568894" cy="90691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3561D1A6-FC68-1DB2-A0A7-EF0920F7D03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52106" y="3140566"/>
            <a:ext cx="1618312" cy="90625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FEE9A38D-CFD6-252C-CAFF-B80C5FDDAB38}"/>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17568" b="15827"/>
          <a:stretch/>
        </p:blipFill>
        <p:spPr bwMode="auto">
          <a:xfrm>
            <a:off x="9794195" y="3146442"/>
            <a:ext cx="1618311" cy="90697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03477EA0-0097-C79F-91F7-B3391F8EC5E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52106" y="4140964"/>
            <a:ext cx="1618312" cy="91415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99FD7533-F6E4-188A-2DF0-19460AB4BFAD}"/>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t="8356" b="13504"/>
          <a:stretch/>
        </p:blipFill>
        <p:spPr bwMode="auto">
          <a:xfrm>
            <a:off x="9794194" y="4134368"/>
            <a:ext cx="1618311" cy="91937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7B9409F8-2280-0539-11A6-AB3A59A00F1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828379" y="2171707"/>
            <a:ext cx="1584125" cy="86348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C5BFE6B7-0F02-385C-C25A-DAEC7BD4A04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055568" y="2170023"/>
            <a:ext cx="1662646" cy="865164"/>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F8E3C2D7-F627-A4EA-7F0F-46639CA8213D}"/>
              </a:ext>
            </a:extLst>
          </p:cNvPr>
          <p:cNvSpPr txBox="1"/>
          <p:nvPr/>
        </p:nvSpPr>
        <p:spPr>
          <a:xfrm>
            <a:off x="6101731" y="1810305"/>
            <a:ext cx="1723549" cy="252377"/>
          </a:xfrm>
          <a:prstGeom prst="rect">
            <a:avLst/>
          </a:prstGeom>
          <a:noFill/>
        </p:spPr>
        <p:txBody>
          <a:bodyPr wrap="none" rtlCol="0">
            <a:spAutoFit/>
          </a:bodyPr>
          <a:lstStyle/>
          <a:p>
            <a:pPr algn="l">
              <a:lnSpc>
                <a:spcPct val="110000"/>
              </a:lnSpc>
            </a:pPr>
            <a:r>
              <a:rPr lang="en-US" sz="1000" b="0" i="0" u="none" strike="noStrike" dirty="0">
                <a:solidFill>
                  <a:schemeClr val="tx1">
                    <a:lumMod val="10000"/>
                    <a:lumOff val="90000"/>
                  </a:schemeClr>
                </a:solidFill>
                <a:effectLst/>
                <a:latin typeface="+mj-lt"/>
              </a:rPr>
              <a:t>e.g., hips, knees, shoulder</a:t>
            </a:r>
          </a:p>
        </p:txBody>
      </p:sp>
      <p:sp>
        <p:nvSpPr>
          <p:cNvPr id="36" name="TextBox 35">
            <a:extLst>
              <a:ext uri="{FF2B5EF4-FFF2-40B4-BE49-F238E27FC236}">
                <a16:creationId xmlns:a16="http://schemas.microsoft.com/office/drawing/2014/main" id="{0D008BF2-1F01-EAFD-4927-EDFA42638C88}"/>
              </a:ext>
            </a:extLst>
          </p:cNvPr>
          <p:cNvSpPr txBox="1"/>
          <p:nvPr/>
        </p:nvSpPr>
        <p:spPr>
          <a:xfrm>
            <a:off x="6128853" y="2746741"/>
            <a:ext cx="1729961" cy="252377"/>
          </a:xfrm>
          <a:prstGeom prst="rect">
            <a:avLst/>
          </a:prstGeom>
          <a:noFill/>
        </p:spPr>
        <p:txBody>
          <a:bodyPr wrap="none" rtlCol="0">
            <a:spAutoFit/>
          </a:bodyPr>
          <a:lstStyle/>
          <a:p>
            <a:pPr algn="l">
              <a:lnSpc>
                <a:spcPct val="110000"/>
              </a:lnSpc>
            </a:pPr>
            <a:r>
              <a:rPr lang="en-US" sz="1000" b="0" i="0" u="none" strike="noStrike" dirty="0">
                <a:solidFill>
                  <a:schemeClr val="tx1">
                    <a:lumMod val="10000"/>
                    <a:lumOff val="90000"/>
                  </a:schemeClr>
                </a:solidFill>
                <a:effectLst/>
                <a:latin typeface="+mj-lt"/>
              </a:rPr>
              <a:t>e.g., ECG’s, ventilators, IVI</a:t>
            </a:r>
          </a:p>
        </p:txBody>
      </p:sp>
      <p:sp>
        <p:nvSpPr>
          <p:cNvPr id="37" name="TextBox 36">
            <a:extLst>
              <a:ext uri="{FF2B5EF4-FFF2-40B4-BE49-F238E27FC236}">
                <a16:creationId xmlns:a16="http://schemas.microsoft.com/office/drawing/2014/main" id="{109122AC-79F7-95ED-95C4-982B0F9EC1C0}"/>
              </a:ext>
            </a:extLst>
          </p:cNvPr>
          <p:cNvSpPr txBox="1"/>
          <p:nvPr/>
        </p:nvSpPr>
        <p:spPr>
          <a:xfrm>
            <a:off x="5994319" y="3733942"/>
            <a:ext cx="1962397" cy="252377"/>
          </a:xfrm>
          <a:prstGeom prst="rect">
            <a:avLst/>
          </a:prstGeom>
          <a:noFill/>
        </p:spPr>
        <p:txBody>
          <a:bodyPr wrap="none" rtlCol="0">
            <a:spAutoFit/>
          </a:bodyPr>
          <a:lstStyle/>
          <a:p>
            <a:pPr algn="l">
              <a:lnSpc>
                <a:spcPct val="110000"/>
              </a:lnSpc>
            </a:pPr>
            <a:r>
              <a:rPr lang="en-US" sz="1000" b="0" i="0" u="none" strike="noStrike" dirty="0">
                <a:solidFill>
                  <a:schemeClr val="tx1">
                    <a:lumMod val="10000"/>
                    <a:lumOff val="90000"/>
                  </a:schemeClr>
                </a:solidFill>
                <a:effectLst/>
                <a:latin typeface="+mj-lt"/>
              </a:rPr>
              <a:t>e.g., hearing aids, BP machine</a:t>
            </a:r>
          </a:p>
        </p:txBody>
      </p:sp>
      <p:sp>
        <p:nvSpPr>
          <p:cNvPr id="38" name="TextBox 37">
            <a:extLst>
              <a:ext uri="{FF2B5EF4-FFF2-40B4-BE49-F238E27FC236}">
                <a16:creationId xmlns:a16="http://schemas.microsoft.com/office/drawing/2014/main" id="{94330D39-982D-3640-6FE7-E32AB038D37A}"/>
              </a:ext>
            </a:extLst>
          </p:cNvPr>
          <p:cNvSpPr txBox="1"/>
          <p:nvPr/>
        </p:nvSpPr>
        <p:spPr>
          <a:xfrm>
            <a:off x="6040081" y="4697923"/>
            <a:ext cx="1813317" cy="252377"/>
          </a:xfrm>
          <a:prstGeom prst="rect">
            <a:avLst/>
          </a:prstGeom>
          <a:noFill/>
        </p:spPr>
        <p:txBody>
          <a:bodyPr wrap="none" rtlCol="0">
            <a:spAutoFit/>
          </a:bodyPr>
          <a:lstStyle/>
          <a:p>
            <a:pPr algn="l">
              <a:lnSpc>
                <a:spcPct val="110000"/>
              </a:lnSpc>
            </a:pPr>
            <a:r>
              <a:rPr lang="en-US" sz="1000" b="0" i="0" u="none" strike="noStrike" dirty="0">
                <a:solidFill>
                  <a:schemeClr val="tx1">
                    <a:lumMod val="10000"/>
                    <a:lumOff val="90000"/>
                  </a:schemeClr>
                </a:solidFill>
                <a:effectLst/>
                <a:latin typeface="+mj-lt"/>
              </a:rPr>
              <a:t>e.g., gown, glove, bandages</a:t>
            </a:r>
          </a:p>
        </p:txBody>
      </p:sp>
      <p:sp>
        <p:nvSpPr>
          <p:cNvPr id="22" name="TextBox 21">
            <a:extLst>
              <a:ext uri="{FF2B5EF4-FFF2-40B4-BE49-F238E27FC236}">
                <a16:creationId xmlns:a16="http://schemas.microsoft.com/office/drawing/2014/main" id="{CDC016AF-C3CE-6A9F-5CDE-35E163E01FE3}"/>
              </a:ext>
            </a:extLst>
          </p:cNvPr>
          <p:cNvSpPr txBox="1"/>
          <p:nvPr/>
        </p:nvSpPr>
        <p:spPr>
          <a:xfrm>
            <a:off x="10333013" y="873303"/>
            <a:ext cx="1450634" cy="252377"/>
          </a:xfrm>
          <a:prstGeom prst="rect">
            <a:avLst/>
          </a:prstGeom>
          <a:noFill/>
        </p:spPr>
        <p:txBody>
          <a:bodyPr wrap="square" rtlCol="0">
            <a:spAutoFit/>
          </a:bodyPr>
          <a:lstStyle/>
          <a:p>
            <a:pPr algn="r">
              <a:lnSpc>
                <a:spcPct val="110000"/>
              </a:lnSpc>
            </a:pPr>
            <a:r>
              <a:rPr lang="en-US" sz="1000" dirty="0">
                <a:solidFill>
                  <a:schemeClr val="bg1">
                    <a:lumMod val="85000"/>
                  </a:schemeClr>
                </a:solidFill>
                <a:latin typeface="+mj-lt"/>
              </a:rPr>
              <a:t>NOT EXHAUSTIVE</a:t>
            </a:r>
            <a:endParaRPr lang="en-US" sz="1000" b="0" i="0" u="none" strike="noStrike" dirty="0">
              <a:solidFill>
                <a:schemeClr val="bg1">
                  <a:lumMod val="85000"/>
                </a:schemeClr>
              </a:solidFill>
              <a:effectLst/>
              <a:latin typeface="+mj-lt"/>
            </a:endParaRPr>
          </a:p>
        </p:txBody>
      </p:sp>
    </p:spTree>
    <p:extLst>
      <p:ext uri="{BB962C8B-B14F-4D97-AF65-F5344CB8AC3E}">
        <p14:creationId xmlns:p14="http://schemas.microsoft.com/office/powerpoint/2010/main" val="1272938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B42DCFC-9955-1B9A-60A5-9BDF477851FE}"/>
              </a:ext>
            </a:extLst>
          </p:cNvPr>
          <p:cNvGraphicFramePr>
            <a:graphicFrameLocks noChangeAspect="1"/>
          </p:cNvGraphicFramePr>
          <p:nvPr>
            <p:custDataLst>
              <p:tags r:id="rId1"/>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Object 2" hidden="1">
                        <a:extLst>
                          <a:ext uri="{FF2B5EF4-FFF2-40B4-BE49-F238E27FC236}">
                            <a16:creationId xmlns:a16="http://schemas.microsoft.com/office/drawing/2014/main" id="{EB42DCFC-9955-1B9A-60A5-9BDF477851FE}"/>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grpSp>
        <p:nvGrpSpPr>
          <p:cNvPr id="57" name="Group 56">
            <a:extLst>
              <a:ext uri="{FF2B5EF4-FFF2-40B4-BE49-F238E27FC236}">
                <a16:creationId xmlns:a16="http://schemas.microsoft.com/office/drawing/2014/main" id="{D4EC2567-B34D-C2C5-F54E-82399DC65753}"/>
              </a:ext>
            </a:extLst>
          </p:cNvPr>
          <p:cNvGrpSpPr/>
          <p:nvPr/>
        </p:nvGrpSpPr>
        <p:grpSpPr>
          <a:xfrm>
            <a:off x="757695" y="2961845"/>
            <a:ext cx="1379782" cy="2167545"/>
            <a:chOff x="388938" y="2900485"/>
            <a:chExt cx="1475504" cy="2317919"/>
          </a:xfrm>
          <a:solidFill>
            <a:srgbClr val="1EBEAA"/>
          </a:solidFill>
        </p:grpSpPr>
        <p:sp>
          <p:nvSpPr>
            <p:cNvPr id="97" name="Freeform: Shape 59">
              <a:extLst>
                <a:ext uri="{FF2B5EF4-FFF2-40B4-BE49-F238E27FC236}">
                  <a16:creationId xmlns:a16="http://schemas.microsoft.com/office/drawing/2014/main" id="{081F92D0-586A-A6C4-8664-BBA9D050CDFB}"/>
                </a:ext>
              </a:extLst>
            </p:cNvPr>
            <p:cNvSpPr/>
            <p:nvPr/>
          </p:nvSpPr>
          <p:spPr>
            <a:xfrm>
              <a:off x="492910" y="2900485"/>
              <a:ext cx="49867" cy="51520"/>
            </a:xfrm>
            <a:custGeom>
              <a:avLst/>
              <a:gdLst>
                <a:gd name="connsiteX0" fmla="*/ 36207 w 53248"/>
                <a:gd name="connsiteY0" fmla="*/ 1627 h 55013"/>
                <a:gd name="connsiteX1" fmla="*/ 2639 w 53248"/>
                <a:gd name="connsiteY1" fmla="*/ 17072 h 55013"/>
                <a:gd name="connsiteX2" fmla="*/ 1627 w 53248"/>
                <a:gd name="connsiteY2" fmla="*/ 19810 h 55013"/>
                <a:gd name="connsiteX3" fmla="*/ 17072 w 53248"/>
                <a:gd name="connsiteY3" fmla="*/ 53377 h 55013"/>
                <a:gd name="connsiteX4" fmla="*/ 26118 w 53248"/>
                <a:gd name="connsiteY4" fmla="*/ 55014 h 55013"/>
                <a:gd name="connsiteX5" fmla="*/ 50610 w 53248"/>
                <a:gd name="connsiteY5" fmla="*/ 37933 h 55013"/>
                <a:gd name="connsiteX6" fmla="*/ 51621 w 53248"/>
                <a:gd name="connsiteY6" fmla="*/ 35195 h 55013"/>
                <a:gd name="connsiteX7" fmla="*/ 36177 w 53248"/>
                <a:gd name="connsiteY7" fmla="*/ 1627 h 5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248" h="55013">
                  <a:moveTo>
                    <a:pt x="36207" y="1627"/>
                  </a:moveTo>
                  <a:cubicBezTo>
                    <a:pt x="22667" y="-3372"/>
                    <a:pt x="7639" y="3532"/>
                    <a:pt x="2639" y="17072"/>
                  </a:cubicBezTo>
                  <a:lnTo>
                    <a:pt x="1627" y="19810"/>
                  </a:lnTo>
                  <a:cubicBezTo>
                    <a:pt x="-3372" y="33350"/>
                    <a:pt x="3532" y="48378"/>
                    <a:pt x="17072" y="53377"/>
                  </a:cubicBezTo>
                  <a:cubicBezTo>
                    <a:pt x="20048" y="54478"/>
                    <a:pt x="23113" y="55014"/>
                    <a:pt x="26118" y="55014"/>
                  </a:cubicBezTo>
                  <a:cubicBezTo>
                    <a:pt x="36742" y="55014"/>
                    <a:pt x="46711" y="48497"/>
                    <a:pt x="50610" y="37933"/>
                  </a:cubicBezTo>
                  <a:lnTo>
                    <a:pt x="51621" y="35195"/>
                  </a:lnTo>
                  <a:cubicBezTo>
                    <a:pt x="56621" y="21655"/>
                    <a:pt x="49717" y="6627"/>
                    <a:pt x="36177" y="1627"/>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8" name="Freeform: Shape 60">
              <a:extLst>
                <a:ext uri="{FF2B5EF4-FFF2-40B4-BE49-F238E27FC236}">
                  <a16:creationId xmlns:a16="http://schemas.microsoft.com/office/drawing/2014/main" id="{9D354C26-1E56-FA4F-CE67-D7FFA6AFE9DE}"/>
                </a:ext>
              </a:extLst>
            </p:cNvPr>
            <p:cNvSpPr/>
            <p:nvPr/>
          </p:nvSpPr>
          <p:spPr>
            <a:xfrm>
              <a:off x="419456" y="3162559"/>
              <a:ext cx="49446" cy="51608"/>
            </a:xfrm>
            <a:custGeom>
              <a:avLst/>
              <a:gdLst>
                <a:gd name="connsiteX0" fmla="*/ 21112 w 52799"/>
                <a:gd name="connsiteY0" fmla="*/ 54632 h 55107"/>
                <a:gd name="connsiteX1" fmla="*/ 26141 w 52799"/>
                <a:gd name="connsiteY1" fmla="*/ 55108 h 55107"/>
                <a:gd name="connsiteX2" fmla="*/ 51763 w 52799"/>
                <a:gd name="connsiteY2" fmla="*/ 33979 h 55107"/>
                <a:gd name="connsiteX3" fmla="*/ 52299 w 52799"/>
                <a:gd name="connsiteY3" fmla="*/ 31212 h 55107"/>
                <a:gd name="connsiteX4" fmla="*/ 31765 w 52799"/>
                <a:gd name="connsiteY4" fmla="*/ 501 h 55107"/>
                <a:gd name="connsiteX5" fmla="*/ 1055 w 52799"/>
                <a:gd name="connsiteY5" fmla="*/ 21034 h 55107"/>
                <a:gd name="connsiteX6" fmla="*/ 489 w 52799"/>
                <a:gd name="connsiteY6" fmla="*/ 23980 h 55107"/>
                <a:gd name="connsiteX7" fmla="*/ 21142 w 52799"/>
                <a:gd name="connsiteY7" fmla="*/ 54632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799" h="55107">
                  <a:moveTo>
                    <a:pt x="21112" y="54632"/>
                  </a:moveTo>
                  <a:cubicBezTo>
                    <a:pt x="22808" y="54959"/>
                    <a:pt x="24474" y="55108"/>
                    <a:pt x="26141" y="55108"/>
                  </a:cubicBezTo>
                  <a:cubicBezTo>
                    <a:pt x="38401" y="55108"/>
                    <a:pt x="49323" y="46448"/>
                    <a:pt x="51763" y="33979"/>
                  </a:cubicBezTo>
                  <a:lnTo>
                    <a:pt x="52299" y="31212"/>
                  </a:lnTo>
                  <a:cubicBezTo>
                    <a:pt x="55096" y="17047"/>
                    <a:pt x="45901" y="3328"/>
                    <a:pt x="31765" y="501"/>
                  </a:cubicBezTo>
                  <a:cubicBezTo>
                    <a:pt x="17630" y="-2296"/>
                    <a:pt x="3882" y="6899"/>
                    <a:pt x="1055" y="21034"/>
                  </a:cubicBezTo>
                  <a:lnTo>
                    <a:pt x="489" y="23980"/>
                  </a:lnTo>
                  <a:cubicBezTo>
                    <a:pt x="-2278" y="38145"/>
                    <a:pt x="6977" y="51864"/>
                    <a:pt x="21142" y="54632"/>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9" name="Freeform: Shape 61">
              <a:extLst>
                <a:ext uri="{FF2B5EF4-FFF2-40B4-BE49-F238E27FC236}">
                  <a16:creationId xmlns:a16="http://schemas.microsoft.com/office/drawing/2014/main" id="{7C1C9B18-722E-801C-7102-2FA0D46F9F78}"/>
                </a:ext>
              </a:extLst>
            </p:cNvPr>
            <p:cNvSpPr/>
            <p:nvPr/>
          </p:nvSpPr>
          <p:spPr>
            <a:xfrm>
              <a:off x="554157" y="4225825"/>
              <a:ext cx="50080" cy="51340"/>
            </a:xfrm>
            <a:custGeom>
              <a:avLst/>
              <a:gdLst>
                <a:gd name="connsiteX0" fmla="*/ 49638 w 53476"/>
                <a:gd name="connsiteY0" fmla="*/ 14766 h 54821"/>
                <a:gd name="connsiteX1" fmla="*/ 14790 w 53476"/>
                <a:gd name="connsiteY1" fmla="*/ 2595 h 54821"/>
                <a:gd name="connsiteX2" fmla="*/ 2590 w 53476"/>
                <a:gd name="connsiteY2" fmla="*/ 37502 h 54821"/>
                <a:gd name="connsiteX3" fmla="*/ 3810 w 53476"/>
                <a:gd name="connsiteY3" fmla="*/ 40031 h 54821"/>
                <a:gd name="connsiteX4" fmla="*/ 27349 w 53476"/>
                <a:gd name="connsiteY4" fmla="*/ 54821 h 54821"/>
                <a:gd name="connsiteX5" fmla="*/ 38686 w 53476"/>
                <a:gd name="connsiteY5" fmla="*/ 52232 h 54821"/>
                <a:gd name="connsiteX6" fmla="*/ 50887 w 53476"/>
                <a:gd name="connsiteY6" fmla="*/ 17355 h 54821"/>
                <a:gd name="connsiteX7" fmla="*/ 49638 w 53476"/>
                <a:gd name="connsiteY7" fmla="*/ 14796 h 54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476" h="54821">
                  <a:moveTo>
                    <a:pt x="49638" y="14766"/>
                  </a:moveTo>
                  <a:cubicBezTo>
                    <a:pt x="43388" y="1762"/>
                    <a:pt x="27825" y="-3654"/>
                    <a:pt x="14790" y="2595"/>
                  </a:cubicBezTo>
                  <a:cubicBezTo>
                    <a:pt x="1786" y="8845"/>
                    <a:pt x="-3660" y="24497"/>
                    <a:pt x="2590" y="37502"/>
                  </a:cubicBezTo>
                  <a:lnTo>
                    <a:pt x="3810" y="40031"/>
                  </a:lnTo>
                  <a:cubicBezTo>
                    <a:pt x="8303" y="49375"/>
                    <a:pt x="17647" y="54821"/>
                    <a:pt x="27349" y="54821"/>
                  </a:cubicBezTo>
                  <a:cubicBezTo>
                    <a:pt x="31158" y="54821"/>
                    <a:pt x="35026" y="53988"/>
                    <a:pt x="38686" y="52232"/>
                  </a:cubicBezTo>
                  <a:cubicBezTo>
                    <a:pt x="51691" y="45983"/>
                    <a:pt x="57137" y="30360"/>
                    <a:pt x="50887" y="17355"/>
                  </a:cubicBezTo>
                  <a:lnTo>
                    <a:pt x="49638" y="14796"/>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0" name="Freeform: Shape 62">
              <a:extLst>
                <a:ext uri="{FF2B5EF4-FFF2-40B4-BE49-F238E27FC236}">
                  <a16:creationId xmlns:a16="http://schemas.microsoft.com/office/drawing/2014/main" id="{96FF8FC4-BA4D-F8B3-C47A-8F7137F23519}"/>
                </a:ext>
              </a:extLst>
            </p:cNvPr>
            <p:cNvSpPr/>
            <p:nvPr/>
          </p:nvSpPr>
          <p:spPr>
            <a:xfrm>
              <a:off x="388938" y="3433117"/>
              <a:ext cx="48994" cy="51656"/>
            </a:xfrm>
            <a:custGeom>
              <a:avLst/>
              <a:gdLst>
                <a:gd name="connsiteX0" fmla="*/ 26113 w 52316"/>
                <a:gd name="connsiteY0" fmla="*/ 55159 h 55158"/>
                <a:gd name="connsiteX1" fmla="*/ 52211 w 52316"/>
                <a:gd name="connsiteY1" fmla="*/ 29864 h 55158"/>
                <a:gd name="connsiteX2" fmla="*/ 52300 w 52316"/>
                <a:gd name="connsiteY2" fmla="*/ 27037 h 55158"/>
                <a:gd name="connsiteX3" fmla="*/ 27124 w 52316"/>
                <a:gd name="connsiteY3" fmla="*/ 16 h 55158"/>
                <a:gd name="connsiteX4" fmla="*/ 104 w 52316"/>
                <a:gd name="connsiteY4" fmla="*/ 25222 h 55158"/>
                <a:gd name="connsiteX5" fmla="*/ 14 w 52316"/>
                <a:gd name="connsiteY5" fmla="*/ 28197 h 55158"/>
                <a:gd name="connsiteX6" fmla="*/ 25279 w 52316"/>
                <a:gd name="connsiteY6" fmla="*/ 55159 h 55158"/>
                <a:gd name="connsiteX7" fmla="*/ 26142 w 52316"/>
                <a:gd name="connsiteY7" fmla="*/ 55159 h 55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16" h="55158">
                  <a:moveTo>
                    <a:pt x="26113" y="55159"/>
                  </a:moveTo>
                  <a:cubicBezTo>
                    <a:pt x="40158" y="55159"/>
                    <a:pt x="51764" y="43999"/>
                    <a:pt x="52211" y="29864"/>
                  </a:cubicBezTo>
                  <a:lnTo>
                    <a:pt x="52300" y="27037"/>
                  </a:lnTo>
                  <a:cubicBezTo>
                    <a:pt x="52806" y="12634"/>
                    <a:pt x="41527" y="522"/>
                    <a:pt x="27124" y="16"/>
                  </a:cubicBezTo>
                  <a:cubicBezTo>
                    <a:pt x="12721" y="-490"/>
                    <a:pt x="610" y="10789"/>
                    <a:pt x="104" y="25222"/>
                  </a:cubicBezTo>
                  <a:lnTo>
                    <a:pt x="14" y="28197"/>
                  </a:lnTo>
                  <a:cubicBezTo>
                    <a:pt x="-462" y="42630"/>
                    <a:pt x="10876" y="54682"/>
                    <a:pt x="25279" y="55159"/>
                  </a:cubicBezTo>
                  <a:cubicBezTo>
                    <a:pt x="25577" y="55159"/>
                    <a:pt x="25845" y="55159"/>
                    <a:pt x="26142" y="55159"/>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1" name="Freeform: Shape 63">
              <a:extLst>
                <a:ext uri="{FF2B5EF4-FFF2-40B4-BE49-F238E27FC236}">
                  <a16:creationId xmlns:a16="http://schemas.microsoft.com/office/drawing/2014/main" id="{0C01325D-794D-6551-AE67-60AD9C988F71}"/>
                </a:ext>
              </a:extLst>
            </p:cNvPr>
            <p:cNvSpPr/>
            <p:nvPr/>
          </p:nvSpPr>
          <p:spPr>
            <a:xfrm>
              <a:off x="456603" y="3971599"/>
              <a:ext cx="49715" cy="51542"/>
            </a:xfrm>
            <a:custGeom>
              <a:avLst/>
              <a:gdLst>
                <a:gd name="connsiteX0" fmla="*/ 51199 w 53086"/>
                <a:gd name="connsiteY0" fmla="*/ 18792 h 55037"/>
                <a:gd name="connsiteX1" fmla="*/ 18792 w 53086"/>
                <a:gd name="connsiteY1" fmla="*/ 1056 h 55037"/>
                <a:gd name="connsiteX2" fmla="*/ 1056 w 53086"/>
                <a:gd name="connsiteY2" fmla="*/ 33462 h 55037"/>
                <a:gd name="connsiteX3" fmla="*/ 1889 w 53086"/>
                <a:gd name="connsiteY3" fmla="*/ 36290 h 55037"/>
                <a:gd name="connsiteX4" fmla="*/ 26945 w 53086"/>
                <a:gd name="connsiteY4" fmla="*/ 55037 h 55037"/>
                <a:gd name="connsiteX5" fmla="*/ 34355 w 53086"/>
                <a:gd name="connsiteY5" fmla="*/ 53966 h 55037"/>
                <a:gd name="connsiteX6" fmla="*/ 52002 w 53086"/>
                <a:gd name="connsiteY6" fmla="*/ 21530 h 55037"/>
                <a:gd name="connsiteX7" fmla="*/ 51199 w 53086"/>
                <a:gd name="connsiteY7" fmla="*/ 18792 h 5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86" h="55037">
                  <a:moveTo>
                    <a:pt x="51199" y="18792"/>
                  </a:moveTo>
                  <a:cubicBezTo>
                    <a:pt x="47151" y="4954"/>
                    <a:pt x="32629" y="-2992"/>
                    <a:pt x="18792" y="1056"/>
                  </a:cubicBezTo>
                  <a:cubicBezTo>
                    <a:pt x="4954" y="5103"/>
                    <a:pt x="-2991" y="19625"/>
                    <a:pt x="1056" y="33462"/>
                  </a:cubicBezTo>
                  <a:lnTo>
                    <a:pt x="1889" y="36290"/>
                  </a:lnTo>
                  <a:cubicBezTo>
                    <a:pt x="5252" y="47657"/>
                    <a:pt x="15637" y="55037"/>
                    <a:pt x="26945" y="55037"/>
                  </a:cubicBezTo>
                  <a:cubicBezTo>
                    <a:pt x="29386" y="55037"/>
                    <a:pt x="31885" y="54680"/>
                    <a:pt x="34355" y="53966"/>
                  </a:cubicBezTo>
                  <a:cubicBezTo>
                    <a:pt x="48193" y="49889"/>
                    <a:pt x="56109" y="35367"/>
                    <a:pt x="52002" y="21530"/>
                  </a:cubicBezTo>
                  <a:lnTo>
                    <a:pt x="51199" y="18792"/>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2" name="Freeform: Shape 64">
              <a:extLst>
                <a:ext uri="{FF2B5EF4-FFF2-40B4-BE49-F238E27FC236}">
                  <a16:creationId xmlns:a16="http://schemas.microsoft.com/office/drawing/2014/main" id="{E5FA5F2B-FB48-DA9E-ECC7-029789357A43}"/>
                </a:ext>
              </a:extLst>
            </p:cNvPr>
            <p:cNvSpPr/>
            <p:nvPr/>
          </p:nvSpPr>
          <p:spPr>
            <a:xfrm>
              <a:off x="691073" y="4460900"/>
              <a:ext cx="50469" cy="51170"/>
            </a:xfrm>
            <a:custGeom>
              <a:avLst/>
              <a:gdLst>
                <a:gd name="connsiteX0" fmla="*/ 47588 w 53891"/>
                <a:gd name="connsiteY0" fmla="*/ 11223 h 54640"/>
                <a:gd name="connsiteX1" fmla="*/ 11223 w 53891"/>
                <a:gd name="connsiteY1" fmla="*/ 4676 h 54640"/>
                <a:gd name="connsiteX2" fmla="*/ 4676 w 53891"/>
                <a:gd name="connsiteY2" fmla="*/ 41041 h 54640"/>
                <a:gd name="connsiteX3" fmla="*/ 6372 w 53891"/>
                <a:gd name="connsiteY3" fmla="*/ 43481 h 54640"/>
                <a:gd name="connsiteX4" fmla="*/ 27798 w 53891"/>
                <a:gd name="connsiteY4" fmla="*/ 54640 h 54640"/>
                <a:gd name="connsiteX5" fmla="*/ 42737 w 53891"/>
                <a:gd name="connsiteY5" fmla="*/ 49939 h 54640"/>
                <a:gd name="connsiteX6" fmla="*/ 49195 w 53891"/>
                <a:gd name="connsiteY6" fmla="*/ 13574 h 54640"/>
                <a:gd name="connsiteX7" fmla="*/ 47588 w 53891"/>
                <a:gd name="connsiteY7" fmla="*/ 11253 h 54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91" h="54640">
                  <a:moveTo>
                    <a:pt x="47588" y="11223"/>
                  </a:moveTo>
                  <a:cubicBezTo>
                    <a:pt x="39345" y="-621"/>
                    <a:pt x="23067" y="-3567"/>
                    <a:pt x="11223" y="4676"/>
                  </a:cubicBezTo>
                  <a:cubicBezTo>
                    <a:pt x="-621" y="12919"/>
                    <a:pt x="-3567" y="29197"/>
                    <a:pt x="4676" y="41041"/>
                  </a:cubicBezTo>
                  <a:lnTo>
                    <a:pt x="6372" y="43481"/>
                  </a:lnTo>
                  <a:cubicBezTo>
                    <a:pt x="11461" y="50742"/>
                    <a:pt x="19555" y="54640"/>
                    <a:pt x="27798" y="54640"/>
                  </a:cubicBezTo>
                  <a:cubicBezTo>
                    <a:pt x="32976" y="54640"/>
                    <a:pt x="38184" y="53123"/>
                    <a:pt x="42737" y="49939"/>
                  </a:cubicBezTo>
                  <a:cubicBezTo>
                    <a:pt x="54551" y="41666"/>
                    <a:pt x="57438" y="25388"/>
                    <a:pt x="49195" y="13574"/>
                  </a:cubicBezTo>
                  <a:lnTo>
                    <a:pt x="47588" y="11253"/>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3" name="Freeform: Shape 65">
              <a:extLst>
                <a:ext uri="{FF2B5EF4-FFF2-40B4-BE49-F238E27FC236}">
                  <a16:creationId xmlns:a16="http://schemas.microsoft.com/office/drawing/2014/main" id="{3BE0EEE0-70EA-629A-DA0B-201879EEB5B7}"/>
                </a:ext>
              </a:extLst>
            </p:cNvPr>
            <p:cNvSpPr/>
            <p:nvPr/>
          </p:nvSpPr>
          <p:spPr>
            <a:xfrm>
              <a:off x="401218" y="3705108"/>
              <a:ext cx="49269" cy="51608"/>
            </a:xfrm>
            <a:custGeom>
              <a:avLst/>
              <a:gdLst>
                <a:gd name="connsiteX0" fmla="*/ 52042 w 52610"/>
                <a:gd name="connsiteY0" fmla="*/ 22909 h 55107"/>
                <a:gd name="connsiteX1" fmla="*/ 22909 w 52610"/>
                <a:gd name="connsiteY1" fmla="*/ 203 h 55107"/>
                <a:gd name="connsiteX2" fmla="*/ 203 w 52610"/>
                <a:gd name="connsiteY2" fmla="*/ 29337 h 55107"/>
                <a:gd name="connsiteX3" fmla="*/ 560 w 52610"/>
                <a:gd name="connsiteY3" fmla="*/ 32283 h 55107"/>
                <a:gd name="connsiteX4" fmla="*/ 26450 w 52610"/>
                <a:gd name="connsiteY4" fmla="*/ 55107 h 55107"/>
                <a:gd name="connsiteX5" fmla="*/ 29783 w 52610"/>
                <a:gd name="connsiteY5" fmla="*/ 54899 h 55107"/>
                <a:gd name="connsiteX6" fmla="*/ 52399 w 52610"/>
                <a:gd name="connsiteY6" fmla="*/ 25706 h 55107"/>
                <a:gd name="connsiteX7" fmla="*/ 52042 w 52610"/>
                <a:gd name="connsiteY7" fmla="*/ 22909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10" h="55107">
                  <a:moveTo>
                    <a:pt x="52042" y="22909"/>
                  </a:moveTo>
                  <a:cubicBezTo>
                    <a:pt x="50257" y="8595"/>
                    <a:pt x="37223" y="-1582"/>
                    <a:pt x="22909" y="203"/>
                  </a:cubicBezTo>
                  <a:cubicBezTo>
                    <a:pt x="8595" y="1989"/>
                    <a:pt x="-1582" y="15023"/>
                    <a:pt x="203" y="29337"/>
                  </a:cubicBezTo>
                  <a:lnTo>
                    <a:pt x="560" y="32283"/>
                  </a:lnTo>
                  <a:cubicBezTo>
                    <a:pt x="2227" y="45466"/>
                    <a:pt x="13475" y="55107"/>
                    <a:pt x="26450" y="55107"/>
                  </a:cubicBezTo>
                  <a:cubicBezTo>
                    <a:pt x="27551" y="55107"/>
                    <a:pt x="28652" y="55048"/>
                    <a:pt x="29783" y="54899"/>
                  </a:cubicBezTo>
                  <a:cubicBezTo>
                    <a:pt x="44097" y="53084"/>
                    <a:pt x="54215" y="40020"/>
                    <a:pt x="52399" y="25706"/>
                  </a:cubicBezTo>
                  <a:lnTo>
                    <a:pt x="52042" y="22909"/>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4" name="Freeform: Shape 66">
              <a:extLst>
                <a:ext uri="{FF2B5EF4-FFF2-40B4-BE49-F238E27FC236}">
                  <a16:creationId xmlns:a16="http://schemas.microsoft.com/office/drawing/2014/main" id="{43486050-1793-66CE-730A-E9C3E088702B}"/>
                </a:ext>
              </a:extLst>
            </p:cNvPr>
            <p:cNvSpPr/>
            <p:nvPr/>
          </p:nvSpPr>
          <p:spPr>
            <a:xfrm>
              <a:off x="1067809" y="4851598"/>
              <a:ext cx="51124" cy="50580"/>
            </a:xfrm>
            <a:custGeom>
              <a:avLst/>
              <a:gdLst>
                <a:gd name="connsiteX0" fmla="*/ 44099 w 54590"/>
                <a:gd name="connsiteY0" fmla="*/ 6961 h 54009"/>
                <a:gd name="connsiteX1" fmla="*/ 41808 w 54590"/>
                <a:gd name="connsiteY1" fmla="*/ 5235 h 54009"/>
                <a:gd name="connsiteX2" fmla="*/ 5235 w 54590"/>
                <a:gd name="connsiteY2" fmla="*/ 10443 h 54009"/>
                <a:gd name="connsiteX3" fmla="*/ 10443 w 54590"/>
                <a:gd name="connsiteY3" fmla="*/ 47016 h 54009"/>
                <a:gd name="connsiteX4" fmla="*/ 12794 w 54590"/>
                <a:gd name="connsiteY4" fmla="*/ 48772 h 54009"/>
                <a:gd name="connsiteX5" fmla="*/ 28447 w 54590"/>
                <a:gd name="connsiteY5" fmla="*/ 54009 h 54009"/>
                <a:gd name="connsiteX6" fmla="*/ 49367 w 54590"/>
                <a:gd name="connsiteY6" fmla="*/ 43564 h 54009"/>
                <a:gd name="connsiteX7" fmla="*/ 44129 w 54590"/>
                <a:gd name="connsiteY7" fmla="*/ 6991 h 5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590" h="54009">
                  <a:moveTo>
                    <a:pt x="44099" y="6961"/>
                  </a:moveTo>
                  <a:lnTo>
                    <a:pt x="41808" y="5235"/>
                  </a:lnTo>
                  <a:cubicBezTo>
                    <a:pt x="30262" y="-3425"/>
                    <a:pt x="13895" y="-1104"/>
                    <a:pt x="5235" y="10443"/>
                  </a:cubicBezTo>
                  <a:cubicBezTo>
                    <a:pt x="-3425" y="21989"/>
                    <a:pt x="-1104" y="38356"/>
                    <a:pt x="10443" y="47016"/>
                  </a:cubicBezTo>
                  <a:lnTo>
                    <a:pt x="12794" y="48772"/>
                  </a:lnTo>
                  <a:cubicBezTo>
                    <a:pt x="17495" y="52283"/>
                    <a:pt x="23001" y="54009"/>
                    <a:pt x="28447" y="54009"/>
                  </a:cubicBezTo>
                  <a:cubicBezTo>
                    <a:pt x="36392" y="54009"/>
                    <a:pt x="44248" y="50408"/>
                    <a:pt x="49367" y="43564"/>
                  </a:cubicBezTo>
                  <a:cubicBezTo>
                    <a:pt x="58026" y="32018"/>
                    <a:pt x="55675" y="15650"/>
                    <a:pt x="44129" y="6991"/>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5" name="Freeform: Shape 67">
              <a:extLst>
                <a:ext uri="{FF2B5EF4-FFF2-40B4-BE49-F238E27FC236}">
                  <a16:creationId xmlns:a16="http://schemas.microsoft.com/office/drawing/2014/main" id="{7C511FA7-776F-AA00-1670-4437ACF24DD8}"/>
                </a:ext>
              </a:extLst>
            </p:cNvPr>
            <p:cNvSpPr/>
            <p:nvPr/>
          </p:nvSpPr>
          <p:spPr>
            <a:xfrm>
              <a:off x="863805" y="4671283"/>
              <a:ext cx="50792" cy="50861"/>
            </a:xfrm>
            <a:custGeom>
              <a:avLst/>
              <a:gdLst>
                <a:gd name="connsiteX0" fmla="*/ 44967 w 54236"/>
                <a:gd name="connsiteY0" fmla="*/ 8037 h 54310"/>
                <a:gd name="connsiteX1" fmla="*/ 8037 w 54236"/>
                <a:gd name="connsiteY1" fmla="*/ 7263 h 54310"/>
                <a:gd name="connsiteX2" fmla="*/ 7263 w 54236"/>
                <a:gd name="connsiteY2" fmla="*/ 44193 h 54310"/>
                <a:gd name="connsiteX3" fmla="*/ 9346 w 54236"/>
                <a:gd name="connsiteY3" fmla="*/ 46365 h 54310"/>
                <a:gd name="connsiteX4" fmla="*/ 28124 w 54236"/>
                <a:gd name="connsiteY4" fmla="*/ 54311 h 54310"/>
                <a:gd name="connsiteX5" fmla="*/ 46276 w 54236"/>
                <a:gd name="connsiteY5" fmla="*/ 46960 h 54310"/>
                <a:gd name="connsiteX6" fmla="*/ 46901 w 54236"/>
                <a:gd name="connsiteY6" fmla="*/ 10031 h 54310"/>
                <a:gd name="connsiteX7" fmla="*/ 44967 w 54236"/>
                <a:gd name="connsiteY7" fmla="*/ 8007 h 5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36" h="54310">
                  <a:moveTo>
                    <a:pt x="44967" y="8037"/>
                  </a:moveTo>
                  <a:cubicBezTo>
                    <a:pt x="34968" y="-2379"/>
                    <a:pt x="18452" y="-2706"/>
                    <a:pt x="8037" y="7263"/>
                  </a:cubicBezTo>
                  <a:cubicBezTo>
                    <a:pt x="-2379" y="17262"/>
                    <a:pt x="-2706" y="33778"/>
                    <a:pt x="7263" y="44193"/>
                  </a:cubicBezTo>
                  <a:lnTo>
                    <a:pt x="9346" y="46365"/>
                  </a:lnTo>
                  <a:cubicBezTo>
                    <a:pt x="14464" y="51662"/>
                    <a:pt x="21279" y="54311"/>
                    <a:pt x="28124" y="54311"/>
                  </a:cubicBezTo>
                  <a:cubicBezTo>
                    <a:pt x="34968" y="54311"/>
                    <a:pt x="41217" y="51871"/>
                    <a:pt x="46276" y="46960"/>
                  </a:cubicBezTo>
                  <a:cubicBezTo>
                    <a:pt x="56632" y="36932"/>
                    <a:pt x="56930" y="20386"/>
                    <a:pt x="46901" y="10031"/>
                  </a:cubicBezTo>
                  <a:lnTo>
                    <a:pt x="44967" y="8007"/>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6" name="Freeform: Shape 68">
              <a:extLst>
                <a:ext uri="{FF2B5EF4-FFF2-40B4-BE49-F238E27FC236}">
                  <a16:creationId xmlns:a16="http://schemas.microsoft.com/office/drawing/2014/main" id="{0EC35B94-E13B-5EB9-9CFC-86913393B646}"/>
                </a:ext>
              </a:extLst>
            </p:cNvPr>
            <p:cNvSpPr/>
            <p:nvPr/>
          </p:nvSpPr>
          <p:spPr>
            <a:xfrm>
              <a:off x="1812806" y="5169026"/>
              <a:ext cx="51636" cy="49378"/>
            </a:xfrm>
            <a:custGeom>
              <a:avLst/>
              <a:gdLst>
                <a:gd name="connsiteX0" fmla="*/ 33138 w 55137"/>
                <a:gd name="connsiteY0" fmla="*/ 799 h 52726"/>
                <a:gd name="connsiteX1" fmla="*/ 30341 w 55137"/>
                <a:gd name="connsiteY1" fmla="*/ 352 h 52726"/>
                <a:gd name="connsiteX2" fmla="*/ 345 w 55137"/>
                <a:gd name="connsiteY2" fmla="*/ 21927 h 52726"/>
                <a:gd name="connsiteX3" fmla="*/ 21920 w 55137"/>
                <a:gd name="connsiteY3" fmla="*/ 51923 h 52726"/>
                <a:gd name="connsiteX4" fmla="*/ 24866 w 55137"/>
                <a:gd name="connsiteY4" fmla="*/ 52399 h 52726"/>
                <a:gd name="connsiteX5" fmla="*/ 29032 w 55137"/>
                <a:gd name="connsiteY5" fmla="*/ 52727 h 52726"/>
                <a:gd name="connsiteX6" fmla="*/ 54803 w 55137"/>
                <a:gd name="connsiteY6" fmla="*/ 30735 h 52726"/>
                <a:gd name="connsiteX7" fmla="*/ 33138 w 55137"/>
                <a:gd name="connsiteY7" fmla="*/ 799 h 52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37" h="52726">
                  <a:moveTo>
                    <a:pt x="33138" y="799"/>
                  </a:moveTo>
                  <a:lnTo>
                    <a:pt x="30341" y="352"/>
                  </a:lnTo>
                  <a:cubicBezTo>
                    <a:pt x="16117" y="-1999"/>
                    <a:pt x="2666" y="7673"/>
                    <a:pt x="345" y="21927"/>
                  </a:cubicBezTo>
                  <a:cubicBezTo>
                    <a:pt x="-1976" y="36181"/>
                    <a:pt x="7665" y="49602"/>
                    <a:pt x="21920" y="51923"/>
                  </a:cubicBezTo>
                  <a:lnTo>
                    <a:pt x="24866" y="52399"/>
                  </a:lnTo>
                  <a:cubicBezTo>
                    <a:pt x="26264" y="52637"/>
                    <a:pt x="27663" y="52727"/>
                    <a:pt x="29032" y="52727"/>
                  </a:cubicBezTo>
                  <a:cubicBezTo>
                    <a:pt x="41649" y="52727"/>
                    <a:pt x="52720" y="43591"/>
                    <a:pt x="54803" y="30735"/>
                  </a:cubicBezTo>
                  <a:cubicBezTo>
                    <a:pt x="57094" y="16481"/>
                    <a:pt x="47393" y="3090"/>
                    <a:pt x="33138" y="799"/>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7" name="Freeform: Shape 69">
              <a:extLst>
                <a:ext uri="{FF2B5EF4-FFF2-40B4-BE49-F238E27FC236}">
                  <a16:creationId xmlns:a16="http://schemas.microsoft.com/office/drawing/2014/main" id="{FC37B5D3-FB06-ABD9-32B8-3516302A61FF}"/>
                </a:ext>
              </a:extLst>
            </p:cNvPr>
            <p:cNvSpPr/>
            <p:nvPr/>
          </p:nvSpPr>
          <p:spPr>
            <a:xfrm>
              <a:off x="1548493" y="5103957"/>
              <a:ext cx="51551" cy="49793"/>
            </a:xfrm>
            <a:custGeom>
              <a:avLst/>
              <a:gdLst>
                <a:gd name="connsiteX0" fmla="*/ 37102 w 55046"/>
                <a:gd name="connsiteY0" fmla="*/ 2253 h 53169"/>
                <a:gd name="connsiteX1" fmla="*/ 34424 w 55046"/>
                <a:gd name="connsiteY1" fmla="*/ 1360 h 53169"/>
                <a:gd name="connsiteX2" fmla="*/ 1363 w 55046"/>
                <a:gd name="connsiteY2" fmla="*/ 17816 h 53169"/>
                <a:gd name="connsiteX3" fmla="*/ 17819 w 55046"/>
                <a:gd name="connsiteY3" fmla="*/ 50878 h 53169"/>
                <a:gd name="connsiteX4" fmla="*/ 20676 w 55046"/>
                <a:gd name="connsiteY4" fmla="*/ 51830 h 53169"/>
                <a:gd name="connsiteX5" fmla="*/ 28919 w 55046"/>
                <a:gd name="connsiteY5" fmla="*/ 53169 h 53169"/>
                <a:gd name="connsiteX6" fmla="*/ 53707 w 55046"/>
                <a:gd name="connsiteY6" fmla="*/ 35255 h 53169"/>
                <a:gd name="connsiteX7" fmla="*/ 37132 w 55046"/>
                <a:gd name="connsiteY7" fmla="*/ 2223 h 53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6" h="53169">
                  <a:moveTo>
                    <a:pt x="37102" y="2253"/>
                  </a:moveTo>
                  <a:lnTo>
                    <a:pt x="34424" y="1360"/>
                  </a:lnTo>
                  <a:cubicBezTo>
                    <a:pt x="20735" y="-3223"/>
                    <a:pt x="5945" y="4157"/>
                    <a:pt x="1363" y="17816"/>
                  </a:cubicBezTo>
                  <a:cubicBezTo>
                    <a:pt x="-3220" y="31505"/>
                    <a:pt x="4130" y="46295"/>
                    <a:pt x="17819" y="50878"/>
                  </a:cubicBezTo>
                  <a:lnTo>
                    <a:pt x="20676" y="51830"/>
                  </a:lnTo>
                  <a:cubicBezTo>
                    <a:pt x="23414" y="52723"/>
                    <a:pt x="26181" y="53169"/>
                    <a:pt x="28919" y="53169"/>
                  </a:cubicBezTo>
                  <a:cubicBezTo>
                    <a:pt x="39870" y="53169"/>
                    <a:pt x="50077" y="46235"/>
                    <a:pt x="53707" y="35255"/>
                  </a:cubicBezTo>
                  <a:cubicBezTo>
                    <a:pt x="58261" y="21566"/>
                    <a:pt x="50821" y="6776"/>
                    <a:pt x="37132" y="222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8" name="Freeform: Shape 70">
              <a:extLst>
                <a:ext uri="{FF2B5EF4-FFF2-40B4-BE49-F238E27FC236}">
                  <a16:creationId xmlns:a16="http://schemas.microsoft.com/office/drawing/2014/main" id="{ECC64C25-055D-70BC-D6FA-74F4282094E3}"/>
                </a:ext>
              </a:extLst>
            </p:cNvPr>
            <p:cNvSpPr/>
            <p:nvPr/>
          </p:nvSpPr>
          <p:spPr>
            <a:xfrm>
              <a:off x="1297929" y="4997137"/>
              <a:ext cx="51340" cy="50181"/>
            </a:xfrm>
            <a:custGeom>
              <a:avLst/>
              <a:gdLst>
                <a:gd name="connsiteX0" fmla="*/ 40847 w 54821"/>
                <a:gd name="connsiteY0" fmla="*/ 4333 h 53583"/>
                <a:gd name="connsiteX1" fmla="*/ 38258 w 54821"/>
                <a:gd name="connsiteY1" fmla="*/ 2994 h 53583"/>
                <a:gd name="connsiteX2" fmla="*/ 2994 w 54821"/>
                <a:gd name="connsiteY2" fmla="*/ 13975 h 53583"/>
                <a:gd name="connsiteX3" fmla="*/ 13975 w 54821"/>
                <a:gd name="connsiteY3" fmla="*/ 49239 h 53583"/>
                <a:gd name="connsiteX4" fmla="*/ 16564 w 54821"/>
                <a:gd name="connsiteY4" fmla="*/ 50578 h 53583"/>
                <a:gd name="connsiteX5" fmla="*/ 28676 w 54821"/>
                <a:gd name="connsiteY5" fmla="*/ 53583 h 53583"/>
                <a:gd name="connsiteX6" fmla="*/ 51828 w 54821"/>
                <a:gd name="connsiteY6" fmla="*/ 39597 h 53583"/>
                <a:gd name="connsiteX7" fmla="*/ 40847 w 54821"/>
                <a:gd name="connsiteY7" fmla="*/ 4333 h 53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21" h="53583">
                  <a:moveTo>
                    <a:pt x="40847" y="4333"/>
                  </a:moveTo>
                  <a:lnTo>
                    <a:pt x="38258" y="2994"/>
                  </a:lnTo>
                  <a:cubicBezTo>
                    <a:pt x="25491" y="-3702"/>
                    <a:pt x="9690" y="1209"/>
                    <a:pt x="2994" y="13975"/>
                  </a:cubicBezTo>
                  <a:cubicBezTo>
                    <a:pt x="-3702" y="26741"/>
                    <a:pt x="1209" y="42543"/>
                    <a:pt x="13975" y="49239"/>
                  </a:cubicBezTo>
                  <a:lnTo>
                    <a:pt x="16564" y="50578"/>
                  </a:lnTo>
                  <a:cubicBezTo>
                    <a:pt x="20433" y="52601"/>
                    <a:pt x="24599" y="53583"/>
                    <a:pt x="28676" y="53583"/>
                  </a:cubicBezTo>
                  <a:cubicBezTo>
                    <a:pt x="38079" y="53583"/>
                    <a:pt x="47155" y="48495"/>
                    <a:pt x="51828" y="39597"/>
                  </a:cubicBezTo>
                  <a:cubicBezTo>
                    <a:pt x="58523" y="26831"/>
                    <a:pt x="53613" y="11029"/>
                    <a:pt x="40847" y="433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58" name="Group 57">
            <a:extLst>
              <a:ext uri="{FF2B5EF4-FFF2-40B4-BE49-F238E27FC236}">
                <a16:creationId xmlns:a16="http://schemas.microsoft.com/office/drawing/2014/main" id="{456C2DED-3835-CC81-9428-C2151110E418}"/>
              </a:ext>
            </a:extLst>
          </p:cNvPr>
          <p:cNvGrpSpPr/>
          <p:nvPr/>
        </p:nvGrpSpPr>
        <p:grpSpPr>
          <a:xfrm>
            <a:off x="4835442" y="1930164"/>
            <a:ext cx="2500776" cy="636331"/>
            <a:chOff x="4749579" y="1797231"/>
            <a:chExt cx="2674267" cy="680476"/>
          </a:xfrm>
          <a:solidFill>
            <a:schemeClr val="tx2">
              <a:lumMod val="60000"/>
              <a:lumOff val="40000"/>
            </a:schemeClr>
          </a:solidFill>
        </p:grpSpPr>
        <p:sp>
          <p:nvSpPr>
            <p:cNvPr id="85" name="Freeform: Shape 72">
              <a:extLst>
                <a:ext uri="{FF2B5EF4-FFF2-40B4-BE49-F238E27FC236}">
                  <a16:creationId xmlns:a16="http://schemas.microsoft.com/office/drawing/2014/main" id="{5B2EE73E-B615-B9DC-9980-746EE40584A5}"/>
                </a:ext>
              </a:extLst>
            </p:cNvPr>
            <p:cNvSpPr/>
            <p:nvPr/>
          </p:nvSpPr>
          <p:spPr>
            <a:xfrm>
              <a:off x="7181514" y="2203590"/>
              <a:ext cx="50995" cy="50694"/>
            </a:xfrm>
            <a:custGeom>
              <a:avLst/>
              <a:gdLst>
                <a:gd name="connsiteX0" fmla="*/ 9107 w 54453"/>
                <a:gd name="connsiteY0" fmla="*/ 45918 h 54131"/>
                <a:gd name="connsiteX1" fmla="*/ 11249 w 54453"/>
                <a:gd name="connsiteY1" fmla="*/ 47763 h 54131"/>
                <a:gd name="connsiteX2" fmla="*/ 28331 w 54453"/>
                <a:gd name="connsiteY2" fmla="*/ 54131 h 54131"/>
                <a:gd name="connsiteX3" fmla="*/ 48090 w 54453"/>
                <a:gd name="connsiteY3" fmla="*/ 45085 h 54131"/>
                <a:gd name="connsiteX4" fmla="*/ 45412 w 54453"/>
                <a:gd name="connsiteY4" fmla="*/ 8244 h 54131"/>
                <a:gd name="connsiteX5" fmla="*/ 43151 w 54453"/>
                <a:gd name="connsiteY5" fmla="*/ 6310 h 54131"/>
                <a:gd name="connsiteX6" fmla="*/ 6310 w 54453"/>
                <a:gd name="connsiteY6" fmla="*/ 9107 h 54131"/>
                <a:gd name="connsiteX7" fmla="*/ 9107 w 54453"/>
                <a:gd name="connsiteY7" fmla="*/ 45948 h 5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53" h="54131">
                  <a:moveTo>
                    <a:pt x="9107" y="45918"/>
                  </a:moveTo>
                  <a:lnTo>
                    <a:pt x="11249" y="47763"/>
                  </a:lnTo>
                  <a:cubicBezTo>
                    <a:pt x="16190" y="52019"/>
                    <a:pt x="22260" y="54131"/>
                    <a:pt x="28331" y="54131"/>
                  </a:cubicBezTo>
                  <a:cubicBezTo>
                    <a:pt x="35652" y="54131"/>
                    <a:pt x="42942" y="51066"/>
                    <a:pt x="48090" y="45085"/>
                  </a:cubicBezTo>
                  <a:cubicBezTo>
                    <a:pt x="57524" y="34163"/>
                    <a:pt x="56334" y="17677"/>
                    <a:pt x="45412" y="8244"/>
                  </a:cubicBezTo>
                  <a:lnTo>
                    <a:pt x="43151" y="6310"/>
                  </a:lnTo>
                  <a:cubicBezTo>
                    <a:pt x="32199" y="-3094"/>
                    <a:pt x="15713" y="-1844"/>
                    <a:pt x="6310" y="9107"/>
                  </a:cubicBezTo>
                  <a:cubicBezTo>
                    <a:pt x="-3094" y="20058"/>
                    <a:pt x="-1844" y="36544"/>
                    <a:pt x="9107" y="45948"/>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6" name="Freeform: Shape 73">
              <a:extLst>
                <a:ext uri="{FF2B5EF4-FFF2-40B4-BE49-F238E27FC236}">
                  <a16:creationId xmlns:a16="http://schemas.microsoft.com/office/drawing/2014/main" id="{EA6D7DEA-BA5A-9C80-4586-AEAD8888C6B3}"/>
                </a:ext>
              </a:extLst>
            </p:cNvPr>
            <p:cNvSpPr/>
            <p:nvPr/>
          </p:nvSpPr>
          <p:spPr>
            <a:xfrm>
              <a:off x="6189775" y="1797231"/>
              <a:ext cx="51644" cy="49109"/>
            </a:xfrm>
            <a:custGeom>
              <a:avLst/>
              <a:gdLst>
                <a:gd name="connsiteX0" fmla="*/ 24374 w 55146"/>
                <a:gd name="connsiteY0" fmla="*/ 52172 h 52439"/>
                <a:gd name="connsiteX1" fmla="*/ 27231 w 55146"/>
                <a:gd name="connsiteY1" fmla="*/ 52380 h 52439"/>
                <a:gd name="connsiteX2" fmla="*/ 29046 w 55146"/>
                <a:gd name="connsiteY2" fmla="*/ 52440 h 52439"/>
                <a:gd name="connsiteX3" fmla="*/ 55085 w 55146"/>
                <a:gd name="connsiteY3" fmla="*/ 28127 h 52439"/>
                <a:gd name="connsiteX4" fmla="*/ 30832 w 55146"/>
                <a:gd name="connsiteY4" fmla="*/ 273 h 52439"/>
                <a:gd name="connsiteX5" fmla="*/ 27886 w 55146"/>
                <a:gd name="connsiteY5" fmla="*/ 65 h 52439"/>
                <a:gd name="connsiteX6" fmla="*/ 62 w 55146"/>
                <a:gd name="connsiteY6" fmla="*/ 24378 h 52439"/>
                <a:gd name="connsiteX7" fmla="*/ 24374 w 55146"/>
                <a:gd name="connsiteY7" fmla="*/ 52202 h 52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46" h="52439">
                  <a:moveTo>
                    <a:pt x="24374" y="52172"/>
                  </a:moveTo>
                  <a:lnTo>
                    <a:pt x="27231" y="52380"/>
                  </a:lnTo>
                  <a:cubicBezTo>
                    <a:pt x="27856" y="52410"/>
                    <a:pt x="28451" y="52440"/>
                    <a:pt x="29046" y="52440"/>
                  </a:cubicBezTo>
                  <a:cubicBezTo>
                    <a:pt x="42646" y="52440"/>
                    <a:pt x="54132" y="41905"/>
                    <a:pt x="55085" y="28127"/>
                  </a:cubicBezTo>
                  <a:cubicBezTo>
                    <a:pt x="56067" y="13724"/>
                    <a:pt x="45205" y="1255"/>
                    <a:pt x="30832" y="273"/>
                  </a:cubicBezTo>
                  <a:lnTo>
                    <a:pt x="27886" y="65"/>
                  </a:lnTo>
                  <a:cubicBezTo>
                    <a:pt x="13483" y="-947"/>
                    <a:pt x="1044" y="9975"/>
                    <a:pt x="62" y="24378"/>
                  </a:cubicBezTo>
                  <a:cubicBezTo>
                    <a:pt x="-921" y="38781"/>
                    <a:pt x="9971" y="51220"/>
                    <a:pt x="24374" y="5220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7" name="Freeform: Shape 74">
              <a:extLst>
                <a:ext uri="{FF2B5EF4-FFF2-40B4-BE49-F238E27FC236}">
                  <a16:creationId xmlns:a16="http://schemas.microsoft.com/office/drawing/2014/main" id="{0BBF3E62-979B-BE09-849D-CD868D881592}"/>
                </a:ext>
              </a:extLst>
            </p:cNvPr>
            <p:cNvSpPr/>
            <p:nvPr/>
          </p:nvSpPr>
          <p:spPr>
            <a:xfrm>
              <a:off x="6459211" y="1837143"/>
              <a:ext cx="51590" cy="49524"/>
            </a:xfrm>
            <a:custGeom>
              <a:avLst/>
              <a:gdLst>
                <a:gd name="connsiteX0" fmla="*/ 20238 w 55088"/>
                <a:gd name="connsiteY0" fmla="*/ 51543 h 52882"/>
                <a:gd name="connsiteX1" fmla="*/ 23035 w 55088"/>
                <a:gd name="connsiteY1" fmla="*/ 52198 h 52882"/>
                <a:gd name="connsiteX2" fmla="*/ 28986 w 55088"/>
                <a:gd name="connsiteY2" fmla="*/ 52883 h 52882"/>
                <a:gd name="connsiteX3" fmla="*/ 54400 w 55088"/>
                <a:gd name="connsiteY3" fmla="*/ 32706 h 52882"/>
                <a:gd name="connsiteX4" fmla="*/ 34908 w 55088"/>
                <a:gd name="connsiteY4" fmla="*/ 1341 h 52882"/>
                <a:gd name="connsiteX5" fmla="*/ 32022 w 55088"/>
                <a:gd name="connsiteY5" fmla="*/ 686 h 52882"/>
                <a:gd name="connsiteX6" fmla="*/ 686 w 55088"/>
                <a:gd name="connsiteY6" fmla="*/ 20238 h 52882"/>
                <a:gd name="connsiteX7" fmla="*/ 20238 w 55088"/>
                <a:gd name="connsiteY7" fmla="*/ 51573 h 5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88" h="52882">
                  <a:moveTo>
                    <a:pt x="20238" y="51543"/>
                  </a:moveTo>
                  <a:lnTo>
                    <a:pt x="23035" y="52198"/>
                  </a:lnTo>
                  <a:cubicBezTo>
                    <a:pt x="25029" y="52674"/>
                    <a:pt x="27023" y="52883"/>
                    <a:pt x="28986" y="52883"/>
                  </a:cubicBezTo>
                  <a:cubicBezTo>
                    <a:pt x="40860" y="52883"/>
                    <a:pt x="51603" y="44759"/>
                    <a:pt x="54400" y="32706"/>
                  </a:cubicBezTo>
                  <a:cubicBezTo>
                    <a:pt x="57674" y="18660"/>
                    <a:pt x="48955" y="4614"/>
                    <a:pt x="34908" y="1341"/>
                  </a:cubicBezTo>
                  <a:lnTo>
                    <a:pt x="32022" y="686"/>
                  </a:lnTo>
                  <a:cubicBezTo>
                    <a:pt x="17976" y="-2587"/>
                    <a:pt x="3930" y="6162"/>
                    <a:pt x="686" y="20238"/>
                  </a:cubicBezTo>
                  <a:cubicBezTo>
                    <a:pt x="-2587" y="34284"/>
                    <a:pt x="6162" y="48330"/>
                    <a:pt x="20238" y="51573"/>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8" name="Freeform: Shape 75">
              <a:extLst>
                <a:ext uri="{FF2B5EF4-FFF2-40B4-BE49-F238E27FC236}">
                  <a16:creationId xmlns:a16="http://schemas.microsoft.com/office/drawing/2014/main" id="{43A466E6-F8E8-9346-9ECE-CC2E6CFED468}"/>
                </a:ext>
              </a:extLst>
            </p:cNvPr>
            <p:cNvSpPr/>
            <p:nvPr/>
          </p:nvSpPr>
          <p:spPr>
            <a:xfrm>
              <a:off x="6961533" y="2043081"/>
              <a:ext cx="51248" cy="50344"/>
            </a:xfrm>
            <a:custGeom>
              <a:avLst/>
              <a:gdLst>
                <a:gd name="connsiteX0" fmla="*/ 12454 w 54723"/>
                <a:gd name="connsiteY0" fmla="*/ 48372 h 53757"/>
                <a:gd name="connsiteX1" fmla="*/ 14953 w 54723"/>
                <a:gd name="connsiteY1" fmla="*/ 49889 h 53757"/>
                <a:gd name="connsiteX2" fmla="*/ 28582 w 54723"/>
                <a:gd name="connsiteY2" fmla="*/ 53758 h 53757"/>
                <a:gd name="connsiteX3" fmla="*/ 50871 w 54723"/>
                <a:gd name="connsiteY3" fmla="*/ 41289 h 53757"/>
                <a:gd name="connsiteX4" fmla="*/ 42242 w 54723"/>
                <a:gd name="connsiteY4" fmla="*/ 5371 h 53757"/>
                <a:gd name="connsiteX5" fmla="*/ 39772 w 54723"/>
                <a:gd name="connsiteY5" fmla="*/ 3853 h 53757"/>
                <a:gd name="connsiteX6" fmla="*/ 3853 w 54723"/>
                <a:gd name="connsiteY6" fmla="*/ 12453 h 53757"/>
                <a:gd name="connsiteX7" fmla="*/ 12454 w 54723"/>
                <a:gd name="connsiteY7" fmla="*/ 48372 h 5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723" h="53757">
                  <a:moveTo>
                    <a:pt x="12454" y="48372"/>
                  </a:moveTo>
                  <a:lnTo>
                    <a:pt x="14953" y="49889"/>
                  </a:lnTo>
                  <a:cubicBezTo>
                    <a:pt x="19209" y="52508"/>
                    <a:pt x="23910" y="53758"/>
                    <a:pt x="28582" y="53758"/>
                  </a:cubicBezTo>
                  <a:cubicBezTo>
                    <a:pt x="37361" y="53758"/>
                    <a:pt x="45962" y="49324"/>
                    <a:pt x="50871" y="41289"/>
                  </a:cubicBezTo>
                  <a:cubicBezTo>
                    <a:pt x="58400" y="28999"/>
                    <a:pt x="54561" y="12900"/>
                    <a:pt x="42242" y="5371"/>
                  </a:cubicBezTo>
                  <a:lnTo>
                    <a:pt x="39772" y="3853"/>
                  </a:lnTo>
                  <a:cubicBezTo>
                    <a:pt x="27481" y="-3676"/>
                    <a:pt x="11382" y="163"/>
                    <a:pt x="3853" y="12453"/>
                  </a:cubicBezTo>
                  <a:cubicBezTo>
                    <a:pt x="-3676" y="24743"/>
                    <a:pt x="163" y="40843"/>
                    <a:pt x="12454" y="4837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9" name="Freeform: Shape 76">
              <a:extLst>
                <a:ext uri="{FF2B5EF4-FFF2-40B4-BE49-F238E27FC236}">
                  <a16:creationId xmlns:a16="http://schemas.microsoft.com/office/drawing/2014/main" id="{3F9DDE83-3866-526D-2B4F-981F3CA73A54}"/>
                </a:ext>
              </a:extLst>
            </p:cNvPr>
            <p:cNvSpPr/>
            <p:nvPr/>
          </p:nvSpPr>
          <p:spPr>
            <a:xfrm>
              <a:off x="6718759" y="1919780"/>
              <a:ext cx="51436" cy="49963"/>
            </a:xfrm>
            <a:custGeom>
              <a:avLst/>
              <a:gdLst>
                <a:gd name="connsiteX0" fmla="*/ 16184 w 54924"/>
                <a:gd name="connsiteY0" fmla="*/ 50287 h 53351"/>
                <a:gd name="connsiteX1" fmla="*/ 18862 w 54924"/>
                <a:gd name="connsiteY1" fmla="*/ 51388 h 53351"/>
                <a:gd name="connsiteX2" fmla="*/ 28771 w 54924"/>
                <a:gd name="connsiteY2" fmla="*/ 53352 h 53351"/>
                <a:gd name="connsiteX3" fmla="*/ 52965 w 54924"/>
                <a:gd name="connsiteY3" fmla="*/ 37134 h 53351"/>
                <a:gd name="connsiteX4" fmla="*/ 38711 w 54924"/>
                <a:gd name="connsiteY4" fmla="*/ 3060 h 53351"/>
                <a:gd name="connsiteX5" fmla="*/ 36032 w 54924"/>
                <a:gd name="connsiteY5" fmla="*/ 1959 h 53351"/>
                <a:gd name="connsiteX6" fmla="*/ 1959 w 54924"/>
                <a:gd name="connsiteY6" fmla="*/ 16213 h 53351"/>
                <a:gd name="connsiteX7" fmla="*/ 16213 w 54924"/>
                <a:gd name="connsiteY7" fmla="*/ 50287 h 5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24" h="53351">
                  <a:moveTo>
                    <a:pt x="16184" y="50287"/>
                  </a:moveTo>
                  <a:lnTo>
                    <a:pt x="18862" y="51388"/>
                  </a:lnTo>
                  <a:cubicBezTo>
                    <a:pt x="22105" y="52727"/>
                    <a:pt x="25469" y="53352"/>
                    <a:pt x="28771" y="53352"/>
                  </a:cubicBezTo>
                  <a:cubicBezTo>
                    <a:pt x="39068" y="53352"/>
                    <a:pt x="48799" y="47251"/>
                    <a:pt x="52965" y="37134"/>
                  </a:cubicBezTo>
                  <a:cubicBezTo>
                    <a:pt x="58440" y="23772"/>
                    <a:pt x="52043" y="8536"/>
                    <a:pt x="38711" y="3060"/>
                  </a:cubicBezTo>
                  <a:lnTo>
                    <a:pt x="36032" y="1959"/>
                  </a:lnTo>
                  <a:cubicBezTo>
                    <a:pt x="22671" y="-3516"/>
                    <a:pt x="7435" y="2882"/>
                    <a:pt x="1959" y="16213"/>
                  </a:cubicBezTo>
                  <a:cubicBezTo>
                    <a:pt x="-3516" y="29575"/>
                    <a:pt x="2882" y="44811"/>
                    <a:pt x="16213" y="50287"/>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0" name="Freeform: Shape 77">
              <a:extLst>
                <a:ext uri="{FF2B5EF4-FFF2-40B4-BE49-F238E27FC236}">
                  <a16:creationId xmlns:a16="http://schemas.microsoft.com/office/drawing/2014/main" id="{9F1606F5-0F7F-53A7-5F63-8D25CE9D46A2}"/>
                </a:ext>
              </a:extLst>
            </p:cNvPr>
            <p:cNvSpPr/>
            <p:nvPr/>
          </p:nvSpPr>
          <p:spPr>
            <a:xfrm>
              <a:off x="5649309" y="1846336"/>
              <a:ext cx="51553" cy="49582"/>
            </a:xfrm>
            <a:custGeom>
              <a:avLst/>
              <a:gdLst>
                <a:gd name="connsiteX0" fmla="*/ 26109 w 55048"/>
                <a:gd name="connsiteY0" fmla="*/ 52945 h 52944"/>
                <a:gd name="connsiteX1" fmla="*/ 32656 w 55048"/>
                <a:gd name="connsiteY1" fmla="*/ 52112 h 52944"/>
                <a:gd name="connsiteX2" fmla="*/ 35364 w 55048"/>
                <a:gd name="connsiteY2" fmla="*/ 51427 h 52944"/>
                <a:gd name="connsiteX3" fmla="*/ 54231 w 55048"/>
                <a:gd name="connsiteY3" fmla="*/ 19675 h 52944"/>
                <a:gd name="connsiteX4" fmla="*/ 22478 w 55048"/>
                <a:gd name="connsiteY4" fmla="*/ 808 h 52944"/>
                <a:gd name="connsiteX5" fmla="*/ 19592 w 55048"/>
                <a:gd name="connsiteY5" fmla="*/ 1552 h 52944"/>
                <a:gd name="connsiteX6" fmla="*/ 844 w 55048"/>
                <a:gd name="connsiteY6" fmla="*/ 33364 h 52944"/>
                <a:gd name="connsiteX7" fmla="*/ 26109 w 55048"/>
                <a:gd name="connsiteY7" fmla="*/ 52945 h 5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8" h="52944">
                  <a:moveTo>
                    <a:pt x="26109" y="52945"/>
                  </a:moveTo>
                  <a:cubicBezTo>
                    <a:pt x="28281" y="52945"/>
                    <a:pt x="30484" y="52677"/>
                    <a:pt x="32656" y="52112"/>
                  </a:cubicBezTo>
                  <a:lnTo>
                    <a:pt x="35364" y="51427"/>
                  </a:lnTo>
                  <a:cubicBezTo>
                    <a:pt x="49350" y="47856"/>
                    <a:pt x="57801" y="33632"/>
                    <a:pt x="54231" y="19675"/>
                  </a:cubicBezTo>
                  <a:cubicBezTo>
                    <a:pt x="50659" y="5689"/>
                    <a:pt x="36435" y="-2733"/>
                    <a:pt x="22478" y="808"/>
                  </a:cubicBezTo>
                  <a:lnTo>
                    <a:pt x="19592" y="1552"/>
                  </a:lnTo>
                  <a:cubicBezTo>
                    <a:pt x="5635" y="5153"/>
                    <a:pt x="-2786" y="19407"/>
                    <a:pt x="844" y="33364"/>
                  </a:cubicBezTo>
                  <a:cubicBezTo>
                    <a:pt x="3879" y="45148"/>
                    <a:pt x="14503" y="52945"/>
                    <a:pt x="26109" y="52945"/>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1" name="Freeform: Shape 78">
              <a:extLst>
                <a:ext uri="{FF2B5EF4-FFF2-40B4-BE49-F238E27FC236}">
                  <a16:creationId xmlns:a16="http://schemas.microsoft.com/office/drawing/2014/main" id="{198AE1CF-1AD8-B7B4-D7E7-0533CF205EA2}"/>
                </a:ext>
              </a:extLst>
            </p:cNvPr>
            <p:cNvSpPr/>
            <p:nvPr/>
          </p:nvSpPr>
          <p:spPr>
            <a:xfrm>
              <a:off x="5917592" y="1800232"/>
              <a:ext cx="51618" cy="49202"/>
            </a:xfrm>
            <a:custGeom>
              <a:avLst/>
              <a:gdLst>
                <a:gd name="connsiteX0" fmla="*/ 26059 w 55118"/>
                <a:gd name="connsiteY0" fmla="*/ 52539 h 52538"/>
                <a:gd name="connsiteX1" fmla="*/ 28469 w 55118"/>
                <a:gd name="connsiteY1" fmla="*/ 52420 h 52538"/>
                <a:gd name="connsiteX2" fmla="*/ 31326 w 55118"/>
                <a:gd name="connsiteY2" fmla="*/ 52152 h 52538"/>
                <a:gd name="connsiteX3" fmla="*/ 55014 w 55118"/>
                <a:gd name="connsiteY3" fmla="*/ 23792 h 52538"/>
                <a:gd name="connsiteX4" fmla="*/ 26654 w 55118"/>
                <a:gd name="connsiteY4" fmla="*/ 105 h 52538"/>
                <a:gd name="connsiteX5" fmla="*/ 23738 w 55118"/>
                <a:gd name="connsiteY5" fmla="*/ 373 h 52538"/>
                <a:gd name="connsiteX6" fmla="*/ 110 w 55118"/>
                <a:gd name="connsiteY6" fmla="*/ 28762 h 52538"/>
                <a:gd name="connsiteX7" fmla="*/ 26089 w 55118"/>
                <a:gd name="connsiteY7" fmla="*/ 52509 h 5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18" h="52538">
                  <a:moveTo>
                    <a:pt x="26059" y="52539"/>
                  </a:moveTo>
                  <a:cubicBezTo>
                    <a:pt x="26862" y="52539"/>
                    <a:pt x="27666" y="52509"/>
                    <a:pt x="28469" y="52420"/>
                  </a:cubicBezTo>
                  <a:lnTo>
                    <a:pt x="31326" y="52152"/>
                  </a:lnTo>
                  <a:cubicBezTo>
                    <a:pt x="45700" y="50872"/>
                    <a:pt x="56293" y="38166"/>
                    <a:pt x="55014" y="23792"/>
                  </a:cubicBezTo>
                  <a:cubicBezTo>
                    <a:pt x="53734" y="9419"/>
                    <a:pt x="41027" y="-1175"/>
                    <a:pt x="26654" y="105"/>
                  </a:cubicBezTo>
                  <a:lnTo>
                    <a:pt x="23738" y="373"/>
                  </a:lnTo>
                  <a:cubicBezTo>
                    <a:pt x="9364" y="1682"/>
                    <a:pt x="-1200" y="14389"/>
                    <a:pt x="110" y="28762"/>
                  </a:cubicBezTo>
                  <a:cubicBezTo>
                    <a:pt x="1360" y="42332"/>
                    <a:pt x="12727" y="52509"/>
                    <a:pt x="26089" y="52509"/>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2" name="Freeform: Shape 79">
              <a:extLst>
                <a:ext uri="{FF2B5EF4-FFF2-40B4-BE49-F238E27FC236}">
                  <a16:creationId xmlns:a16="http://schemas.microsoft.com/office/drawing/2014/main" id="{18E5EEE3-FCED-1F73-7E64-285CEDE3F861}"/>
                </a:ext>
              </a:extLst>
            </p:cNvPr>
            <p:cNvSpPr/>
            <p:nvPr/>
          </p:nvSpPr>
          <p:spPr>
            <a:xfrm>
              <a:off x="7373161" y="2396965"/>
              <a:ext cx="50685" cy="51007"/>
            </a:xfrm>
            <a:custGeom>
              <a:avLst/>
              <a:gdLst>
                <a:gd name="connsiteX0" fmla="*/ 7983 w 54122"/>
                <a:gd name="connsiteY0" fmla="*/ 45121 h 54465"/>
                <a:gd name="connsiteX1" fmla="*/ 28010 w 54122"/>
                <a:gd name="connsiteY1" fmla="*/ 54465 h 54465"/>
                <a:gd name="connsiteX2" fmla="*/ 44793 w 54122"/>
                <a:gd name="connsiteY2" fmla="*/ 48365 h 54465"/>
                <a:gd name="connsiteX3" fmla="*/ 48008 w 54122"/>
                <a:gd name="connsiteY3" fmla="*/ 11554 h 54465"/>
                <a:gd name="connsiteX4" fmla="*/ 46074 w 54122"/>
                <a:gd name="connsiteY4" fmla="*/ 9262 h 54465"/>
                <a:gd name="connsiteX5" fmla="*/ 9262 w 54122"/>
                <a:gd name="connsiteY5" fmla="*/ 6167 h 54465"/>
                <a:gd name="connsiteX6" fmla="*/ 6167 w 54122"/>
                <a:gd name="connsiteY6" fmla="*/ 42978 h 54465"/>
                <a:gd name="connsiteX7" fmla="*/ 7983 w 54122"/>
                <a:gd name="connsiteY7" fmla="*/ 45121 h 54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122" h="54465">
                  <a:moveTo>
                    <a:pt x="7983" y="45121"/>
                  </a:moveTo>
                  <a:cubicBezTo>
                    <a:pt x="13161" y="51281"/>
                    <a:pt x="20541" y="54465"/>
                    <a:pt x="28010" y="54465"/>
                  </a:cubicBezTo>
                  <a:cubicBezTo>
                    <a:pt x="33932" y="54465"/>
                    <a:pt x="39884" y="52471"/>
                    <a:pt x="44793" y="48365"/>
                  </a:cubicBezTo>
                  <a:cubicBezTo>
                    <a:pt x="55834" y="39080"/>
                    <a:pt x="57293" y="22624"/>
                    <a:pt x="48008" y="11554"/>
                  </a:cubicBezTo>
                  <a:lnTo>
                    <a:pt x="46074" y="9262"/>
                  </a:lnTo>
                  <a:cubicBezTo>
                    <a:pt x="36759" y="-1748"/>
                    <a:pt x="20273" y="-3147"/>
                    <a:pt x="9262" y="6167"/>
                  </a:cubicBezTo>
                  <a:cubicBezTo>
                    <a:pt x="-1748" y="15482"/>
                    <a:pt x="-3147" y="31968"/>
                    <a:pt x="6167" y="42978"/>
                  </a:cubicBezTo>
                  <a:lnTo>
                    <a:pt x="7983" y="45121"/>
                  </a:ln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3" name="Freeform: Shape 80">
              <a:extLst>
                <a:ext uri="{FF2B5EF4-FFF2-40B4-BE49-F238E27FC236}">
                  <a16:creationId xmlns:a16="http://schemas.microsoft.com/office/drawing/2014/main" id="{9719BC8A-3DBD-DC15-2041-D0F591ED6CE6}"/>
                </a:ext>
              </a:extLst>
            </p:cNvPr>
            <p:cNvSpPr/>
            <p:nvPr/>
          </p:nvSpPr>
          <p:spPr>
            <a:xfrm>
              <a:off x="5392104" y="1934837"/>
              <a:ext cx="51419" cy="50039"/>
            </a:xfrm>
            <a:custGeom>
              <a:avLst/>
              <a:gdLst>
                <a:gd name="connsiteX0" fmla="*/ 26142 w 54905"/>
                <a:gd name="connsiteY0" fmla="*/ 53433 h 53432"/>
                <a:gd name="connsiteX1" fmla="*/ 36647 w 54905"/>
                <a:gd name="connsiteY1" fmla="*/ 51201 h 53432"/>
                <a:gd name="connsiteX2" fmla="*/ 39236 w 54905"/>
                <a:gd name="connsiteY2" fmla="*/ 50070 h 53432"/>
                <a:gd name="connsiteX3" fmla="*/ 52716 w 54905"/>
                <a:gd name="connsiteY3" fmla="*/ 15669 h 53432"/>
                <a:gd name="connsiteX4" fmla="*/ 18316 w 54905"/>
                <a:gd name="connsiteY4" fmla="*/ 2189 h 53432"/>
                <a:gd name="connsiteX5" fmla="*/ 15608 w 54905"/>
                <a:gd name="connsiteY5" fmla="*/ 3379 h 53432"/>
                <a:gd name="connsiteX6" fmla="*/ 2216 w 54905"/>
                <a:gd name="connsiteY6" fmla="*/ 37810 h 53432"/>
                <a:gd name="connsiteX7" fmla="*/ 26142 w 54905"/>
                <a:gd name="connsiteY7" fmla="*/ 53433 h 53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05" h="53432">
                  <a:moveTo>
                    <a:pt x="26142" y="53433"/>
                  </a:moveTo>
                  <a:cubicBezTo>
                    <a:pt x="29654" y="53433"/>
                    <a:pt x="33225" y="52719"/>
                    <a:pt x="36647" y="51201"/>
                  </a:cubicBezTo>
                  <a:lnTo>
                    <a:pt x="39236" y="50070"/>
                  </a:lnTo>
                  <a:cubicBezTo>
                    <a:pt x="52449" y="44297"/>
                    <a:pt x="58490" y="28912"/>
                    <a:pt x="52716" y="15669"/>
                  </a:cubicBezTo>
                  <a:cubicBezTo>
                    <a:pt x="46943" y="2457"/>
                    <a:pt x="31558" y="-3584"/>
                    <a:pt x="18316" y="2189"/>
                  </a:cubicBezTo>
                  <a:lnTo>
                    <a:pt x="15608" y="3379"/>
                  </a:lnTo>
                  <a:cubicBezTo>
                    <a:pt x="2395" y="9182"/>
                    <a:pt x="-3586" y="24597"/>
                    <a:pt x="2216" y="37810"/>
                  </a:cubicBezTo>
                  <a:cubicBezTo>
                    <a:pt x="6531" y="47600"/>
                    <a:pt x="16084" y="53433"/>
                    <a:pt x="26142" y="53433"/>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4" name="Freeform: Shape 81">
              <a:extLst>
                <a:ext uri="{FF2B5EF4-FFF2-40B4-BE49-F238E27FC236}">
                  <a16:creationId xmlns:a16="http://schemas.microsoft.com/office/drawing/2014/main" id="{4E61EBB5-44DE-4A52-5B6A-9A92BBC4096E}"/>
                </a:ext>
              </a:extLst>
            </p:cNvPr>
            <p:cNvSpPr/>
            <p:nvPr/>
          </p:nvSpPr>
          <p:spPr>
            <a:xfrm>
              <a:off x="4749579" y="2426670"/>
              <a:ext cx="50617" cy="51037"/>
            </a:xfrm>
            <a:custGeom>
              <a:avLst/>
              <a:gdLst>
                <a:gd name="connsiteX0" fmla="*/ 9728 w 54049"/>
                <a:gd name="connsiteY0" fmla="*/ 48726 h 54498"/>
                <a:gd name="connsiteX1" fmla="*/ 26095 w 54049"/>
                <a:gd name="connsiteY1" fmla="*/ 54499 h 54498"/>
                <a:gd name="connsiteX2" fmla="*/ 46450 w 54049"/>
                <a:gd name="connsiteY2" fmla="*/ 44738 h 54498"/>
                <a:gd name="connsiteX3" fmla="*/ 48266 w 54049"/>
                <a:gd name="connsiteY3" fmla="*/ 42506 h 54498"/>
                <a:gd name="connsiteX4" fmla="*/ 44337 w 54049"/>
                <a:gd name="connsiteY4" fmla="*/ 5784 h 54498"/>
                <a:gd name="connsiteX5" fmla="*/ 7615 w 54049"/>
                <a:gd name="connsiteY5" fmla="*/ 9713 h 54498"/>
                <a:gd name="connsiteX6" fmla="*/ 5770 w 54049"/>
                <a:gd name="connsiteY6" fmla="*/ 12004 h 54498"/>
                <a:gd name="connsiteX7" fmla="*/ 9758 w 54049"/>
                <a:gd name="connsiteY7" fmla="*/ 48726 h 54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49" h="54498">
                  <a:moveTo>
                    <a:pt x="9728" y="48726"/>
                  </a:moveTo>
                  <a:cubicBezTo>
                    <a:pt x="14549" y="52594"/>
                    <a:pt x="20352" y="54499"/>
                    <a:pt x="26095" y="54499"/>
                  </a:cubicBezTo>
                  <a:cubicBezTo>
                    <a:pt x="33743" y="54499"/>
                    <a:pt x="41302" y="51166"/>
                    <a:pt x="46450" y="44738"/>
                  </a:cubicBezTo>
                  <a:lnTo>
                    <a:pt x="48266" y="42506"/>
                  </a:lnTo>
                  <a:cubicBezTo>
                    <a:pt x="57312" y="31287"/>
                    <a:pt x="55556" y="14831"/>
                    <a:pt x="44337" y="5784"/>
                  </a:cubicBezTo>
                  <a:cubicBezTo>
                    <a:pt x="33118" y="-3262"/>
                    <a:pt x="16662" y="-1506"/>
                    <a:pt x="7615" y="9713"/>
                  </a:cubicBezTo>
                  <a:lnTo>
                    <a:pt x="5770" y="12004"/>
                  </a:lnTo>
                  <a:cubicBezTo>
                    <a:pt x="-3276" y="23253"/>
                    <a:pt x="-1491" y="39679"/>
                    <a:pt x="9758" y="48726"/>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5" name="Freeform: Shape 82">
              <a:extLst>
                <a:ext uri="{FF2B5EF4-FFF2-40B4-BE49-F238E27FC236}">
                  <a16:creationId xmlns:a16="http://schemas.microsoft.com/office/drawing/2014/main" id="{4EFC64C3-7A1B-4F30-36C8-660C0C6B2C0E}"/>
                </a:ext>
              </a:extLst>
            </p:cNvPr>
            <p:cNvSpPr/>
            <p:nvPr/>
          </p:nvSpPr>
          <p:spPr>
            <a:xfrm>
              <a:off x="4936505" y="2228978"/>
              <a:ext cx="50960" cy="50750"/>
            </a:xfrm>
            <a:custGeom>
              <a:avLst/>
              <a:gdLst>
                <a:gd name="connsiteX0" fmla="*/ 26143 w 54415"/>
                <a:gd name="connsiteY0" fmla="*/ 54192 h 54191"/>
                <a:gd name="connsiteX1" fmla="*/ 43641 w 54415"/>
                <a:gd name="connsiteY1" fmla="*/ 47466 h 54191"/>
                <a:gd name="connsiteX2" fmla="*/ 45784 w 54415"/>
                <a:gd name="connsiteY2" fmla="*/ 45532 h 54191"/>
                <a:gd name="connsiteX3" fmla="*/ 47688 w 54415"/>
                <a:gd name="connsiteY3" fmla="*/ 8632 h 54191"/>
                <a:gd name="connsiteX4" fmla="*/ 10788 w 54415"/>
                <a:gd name="connsiteY4" fmla="*/ 6727 h 54191"/>
                <a:gd name="connsiteX5" fmla="*/ 8615 w 54415"/>
                <a:gd name="connsiteY5" fmla="*/ 8691 h 54191"/>
                <a:gd name="connsiteX6" fmla="*/ 6741 w 54415"/>
                <a:gd name="connsiteY6" fmla="*/ 45592 h 54191"/>
                <a:gd name="connsiteX7" fmla="*/ 26143 w 54415"/>
                <a:gd name="connsiteY7" fmla="*/ 54192 h 5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15" h="54191">
                  <a:moveTo>
                    <a:pt x="26143" y="54192"/>
                  </a:moveTo>
                  <a:cubicBezTo>
                    <a:pt x="32392" y="54192"/>
                    <a:pt x="38641" y="51960"/>
                    <a:pt x="43641" y="47466"/>
                  </a:cubicBezTo>
                  <a:lnTo>
                    <a:pt x="45784" y="45532"/>
                  </a:lnTo>
                  <a:cubicBezTo>
                    <a:pt x="56496" y="35861"/>
                    <a:pt x="57360" y="19345"/>
                    <a:pt x="47688" y="8632"/>
                  </a:cubicBezTo>
                  <a:cubicBezTo>
                    <a:pt x="38017" y="-2081"/>
                    <a:pt x="21501" y="-2944"/>
                    <a:pt x="10788" y="6727"/>
                  </a:cubicBezTo>
                  <a:lnTo>
                    <a:pt x="8615" y="8691"/>
                  </a:lnTo>
                  <a:cubicBezTo>
                    <a:pt x="-2098" y="18363"/>
                    <a:pt x="-2931" y="34879"/>
                    <a:pt x="6741" y="45592"/>
                  </a:cubicBezTo>
                  <a:cubicBezTo>
                    <a:pt x="11889" y="51305"/>
                    <a:pt x="19001" y="54192"/>
                    <a:pt x="26143" y="5419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6" name="Freeform: Shape 83">
              <a:extLst>
                <a:ext uri="{FF2B5EF4-FFF2-40B4-BE49-F238E27FC236}">
                  <a16:creationId xmlns:a16="http://schemas.microsoft.com/office/drawing/2014/main" id="{7F3B3CA6-6F87-2A4B-D301-911CA70B1072}"/>
                </a:ext>
              </a:extLst>
            </p:cNvPr>
            <p:cNvSpPr/>
            <p:nvPr/>
          </p:nvSpPr>
          <p:spPr>
            <a:xfrm>
              <a:off x="5152467" y="2063565"/>
              <a:ext cx="51214" cy="50428"/>
            </a:xfrm>
            <a:custGeom>
              <a:avLst/>
              <a:gdLst>
                <a:gd name="connsiteX0" fmla="*/ 26165 w 54687"/>
                <a:gd name="connsiteY0" fmla="*/ 53848 h 53847"/>
                <a:gd name="connsiteX1" fmla="*/ 40330 w 54687"/>
                <a:gd name="connsiteY1" fmla="*/ 49652 h 53847"/>
                <a:gd name="connsiteX2" fmla="*/ 42740 w 54687"/>
                <a:gd name="connsiteY2" fmla="*/ 48075 h 53847"/>
                <a:gd name="connsiteX3" fmla="*/ 50507 w 54687"/>
                <a:gd name="connsiteY3" fmla="*/ 11948 h 53847"/>
                <a:gd name="connsiteX4" fmla="*/ 14380 w 54687"/>
                <a:gd name="connsiteY4" fmla="*/ 4181 h 53847"/>
                <a:gd name="connsiteX5" fmla="*/ 11940 w 54687"/>
                <a:gd name="connsiteY5" fmla="*/ 5758 h 53847"/>
                <a:gd name="connsiteX6" fmla="*/ 4203 w 54687"/>
                <a:gd name="connsiteY6" fmla="*/ 41885 h 53847"/>
                <a:gd name="connsiteX7" fmla="*/ 26165 w 54687"/>
                <a:gd name="connsiteY7" fmla="*/ 53818 h 53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687" h="53847">
                  <a:moveTo>
                    <a:pt x="26165" y="53848"/>
                  </a:moveTo>
                  <a:cubicBezTo>
                    <a:pt x="31015" y="53848"/>
                    <a:pt x="35955" y="52479"/>
                    <a:pt x="40330" y="49652"/>
                  </a:cubicBezTo>
                  <a:lnTo>
                    <a:pt x="42740" y="48075"/>
                  </a:lnTo>
                  <a:cubicBezTo>
                    <a:pt x="54852" y="40248"/>
                    <a:pt x="58333" y="24089"/>
                    <a:pt x="50507" y="11948"/>
                  </a:cubicBezTo>
                  <a:cubicBezTo>
                    <a:pt x="42681" y="-164"/>
                    <a:pt x="26522" y="-3645"/>
                    <a:pt x="14380" y="4181"/>
                  </a:cubicBezTo>
                  <a:lnTo>
                    <a:pt x="11940" y="5758"/>
                  </a:lnTo>
                  <a:cubicBezTo>
                    <a:pt x="-172" y="13585"/>
                    <a:pt x="-3653" y="29773"/>
                    <a:pt x="4203" y="41885"/>
                  </a:cubicBezTo>
                  <a:cubicBezTo>
                    <a:pt x="9202" y="49622"/>
                    <a:pt x="17594" y="53818"/>
                    <a:pt x="26165" y="53818"/>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59" name="Group 58">
            <a:extLst>
              <a:ext uri="{FF2B5EF4-FFF2-40B4-BE49-F238E27FC236}">
                <a16:creationId xmlns:a16="http://schemas.microsoft.com/office/drawing/2014/main" id="{C7578477-E913-F76D-F025-D752E75E126D}"/>
              </a:ext>
            </a:extLst>
          </p:cNvPr>
          <p:cNvGrpSpPr/>
          <p:nvPr/>
        </p:nvGrpSpPr>
        <p:grpSpPr>
          <a:xfrm>
            <a:off x="10054497" y="2961855"/>
            <a:ext cx="1379808" cy="2167535"/>
            <a:chOff x="10330705" y="2900495"/>
            <a:chExt cx="1475533" cy="2317908"/>
          </a:xfrm>
          <a:solidFill>
            <a:schemeClr val="bg1">
              <a:lumMod val="85000"/>
            </a:schemeClr>
          </a:solidFill>
        </p:grpSpPr>
        <p:sp>
          <p:nvSpPr>
            <p:cNvPr id="73" name="Freeform: Shape 85">
              <a:extLst>
                <a:ext uri="{FF2B5EF4-FFF2-40B4-BE49-F238E27FC236}">
                  <a16:creationId xmlns:a16="http://schemas.microsoft.com/office/drawing/2014/main" id="{B8CCA130-38D8-FDBC-3CC7-9E6A96A97B4F}"/>
                </a:ext>
              </a:extLst>
            </p:cNvPr>
            <p:cNvSpPr/>
            <p:nvPr/>
          </p:nvSpPr>
          <p:spPr>
            <a:xfrm>
              <a:off x="11726254" y="3162532"/>
              <a:ext cx="49457" cy="51635"/>
            </a:xfrm>
            <a:custGeom>
              <a:avLst/>
              <a:gdLst>
                <a:gd name="connsiteX0" fmla="*/ 1027 w 52810"/>
                <a:gd name="connsiteY0" fmla="*/ 33978 h 55136"/>
                <a:gd name="connsiteX1" fmla="*/ 26649 w 52810"/>
                <a:gd name="connsiteY1" fmla="*/ 55136 h 55136"/>
                <a:gd name="connsiteX2" fmla="*/ 31648 w 52810"/>
                <a:gd name="connsiteY2" fmla="*/ 54660 h 55136"/>
                <a:gd name="connsiteX3" fmla="*/ 52330 w 52810"/>
                <a:gd name="connsiteY3" fmla="*/ 24039 h 55136"/>
                <a:gd name="connsiteX4" fmla="*/ 51765 w 52810"/>
                <a:gd name="connsiteY4" fmla="*/ 21093 h 55136"/>
                <a:gd name="connsiteX5" fmla="*/ 21084 w 52810"/>
                <a:gd name="connsiteY5" fmla="*/ 500 h 55136"/>
                <a:gd name="connsiteX6" fmla="*/ 492 w 52810"/>
                <a:gd name="connsiteY6" fmla="*/ 31181 h 55136"/>
                <a:gd name="connsiteX7" fmla="*/ 1027 w 52810"/>
                <a:gd name="connsiteY7" fmla="*/ 33948 h 55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10" h="55136">
                  <a:moveTo>
                    <a:pt x="1027" y="33978"/>
                  </a:moveTo>
                  <a:cubicBezTo>
                    <a:pt x="3438" y="46477"/>
                    <a:pt x="14388" y="55136"/>
                    <a:pt x="26649" y="55136"/>
                  </a:cubicBezTo>
                  <a:cubicBezTo>
                    <a:pt x="28286" y="55136"/>
                    <a:pt x="29952" y="54987"/>
                    <a:pt x="31648" y="54660"/>
                  </a:cubicBezTo>
                  <a:cubicBezTo>
                    <a:pt x="45813" y="51922"/>
                    <a:pt x="55069" y="38204"/>
                    <a:pt x="52330" y="24039"/>
                  </a:cubicBezTo>
                  <a:lnTo>
                    <a:pt x="51765" y="21093"/>
                  </a:lnTo>
                  <a:cubicBezTo>
                    <a:pt x="48968" y="6928"/>
                    <a:pt x="35249" y="-2297"/>
                    <a:pt x="21084" y="500"/>
                  </a:cubicBezTo>
                  <a:cubicBezTo>
                    <a:pt x="6919" y="3297"/>
                    <a:pt x="-2276" y="17016"/>
                    <a:pt x="492" y="31181"/>
                  </a:cubicBezTo>
                  <a:lnTo>
                    <a:pt x="1027" y="33948"/>
                  </a:ln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4" name="Freeform: Shape 86">
              <a:extLst>
                <a:ext uri="{FF2B5EF4-FFF2-40B4-BE49-F238E27FC236}">
                  <a16:creationId xmlns:a16="http://schemas.microsoft.com/office/drawing/2014/main" id="{02C3D0AB-11CA-9426-2C1C-0E4CD206458B}"/>
                </a:ext>
              </a:extLst>
            </p:cNvPr>
            <p:cNvSpPr/>
            <p:nvPr/>
          </p:nvSpPr>
          <p:spPr>
            <a:xfrm>
              <a:off x="11280539" y="4671300"/>
              <a:ext cx="50813" cy="50873"/>
            </a:xfrm>
            <a:custGeom>
              <a:avLst/>
              <a:gdLst>
                <a:gd name="connsiteX0" fmla="*/ 9281 w 54258"/>
                <a:gd name="connsiteY0" fmla="*/ 8018 h 54322"/>
                <a:gd name="connsiteX1" fmla="*/ 7346 w 54258"/>
                <a:gd name="connsiteY1" fmla="*/ 10042 h 54322"/>
                <a:gd name="connsiteX2" fmla="*/ 7972 w 54258"/>
                <a:gd name="connsiteY2" fmla="*/ 46972 h 54322"/>
                <a:gd name="connsiteX3" fmla="*/ 26124 w 54258"/>
                <a:gd name="connsiteY3" fmla="*/ 54322 h 54322"/>
                <a:gd name="connsiteX4" fmla="*/ 44901 w 54258"/>
                <a:gd name="connsiteY4" fmla="*/ 46377 h 54322"/>
                <a:gd name="connsiteX5" fmla="*/ 46984 w 54258"/>
                <a:gd name="connsiteY5" fmla="*/ 44205 h 54322"/>
                <a:gd name="connsiteX6" fmla="*/ 46211 w 54258"/>
                <a:gd name="connsiteY6" fmla="*/ 7274 h 54322"/>
                <a:gd name="connsiteX7" fmla="*/ 9281 w 54258"/>
                <a:gd name="connsiteY7" fmla="*/ 8048 h 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58" h="54322">
                  <a:moveTo>
                    <a:pt x="9281" y="8018"/>
                  </a:moveTo>
                  <a:lnTo>
                    <a:pt x="7346" y="10042"/>
                  </a:lnTo>
                  <a:cubicBezTo>
                    <a:pt x="-2682" y="20428"/>
                    <a:pt x="-2414" y="36943"/>
                    <a:pt x="7972" y="46972"/>
                  </a:cubicBezTo>
                  <a:cubicBezTo>
                    <a:pt x="13060" y="51882"/>
                    <a:pt x="19607" y="54322"/>
                    <a:pt x="26124" y="54322"/>
                  </a:cubicBezTo>
                  <a:cubicBezTo>
                    <a:pt x="32641" y="54322"/>
                    <a:pt x="39783" y="51674"/>
                    <a:pt x="44901" y="46377"/>
                  </a:cubicBezTo>
                  <a:lnTo>
                    <a:pt x="46984" y="44205"/>
                  </a:lnTo>
                  <a:cubicBezTo>
                    <a:pt x="56984" y="33789"/>
                    <a:pt x="56626" y="17243"/>
                    <a:pt x="46211" y="7274"/>
                  </a:cubicBezTo>
                  <a:cubicBezTo>
                    <a:pt x="35795" y="-2724"/>
                    <a:pt x="19279" y="-2367"/>
                    <a:pt x="9281" y="8048"/>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5" name="Freeform: Shape 87">
              <a:extLst>
                <a:ext uri="{FF2B5EF4-FFF2-40B4-BE49-F238E27FC236}">
                  <a16:creationId xmlns:a16="http://schemas.microsoft.com/office/drawing/2014/main" id="{5F47B14A-3204-F355-D149-CE3A61632E0C}"/>
                </a:ext>
              </a:extLst>
            </p:cNvPr>
            <p:cNvSpPr/>
            <p:nvPr/>
          </p:nvSpPr>
          <p:spPr>
            <a:xfrm>
              <a:off x="10330705" y="5169033"/>
              <a:ext cx="51636" cy="49370"/>
            </a:xfrm>
            <a:custGeom>
              <a:avLst/>
              <a:gdLst>
                <a:gd name="connsiteX0" fmla="*/ 24796 w 55137"/>
                <a:gd name="connsiteY0" fmla="*/ 344 h 52718"/>
                <a:gd name="connsiteX1" fmla="*/ 21999 w 55137"/>
                <a:gd name="connsiteY1" fmla="*/ 790 h 52718"/>
                <a:gd name="connsiteX2" fmla="*/ 335 w 55137"/>
                <a:gd name="connsiteY2" fmla="*/ 30727 h 52718"/>
                <a:gd name="connsiteX3" fmla="*/ 26106 w 55137"/>
                <a:gd name="connsiteY3" fmla="*/ 52719 h 52718"/>
                <a:gd name="connsiteX4" fmla="*/ 30272 w 55137"/>
                <a:gd name="connsiteY4" fmla="*/ 52391 h 52718"/>
                <a:gd name="connsiteX5" fmla="*/ 33218 w 55137"/>
                <a:gd name="connsiteY5" fmla="*/ 51915 h 52718"/>
                <a:gd name="connsiteX6" fmla="*/ 54793 w 55137"/>
                <a:gd name="connsiteY6" fmla="*/ 21919 h 52718"/>
                <a:gd name="connsiteX7" fmla="*/ 24796 w 55137"/>
                <a:gd name="connsiteY7" fmla="*/ 344 h 52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37" h="52718">
                  <a:moveTo>
                    <a:pt x="24796" y="344"/>
                  </a:moveTo>
                  <a:lnTo>
                    <a:pt x="21999" y="790"/>
                  </a:lnTo>
                  <a:cubicBezTo>
                    <a:pt x="7745" y="3082"/>
                    <a:pt x="-1956" y="16473"/>
                    <a:pt x="335" y="30727"/>
                  </a:cubicBezTo>
                  <a:cubicBezTo>
                    <a:pt x="2388" y="43583"/>
                    <a:pt x="13488" y="52719"/>
                    <a:pt x="26106" y="52719"/>
                  </a:cubicBezTo>
                  <a:cubicBezTo>
                    <a:pt x="27475" y="52719"/>
                    <a:pt x="28874" y="52600"/>
                    <a:pt x="30272" y="52391"/>
                  </a:cubicBezTo>
                  <a:lnTo>
                    <a:pt x="33218" y="51915"/>
                  </a:lnTo>
                  <a:cubicBezTo>
                    <a:pt x="47443" y="49594"/>
                    <a:pt x="57114" y="36173"/>
                    <a:pt x="54793" y="21919"/>
                  </a:cubicBezTo>
                  <a:cubicBezTo>
                    <a:pt x="52472" y="7694"/>
                    <a:pt x="39051" y="-1977"/>
                    <a:pt x="24796" y="344"/>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6" name="Freeform: Shape 88">
              <a:extLst>
                <a:ext uri="{FF2B5EF4-FFF2-40B4-BE49-F238E27FC236}">
                  <a16:creationId xmlns:a16="http://schemas.microsoft.com/office/drawing/2014/main" id="{3753AE83-935B-5E68-0A89-E0D10CE6156A}"/>
                </a:ext>
              </a:extLst>
            </p:cNvPr>
            <p:cNvSpPr/>
            <p:nvPr/>
          </p:nvSpPr>
          <p:spPr>
            <a:xfrm>
              <a:off x="10595157" y="5103900"/>
              <a:ext cx="51523" cy="49820"/>
            </a:xfrm>
            <a:custGeom>
              <a:avLst/>
              <a:gdLst>
                <a:gd name="connsiteX0" fmla="*/ 20595 w 55016"/>
                <a:gd name="connsiteY0" fmla="*/ 1389 h 53198"/>
                <a:gd name="connsiteX1" fmla="*/ 17888 w 55016"/>
                <a:gd name="connsiteY1" fmla="*/ 2282 h 53198"/>
                <a:gd name="connsiteX2" fmla="*/ 1342 w 55016"/>
                <a:gd name="connsiteY2" fmla="*/ 35314 h 53198"/>
                <a:gd name="connsiteX3" fmla="*/ 26131 w 55016"/>
                <a:gd name="connsiteY3" fmla="*/ 53199 h 53198"/>
                <a:gd name="connsiteX4" fmla="*/ 34374 w 55016"/>
                <a:gd name="connsiteY4" fmla="*/ 51859 h 53198"/>
                <a:gd name="connsiteX5" fmla="*/ 37171 w 55016"/>
                <a:gd name="connsiteY5" fmla="*/ 50907 h 53198"/>
                <a:gd name="connsiteX6" fmla="*/ 53657 w 55016"/>
                <a:gd name="connsiteY6" fmla="*/ 17846 h 53198"/>
                <a:gd name="connsiteX7" fmla="*/ 20595 w 55016"/>
                <a:gd name="connsiteY7" fmla="*/ 1359 h 53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16" h="53198">
                  <a:moveTo>
                    <a:pt x="20595" y="1389"/>
                  </a:moveTo>
                  <a:lnTo>
                    <a:pt x="17888" y="2282"/>
                  </a:lnTo>
                  <a:cubicBezTo>
                    <a:pt x="4198" y="6835"/>
                    <a:pt x="-3211" y="21625"/>
                    <a:pt x="1342" y="35314"/>
                  </a:cubicBezTo>
                  <a:cubicBezTo>
                    <a:pt x="4972" y="46265"/>
                    <a:pt x="15180" y="53199"/>
                    <a:pt x="26131" y="53199"/>
                  </a:cubicBezTo>
                  <a:cubicBezTo>
                    <a:pt x="28868" y="53199"/>
                    <a:pt x="31636" y="52752"/>
                    <a:pt x="34374" y="51859"/>
                  </a:cubicBezTo>
                  <a:lnTo>
                    <a:pt x="37171" y="50907"/>
                  </a:lnTo>
                  <a:cubicBezTo>
                    <a:pt x="50860" y="46324"/>
                    <a:pt x="58240" y="31534"/>
                    <a:pt x="53657" y="17846"/>
                  </a:cubicBezTo>
                  <a:cubicBezTo>
                    <a:pt x="49074" y="4157"/>
                    <a:pt x="34284" y="-3223"/>
                    <a:pt x="20595" y="1359"/>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7" name="Freeform: Shape 89">
              <a:extLst>
                <a:ext uri="{FF2B5EF4-FFF2-40B4-BE49-F238E27FC236}">
                  <a16:creationId xmlns:a16="http://schemas.microsoft.com/office/drawing/2014/main" id="{9A07375F-D0B3-6350-7839-713932A9F284}"/>
                </a:ext>
              </a:extLst>
            </p:cNvPr>
            <p:cNvSpPr/>
            <p:nvPr/>
          </p:nvSpPr>
          <p:spPr>
            <a:xfrm>
              <a:off x="11076237" y="4851598"/>
              <a:ext cx="51074" cy="50551"/>
            </a:xfrm>
            <a:custGeom>
              <a:avLst/>
              <a:gdLst>
                <a:gd name="connsiteX0" fmla="*/ 12759 w 54537"/>
                <a:gd name="connsiteY0" fmla="*/ 5205 h 53979"/>
                <a:gd name="connsiteX1" fmla="*/ 10468 w 54537"/>
                <a:gd name="connsiteY1" fmla="*/ 6931 h 53979"/>
                <a:gd name="connsiteX2" fmla="*/ 5201 w 54537"/>
                <a:gd name="connsiteY2" fmla="*/ 43504 h 53979"/>
                <a:gd name="connsiteX3" fmla="*/ 26120 w 54537"/>
                <a:gd name="connsiteY3" fmla="*/ 53979 h 53979"/>
                <a:gd name="connsiteX4" fmla="*/ 41744 w 54537"/>
                <a:gd name="connsiteY4" fmla="*/ 48772 h 53979"/>
                <a:gd name="connsiteX5" fmla="*/ 44095 w 54537"/>
                <a:gd name="connsiteY5" fmla="*/ 47016 h 53979"/>
                <a:gd name="connsiteX6" fmla="*/ 49302 w 54537"/>
                <a:gd name="connsiteY6" fmla="*/ 10443 h 53979"/>
                <a:gd name="connsiteX7" fmla="*/ 12729 w 54537"/>
                <a:gd name="connsiteY7" fmla="*/ 5235 h 53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537" h="53979">
                  <a:moveTo>
                    <a:pt x="12759" y="5205"/>
                  </a:moveTo>
                  <a:lnTo>
                    <a:pt x="10468" y="6931"/>
                  </a:lnTo>
                  <a:cubicBezTo>
                    <a:pt x="-1078" y="15561"/>
                    <a:pt x="-3429" y="31958"/>
                    <a:pt x="5201" y="43504"/>
                  </a:cubicBezTo>
                  <a:cubicBezTo>
                    <a:pt x="10319" y="50349"/>
                    <a:pt x="18175" y="53979"/>
                    <a:pt x="26120" y="53979"/>
                  </a:cubicBezTo>
                  <a:cubicBezTo>
                    <a:pt x="31566" y="53979"/>
                    <a:pt x="37042" y="52283"/>
                    <a:pt x="41744" y="48772"/>
                  </a:cubicBezTo>
                  <a:lnTo>
                    <a:pt x="44095" y="47016"/>
                  </a:lnTo>
                  <a:cubicBezTo>
                    <a:pt x="55641" y="38356"/>
                    <a:pt x="57962" y="21989"/>
                    <a:pt x="49302" y="10443"/>
                  </a:cubicBezTo>
                  <a:cubicBezTo>
                    <a:pt x="40643" y="-1104"/>
                    <a:pt x="24276" y="-3425"/>
                    <a:pt x="12729" y="5235"/>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8" name="Freeform: Shape 90">
              <a:extLst>
                <a:ext uri="{FF2B5EF4-FFF2-40B4-BE49-F238E27FC236}">
                  <a16:creationId xmlns:a16="http://schemas.microsoft.com/office/drawing/2014/main" id="{BD32DA6E-6077-C1CB-EF3B-67B960C71E6B}"/>
                </a:ext>
              </a:extLst>
            </p:cNvPr>
            <p:cNvSpPr/>
            <p:nvPr/>
          </p:nvSpPr>
          <p:spPr>
            <a:xfrm>
              <a:off x="10845838" y="4997089"/>
              <a:ext cx="51373" cy="50229"/>
            </a:xfrm>
            <a:custGeom>
              <a:avLst/>
              <a:gdLst>
                <a:gd name="connsiteX0" fmla="*/ 16607 w 54856"/>
                <a:gd name="connsiteY0" fmla="*/ 3016 h 53635"/>
                <a:gd name="connsiteX1" fmla="*/ 13988 w 54856"/>
                <a:gd name="connsiteY1" fmla="*/ 4386 h 53635"/>
                <a:gd name="connsiteX2" fmla="*/ 3007 w 54856"/>
                <a:gd name="connsiteY2" fmla="*/ 39649 h 53635"/>
                <a:gd name="connsiteX3" fmla="*/ 26159 w 54856"/>
                <a:gd name="connsiteY3" fmla="*/ 53635 h 53635"/>
                <a:gd name="connsiteX4" fmla="*/ 38271 w 54856"/>
                <a:gd name="connsiteY4" fmla="*/ 50630 h 53635"/>
                <a:gd name="connsiteX5" fmla="*/ 40830 w 54856"/>
                <a:gd name="connsiteY5" fmla="*/ 49291 h 53635"/>
                <a:gd name="connsiteX6" fmla="*/ 51870 w 54856"/>
                <a:gd name="connsiteY6" fmla="*/ 14027 h 53635"/>
                <a:gd name="connsiteX7" fmla="*/ 16607 w 54856"/>
                <a:gd name="connsiteY7" fmla="*/ 2987 h 53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56" h="53635">
                  <a:moveTo>
                    <a:pt x="16607" y="3016"/>
                  </a:moveTo>
                  <a:lnTo>
                    <a:pt x="13988" y="4386"/>
                  </a:lnTo>
                  <a:cubicBezTo>
                    <a:pt x="1222" y="11081"/>
                    <a:pt x="-3718" y="26883"/>
                    <a:pt x="3007" y="39649"/>
                  </a:cubicBezTo>
                  <a:cubicBezTo>
                    <a:pt x="7679" y="48547"/>
                    <a:pt x="16756" y="53635"/>
                    <a:pt x="26159" y="53635"/>
                  </a:cubicBezTo>
                  <a:cubicBezTo>
                    <a:pt x="30237" y="53635"/>
                    <a:pt x="34402" y="52683"/>
                    <a:pt x="38271" y="50630"/>
                  </a:cubicBezTo>
                  <a:lnTo>
                    <a:pt x="40830" y="49291"/>
                  </a:lnTo>
                  <a:cubicBezTo>
                    <a:pt x="53626" y="42595"/>
                    <a:pt x="58566" y="26823"/>
                    <a:pt x="51870" y="14027"/>
                  </a:cubicBezTo>
                  <a:cubicBezTo>
                    <a:pt x="45175" y="1231"/>
                    <a:pt x="29403" y="-3709"/>
                    <a:pt x="16607" y="2987"/>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9" name="Freeform: Shape 91">
              <a:extLst>
                <a:ext uri="{FF2B5EF4-FFF2-40B4-BE49-F238E27FC236}">
                  <a16:creationId xmlns:a16="http://schemas.microsoft.com/office/drawing/2014/main" id="{9BE49D71-F629-CA9A-5273-8E4F3C63DDF8}"/>
                </a:ext>
              </a:extLst>
            </p:cNvPr>
            <p:cNvSpPr/>
            <p:nvPr/>
          </p:nvSpPr>
          <p:spPr>
            <a:xfrm>
              <a:off x="11453585" y="4460895"/>
              <a:ext cx="50494" cy="51148"/>
            </a:xfrm>
            <a:custGeom>
              <a:avLst/>
              <a:gdLst>
                <a:gd name="connsiteX0" fmla="*/ 42660 w 53918"/>
                <a:gd name="connsiteY0" fmla="*/ 4652 h 54616"/>
                <a:gd name="connsiteX1" fmla="*/ 6325 w 53918"/>
                <a:gd name="connsiteY1" fmla="*/ 11258 h 54616"/>
                <a:gd name="connsiteX2" fmla="*/ 4719 w 53918"/>
                <a:gd name="connsiteY2" fmla="*/ 13549 h 54616"/>
                <a:gd name="connsiteX3" fmla="*/ 11176 w 53918"/>
                <a:gd name="connsiteY3" fmla="*/ 49914 h 54616"/>
                <a:gd name="connsiteX4" fmla="*/ 26115 w 53918"/>
                <a:gd name="connsiteY4" fmla="*/ 54616 h 54616"/>
                <a:gd name="connsiteX5" fmla="*/ 47541 w 53918"/>
                <a:gd name="connsiteY5" fmla="*/ 43457 h 54616"/>
                <a:gd name="connsiteX6" fmla="*/ 49267 w 53918"/>
                <a:gd name="connsiteY6" fmla="*/ 40987 h 54616"/>
                <a:gd name="connsiteX7" fmla="*/ 42660 w 53918"/>
                <a:gd name="connsiteY7" fmla="*/ 4652 h 5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918" h="54616">
                  <a:moveTo>
                    <a:pt x="42660" y="4652"/>
                  </a:moveTo>
                  <a:cubicBezTo>
                    <a:pt x="30787" y="-3562"/>
                    <a:pt x="14538" y="-616"/>
                    <a:pt x="6325" y="11258"/>
                  </a:cubicBezTo>
                  <a:lnTo>
                    <a:pt x="4719" y="13549"/>
                  </a:lnTo>
                  <a:cubicBezTo>
                    <a:pt x="-3554" y="25364"/>
                    <a:pt x="-668" y="41671"/>
                    <a:pt x="11176" y="49914"/>
                  </a:cubicBezTo>
                  <a:cubicBezTo>
                    <a:pt x="15729" y="53098"/>
                    <a:pt x="20937" y="54616"/>
                    <a:pt x="26115" y="54616"/>
                  </a:cubicBezTo>
                  <a:cubicBezTo>
                    <a:pt x="34358" y="54616"/>
                    <a:pt x="42482" y="50718"/>
                    <a:pt x="47541" y="43457"/>
                  </a:cubicBezTo>
                  <a:lnTo>
                    <a:pt x="49267" y="40987"/>
                  </a:lnTo>
                  <a:cubicBezTo>
                    <a:pt x="57480" y="29113"/>
                    <a:pt x="54534" y="12865"/>
                    <a:pt x="42660" y="4652"/>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0" name="Freeform: Shape 92">
              <a:extLst>
                <a:ext uri="{FF2B5EF4-FFF2-40B4-BE49-F238E27FC236}">
                  <a16:creationId xmlns:a16="http://schemas.microsoft.com/office/drawing/2014/main" id="{973F5DB9-2308-6669-27A9-5F30A42B90AD}"/>
                </a:ext>
              </a:extLst>
            </p:cNvPr>
            <p:cNvSpPr/>
            <p:nvPr/>
          </p:nvSpPr>
          <p:spPr>
            <a:xfrm>
              <a:off x="11744660" y="3705108"/>
              <a:ext cx="49269" cy="51608"/>
            </a:xfrm>
            <a:custGeom>
              <a:avLst/>
              <a:gdLst>
                <a:gd name="connsiteX0" fmla="*/ 29701 w 52610"/>
                <a:gd name="connsiteY0" fmla="*/ 203 h 55107"/>
                <a:gd name="connsiteX1" fmla="*/ 567 w 52610"/>
                <a:gd name="connsiteY1" fmla="*/ 22909 h 55107"/>
                <a:gd name="connsiteX2" fmla="*/ 211 w 52610"/>
                <a:gd name="connsiteY2" fmla="*/ 25706 h 55107"/>
                <a:gd name="connsiteX3" fmla="*/ 22827 w 52610"/>
                <a:gd name="connsiteY3" fmla="*/ 54899 h 55107"/>
                <a:gd name="connsiteX4" fmla="*/ 26160 w 52610"/>
                <a:gd name="connsiteY4" fmla="*/ 55107 h 55107"/>
                <a:gd name="connsiteX5" fmla="*/ 52050 w 52610"/>
                <a:gd name="connsiteY5" fmla="*/ 32283 h 55107"/>
                <a:gd name="connsiteX6" fmla="*/ 52407 w 52610"/>
                <a:gd name="connsiteY6" fmla="*/ 29337 h 55107"/>
                <a:gd name="connsiteX7" fmla="*/ 29701 w 52610"/>
                <a:gd name="connsiteY7" fmla="*/ 203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10" h="55107">
                  <a:moveTo>
                    <a:pt x="29701" y="203"/>
                  </a:moveTo>
                  <a:cubicBezTo>
                    <a:pt x="15417" y="-1582"/>
                    <a:pt x="2323" y="8595"/>
                    <a:pt x="567" y="22909"/>
                  </a:cubicBezTo>
                  <a:lnTo>
                    <a:pt x="211" y="25706"/>
                  </a:lnTo>
                  <a:cubicBezTo>
                    <a:pt x="-1605" y="40020"/>
                    <a:pt x="8513" y="53084"/>
                    <a:pt x="22827" y="54899"/>
                  </a:cubicBezTo>
                  <a:cubicBezTo>
                    <a:pt x="23958" y="55048"/>
                    <a:pt x="25058" y="55107"/>
                    <a:pt x="26160" y="55107"/>
                  </a:cubicBezTo>
                  <a:cubicBezTo>
                    <a:pt x="39105" y="55107"/>
                    <a:pt x="50353" y="45466"/>
                    <a:pt x="52050" y="32283"/>
                  </a:cubicBezTo>
                  <a:lnTo>
                    <a:pt x="52407" y="29337"/>
                  </a:lnTo>
                  <a:cubicBezTo>
                    <a:pt x="54192" y="15023"/>
                    <a:pt x="44015" y="1959"/>
                    <a:pt x="29701" y="203"/>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1" name="Freeform: Shape 93">
              <a:extLst>
                <a:ext uri="{FF2B5EF4-FFF2-40B4-BE49-F238E27FC236}">
                  <a16:creationId xmlns:a16="http://schemas.microsoft.com/office/drawing/2014/main" id="{CCB97BCE-1C4B-AC9A-7C6F-9819079056D2}"/>
                </a:ext>
              </a:extLst>
            </p:cNvPr>
            <p:cNvSpPr/>
            <p:nvPr/>
          </p:nvSpPr>
          <p:spPr>
            <a:xfrm>
              <a:off x="11757214" y="3433120"/>
              <a:ext cx="49024" cy="51653"/>
            </a:xfrm>
            <a:custGeom>
              <a:avLst/>
              <a:gdLst>
                <a:gd name="connsiteX0" fmla="*/ 52215 w 52348"/>
                <a:gd name="connsiteY0" fmla="*/ 25218 h 55155"/>
                <a:gd name="connsiteX1" fmla="*/ 25194 w 52348"/>
                <a:gd name="connsiteY1" fmla="*/ 13 h 55155"/>
                <a:gd name="connsiteX2" fmla="*/ 18 w 52348"/>
                <a:gd name="connsiteY2" fmla="*/ 27033 h 55155"/>
                <a:gd name="connsiteX3" fmla="*/ 108 w 52348"/>
                <a:gd name="connsiteY3" fmla="*/ 29860 h 55155"/>
                <a:gd name="connsiteX4" fmla="*/ 26206 w 52348"/>
                <a:gd name="connsiteY4" fmla="*/ 55155 h 55155"/>
                <a:gd name="connsiteX5" fmla="*/ 27069 w 52348"/>
                <a:gd name="connsiteY5" fmla="*/ 55155 h 55155"/>
                <a:gd name="connsiteX6" fmla="*/ 52334 w 52348"/>
                <a:gd name="connsiteY6" fmla="*/ 28194 h 55155"/>
                <a:gd name="connsiteX7" fmla="*/ 52244 w 52348"/>
                <a:gd name="connsiteY7" fmla="*/ 25218 h 5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48" h="55155">
                  <a:moveTo>
                    <a:pt x="52215" y="25218"/>
                  </a:moveTo>
                  <a:cubicBezTo>
                    <a:pt x="51709" y="10785"/>
                    <a:pt x="39686" y="-434"/>
                    <a:pt x="25194" y="13"/>
                  </a:cubicBezTo>
                  <a:cubicBezTo>
                    <a:pt x="10761" y="519"/>
                    <a:pt x="-517" y="12630"/>
                    <a:pt x="18" y="27033"/>
                  </a:cubicBezTo>
                  <a:lnTo>
                    <a:pt x="108" y="29860"/>
                  </a:lnTo>
                  <a:cubicBezTo>
                    <a:pt x="554" y="43996"/>
                    <a:pt x="12160" y="55155"/>
                    <a:pt x="26206" y="55155"/>
                  </a:cubicBezTo>
                  <a:cubicBezTo>
                    <a:pt x="26503" y="55155"/>
                    <a:pt x="26771" y="55155"/>
                    <a:pt x="27069" y="55155"/>
                  </a:cubicBezTo>
                  <a:cubicBezTo>
                    <a:pt x="41501" y="54679"/>
                    <a:pt x="52810" y="42627"/>
                    <a:pt x="52334" y="28194"/>
                  </a:cubicBezTo>
                  <a:lnTo>
                    <a:pt x="52244" y="25218"/>
                  </a:ln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2" name="Freeform: Shape 94">
              <a:extLst>
                <a:ext uri="{FF2B5EF4-FFF2-40B4-BE49-F238E27FC236}">
                  <a16:creationId xmlns:a16="http://schemas.microsoft.com/office/drawing/2014/main" id="{52DE0851-04F3-49AB-A188-23D1E7F4034A}"/>
                </a:ext>
              </a:extLst>
            </p:cNvPr>
            <p:cNvSpPr/>
            <p:nvPr/>
          </p:nvSpPr>
          <p:spPr>
            <a:xfrm>
              <a:off x="11688826" y="3971627"/>
              <a:ext cx="49690" cy="51514"/>
            </a:xfrm>
            <a:custGeom>
              <a:avLst/>
              <a:gdLst>
                <a:gd name="connsiteX0" fmla="*/ 34297 w 53059"/>
                <a:gd name="connsiteY0" fmla="*/ 1056 h 55007"/>
                <a:gd name="connsiteX1" fmla="*/ 1891 w 53059"/>
                <a:gd name="connsiteY1" fmla="*/ 18792 h 55007"/>
                <a:gd name="connsiteX2" fmla="*/ 1087 w 53059"/>
                <a:gd name="connsiteY2" fmla="*/ 21470 h 55007"/>
                <a:gd name="connsiteX3" fmla="*/ 18704 w 53059"/>
                <a:gd name="connsiteY3" fmla="*/ 53936 h 55007"/>
                <a:gd name="connsiteX4" fmla="*/ 26144 w 53059"/>
                <a:gd name="connsiteY4" fmla="*/ 55008 h 55007"/>
                <a:gd name="connsiteX5" fmla="*/ 51170 w 53059"/>
                <a:gd name="connsiteY5" fmla="*/ 36319 h 55007"/>
                <a:gd name="connsiteX6" fmla="*/ 52003 w 53059"/>
                <a:gd name="connsiteY6" fmla="*/ 33433 h 55007"/>
                <a:gd name="connsiteX7" fmla="*/ 34268 w 53059"/>
                <a:gd name="connsiteY7" fmla="*/ 1026 h 5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59" h="55007">
                  <a:moveTo>
                    <a:pt x="34297" y="1056"/>
                  </a:moveTo>
                  <a:cubicBezTo>
                    <a:pt x="20430" y="-2991"/>
                    <a:pt x="5938" y="4954"/>
                    <a:pt x="1891" y="18792"/>
                  </a:cubicBezTo>
                  <a:lnTo>
                    <a:pt x="1087" y="21470"/>
                  </a:lnTo>
                  <a:cubicBezTo>
                    <a:pt x="-3020" y="35308"/>
                    <a:pt x="4867" y="49830"/>
                    <a:pt x="18704" y="53936"/>
                  </a:cubicBezTo>
                  <a:cubicBezTo>
                    <a:pt x="21174" y="54680"/>
                    <a:pt x="23673" y="55008"/>
                    <a:pt x="26144" y="55008"/>
                  </a:cubicBezTo>
                  <a:cubicBezTo>
                    <a:pt x="37422" y="55008"/>
                    <a:pt x="47808" y="47657"/>
                    <a:pt x="51170" y="36319"/>
                  </a:cubicBezTo>
                  <a:lnTo>
                    <a:pt x="52003" y="33433"/>
                  </a:lnTo>
                  <a:cubicBezTo>
                    <a:pt x="56051" y="19595"/>
                    <a:pt x="48106" y="5073"/>
                    <a:pt x="34268" y="1026"/>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3" name="Freeform: Shape 95">
              <a:extLst>
                <a:ext uri="{FF2B5EF4-FFF2-40B4-BE49-F238E27FC236}">
                  <a16:creationId xmlns:a16="http://schemas.microsoft.com/office/drawing/2014/main" id="{6F635718-DDE9-B269-CE4B-1FF9C51F2622}"/>
                </a:ext>
              </a:extLst>
            </p:cNvPr>
            <p:cNvSpPr/>
            <p:nvPr/>
          </p:nvSpPr>
          <p:spPr>
            <a:xfrm>
              <a:off x="11652354" y="2900495"/>
              <a:ext cx="49870" cy="51482"/>
            </a:xfrm>
            <a:custGeom>
              <a:avLst/>
              <a:gdLst>
                <a:gd name="connsiteX0" fmla="*/ 51608 w 53251"/>
                <a:gd name="connsiteY0" fmla="*/ 19770 h 54973"/>
                <a:gd name="connsiteX1" fmla="*/ 50596 w 53251"/>
                <a:gd name="connsiteY1" fmla="*/ 17032 h 54973"/>
                <a:gd name="connsiteX2" fmla="*/ 17029 w 53251"/>
                <a:gd name="connsiteY2" fmla="*/ 1647 h 54973"/>
                <a:gd name="connsiteX3" fmla="*/ 1643 w 53251"/>
                <a:gd name="connsiteY3" fmla="*/ 35214 h 54973"/>
                <a:gd name="connsiteX4" fmla="*/ 2655 w 53251"/>
                <a:gd name="connsiteY4" fmla="*/ 37952 h 54973"/>
                <a:gd name="connsiteX5" fmla="*/ 27146 w 53251"/>
                <a:gd name="connsiteY5" fmla="*/ 54974 h 54973"/>
                <a:gd name="connsiteX6" fmla="*/ 36223 w 53251"/>
                <a:gd name="connsiteY6" fmla="*/ 53337 h 54973"/>
                <a:gd name="connsiteX7" fmla="*/ 51608 w 53251"/>
                <a:gd name="connsiteY7" fmla="*/ 19770 h 5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251" h="54973">
                  <a:moveTo>
                    <a:pt x="51608" y="19770"/>
                  </a:moveTo>
                  <a:lnTo>
                    <a:pt x="50596" y="17032"/>
                  </a:lnTo>
                  <a:cubicBezTo>
                    <a:pt x="45567" y="3492"/>
                    <a:pt x="30539" y="-3382"/>
                    <a:pt x="17029" y="1647"/>
                  </a:cubicBezTo>
                  <a:cubicBezTo>
                    <a:pt x="3518" y="6676"/>
                    <a:pt x="-3386" y="21704"/>
                    <a:pt x="1643" y="35214"/>
                  </a:cubicBezTo>
                  <a:lnTo>
                    <a:pt x="2655" y="37952"/>
                  </a:lnTo>
                  <a:cubicBezTo>
                    <a:pt x="6554" y="48486"/>
                    <a:pt x="16552" y="54974"/>
                    <a:pt x="27146" y="54974"/>
                  </a:cubicBezTo>
                  <a:cubicBezTo>
                    <a:pt x="30182" y="54974"/>
                    <a:pt x="33247" y="54438"/>
                    <a:pt x="36223" y="53337"/>
                  </a:cubicBezTo>
                  <a:cubicBezTo>
                    <a:pt x="49733" y="48308"/>
                    <a:pt x="56637" y="33280"/>
                    <a:pt x="51608" y="19770"/>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4" name="Freeform: Shape 96">
              <a:extLst>
                <a:ext uri="{FF2B5EF4-FFF2-40B4-BE49-F238E27FC236}">
                  <a16:creationId xmlns:a16="http://schemas.microsoft.com/office/drawing/2014/main" id="{C6C3351E-6CF8-4507-A8BB-749B41B87A73}"/>
                </a:ext>
              </a:extLst>
            </p:cNvPr>
            <p:cNvSpPr/>
            <p:nvPr/>
          </p:nvSpPr>
          <p:spPr>
            <a:xfrm>
              <a:off x="11590887" y="4225759"/>
              <a:ext cx="50108" cy="51378"/>
            </a:xfrm>
            <a:custGeom>
              <a:avLst/>
              <a:gdLst>
                <a:gd name="connsiteX0" fmla="*/ 38681 w 53505"/>
                <a:gd name="connsiteY0" fmla="*/ 2577 h 54862"/>
                <a:gd name="connsiteX1" fmla="*/ 3834 w 53505"/>
                <a:gd name="connsiteY1" fmla="*/ 14868 h 54862"/>
                <a:gd name="connsiteX2" fmla="*/ 2584 w 53505"/>
                <a:gd name="connsiteY2" fmla="*/ 17427 h 54862"/>
                <a:gd name="connsiteX3" fmla="*/ 14815 w 53505"/>
                <a:gd name="connsiteY3" fmla="*/ 52274 h 54862"/>
                <a:gd name="connsiteX4" fmla="*/ 26123 w 53505"/>
                <a:gd name="connsiteY4" fmla="*/ 54863 h 54862"/>
                <a:gd name="connsiteX5" fmla="*/ 49691 w 53505"/>
                <a:gd name="connsiteY5" fmla="*/ 40043 h 54862"/>
                <a:gd name="connsiteX6" fmla="*/ 50941 w 53505"/>
                <a:gd name="connsiteY6" fmla="*/ 37395 h 54862"/>
                <a:gd name="connsiteX7" fmla="*/ 38651 w 53505"/>
                <a:gd name="connsiteY7" fmla="*/ 2548 h 54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505" h="54862">
                  <a:moveTo>
                    <a:pt x="38681" y="2577"/>
                  </a:moveTo>
                  <a:cubicBezTo>
                    <a:pt x="25676" y="-3672"/>
                    <a:pt x="10053" y="1833"/>
                    <a:pt x="3834" y="14868"/>
                  </a:cubicBezTo>
                  <a:lnTo>
                    <a:pt x="2584" y="17427"/>
                  </a:lnTo>
                  <a:cubicBezTo>
                    <a:pt x="-3665" y="30431"/>
                    <a:pt x="1810" y="46025"/>
                    <a:pt x="14815" y="52274"/>
                  </a:cubicBezTo>
                  <a:cubicBezTo>
                    <a:pt x="18475" y="54030"/>
                    <a:pt x="22314" y="54863"/>
                    <a:pt x="26123" y="54863"/>
                  </a:cubicBezTo>
                  <a:cubicBezTo>
                    <a:pt x="35854" y="54863"/>
                    <a:pt x="45198" y="49417"/>
                    <a:pt x="49691" y="40043"/>
                  </a:cubicBezTo>
                  <a:lnTo>
                    <a:pt x="50941" y="37395"/>
                  </a:lnTo>
                  <a:cubicBezTo>
                    <a:pt x="57161" y="24390"/>
                    <a:pt x="51685" y="8797"/>
                    <a:pt x="38651" y="2548"/>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60" name="Group 59">
            <a:extLst>
              <a:ext uri="{FF2B5EF4-FFF2-40B4-BE49-F238E27FC236}">
                <a16:creationId xmlns:a16="http://schemas.microsoft.com/office/drawing/2014/main" id="{7E0FF88D-7597-1130-5FB9-DD5127301FE8}"/>
              </a:ext>
            </a:extLst>
          </p:cNvPr>
          <p:cNvGrpSpPr/>
          <p:nvPr/>
        </p:nvGrpSpPr>
        <p:grpSpPr>
          <a:xfrm>
            <a:off x="981020" y="1926547"/>
            <a:ext cx="10229914" cy="3222936"/>
            <a:chOff x="627757" y="1793363"/>
            <a:chExt cx="10939614" cy="3446528"/>
          </a:xfrm>
          <a:gradFill>
            <a:gsLst>
              <a:gs pos="50000">
                <a:srgbClr val="1EBEAA"/>
              </a:gs>
              <a:gs pos="100000">
                <a:srgbClr val="3D45E0"/>
              </a:gs>
            </a:gsLst>
            <a:lin ang="2700000" scaled="0"/>
          </a:gradFill>
        </p:grpSpPr>
        <p:sp>
          <p:nvSpPr>
            <p:cNvPr id="66" name="Freeform: Shape 98">
              <a:extLst>
                <a:ext uri="{FF2B5EF4-FFF2-40B4-BE49-F238E27FC236}">
                  <a16:creationId xmlns:a16="http://schemas.microsoft.com/office/drawing/2014/main" id="{B9721CB5-668A-B0B3-22E7-FFDD7F1461B6}"/>
                </a:ext>
              </a:extLst>
            </p:cNvPr>
            <p:cNvSpPr/>
            <p:nvPr/>
          </p:nvSpPr>
          <p:spPr>
            <a:xfrm>
              <a:off x="3782948"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9" y="58029"/>
                    <a:pt x="29014" y="58029"/>
                  </a:cubicBezTo>
                  <a:cubicBezTo>
                    <a:pt x="12990" y="58029"/>
                    <a:pt x="0" y="45039"/>
                    <a:pt x="0" y="29014"/>
                  </a:cubicBezTo>
                  <a:cubicBezTo>
                    <a:pt x="0" y="12990"/>
                    <a:pt x="12990" y="0"/>
                    <a:pt x="29014" y="0"/>
                  </a:cubicBezTo>
                  <a:cubicBezTo>
                    <a:pt x="45039"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7" name="Freeform: Shape 99">
              <a:extLst>
                <a:ext uri="{FF2B5EF4-FFF2-40B4-BE49-F238E27FC236}">
                  <a16:creationId xmlns:a16="http://schemas.microsoft.com/office/drawing/2014/main" id="{7EF3FF74-8CD6-7BF6-423E-51FD4A3D8D05}"/>
                </a:ext>
              </a:extLst>
            </p:cNvPr>
            <p:cNvSpPr/>
            <p:nvPr/>
          </p:nvSpPr>
          <p:spPr>
            <a:xfrm>
              <a:off x="627757" y="1793363"/>
              <a:ext cx="3704401" cy="3446392"/>
            </a:xfrm>
            <a:custGeom>
              <a:avLst/>
              <a:gdLst>
                <a:gd name="connsiteX0" fmla="*/ 3955572 w 3955572"/>
                <a:gd name="connsiteY0" fmla="*/ 1814010 h 3680070"/>
                <a:gd name="connsiteX1" fmla="*/ 3520177 w 3955572"/>
                <a:gd name="connsiteY1" fmla="*/ 1814010 h 3680070"/>
                <a:gd name="connsiteX2" fmla="*/ 3420219 w 3955572"/>
                <a:gd name="connsiteY2" fmla="*/ 1717325 h 3680070"/>
                <a:gd name="connsiteX3" fmla="*/ 1584128 w 3955572"/>
                <a:gd name="connsiteY3" fmla="*/ 0 h 3680070"/>
                <a:gd name="connsiteX4" fmla="*/ 651085 w 3955572"/>
                <a:gd name="connsiteY4" fmla="*/ 253750 h 3680070"/>
                <a:gd name="connsiteX5" fmla="*/ 3721 w 3955572"/>
                <a:gd name="connsiteY5" fmla="*/ 897036 h 3680070"/>
                <a:gd name="connsiteX6" fmla="*/ 13065 w 3955572"/>
                <a:gd name="connsiteY6" fmla="*/ 933103 h 3680070"/>
                <a:gd name="connsiteX7" fmla="*/ 48508 w 3955572"/>
                <a:gd name="connsiteY7" fmla="*/ 923938 h 3680070"/>
                <a:gd name="connsiteX8" fmla="*/ 1584128 w 3955572"/>
                <a:gd name="connsiteY8" fmla="*/ 52256 h 3680070"/>
                <a:gd name="connsiteX9" fmla="*/ 3367963 w 3955572"/>
                <a:gd name="connsiteY9" fmla="*/ 1719051 h 3680070"/>
                <a:gd name="connsiteX10" fmla="*/ 3273332 w 3955572"/>
                <a:gd name="connsiteY10" fmla="*/ 1840138 h 3680070"/>
                <a:gd name="connsiteX11" fmla="*/ 3367963 w 3955572"/>
                <a:gd name="connsiteY11" fmla="*/ 1961225 h 3680070"/>
                <a:gd name="connsiteX12" fmla="*/ 1609839 w 3955572"/>
                <a:gd name="connsiteY12" fmla="*/ 3627842 h 3680070"/>
                <a:gd name="connsiteX13" fmla="*/ 1584128 w 3955572"/>
                <a:gd name="connsiteY13" fmla="*/ 3653940 h 3680070"/>
                <a:gd name="connsiteX14" fmla="*/ 1610673 w 3955572"/>
                <a:gd name="connsiteY14" fmla="*/ 3680068 h 3680070"/>
                <a:gd name="connsiteX15" fmla="*/ 3420189 w 3955572"/>
                <a:gd name="connsiteY15" fmla="*/ 1962921 h 3680070"/>
                <a:gd name="connsiteX16" fmla="*/ 3520148 w 3955572"/>
                <a:gd name="connsiteY16" fmla="*/ 1866236 h 3680070"/>
                <a:gd name="connsiteX17" fmla="*/ 3955542 w 3955572"/>
                <a:gd name="connsiteY17" fmla="*/ 1866236 h 3680070"/>
                <a:gd name="connsiteX18" fmla="*/ 3955542 w 3955572"/>
                <a:gd name="connsiteY18" fmla="*/ 1813980 h 3680070"/>
                <a:gd name="connsiteX19" fmla="*/ 3398138 w 3955572"/>
                <a:gd name="connsiteY19" fmla="*/ 1918492 h 3680070"/>
                <a:gd name="connsiteX20" fmla="*/ 3319785 w 3955572"/>
                <a:gd name="connsiteY20" fmla="*/ 1840138 h 3680070"/>
                <a:gd name="connsiteX21" fmla="*/ 3398138 w 3955572"/>
                <a:gd name="connsiteY21" fmla="*/ 1761784 h 3680070"/>
                <a:gd name="connsiteX22" fmla="*/ 3476492 w 3955572"/>
                <a:gd name="connsiteY22" fmla="*/ 1840138 h 3680070"/>
                <a:gd name="connsiteX23" fmla="*/ 3398138 w 3955572"/>
                <a:gd name="connsiteY23" fmla="*/ 1918492 h 3680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55572" h="3680070">
                  <a:moveTo>
                    <a:pt x="3955572" y="1814010"/>
                  </a:moveTo>
                  <a:lnTo>
                    <a:pt x="3520177" y="1814010"/>
                  </a:lnTo>
                  <a:cubicBezTo>
                    <a:pt x="3509643" y="1764790"/>
                    <a:pt x="3470005" y="1726253"/>
                    <a:pt x="3420219" y="1717325"/>
                  </a:cubicBezTo>
                  <a:cubicBezTo>
                    <a:pt x="3356715" y="752708"/>
                    <a:pt x="2554013" y="0"/>
                    <a:pt x="1584128" y="0"/>
                  </a:cubicBezTo>
                  <a:cubicBezTo>
                    <a:pt x="1255388" y="0"/>
                    <a:pt x="932747" y="87757"/>
                    <a:pt x="651085" y="253750"/>
                  </a:cubicBezTo>
                  <a:cubicBezTo>
                    <a:pt x="385313" y="410398"/>
                    <a:pt x="161946" y="632454"/>
                    <a:pt x="3721" y="897036"/>
                  </a:cubicBezTo>
                  <a:cubicBezTo>
                    <a:pt x="-3778" y="909564"/>
                    <a:pt x="418" y="925783"/>
                    <a:pt x="13065" y="933103"/>
                  </a:cubicBezTo>
                  <a:cubicBezTo>
                    <a:pt x="25415" y="940245"/>
                    <a:pt x="41187" y="936168"/>
                    <a:pt x="48508" y="923938"/>
                  </a:cubicBezTo>
                  <a:cubicBezTo>
                    <a:pt x="370433" y="385579"/>
                    <a:pt x="956435" y="52256"/>
                    <a:pt x="1584128" y="52256"/>
                  </a:cubicBezTo>
                  <a:cubicBezTo>
                    <a:pt x="2525921" y="52256"/>
                    <a:pt x="3305441" y="782675"/>
                    <a:pt x="3367963" y="1719051"/>
                  </a:cubicBezTo>
                  <a:cubicBezTo>
                    <a:pt x="3313684" y="1732591"/>
                    <a:pt x="3273332" y="1781722"/>
                    <a:pt x="3273332" y="1840138"/>
                  </a:cubicBezTo>
                  <a:cubicBezTo>
                    <a:pt x="3273332" y="1898554"/>
                    <a:pt x="3313684" y="1947714"/>
                    <a:pt x="3367963" y="1961225"/>
                  </a:cubicBezTo>
                  <a:cubicBezTo>
                    <a:pt x="3306007" y="2889061"/>
                    <a:pt x="2540056" y="3614689"/>
                    <a:pt x="1609839" y="3627842"/>
                  </a:cubicBezTo>
                  <a:cubicBezTo>
                    <a:pt x="1595585" y="3628050"/>
                    <a:pt x="1584128" y="3639685"/>
                    <a:pt x="1584128" y="3653940"/>
                  </a:cubicBezTo>
                  <a:cubicBezTo>
                    <a:pt x="1584128" y="3668194"/>
                    <a:pt x="1596091" y="3680276"/>
                    <a:pt x="1610673" y="3680068"/>
                  </a:cubicBezTo>
                  <a:cubicBezTo>
                    <a:pt x="2568624" y="3666468"/>
                    <a:pt x="3357280" y="2918730"/>
                    <a:pt x="3420189" y="1962921"/>
                  </a:cubicBezTo>
                  <a:cubicBezTo>
                    <a:pt x="3469975" y="1953993"/>
                    <a:pt x="3509643" y="1915456"/>
                    <a:pt x="3520148" y="1866236"/>
                  </a:cubicBezTo>
                  <a:lnTo>
                    <a:pt x="3955542" y="1866236"/>
                  </a:lnTo>
                  <a:lnTo>
                    <a:pt x="3955542" y="1813980"/>
                  </a:lnTo>
                  <a:close/>
                  <a:moveTo>
                    <a:pt x="3398138" y="1918492"/>
                  </a:moveTo>
                  <a:cubicBezTo>
                    <a:pt x="3354929" y="1918492"/>
                    <a:pt x="3319785" y="1883347"/>
                    <a:pt x="3319785" y="1840138"/>
                  </a:cubicBezTo>
                  <a:cubicBezTo>
                    <a:pt x="3319785" y="1796929"/>
                    <a:pt x="3354929" y="1761784"/>
                    <a:pt x="3398138" y="1761784"/>
                  </a:cubicBezTo>
                  <a:cubicBezTo>
                    <a:pt x="3441348" y="1761784"/>
                    <a:pt x="3476492" y="1796929"/>
                    <a:pt x="3476492" y="1840138"/>
                  </a:cubicBezTo>
                  <a:cubicBezTo>
                    <a:pt x="3476492" y="1883347"/>
                    <a:pt x="3441348" y="1918492"/>
                    <a:pt x="3398138" y="1918492"/>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8" name="Freeform: Shape 100">
              <a:extLst>
                <a:ext uri="{FF2B5EF4-FFF2-40B4-BE49-F238E27FC236}">
                  <a16:creationId xmlns:a16="http://schemas.microsoft.com/office/drawing/2014/main" id="{6E2A58D9-0393-99B1-DD88-A25879AECC66}"/>
                </a:ext>
              </a:extLst>
            </p:cNvPr>
            <p:cNvSpPr/>
            <p:nvPr/>
          </p:nvSpPr>
          <p:spPr>
            <a:xfrm>
              <a:off x="4372930" y="3489483"/>
              <a:ext cx="54343" cy="54343"/>
            </a:xfrm>
            <a:custGeom>
              <a:avLst/>
              <a:gdLst>
                <a:gd name="connsiteX0" fmla="*/ 58029 w 58028"/>
                <a:gd name="connsiteY0" fmla="*/ 29014 h 58028"/>
                <a:gd name="connsiteX1" fmla="*/ 29015 w 58028"/>
                <a:gd name="connsiteY1" fmla="*/ 58029 h 58028"/>
                <a:gd name="connsiteX2" fmla="*/ 0 w 58028"/>
                <a:gd name="connsiteY2" fmla="*/ 29014 h 58028"/>
                <a:gd name="connsiteX3" fmla="*/ 29015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9" y="58029"/>
                    <a:pt x="29015" y="58029"/>
                  </a:cubicBezTo>
                  <a:cubicBezTo>
                    <a:pt x="12990" y="58029"/>
                    <a:pt x="0" y="45039"/>
                    <a:pt x="0" y="29014"/>
                  </a:cubicBezTo>
                  <a:cubicBezTo>
                    <a:pt x="0" y="12990"/>
                    <a:pt x="12990" y="0"/>
                    <a:pt x="29015" y="0"/>
                  </a:cubicBezTo>
                  <a:cubicBezTo>
                    <a:pt x="45039"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9" name="Freeform: Shape 101">
              <a:extLst>
                <a:ext uri="{FF2B5EF4-FFF2-40B4-BE49-F238E27FC236}">
                  <a16:creationId xmlns:a16="http://schemas.microsoft.com/office/drawing/2014/main" id="{E53C5E53-2F87-F3AC-55DB-5AE6547A78B7}"/>
                </a:ext>
              </a:extLst>
            </p:cNvPr>
            <p:cNvSpPr/>
            <p:nvPr/>
          </p:nvSpPr>
          <p:spPr>
            <a:xfrm>
              <a:off x="7770577"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8" y="58029"/>
                    <a:pt x="29014" y="58029"/>
                  </a:cubicBezTo>
                  <a:cubicBezTo>
                    <a:pt x="12990" y="58029"/>
                    <a:pt x="0" y="45039"/>
                    <a:pt x="0" y="29014"/>
                  </a:cubicBezTo>
                  <a:cubicBezTo>
                    <a:pt x="0" y="12990"/>
                    <a:pt x="12990" y="0"/>
                    <a:pt x="29014" y="0"/>
                  </a:cubicBezTo>
                  <a:cubicBezTo>
                    <a:pt x="45038"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0" name="Freeform: Shape 102">
              <a:extLst>
                <a:ext uri="{FF2B5EF4-FFF2-40B4-BE49-F238E27FC236}">
                  <a16:creationId xmlns:a16="http://schemas.microsoft.com/office/drawing/2014/main" id="{6A2E5FAE-2B09-337D-6AB2-C71A525BBC40}"/>
                </a:ext>
              </a:extLst>
            </p:cNvPr>
            <p:cNvSpPr/>
            <p:nvPr/>
          </p:nvSpPr>
          <p:spPr>
            <a:xfrm>
              <a:off x="4310336" y="2665488"/>
              <a:ext cx="4006719" cy="2574403"/>
            </a:xfrm>
            <a:custGeom>
              <a:avLst/>
              <a:gdLst>
                <a:gd name="connsiteX0" fmla="*/ 4278390 w 4278389"/>
                <a:gd name="connsiteY0" fmla="*/ 882751 h 2748957"/>
                <a:gd name="connsiteX1" fmla="*/ 3845911 w 4278389"/>
                <a:gd name="connsiteY1" fmla="*/ 882751 h 2748957"/>
                <a:gd name="connsiteX2" fmla="*/ 3745923 w 4278389"/>
                <a:gd name="connsiteY2" fmla="*/ 786066 h 2748957"/>
                <a:gd name="connsiteX3" fmla="*/ 3672271 w 4278389"/>
                <a:gd name="connsiteY3" fmla="*/ 378050 h 2748957"/>
                <a:gd name="connsiteX4" fmla="*/ 3517766 w 4278389"/>
                <a:gd name="connsiteY4" fmla="*/ 13391 h 2748957"/>
                <a:gd name="connsiteX5" fmla="*/ 3481877 w 4278389"/>
                <a:gd name="connsiteY5" fmla="*/ 3511 h 2748957"/>
                <a:gd name="connsiteX6" fmla="*/ 3472146 w 4278389"/>
                <a:gd name="connsiteY6" fmla="*/ 38864 h 2748957"/>
                <a:gd name="connsiteX7" fmla="*/ 3693668 w 4278389"/>
                <a:gd name="connsiteY7" fmla="*/ 787792 h 2748957"/>
                <a:gd name="connsiteX8" fmla="*/ 3599036 w 4278389"/>
                <a:gd name="connsiteY8" fmla="*/ 908879 h 2748957"/>
                <a:gd name="connsiteX9" fmla="*/ 3693668 w 4278389"/>
                <a:gd name="connsiteY9" fmla="*/ 1029966 h 2748957"/>
                <a:gd name="connsiteX10" fmla="*/ 1909832 w 4278389"/>
                <a:gd name="connsiteY10" fmla="*/ 2696762 h 2748957"/>
                <a:gd name="connsiteX11" fmla="*/ 124241 w 4278389"/>
                <a:gd name="connsiteY11" fmla="*/ 1000327 h 2748957"/>
                <a:gd name="connsiteX12" fmla="*/ 191584 w 4278389"/>
                <a:gd name="connsiteY12" fmla="*/ 908849 h 2748957"/>
                <a:gd name="connsiteX13" fmla="*/ 124271 w 4278389"/>
                <a:gd name="connsiteY13" fmla="*/ 817372 h 2748957"/>
                <a:gd name="connsiteX14" fmla="*/ 341804 w 4278389"/>
                <a:gd name="connsiteY14" fmla="*/ 49160 h 2748957"/>
                <a:gd name="connsiteX15" fmla="*/ 331836 w 4278389"/>
                <a:gd name="connsiteY15" fmla="*/ 13896 h 2748957"/>
                <a:gd name="connsiteX16" fmla="*/ 296006 w 4278389"/>
                <a:gd name="connsiteY16" fmla="*/ 24014 h 2748957"/>
                <a:gd name="connsiteX17" fmla="*/ 141650 w 4278389"/>
                <a:gd name="connsiteY17" fmla="*/ 397571 h 2748957"/>
                <a:gd name="connsiteX18" fmla="*/ 72015 w 4278389"/>
                <a:gd name="connsiteY18" fmla="*/ 816033 h 2748957"/>
                <a:gd name="connsiteX19" fmla="*/ 0 w 4278389"/>
                <a:gd name="connsiteY19" fmla="*/ 908820 h 2748957"/>
                <a:gd name="connsiteX20" fmla="*/ 71986 w 4278389"/>
                <a:gd name="connsiteY20" fmla="*/ 1001606 h 2748957"/>
                <a:gd name="connsiteX21" fmla="*/ 235270 w 4278389"/>
                <a:gd name="connsiteY21" fmla="*/ 1672776 h 2748957"/>
                <a:gd name="connsiteX22" fmla="*/ 633079 w 4278389"/>
                <a:gd name="connsiteY22" fmla="*/ 2233989 h 2748957"/>
                <a:gd name="connsiteX23" fmla="*/ 1909803 w 4278389"/>
                <a:gd name="connsiteY23" fmla="*/ 2748957 h 2748957"/>
                <a:gd name="connsiteX24" fmla="*/ 3745864 w 4278389"/>
                <a:gd name="connsiteY24" fmla="*/ 1031632 h 2748957"/>
                <a:gd name="connsiteX25" fmla="*/ 3845851 w 4278389"/>
                <a:gd name="connsiteY25" fmla="*/ 934947 h 2748957"/>
                <a:gd name="connsiteX26" fmla="*/ 4278330 w 4278389"/>
                <a:gd name="connsiteY26" fmla="*/ 934947 h 2748957"/>
                <a:gd name="connsiteX27" fmla="*/ 4278330 w 4278389"/>
                <a:gd name="connsiteY27" fmla="*/ 882692 h 2748957"/>
                <a:gd name="connsiteX28" fmla="*/ 46512 w 4278389"/>
                <a:gd name="connsiteY28" fmla="*/ 908879 h 2748957"/>
                <a:gd name="connsiteX29" fmla="*/ 95852 w 4278389"/>
                <a:gd name="connsiteY29" fmla="*/ 859540 h 2748957"/>
                <a:gd name="connsiteX30" fmla="*/ 145191 w 4278389"/>
                <a:gd name="connsiteY30" fmla="*/ 908879 h 2748957"/>
                <a:gd name="connsiteX31" fmla="*/ 95852 w 4278389"/>
                <a:gd name="connsiteY31" fmla="*/ 958218 h 2748957"/>
                <a:gd name="connsiteX32" fmla="*/ 46512 w 4278389"/>
                <a:gd name="connsiteY32" fmla="*/ 908879 h 2748957"/>
                <a:gd name="connsiteX33" fmla="*/ 3723872 w 4278389"/>
                <a:gd name="connsiteY33" fmla="*/ 987233 h 2748957"/>
                <a:gd name="connsiteX34" fmla="*/ 3645518 w 4278389"/>
                <a:gd name="connsiteY34" fmla="*/ 908879 h 2748957"/>
                <a:gd name="connsiteX35" fmla="*/ 3723872 w 4278389"/>
                <a:gd name="connsiteY35" fmla="*/ 830525 h 2748957"/>
                <a:gd name="connsiteX36" fmla="*/ 3802226 w 4278389"/>
                <a:gd name="connsiteY36" fmla="*/ 908879 h 2748957"/>
                <a:gd name="connsiteX37" fmla="*/ 3723872 w 4278389"/>
                <a:gd name="connsiteY37" fmla="*/ 987233 h 2748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278389" h="2748957">
                  <a:moveTo>
                    <a:pt x="4278390" y="882751"/>
                  </a:moveTo>
                  <a:lnTo>
                    <a:pt x="3845911" y="882751"/>
                  </a:lnTo>
                  <a:cubicBezTo>
                    <a:pt x="3835376" y="833531"/>
                    <a:pt x="3795739" y="794994"/>
                    <a:pt x="3745923" y="786066"/>
                  </a:cubicBezTo>
                  <a:cubicBezTo>
                    <a:pt x="3736758" y="647452"/>
                    <a:pt x="3712058" y="510296"/>
                    <a:pt x="3672271" y="378050"/>
                  </a:cubicBezTo>
                  <a:cubicBezTo>
                    <a:pt x="3634210" y="251547"/>
                    <a:pt x="3582281" y="129002"/>
                    <a:pt x="3517766" y="13391"/>
                  </a:cubicBezTo>
                  <a:cubicBezTo>
                    <a:pt x="3510654" y="654"/>
                    <a:pt x="3494494" y="-3780"/>
                    <a:pt x="3481877" y="3511"/>
                  </a:cubicBezTo>
                  <a:cubicBezTo>
                    <a:pt x="3469498" y="10653"/>
                    <a:pt x="3465183" y="26395"/>
                    <a:pt x="3472146" y="38864"/>
                  </a:cubicBezTo>
                  <a:cubicBezTo>
                    <a:pt x="3601536" y="270473"/>
                    <a:pt x="3675991" y="522199"/>
                    <a:pt x="3693668" y="787792"/>
                  </a:cubicBezTo>
                  <a:cubicBezTo>
                    <a:pt x="3639388" y="801332"/>
                    <a:pt x="3599036" y="850463"/>
                    <a:pt x="3599036" y="908879"/>
                  </a:cubicBezTo>
                  <a:cubicBezTo>
                    <a:pt x="3599036" y="967295"/>
                    <a:pt x="3639388" y="1016426"/>
                    <a:pt x="3693668" y="1029966"/>
                  </a:cubicBezTo>
                  <a:cubicBezTo>
                    <a:pt x="3631115" y="1966342"/>
                    <a:pt x="2851625" y="2696762"/>
                    <a:pt x="1909832" y="2696762"/>
                  </a:cubicBezTo>
                  <a:cubicBezTo>
                    <a:pt x="968040" y="2696762"/>
                    <a:pt x="172093" y="1953249"/>
                    <a:pt x="124241" y="1000327"/>
                  </a:cubicBezTo>
                  <a:cubicBezTo>
                    <a:pt x="163225" y="988185"/>
                    <a:pt x="191584" y="951761"/>
                    <a:pt x="191584" y="908849"/>
                  </a:cubicBezTo>
                  <a:cubicBezTo>
                    <a:pt x="191584" y="865938"/>
                    <a:pt x="163225" y="829543"/>
                    <a:pt x="124271" y="817372"/>
                  </a:cubicBezTo>
                  <a:cubicBezTo>
                    <a:pt x="137871" y="548743"/>
                    <a:pt x="212802" y="284102"/>
                    <a:pt x="341804" y="49160"/>
                  </a:cubicBezTo>
                  <a:cubicBezTo>
                    <a:pt x="348679" y="36662"/>
                    <a:pt x="344245" y="20949"/>
                    <a:pt x="331836" y="13896"/>
                  </a:cubicBezTo>
                  <a:cubicBezTo>
                    <a:pt x="319158" y="6695"/>
                    <a:pt x="303030" y="11248"/>
                    <a:pt x="296006" y="24014"/>
                  </a:cubicBezTo>
                  <a:cubicBezTo>
                    <a:pt x="230925" y="142453"/>
                    <a:pt x="179056" y="268003"/>
                    <a:pt x="141650" y="397571"/>
                  </a:cubicBezTo>
                  <a:cubicBezTo>
                    <a:pt x="102458" y="533329"/>
                    <a:pt x="79098" y="673996"/>
                    <a:pt x="72015" y="816033"/>
                  </a:cubicBezTo>
                  <a:cubicBezTo>
                    <a:pt x="30681" y="826627"/>
                    <a:pt x="0" y="864212"/>
                    <a:pt x="0" y="908820"/>
                  </a:cubicBezTo>
                  <a:cubicBezTo>
                    <a:pt x="0" y="953427"/>
                    <a:pt x="30651" y="990982"/>
                    <a:pt x="71986" y="1001606"/>
                  </a:cubicBezTo>
                  <a:cubicBezTo>
                    <a:pt x="83562" y="1235209"/>
                    <a:pt x="138466" y="1460926"/>
                    <a:pt x="235270" y="1672776"/>
                  </a:cubicBezTo>
                  <a:cubicBezTo>
                    <a:pt x="331627" y="1883644"/>
                    <a:pt x="465480" y="2072461"/>
                    <a:pt x="633079" y="2233989"/>
                  </a:cubicBezTo>
                  <a:cubicBezTo>
                    <a:pt x="977681" y="2566063"/>
                    <a:pt x="1431109" y="2748957"/>
                    <a:pt x="1909803" y="2748957"/>
                  </a:cubicBezTo>
                  <a:cubicBezTo>
                    <a:pt x="2879687" y="2748957"/>
                    <a:pt x="3682359" y="1996250"/>
                    <a:pt x="3745864" y="1031632"/>
                  </a:cubicBezTo>
                  <a:cubicBezTo>
                    <a:pt x="3795679" y="1022705"/>
                    <a:pt x="3835317" y="984168"/>
                    <a:pt x="3845851" y="934947"/>
                  </a:cubicBezTo>
                  <a:lnTo>
                    <a:pt x="4278330" y="934947"/>
                  </a:lnTo>
                  <a:lnTo>
                    <a:pt x="4278330" y="882692"/>
                  </a:lnTo>
                  <a:close/>
                  <a:moveTo>
                    <a:pt x="46512" y="908879"/>
                  </a:moveTo>
                  <a:cubicBezTo>
                    <a:pt x="46512" y="881680"/>
                    <a:pt x="68653" y="859540"/>
                    <a:pt x="95852" y="859540"/>
                  </a:cubicBezTo>
                  <a:cubicBezTo>
                    <a:pt x="123051" y="859540"/>
                    <a:pt x="145191" y="881680"/>
                    <a:pt x="145191" y="908879"/>
                  </a:cubicBezTo>
                  <a:cubicBezTo>
                    <a:pt x="145191" y="936078"/>
                    <a:pt x="123051" y="958218"/>
                    <a:pt x="95852" y="958218"/>
                  </a:cubicBezTo>
                  <a:cubicBezTo>
                    <a:pt x="68653" y="958218"/>
                    <a:pt x="46512" y="936078"/>
                    <a:pt x="46512" y="908879"/>
                  </a:cubicBezTo>
                  <a:close/>
                  <a:moveTo>
                    <a:pt x="3723872" y="987233"/>
                  </a:moveTo>
                  <a:cubicBezTo>
                    <a:pt x="3680663" y="987233"/>
                    <a:pt x="3645518" y="952088"/>
                    <a:pt x="3645518" y="908879"/>
                  </a:cubicBezTo>
                  <a:cubicBezTo>
                    <a:pt x="3645518" y="865670"/>
                    <a:pt x="3680663" y="830525"/>
                    <a:pt x="3723872" y="830525"/>
                  </a:cubicBezTo>
                  <a:cubicBezTo>
                    <a:pt x="3767081" y="830525"/>
                    <a:pt x="3802226" y="865670"/>
                    <a:pt x="3802226" y="908879"/>
                  </a:cubicBezTo>
                  <a:cubicBezTo>
                    <a:pt x="3802226" y="952088"/>
                    <a:pt x="3767081" y="987233"/>
                    <a:pt x="3723872" y="98723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1" name="Freeform: Shape 103">
              <a:extLst>
                <a:ext uri="{FF2B5EF4-FFF2-40B4-BE49-F238E27FC236}">
                  <a16:creationId xmlns:a16="http://schemas.microsoft.com/office/drawing/2014/main" id="{0C7CDFE1-2051-A973-1067-5BD189D465DD}"/>
                </a:ext>
              </a:extLst>
            </p:cNvPr>
            <p:cNvSpPr/>
            <p:nvPr/>
          </p:nvSpPr>
          <p:spPr>
            <a:xfrm>
              <a:off x="8295346" y="1793363"/>
              <a:ext cx="3272025" cy="3446420"/>
            </a:xfrm>
            <a:custGeom>
              <a:avLst/>
              <a:gdLst>
                <a:gd name="connsiteX0" fmla="*/ 2842787 w 3493880"/>
                <a:gd name="connsiteY0" fmla="*/ 253750 h 3680100"/>
                <a:gd name="connsiteX1" fmla="*/ 1909773 w 3493880"/>
                <a:gd name="connsiteY1" fmla="*/ 0 h 3680100"/>
                <a:gd name="connsiteX2" fmla="*/ 633050 w 3493880"/>
                <a:gd name="connsiteY2" fmla="*/ 514968 h 3680100"/>
                <a:gd name="connsiteX3" fmla="*/ 235240 w 3493880"/>
                <a:gd name="connsiteY3" fmla="*/ 1076181 h 3680100"/>
                <a:gd name="connsiteX4" fmla="*/ 71956 w 3493880"/>
                <a:gd name="connsiteY4" fmla="*/ 1747351 h 3680100"/>
                <a:gd name="connsiteX5" fmla="*/ 0 w 3493880"/>
                <a:gd name="connsiteY5" fmla="*/ 1840138 h 3680100"/>
                <a:gd name="connsiteX6" fmla="*/ 71956 w 3493880"/>
                <a:gd name="connsiteY6" fmla="*/ 1932924 h 3680100"/>
                <a:gd name="connsiteX7" fmla="*/ 235240 w 3493880"/>
                <a:gd name="connsiteY7" fmla="*/ 2604095 h 3680100"/>
                <a:gd name="connsiteX8" fmla="*/ 633050 w 3493880"/>
                <a:gd name="connsiteY8" fmla="*/ 3165308 h 3680100"/>
                <a:gd name="connsiteX9" fmla="*/ 1883228 w 3493880"/>
                <a:gd name="connsiteY9" fmla="*/ 3680097 h 3680100"/>
                <a:gd name="connsiteX10" fmla="*/ 1909773 w 3493880"/>
                <a:gd name="connsiteY10" fmla="*/ 3653970 h 3680100"/>
                <a:gd name="connsiteX11" fmla="*/ 1884061 w 3493880"/>
                <a:gd name="connsiteY11" fmla="*/ 3627871 h 3680100"/>
                <a:gd name="connsiteX12" fmla="*/ 124182 w 3493880"/>
                <a:gd name="connsiteY12" fmla="*/ 1931645 h 3680100"/>
                <a:gd name="connsiteX13" fmla="*/ 191524 w 3493880"/>
                <a:gd name="connsiteY13" fmla="*/ 1840168 h 3680100"/>
                <a:gd name="connsiteX14" fmla="*/ 124182 w 3493880"/>
                <a:gd name="connsiteY14" fmla="*/ 1748691 h 3680100"/>
                <a:gd name="connsiteX15" fmla="*/ 1909773 w 3493880"/>
                <a:gd name="connsiteY15" fmla="*/ 52256 h 3680100"/>
                <a:gd name="connsiteX16" fmla="*/ 3445393 w 3493880"/>
                <a:gd name="connsiteY16" fmla="*/ 923938 h 3680100"/>
                <a:gd name="connsiteX17" fmla="*/ 3480835 w 3493880"/>
                <a:gd name="connsiteY17" fmla="*/ 933103 h 3680100"/>
                <a:gd name="connsiteX18" fmla="*/ 3490180 w 3493880"/>
                <a:gd name="connsiteY18" fmla="*/ 897036 h 3680100"/>
                <a:gd name="connsiteX19" fmla="*/ 2842816 w 3493880"/>
                <a:gd name="connsiteY19" fmla="*/ 253779 h 3680100"/>
                <a:gd name="connsiteX20" fmla="*/ 145102 w 3493880"/>
                <a:gd name="connsiteY20" fmla="*/ 1840138 h 3680100"/>
                <a:gd name="connsiteX21" fmla="*/ 95762 w 3493880"/>
                <a:gd name="connsiteY21" fmla="*/ 1889477 h 3680100"/>
                <a:gd name="connsiteX22" fmla="*/ 46423 w 3493880"/>
                <a:gd name="connsiteY22" fmla="*/ 1840138 h 3680100"/>
                <a:gd name="connsiteX23" fmla="*/ 95762 w 3493880"/>
                <a:gd name="connsiteY23" fmla="*/ 1790799 h 3680100"/>
                <a:gd name="connsiteX24" fmla="*/ 145102 w 3493880"/>
                <a:gd name="connsiteY24" fmla="*/ 1840138 h 368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93880" h="3680100">
                  <a:moveTo>
                    <a:pt x="2842787" y="253750"/>
                  </a:moveTo>
                  <a:cubicBezTo>
                    <a:pt x="2561123" y="87757"/>
                    <a:pt x="2238513" y="0"/>
                    <a:pt x="1909773" y="0"/>
                  </a:cubicBezTo>
                  <a:cubicBezTo>
                    <a:pt x="1431079" y="0"/>
                    <a:pt x="977652" y="182895"/>
                    <a:pt x="633050" y="514968"/>
                  </a:cubicBezTo>
                  <a:cubicBezTo>
                    <a:pt x="465420" y="676497"/>
                    <a:pt x="331597" y="865314"/>
                    <a:pt x="235240" y="1076181"/>
                  </a:cubicBezTo>
                  <a:cubicBezTo>
                    <a:pt x="138436" y="1288061"/>
                    <a:pt x="83532" y="1513778"/>
                    <a:pt x="71956" y="1747351"/>
                  </a:cubicBezTo>
                  <a:cubicBezTo>
                    <a:pt x="30621" y="1757975"/>
                    <a:pt x="0" y="1795530"/>
                    <a:pt x="0" y="1840138"/>
                  </a:cubicBezTo>
                  <a:cubicBezTo>
                    <a:pt x="0" y="1884746"/>
                    <a:pt x="30621" y="1922301"/>
                    <a:pt x="71956" y="1932924"/>
                  </a:cubicBezTo>
                  <a:cubicBezTo>
                    <a:pt x="83532" y="2166528"/>
                    <a:pt x="138436" y="2392245"/>
                    <a:pt x="235240" y="2604095"/>
                  </a:cubicBezTo>
                  <a:cubicBezTo>
                    <a:pt x="331597" y="2814962"/>
                    <a:pt x="465450" y="3003779"/>
                    <a:pt x="633050" y="3165308"/>
                  </a:cubicBezTo>
                  <a:cubicBezTo>
                    <a:pt x="971283" y="3491251"/>
                    <a:pt x="1414326" y="3673461"/>
                    <a:pt x="1883228" y="3680097"/>
                  </a:cubicBezTo>
                  <a:cubicBezTo>
                    <a:pt x="1897810" y="3680306"/>
                    <a:pt x="1909773" y="3668551"/>
                    <a:pt x="1909773" y="3653970"/>
                  </a:cubicBezTo>
                  <a:cubicBezTo>
                    <a:pt x="1909773" y="3639388"/>
                    <a:pt x="1898345" y="3628080"/>
                    <a:pt x="1884061" y="3627871"/>
                  </a:cubicBezTo>
                  <a:cubicBezTo>
                    <a:pt x="938578" y="3614689"/>
                    <a:pt x="171586" y="2875997"/>
                    <a:pt x="124182" y="1931645"/>
                  </a:cubicBezTo>
                  <a:cubicBezTo>
                    <a:pt x="163165" y="1919504"/>
                    <a:pt x="191524" y="1883079"/>
                    <a:pt x="191524" y="1840168"/>
                  </a:cubicBezTo>
                  <a:cubicBezTo>
                    <a:pt x="191524" y="1797256"/>
                    <a:pt x="163136" y="1760832"/>
                    <a:pt x="124182" y="1748691"/>
                  </a:cubicBezTo>
                  <a:cubicBezTo>
                    <a:pt x="172033" y="795798"/>
                    <a:pt x="952536" y="52256"/>
                    <a:pt x="1909773" y="52256"/>
                  </a:cubicBezTo>
                  <a:cubicBezTo>
                    <a:pt x="2537436" y="52256"/>
                    <a:pt x="3123438" y="385579"/>
                    <a:pt x="3445393" y="923938"/>
                  </a:cubicBezTo>
                  <a:cubicBezTo>
                    <a:pt x="3452714" y="936168"/>
                    <a:pt x="3468516" y="940245"/>
                    <a:pt x="3480835" y="933103"/>
                  </a:cubicBezTo>
                  <a:cubicBezTo>
                    <a:pt x="3493453" y="925783"/>
                    <a:pt x="3497649" y="909564"/>
                    <a:pt x="3490180" y="897036"/>
                  </a:cubicBezTo>
                  <a:cubicBezTo>
                    <a:pt x="3331954" y="632454"/>
                    <a:pt x="3108588" y="410427"/>
                    <a:pt x="2842816" y="253779"/>
                  </a:cubicBezTo>
                  <a:close/>
                  <a:moveTo>
                    <a:pt x="145102" y="1840138"/>
                  </a:moveTo>
                  <a:cubicBezTo>
                    <a:pt x="145102" y="1867337"/>
                    <a:pt x="122962" y="1889477"/>
                    <a:pt x="95762" y="1889477"/>
                  </a:cubicBezTo>
                  <a:cubicBezTo>
                    <a:pt x="68563" y="1889477"/>
                    <a:pt x="46423" y="1867337"/>
                    <a:pt x="46423" y="1840138"/>
                  </a:cubicBezTo>
                  <a:cubicBezTo>
                    <a:pt x="46423" y="1812939"/>
                    <a:pt x="68563" y="1790799"/>
                    <a:pt x="95762" y="1790799"/>
                  </a:cubicBezTo>
                  <a:cubicBezTo>
                    <a:pt x="122962" y="1790799"/>
                    <a:pt x="145102" y="1812939"/>
                    <a:pt x="145102" y="1840138"/>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2" name="Freeform: Shape 104">
              <a:extLst>
                <a:ext uri="{FF2B5EF4-FFF2-40B4-BE49-F238E27FC236}">
                  <a16:creationId xmlns:a16="http://schemas.microsoft.com/office/drawing/2014/main" id="{E146CDA6-7997-1E14-DA13-6104E6E8296D}"/>
                </a:ext>
              </a:extLst>
            </p:cNvPr>
            <p:cNvSpPr/>
            <p:nvPr/>
          </p:nvSpPr>
          <p:spPr>
            <a:xfrm>
              <a:off x="8357856"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8" y="58029"/>
                    <a:pt x="29014" y="58029"/>
                  </a:cubicBezTo>
                  <a:cubicBezTo>
                    <a:pt x="12990" y="58029"/>
                    <a:pt x="0" y="45039"/>
                    <a:pt x="0" y="29014"/>
                  </a:cubicBezTo>
                  <a:cubicBezTo>
                    <a:pt x="0" y="12990"/>
                    <a:pt x="12990" y="0"/>
                    <a:pt x="29014" y="0"/>
                  </a:cubicBezTo>
                  <a:cubicBezTo>
                    <a:pt x="45038"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sp>
        <p:nvSpPr>
          <p:cNvPr id="61" name="Oval 60">
            <a:extLst>
              <a:ext uri="{FF2B5EF4-FFF2-40B4-BE49-F238E27FC236}">
                <a16:creationId xmlns:a16="http://schemas.microsoft.com/office/drawing/2014/main" id="{B78DCB14-ADB4-EC67-9434-24323D4EEBCD}"/>
              </a:ext>
            </a:extLst>
          </p:cNvPr>
          <p:cNvSpPr/>
          <p:nvPr/>
        </p:nvSpPr>
        <p:spPr>
          <a:xfrm>
            <a:off x="951870" y="2132563"/>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62" name="Oval 61">
            <a:extLst>
              <a:ext uri="{FF2B5EF4-FFF2-40B4-BE49-F238E27FC236}">
                <a16:creationId xmlns:a16="http://schemas.microsoft.com/office/drawing/2014/main" id="{B7AD2BC8-74DB-42BA-5036-16BF6F788BE7}"/>
              </a:ext>
            </a:extLst>
          </p:cNvPr>
          <p:cNvSpPr/>
          <p:nvPr/>
        </p:nvSpPr>
        <p:spPr>
          <a:xfrm>
            <a:off x="8415547" y="2121677"/>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63" name="Oval 62">
            <a:extLst>
              <a:ext uri="{FF2B5EF4-FFF2-40B4-BE49-F238E27FC236}">
                <a16:creationId xmlns:a16="http://schemas.microsoft.com/office/drawing/2014/main" id="{47E09577-4073-12DF-AC08-C7EDBB1F49C3}"/>
              </a:ext>
            </a:extLst>
          </p:cNvPr>
          <p:cNvSpPr/>
          <p:nvPr/>
        </p:nvSpPr>
        <p:spPr>
          <a:xfrm>
            <a:off x="4713548" y="2132563"/>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2" name="Google Shape;817;g1fb3d38d5ef_0_938">
            <a:extLst>
              <a:ext uri="{FF2B5EF4-FFF2-40B4-BE49-F238E27FC236}">
                <a16:creationId xmlns:a16="http://schemas.microsoft.com/office/drawing/2014/main" id="{0ACC07FF-79E4-F21D-8ADA-10C6E1563BBF}"/>
              </a:ext>
            </a:extLst>
          </p:cNvPr>
          <p:cNvSpPr txBox="1"/>
          <p:nvPr/>
        </p:nvSpPr>
        <p:spPr>
          <a:xfrm>
            <a:off x="1094928" y="2937108"/>
            <a:ext cx="2568145" cy="1113364"/>
          </a:xfrm>
          <a:prstGeom prst="rect">
            <a:avLst/>
          </a:prstGeom>
          <a:noFill/>
          <a:ln>
            <a:noFill/>
          </a:ln>
        </p:spPr>
        <p:txBody>
          <a:bodyPr spcFirstLastPara="1" wrap="square" lIns="48378" tIns="48378" rIns="48378" bIns="48378" anchor="t" anchorCtr="0">
            <a:spAutoFit/>
          </a:bodyPr>
          <a:lstStyle/>
          <a:p>
            <a:pPr algn="ctr"/>
            <a:r>
              <a:rPr lang="en-US" sz="2200" b="1">
                <a:solidFill>
                  <a:schemeClr val="bg1">
                    <a:lumMod val="10000"/>
                    <a:lumOff val="90000"/>
                  </a:schemeClr>
                </a:solidFill>
              </a:rPr>
              <a:t>South African healthcare overview</a:t>
            </a:r>
          </a:p>
        </p:txBody>
      </p:sp>
      <p:sp>
        <p:nvSpPr>
          <p:cNvPr id="4" name="Google Shape;817;g1fb3d38d5ef_0_938">
            <a:extLst>
              <a:ext uri="{FF2B5EF4-FFF2-40B4-BE49-F238E27FC236}">
                <a16:creationId xmlns:a16="http://schemas.microsoft.com/office/drawing/2014/main" id="{E274B46D-B9E7-056F-1CFA-9A5707B98490}"/>
              </a:ext>
            </a:extLst>
          </p:cNvPr>
          <p:cNvSpPr txBox="1"/>
          <p:nvPr/>
        </p:nvSpPr>
        <p:spPr>
          <a:xfrm>
            <a:off x="4846414" y="3106386"/>
            <a:ext cx="2568145" cy="774809"/>
          </a:xfrm>
          <a:prstGeom prst="rect">
            <a:avLst/>
          </a:prstGeom>
          <a:noFill/>
          <a:ln>
            <a:noFill/>
          </a:ln>
        </p:spPr>
        <p:txBody>
          <a:bodyPr spcFirstLastPara="1" wrap="square" lIns="48378" tIns="48378" rIns="48378" bIns="48378" anchor="t" anchorCtr="0">
            <a:spAutoFit/>
          </a:bodyPr>
          <a:lstStyle/>
          <a:p>
            <a:pPr algn="ctr"/>
            <a:r>
              <a:rPr lang="en-US" sz="2200" b="1" dirty="0">
                <a:solidFill>
                  <a:schemeClr val="bg1">
                    <a:lumMod val="10000"/>
                    <a:lumOff val="90000"/>
                  </a:schemeClr>
                </a:solidFill>
              </a:rPr>
              <a:t>Primary and secondary care </a:t>
            </a:r>
          </a:p>
        </p:txBody>
      </p:sp>
      <p:sp>
        <p:nvSpPr>
          <p:cNvPr id="5" name="Google Shape;817;g1fb3d38d5ef_0_938">
            <a:extLst>
              <a:ext uri="{FF2B5EF4-FFF2-40B4-BE49-F238E27FC236}">
                <a16:creationId xmlns:a16="http://schemas.microsoft.com/office/drawing/2014/main" id="{9B65E41B-3180-A0AA-4A47-FEE3B36AA9B6}"/>
              </a:ext>
            </a:extLst>
          </p:cNvPr>
          <p:cNvSpPr txBox="1"/>
          <p:nvPr/>
        </p:nvSpPr>
        <p:spPr>
          <a:xfrm>
            <a:off x="8561800" y="3106386"/>
            <a:ext cx="2568145" cy="774809"/>
          </a:xfrm>
          <a:prstGeom prst="rect">
            <a:avLst/>
          </a:prstGeom>
          <a:noFill/>
          <a:ln>
            <a:noFill/>
          </a:ln>
        </p:spPr>
        <p:txBody>
          <a:bodyPr spcFirstLastPara="1" wrap="square" lIns="48378" tIns="48378" rIns="48378" bIns="48378" anchor="t" anchorCtr="0">
            <a:spAutoFit/>
          </a:bodyPr>
          <a:lstStyle/>
          <a:p>
            <a:pPr algn="ctr"/>
            <a:r>
              <a:rPr lang="en-US" sz="2200" b="1" dirty="0">
                <a:solidFill>
                  <a:schemeClr val="bg1">
                    <a:lumMod val="10000"/>
                    <a:lumOff val="90000"/>
                  </a:schemeClr>
                </a:solidFill>
              </a:rPr>
              <a:t>Discovery Health experience </a:t>
            </a:r>
          </a:p>
        </p:txBody>
      </p:sp>
    </p:spTree>
    <p:extLst>
      <p:ext uri="{BB962C8B-B14F-4D97-AF65-F5344CB8AC3E}">
        <p14:creationId xmlns:p14="http://schemas.microsoft.com/office/powerpoint/2010/main" val="27889062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B42DCFC-9955-1B9A-60A5-9BDF477851FE}"/>
              </a:ext>
            </a:extLst>
          </p:cNvPr>
          <p:cNvGraphicFramePr>
            <a:graphicFrameLocks noChangeAspect="1"/>
          </p:cNvGraphicFramePr>
          <p:nvPr>
            <p:custDataLst>
              <p:tags r:id="rId1"/>
            </p:custDataLst>
            <p:extLst>
              <p:ext uri="{D42A27DB-BD31-4B8C-83A1-F6EECF244321}">
                <p14:modId xmlns:p14="http://schemas.microsoft.com/office/powerpoint/2010/main" val="745417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Object 2" hidden="1">
                        <a:extLst>
                          <a:ext uri="{FF2B5EF4-FFF2-40B4-BE49-F238E27FC236}">
                            <a16:creationId xmlns:a16="http://schemas.microsoft.com/office/drawing/2014/main" id="{EB42DCFC-9955-1B9A-60A5-9BDF477851FE}"/>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grpSp>
        <p:nvGrpSpPr>
          <p:cNvPr id="57" name="Group 56">
            <a:extLst>
              <a:ext uri="{FF2B5EF4-FFF2-40B4-BE49-F238E27FC236}">
                <a16:creationId xmlns:a16="http://schemas.microsoft.com/office/drawing/2014/main" id="{D4EC2567-B34D-C2C5-F54E-82399DC65753}"/>
              </a:ext>
            </a:extLst>
          </p:cNvPr>
          <p:cNvGrpSpPr/>
          <p:nvPr/>
        </p:nvGrpSpPr>
        <p:grpSpPr>
          <a:xfrm>
            <a:off x="757695" y="2961845"/>
            <a:ext cx="1379782" cy="2167545"/>
            <a:chOff x="388938" y="2900485"/>
            <a:chExt cx="1475504" cy="2317919"/>
          </a:xfrm>
          <a:solidFill>
            <a:srgbClr val="1EBEAA"/>
          </a:solidFill>
        </p:grpSpPr>
        <p:sp>
          <p:nvSpPr>
            <p:cNvPr id="97" name="Freeform: Shape 59">
              <a:extLst>
                <a:ext uri="{FF2B5EF4-FFF2-40B4-BE49-F238E27FC236}">
                  <a16:creationId xmlns:a16="http://schemas.microsoft.com/office/drawing/2014/main" id="{081F92D0-586A-A6C4-8664-BBA9D050CDFB}"/>
                </a:ext>
              </a:extLst>
            </p:cNvPr>
            <p:cNvSpPr/>
            <p:nvPr/>
          </p:nvSpPr>
          <p:spPr>
            <a:xfrm>
              <a:off x="492910" y="2900485"/>
              <a:ext cx="49867" cy="51520"/>
            </a:xfrm>
            <a:custGeom>
              <a:avLst/>
              <a:gdLst>
                <a:gd name="connsiteX0" fmla="*/ 36207 w 53248"/>
                <a:gd name="connsiteY0" fmla="*/ 1627 h 55013"/>
                <a:gd name="connsiteX1" fmla="*/ 2639 w 53248"/>
                <a:gd name="connsiteY1" fmla="*/ 17072 h 55013"/>
                <a:gd name="connsiteX2" fmla="*/ 1627 w 53248"/>
                <a:gd name="connsiteY2" fmla="*/ 19810 h 55013"/>
                <a:gd name="connsiteX3" fmla="*/ 17072 w 53248"/>
                <a:gd name="connsiteY3" fmla="*/ 53377 h 55013"/>
                <a:gd name="connsiteX4" fmla="*/ 26118 w 53248"/>
                <a:gd name="connsiteY4" fmla="*/ 55014 h 55013"/>
                <a:gd name="connsiteX5" fmla="*/ 50610 w 53248"/>
                <a:gd name="connsiteY5" fmla="*/ 37933 h 55013"/>
                <a:gd name="connsiteX6" fmla="*/ 51621 w 53248"/>
                <a:gd name="connsiteY6" fmla="*/ 35195 h 55013"/>
                <a:gd name="connsiteX7" fmla="*/ 36177 w 53248"/>
                <a:gd name="connsiteY7" fmla="*/ 1627 h 5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248" h="55013">
                  <a:moveTo>
                    <a:pt x="36207" y="1627"/>
                  </a:moveTo>
                  <a:cubicBezTo>
                    <a:pt x="22667" y="-3372"/>
                    <a:pt x="7639" y="3532"/>
                    <a:pt x="2639" y="17072"/>
                  </a:cubicBezTo>
                  <a:lnTo>
                    <a:pt x="1627" y="19810"/>
                  </a:lnTo>
                  <a:cubicBezTo>
                    <a:pt x="-3372" y="33350"/>
                    <a:pt x="3532" y="48378"/>
                    <a:pt x="17072" y="53377"/>
                  </a:cubicBezTo>
                  <a:cubicBezTo>
                    <a:pt x="20048" y="54478"/>
                    <a:pt x="23113" y="55014"/>
                    <a:pt x="26118" y="55014"/>
                  </a:cubicBezTo>
                  <a:cubicBezTo>
                    <a:pt x="36742" y="55014"/>
                    <a:pt x="46711" y="48497"/>
                    <a:pt x="50610" y="37933"/>
                  </a:cubicBezTo>
                  <a:lnTo>
                    <a:pt x="51621" y="35195"/>
                  </a:lnTo>
                  <a:cubicBezTo>
                    <a:pt x="56621" y="21655"/>
                    <a:pt x="49717" y="6627"/>
                    <a:pt x="36177" y="1627"/>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8" name="Freeform: Shape 60">
              <a:extLst>
                <a:ext uri="{FF2B5EF4-FFF2-40B4-BE49-F238E27FC236}">
                  <a16:creationId xmlns:a16="http://schemas.microsoft.com/office/drawing/2014/main" id="{9D354C26-1E56-FA4F-CE67-D7FFA6AFE9DE}"/>
                </a:ext>
              </a:extLst>
            </p:cNvPr>
            <p:cNvSpPr/>
            <p:nvPr/>
          </p:nvSpPr>
          <p:spPr>
            <a:xfrm>
              <a:off x="419456" y="3162559"/>
              <a:ext cx="49446" cy="51608"/>
            </a:xfrm>
            <a:custGeom>
              <a:avLst/>
              <a:gdLst>
                <a:gd name="connsiteX0" fmla="*/ 21112 w 52799"/>
                <a:gd name="connsiteY0" fmla="*/ 54632 h 55107"/>
                <a:gd name="connsiteX1" fmla="*/ 26141 w 52799"/>
                <a:gd name="connsiteY1" fmla="*/ 55108 h 55107"/>
                <a:gd name="connsiteX2" fmla="*/ 51763 w 52799"/>
                <a:gd name="connsiteY2" fmla="*/ 33979 h 55107"/>
                <a:gd name="connsiteX3" fmla="*/ 52299 w 52799"/>
                <a:gd name="connsiteY3" fmla="*/ 31212 h 55107"/>
                <a:gd name="connsiteX4" fmla="*/ 31765 w 52799"/>
                <a:gd name="connsiteY4" fmla="*/ 501 h 55107"/>
                <a:gd name="connsiteX5" fmla="*/ 1055 w 52799"/>
                <a:gd name="connsiteY5" fmla="*/ 21034 h 55107"/>
                <a:gd name="connsiteX6" fmla="*/ 489 w 52799"/>
                <a:gd name="connsiteY6" fmla="*/ 23980 h 55107"/>
                <a:gd name="connsiteX7" fmla="*/ 21142 w 52799"/>
                <a:gd name="connsiteY7" fmla="*/ 54632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799" h="55107">
                  <a:moveTo>
                    <a:pt x="21112" y="54632"/>
                  </a:moveTo>
                  <a:cubicBezTo>
                    <a:pt x="22808" y="54959"/>
                    <a:pt x="24474" y="55108"/>
                    <a:pt x="26141" y="55108"/>
                  </a:cubicBezTo>
                  <a:cubicBezTo>
                    <a:pt x="38401" y="55108"/>
                    <a:pt x="49323" y="46448"/>
                    <a:pt x="51763" y="33979"/>
                  </a:cubicBezTo>
                  <a:lnTo>
                    <a:pt x="52299" y="31212"/>
                  </a:lnTo>
                  <a:cubicBezTo>
                    <a:pt x="55096" y="17047"/>
                    <a:pt x="45901" y="3328"/>
                    <a:pt x="31765" y="501"/>
                  </a:cubicBezTo>
                  <a:cubicBezTo>
                    <a:pt x="17630" y="-2296"/>
                    <a:pt x="3882" y="6899"/>
                    <a:pt x="1055" y="21034"/>
                  </a:cubicBezTo>
                  <a:lnTo>
                    <a:pt x="489" y="23980"/>
                  </a:lnTo>
                  <a:cubicBezTo>
                    <a:pt x="-2278" y="38145"/>
                    <a:pt x="6977" y="51864"/>
                    <a:pt x="21142" y="54632"/>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9" name="Freeform: Shape 61">
              <a:extLst>
                <a:ext uri="{FF2B5EF4-FFF2-40B4-BE49-F238E27FC236}">
                  <a16:creationId xmlns:a16="http://schemas.microsoft.com/office/drawing/2014/main" id="{7C1C9B18-722E-801C-7102-2FA0D46F9F78}"/>
                </a:ext>
              </a:extLst>
            </p:cNvPr>
            <p:cNvSpPr/>
            <p:nvPr/>
          </p:nvSpPr>
          <p:spPr>
            <a:xfrm>
              <a:off x="554157" y="4225825"/>
              <a:ext cx="50080" cy="51340"/>
            </a:xfrm>
            <a:custGeom>
              <a:avLst/>
              <a:gdLst>
                <a:gd name="connsiteX0" fmla="*/ 49638 w 53476"/>
                <a:gd name="connsiteY0" fmla="*/ 14766 h 54821"/>
                <a:gd name="connsiteX1" fmla="*/ 14790 w 53476"/>
                <a:gd name="connsiteY1" fmla="*/ 2595 h 54821"/>
                <a:gd name="connsiteX2" fmla="*/ 2590 w 53476"/>
                <a:gd name="connsiteY2" fmla="*/ 37502 h 54821"/>
                <a:gd name="connsiteX3" fmla="*/ 3810 w 53476"/>
                <a:gd name="connsiteY3" fmla="*/ 40031 h 54821"/>
                <a:gd name="connsiteX4" fmla="*/ 27349 w 53476"/>
                <a:gd name="connsiteY4" fmla="*/ 54821 h 54821"/>
                <a:gd name="connsiteX5" fmla="*/ 38686 w 53476"/>
                <a:gd name="connsiteY5" fmla="*/ 52232 h 54821"/>
                <a:gd name="connsiteX6" fmla="*/ 50887 w 53476"/>
                <a:gd name="connsiteY6" fmla="*/ 17355 h 54821"/>
                <a:gd name="connsiteX7" fmla="*/ 49638 w 53476"/>
                <a:gd name="connsiteY7" fmla="*/ 14796 h 54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476" h="54821">
                  <a:moveTo>
                    <a:pt x="49638" y="14766"/>
                  </a:moveTo>
                  <a:cubicBezTo>
                    <a:pt x="43388" y="1762"/>
                    <a:pt x="27825" y="-3654"/>
                    <a:pt x="14790" y="2595"/>
                  </a:cubicBezTo>
                  <a:cubicBezTo>
                    <a:pt x="1786" y="8845"/>
                    <a:pt x="-3660" y="24497"/>
                    <a:pt x="2590" y="37502"/>
                  </a:cubicBezTo>
                  <a:lnTo>
                    <a:pt x="3810" y="40031"/>
                  </a:lnTo>
                  <a:cubicBezTo>
                    <a:pt x="8303" y="49375"/>
                    <a:pt x="17647" y="54821"/>
                    <a:pt x="27349" y="54821"/>
                  </a:cubicBezTo>
                  <a:cubicBezTo>
                    <a:pt x="31158" y="54821"/>
                    <a:pt x="35026" y="53988"/>
                    <a:pt x="38686" y="52232"/>
                  </a:cubicBezTo>
                  <a:cubicBezTo>
                    <a:pt x="51691" y="45983"/>
                    <a:pt x="57137" y="30360"/>
                    <a:pt x="50887" y="17355"/>
                  </a:cubicBezTo>
                  <a:lnTo>
                    <a:pt x="49638" y="14796"/>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0" name="Freeform: Shape 62">
              <a:extLst>
                <a:ext uri="{FF2B5EF4-FFF2-40B4-BE49-F238E27FC236}">
                  <a16:creationId xmlns:a16="http://schemas.microsoft.com/office/drawing/2014/main" id="{96FF8FC4-BA4D-F8B3-C47A-8F7137F23519}"/>
                </a:ext>
              </a:extLst>
            </p:cNvPr>
            <p:cNvSpPr/>
            <p:nvPr/>
          </p:nvSpPr>
          <p:spPr>
            <a:xfrm>
              <a:off x="388938" y="3433117"/>
              <a:ext cx="48994" cy="51656"/>
            </a:xfrm>
            <a:custGeom>
              <a:avLst/>
              <a:gdLst>
                <a:gd name="connsiteX0" fmla="*/ 26113 w 52316"/>
                <a:gd name="connsiteY0" fmla="*/ 55159 h 55158"/>
                <a:gd name="connsiteX1" fmla="*/ 52211 w 52316"/>
                <a:gd name="connsiteY1" fmla="*/ 29864 h 55158"/>
                <a:gd name="connsiteX2" fmla="*/ 52300 w 52316"/>
                <a:gd name="connsiteY2" fmla="*/ 27037 h 55158"/>
                <a:gd name="connsiteX3" fmla="*/ 27124 w 52316"/>
                <a:gd name="connsiteY3" fmla="*/ 16 h 55158"/>
                <a:gd name="connsiteX4" fmla="*/ 104 w 52316"/>
                <a:gd name="connsiteY4" fmla="*/ 25222 h 55158"/>
                <a:gd name="connsiteX5" fmla="*/ 14 w 52316"/>
                <a:gd name="connsiteY5" fmla="*/ 28197 h 55158"/>
                <a:gd name="connsiteX6" fmla="*/ 25279 w 52316"/>
                <a:gd name="connsiteY6" fmla="*/ 55159 h 55158"/>
                <a:gd name="connsiteX7" fmla="*/ 26142 w 52316"/>
                <a:gd name="connsiteY7" fmla="*/ 55159 h 55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16" h="55158">
                  <a:moveTo>
                    <a:pt x="26113" y="55159"/>
                  </a:moveTo>
                  <a:cubicBezTo>
                    <a:pt x="40158" y="55159"/>
                    <a:pt x="51764" y="43999"/>
                    <a:pt x="52211" y="29864"/>
                  </a:cubicBezTo>
                  <a:lnTo>
                    <a:pt x="52300" y="27037"/>
                  </a:lnTo>
                  <a:cubicBezTo>
                    <a:pt x="52806" y="12634"/>
                    <a:pt x="41527" y="522"/>
                    <a:pt x="27124" y="16"/>
                  </a:cubicBezTo>
                  <a:cubicBezTo>
                    <a:pt x="12721" y="-490"/>
                    <a:pt x="610" y="10789"/>
                    <a:pt x="104" y="25222"/>
                  </a:cubicBezTo>
                  <a:lnTo>
                    <a:pt x="14" y="28197"/>
                  </a:lnTo>
                  <a:cubicBezTo>
                    <a:pt x="-462" y="42630"/>
                    <a:pt x="10876" y="54682"/>
                    <a:pt x="25279" y="55159"/>
                  </a:cubicBezTo>
                  <a:cubicBezTo>
                    <a:pt x="25577" y="55159"/>
                    <a:pt x="25845" y="55159"/>
                    <a:pt x="26142" y="55159"/>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1" name="Freeform: Shape 63">
              <a:extLst>
                <a:ext uri="{FF2B5EF4-FFF2-40B4-BE49-F238E27FC236}">
                  <a16:creationId xmlns:a16="http://schemas.microsoft.com/office/drawing/2014/main" id="{0C01325D-794D-6551-AE67-60AD9C988F71}"/>
                </a:ext>
              </a:extLst>
            </p:cNvPr>
            <p:cNvSpPr/>
            <p:nvPr/>
          </p:nvSpPr>
          <p:spPr>
            <a:xfrm>
              <a:off x="456603" y="3971599"/>
              <a:ext cx="49715" cy="51542"/>
            </a:xfrm>
            <a:custGeom>
              <a:avLst/>
              <a:gdLst>
                <a:gd name="connsiteX0" fmla="*/ 51199 w 53086"/>
                <a:gd name="connsiteY0" fmla="*/ 18792 h 55037"/>
                <a:gd name="connsiteX1" fmla="*/ 18792 w 53086"/>
                <a:gd name="connsiteY1" fmla="*/ 1056 h 55037"/>
                <a:gd name="connsiteX2" fmla="*/ 1056 w 53086"/>
                <a:gd name="connsiteY2" fmla="*/ 33462 h 55037"/>
                <a:gd name="connsiteX3" fmla="*/ 1889 w 53086"/>
                <a:gd name="connsiteY3" fmla="*/ 36290 h 55037"/>
                <a:gd name="connsiteX4" fmla="*/ 26945 w 53086"/>
                <a:gd name="connsiteY4" fmla="*/ 55037 h 55037"/>
                <a:gd name="connsiteX5" fmla="*/ 34355 w 53086"/>
                <a:gd name="connsiteY5" fmla="*/ 53966 h 55037"/>
                <a:gd name="connsiteX6" fmla="*/ 52002 w 53086"/>
                <a:gd name="connsiteY6" fmla="*/ 21530 h 55037"/>
                <a:gd name="connsiteX7" fmla="*/ 51199 w 53086"/>
                <a:gd name="connsiteY7" fmla="*/ 18792 h 5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86" h="55037">
                  <a:moveTo>
                    <a:pt x="51199" y="18792"/>
                  </a:moveTo>
                  <a:cubicBezTo>
                    <a:pt x="47151" y="4954"/>
                    <a:pt x="32629" y="-2992"/>
                    <a:pt x="18792" y="1056"/>
                  </a:cubicBezTo>
                  <a:cubicBezTo>
                    <a:pt x="4954" y="5103"/>
                    <a:pt x="-2991" y="19625"/>
                    <a:pt x="1056" y="33462"/>
                  </a:cubicBezTo>
                  <a:lnTo>
                    <a:pt x="1889" y="36290"/>
                  </a:lnTo>
                  <a:cubicBezTo>
                    <a:pt x="5252" y="47657"/>
                    <a:pt x="15637" y="55037"/>
                    <a:pt x="26945" y="55037"/>
                  </a:cubicBezTo>
                  <a:cubicBezTo>
                    <a:pt x="29386" y="55037"/>
                    <a:pt x="31885" y="54680"/>
                    <a:pt x="34355" y="53966"/>
                  </a:cubicBezTo>
                  <a:cubicBezTo>
                    <a:pt x="48193" y="49889"/>
                    <a:pt x="56109" y="35367"/>
                    <a:pt x="52002" y="21530"/>
                  </a:cubicBezTo>
                  <a:lnTo>
                    <a:pt x="51199" y="18792"/>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2" name="Freeform: Shape 64">
              <a:extLst>
                <a:ext uri="{FF2B5EF4-FFF2-40B4-BE49-F238E27FC236}">
                  <a16:creationId xmlns:a16="http://schemas.microsoft.com/office/drawing/2014/main" id="{E5FA5F2B-FB48-DA9E-ECC7-029789357A43}"/>
                </a:ext>
              </a:extLst>
            </p:cNvPr>
            <p:cNvSpPr/>
            <p:nvPr/>
          </p:nvSpPr>
          <p:spPr>
            <a:xfrm>
              <a:off x="691073" y="4460900"/>
              <a:ext cx="50469" cy="51170"/>
            </a:xfrm>
            <a:custGeom>
              <a:avLst/>
              <a:gdLst>
                <a:gd name="connsiteX0" fmla="*/ 47588 w 53891"/>
                <a:gd name="connsiteY0" fmla="*/ 11223 h 54640"/>
                <a:gd name="connsiteX1" fmla="*/ 11223 w 53891"/>
                <a:gd name="connsiteY1" fmla="*/ 4676 h 54640"/>
                <a:gd name="connsiteX2" fmla="*/ 4676 w 53891"/>
                <a:gd name="connsiteY2" fmla="*/ 41041 h 54640"/>
                <a:gd name="connsiteX3" fmla="*/ 6372 w 53891"/>
                <a:gd name="connsiteY3" fmla="*/ 43481 h 54640"/>
                <a:gd name="connsiteX4" fmla="*/ 27798 w 53891"/>
                <a:gd name="connsiteY4" fmla="*/ 54640 h 54640"/>
                <a:gd name="connsiteX5" fmla="*/ 42737 w 53891"/>
                <a:gd name="connsiteY5" fmla="*/ 49939 h 54640"/>
                <a:gd name="connsiteX6" fmla="*/ 49195 w 53891"/>
                <a:gd name="connsiteY6" fmla="*/ 13574 h 54640"/>
                <a:gd name="connsiteX7" fmla="*/ 47588 w 53891"/>
                <a:gd name="connsiteY7" fmla="*/ 11253 h 54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91" h="54640">
                  <a:moveTo>
                    <a:pt x="47588" y="11223"/>
                  </a:moveTo>
                  <a:cubicBezTo>
                    <a:pt x="39345" y="-621"/>
                    <a:pt x="23067" y="-3567"/>
                    <a:pt x="11223" y="4676"/>
                  </a:cubicBezTo>
                  <a:cubicBezTo>
                    <a:pt x="-621" y="12919"/>
                    <a:pt x="-3567" y="29197"/>
                    <a:pt x="4676" y="41041"/>
                  </a:cubicBezTo>
                  <a:lnTo>
                    <a:pt x="6372" y="43481"/>
                  </a:lnTo>
                  <a:cubicBezTo>
                    <a:pt x="11461" y="50742"/>
                    <a:pt x="19555" y="54640"/>
                    <a:pt x="27798" y="54640"/>
                  </a:cubicBezTo>
                  <a:cubicBezTo>
                    <a:pt x="32976" y="54640"/>
                    <a:pt x="38184" y="53123"/>
                    <a:pt x="42737" y="49939"/>
                  </a:cubicBezTo>
                  <a:cubicBezTo>
                    <a:pt x="54551" y="41666"/>
                    <a:pt x="57438" y="25388"/>
                    <a:pt x="49195" y="13574"/>
                  </a:cubicBezTo>
                  <a:lnTo>
                    <a:pt x="47588" y="11253"/>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3" name="Freeform: Shape 65">
              <a:extLst>
                <a:ext uri="{FF2B5EF4-FFF2-40B4-BE49-F238E27FC236}">
                  <a16:creationId xmlns:a16="http://schemas.microsoft.com/office/drawing/2014/main" id="{3BE0EEE0-70EA-629A-DA0B-201879EEB5B7}"/>
                </a:ext>
              </a:extLst>
            </p:cNvPr>
            <p:cNvSpPr/>
            <p:nvPr/>
          </p:nvSpPr>
          <p:spPr>
            <a:xfrm>
              <a:off x="401218" y="3705108"/>
              <a:ext cx="49269" cy="51608"/>
            </a:xfrm>
            <a:custGeom>
              <a:avLst/>
              <a:gdLst>
                <a:gd name="connsiteX0" fmla="*/ 52042 w 52610"/>
                <a:gd name="connsiteY0" fmla="*/ 22909 h 55107"/>
                <a:gd name="connsiteX1" fmla="*/ 22909 w 52610"/>
                <a:gd name="connsiteY1" fmla="*/ 203 h 55107"/>
                <a:gd name="connsiteX2" fmla="*/ 203 w 52610"/>
                <a:gd name="connsiteY2" fmla="*/ 29337 h 55107"/>
                <a:gd name="connsiteX3" fmla="*/ 560 w 52610"/>
                <a:gd name="connsiteY3" fmla="*/ 32283 h 55107"/>
                <a:gd name="connsiteX4" fmla="*/ 26450 w 52610"/>
                <a:gd name="connsiteY4" fmla="*/ 55107 h 55107"/>
                <a:gd name="connsiteX5" fmla="*/ 29783 w 52610"/>
                <a:gd name="connsiteY5" fmla="*/ 54899 h 55107"/>
                <a:gd name="connsiteX6" fmla="*/ 52399 w 52610"/>
                <a:gd name="connsiteY6" fmla="*/ 25706 h 55107"/>
                <a:gd name="connsiteX7" fmla="*/ 52042 w 52610"/>
                <a:gd name="connsiteY7" fmla="*/ 22909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10" h="55107">
                  <a:moveTo>
                    <a:pt x="52042" y="22909"/>
                  </a:moveTo>
                  <a:cubicBezTo>
                    <a:pt x="50257" y="8595"/>
                    <a:pt x="37223" y="-1582"/>
                    <a:pt x="22909" y="203"/>
                  </a:cubicBezTo>
                  <a:cubicBezTo>
                    <a:pt x="8595" y="1989"/>
                    <a:pt x="-1582" y="15023"/>
                    <a:pt x="203" y="29337"/>
                  </a:cubicBezTo>
                  <a:lnTo>
                    <a:pt x="560" y="32283"/>
                  </a:lnTo>
                  <a:cubicBezTo>
                    <a:pt x="2227" y="45466"/>
                    <a:pt x="13475" y="55107"/>
                    <a:pt x="26450" y="55107"/>
                  </a:cubicBezTo>
                  <a:cubicBezTo>
                    <a:pt x="27551" y="55107"/>
                    <a:pt x="28652" y="55048"/>
                    <a:pt x="29783" y="54899"/>
                  </a:cubicBezTo>
                  <a:cubicBezTo>
                    <a:pt x="44097" y="53084"/>
                    <a:pt x="54215" y="40020"/>
                    <a:pt x="52399" y="25706"/>
                  </a:cubicBezTo>
                  <a:lnTo>
                    <a:pt x="52042" y="22909"/>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4" name="Freeform: Shape 66">
              <a:extLst>
                <a:ext uri="{FF2B5EF4-FFF2-40B4-BE49-F238E27FC236}">
                  <a16:creationId xmlns:a16="http://schemas.microsoft.com/office/drawing/2014/main" id="{43486050-1793-66CE-730A-E9C3E088702B}"/>
                </a:ext>
              </a:extLst>
            </p:cNvPr>
            <p:cNvSpPr/>
            <p:nvPr/>
          </p:nvSpPr>
          <p:spPr>
            <a:xfrm>
              <a:off x="1067809" y="4851598"/>
              <a:ext cx="51124" cy="50580"/>
            </a:xfrm>
            <a:custGeom>
              <a:avLst/>
              <a:gdLst>
                <a:gd name="connsiteX0" fmla="*/ 44099 w 54590"/>
                <a:gd name="connsiteY0" fmla="*/ 6961 h 54009"/>
                <a:gd name="connsiteX1" fmla="*/ 41808 w 54590"/>
                <a:gd name="connsiteY1" fmla="*/ 5235 h 54009"/>
                <a:gd name="connsiteX2" fmla="*/ 5235 w 54590"/>
                <a:gd name="connsiteY2" fmla="*/ 10443 h 54009"/>
                <a:gd name="connsiteX3" fmla="*/ 10443 w 54590"/>
                <a:gd name="connsiteY3" fmla="*/ 47016 h 54009"/>
                <a:gd name="connsiteX4" fmla="*/ 12794 w 54590"/>
                <a:gd name="connsiteY4" fmla="*/ 48772 h 54009"/>
                <a:gd name="connsiteX5" fmla="*/ 28447 w 54590"/>
                <a:gd name="connsiteY5" fmla="*/ 54009 h 54009"/>
                <a:gd name="connsiteX6" fmla="*/ 49367 w 54590"/>
                <a:gd name="connsiteY6" fmla="*/ 43564 h 54009"/>
                <a:gd name="connsiteX7" fmla="*/ 44129 w 54590"/>
                <a:gd name="connsiteY7" fmla="*/ 6991 h 5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590" h="54009">
                  <a:moveTo>
                    <a:pt x="44099" y="6961"/>
                  </a:moveTo>
                  <a:lnTo>
                    <a:pt x="41808" y="5235"/>
                  </a:lnTo>
                  <a:cubicBezTo>
                    <a:pt x="30262" y="-3425"/>
                    <a:pt x="13895" y="-1104"/>
                    <a:pt x="5235" y="10443"/>
                  </a:cubicBezTo>
                  <a:cubicBezTo>
                    <a:pt x="-3425" y="21989"/>
                    <a:pt x="-1104" y="38356"/>
                    <a:pt x="10443" y="47016"/>
                  </a:cubicBezTo>
                  <a:lnTo>
                    <a:pt x="12794" y="48772"/>
                  </a:lnTo>
                  <a:cubicBezTo>
                    <a:pt x="17495" y="52283"/>
                    <a:pt x="23001" y="54009"/>
                    <a:pt x="28447" y="54009"/>
                  </a:cubicBezTo>
                  <a:cubicBezTo>
                    <a:pt x="36392" y="54009"/>
                    <a:pt x="44248" y="50408"/>
                    <a:pt x="49367" y="43564"/>
                  </a:cubicBezTo>
                  <a:cubicBezTo>
                    <a:pt x="58026" y="32018"/>
                    <a:pt x="55675" y="15650"/>
                    <a:pt x="44129" y="6991"/>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5" name="Freeform: Shape 67">
              <a:extLst>
                <a:ext uri="{FF2B5EF4-FFF2-40B4-BE49-F238E27FC236}">
                  <a16:creationId xmlns:a16="http://schemas.microsoft.com/office/drawing/2014/main" id="{7C511FA7-776F-AA00-1670-4437ACF24DD8}"/>
                </a:ext>
              </a:extLst>
            </p:cNvPr>
            <p:cNvSpPr/>
            <p:nvPr/>
          </p:nvSpPr>
          <p:spPr>
            <a:xfrm>
              <a:off x="863805" y="4671283"/>
              <a:ext cx="50792" cy="50861"/>
            </a:xfrm>
            <a:custGeom>
              <a:avLst/>
              <a:gdLst>
                <a:gd name="connsiteX0" fmla="*/ 44967 w 54236"/>
                <a:gd name="connsiteY0" fmla="*/ 8037 h 54310"/>
                <a:gd name="connsiteX1" fmla="*/ 8037 w 54236"/>
                <a:gd name="connsiteY1" fmla="*/ 7263 h 54310"/>
                <a:gd name="connsiteX2" fmla="*/ 7263 w 54236"/>
                <a:gd name="connsiteY2" fmla="*/ 44193 h 54310"/>
                <a:gd name="connsiteX3" fmla="*/ 9346 w 54236"/>
                <a:gd name="connsiteY3" fmla="*/ 46365 h 54310"/>
                <a:gd name="connsiteX4" fmla="*/ 28124 w 54236"/>
                <a:gd name="connsiteY4" fmla="*/ 54311 h 54310"/>
                <a:gd name="connsiteX5" fmla="*/ 46276 w 54236"/>
                <a:gd name="connsiteY5" fmla="*/ 46960 h 54310"/>
                <a:gd name="connsiteX6" fmla="*/ 46901 w 54236"/>
                <a:gd name="connsiteY6" fmla="*/ 10031 h 54310"/>
                <a:gd name="connsiteX7" fmla="*/ 44967 w 54236"/>
                <a:gd name="connsiteY7" fmla="*/ 8007 h 5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36" h="54310">
                  <a:moveTo>
                    <a:pt x="44967" y="8037"/>
                  </a:moveTo>
                  <a:cubicBezTo>
                    <a:pt x="34968" y="-2379"/>
                    <a:pt x="18452" y="-2706"/>
                    <a:pt x="8037" y="7263"/>
                  </a:cubicBezTo>
                  <a:cubicBezTo>
                    <a:pt x="-2379" y="17262"/>
                    <a:pt x="-2706" y="33778"/>
                    <a:pt x="7263" y="44193"/>
                  </a:cubicBezTo>
                  <a:lnTo>
                    <a:pt x="9346" y="46365"/>
                  </a:lnTo>
                  <a:cubicBezTo>
                    <a:pt x="14464" y="51662"/>
                    <a:pt x="21279" y="54311"/>
                    <a:pt x="28124" y="54311"/>
                  </a:cubicBezTo>
                  <a:cubicBezTo>
                    <a:pt x="34968" y="54311"/>
                    <a:pt x="41217" y="51871"/>
                    <a:pt x="46276" y="46960"/>
                  </a:cubicBezTo>
                  <a:cubicBezTo>
                    <a:pt x="56632" y="36932"/>
                    <a:pt x="56930" y="20386"/>
                    <a:pt x="46901" y="10031"/>
                  </a:cubicBezTo>
                  <a:lnTo>
                    <a:pt x="44967" y="8007"/>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6" name="Freeform: Shape 68">
              <a:extLst>
                <a:ext uri="{FF2B5EF4-FFF2-40B4-BE49-F238E27FC236}">
                  <a16:creationId xmlns:a16="http://schemas.microsoft.com/office/drawing/2014/main" id="{0EC35B94-E13B-5EB9-9CFC-86913393B646}"/>
                </a:ext>
              </a:extLst>
            </p:cNvPr>
            <p:cNvSpPr/>
            <p:nvPr/>
          </p:nvSpPr>
          <p:spPr>
            <a:xfrm>
              <a:off x="1812806" y="5169026"/>
              <a:ext cx="51636" cy="49378"/>
            </a:xfrm>
            <a:custGeom>
              <a:avLst/>
              <a:gdLst>
                <a:gd name="connsiteX0" fmla="*/ 33138 w 55137"/>
                <a:gd name="connsiteY0" fmla="*/ 799 h 52726"/>
                <a:gd name="connsiteX1" fmla="*/ 30341 w 55137"/>
                <a:gd name="connsiteY1" fmla="*/ 352 h 52726"/>
                <a:gd name="connsiteX2" fmla="*/ 345 w 55137"/>
                <a:gd name="connsiteY2" fmla="*/ 21927 h 52726"/>
                <a:gd name="connsiteX3" fmla="*/ 21920 w 55137"/>
                <a:gd name="connsiteY3" fmla="*/ 51923 h 52726"/>
                <a:gd name="connsiteX4" fmla="*/ 24866 w 55137"/>
                <a:gd name="connsiteY4" fmla="*/ 52399 h 52726"/>
                <a:gd name="connsiteX5" fmla="*/ 29032 w 55137"/>
                <a:gd name="connsiteY5" fmla="*/ 52727 h 52726"/>
                <a:gd name="connsiteX6" fmla="*/ 54803 w 55137"/>
                <a:gd name="connsiteY6" fmla="*/ 30735 h 52726"/>
                <a:gd name="connsiteX7" fmla="*/ 33138 w 55137"/>
                <a:gd name="connsiteY7" fmla="*/ 799 h 52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37" h="52726">
                  <a:moveTo>
                    <a:pt x="33138" y="799"/>
                  </a:moveTo>
                  <a:lnTo>
                    <a:pt x="30341" y="352"/>
                  </a:lnTo>
                  <a:cubicBezTo>
                    <a:pt x="16117" y="-1999"/>
                    <a:pt x="2666" y="7673"/>
                    <a:pt x="345" y="21927"/>
                  </a:cubicBezTo>
                  <a:cubicBezTo>
                    <a:pt x="-1976" y="36181"/>
                    <a:pt x="7665" y="49602"/>
                    <a:pt x="21920" y="51923"/>
                  </a:cubicBezTo>
                  <a:lnTo>
                    <a:pt x="24866" y="52399"/>
                  </a:lnTo>
                  <a:cubicBezTo>
                    <a:pt x="26264" y="52637"/>
                    <a:pt x="27663" y="52727"/>
                    <a:pt x="29032" y="52727"/>
                  </a:cubicBezTo>
                  <a:cubicBezTo>
                    <a:pt x="41649" y="52727"/>
                    <a:pt x="52720" y="43591"/>
                    <a:pt x="54803" y="30735"/>
                  </a:cubicBezTo>
                  <a:cubicBezTo>
                    <a:pt x="57094" y="16481"/>
                    <a:pt x="47393" y="3090"/>
                    <a:pt x="33138" y="799"/>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7" name="Freeform: Shape 69">
              <a:extLst>
                <a:ext uri="{FF2B5EF4-FFF2-40B4-BE49-F238E27FC236}">
                  <a16:creationId xmlns:a16="http://schemas.microsoft.com/office/drawing/2014/main" id="{FC37B5D3-FB06-ABD9-32B8-3516302A61FF}"/>
                </a:ext>
              </a:extLst>
            </p:cNvPr>
            <p:cNvSpPr/>
            <p:nvPr/>
          </p:nvSpPr>
          <p:spPr>
            <a:xfrm>
              <a:off x="1548493" y="5103957"/>
              <a:ext cx="51551" cy="49793"/>
            </a:xfrm>
            <a:custGeom>
              <a:avLst/>
              <a:gdLst>
                <a:gd name="connsiteX0" fmla="*/ 37102 w 55046"/>
                <a:gd name="connsiteY0" fmla="*/ 2253 h 53169"/>
                <a:gd name="connsiteX1" fmla="*/ 34424 w 55046"/>
                <a:gd name="connsiteY1" fmla="*/ 1360 h 53169"/>
                <a:gd name="connsiteX2" fmla="*/ 1363 w 55046"/>
                <a:gd name="connsiteY2" fmla="*/ 17816 h 53169"/>
                <a:gd name="connsiteX3" fmla="*/ 17819 w 55046"/>
                <a:gd name="connsiteY3" fmla="*/ 50878 h 53169"/>
                <a:gd name="connsiteX4" fmla="*/ 20676 w 55046"/>
                <a:gd name="connsiteY4" fmla="*/ 51830 h 53169"/>
                <a:gd name="connsiteX5" fmla="*/ 28919 w 55046"/>
                <a:gd name="connsiteY5" fmla="*/ 53169 h 53169"/>
                <a:gd name="connsiteX6" fmla="*/ 53707 w 55046"/>
                <a:gd name="connsiteY6" fmla="*/ 35255 h 53169"/>
                <a:gd name="connsiteX7" fmla="*/ 37132 w 55046"/>
                <a:gd name="connsiteY7" fmla="*/ 2223 h 53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6" h="53169">
                  <a:moveTo>
                    <a:pt x="37102" y="2253"/>
                  </a:moveTo>
                  <a:lnTo>
                    <a:pt x="34424" y="1360"/>
                  </a:lnTo>
                  <a:cubicBezTo>
                    <a:pt x="20735" y="-3223"/>
                    <a:pt x="5945" y="4157"/>
                    <a:pt x="1363" y="17816"/>
                  </a:cubicBezTo>
                  <a:cubicBezTo>
                    <a:pt x="-3220" y="31505"/>
                    <a:pt x="4130" y="46295"/>
                    <a:pt x="17819" y="50878"/>
                  </a:cubicBezTo>
                  <a:lnTo>
                    <a:pt x="20676" y="51830"/>
                  </a:lnTo>
                  <a:cubicBezTo>
                    <a:pt x="23414" y="52723"/>
                    <a:pt x="26181" y="53169"/>
                    <a:pt x="28919" y="53169"/>
                  </a:cubicBezTo>
                  <a:cubicBezTo>
                    <a:pt x="39870" y="53169"/>
                    <a:pt x="50077" y="46235"/>
                    <a:pt x="53707" y="35255"/>
                  </a:cubicBezTo>
                  <a:cubicBezTo>
                    <a:pt x="58261" y="21566"/>
                    <a:pt x="50821" y="6776"/>
                    <a:pt x="37132" y="222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8" name="Freeform: Shape 70">
              <a:extLst>
                <a:ext uri="{FF2B5EF4-FFF2-40B4-BE49-F238E27FC236}">
                  <a16:creationId xmlns:a16="http://schemas.microsoft.com/office/drawing/2014/main" id="{ECC64C25-055D-70BC-D6FA-74F4282094E3}"/>
                </a:ext>
              </a:extLst>
            </p:cNvPr>
            <p:cNvSpPr/>
            <p:nvPr/>
          </p:nvSpPr>
          <p:spPr>
            <a:xfrm>
              <a:off x="1297929" y="4997137"/>
              <a:ext cx="51340" cy="50181"/>
            </a:xfrm>
            <a:custGeom>
              <a:avLst/>
              <a:gdLst>
                <a:gd name="connsiteX0" fmla="*/ 40847 w 54821"/>
                <a:gd name="connsiteY0" fmla="*/ 4333 h 53583"/>
                <a:gd name="connsiteX1" fmla="*/ 38258 w 54821"/>
                <a:gd name="connsiteY1" fmla="*/ 2994 h 53583"/>
                <a:gd name="connsiteX2" fmla="*/ 2994 w 54821"/>
                <a:gd name="connsiteY2" fmla="*/ 13975 h 53583"/>
                <a:gd name="connsiteX3" fmla="*/ 13975 w 54821"/>
                <a:gd name="connsiteY3" fmla="*/ 49239 h 53583"/>
                <a:gd name="connsiteX4" fmla="*/ 16564 w 54821"/>
                <a:gd name="connsiteY4" fmla="*/ 50578 h 53583"/>
                <a:gd name="connsiteX5" fmla="*/ 28676 w 54821"/>
                <a:gd name="connsiteY5" fmla="*/ 53583 h 53583"/>
                <a:gd name="connsiteX6" fmla="*/ 51828 w 54821"/>
                <a:gd name="connsiteY6" fmla="*/ 39597 h 53583"/>
                <a:gd name="connsiteX7" fmla="*/ 40847 w 54821"/>
                <a:gd name="connsiteY7" fmla="*/ 4333 h 53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21" h="53583">
                  <a:moveTo>
                    <a:pt x="40847" y="4333"/>
                  </a:moveTo>
                  <a:lnTo>
                    <a:pt x="38258" y="2994"/>
                  </a:lnTo>
                  <a:cubicBezTo>
                    <a:pt x="25491" y="-3702"/>
                    <a:pt x="9690" y="1209"/>
                    <a:pt x="2994" y="13975"/>
                  </a:cubicBezTo>
                  <a:cubicBezTo>
                    <a:pt x="-3702" y="26741"/>
                    <a:pt x="1209" y="42543"/>
                    <a:pt x="13975" y="49239"/>
                  </a:cubicBezTo>
                  <a:lnTo>
                    <a:pt x="16564" y="50578"/>
                  </a:lnTo>
                  <a:cubicBezTo>
                    <a:pt x="20433" y="52601"/>
                    <a:pt x="24599" y="53583"/>
                    <a:pt x="28676" y="53583"/>
                  </a:cubicBezTo>
                  <a:cubicBezTo>
                    <a:pt x="38079" y="53583"/>
                    <a:pt x="47155" y="48495"/>
                    <a:pt x="51828" y="39597"/>
                  </a:cubicBezTo>
                  <a:cubicBezTo>
                    <a:pt x="58523" y="26831"/>
                    <a:pt x="53613" y="11029"/>
                    <a:pt x="40847" y="433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58" name="Group 57">
            <a:extLst>
              <a:ext uri="{FF2B5EF4-FFF2-40B4-BE49-F238E27FC236}">
                <a16:creationId xmlns:a16="http://schemas.microsoft.com/office/drawing/2014/main" id="{456C2DED-3835-CC81-9428-C2151110E418}"/>
              </a:ext>
            </a:extLst>
          </p:cNvPr>
          <p:cNvGrpSpPr/>
          <p:nvPr/>
        </p:nvGrpSpPr>
        <p:grpSpPr>
          <a:xfrm>
            <a:off x="4835442" y="1930164"/>
            <a:ext cx="2500776" cy="636331"/>
            <a:chOff x="4749579" y="1797231"/>
            <a:chExt cx="2674267" cy="680476"/>
          </a:xfrm>
          <a:solidFill>
            <a:schemeClr val="tx2">
              <a:lumMod val="60000"/>
              <a:lumOff val="40000"/>
            </a:schemeClr>
          </a:solidFill>
        </p:grpSpPr>
        <p:sp>
          <p:nvSpPr>
            <p:cNvPr id="85" name="Freeform: Shape 72">
              <a:extLst>
                <a:ext uri="{FF2B5EF4-FFF2-40B4-BE49-F238E27FC236}">
                  <a16:creationId xmlns:a16="http://schemas.microsoft.com/office/drawing/2014/main" id="{5B2EE73E-B615-B9DC-9980-746EE40584A5}"/>
                </a:ext>
              </a:extLst>
            </p:cNvPr>
            <p:cNvSpPr/>
            <p:nvPr/>
          </p:nvSpPr>
          <p:spPr>
            <a:xfrm>
              <a:off x="7181514" y="2203590"/>
              <a:ext cx="50995" cy="50694"/>
            </a:xfrm>
            <a:custGeom>
              <a:avLst/>
              <a:gdLst>
                <a:gd name="connsiteX0" fmla="*/ 9107 w 54453"/>
                <a:gd name="connsiteY0" fmla="*/ 45918 h 54131"/>
                <a:gd name="connsiteX1" fmla="*/ 11249 w 54453"/>
                <a:gd name="connsiteY1" fmla="*/ 47763 h 54131"/>
                <a:gd name="connsiteX2" fmla="*/ 28331 w 54453"/>
                <a:gd name="connsiteY2" fmla="*/ 54131 h 54131"/>
                <a:gd name="connsiteX3" fmla="*/ 48090 w 54453"/>
                <a:gd name="connsiteY3" fmla="*/ 45085 h 54131"/>
                <a:gd name="connsiteX4" fmla="*/ 45412 w 54453"/>
                <a:gd name="connsiteY4" fmla="*/ 8244 h 54131"/>
                <a:gd name="connsiteX5" fmla="*/ 43151 w 54453"/>
                <a:gd name="connsiteY5" fmla="*/ 6310 h 54131"/>
                <a:gd name="connsiteX6" fmla="*/ 6310 w 54453"/>
                <a:gd name="connsiteY6" fmla="*/ 9107 h 54131"/>
                <a:gd name="connsiteX7" fmla="*/ 9107 w 54453"/>
                <a:gd name="connsiteY7" fmla="*/ 45948 h 5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53" h="54131">
                  <a:moveTo>
                    <a:pt x="9107" y="45918"/>
                  </a:moveTo>
                  <a:lnTo>
                    <a:pt x="11249" y="47763"/>
                  </a:lnTo>
                  <a:cubicBezTo>
                    <a:pt x="16190" y="52019"/>
                    <a:pt x="22260" y="54131"/>
                    <a:pt x="28331" y="54131"/>
                  </a:cubicBezTo>
                  <a:cubicBezTo>
                    <a:pt x="35652" y="54131"/>
                    <a:pt x="42942" y="51066"/>
                    <a:pt x="48090" y="45085"/>
                  </a:cubicBezTo>
                  <a:cubicBezTo>
                    <a:pt x="57524" y="34163"/>
                    <a:pt x="56334" y="17677"/>
                    <a:pt x="45412" y="8244"/>
                  </a:cubicBezTo>
                  <a:lnTo>
                    <a:pt x="43151" y="6310"/>
                  </a:lnTo>
                  <a:cubicBezTo>
                    <a:pt x="32199" y="-3094"/>
                    <a:pt x="15713" y="-1844"/>
                    <a:pt x="6310" y="9107"/>
                  </a:cubicBezTo>
                  <a:cubicBezTo>
                    <a:pt x="-3094" y="20058"/>
                    <a:pt x="-1844" y="36544"/>
                    <a:pt x="9107" y="45948"/>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6" name="Freeform: Shape 73">
              <a:extLst>
                <a:ext uri="{FF2B5EF4-FFF2-40B4-BE49-F238E27FC236}">
                  <a16:creationId xmlns:a16="http://schemas.microsoft.com/office/drawing/2014/main" id="{EA6D7DEA-BA5A-9C80-4586-AEAD8888C6B3}"/>
                </a:ext>
              </a:extLst>
            </p:cNvPr>
            <p:cNvSpPr/>
            <p:nvPr/>
          </p:nvSpPr>
          <p:spPr>
            <a:xfrm>
              <a:off x="6189775" y="1797231"/>
              <a:ext cx="51644" cy="49109"/>
            </a:xfrm>
            <a:custGeom>
              <a:avLst/>
              <a:gdLst>
                <a:gd name="connsiteX0" fmla="*/ 24374 w 55146"/>
                <a:gd name="connsiteY0" fmla="*/ 52172 h 52439"/>
                <a:gd name="connsiteX1" fmla="*/ 27231 w 55146"/>
                <a:gd name="connsiteY1" fmla="*/ 52380 h 52439"/>
                <a:gd name="connsiteX2" fmla="*/ 29046 w 55146"/>
                <a:gd name="connsiteY2" fmla="*/ 52440 h 52439"/>
                <a:gd name="connsiteX3" fmla="*/ 55085 w 55146"/>
                <a:gd name="connsiteY3" fmla="*/ 28127 h 52439"/>
                <a:gd name="connsiteX4" fmla="*/ 30832 w 55146"/>
                <a:gd name="connsiteY4" fmla="*/ 273 h 52439"/>
                <a:gd name="connsiteX5" fmla="*/ 27886 w 55146"/>
                <a:gd name="connsiteY5" fmla="*/ 65 h 52439"/>
                <a:gd name="connsiteX6" fmla="*/ 62 w 55146"/>
                <a:gd name="connsiteY6" fmla="*/ 24378 h 52439"/>
                <a:gd name="connsiteX7" fmla="*/ 24374 w 55146"/>
                <a:gd name="connsiteY7" fmla="*/ 52202 h 52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46" h="52439">
                  <a:moveTo>
                    <a:pt x="24374" y="52172"/>
                  </a:moveTo>
                  <a:lnTo>
                    <a:pt x="27231" y="52380"/>
                  </a:lnTo>
                  <a:cubicBezTo>
                    <a:pt x="27856" y="52410"/>
                    <a:pt x="28451" y="52440"/>
                    <a:pt x="29046" y="52440"/>
                  </a:cubicBezTo>
                  <a:cubicBezTo>
                    <a:pt x="42646" y="52440"/>
                    <a:pt x="54132" y="41905"/>
                    <a:pt x="55085" y="28127"/>
                  </a:cubicBezTo>
                  <a:cubicBezTo>
                    <a:pt x="56067" y="13724"/>
                    <a:pt x="45205" y="1255"/>
                    <a:pt x="30832" y="273"/>
                  </a:cubicBezTo>
                  <a:lnTo>
                    <a:pt x="27886" y="65"/>
                  </a:lnTo>
                  <a:cubicBezTo>
                    <a:pt x="13483" y="-947"/>
                    <a:pt x="1044" y="9975"/>
                    <a:pt x="62" y="24378"/>
                  </a:cubicBezTo>
                  <a:cubicBezTo>
                    <a:pt x="-921" y="38781"/>
                    <a:pt x="9971" y="51220"/>
                    <a:pt x="24374" y="5220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7" name="Freeform: Shape 74">
              <a:extLst>
                <a:ext uri="{FF2B5EF4-FFF2-40B4-BE49-F238E27FC236}">
                  <a16:creationId xmlns:a16="http://schemas.microsoft.com/office/drawing/2014/main" id="{0BBF3E62-979B-BE09-849D-CD868D881592}"/>
                </a:ext>
              </a:extLst>
            </p:cNvPr>
            <p:cNvSpPr/>
            <p:nvPr/>
          </p:nvSpPr>
          <p:spPr>
            <a:xfrm>
              <a:off x="6459211" y="1837143"/>
              <a:ext cx="51590" cy="49524"/>
            </a:xfrm>
            <a:custGeom>
              <a:avLst/>
              <a:gdLst>
                <a:gd name="connsiteX0" fmla="*/ 20238 w 55088"/>
                <a:gd name="connsiteY0" fmla="*/ 51543 h 52882"/>
                <a:gd name="connsiteX1" fmla="*/ 23035 w 55088"/>
                <a:gd name="connsiteY1" fmla="*/ 52198 h 52882"/>
                <a:gd name="connsiteX2" fmla="*/ 28986 w 55088"/>
                <a:gd name="connsiteY2" fmla="*/ 52883 h 52882"/>
                <a:gd name="connsiteX3" fmla="*/ 54400 w 55088"/>
                <a:gd name="connsiteY3" fmla="*/ 32706 h 52882"/>
                <a:gd name="connsiteX4" fmla="*/ 34908 w 55088"/>
                <a:gd name="connsiteY4" fmla="*/ 1341 h 52882"/>
                <a:gd name="connsiteX5" fmla="*/ 32022 w 55088"/>
                <a:gd name="connsiteY5" fmla="*/ 686 h 52882"/>
                <a:gd name="connsiteX6" fmla="*/ 686 w 55088"/>
                <a:gd name="connsiteY6" fmla="*/ 20238 h 52882"/>
                <a:gd name="connsiteX7" fmla="*/ 20238 w 55088"/>
                <a:gd name="connsiteY7" fmla="*/ 51573 h 5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88" h="52882">
                  <a:moveTo>
                    <a:pt x="20238" y="51543"/>
                  </a:moveTo>
                  <a:lnTo>
                    <a:pt x="23035" y="52198"/>
                  </a:lnTo>
                  <a:cubicBezTo>
                    <a:pt x="25029" y="52674"/>
                    <a:pt x="27023" y="52883"/>
                    <a:pt x="28986" y="52883"/>
                  </a:cubicBezTo>
                  <a:cubicBezTo>
                    <a:pt x="40860" y="52883"/>
                    <a:pt x="51603" y="44759"/>
                    <a:pt x="54400" y="32706"/>
                  </a:cubicBezTo>
                  <a:cubicBezTo>
                    <a:pt x="57674" y="18660"/>
                    <a:pt x="48955" y="4614"/>
                    <a:pt x="34908" y="1341"/>
                  </a:cubicBezTo>
                  <a:lnTo>
                    <a:pt x="32022" y="686"/>
                  </a:lnTo>
                  <a:cubicBezTo>
                    <a:pt x="17976" y="-2587"/>
                    <a:pt x="3930" y="6162"/>
                    <a:pt x="686" y="20238"/>
                  </a:cubicBezTo>
                  <a:cubicBezTo>
                    <a:pt x="-2587" y="34284"/>
                    <a:pt x="6162" y="48330"/>
                    <a:pt x="20238" y="51573"/>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8" name="Freeform: Shape 75">
              <a:extLst>
                <a:ext uri="{FF2B5EF4-FFF2-40B4-BE49-F238E27FC236}">
                  <a16:creationId xmlns:a16="http://schemas.microsoft.com/office/drawing/2014/main" id="{43A466E6-F8E8-9346-9ECE-CC2E6CFED468}"/>
                </a:ext>
              </a:extLst>
            </p:cNvPr>
            <p:cNvSpPr/>
            <p:nvPr/>
          </p:nvSpPr>
          <p:spPr>
            <a:xfrm>
              <a:off x="6961533" y="2043081"/>
              <a:ext cx="51248" cy="50344"/>
            </a:xfrm>
            <a:custGeom>
              <a:avLst/>
              <a:gdLst>
                <a:gd name="connsiteX0" fmla="*/ 12454 w 54723"/>
                <a:gd name="connsiteY0" fmla="*/ 48372 h 53757"/>
                <a:gd name="connsiteX1" fmla="*/ 14953 w 54723"/>
                <a:gd name="connsiteY1" fmla="*/ 49889 h 53757"/>
                <a:gd name="connsiteX2" fmla="*/ 28582 w 54723"/>
                <a:gd name="connsiteY2" fmla="*/ 53758 h 53757"/>
                <a:gd name="connsiteX3" fmla="*/ 50871 w 54723"/>
                <a:gd name="connsiteY3" fmla="*/ 41289 h 53757"/>
                <a:gd name="connsiteX4" fmla="*/ 42242 w 54723"/>
                <a:gd name="connsiteY4" fmla="*/ 5371 h 53757"/>
                <a:gd name="connsiteX5" fmla="*/ 39772 w 54723"/>
                <a:gd name="connsiteY5" fmla="*/ 3853 h 53757"/>
                <a:gd name="connsiteX6" fmla="*/ 3853 w 54723"/>
                <a:gd name="connsiteY6" fmla="*/ 12453 h 53757"/>
                <a:gd name="connsiteX7" fmla="*/ 12454 w 54723"/>
                <a:gd name="connsiteY7" fmla="*/ 48372 h 5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723" h="53757">
                  <a:moveTo>
                    <a:pt x="12454" y="48372"/>
                  </a:moveTo>
                  <a:lnTo>
                    <a:pt x="14953" y="49889"/>
                  </a:lnTo>
                  <a:cubicBezTo>
                    <a:pt x="19209" y="52508"/>
                    <a:pt x="23910" y="53758"/>
                    <a:pt x="28582" y="53758"/>
                  </a:cubicBezTo>
                  <a:cubicBezTo>
                    <a:pt x="37361" y="53758"/>
                    <a:pt x="45962" y="49324"/>
                    <a:pt x="50871" y="41289"/>
                  </a:cubicBezTo>
                  <a:cubicBezTo>
                    <a:pt x="58400" y="28999"/>
                    <a:pt x="54561" y="12900"/>
                    <a:pt x="42242" y="5371"/>
                  </a:cubicBezTo>
                  <a:lnTo>
                    <a:pt x="39772" y="3853"/>
                  </a:lnTo>
                  <a:cubicBezTo>
                    <a:pt x="27481" y="-3676"/>
                    <a:pt x="11382" y="163"/>
                    <a:pt x="3853" y="12453"/>
                  </a:cubicBezTo>
                  <a:cubicBezTo>
                    <a:pt x="-3676" y="24743"/>
                    <a:pt x="163" y="40843"/>
                    <a:pt x="12454" y="4837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9" name="Freeform: Shape 76">
              <a:extLst>
                <a:ext uri="{FF2B5EF4-FFF2-40B4-BE49-F238E27FC236}">
                  <a16:creationId xmlns:a16="http://schemas.microsoft.com/office/drawing/2014/main" id="{3F9DDE83-3866-526D-2B4F-981F3CA73A54}"/>
                </a:ext>
              </a:extLst>
            </p:cNvPr>
            <p:cNvSpPr/>
            <p:nvPr/>
          </p:nvSpPr>
          <p:spPr>
            <a:xfrm>
              <a:off x="6718759" y="1919780"/>
              <a:ext cx="51436" cy="49963"/>
            </a:xfrm>
            <a:custGeom>
              <a:avLst/>
              <a:gdLst>
                <a:gd name="connsiteX0" fmla="*/ 16184 w 54924"/>
                <a:gd name="connsiteY0" fmla="*/ 50287 h 53351"/>
                <a:gd name="connsiteX1" fmla="*/ 18862 w 54924"/>
                <a:gd name="connsiteY1" fmla="*/ 51388 h 53351"/>
                <a:gd name="connsiteX2" fmla="*/ 28771 w 54924"/>
                <a:gd name="connsiteY2" fmla="*/ 53352 h 53351"/>
                <a:gd name="connsiteX3" fmla="*/ 52965 w 54924"/>
                <a:gd name="connsiteY3" fmla="*/ 37134 h 53351"/>
                <a:gd name="connsiteX4" fmla="*/ 38711 w 54924"/>
                <a:gd name="connsiteY4" fmla="*/ 3060 h 53351"/>
                <a:gd name="connsiteX5" fmla="*/ 36032 w 54924"/>
                <a:gd name="connsiteY5" fmla="*/ 1959 h 53351"/>
                <a:gd name="connsiteX6" fmla="*/ 1959 w 54924"/>
                <a:gd name="connsiteY6" fmla="*/ 16213 h 53351"/>
                <a:gd name="connsiteX7" fmla="*/ 16213 w 54924"/>
                <a:gd name="connsiteY7" fmla="*/ 50287 h 5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24" h="53351">
                  <a:moveTo>
                    <a:pt x="16184" y="50287"/>
                  </a:moveTo>
                  <a:lnTo>
                    <a:pt x="18862" y="51388"/>
                  </a:lnTo>
                  <a:cubicBezTo>
                    <a:pt x="22105" y="52727"/>
                    <a:pt x="25469" y="53352"/>
                    <a:pt x="28771" y="53352"/>
                  </a:cubicBezTo>
                  <a:cubicBezTo>
                    <a:pt x="39068" y="53352"/>
                    <a:pt x="48799" y="47251"/>
                    <a:pt x="52965" y="37134"/>
                  </a:cubicBezTo>
                  <a:cubicBezTo>
                    <a:pt x="58440" y="23772"/>
                    <a:pt x="52043" y="8536"/>
                    <a:pt x="38711" y="3060"/>
                  </a:cubicBezTo>
                  <a:lnTo>
                    <a:pt x="36032" y="1959"/>
                  </a:lnTo>
                  <a:cubicBezTo>
                    <a:pt x="22671" y="-3516"/>
                    <a:pt x="7435" y="2882"/>
                    <a:pt x="1959" y="16213"/>
                  </a:cubicBezTo>
                  <a:cubicBezTo>
                    <a:pt x="-3516" y="29575"/>
                    <a:pt x="2882" y="44811"/>
                    <a:pt x="16213" y="50287"/>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0" name="Freeform: Shape 77">
              <a:extLst>
                <a:ext uri="{FF2B5EF4-FFF2-40B4-BE49-F238E27FC236}">
                  <a16:creationId xmlns:a16="http://schemas.microsoft.com/office/drawing/2014/main" id="{9F1606F5-0F7F-53A7-5F63-8D25CE9D46A2}"/>
                </a:ext>
              </a:extLst>
            </p:cNvPr>
            <p:cNvSpPr/>
            <p:nvPr/>
          </p:nvSpPr>
          <p:spPr>
            <a:xfrm>
              <a:off x="5649309" y="1846336"/>
              <a:ext cx="51553" cy="49582"/>
            </a:xfrm>
            <a:custGeom>
              <a:avLst/>
              <a:gdLst>
                <a:gd name="connsiteX0" fmla="*/ 26109 w 55048"/>
                <a:gd name="connsiteY0" fmla="*/ 52945 h 52944"/>
                <a:gd name="connsiteX1" fmla="*/ 32656 w 55048"/>
                <a:gd name="connsiteY1" fmla="*/ 52112 h 52944"/>
                <a:gd name="connsiteX2" fmla="*/ 35364 w 55048"/>
                <a:gd name="connsiteY2" fmla="*/ 51427 h 52944"/>
                <a:gd name="connsiteX3" fmla="*/ 54231 w 55048"/>
                <a:gd name="connsiteY3" fmla="*/ 19675 h 52944"/>
                <a:gd name="connsiteX4" fmla="*/ 22478 w 55048"/>
                <a:gd name="connsiteY4" fmla="*/ 808 h 52944"/>
                <a:gd name="connsiteX5" fmla="*/ 19592 w 55048"/>
                <a:gd name="connsiteY5" fmla="*/ 1552 h 52944"/>
                <a:gd name="connsiteX6" fmla="*/ 844 w 55048"/>
                <a:gd name="connsiteY6" fmla="*/ 33364 h 52944"/>
                <a:gd name="connsiteX7" fmla="*/ 26109 w 55048"/>
                <a:gd name="connsiteY7" fmla="*/ 52945 h 5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8" h="52944">
                  <a:moveTo>
                    <a:pt x="26109" y="52945"/>
                  </a:moveTo>
                  <a:cubicBezTo>
                    <a:pt x="28281" y="52945"/>
                    <a:pt x="30484" y="52677"/>
                    <a:pt x="32656" y="52112"/>
                  </a:cubicBezTo>
                  <a:lnTo>
                    <a:pt x="35364" y="51427"/>
                  </a:lnTo>
                  <a:cubicBezTo>
                    <a:pt x="49350" y="47856"/>
                    <a:pt x="57801" y="33632"/>
                    <a:pt x="54231" y="19675"/>
                  </a:cubicBezTo>
                  <a:cubicBezTo>
                    <a:pt x="50659" y="5689"/>
                    <a:pt x="36435" y="-2733"/>
                    <a:pt x="22478" y="808"/>
                  </a:cubicBezTo>
                  <a:lnTo>
                    <a:pt x="19592" y="1552"/>
                  </a:lnTo>
                  <a:cubicBezTo>
                    <a:pt x="5635" y="5153"/>
                    <a:pt x="-2786" y="19407"/>
                    <a:pt x="844" y="33364"/>
                  </a:cubicBezTo>
                  <a:cubicBezTo>
                    <a:pt x="3879" y="45148"/>
                    <a:pt x="14503" y="52945"/>
                    <a:pt x="26109" y="52945"/>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1" name="Freeform: Shape 78">
              <a:extLst>
                <a:ext uri="{FF2B5EF4-FFF2-40B4-BE49-F238E27FC236}">
                  <a16:creationId xmlns:a16="http://schemas.microsoft.com/office/drawing/2014/main" id="{198AE1CF-1AD8-B7B4-D7E7-0533CF205EA2}"/>
                </a:ext>
              </a:extLst>
            </p:cNvPr>
            <p:cNvSpPr/>
            <p:nvPr/>
          </p:nvSpPr>
          <p:spPr>
            <a:xfrm>
              <a:off x="5917592" y="1800232"/>
              <a:ext cx="51618" cy="49202"/>
            </a:xfrm>
            <a:custGeom>
              <a:avLst/>
              <a:gdLst>
                <a:gd name="connsiteX0" fmla="*/ 26059 w 55118"/>
                <a:gd name="connsiteY0" fmla="*/ 52539 h 52538"/>
                <a:gd name="connsiteX1" fmla="*/ 28469 w 55118"/>
                <a:gd name="connsiteY1" fmla="*/ 52420 h 52538"/>
                <a:gd name="connsiteX2" fmla="*/ 31326 w 55118"/>
                <a:gd name="connsiteY2" fmla="*/ 52152 h 52538"/>
                <a:gd name="connsiteX3" fmla="*/ 55014 w 55118"/>
                <a:gd name="connsiteY3" fmla="*/ 23792 h 52538"/>
                <a:gd name="connsiteX4" fmla="*/ 26654 w 55118"/>
                <a:gd name="connsiteY4" fmla="*/ 105 h 52538"/>
                <a:gd name="connsiteX5" fmla="*/ 23738 w 55118"/>
                <a:gd name="connsiteY5" fmla="*/ 373 h 52538"/>
                <a:gd name="connsiteX6" fmla="*/ 110 w 55118"/>
                <a:gd name="connsiteY6" fmla="*/ 28762 h 52538"/>
                <a:gd name="connsiteX7" fmla="*/ 26089 w 55118"/>
                <a:gd name="connsiteY7" fmla="*/ 52509 h 5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18" h="52538">
                  <a:moveTo>
                    <a:pt x="26059" y="52539"/>
                  </a:moveTo>
                  <a:cubicBezTo>
                    <a:pt x="26862" y="52539"/>
                    <a:pt x="27666" y="52509"/>
                    <a:pt x="28469" y="52420"/>
                  </a:cubicBezTo>
                  <a:lnTo>
                    <a:pt x="31326" y="52152"/>
                  </a:lnTo>
                  <a:cubicBezTo>
                    <a:pt x="45700" y="50872"/>
                    <a:pt x="56293" y="38166"/>
                    <a:pt x="55014" y="23792"/>
                  </a:cubicBezTo>
                  <a:cubicBezTo>
                    <a:pt x="53734" y="9419"/>
                    <a:pt x="41027" y="-1175"/>
                    <a:pt x="26654" y="105"/>
                  </a:cubicBezTo>
                  <a:lnTo>
                    <a:pt x="23738" y="373"/>
                  </a:lnTo>
                  <a:cubicBezTo>
                    <a:pt x="9364" y="1682"/>
                    <a:pt x="-1200" y="14389"/>
                    <a:pt x="110" y="28762"/>
                  </a:cubicBezTo>
                  <a:cubicBezTo>
                    <a:pt x="1360" y="42332"/>
                    <a:pt x="12727" y="52509"/>
                    <a:pt x="26089" y="52509"/>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2" name="Freeform: Shape 79">
              <a:extLst>
                <a:ext uri="{FF2B5EF4-FFF2-40B4-BE49-F238E27FC236}">
                  <a16:creationId xmlns:a16="http://schemas.microsoft.com/office/drawing/2014/main" id="{18E5EEE3-FCED-1F73-7E64-285CEDE3F861}"/>
                </a:ext>
              </a:extLst>
            </p:cNvPr>
            <p:cNvSpPr/>
            <p:nvPr/>
          </p:nvSpPr>
          <p:spPr>
            <a:xfrm>
              <a:off x="7373161" y="2396965"/>
              <a:ext cx="50685" cy="51007"/>
            </a:xfrm>
            <a:custGeom>
              <a:avLst/>
              <a:gdLst>
                <a:gd name="connsiteX0" fmla="*/ 7983 w 54122"/>
                <a:gd name="connsiteY0" fmla="*/ 45121 h 54465"/>
                <a:gd name="connsiteX1" fmla="*/ 28010 w 54122"/>
                <a:gd name="connsiteY1" fmla="*/ 54465 h 54465"/>
                <a:gd name="connsiteX2" fmla="*/ 44793 w 54122"/>
                <a:gd name="connsiteY2" fmla="*/ 48365 h 54465"/>
                <a:gd name="connsiteX3" fmla="*/ 48008 w 54122"/>
                <a:gd name="connsiteY3" fmla="*/ 11554 h 54465"/>
                <a:gd name="connsiteX4" fmla="*/ 46074 w 54122"/>
                <a:gd name="connsiteY4" fmla="*/ 9262 h 54465"/>
                <a:gd name="connsiteX5" fmla="*/ 9262 w 54122"/>
                <a:gd name="connsiteY5" fmla="*/ 6167 h 54465"/>
                <a:gd name="connsiteX6" fmla="*/ 6167 w 54122"/>
                <a:gd name="connsiteY6" fmla="*/ 42978 h 54465"/>
                <a:gd name="connsiteX7" fmla="*/ 7983 w 54122"/>
                <a:gd name="connsiteY7" fmla="*/ 45121 h 54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122" h="54465">
                  <a:moveTo>
                    <a:pt x="7983" y="45121"/>
                  </a:moveTo>
                  <a:cubicBezTo>
                    <a:pt x="13161" y="51281"/>
                    <a:pt x="20541" y="54465"/>
                    <a:pt x="28010" y="54465"/>
                  </a:cubicBezTo>
                  <a:cubicBezTo>
                    <a:pt x="33932" y="54465"/>
                    <a:pt x="39884" y="52471"/>
                    <a:pt x="44793" y="48365"/>
                  </a:cubicBezTo>
                  <a:cubicBezTo>
                    <a:pt x="55834" y="39080"/>
                    <a:pt x="57293" y="22624"/>
                    <a:pt x="48008" y="11554"/>
                  </a:cubicBezTo>
                  <a:lnTo>
                    <a:pt x="46074" y="9262"/>
                  </a:lnTo>
                  <a:cubicBezTo>
                    <a:pt x="36759" y="-1748"/>
                    <a:pt x="20273" y="-3147"/>
                    <a:pt x="9262" y="6167"/>
                  </a:cubicBezTo>
                  <a:cubicBezTo>
                    <a:pt x="-1748" y="15482"/>
                    <a:pt x="-3147" y="31968"/>
                    <a:pt x="6167" y="42978"/>
                  </a:cubicBezTo>
                  <a:lnTo>
                    <a:pt x="7983" y="45121"/>
                  </a:ln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3" name="Freeform: Shape 80">
              <a:extLst>
                <a:ext uri="{FF2B5EF4-FFF2-40B4-BE49-F238E27FC236}">
                  <a16:creationId xmlns:a16="http://schemas.microsoft.com/office/drawing/2014/main" id="{9719BC8A-3DBD-DC15-2041-D0F591ED6CE6}"/>
                </a:ext>
              </a:extLst>
            </p:cNvPr>
            <p:cNvSpPr/>
            <p:nvPr/>
          </p:nvSpPr>
          <p:spPr>
            <a:xfrm>
              <a:off x="5392104" y="1934837"/>
              <a:ext cx="51419" cy="50039"/>
            </a:xfrm>
            <a:custGeom>
              <a:avLst/>
              <a:gdLst>
                <a:gd name="connsiteX0" fmla="*/ 26142 w 54905"/>
                <a:gd name="connsiteY0" fmla="*/ 53433 h 53432"/>
                <a:gd name="connsiteX1" fmla="*/ 36647 w 54905"/>
                <a:gd name="connsiteY1" fmla="*/ 51201 h 53432"/>
                <a:gd name="connsiteX2" fmla="*/ 39236 w 54905"/>
                <a:gd name="connsiteY2" fmla="*/ 50070 h 53432"/>
                <a:gd name="connsiteX3" fmla="*/ 52716 w 54905"/>
                <a:gd name="connsiteY3" fmla="*/ 15669 h 53432"/>
                <a:gd name="connsiteX4" fmla="*/ 18316 w 54905"/>
                <a:gd name="connsiteY4" fmla="*/ 2189 h 53432"/>
                <a:gd name="connsiteX5" fmla="*/ 15608 w 54905"/>
                <a:gd name="connsiteY5" fmla="*/ 3379 h 53432"/>
                <a:gd name="connsiteX6" fmla="*/ 2216 w 54905"/>
                <a:gd name="connsiteY6" fmla="*/ 37810 h 53432"/>
                <a:gd name="connsiteX7" fmla="*/ 26142 w 54905"/>
                <a:gd name="connsiteY7" fmla="*/ 53433 h 53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05" h="53432">
                  <a:moveTo>
                    <a:pt x="26142" y="53433"/>
                  </a:moveTo>
                  <a:cubicBezTo>
                    <a:pt x="29654" y="53433"/>
                    <a:pt x="33225" y="52719"/>
                    <a:pt x="36647" y="51201"/>
                  </a:cubicBezTo>
                  <a:lnTo>
                    <a:pt x="39236" y="50070"/>
                  </a:lnTo>
                  <a:cubicBezTo>
                    <a:pt x="52449" y="44297"/>
                    <a:pt x="58490" y="28912"/>
                    <a:pt x="52716" y="15669"/>
                  </a:cubicBezTo>
                  <a:cubicBezTo>
                    <a:pt x="46943" y="2457"/>
                    <a:pt x="31558" y="-3584"/>
                    <a:pt x="18316" y="2189"/>
                  </a:cubicBezTo>
                  <a:lnTo>
                    <a:pt x="15608" y="3379"/>
                  </a:lnTo>
                  <a:cubicBezTo>
                    <a:pt x="2395" y="9182"/>
                    <a:pt x="-3586" y="24597"/>
                    <a:pt x="2216" y="37810"/>
                  </a:cubicBezTo>
                  <a:cubicBezTo>
                    <a:pt x="6531" y="47600"/>
                    <a:pt x="16084" y="53433"/>
                    <a:pt x="26142" y="53433"/>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4" name="Freeform: Shape 81">
              <a:extLst>
                <a:ext uri="{FF2B5EF4-FFF2-40B4-BE49-F238E27FC236}">
                  <a16:creationId xmlns:a16="http://schemas.microsoft.com/office/drawing/2014/main" id="{4E61EBB5-44DE-4A52-5B6A-9A92BBC4096E}"/>
                </a:ext>
              </a:extLst>
            </p:cNvPr>
            <p:cNvSpPr/>
            <p:nvPr/>
          </p:nvSpPr>
          <p:spPr>
            <a:xfrm>
              <a:off x="4749579" y="2426670"/>
              <a:ext cx="50617" cy="51037"/>
            </a:xfrm>
            <a:custGeom>
              <a:avLst/>
              <a:gdLst>
                <a:gd name="connsiteX0" fmla="*/ 9728 w 54049"/>
                <a:gd name="connsiteY0" fmla="*/ 48726 h 54498"/>
                <a:gd name="connsiteX1" fmla="*/ 26095 w 54049"/>
                <a:gd name="connsiteY1" fmla="*/ 54499 h 54498"/>
                <a:gd name="connsiteX2" fmla="*/ 46450 w 54049"/>
                <a:gd name="connsiteY2" fmla="*/ 44738 h 54498"/>
                <a:gd name="connsiteX3" fmla="*/ 48266 w 54049"/>
                <a:gd name="connsiteY3" fmla="*/ 42506 h 54498"/>
                <a:gd name="connsiteX4" fmla="*/ 44337 w 54049"/>
                <a:gd name="connsiteY4" fmla="*/ 5784 h 54498"/>
                <a:gd name="connsiteX5" fmla="*/ 7615 w 54049"/>
                <a:gd name="connsiteY5" fmla="*/ 9713 h 54498"/>
                <a:gd name="connsiteX6" fmla="*/ 5770 w 54049"/>
                <a:gd name="connsiteY6" fmla="*/ 12004 h 54498"/>
                <a:gd name="connsiteX7" fmla="*/ 9758 w 54049"/>
                <a:gd name="connsiteY7" fmla="*/ 48726 h 54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49" h="54498">
                  <a:moveTo>
                    <a:pt x="9728" y="48726"/>
                  </a:moveTo>
                  <a:cubicBezTo>
                    <a:pt x="14549" y="52594"/>
                    <a:pt x="20352" y="54499"/>
                    <a:pt x="26095" y="54499"/>
                  </a:cubicBezTo>
                  <a:cubicBezTo>
                    <a:pt x="33743" y="54499"/>
                    <a:pt x="41302" y="51166"/>
                    <a:pt x="46450" y="44738"/>
                  </a:cubicBezTo>
                  <a:lnTo>
                    <a:pt x="48266" y="42506"/>
                  </a:lnTo>
                  <a:cubicBezTo>
                    <a:pt x="57312" y="31287"/>
                    <a:pt x="55556" y="14831"/>
                    <a:pt x="44337" y="5784"/>
                  </a:cubicBezTo>
                  <a:cubicBezTo>
                    <a:pt x="33118" y="-3262"/>
                    <a:pt x="16662" y="-1506"/>
                    <a:pt x="7615" y="9713"/>
                  </a:cubicBezTo>
                  <a:lnTo>
                    <a:pt x="5770" y="12004"/>
                  </a:lnTo>
                  <a:cubicBezTo>
                    <a:pt x="-3276" y="23253"/>
                    <a:pt x="-1491" y="39679"/>
                    <a:pt x="9758" y="48726"/>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5" name="Freeform: Shape 82">
              <a:extLst>
                <a:ext uri="{FF2B5EF4-FFF2-40B4-BE49-F238E27FC236}">
                  <a16:creationId xmlns:a16="http://schemas.microsoft.com/office/drawing/2014/main" id="{4EFC64C3-7A1B-4F30-36C8-660C0C6B2C0E}"/>
                </a:ext>
              </a:extLst>
            </p:cNvPr>
            <p:cNvSpPr/>
            <p:nvPr/>
          </p:nvSpPr>
          <p:spPr>
            <a:xfrm>
              <a:off x="4936505" y="2228978"/>
              <a:ext cx="50960" cy="50750"/>
            </a:xfrm>
            <a:custGeom>
              <a:avLst/>
              <a:gdLst>
                <a:gd name="connsiteX0" fmla="*/ 26143 w 54415"/>
                <a:gd name="connsiteY0" fmla="*/ 54192 h 54191"/>
                <a:gd name="connsiteX1" fmla="*/ 43641 w 54415"/>
                <a:gd name="connsiteY1" fmla="*/ 47466 h 54191"/>
                <a:gd name="connsiteX2" fmla="*/ 45784 w 54415"/>
                <a:gd name="connsiteY2" fmla="*/ 45532 h 54191"/>
                <a:gd name="connsiteX3" fmla="*/ 47688 w 54415"/>
                <a:gd name="connsiteY3" fmla="*/ 8632 h 54191"/>
                <a:gd name="connsiteX4" fmla="*/ 10788 w 54415"/>
                <a:gd name="connsiteY4" fmla="*/ 6727 h 54191"/>
                <a:gd name="connsiteX5" fmla="*/ 8615 w 54415"/>
                <a:gd name="connsiteY5" fmla="*/ 8691 h 54191"/>
                <a:gd name="connsiteX6" fmla="*/ 6741 w 54415"/>
                <a:gd name="connsiteY6" fmla="*/ 45592 h 54191"/>
                <a:gd name="connsiteX7" fmla="*/ 26143 w 54415"/>
                <a:gd name="connsiteY7" fmla="*/ 54192 h 5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15" h="54191">
                  <a:moveTo>
                    <a:pt x="26143" y="54192"/>
                  </a:moveTo>
                  <a:cubicBezTo>
                    <a:pt x="32392" y="54192"/>
                    <a:pt x="38641" y="51960"/>
                    <a:pt x="43641" y="47466"/>
                  </a:cubicBezTo>
                  <a:lnTo>
                    <a:pt x="45784" y="45532"/>
                  </a:lnTo>
                  <a:cubicBezTo>
                    <a:pt x="56496" y="35861"/>
                    <a:pt x="57360" y="19345"/>
                    <a:pt x="47688" y="8632"/>
                  </a:cubicBezTo>
                  <a:cubicBezTo>
                    <a:pt x="38017" y="-2081"/>
                    <a:pt x="21501" y="-2944"/>
                    <a:pt x="10788" y="6727"/>
                  </a:cubicBezTo>
                  <a:lnTo>
                    <a:pt x="8615" y="8691"/>
                  </a:lnTo>
                  <a:cubicBezTo>
                    <a:pt x="-2098" y="18363"/>
                    <a:pt x="-2931" y="34879"/>
                    <a:pt x="6741" y="45592"/>
                  </a:cubicBezTo>
                  <a:cubicBezTo>
                    <a:pt x="11889" y="51305"/>
                    <a:pt x="19001" y="54192"/>
                    <a:pt x="26143" y="5419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6" name="Freeform: Shape 83">
              <a:extLst>
                <a:ext uri="{FF2B5EF4-FFF2-40B4-BE49-F238E27FC236}">
                  <a16:creationId xmlns:a16="http://schemas.microsoft.com/office/drawing/2014/main" id="{7F3B3CA6-6F87-2A4B-D301-911CA70B1072}"/>
                </a:ext>
              </a:extLst>
            </p:cNvPr>
            <p:cNvSpPr/>
            <p:nvPr/>
          </p:nvSpPr>
          <p:spPr>
            <a:xfrm>
              <a:off x="5152467" y="2063565"/>
              <a:ext cx="51214" cy="50428"/>
            </a:xfrm>
            <a:custGeom>
              <a:avLst/>
              <a:gdLst>
                <a:gd name="connsiteX0" fmla="*/ 26165 w 54687"/>
                <a:gd name="connsiteY0" fmla="*/ 53848 h 53847"/>
                <a:gd name="connsiteX1" fmla="*/ 40330 w 54687"/>
                <a:gd name="connsiteY1" fmla="*/ 49652 h 53847"/>
                <a:gd name="connsiteX2" fmla="*/ 42740 w 54687"/>
                <a:gd name="connsiteY2" fmla="*/ 48075 h 53847"/>
                <a:gd name="connsiteX3" fmla="*/ 50507 w 54687"/>
                <a:gd name="connsiteY3" fmla="*/ 11948 h 53847"/>
                <a:gd name="connsiteX4" fmla="*/ 14380 w 54687"/>
                <a:gd name="connsiteY4" fmla="*/ 4181 h 53847"/>
                <a:gd name="connsiteX5" fmla="*/ 11940 w 54687"/>
                <a:gd name="connsiteY5" fmla="*/ 5758 h 53847"/>
                <a:gd name="connsiteX6" fmla="*/ 4203 w 54687"/>
                <a:gd name="connsiteY6" fmla="*/ 41885 h 53847"/>
                <a:gd name="connsiteX7" fmla="*/ 26165 w 54687"/>
                <a:gd name="connsiteY7" fmla="*/ 53818 h 53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687" h="53847">
                  <a:moveTo>
                    <a:pt x="26165" y="53848"/>
                  </a:moveTo>
                  <a:cubicBezTo>
                    <a:pt x="31015" y="53848"/>
                    <a:pt x="35955" y="52479"/>
                    <a:pt x="40330" y="49652"/>
                  </a:cubicBezTo>
                  <a:lnTo>
                    <a:pt x="42740" y="48075"/>
                  </a:lnTo>
                  <a:cubicBezTo>
                    <a:pt x="54852" y="40248"/>
                    <a:pt x="58333" y="24089"/>
                    <a:pt x="50507" y="11948"/>
                  </a:cubicBezTo>
                  <a:cubicBezTo>
                    <a:pt x="42681" y="-164"/>
                    <a:pt x="26522" y="-3645"/>
                    <a:pt x="14380" y="4181"/>
                  </a:cubicBezTo>
                  <a:lnTo>
                    <a:pt x="11940" y="5758"/>
                  </a:lnTo>
                  <a:cubicBezTo>
                    <a:pt x="-172" y="13585"/>
                    <a:pt x="-3653" y="29773"/>
                    <a:pt x="4203" y="41885"/>
                  </a:cubicBezTo>
                  <a:cubicBezTo>
                    <a:pt x="9202" y="49622"/>
                    <a:pt x="17594" y="53818"/>
                    <a:pt x="26165" y="53818"/>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59" name="Group 58">
            <a:extLst>
              <a:ext uri="{FF2B5EF4-FFF2-40B4-BE49-F238E27FC236}">
                <a16:creationId xmlns:a16="http://schemas.microsoft.com/office/drawing/2014/main" id="{C7578477-E913-F76D-F025-D752E75E126D}"/>
              </a:ext>
            </a:extLst>
          </p:cNvPr>
          <p:cNvGrpSpPr/>
          <p:nvPr/>
        </p:nvGrpSpPr>
        <p:grpSpPr>
          <a:xfrm>
            <a:off x="10054497" y="2961855"/>
            <a:ext cx="1379808" cy="2167535"/>
            <a:chOff x="10330705" y="2900495"/>
            <a:chExt cx="1475533" cy="2317908"/>
          </a:xfrm>
          <a:solidFill>
            <a:schemeClr val="bg1">
              <a:lumMod val="85000"/>
            </a:schemeClr>
          </a:solidFill>
        </p:grpSpPr>
        <p:sp>
          <p:nvSpPr>
            <p:cNvPr id="73" name="Freeform: Shape 85">
              <a:extLst>
                <a:ext uri="{FF2B5EF4-FFF2-40B4-BE49-F238E27FC236}">
                  <a16:creationId xmlns:a16="http://schemas.microsoft.com/office/drawing/2014/main" id="{B8CCA130-38D8-FDBC-3CC7-9E6A96A97B4F}"/>
                </a:ext>
              </a:extLst>
            </p:cNvPr>
            <p:cNvSpPr/>
            <p:nvPr/>
          </p:nvSpPr>
          <p:spPr>
            <a:xfrm>
              <a:off x="11726254" y="3162532"/>
              <a:ext cx="49457" cy="51635"/>
            </a:xfrm>
            <a:custGeom>
              <a:avLst/>
              <a:gdLst>
                <a:gd name="connsiteX0" fmla="*/ 1027 w 52810"/>
                <a:gd name="connsiteY0" fmla="*/ 33978 h 55136"/>
                <a:gd name="connsiteX1" fmla="*/ 26649 w 52810"/>
                <a:gd name="connsiteY1" fmla="*/ 55136 h 55136"/>
                <a:gd name="connsiteX2" fmla="*/ 31648 w 52810"/>
                <a:gd name="connsiteY2" fmla="*/ 54660 h 55136"/>
                <a:gd name="connsiteX3" fmla="*/ 52330 w 52810"/>
                <a:gd name="connsiteY3" fmla="*/ 24039 h 55136"/>
                <a:gd name="connsiteX4" fmla="*/ 51765 w 52810"/>
                <a:gd name="connsiteY4" fmla="*/ 21093 h 55136"/>
                <a:gd name="connsiteX5" fmla="*/ 21084 w 52810"/>
                <a:gd name="connsiteY5" fmla="*/ 500 h 55136"/>
                <a:gd name="connsiteX6" fmla="*/ 492 w 52810"/>
                <a:gd name="connsiteY6" fmla="*/ 31181 h 55136"/>
                <a:gd name="connsiteX7" fmla="*/ 1027 w 52810"/>
                <a:gd name="connsiteY7" fmla="*/ 33948 h 55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10" h="55136">
                  <a:moveTo>
                    <a:pt x="1027" y="33978"/>
                  </a:moveTo>
                  <a:cubicBezTo>
                    <a:pt x="3438" y="46477"/>
                    <a:pt x="14388" y="55136"/>
                    <a:pt x="26649" y="55136"/>
                  </a:cubicBezTo>
                  <a:cubicBezTo>
                    <a:pt x="28286" y="55136"/>
                    <a:pt x="29952" y="54987"/>
                    <a:pt x="31648" y="54660"/>
                  </a:cubicBezTo>
                  <a:cubicBezTo>
                    <a:pt x="45813" y="51922"/>
                    <a:pt x="55069" y="38204"/>
                    <a:pt x="52330" y="24039"/>
                  </a:cubicBezTo>
                  <a:lnTo>
                    <a:pt x="51765" y="21093"/>
                  </a:lnTo>
                  <a:cubicBezTo>
                    <a:pt x="48968" y="6928"/>
                    <a:pt x="35249" y="-2297"/>
                    <a:pt x="21084" y="500"/>
                  </a:cubicBezTo>
                  <a:cubicBezTo>
                    <a:pt x="6919" y="3297"/>
                    <a:pt x="-2276" y="17016"/>
                    <a:pt x="492" y="31181"/>
                  </a:cubicBezTo>
                  <a:lnTo>
                    <a:pt x="1027" y="33948"/>
                  </a:ln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4" name="Freeform: Shape 86">
              <a:extLst>
                <a:ext uri="{FF2B5EF4-FFF2-40B4-BE49-F238E27FC236}">
                  <a16:creationId xmlns:a16="http://schemas.microsoft.com/office/drawing/2014/main" id="{02C3D0AB-11CA-9426-2C1C-0E4CD206458B}"/>
                </a:ext>
              </a:extLst>
            </p:cNvPr>
            <p:cNvSpPr/>
            <p:nvPr/>
          </p:nvSpPr>
          <p:spPr>
            <a:xfrm>
              <a:off x="11280539" y="4671300"/>
              <a:ext cx="50813" cy="50873"/>
            </a:xfrm>
            <a:custGeom>
              <a:avLst/>
              <a:gdLst>
                <a:gd name="connsiteX0" fmla="*/ 9281 w 54258"/>
                <a:gd name="connsiteY0" fmla="*/ 8018 h 54322"/>
                <a:gd name="connsiteX1" fmla="*/ 7346 w 54258"/>
                <a:gd name="connsiteY1" fmla="*/ 10042 h 54322"/>
                <a:gd name="connsiteX2" fmla="*/ 7972 w 54258"/>
                <a:gd name="connsiteY2" fmla="*/ 46972 h 54322"/>
                <a:gd name="connsiteX3" fmla="*/ 26124 w 54258"/>
                <a:gd name="connsiteY3" fmla="*/ 54322 h 54322"/>
                <a:gd name="connsiteX4" fmla="*/ 44901 w 54258"/>
                <a:gd name="connsiteY4" fmla="*/ 46377 h 54322"/>
                <a:gd name="connsiteX5" fmla="*/ 46984 w 54258"/>
                <a:gd name="connsiteY5" fmla="*/ 44205 h 54322"/>
                <a:gd name="connsiteX6" fmla="*/ 46211 w 54258"/>
                <a:gd name="connsiteY6" fmla="*/ 7274 h 54322"/>
                <a:gd name="connsiteX7" fmla="*/ 9281 w 54258"/>
                <a:gd name="connsiteY7" fmla="*/ 8048 h 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58" h="54322">
                  <a:moveTo>
                    <a:pt x="9281" y="8018"/>
                  </a:moveTo>
                  <a:lnTo>
                    <a:pt x="7346" y="10042"/>
                  </a:lnTo>
                  <a:cubicBezTo>
                    <a:pt x="-2682" y="20428"/>
                    <a:pt x="-2414" y="36943"/>
                    <a:pt x="7972" y="46972"/>
                  </a:cubicBezTo>
                  <a:cubicBezTo>
                    <a:pt x="13060" y="51882"/>
                    <a:pt x="19607" y="54322"/>
                    <a:pt x="26124" y="54322"/>
                  </a:cubicBezTo>
                  <a:cubicBezTo>
                    <a:pt x="32641" y="54322"/>
                    <a:pt x="39783" y="51674"/>
                    <a:pt x="44901" y="46377"/>
                  </a:cubicBezTo>
                  <a:lnTo>
                    <a:pt x="46984" y="44205"/>
                  </a:lnTo>
                  <a:cubicBezTo>
                    <a:pt x="56984" y="33789"/>
                    <a:pt x="56626" y="17243"/>
                    <a:pt x="46211" y="7274"/>
                  </a:cubicBezTo>
                  <a:cubicBezTo>
                    <a:pt x="35795" y="-2724"/>
                    <a:pt x="19279" y="-2367"/>
                    <a:pt x="9281" y="8048"/>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5" name="Freeform: Shape 87">
              <a:extLst>
                <a:ext uri="{FF2B5EF4-FFF2-40B4-BE49-F238E27FC236}">
                  <a16:creationId xmlns:a16="http://schemas.microsoft.com/office/drawing/2014/main" id="{5F47B14A-3204-F355-D149-CE3A61632E0C}"/>
                </a:ext>
              </a:extLst>
            </p:cNvPr>
            <p:cNvSpPr/>
            <p:nvPr/>
          </p:nvSpPr>
          <p:spPr>
            <a:xfrm>
              <a:off x="10330705" y="5169033"/>
              <a:ext cx="51636" cy="49370"/>
            </a:xfrm>
            <a:custGeom>
              <a:avLst/>
              <a:gdLst>
                <a:gd name="connsiteX0" fmla="*/ 24796 w 55137"/>
                <a:gd name="connsiteY0" fmla="*/ 344 h 52718"/>
                <a:gd name="connsiteX1" fmla="*/ 21999 w 55137"/>
                <a:gd name="connsiteY1" fmla="*/ 790 h 52718"/>
                <a:gd name="connsiteX2" fmla="*/ 335 w 55137"/>
                <a:gd name="connsiteY2" fmla="*/ 30727 h 52718"/>
                <a:gd name="connsiteX3" fmla="*/ 26106 w 55137"/>
                <a:gd name="connsiteY3" fmla="*/ 52719 h 52718"/>
                <a:gd name="connsiteX4" fmla="*/ 30272 w 55137"/>
                <a:gd name="connsiteY4" fmla="*/ 52391 h 52718"/>
                <a:gd name="connsiteX5" fmla="*/ 33218 w 55137"/>
                <a:gd name="connsiteY5" fmla="*/ 51915 h 52718"/>
                <a:gd name="connsiteX6" fmla="*/ 54793 w 55137"/>
                <a:gd name="connsiteY6" fmla="*/ 21919 h 52718"/>
                <a:gd name="connsiteX7" fmla="*/ 24796 w 55137"/>
                <a:gd name="connsiteY7" fmla="*/ 344 h 52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37" h="52718">
                  <a:moveTo>
                    <a:pt x="24796" y="344"/>
                  </a:moveTo>
                  <a:lnTo>
                    <a:pt x="21999" y="790"/>
                  </a:lnTo>
                  <a:cubicBezTo>
                    <a:pt x="7745" y="3082"/>
                    <a:pt x="-1956" y="16473"/>
                    <a:pt x="335" y="30727"/>
                  </a:cubicBezTo>
                  <a:cubicBezTo>
                    <a:pt x="2388" y="43583"/>
                    <a:pt x="13488" y="52719"/>
                    <a:pt x="26106" y="52719"/>
                  </a:cubicBezTo>
                  <a:cubicBezTo>
                    <a:pt x="27475" y="52719"/>
                    <a:pt x="28874" y="52600"/>
                    <a:pt x="30272" y="52391"/>
                  </a:cubicBezTo>
                  <a:lnTo>
                    <a:pt x="33218" y="51915"/>
                  </a:lnTo>
                  <a:cubicBezTo>
                    <a:pt x="47443" y="49594"/>
                    <a:pt x="57114" y="36173"/>
                    <a:pt x="54793" y="21919"/>
                  </a:cubicBezTo>
                  <a:cubicBezTo>
                    <a:pt x="52472" y="7694"/>
                    <a:pt x="39051" y="-1977"/>
                    <a:pt x="24796" y="344"/>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6" name="Freeform: Shape 88">
              <a:extLst>
                <a:ext uri="{FF2B5EF4-FFF2-40B4-BE49-F238E27FC236}">
                  <a16:creationId xmlns:a16="http://schemas.microsoft.com/office/drawing/2014/main" id="{3753AE83-935B-5E68-0A89-E0D10CE6156A}"/>
                </a:ext>
              </a:extLst>
            </p:cNvPr>
            <p:cNvSpPr/>
            <p:nvPr/>
          </p:nvSpPr>
          <p:spPr>
            <a:xfrm>
              <a:off x="10595157" y="5103900"/>
              <a:ext cx="51523" cy="49820"/>
            </a:xfrm>
            <a:custGeom>
              <a:avLst/>
              <a:gdLst>
                <a:gd name="connsiteX0" fmla="*/ 20595 w 55016"/>
                <a:gd name="connsiteY0" fmla="*/ 1389 h 53198"/>
                <a:gd name="connsiteX1" fmla="*/ 17888 w 55016"/>
                <a:gd name="connsiteY1" fmla="*/ 2282 h 53198"/>
                <a:gd name="connsiteX2" fmla="*/ 1342 w 55016"/>
                <a:gd name="connsiteY2" fmla="*/ 35314 h 53198"/>
                <a:gd name="connsiteX3" fmla="*/ 26131 w 55016"/>
                <a:gd name="connsiteY3" fmla="*/ 53199 h 53198"/>
                <a:gd name="connsiteX4" fmla="*/ 34374 w 55016"/>
                <a:gd name="connsiteY4" fmla="*/ 51859 h 53198"/>
                <a:gd name="connsiteX5" fmla="*/ 37171 w 55016"/>
                <a:gd name="connsiteY5" fmla="*/ 50907 h 53198"/>
                <a:gd name="connsiteX6" fmla="*/ 53657 w 55016"/>
                <a:gd name="connsiteY6" fmla="*/ 17846 h 53198"/>
                <a:gd name="connsiteX7" fmla="*/ 20595 w 55016"/>
                <a:gd name="connsiteY7" fmla="*/ 1359 h 53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16" h="53198">
                  <a:moveTo>
                    <a:pt x="20595" y="1389"/>
                  </a:moveTo>
                  <a:lnTo>
                    <a:pt x="17888" y="2282"/>
                  </a:lnTo>
                  <a:cubicBezTo>
                    <a:pt x="4198" y="6835"/>
                    <a:pt x="-3211" y="21625"/>
                    <a:pt x="1342" y="35314"/>
                  </a:cubicBezTo>
                  <a:cubicBezTo>
                    <a:pt x="4972" y="46265"/>
                    <a:pt x="15180" y="53199"/>
                    <a:pt x="26131" y="53199"/>
                  </a:cubicBezTo>
                  <a:cubicBezTo>
                    <a:pt x="28868" y="53199"/>
                    <a:pt x="31636" y="52752"/>
                    <a:pt x="34374" y="51859"/>
                  </a:cubicBezTo>
                  <a:lnTo>
                    <a:pt x="37171" y="50907"/>
                  </a:lnTo>
                  <a:cubicBezTo>
                    <a:pt x="50860" y="46324"/>
                    <a:pt x="58240" y="31534"/>
                    <a:pt x="53657" y="17846"/>
                  </a:cubicBezTo>
                  <a:cubicBezTo>
                    <a:pt x="49074" y="4157"/>
                    <a:pt x="34284" y="-3223"/>
                    <a:pt x="20595" y="1359"/>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7" name="Freeform: Shape 89">
              <a:extLst>
                <a:ext uri="{FF2B5EF4-FFF2-40B4-BE49-F238E27FC236}">
                  <a16:creationId xmlns:a16="http://schemas.microsoft.com/office/drawing/2014/main" id="{9A07375F-D0B3-6350-7839-713932A9F284}"/>
                </a:ext>
              </a:extLst>
            </p:cNvPr>
            <p:cNvSpPr/>
            <p:nvPr/>
          </p:nvSpPr>
          <p:spPr>
            <a:xfrm>
              <a:off x="11076237" y="4851598"/>
              <a:ext cx="51074" cy="50551"/>
            </a:xfrm>
            <a:custGeom>
              <a:avLst/>
              <a:gdLst>
                <a:gd name="connsiteX0" fmla="*/ 12759 w 54537"/>
                <a:gd name="connsiteY0" fmla="*/ 5205 h 53979"/>
                <a:gd name="connsiteX1" fmla="*/ 10468 w 54537"/>
                <a:gd name="connsiteY1" fmla="*/ 6931 h 53979"/>
                <a:gd name="connsiteX2" fmla="*/ 5201 w 54537"/>
                <a:gd name="connsiteY2" fmla="*/ 43504 h 53979"/>
                <a:gd name="connsiteX3" fmla="*/ 26120 w 54537"/>
                <a:gd name="connsiteY3" fmla="*/ 53979 h 53979"/>
                <a:gd name="connsiteX4" fmla="*/ 41744 w 54537"/>
                <a:gd name="connsiteY4" fmla="*/ 48772 h 53979"/>
                <a:gd name="connsiteX5" fmla="*/ 44095 w 54537"/>
                <a:gd name="connsiteY5" fmla="*/ 47016 h 53979"/>
                <a:gd name="connsiteX6" fmla="*/ 49302 w 54537"/>
                <a:gd name="connsiteY6" fmla="*/ 10443 h 53979"/>
                <a:gd name="connsiteX7" fmla="*/ 12729 w 54537"/>
                <a:gd name="connsiteY7" fmla="*/ 5235 h 53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537" h="53979">
                  <a:moveTo>
                    <a:pt x="12759" y="5205"/>
                  </a:moveTo>
                  <a:lnTo>
                    <a:pt x="10468" y="6931"/>
                  </a:lnTo>
                  <a:cubicBezTo>
                    <a:pt x="-1078" y="15561"/>
                    <a:pt x="-3429" y="31958"/>
                    <a:pt x="5201" y="43504"/>
                  </a:cubicBezTo>
                  <a:cubicBezTo>
                    <a:pt x="10319" y="50349"/>
                    <a:pt x="18175" y="53979"/>
                    <a:pt x="26120" y="53979"/>
                  </a:cubicBezTo>
                  <a:cubicBezTo>
                    <a:pt x="31566" y="53979"/>
                    <a:pt x="37042" y="52283"/>
                    <a:pt x="41744" y="48772"/>
                  </a:cubicBezTo>
                  <a:lnTo>
                    <a:pt x="44095" y="47016"/>
                  </a:lnTo>
                  <a:cubicBezTo>
                    <a:pt x="55641" y="38356"/>
                    <a:pt x="57962" y="21989"/>
                    <a:pt x="49302" y="10443"/>
                  </a:cubicBezTo>
                  <a:cubicBezTo>
                    <a:pt x="40643" y="-1104"/>
                    <a:pt x="24276" y="-3425"/>
                    <a:pt x="12729" y="5235"/>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8" name="Freeform: Shape 90">
              <a:extLst>
                <a:ext uri="{FF2B5EF4-FFF2-40B4-BE49-F238E27FC236}">
                  <a16:creationId xmlns:a16="http://schemas.microsoft.com/office/drawing/2014/main" id="{BD32DA6E-6077-C1CB-EF3B-67B960C71E6B}"/>
                </a:ext>
              </a:extLst>
            </p:cNvPr>
            <p:cNvSpPr/>
            <p:nvPr/>
          </p:nvSpPr>
          <p:spPr>
            <a:xfrm>
              <a:off x="10845838" y="4997089"/>
              <a:ext cx="51373" cy="50229"/>
            </a:xfrm>
            <a:custGeom>
              <a:avLst/>
              <a:gdLst>
                <a:gd name="connsiteX0" fmla="*/ 16607 w 54856"/>
                <a:gd name="connsiteY0" fmla="*/ 3016 h 53635"/>
                <a:gd name="connsiteX1" fmla="*/ 13988 w 54856"/>
                <a:gd name="connsiteY1" fmla="*/ 4386 h 53635"/>
                <a:gd name="connsiteX2" fmla="*/ 3007 w 54856"/>
                <a:gd name="connsiteY2" fmla="*/ 39649 h 53635"/>
                <a:gd name="connsiteX3" fmla="*/ 26159 w 54856"/>
                <a:gd name="connsiteY3" fmla="*/ 53635 h 53635"/>
                <a:gd name="connsiteX4" fmla="*/ 38271 w 54856"/>
                <a:gd name="connsiteY4" fmla="*/ 50630 h 53635"/>
                <a:gd name="connsiteX5" fmla="*/ 40830 w 54856"/>
                <a:gd name="connsiteY5" fmla="*/ 49291 h 53635"/>
                <a:gd name="connsiteX6" fmla="*/ 51870 w 54856"/>
                <a:gd name="connsiteY6" fmla="*/ 14027 h 53635"/>
                <a:gd name="connsiteX7" fmla="*/ 16607 w 54856"/>
                <a:gd name="connsiteY7" fmla="*/ 2987 h 53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56" h="53635">
                  <a:moveTo>
                    <a:pt x="16607" y="3016"/>
                  </a:moveTo>
                  <a:lnTo>
                    <a:pt x="13988" y="4386"/>
                  </a:lnTo>
                  <a:cubicBezTo>
                    <a:pt x="1222" y="11081"/>
                    <a:pt x="-3718" y="26883"/>
                    <a:pt x="3007" y="39649"/>
                  </a:cubicBezTo>
                  <a:cubicBezTo>
                    <a:pt x="7679" y="48547"/>
                    <a:pt x="16756" y="53635"/>
                    <a:pt x="26159" y="53635"/>
                  </a:cubicBezTo>
                  <a:cubicBezTo>
                    <a:pt x="30237" y="53635"/>
                    <a:pt x="34402" y="52683"/>
                    <a:pt x="38271" y="50630"/>
                  </a:cubicBezTo>
                  <a:lnTo>
                    <a:pt x="40830" y="49291"/>
                  </a:lnTo>
                  <a:cubicBezTo>
                    <a:pt x="53626" y="42595"/>
                    <a:pt x="58566" y="26823"/>
                    <a:pt x="51870" y="14027"/>
                  </a:cubicBezTo>
                  <a:cubicBezTo>
                    <a:pt x="45175" y="1231"/>
                    <a:pt x="29403" y="-3709"/>
                    <a:pt x="16607" y="2987"/>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9" name="Freeform: Shape 91">
              <a:extLst>
                <a:ext uri="{FF2B5EF4-FFF2-40B4-BE49-F238E27FC236}">
                  <a16:creationId xmlns:a16="http://schemas.microsoft.com/office/drawing/2014/main" id="{9BE49D71-F629-CA9A-5273-8E4F3C63DDF8}"/>
                </a:ext>
              </a:extLst>
            </p:cNvPr>
            <p:cNvSpPr/>
            <p:nvPr/>
          </p:nvSpPr>
          <p:spPr>
            <a:xfrm>
              <a:off x="11453585" y="4460895"/>
              <a:ext cx="50494" cy="51148"/>
            </a:xfrm>
            <a:custGeom>
              <a:avLst/>
              <a:gdLst>
                <a:gd name="connsiteX0" fmla="*/ 42660 w 53918"/>
                <a:gd name="connsiteY0" fmla="*/ 4652 h 54616"/>
                <a:gd name="connsiteX1" fmla="*/ 6325 w 53918"/>
                <a:gd name="connsiteY1" fmla="*/ 11258 h 54616"/>
                <a:gd name="connsiteX2" fmla="*/ 4719 w 53918"/>
                <a:gd name="connsiteY2" fmla="*/ 13549 h 54616"/>
                <a:gd name="connsiteX3" fmla="*/ 11176 w 53918"/>
                <a:gd name="connsiteY3" fmla="*/ 49914 h 54616"/>
                <a:gd name="connsiteX4" fmla="*/ 26115 w 53918"/>
                <a:gd name="connsiteY4" fmla="*/ 54616 h 54616"/>
                <a:gd name="connsiteX5" fmla="*/ 47541 w 53918"/>
                <a:gd name="connsiteY5" fmla="*/ 43457 h 54616"/>
                <a:gd name="connsiteX6" fmla="*/ 49267 w 53918"/>
                <a:gd name="connsiteY6" fmla="*/ 40987 h 54616"/>
                <a:gd name="connsiteX7" fmla="*/ 42660 w 53918"/>
                <a:gd name="connsiteY7" fmla="*/ 4652 h 5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918" h="54616">
                  <a:moveTo>
                    <a:pt x="42660" y="4652"/>
                  </a:moveTo>
                  <a:cubicBezTo>
                    <a:pt x="30787" y="-3562"/>
                    <a:pt x="14538" y="-616"/>
                    <a:pt x="6325" y="11258"/>
                  </a:cubicBezTo>
                  <a:lnTo>
                    <a:pt x="4719" y="13549"/>
                  </a:lnTo>
                  <a:cubicBezTo>
                    <a:pt x="-3554" y="25364"/>
                    <a:pt x="-668" y="41671"/>
                    <a:pt x="11176" y="49914"/>
                  </a:cubicBezTo>
                  <a:cubicBezTo>
                    <a:pt x="15729" y="53098"/>
                    <a:pt x="20937" y="54616"/>
                    <a:pt x="26115" y="54616"/>
                  </a:cubicBezTo>
                  <a:cubicBezTo>
                    <a:pt x="34358" y="54616"/>
                    <a:pt x="42482" y="50718"/>
                    <a:pt x="47541" y="43457"/>
                  </a:cubicBezTo>
                  <a:lnTo>
                    <a:pt x="49267" y="40987"/>
                  </a:lnTo>
                  <a:cubicBezTo>
                    <a:pt x="57480" y="29113"/>
                    <a:pt x="54534" y="12865"/>
                    <a:pt x="42660" y="4652"/>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0" name="Freeform: Shape 92">
              <a:extLst>
                <a:ext uri="{FF2B5EF4-FFF2-40B4-BE49-F238E27FC236}">
                  <a16:creationId xmlns:a16="http://schemas.microsoft.com/office/drawing/2014/main" id="{973F5DB9-2308-6669-27A9-5F30A42B90AD}"/>
                </a:ext>
              </a:extLst>
            </p:cNvPr>
            <p:cNvSpPr/>
            <p:nvPr/>
          </p:nvSpPr>
          <p:spPr>
            <a:xfrm>
              <a:off x="11744660" y="3705108"/>
              <a:ext cx="49269" cy="51608"/>
            </a:xfrm>
            <a:custGeom>
              <a:avLst/>
              <a:gdLst>
                <a:gd name="connsiteX0" fmla="*/ 29701 w 52610"/>
                <a:gd name="connsiteY0" fmla="*/ 203 h 55107"/>
                <a:gd name="connsiteX1" fmla="*/ 567 w 52610"/>
                <a:gd name="connsiteY1" fmla="*/ 22909 h 55107"/>
                <a:gd name="connsiteX2" fmla="*/ 211 w 52610"/>
                <a:gd name="connsiteY2" fmla="*/ 25706 h 55107"/>
                <a:gd name="connsiteX3" fmla="*/ 22827 w 52610"/>
                <a:gd name="connsiteY3" fmla="*/ 54899 h 55107"/>
                <a:gd name="connsiteX4" fmla="*/ 26160 w 52610"/>
                <a:gd name="connsiteY4" fmla="*/ 55107 h 55107"/>
                <a:gd name="connsiteX5" fmla="*/ 52050 w 52610"/>
                <a:gd name="connsiteY5" fmla="*/ 32283 h 55107"/>
                <a:gd name="connsiteX6" fmla="*/ 52407 w 52610"/>
                <a:gd name="connsiteY6" fmla="*/ 29337 h 55107"/>
                <a:gd name="connsiteX7" fmla="*/ 29701 w 52610"/>
                <a:gd name="connsiteY7" fmla="*/ 203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10" h="55107">
                  <a:moveTo>
                    <a:pt x="29701" y="203"/>
                  </a:moveTo>
                  <a:cubicBezTo>
                    <a:pt x="15417" y="-1582"/>
                    <a:pt x="2323" y="8595"/>
                    <a:pt x="567" y="22909"/>
                  </a:cubicBezTo>
                  <a:lnTo>
                    <a:pt x="211" y="25706"/>
                  </a:lnTo>
                  <a:cubicBezTo>
                    <a:pt x="-1605" y="40020"/>
                    <a:pt x="8513" y="53084"/>
                    <a:pt x="22827" y="54899"/>
                  </a:cubicBezTo>
                  <a:cubicBezTo>
                    <a:pt x="23958" y="55048"/>
                    <a:pt x="25058" y="55107"/>
                    <a:pt x="26160" y="55107"/>
                  </a:cubicBezTo>
                  <a:cubicBezTo>
                    <a:pt x="39105" y="55107"/>
                    <a:pt x="50353" y="45466"/>
                    <a:pt x="52050" y="32283"/>
                  </a:cubicBezTo>
                  <a:lnTo>
                    <a:pt x="52407" y="29337"/>
                  </a:lnTo>
                  <a:cubicBezTo>
                    <a:pt x="54192" y="15023"/>
                    <a:pt x="44015" y="1959"/>
                    <a:pt x="29701" y="203"/>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1" name="Freeform: Shape 93">
              <a:extLst>
                <a:ext uri="{FF2B5EF4-FFF2-40B4-BE49-F238E27FC236}">
                  <a16:creationId xmlns:a16="http://schemas.microsoft.com/office/drawing/2014/main" id="{CCB97BCE-1C4B-AC9A-7C6F-9819079056D2}"/>
                </a:ext>
              </a:extLst>
            </p:cNvPr>
            <p:cNvSpPr/>
            <p:nvPr/>
          </p:nvSpPr>
          <p:spPr>
            <a:xfrm>
              <a:off x="11757214" y="3433120"/>
              <a:ext cx="49024" cy="51653"/>
            </a:xfrm>
            <a:custGeom>
              <a:avLst/>
              <a:gdLst>
                <a:gd name="connsiteX0" fmla="*/ 52215 w 52348"/>
                <a:gd name="connsiteY0" fmla="*/ 25218 h 55155"/>
                <a:gd name="connsiteX1" fmla="*/ 25194 w 52348"/>
                <a:gd name="connsiteY1" fmla="*/ 13 h 55155"/>
                <a:gd name="connsiteX2" fmla="*/ 18 w 52348"/>
                <a:gd name="connsiteY2" fmla="*/ 27033 h 55155"/>
                <a:gd name="connsiteX3" fmla="*/ 108 w 52348"/>
                <a:gd name="connsiteY3" fmla="*/ 29860 h 55155"/>
                <a:gd name="connsiteX4" fmla="*/ 26206 w 52348"/>
                <a:gd name="connsiteY4" fmla="*/ 55155 h 55155"/>
                <a:gd name="connsiteX5" fmla="*/ 27069 w 52348"/>
                <a:gd name="connsiteY5" fmla="*/ 55155 h 55155"/>
                <a:gd name="connsiteX6" fmla="*/ 52334 w 52348"/>
                <a:gd name="connsiteY6" fmla="*/ 28194 h 55155"/>
                <a:gd name="connsiteX7" fmla="*/ 52244 w 52348"/>
                <a:gd name="connsiteY7" fmla="*/ 25218 h 5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48" h="55155">
                  <a:moveTo>
                    <a:pt x="52215" y="25218"/>
                  </a:moveTo>
                  <a:cubicBezTo>
                    <a:pt x="51709" y="10785"/>
                    <a:pt x="39686" y="-434"/>
                    <a:pt x="25194" y="13"/>
                  </a:cubicBezTo>
                  <a:cubicBezTo>
                    <a:pt x="10761" y="519"/>
                    <a:pt x="-517" y="12630"/>
                    <a:pt x="18" y="27033"/>
                  </a:cubicBezTo>
                  <a:lnTo>
                    <a:pt x="108" y="29860"/>
                  </a:lnTo>
                  <a:cubicBezTo>
                    <a:pt x="554" y="43996"/>
                    <a:pt x="12160" y="55155"/>
                    <a:pt x="26206" y="55155"/>
                  </a:cubicBezTo>
                  <a:cubicBezTo>
                    <a:pt x="26503" y="55155"/>
                    <a:pt x="26771" y="55155"/>
                    <a:pt x="27069" y="55155"/>
                  </a:cubicBezTo>
                  <a:cubicBezTo>
                    <a:pt x="41501" y="54679"/>
                    <a:pt x="52810" y="42627"/>
                    <a:pt x="52334" y="28194"/>
                  </a:cubicBezTo>
                  <a:lnTo>
                    <a:pt x="52244" y="25218"/>
                  </a:ln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2" name="Freeform: Shape 94">
              <a:extLst>
                <a:ext uri="{FF2B5EF4-FFF2-40B4-BE49-F238E27FC236}">
                  <a16:creationId xmlns:a16="http://schemas.microsoft.com/office/drawing/2014/main" id="{52DE0851-04F3-49AB-A188-23D1E7F4034A}"/>
                </a:ext>
              </a:extLst>
            </p:cNvPr>
            <p:cNvSpPr/>
            <p:nvPr/>
          </p:nvSpPr>
          <p:spPr>
            <a:xfrm>
              <a:off x="11688826" y="3971627"/>
              <a:ext cx="49690" cy="51514"/>
            </a:xfrm>
            <a:custGeom>
              <a:avLst/>
              <a:gdLst>
                <a:gd name="connsiteX0" fmla="*/ 34297 w 53059"/>
                <a:gd name="connsiteY0" fmla="*/ 1056 h 55007"/>
                <a:gd name="connsiteX1" fmla="*/ 1891 w 53059"/>
                <a:gd name="connsiteY1" fmla="*/ 18792 h 55007"/>
                <a:gd name="connsiteX2" fmla="*/ 1087 w 53059"/>
                <a:gd name="connsiteY2" fmla="*/ 21470 h 55007"/>
                <a:gd name="connsiteX3" fmla="*/ 18704 w 53059"/>
                <a:gd name="connsiteY3" fmla="*/ 53936 h 55007"/>
                <a:gd name="connsiteX4" fmla="*/ 26144 w 53059"/>
                <a:gd name="connsiteY4" fmla="*/ 55008 h 55007"/>
                <a:gd name="connsiteX5" fmla="*/ 51170 w 53059"/>
                <a:gd name="connsiteY5" fmla="*/ 36319 h 55007"/>
                <a:gd name="connsiteX6" fmla="*/ 52003 w 53059"/>
                <a:gd name="connsiteY6" fmla="*/ 33433 h 55007"/>
                <a:gd name="connsiteX7" fmla="*/ 34268 w 53059"/>
                <a:gd name="connsiteY7" fmla="*/ 1026 h 5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59" h="55007">
                  <a:moveTo>
                    <a:pt x="34297" y="1056"/>
                  </a:moveTo>
                  <a:cubicBezTo>
                    <a:pt x="20430" y="-2991"/>
                    <a:pt x="5938" y="4954"/>
                    <a:pt x="1891" y="18792"/>
                  </a:cubicBezTo>
                  <a:lnTo>
                    <a:pt x="1087" y="21470"/>
                  </a:lnTo>
                  <a:cubicBezTo>
                    <a:pt x="-3020" y="35308"/>
                    <a:pt x="4867" y="49830"/>
                    <a:pt x="18704" y="53936"/>
                  </a:cubicBezTo>
                  <a:cubicBezTo>
                    <a:pt x="21174" y="54680"/>
                    <a:pt x="23673" y="55008"/>
                    <a:pt x="26144" y="55008"/>
                  </a:cubicBezTo>
                  <a:cubicBezTo>
                    <a:pt x="37422" y="55008"/>
                    <a:pt x="47808" y="47657"/>
                    <a:pt x="51170" y="36319"/>
                  </a:cubicBezTo>
                  <a:lnTo>
                    <a:pt x="52003" y="33433"/>
                  </a:lnTo>
                  <a:cubicBezTo>
                    <a:pt x="56051" y="19595"/>
                    <a:pt x="48106" y="5073"/>
                    <a:pt x="34268" y="1026"/>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3" name="Freeform: Shape 95">
              <a:extLst>
                <a:ext uri="{FF2B5EF4-FFF2-40B4-BE49-F238E27FC236}">
                  <a16:creationId xmlns:a16="http://schemas.microsoft.com/office/drawing/2014/main" id="{6F635718-DDE9-B269-CE4B-1FF9C51F2622}"/>
                </a:ext>
              </a:extLst>
            </p:cNvPr>
            <p:cNvSpPr/>
            <p:nvPr/>
          </p:nvSpPr>
          <p:spPr>
            <a:xfrm>
              <a:off x="11652354" y="2900495"/>
              <a:ext cx="49870" cy="51482"/>
            </a:xfrm>
            <a:custGeom>
              <a:avLst/>
              <a:gdLst>
                <a:gd name="connsiteX0" fmla="*/ 51608 w 53251"/>
                <a:gd name="connsiteY0" fmla="*/ 19770 h 54973"/>
                <a:gd name="connsiteX1" fmla="*/ 50596 w 53251"/>
                <a:gd name="connsiteY1" fmla="*/ 17032 h 54973"/>
                <a:gd name="connsiteX2" fmla="*/ 17029 w 53251"/>
                <a:gd name="connsiteY2" fmla="*/ 1647 h 54973"/>
                <a:gd name="connsiteX3" fmla="*/ 1643 w 53251"/>
                <a:gd name="connsiteY3" fmla="*/ 35214 h 54973"/>
                <a:gd name="connsiteX4" fmla="*/ 2655 w 53251"/>
                <a:gd name="connsiteY4" fmla="*/ 37952 h 54973"/>
                <a:gd name="connsiteX5" fmla="*/ 27146 w 53251"/>
                <a:gd name="connsiteY5" fmla="*/ 54974 h 54973"/>
                <a:gd name="connsiteX6" fmla="*/ 36223 w 53251"/>
                <a:gd name="connsiteY6" fmla="*/ 53337 h 54973"/>
                <a:gd name="connsiteX7" fmla="*/ 51608 w 53251"/>
                <a:gd name="connsiteY7" fmla="*/ 19770 h 5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251" h="54973">
                  <a:moveTo>
                    <a:pt x="51608" y="19770"/>
                  </a:moveTo>
                  <a:lnTo>
                    <a:pt x="50596" y="17032"/>
                  </a:lnTo>
                  <a:cubicBezTo>
                    <a:pt x="45567" y="3492"/>
                    <a:pt x="30539" y="-3382"/>
                    <a:pt x="17029" y="1647"/>
                  </a:cubicBezTo>
                  <a:cubicBezTo>
                    <a:pt x="3518" y="6676"/>
                    <a:pt x="-3386" y="21704"/>
                    <a:pt x="1643" y="35214"/>
                  </a:cubicBezTo>
                  <a:lnTo>
                    <a:pt x="2655" y="37952"/>
                  </a:lnTo>
                  <a:cubicBezTo>
                    <a:pt x="6554" y="48486"/>
                    <a:pt x="16552" y="54974"/>
                    <a:pt x="27146" y="54974"/>
                  </a:cubicBezTo>
                  <a:cubicBezTo>
                    <a:pt x="30182" y="54974"/>
                    <a:pt x="33247" y="54438"/>
                    <a:pt x="36223" y="53337"/>
                  </a:cubicBezTo>
                  <a:cubicBezTo>
                    <a:pt x="49733" y="48308"/>
                    <a:pt x="56637" y="33280"/>
                    <a:pt x="51608" y="19770"/>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4" name="Freeform: Shape 96">
              <a:extLst>
                <a:ext uri="{FF2B5EF4-FFF2-40B4-BE49-F238E27FC236}">
                  <a16:creationId xmlns:a16="http://schemas.microsoft.com/office/drawing/2014/main" id="{C6C3351E-6CF8-4507-A8BB-749B41B87A73}"/>
                </a:ext>
              </a:extLst>
            </p:cNvPr>
            <p:cNvSpPr/>
            <p:nvPr/>
          </p:nvSpPr>
          <p:spPr>
            <a:xfrm>
              <a:off x="11590887" y="4225759"/>
              <a:ext cx="50108" cy="51378"/>
            </a:xfrm>
            <a:custGeom>
              <a:avLst/>
              <a:gdLst>
                <a:gd name="connsiteX0" fmla="*/ 38681 w 53505"/>
                <a:gd name="connsiteY0" fmla="*/ 2577 h 54862"/>
                <a:gd name="connsiteX1" fmla="*/ 3834 w 53505"/>
                <a:gd name="connsiteY1" fmla="*/ 14868 h 54862"/>
                <a:gd name="connsiteX2" fmla="*/ 2584 w 53505"/>
                <a:gd name="connsiteY2" fmla="*/ 17427 h 54862"/>
                <a:gd name="connsiteX3" fmla="*/ 14815 w 53505"/>
                <a:gd name="connsiteY3" fmla="*/ 52274 h 54862"/>
                <a:gd name="connsiteX4" fmla="*/ 26123 w 53505"/>
                <a:gd name="connsiteY4" fmla="*/ 54863 h 54862"/>
                <a:gd name="connsiteX5" fmla="*/ 49691 w 53505"/>
                <a:gd name="connsiteY5" fmla="*/ 40043 h 54862"/>
                <a:gd name="connsiteX6" fmla="*/ 50941 w 53505"/>
                <a:gd name="connsiteY6" fmla="*/ 37395 h 54862"/>
                <a:gd name="connsiteX7" fmla="*/ 38651 w 53505"/>
                <a:gd name="connsiteY7" fmla="*/ 2548 h 54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505" h="54862">
                  <a:moveTo>
                    <a:pt x="38681" y="2577"/>
                  </a:moveTo>
                  <a:cubicBezTo>
                    <a:pt x="25676" y="-3672"/>
                    <a:pt x="10053" y="1833"/>
                    <a:pt x="3834" y="14868"/>
                  </a:cubicBezTo>
                  <a:lnTo>
                    <a:pt x="2584" y="17427"/>
                  </a:lnTo>
                  <a:cubicBezTo>
                    <a:pt x="-3665" y="30431"/>
                    <a:pt x="1810" y="46025"/>
                    <a:pt x="14815" y="52274"/>
                  </a:cubicBezTo>
                  <a:cubicBezTo>
                    <a:pt x="18475" y="54030"/>
                    <a:pt x="22314" y="54863"/>
                    <a:pt x="26123" y="54863"/>
                  </a:cubicBezTo>
                  <a:cubicBezTo>
                    <a:pt x="35854" y="54863"/>
                    <a:pt x="45198" y="49417"/>
                    <a:pt x="49691" y="40043"/>
                  </a:cubicBezTo>
                  <a:lnTo>
                    <a:pt x="50941" y="37395"/>
                  </a:lnTo>
                  <a:cubicBezTo>
                    <a:pt x="57161" y="24390"/>
                    <a:pt x="51685" y="8797"/>
                    <a:pt x="38651" y="2548"/>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60" name="Group 59">
            <a:extLst>
              <a:ext uri="{FF2B5EF4-FFF2-40B4-BE49-F238E27FC236}">
                <a16:creationId xmlns:a16="http://schemas.microsoft.com/office/drawing/2014/main" id="{7E0FF88D-7597-1130-5FB9-DD5127301FE8}"/>
              </a:ext>
            </a:extLst>
          </p:cNvPr>
          <p:cNvGrpSpPr/>
          <p:nvPr/>
        </p:nvGrpSpPr>
        <p:grpSpPr>
          <a:xfrm>
            <a:off x="981020" y="1926547"/>
            <a:ext cx="10229914" cy="3222936"/>
            <a:chOff x="627757" y="1793363"/>
            <a:chExt cx="10939614" cy="3446528"/>
          </a:xfrm>
          <a:gradFill>
            <a:gsLst>
              <a:gs pos="50000">
                <a:srgbClr val="1EBEAA"/>
              </a:gs>
              <a:gs pos="100000">
                <a:srgbClr val="3D45E0"/>
              </a:gs>
            </a:gsLst>
            <a:lin ang="2700000" scaled="0"/>
          </a:gradFill>
        </p:grpSpPr>
        <p:sp>
          <p:nvSpPr>
            <p:cNvPr id="66" name="Freeform: Shape 98">
              <a:extLst>
                <a:ext uri="{FF2B5EF4-FFF2-40B4-BE49-F238E27FC236}">
                  <a16:creationId xmlns:a16="http://schemas.microsoft.com/office/drawing/2014/main" id="{B9721CB5-668A-B0B3-22E7-FFDD7F1461B6}"/>
                </a:ext>
              </a:extLst>
            </p:cNvPr>
            <p:cNvSpPr/>
            <p:nvPr/>
          </p:nvSpPr>
          <p:spPr>
            <a:xfrm>
              <a:off x="3782948"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9" y="58029"/>
                    <a:pt x="29014" y="58029"/>
                  </a:cubicBezTo>
                  <a:cubicBezTo>
                    <a:pt x="12990" y="58029"/>
                    <a:pt x="0" y="45039"/>
                    <a:pt x="0" y="29014"/>
                  </a:cubicBezTo>
                  <a:cubicBezTo>
                    <a:pt x="0" y="12990"/>
                    <a:pt x="12990" y="0"/>
                    <a:pt x="29014" y="0"/>
                  </a:cubicBezTo>
                  <a:cubicBezTo>
                    <a:pt x="45039"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7" name="Freeform: Shape 99">
              <a:extLst>
                <a:ext uri="{FF2B5EF4-FFF2-40B4-BE49-F238E27FC236}">
                  <a16:creationId xmlns:a16="http://schemas.microsoft.com/office/drawing/2014/main" id="{7EF3FF74-8CD6-7BF6-423E-51FD4A3D8D05}"/>
                </a:ext>
              </a:extLst>
            </p:cNvPr>
            <p:cNvSpPr/>
            <p:nvPr/>
          </p:nvSpPr>
          <p:spPr>
            <a:xfrm>
              <a:off x="627757" y="1793363"/>
              <a:ext cx="3704401" cy="3446392"/>
            </a:xfrm>
            <a:custGeom>
              <a:avLst/>
              <a:gdLst>
                <a:gd name="connsiteX0" fmla="*/ 3955572 w 3955572"/>
                <a:gd name="connsiteY0" fmla="*/ 1814010 h 3680070"/>
                <a:gd name="connsiteX1" fmla="*/ 3520177 w 3955572"/>
                <a:gd name="connsiteY1" fmla="*/ 1814010 h 3680070"/>
                <a:gd name="connsiteX2" fmla="*/ 3420219 w 3955572"/>
                <a:gd name="connsiteY2" fmla="*/ 1717325 h 3680070"/>
                <a:gd name="connsiteX3" fmla="*/ 1584128 w 3955572"/>
                <a:gd name="connsiteY3" fmla="*/ 0 h 3680070"/>
                <a:gd name="connsiteX4" fmla="*/ 651085 w 3955572"/>
                <a:gd name="connsiteY4" fmla="*/ 253750 h 3680070"/>
                <a:gd name="connsiteX5" fmla="*/ 3721 w 3955572"/>
                <a:gd name="connsiteY5" fmla="*/ 897036 h 3680070"/>
                <a:gd name="connsiteX6" fmla="*/ 13065 w 3955572"/>
                <a:gd name="connsiteY6" fmla="*/ 933103 h 3680070"/>
                <a:gd name="connsiteX7" fmla="*/ 48508 w 3955572"/>
                <a:gd name="connsiteY7" fmla="*/ 923938 h 3680070"/>
                <a:gd name="connsiteX8" fmla="*/ 1584128 w 3955572"/>
                <a:gd name="connsiteY8" fmla="*/ 52256 h 3680070"/>
                <a:gd name="connsiteX9" fmla="*/ 3367963 w 3955572"/>
                <a:gd name="connsiteY9" fmla="*/ 1719051 h 3680070"/>
                <a:gd name="connsiteX10" fmla="*/ 3273332 w 3955572"/>
                <a:gd name="connsiteY10" fmla="*/ 1840138 h 3680070"/>
                <a:gd name="connsiteX11" fmla="*/ 3367963 w 3955572"/>
                <a:gd name="connsiteY11" fmla="*/ 1961225 h 3680070"/>
                <a:gd name="connsiteX12" fmla="*/ 1609839 w 3955572"/>
                <a:gd name="connsiteY12" fmla="*/ 3627842 h 3680070"/>
                <a:gd name="connsiteX13" fmla="*/ 1584128 w 3955572"/>
                <a:gd name="connsiteY13" fmla="*/ 3653940 h 3680070"/>
                <a:gd name="connsiteX14" fmla="*/ 1610673 w 3955572"/>
                <a:gd name="connsiteY14" fmla="*/ 3680068 h 3680070"/>
                <a:gd name="connsiteX15" fmla="*/ 3420189 w 3955572"/>
                <a:gd name="connsiteY15" fmla="*/ 1962921 h 3680070"/>
                <a:gd name="connsiteX16" fmla="*/ 3520148 w 3955572"/>
                <a:gd name="connsiteY16" fmla="*/ 1866236 h 3680070"/>
                <a:gd name="connsiteX17" fmla="*/ 3955542 w 3955572"/>
                <a:gd name="connsiteY17" fmla="*/ 1866236 h 3680070"/>
                <a:gd name="connsiteX18" fmla="*/ 3955542 w 3955572"/>
                <a:gd name="connsiteY18" fmla="*/ 1813980 h 3680070"/>
                <a:gd name="connsiteX19" fmla="*/ 3398138 w 3955572"/>
                <a:gd name="connsiteY19" fmla="*/ 1918492 h 3680070"/>
                <a:gd name="connsiteX20" fmla="*/ 3319785 w 3955572"/>
                <a:gd name="connsiteY20" fmla="*/ 1840138 h 3680070"/>
                <a:gd name="connsiteX21" fmla="*/ 3398138 w 3955572"/>
                <a:gd name="connsiteY21" fmla="*/ 1761784 h 3680070"/>
                <a:gd name="connsiteX22" fmla="*/ 3476492 w 3955572"/>
                <a:gd name="connsiteY22" fmla="*/ 1840138 h 3680070"/>
                <a:gd name="connsiteX23" fmla="*/ 3398138 w 3955572"/>
                <a:gd name="connsiteY23" fmla="*/ 1918492 h 3680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55572" h="3680070">
                  <a:moveTo>
                    <a:pt x="3955572" y="1814010"/>
                  </a:moveTo>
                  <a:lnTo>
                    <a:pt x="3520177" y="1814010"/>
                  </a:lnTo>
                  <a:cubicBezTo>
                    <a:pt x="3509643" y="1764790"/>
                    <a:pt x="3470005" y="1726253"/>
                    <a:pt x="3420219" y="1717325"/>
                  </a:cubicBezTo>
                  <a:cubicBezTo>
                    <a:pt x="3356715" y="752708"/>
                    <a:pt x="2554013" y="0"/>
                    <a:pt x="1584128" y="0"/>
                  </a:cubicBezTo>
                  <a:cubicBezTo>
                    <a:pt x="1255388" y="0"/>
                    <a:pt x="932747" y="87757"/>
                    <a:pt x="651085" y="253750"/>
                  </a:cubicBezTo>
                  <a:cubicBezTo>
                    <a:pt x="385313" y="410398"/>
                    <a:pt x="161946" y="632454"/>
                    <a:pt x="3721" y="897036"/>
                  </a:cubicBezTo>
                  <a:cubicBezTo>
                    <a:pt x="-3778" y="909564"/>
                    <a:pt x="418" y="925783"/>
                    <a:pt x="13065" y="933103"/>
                  </a:cubicBezTo>
                  <a:cubicBezTo>
                    <a:pt x="25415" y="940245"/>
                    <a:pt x="41187" y="936168"/>
                    <a:pt x="48508" y="923938"/>
                  </a:cubicBezTo>
                  <a:cubicBezTo>
                    <a:pt x="370433" y="385579"/>
                    <a:pt x="956435" y="52256"/>
                    <a:pt x="1584128" y="52256"/>
                  </a:cubicBezTo>
                  <a:cubicBezTo>
                    <a:pt x="2525921" y="52256"/>
                    <a:pt x="3305441" y="782675"/>
                    <a:pt x="3367963" y="1719051"/>
                  </a:cubicBezTo>
                  <a:cubicBezTo>
                    <a:pt x="3313684" y="1732591"/>
                    <a:pt x="3273332" y="1781722"/>
                    <a:pt x="3273332" y="1840138"/>
                  </a:cubicBezTo>
                  <a:cubicBezTo>
                    <a:pt x="3273332" y="1898554"/>
                    <a:pt x="3313684" y="1947714"/>
                    <a:pt x="3367963" y="1961225"/>
                  </a:cubicBezTo>
                  <a:cubicBezTo>
                    <a:pt x="3306007" y="2889061"/>
                    <a:pt x="2540056" y="3614689"/>
                    <a:pt x="1609839" y="3627842"/>
                  </a:cubicBezTo>
                  <a:cubicBezTo>
                    <a:pt x="1595585" y="3628050"/>
                    <a:pt x="1584128" y="3639685"/>
                    <a:pt x="1584128" y="3653940"/>
                  </a:cubicBezTo>
                  <a:cubicBezTo>
                    <a:pt x="1584128" y="3668194"/>
                    <a:pt x="1596091" y="3680276"/>
                    <a:pt x="1610673" y="3680068"/>
                  </a:cubicBezTo>
                  <a:cubicBezTo>
                    <a:pt x="2568624" y="3666468"/>
                    <a:pt x="3357280" y="2918730"/>
                    <a:pt x="3420189" y="1962921"/>
                  </a:cubicBezTo>
                  <a:cubicBezTo>
                    <a:pt x="3469975" y="1953993"/>
                    <a:pt x="3509643" y="1915456"/>
                    <a:pt x="3520148" y="1866236"/>
                  </a:cubicBezTo>
                  <a:lnTo>
                    <a:pt x="3955542" y="1866236"/>
                  </a:lnTo>
                  <a:lnTo>
                    <a:pt x="3955542" y="1813980"/>
                  </a:lnTo>
                  <a:close/>
                  <a:moveTo>
                    <a:pt x="3398138" y="1918492"/>
                  </a:moveTo>
                  <a:cubicBezTo>
                    <a:pt x="3354929" y="1918492"/>
                    <a:pt x="3319785" y="1883347"/>
                    <a:pt x="3319785" y="1840138"/>
                  </a:cubicBezTo>
                  <a:cubicBezTo>
                    <a:pt x="3319785" y="1796929"/>
                    <a:pt x="3354929" y="1761784"/>
                    <a:pt x="3398138" y="1761784"/>
                  </a:cubicBezTo>
                  <a:cubicBezTo>
                    <a:pt x="3441348" y="1761784"/>
                    <a:pt x="3476492" y="1796929"/>
                    <a:pt x="3476492" y="1840138"/>
                  </a:cubicBezTo>
                  <a:cubicBezTo>
                    <a:pt x="3476492" y="1883347"/>
                    <a:pt x="3441348" y="1918492"/>
                    <a:pt x="3398138" y="1918492"/>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8" name="Freeform: Shape 100">
              <a:extLst>
                <a:ext uri="{FF2B5EF4-FFF2-40B4-BE49-F238E27FC236}">
                  <a16:creationId xmlns:a16="http://schemas.microsoft.com/office/drawing/2014/main" id="{6E2A58D9-0393-99B1-DD88-A25879AECC66}"/>
                </a:ext>
              </a:extLst>
            </p:cNvPr>
            <p:cNvSpPr/>
            <p:nvPr/>
          </p:nvSpPr>
          <p:spPr>
            <a:xfrm>
              <a:off x="4372930" y="3489483"/>
              <a:ext cx="54343" cy="54343"/>
            </a:xfrm>
            <a:custGeom>
              <a:avLst/>
              <a:gdLst>
                <a:gd name="connsiteX0" fmla="*/ 58029 w 58028"/>
                <a:gd name="connsiteY0" fmla="*/ 29014 h 58028"/>
                <a:gd name="connsiteX1" fmla="*/ 29015 w 58028"/>
                <a:gd name="connsiteY1" fmla="*/ 58029 h 58028"/>
                <a:gd name="connsiteX2" fmla="*/ 0 w 58028"/>
                <a:gd name="connsiteY2" fmla="*/ 29014 h 58028"/>
                <a:gd name="connsiteX3" fmla="*/ 29015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9" y="58029"/>
                    <a:pt x="29015" y="58029"/>
                  </a:cubicBezTo>
                  <a:cubicBezTo>
                    <a:pt x="12990" y="58029"/>
                    <a:pt x="0" y="45039"/>
                    <a:pt x="0" y="29014"/>
                  </a:cubicBezTo>
                  <a:cubicBezTo>
                    <a:pt x="0" y="12990"/>
                    <a:pt x="12990" y="0"/>
                    <a:pt x="29015" y="0"/>
                  </a:cubicBezTo>
                  <a:cubicBezTo>
                    <a:pt x="45039"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9" name="Freeform: Shape 101">
              <a:extLst>
                <a:ext uri="{FF2B5EF4-FFF2-40B4-BE49-F238E27FC236}">
                  <a16:creationId xmlns:a16="http://schemas.microsoft.com/office/drawing/2014/main" id="{E53C5E53-2F87-F3AC-55DB-5AE6547A78B7}"/>
                </a:ext>
              </a:extLst>
            </p:cNvPr>
            <p:cNvSpPr/>
            <p:nvPr/>
          </p:nvSpPr>
          <p:spPr>
            <a:xfrm>
              <a:off x="7770577"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8" y="58029"/>
                    <a:pt x="29014" y="58029"/>
                  </a:cubicBezTo>
                  <a:cubicBezTo>
                    <a:pt x="12990" y="58029"/>
                    <a:pt x="0" y="45039"/>
                    <a:pt x="0" y="29014"/>
                  </a:cubicBezTo>
                  <a:cubicBezTo>
                    <a:pt x="0" y="12990"/>
                    <a:pt x="12990" y="0"/>
                    <a:pt x="29014" y="0"/>
                  </a:cubicBezTo>
                  <a:cubicBezTo>
                    <a:pt x="45038"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0" name="Freeform: Shape 102">
              <a:extLst>
                <a:ext uri="{FF2B5EF4-FFF2-40B4-BE49-F238E27FC236}">
                  <a16:creationId xmlns:a16="http://schemas.microsoft.com/office/drawing/2014/main" id="{6A2E5FAE-2B09-337D-6AB2-C71A525BBC40}"/>
                </a:ext>
              </a:extLst>
            </p:cNvPr>
            <p:cNvSpPr/>
            <p:nvPr/>
          </p:nvSpPr>
          <p:spPr>
            <a:xfrm>
              <a:off x="4310336" y="2665488"/>
              <a:ext cx="4006719" cy="2574403"/>
            </a:xfrm>
            <a:custGeom>
              <a:avLst/>
              <a:gdLst>
                <a:gd name="connsiteX0" fmla="*/ 4278390 w 4278389"/>
                <a:gd name="connsiteY0" fmla="*/ 882751 h 2748957"/>
                <a:gd name="connsiteX1" fmla="*/ 3845911 w 4278389"/>
                <a:gd name="connsiteY1" fmla="*/ 882751 h 2748957"/>
                <a:gd name="connsiteX2" fmla="*/ 3745923 w 4278389"/>
                <a:gd name="connsiteY2" fmla="*/ 786066 h 2748957"/>
                <a:gd name="connsiteX3" fmla="*/ 3672271 w 4278389"/>
                <a:gd name="connsiteY3" fmla="*/ 378050 h 2748957"/>
                <a:gd name="connsiteX4" fmla="*/ 3517766 w 4278389"/>
                <a:gd name="connsiteY4" fmla="*/ 13391 h 2748957"/>
                <a:gd name="connsiteX5" fmla="*/ 3481877 w 4278389"/>
                <a:gd name="connsiteY5" fmla="*/ 3511 h 2748957"/>
                <a:gd name="connsiteX6" fmla="*/ 3472146 w 4278389"/>
                <a:gd name="connsiteY6" fmla="*/ 38864 h 2748957"/>
                <a:gd name="connsiteX7" fmla="*/ 3693668 w 4278389"/>
                <a:gd name="connsiteY7" fmla="*/ 787792 h 2748957"/>
                <a:gd name="connsiteX8" fmla="*/ 3599036 w 4278389"/>
                <a:gd name="connsiteY8" fmla="*/ 908879 h 2748957"/>
                <a:gd name="connsiteX9" fmla="*/ 3693668 w 4278389"/>
                <a:gd name="connsiteY9" fmla="*/ 1029966 h 2748957"/>
                <a:gd name="connsiteX10" fmla="*/ 1909832 w 4278389"/>
                <a:gd name="connsiteY10" fmla="*/ 2696762 h 2748957"/>
                <a:gd name="connsiteX11" fmla="*/ 124241 w 4278389"/>
                <a:gd name="connsiteY11" fmla="*/ 1000327 h 2748957"/>
                <a:gd name="connsiteX12" fmla="*/ 191584 w 4278389"/>
                <a:gd name="connsiteY12" fmla="*/ 908849 h 2748957"/>
                <a:gd name="connsiteX13" fmla="*/ 124271 w 4278389"/>
                <a:gd name="connsiteY13" fmla="*/ 817372 h 2748957"/>
                <a:gd name="connsiteX14" fmla="*/ 341804 w 4278389"/>
                <a:gd name="connsiteY14" fmla="*/ 49160 h 2748957"/>
                <a:gd name="connsiteX15" fmla="*/ 331836 w 4278389"/>
                <a:gd name="connsiteY15" fmla="*/ 13896 h 2748957"/>
                <a:gd name="connsiteX16" fmla="*/ 296006 w 4278389"/>
                <a:gd name="connsiteY16" fmla="*/ 24014 h 2748957"/>
                <a:gd name="connsiteX17" fmla="*/ 141650 w 4278389"/>
                <a:gd name="connsiteY17" fmla="*/ 397571 h 2748957"/>
                <a:gd name="connsiteX18" fmla="*/ 72015 w 4278389"/>
                <a:gd name="connsiteY18" fmla="*/ 816033 h 2748957"/>
                <a:gd name="connsiteX19" fmla="*/ 0 w 4278389"/>
                <a:gd name="connsiteY19" fmla="*/ 908820 h 2748957"/>
                <a:gd name="connsiteX20" fmla="*/ 71986 w 4278389"/>
                <a:gd name="connsiteY20" fmla="*/ 1001606 h 2748957"/>
                <a:gd name="connsiteX21" fmla="*/ 235270 w 4278389"/>
                <a:gd name="connsiteY21" fmla="*/ 1672776 h 2748957"/>
                <a:gd name="connsiteX22" fmla="*/ 633079 w 4278389"/>
                <a:gd name="connsiteY22" fmla="*/ 2233989 h 2748957"/>
                <a:gd name="connsiteX23" fmla="*/ 1909803 w 4278389"/>
                <a:gd name="connsiteY23" fmla="*/ 2748957 h 2748957"/>
                <a:gd name="connsiteX24" fmla="*/ 3745864 w 4278389"/>
                <a:gd name="connsiteY24" fmla="*/ 1031632 h 2748957"/>
                <a:gd name="connsiteX25" fmla="*/ 3845851 w 4278389"/>
                <a:gd name="connsiteY25" fmla="*/ 934947 h 2748957"/>
                <a:gd name="connsiteX26" fmla="*/ 4278330 w 4278389"/>
                <a:gd name="connsiteY26" fmla="*/ 934947 h 2748957"/>
                <a:gd name="connsiteX27" fmla="*/ 4278330 w 4278389"/>
                <a:gd name="connsiteY27" fmla="*/ 882692 h 2748957"/>
                <a:gd name="connsiteX28" fmla="*/ 46512 w 4278389"/>
                <a:gd name="connsiteY28" fmla="*/ 908879 h 2748957"/>
                <a:gd name="connsiteX29" fmla="*/ 95852 w 4278389"/>
                <a:gd name="connsiteY29" fmla="*/ 859540 h 2748957"/>
                <a:gd name="connsiteX30" fmla="*/ 145191 w 4278389"/>
                <a:gd name="connsiteY30" fmla="*/ 908879 h 2748957"/>
                <a:gd name="connsiteX31" fmla="*/ 95852 w 4278389"/>
                <a:gd name="connsiteY31" fmla="*/ 958218 h 2748957"/>
                <a:gd name="connsiteX32" fmla="*/ 46512 w 4278389"/>
                <a:gd name="connsiteY32" fmla="*/ 908879 h 2748957"/>
                <a:gd name="connsiteX33" fmla="*/ 3723872 w 4278389"/>
                <a:gd name="connsiteY33" fmla="*/ 987233 h 2748957"/>
                <a:gd name="connsiteX34" fmla="*/ 3645518 w 4278389"/>
                <a:gd name="connsiteY34" fmla="*/ 908879 h 2748957"/>
                <a:gd name="connsiteX35" fmla="*/ 3723872 w 4278389"/>
                <a:gd name="connsiteY35" fmla="*/ 830525 h 2748957"/>
                <a:gd name="connsiteX36" fmla="*/ 3802226 w 4278389"/>
                <a:gd name="connsiteY36" fmla="*/ 908879 h 2748957"/>
                <a:gd name="connsiteX37" fmla="*/ 3723872 w 4278389"/>
                <a:gd name="connsiteY37" fmla="*/ 987233 h 2748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278389" h="2748957">
                  <a:moveTo>
                    <a:pt x="4278390" y="882751"/>
                  </a:moveTo>
                  <a:lnTo>
                    <a:pt x="3845911" y="882751"/>
                  </a:lnTo>
                  <a:cubicBezTo>
                    <a:pt x="3835376" y="833531"/>
                    <a:pt x="3795739" y="794994"/>
                    <a:pt x="3745923" y="786066"/>
                  </a:cubicBezTo>
                  <a:cubicBezTo>
                    <a:pt x="3736758" y="647452"/>
                    <a:pt x="3712058" y="510296"/>
                    <a:pt x="3672271" y="378050"/>
                  </a:cubicBezTo>
                  <a:cubicBezTo>
                    <a:pt x="3634210" y="251547"/>
                    <a:pt x="3582281" y="129002"/>
                    <a:pt x="3517766" y="13391"/>
                  </a:cubicBezTo>
                  <a:cubicBezTo>
                    <a:pt x="3510654" y="654"/>
                    <a:pt x="3494494" y="-3780"/>
                    <a:pt x="3481877" y="3511"/>
                  </a:cubicBezTo>
                  <a:cubicBezTo>
                    <a:pt x="3469498" y="10653"/>
                    <a:pt x="3465183" y="26395"/>
                    <a:pt x="3472146" y="38864"/>
                  </a:cubicBezTo>
                  <a:cubicBezTo>
                    <a:pt x="3601536" y="270473"/>
                    <a:pt x="3675991" y="522199"/>
                    <a:pt x="3693668" y="787792"/>
                  </a:cubicBezTo>
                  <a:cubicBezTo>
                    <a:pt x="3639388" y="801332"/>
                    <a:pt x="3599036" y="850463"/>
                    <a:pt x="3599036" y="908879"/>
                  </a:cubicBezTo>
                  <a:cubicBezTo>
                    <a:pt x="3599036" y="967295"/>
                    <a:pt x="3639388" y="1016426"/>
                    <a:pt x="3693668" y="1029966"/>
                  </a:cubicBezTo>
                  <a:cubicBezTo>
                    <a:pt x="3631115" y="1966342"/>
                    <a:pt x="2851625" y="2696762"/>
                    <a:pt x="1909832" y="2696762"/>
                  </a:cubicBezTo>
                  <a:cubicBezTo>
                    <a:pt x="968040" y="2696762"/>
                    <a:pt x="172093" y="1953249"/>
                    <a:pt x="124241" y="1000327"/>
                  </a:cubicBezTo>
                  <a:cubicBezTo>
                    <a:pt x="163225" y="988185"/>
                    <a:pt x="191584" y="951761"/>
                    <a:pt x="191584" y="908849"/>
                  </a:cubicBezTo>
                  <a:cubicBezTo>
                    <a:pt x="191584" y="865938"/>
                    <a:pt x="163225" y="829543"/>
                    <a:pt x="124271" y="817372"/>
                  </a:cubicBezTo>
                  <a:cubicBezTo>
                    <a:pt x="137871" y="548743"/>
                    <a:pt x="212802" y="284102"/>
                    <a:pt x="341804" y="49160"/>
                  </a:cubicBezTo>
                  <a:cubicBezTo>
                    <a:pt x="348679" y="36662"/>
                    <a:pt x="344245" y="20949"/>
                    <a:pt x="331836" y="13896"/>
                  </a:cubicBezTo>
                  <a:cubicBezTo>
                    <a:pt x="319158" y="6695"/>
                    <a:pt x="303030" y="11248"/>
                    <a:pt x="296006" y="24014"/>
                  </a:cubicBezTo>
                  <a:cubicBezTo>
                    <a:pt x="230925" y="142453"/>
                    <a:pt x="179056" y="268003"/>
                    <a:pt x="141650" y="397571"/>
                  </a:cubicBezTo>
                  <a:cubicBezTo>
                    <a:pt x="102458" y="533329"/>
                    <a:pt x="79098" y="673996"/>
                    <a:pt x="72015" y="816033"/>
                  </a:cubicBezTo>
                  <a:cubicBezTo>
                    <a:pt x="30681" y="826627"/>
                    <a:pt x="0" y="864212"/>
                    <a:pt x="0" y="908820"/>
                  </a:cubicBezTo>
                  <a:cubicBezTo>
                    <a:pt x="0" y="953427"/>
                    <a:pt x="30651" y="990982"/>
                    <a:pt x="71986" y="1001606"/>
                  </a:cubicBezTo>
                  <a:cubicBezTo>
                    <a:pt x="83562" y="1235209"/>
                    <a:pt x="138466" y="1460926"/>
                    <a:pt x="235270" y="1672776"/>
                  </a:cubicBezTo>
                  <a:cubicBezTo>
                    <a:pt x="331627" y="1883644"/>
                    <a:pt x="465480" y="2072461"/>
                    <a:pt x="633079" y="2233989"/>
                  </a:cubicBezTo>
                  <a:cubicBezTo>
                    <a:pt x="977681" y="2566063"/>
                    <a:pt x="1431109" y="2748957"/>
                    <a:pt x="1909803" y="2748957"/>
                  </a:cubicBezTo>
                  <a:cubicBezTo>
                    <a:pt x="2879687" y="2748957"/>
                    <a:pt x="3682359" y="1996250"/>
                    <a:pt x="3745864" y="1031632"/>
                  </a:cubicBezTo>
                  <a:cubicBezTo>
                    <a:pt x="3795679" y="1022705"/>
                    <a:pt x="3835317" y="984168"/>
                    <a:pt x="3845851" y="934947"/>
                  </a:cubicBezTo>
                  <a:lnTo>
                    <a:pt x="4278330" y="934947"/>
                  </a:lnTo>
                  <a:lnTo>
                    <a:pt x="4278330" y="882692"/>
                  </a:lnTo>
                  <a:close/>
                  <a:moveTo>
                    <a:pt x="46512" y="908879"/>
                  </a:moveTo>
                  <a:cubicBezTo>
                    <a:pt x="46512" y="881680"/>
                    <a:pt x="68653" y="859540"/>
                    <a:pt x="95852" y="859540"/>
                  </a:cubicBezTo>
                  <a:cubicBezTo>
                    <a:pt x="123051" y="859540"/>
                    <a:pt x="145191" y="881680"/>
                    <a:pt x="145191" y="908879"/>
                  </a:cubicBezTo>
                  <a:cubicBezTo>
                    <a:pt x="145191" y="936078"/>
                    <a:pt x="123051" y="958218"/>
                    <a:pt x="95852" y="958218"/>
                  </a:cubicBezTo>
                  <a:cubicBezTo>
                    <a:pt x="68653" y="958218"/>
                    <a:pt x="46512" y="936078"/>
                    <a:pt x="46512" y="908879"/>
                  </a:cubicBezTo>
                  <a:close/>
                  <a:moveTo>
                    <a:pt x="3723872" y="987233"/>
                  </a:moveTo>
                  <a:cubicBezTo>
                    <a:pt x="3680663" y="987233"/>
                    <a:pt x="3645518" y="952088"/>
                    <a:pt x="3645518" y="908879"/>
                  </a:cubicBezTo>
                  <a:cubicBezTo>
                    <a:pt x="3645518" y="865670"/>
                    <a:pt x="3680663" y="830525"/>
                    <a:pt x="3723872" y="830525"/>
                  </a:cubicBezTo>
                  <a:cubicBezTo>
                    <a:pt x="3767081" y="830525"/>
                    <a:pt x="3802226" y="865670"/>
                    <a:pt x="3802226" y="908879"/>
                  </a:cubicBezTo>
                  <a:cubicBezTo>
                    <a:pt x="3802226" y="952088"/>
                    <a:pt x="3767081" y="987233"/>
                    <a:pt x="3723872" y="98723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1" name="Freeform: Shape 103">
              <a:extLst>
                <a:ext uri="{FF2B5EF4-FFF2-40B4-BE49-F238E27FC236}">
                  <a16:creationId xmlns:a16="http://schemas.microsoft.com/office/drawing/2014/main" id="{0C7CDFE1-2051-A973-1067-5BD189D465DD}"/>
                </a:ext>
              </a:extLst>
            </p:cNvPr>
            <p:cNvSpPr/>
            <p:nvPr/>
          </p:nvSpPr>
          <p:spPr>
            <a:xfrm>
              <a:off x="8295346" y="1793363"/>
              <a:ext cx="3272025" cy="3446420"/>
            </a:xfrm>
            <a:custGeom>
              <a:avLst/>
              <a:gdLst>
                <a:gd name="connsiteX0" fmla="*/ 2842787 w 3493880"/>
                <a:gd name="connsiteY0" fmla="*/ 253750 h 3680100"/>
                <a:gd name="connsiteX1" fmla="*/ 1909773 w 3493880"/>
                <a:gd name="connsiteY1" fmla="*/ 0 h 3680100"/>
                <a:gd name="connsiteX2" fmla="*/ 633050 w 3493880"/>
                <a:gd name="connsiteY2" fmla="*/ 514968 h 3680100"/>
                <a:gd name="connsiteX3" fmla="*/ 235240 w 3493880"/>
                <a:gd name="connsiteY3" fmla="*/ 1076181 h 3680100"/>
                <a:gd name="connsiteX4" fmla="*/ 71956 w 3493880"/>
                <a:gd name="connsiteY4" fmla="*/ 1747351 h 3680100"/>
                <a:gd name="connsiteX5" fmla="*/ 0 w 3493880"/>
                <a:gd name="connsiteY5" fmla="*/ 1840138 h 3680100"/>
                <a:gd name="connsiteX6" fmla="*/ 71956 w 3493880"/>
                <a:gd name="connsiteY6" fmla="*/ 1932924 h 3680100"/>
                <a:gd name="connsiteX7" fmla="*/ 235240 w 3493880"/>
                <a:gd name="connsiteY7" fmla="*/ 2604095 h 3680100"/>
                <a:gd name="connsiteX8" fmla="*/ 633050 w 3493880"/>
                <a:gd name="connsiteY8" fmla="*/ 3165308 h 3680100"/>
                <a:gd name="connsiteX9" fmla="*/ 1883228 w 3493880"/>
                <a:gd name="connsiteY9" fmla="*/ 3680097 h 3680100"/>
                <a:gd name="connsiteX10" fmla="*/ 1909773 w 3493880"/>
                <a:gd name="connsiteY10" fmla="*/ 3653970 h 3680100"/>
                <a:gd name="connsiteX11" fmla="*/ 1884061 w 3493880"/>
                <a:gd name="connsiteY11" fmla="*/ 3627871 h 3680100"/>
                <a:gd name="connsiteX12" fmla="*/ 124182 w 3493880"/>
                <a:gd name="connsiteY12" fmla="*/ 1931645 h 3680100"/>
                <a:gd name="connsiteX13" fmla="*/ 191524 w 3493880"/>
                <a:gd name="connsiteY13" fmla="*/ 1840168 h 3680100"/>
                <a:gd name="connsiteX14" fmla="*/ 124182 w 3493880"/>
                <a:gd name="connsiteY14" fmla="*/ 1748691 h 3680100"/>
                <a:gd name="connsiteX15" fmla="*/ 1909773 w 3493880"/>
                <a:gd name="connsiteY15" fmla="*/ 52256 h 3680100"/>
                <a:gd name="connsiteX16" fmla="*/ 3445393 w 3493880"/>
                <a:gd name="connsiteY16" fmla="*/ 923938 h 3680100"/>
                <a:gd name="connsiteX17" fmla="*/ 3480835 w 3493880"/>
                <a:gd name="connsiteY17" fmla="*/ 933103 h 3680100"/>
                <a:gd name="connsiteX18" fmla="*/ 3490180 w 3493880"/>
                <a:gd name="connsiteY18" fmla="*/ 897036 h 3680100"/>
                <a:gd name="connsiteX19" fmla="*/ 2842816 w 3493880"/>
                <a:gd name="connsiteY19" fmla="*/ 253779 h 3680100"/>
                <a:gd name="connsiteX20" fmla="*/ 145102 w 3493880"/>
                <a:gd name="connsiteY20" fmla="*/ 1840138 h 3680100"/>
                <a:gd name="connsiteX21" fmla="*/ 95762 w 3493880"/>
                <a:gd name="connsiteY21" fmla="*/ 1889477 h 3680100"/>
                <a:gd name="connsiteX22" fmla="*/ 46423 w 3493880"/>
                <a:gd name="connsiteY22" fmla="*/ 1840138 h 3680100"/>
                <a:gd name="connsiteX23" fmla="*/ 95762 w 3493880"/>
                <a:gd name="connsiteY23" fmla="*/ 1790799 h 3680100"/>
                <a:gd name="connsiteX24" fmla="*/ 145102 w 3493880"/>
                <a:gd name="connsiteY24" fmla="*/ 1840138 h 368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93880" h="3680100">
                  <a:moveTo>
                    <a:pt x="2842787" y="253750"/>
                  </a:moveTo>
                  <a:cubicBezTo>
                    <a:pt x="2561123" y="87757"/>
                    <a:pt x="2238513" y="0"/>
                    <a:pt x="1909773" y="0"/>
                  </a:cubicBezTo>
                  <a:cubicBezTo>
                    <a:pt x="1431079" y="0"/>
                    <a:pt x="977652" y="182895"/>
                    <a:pt x="633050" y="514968"/>
                  </a:cubicBezTo>
                  <a:cubicBezTo>
                    <a:pt x="465420" y="676497"/>
                    <a:pt x="331597" y="865314"/>
                    <a:pt x="235240" y="1076181"/>
                  </a:cubicBezTo>
                  <a:cubicBezTo>
                    <a:pt x="138436" y="1288061"/>
                    <a:pt x="83532" y="1513778"/>
                    <a:pt x="71956" y="1747351"/>
                  </a:cubicBezTo>
                  <a:cubicBezTo>
                    <a:pt x="30621" y="1757975"/>
                    <a:pt x="0" y="1795530"/>
                    <a:pt x="0" y="1840138"/>
                  </a:cubicBezTo>
                  <a:cubicBezTo>
                    <a:pt x="0" y="1884746"/>
                    <a:pt x="30621" y="1922301"/>
                    <a:pt x="71956" y="1932924"/>
                  </a:cubicBezTo>
                  <a:cubicBezTo>
                    <a:pt x="83532" y="2166528"/>
                    <a:pt x="138436" y="2392245"/>
                    <a:pt x="235240" y="2604095"/>
                  </a:cubicBezTo>
                  <a:cubicBezTo>
                    <a:pt x="331597" y="2814962"/>
                    <a:pt x="465450" y="3003779"/>
                    <a:pt x="633050" y="3165308"/>
                  </a:cubicBezTo>
                  <a:cubicBezTo>
                    <a:pt x="971283" y="3491251"/>
                    <a:pt x="1414326" y="3673461"/>
                    <a:pt x="1883228" y="3680097"/>
                  </a:cubicBezTo>
                  <a:cubicBezTo>
                    <a:pt x="1897810" y="3680306"/>
                    <a:pt x="1909773" y="3668551"/>
                    <a:pt x="1909773" y="3653970"/>
                  </a:cubicBezTo>
                  <a:cubicBezTo>
                    <a:pt x="1909773" y="3639388"/>
                    <a:pt x="1898345" y="3628080"/>
                    <a:pt x="1884061" y="3627871"/>
                  </a:cubicBezTo>
                  <a:cubicBezTo>
                    <a:pt x="938578" y="3614689"/>
                    <a:pt x="171586" y="2875997"/>
                    <a:pt x="124182" y="1931645"/>
                  </a:cubicBezTo>
                  <a:cubicBezTo>
                    <a:pt x="163165" y="1919504"/>
                    <a:pt x="191524" y="1883079"/>
                    <a:pt x="191524" y="1840168"/>
                  </a:cubicBezTo>
                  <a:cubicBezTo>
                    <a:pt x="191524" y="1797256"/>
                    <a:pt x="163136" y="1760832"/>
                    <a:pt x="124182" y="1748691"/>
                  </a:cubicBezTo>
                  <a:cubicBezTo>
                    <a:pt x="172033" y="795798"/>
                    <a:pt x="952536" y="52256"/>
                    <a:pt x="1909773" y="52256"/>
                  </a:cubicBezTo>
                  <a:cubicBezTo>
                    <a:pt x="2537436" y="52256"/>
                    <a:pt x="3123438" y="385579"/>
                    <a:pt x="3445393" y="923938"/>
                  </a:cubicBezTo>
                  <a:cubicBezTo>
                    <a:pt x="3452714" y="936168"/>
                    <a:pt x="3468516" y="940245"/>
                    <a:pt x="3480835" y="933103"/>
                  </a:cubicBezTo>
                  <a:cubicBezTo>
                    <a:pt x="3493453" y="925783"/>
                    <a:pt x="3497649" y="909564"/>
                    <a:pt x="3490180" y="897036"/>
                  </a:cubicBezTo>
                  <a:cubicBezTo>
                    <a:pt x="3331954" y="632454"/>
                    <a:pt x="3108588" y="410427"/>
                    <a:pt x="2842816" y="253779"/>
                  </a:cubicBezTo>
                  <a:close/>
                  <a:moveTo>
                    <a:pt x="145102" y="1840138"/>
                  </a:moveTo>
                  <a:cubicBezTo>
                    <a:pt x="145102" y="1867337"/>
                    <a:pt x="122962" y="1889477"/>
                    <a:pt x="95762" y="1889477"/>
                  </a:cubicBezTo>
                  <a:cubicBezTo>
                    <a:pt x="68563" y="1889477"/>
                    <a:pt x="46423" y="1867337"/>
                    <a:pt x="46423" y="1840138"/>
                  </a:cubicBezTo>
                  <a:cubicBezTo>
                    <a:pt x="46423" y="1812939"/>
                    <a:pt x="68563" y="1790799"/>
                    <a:pt x="95762" y="1790799"/>
                  </a:cubicBezTo>
                  <a:cubicBezTo>
                    <a:pt x="122962" y="1790799"/>
                    <a:pt x="145102" y="1812939"/>
                    <a:pt x="145102" y="1840138"/>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2" name="Freeform: Shape 104">
              <a:extLst>
                <a:ext uri="{FF2B5EF4-FFF2-40B4-BE49-F238E27FC236}">
                  <a16:creationId xmlns:a16="http://schemas.microsoft.com/office/drawing/2014/main" id="{E146CDA6-7997-1E14-DA13-6104E6E8296D}"/>
                </a:ext>
              </a:extLst>
            </p:cNvPr>
            <p:cNvSpPr/>
            <p:nvPr/>
          </p:nvSpPr>
          <p:spPr>
            <a:xfrm>
              <a:off x="8357856"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8" y="58029"/>
                    <a:pt x="29014" y="58029"/>
                  </a:cubicBezTo>
                  <a:cubicBezTo>
                    <a:pt x="12990" y="58029"/>
                    <a:pt x="0" y="45039"/>
                    <a:pt x="0" y="29014"/>
                  </a:cubicBezTo>
                  <a:cubicBezTo>
                    <a:pt x="0" y="12990"/>
                    <a:pt x="12990" y="0"/>
                    <a:pt x="29014" y="0"/>
                  </a:cubicBezTo>
                  <a:cubicBezTo>
                    <a:pt x="45038"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sp>
        <p:nvSpPr>
          <p:cNvPr id="61" name="Oval 60">
            <a:extLst>
              <a:ext uri="{FF2B5EF4-FFF2-40B4-BE49-F238E27FC236}">
                <a16:creationId xmlns:a16="http://schemas.microsoft.com/office/drawing/2014/main" id="{B78DCB14-ADB4-EC67-9434-24323D4EEBCD}"/>
              </a:ext>
            </a:extLst>
          </p:cNvPr>
          <p:cNvSpPr/>
          <p:nvPr/>
        </p:nvSpPr>
        <p:spPr>
          <a:xfrm>
            <a:off x="951870" y="2132563"/>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62" name="Oval 61">
            <a:extLst>
              <a:ext uri="{FF2B5EF4-FFF2-40B4-BE49-F238E27FC236}">
                <a16:creationId xmlns:a16="http://schemas.microsoft.com/office/drawing/2014/main" id="{B7AD2BC8-74DB-42BA-5036-16BF6F788BE7}"/>
              </a:ext>
            </a:extLst>
          </p:cNvPr>
          <p:cNvSpPr/>
          <p:nvPr/>
        </p:nvSpPr>
        <p:spPr>
          <a:xfrm>
            <a:off x="8415547" y="2121677"/>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63" name="Oval 62">
            <a:extLst>
              <a:ext uri="{FF2B5EF4-FFF2-40B4-BE49-F238E27FC236}">
                <a16:creationId xmlns:a16="http://schemas.microsoft.com/office/drawing/2014/main" id="{47E09577-4073-12DF-AC08-C7EDBB1F49C3}"/>
              </a:ext>
            </a:extLst>
          </p:cNvPr>
          <p:cNvSpPr/>
          <p:nvPr/>
        </p:nvSpPr>
        <p:spPr>
          <a:xfrm>
            <a:off x="4713548" y="2132563"/>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4" name="Google Shape;817;g1fb3d38d5ef_0_938">
            <a:extLst>
              <a:ext uri="{FF2B5EF4-FFF2-40B4-BE49-F238E27FC236}">
                <a16:creationId xmlns:a16="http://schemas.microsoft.com/office/drawing/2014/main" id="{F72D757A-6295-E8E5-D562-1A33A001520D}"/>
              </a:ext>
            </a:extLst>
          </p:cNvPr>
          <p:cNvSpPr txBox="1"/>
          <p:nvPr/>
        </p:nvSpPr>
        <p:spPr>
          <a:xfrm>
            <a:off x="1094928" y="2937108"/>
            <a:ext cx="2568145" cy="1113364"/>
          </a:xfrm>
          <a:prstGeom prst="rect">
            <a:avLst/>
          </a:prstGeom>
          <a:noFill/>
          <a:ln>
            <a:noFill/>
          </a:ln>
        </p:spPr>
        <p:txBody>
          <a:bodyPr spcFirstLastPara="1" wrap="square" lIns="48378" tIns="48378" rIns="48378" bIns="48378" anchor="t" anchorCtr="0">
            <a:spAutoFit/>
          </a:bodyPr>
          <a:lstStyle/>
          <a:p>
            <a:pPr algn="ctr"/>
            <a:r>
              <a:rPr lang="en-US" sz="2200" b="1">
                <a:solidFill>
                  <a:schemeClr val="bg1">
                    <a:lumMod val="10000"/>
                    <a:lumOff val="90000"/>
                  </a:schemeClr>
                </a:solidFill>
              </a:rPr>
              <a:t>South African healthcare overview</a:t>
            </a:r>
          </a:p>
        </p:txBody>
      </p:sp>
      <p:sp>
        <p:nvSpPr>
          <p:cNvPr id="5" name="Google Shape;817;g1fb3d38d5ef_0_938">
            <a:extLst>
              <a:ext uri="{FF2B5EF4-FFF2-40B4-BE49-F238E27FC236}">
                <a16:creationId xmlns:a16="http://schemas.microsoft.com/office/drawing/2014/main" id="{B008940C-C9AD-651C-F510-19A9CB945FC7}"/>
              </a:ext>
            </a:extLst>
          </p:cNvPr>
          <p:cNvSpPr txBox="1"/>
          <p:nvPr/>
        </p:nvSpPr>
        <p:spPr>
          <a:xfrm>
            <a:off x="4846414" y="3106386"/>
            <a:ext cx="2568145" cy="774809"/>
          </a:xfrm>
          <a:prstGeom prst="rect">
            <a:avLst/>
          </a:prstGeom>
          <a:noFill/>
          <a:ln>
            <a:noFill/>
          </a:ln>
        </p:spPr>
        <p:txBody>
          <a:bodyPr spcFirstLastPara="1" wrap="square" lIns="48378" tIns="48378" rIns="48378" bIns="48378" anchor="t" anchorCtr="0">
            <a:spAutoFit/>
          </a:bodyPr>
          <a:lstStyle/>
          <a:p>
            <a:pPr algn="ctr"/>
            <a:r>
              <a:rPr lang="en-US" sz="2200" b="1" dirty="0">
                <a:solidFill>
                  <a:schemeClr val="bg1">
                    <a:lumMod val="10000"/>
                    <a:lumOff val="90000"/>
                  </a:schemeClr>
                </a:solidFill>
              </a:rPr>
              <a:t>Primary and secondary care </a:t>
            </a:r>
          </a:p>
        </p:txBody>
      </p:sp>
      <p:sp>
        <p:nvSpPr>
          <p:cNvPr id="6" name="Google Shape;817;g1fb3d38d5ef_0_938">
            <a:extLst>
              <a:ext uri="{FF2B5EF4-FFF2-40B4-BE49-F238E27FC236}">
                <a16:creationId xmlns:a16="http://schemas.microsoft.com/office/drawing/2014/main" id="{7947D19F-DE04-4D1A-3BF1-AC2EB1C963B5}"/>
              </a:ext>
            </a:extLst>
          </p:cNvPr>
          <p:cNvSpPr txBox="1"/>
          <p:nvPr/>
        </p:nvSpPr>
        <p:spPr>
          <a:xfrm>
            <a:off x="8561800" y="3106386"/>
            <a:ext cx="2568145" cy="774809"/>
          </a:xfrm>
          <a:prstGeom prst="rect">
            <a:avLst/>
          </a:prstGeom>
          <a:noFill/>
          <a:ln>
            <a:noFill/>
          </a:ln>
        </p:spPr>
        <p:txBody>
          <a:bodyPr spcFirstLastPara="1" wrap="square" lIns="48378" tIns="48378" rIns="48378" bIns="48378" anchor="t" anchorCtr="0">
            <a:spAutoFit/>
          </a:bodyPr>
          <a:lstStyle/>
          <a:p>
            <a:pPr algn="ctr"/>
            <a:r>
              <a:rPr lang="en-US" sz="2200" b="1" dirty="0">
                <a:solidFill>
                  <a:schemeClr val="bg1">
                    <a:lumMod val="10000"/>
                    <a:lumOff val="90000"/>
                  </a:schemeClr>
                </a:solidFill>
              </a:rPr>
              <a:t>Discovery Health experience </a:t>
            </a:r>
          </a:p>
        </p:txBody>
      </p:sp>
      <p:sp>
        <p:nvSpPr>
          <p:cNvPr id="2" name="Rectangle 1">
            <a:extLst>
              <a:ext uri="{FF2B5EF4-FFF2-40B4-BE49-F238E27FC236}">
                <a16:creationId xmlns:a16="http://schemas.microsoft.com/office/drawing/2014/main" id="{CDD0780A-700B-9926-0982-B879F140FA4C}"/>
              </a:ext>
            </a:extLst>
          </p:cNvPr>
          <p:cNvSpPr/>
          <p:nvPr/>
        </p:nvSpPr>
        <p:spPr>
          <a:xfrm>
            <a:off x="411609" y="1149350"/>
            <a:ext cx="7518863" cy="4787900"/>
          </a:xfrm>
          <a:prstGeom prst="rect">
            <a:avLst/>
          </a:prstGeom>
          <a:solidFill>
            <a:schemeClr val="tx1">
              <a:alpha val="5797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45233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Object 37" hidden="1">
            <a:extLst>
              <a:ext uri="{FF2B5EF4-FFF2-40B4-BE49-F238E27FC236}">
                <a16:creationId xmlns:a16="http://schemas.microsoft.com/office/drawing/2014/main" id="{017E56F9-A18F-C0FB-727D-8D28188EE512}"/>
              </a:ext>
            </a:extLst>
          </p:cNvPr>
          <p:cNvGraphicFramePr>
            <a:graphicFrameLocks noChangeAspect="1"/>
          </p:cNvGraphicFramePr>
          <p:nvPr>
            <p:custDataLst>
              <p:tags r:id="rId1"/>
            </p:custDataLst>
            <p:extLst>
              <p:ext uri="{D42A27DB-BD31-4B8C-83A1-F6EECF244321}">
                <p14:modId xmlns:p14="http://schemas.microsoft.com/office/powerpoint/2010/main" val="76984807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8" name="Object 37" hidden="1">
                        <a:extLst>
                          <a:ext uri="{FF2B5EF4-FFF2-40B4-BE49-F238E27FC236}">
                            <a16:creationId xmlns:a16="http://schemas.microsoft.com/office/drawing/2014/main" id="{017E56F9-A18F-C0FB-727D-8D28188EE512}"/>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23" name="TextBox 122">
            <a:extLst>
              <a:ext uri="{FF2B5EF4-FFF2-40B4-BE49-F238E27FC236}">
                <a16:creationId xmlns:a16="http://schemas.microsoft.com/office/drawing/2014/main" id="{6D2D2E9D-0939-8752-CC6E-B5F1D9174B8A}"/>
              </a:ext>
            </a:extLst>
          </p:cNvPr>
          <p:cNvSpPr txBox="1"/>
          <p:nvPr/>
        </p:nvSpPr>
        <p:spPr>
          <a:xfrm>
            <a:off x="793885" y="1158237"/>
            <a:ext cx="10039578" cy="348429"/>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0" i="1" u="none" strike="noStrike" kern="1200" cap="none" spc="0" normalizeH="0" baseline="0" noProof="0">
                <a:ln>
                  <a:noFill/>
                </a:ln>
                <a:solidFill>
                  <a:srgbClr val="FFFFFF">
                    <a:lumMod val="90000"/>
                  </a:srgbClr>
                </a:solidFill>
                <a:effectLst/>
                <a:uLnTx/>
                <a:uFillTx/>
                <a:latin typeface="Open Sans"/>
                <a:ea typeface="+mn-ea"/>
                <a:cs typeface="+mn-cs"/>
              </a:rPr>
              <a:t>DHMS care delivery progression</a:t>
            </a:r>
          </a:p>
        </p:txBody>
      </p:sp>
      <p:sp>
        <p:nvSpPr>
          <p:cNvPr id="2" name="Title 1">
            <a:extLst>
              <a:ext uri="{FF2B5EF4-FFF2-40B4-BE49-F238E27FC236}">
                <a16:creationId xmlns:a16="http://schemas.microsoft.com/office/drawing/2014/main" id="{A8712E91-42D2-C0AD-A1C3-294D9FD6F5F6}"/>
              </a:ext>
            </a:extLst>
          </p:cNvPr>
          <p:cNvSpPr>
            <a:spLocks noGrp="1"/>
          </p:cNvSpPr>
          <p:nvPr>
            <p:ph type="title"/>
          </p:nvPr>
        </p:nvSpPr>
        <p:spPr>
          <a:xfrm>
            <a:off x="388935" y="388938"/>
            <a:ext cx="10868297" cy="342584"/>
          </a:xfrm>
        </p:spPr>
        <p:txBody>
          <a:bodyPr vert="horz"/>
          <a:lstStyle/>
          <a:p>
            <a:r>
              <a:rPr lang="en-US" sz="2200" b="0" cap="none" dirty="0">
                <a:latin typeface="+mn-lt"/>
              </a:rPr>
              <a:t>Overview of Discovery Health strategic focus areas over the next 10 years</a:t>
            </a:r>
          </a:p>
        </p:txBody>
      </p:sp>
      <p:sp>
        <p:nvSpPr>
          <p:cNvPr id="67" name="Rounded Rectangle 66">
            <a:extLst>
              <a:ext uri="{FF2B5EF4-FFF2-40B4-BE49-F238E27FC236}">
                <a16:creationId xmlns:a16="http://schemas.microsoft.com/office/drawing/2014/main" id="{2EFB6245-31AF-C23F-B962-EA2F98B96654}"/>
              </a:ext>
            </a:extLst>
          </p:cNvPr>
          <p:cNvSpPr/>
          <p:nvPr/>
        </p:nvSpPr>
        <p:spPr>
          <a:xfrm>
            <a:off x="793885" y="2924020"/>
            <a:ext cx="10463348" cy="801196"/>
          </a:xfrm>
          <a:prstGeom prst="round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21" name="Rounded Rectangle 20">
            <a:extLst>
              <a:ext uri="{FF2B5EF4-FFF2-40B4-BE49-F238E27FC236}">
                <a16:creationId xmlns:a16="http://schemas.microsoft.com/office/drawing/2014/main" id="{EEBAE60E-9ACD-739F-E0B5-23DCCB443F4A}"/>
              </a:ext>
            </a:extLst>
          </p:cNvPr>
          <p:cNvSpPr/>
          <p:nvPr/>
        </p:nvSpPr>
        <p:spPr>
          <a:xfrm>
            <a:off x="793885" y="2924020"/>
            <a:ext cx="2107475" cy="801196"/>
          </a:xfrm>
          <a:prstGeom prst="roundRect">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Open Sans"/>
                <a:ea typeface="+mn-ea"/>
                <a:cs typeface="+mn-cs"/>
              </a:rPr>
              <a:t>Specialist care</a:t>
            </a:r>
          </a:p>
        </p:txBody>
      </p:sp>
      <p:sp>
        <p:nvSpPr>
          <p:cNvPr id="22" name="Rounded Rectangle 21">
            <a:extLst>
              <a:ext uri="{FF2B5EF4-FFF2-40B4-BE49-F238E27FC236}">
                <a16:creationId xmlns:a16="http://schemas.microsoft.com/office/drawing/2014/main" id="{6587A785-15FB-DB34-36AB-22E42E98B99E}"/>
              </a:ext>
            </a:extLst>
          </p:cNvPr>
          <p:cNvSpPr/>
          <p:nvPr/>
        </p:nvSpPr>
        <p:spPr>
          <a:xfrm>
            <a:off x="9149758" y="2924020"/>
            <a:ext cx="2107475" cy="801196"/>
          </a:xfrm>
          <a:prstGeom prst="roundRect">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Open Sans"/>
                <a:ea typeface="+mn-ea"/>
                <a:cs typeface="+mn-cs"/>
              </a:rPr>
              <a:t>Primary care</a:t>
            </a:r>
          </a:p>
        </p:txBody>
      </p:sp>
      <p:sp>
        <p:nvSpPr>
          <p:cNvPr id="31" name="Oval 30">
            <a:extLst>
              <a:ext uri="{FF2B5EF4-FFF2-40B4-BE49-F238E27FC236}">
                <a16:creationId xmlns:a16="http://schemas.microsoft.com/office/drawing/2014/main" id="{D103A50A-79E2-7C3C-AEB9-0ABC05BBAA94}"/>
              </a:ext>
            </a:extLst>
          </p:cNvPr>
          <p:cNvSpPr/>
          <p:nvPr/>
        </p:nvSpPr>
        <p:spPr>
          <a:xfrm>
            <a:off x="3988533" y="3211407"/>
            <a:ext cx="243840" cy="226423"/>
          </a:xfrm>
          <a:prstGeom prst="ellipse">
            <a:avLst/>
          </a:prstGeom>
          <a:solidFill>
            <a:schemeClr val="accent1">
              <a:lumMod val="40000"/>
              <a:lumOff val="60000"/>
            </a:schemeClr>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32" name="Oval 31">
            <a:extLst>
              <a:ext uri="{FF2B5EF4-FFF2-40B4-BE49-F238E27FC236}">
                <a16:creationId xmlns:a16="http://schemas.microsoft.com/office/drawing/2014/main" id="{0DD14DF4-A1AA-DC20-FDFA-A5FE44C3CFA4}"/>
              </a:ext>
            </a:extLst>
          </p:cNvPr>
          <p:cNvSpPr/>
          <p:nvPr/>
        </p:nvSpPr>
        <p:spPr>
          <a:xfrm>
            <a:off x="4671295" y="3211407"/>
            <a:ext cx="243840" cy="226423"/>
          </a:xfrm>
          <a:prstGeom prst="ellipse">
            <a:avLst/>
          </a:prstGeom>
          <a:solidFill>
            <a:schemeClr val="accent1">
              <a:lumMod val="60000"/>
              <a:lumOff val="40000"/>
            </a:schemeClr>
          </a:solidFill>
          <a:ln w="9525">
            <a:noFill/>
          </a:ln>
        </p:spPr>
        <p:style>
          <a:lnRef idx="3">
            <a:schemeClr val="lt1"/>
          </a:lnRef>
          <a:fillRef idx="1">
            <a:schemeClr val="accent3"/>
          </a:fillRef>
          <a:effectRef idx="1">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33" name="Oval 32">
            <a:extLst>
              <a:ext uri="{FF2B5EF4-FFF2-40B4-BE49-F238E27FC236}">
                <a16:creationId xmlns:a16="http://schemas.microsoft.com/office/drawing/2014/main" id="{1FE98ABA-09B8-DA46-8062-0E8393DA56E0}"/>
              </a:ext>
            </a:extLst>
          </p:cNvPr>
          <p:cNvSpPr/>
          <p:nvPr/>
        </p:nvSpPr>
        <p:spPr>
          <a:xfrm>
            <a:off x="6010320" y="3211407"/>
            <a:ext cx="243840" cy="226423"/>
          </a:xfrm>
          <a:prstGeom prst="ellipse">
            <a:avLst/>
          </a:prstGeom>
          <a:solidFill>
            <a:srgbClr val="C6007E"/>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cxnSp>
        <p:nvCxnSpPr>
          <p:cNvPr id="34" name="Straight Arrow Connector 33">
            <a:extLst>
              <a:ext uri="{FF2B5EF4-FFF2-40B4-BE49-F238E27FC236}">
                <a16:creationId xmlns:a16="http://schemas.microsoft.com/office/drawing/2014/main" id="{0DC3FE76-7F08-B87A-9A14-3A5BA782FA06}"/>
              </a:ext>
            </a:extLst>
          </p:cNvPr>
          <p:cNvCxnSpPr>
            <a:cxnSpLocks/>
            <a:stCxn id="31" idx="6"/>
            <a:endCxn id="32" idx="2"/>
          </p:cNvCxnSpPr>
          <p:nvPr/>
        </p:nvCxnSpPr>
        <p:spPr>
          <a:xfrm>
            <a:off x="4232373" y="3324619"/>
            <a:ext cx="438922"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3C17E336-744F-88B9-9377-07CC64322CC0}"/>
              </a:ext>
            </a:extLst>
          </p:cNvPr>
          <p:cNvCxnSpPr>
            <a:cxnSpLocks/>
            <a:stCxn id="32" idx="6"/>
            <a:endCxn id="33" idx="2"/>
          </p:cNvCxnSpPr>
          <p:nvPr/>
        </p:nvCxnSpPr>
        <p:spPr>
          <a:xfrm>
            <a:off x="4915135" y="3324619"/>
            <a:ext cx="1095185" cy="0"/>
          </a:xfrm>
          <a:prstGeom prst="straightConnector1">
            <a:avLst/>
          </a:prstGeom>
          <a:ln>
            <a:solidFill>
              <a:schemeClr val="bg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8" name="Rounded Rectangle 67">
            <a:extLst>
              <a:ext uri="{FF2B5EF4-FFF2-40B4-BE49-F238E27FC236}">
                <a16:creationId xmlns:a16="http://schemas.microsoft.com/office/drawing/2014/main" id="{9574DA46-B48F-8646-B22C-B0FAB53573DA}"/>
              </a:ext>
            </a:extLst>
          </p:cNvPr>
          <p:cNvSpPr/>
          <p:nvPr/>
        </p:nvSpPr>
        <p:spPr>
          <a:xfrm>
            <a:off x="793885" y="3863240"/>
            <a:ext cx="10463348" cy="801196"/>
          </a:xfrm>
          <a:prstGeom prst="round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5" name="Rounded Rectangle 4">
            <a:extLst>
              <a:ext uri="{FF2B5EF4-FFF2-40B4-BE49-F238E27FC236}">
                <a16:creationId xmlns:a16="http://schemas.microsoft.com/office/drawing/2014/main" id="{6D307F85-1163-562C-0D60-E442D5129539}"/>
              </a:ext>
            </a:extLst>
          </p:cNvPr>
          <p:cNvSpPr/>
          <p:nvPr/>
        </p:nvSpPr>
        <p:spPr>
          <a:xfrm>
            <a:off x="793885" y="3863240"/>
            <a:ext cx="2107475" cy="801196"/>
          </a:xfrm>
          <a:prstGeom prst="roundRect">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Open Sans"/>
                <a:ea typeface="+mn-ea"/>
                <a:cs typeface="+mn-cs"/>
              </a:rPr>
              <a:t>In-hospital</a:t>
            </a:r>
          </a:p>
        </p:txBody>
      </p:sp>
      <p:sp>
        <p:nvSpPr>
          <p:cNvPr id="15" name="Rounded Rectangle 14">
            <a:extLst>
              <a:ext uri="{FF2B5EF4-FFF2-40B4-BE49-F238E27FC236}">
                <a16:creationId xmlns:a16="http://schemas.microsoft.com/office/drawing/2014/main" id="{7D029C53-08A6-91B8-A50C-C44C27921ED2}"/>
              </a:ext>
            </a:extLst>
          </p:cNvPr>
          <p:cNvSpPr/>
          <p:nvPr/>
        </p:nvSpPr>
        <p:spPr>
          <a:xfrm>
            <a:off x="9149760" y="3863240"/>
            <a:ext cx="2107475" cy="801196"/>
          </a:xfrm>
          <a:prstGeom prst="roundRect">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Open Sans"/>
                <a:ea typeface="+mn-ea"/>
                <a:cs typeface="+mn-cs"/>
              </a:rPr>
              <a:t>At-home; in-rooms; day clinics</a:t>
            </a:r>
          </a:p>
        </p:txBody>
      </p:sp>
      <p:sp>
        <p:nvSpPr>
          <p:cNvPr id="39" name="Oval 38">
            <a:extLst>
              <a:ext uri="{FF2B5EF4-FFF2-40B4-BE49-F238E27FC236}">
                <a16:creationId xmlns:a16="http://schemas.microsoft.com/office/drawing/2014/main" id="{156787F1-8811-FADF-878C-A6058EF2915B}"/>
              </a:ext>
            </a:extLst>
          </p:cNvPr>
          <p:cNvSpPr/>
          <p:nvPr/>
        </p:nvSpPr>
        <p:spPr>
          <a:xfrm>
            <a:off x="3061066" y="4150627"/>
            <a:ext cx="243840" cy="226423"/>
          </a:xfrm>
          <a:prstGeom prst="ellipse">
            <a:avLst/>
          </a:prstGeom>
          <a:solidFill>
            <a:schemeClr val="accent1">
              <a:lumMod val="40000"/>
              <a:lumOff val="60000"/>
            </a:schemeClr>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40" name="Oval 39">
            <a:extLst>
              <a:ext uri="{FF2B5EF4-FFF2-40B4-BE49-F238E27FC236}">
                <a16:creationId xmlns:a16="http://schemas.microsoft.com/office/drawing/2014/main" id="{733ECAF8-A2EF-CFF5-F73A-A7B749698269}"/>
              </a:ext>
            </a:extLst>
          </p:cNvPr>
          <p:cNvSpPr/>
          <p:nvPr/>
        </p:nvSpPr>
        <p:spPr>
          <a:xfrm>
            <a:off x="3988533" y="4150627"/>
            <a:ext cx="243840" cy="226423"/>
          </a:xfrm>
          <a:prstGeom prst="ellipse">
            <a:avLst/>
          </a:prstGeom>
          <a:solidFill>
            <a:schemeClr val="accent1">
              <a:lumMod val="60000"/>
              <a:lumOff val="40000"/>
            </a:schemeClr>
          </a:solidFill>
          <a:ln w="9525">
            <a:noFill/>
          </a:ln>
        </p:spPr>
        <p:style>
          <a:lnRef idx="3">
            <a:schemeClr val="lt1"/>
          </a:lnRef>
          <a:fillRef idx="1">
            <a:schemeClr val="accent3"/>
          </a:fillRef>
          <a:effectRef idx="1">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41" name="Oval 40">
            <a:extLst>
              <a:ext uri="{FF2B5EF4-FFF2-40B4-BE49-F238E27FC236}">
                <a16:creationId xmlns:a16="http://schemas.microsoft.com/office/drawing/2014/main" id="{E6267246-0E31-1224-F10E-B007B44E0B79}"/>
              </a:ext>
            </a:extLst>
          </p:cNvPr>
          <p:cNvSpPr/>
          <p:nvPr/>
        </p:nvSpPr>
        <p:spPr>
          <a:xfrm>
            <a:off x="6567671" y="4150627"/>
            <a:ext cx="243840" cy="226423"/>
          </a:xfrm>
          <a:prstGeom prst="ellipse">
            <a:avLst/>
          </a:prstGeom>
          <a:solidFill>
            <a:srgbClr val="C6007E"/>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cxnSp>
        <p:nvCxnSpPr>
          <p:cNvPr id="42" name="Straight Arrow Connector 41">
            <a:extLst>
              <a:ext uri="{FF2B5EF4-FFF2-40B4-BE49-F238E27FC236}">
                <a16:creationId xmlns:a16="http://schemas.microsoft.com/office/drawing/2014/main" id="{FBB37BAA-34BC-92C4-8ABF-2FCFCEDAC664}"/>
              </a:ext>
            </a:extLst>
          </p:cNvPr>
          <p:cNvCxnSpPr>
            <a:cxnSpLocks/>
            <a:stCxn id="39" idx="6"/>
            <a:endCxn id="40" idx="2"/>
          </p:cNvCxnSpPr>
          <p:nvPr/>
        </p:nvCxnSpPr>
        <p:spPr>
          <a:xfrm>
            <a:off x="3304906" y="4263839"/>
            <a:ext cx="68362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2DA33B56-1F1F-4B75-0C8D-FC12A413B1CA}"/>
              </a:ext>
            </a:extLst>
          </p:cNvPr>
          <p:cNvCxnSpPr>
            <a:cxnSpLocks/>
            <a:stCxn id="40" idx="6"/>
            <a:endCxn id="41" idx="2"/>
          </p:cNvCxnSpPr>
          <p:nvPr/>
        </p:nvCxnSpPr>
        <p:spPr>
          <a:xfrm>
            <a:off x="4232373" y="4263839"/>
            <a:ext cx="2335298" cy="0"/>
          </a:xfrm>
          <a:prstGeom prst="straightConnector1">
            <a:avLst/>
          </a:prstGeom>
          <a:ln>
            <a:solidFill>
              <a:schemeClr val="bg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9" name="Rounded Rectangle 68">
            <a:extLst>
              <a:ext uri="{FF2B5EF4-FFF2-40B4-BE49-F238E27FC236}">
                <a16:creationId xmlns:a16="http://schemas.microsoft.com/office/drawing/2014/main" id="{49EDF6AA-58B2-704E-941E-611FEC0CF8CE}"/>
              </a:ext>
            </a:extLst>
          </p:cNvPr>
          <p:cNvSpPr/>
          <p:nvPr/>
        </p:nvSpPr>
        <p:spPr>
          <a:xfrm>
            <a:off x="793885" y="4802460"/>
            <a:ext cx="10463348" cy="801196"/>
          </a:xfrm>
          <a:prstGeom prst="round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9" name="Rounded Rectangle 8">
            <a:extLst>
              <a:ext uri="{FF2B5EF4-FFF2-40B4-BE49-F238E27FC236}">
                <a16:creationId xmlns:a16="http://schemas.microsoft.com/office/drawing/2014/main" id="{7847A599-88F5-91A5-5482-AA36EEDB35CC}"/>
              </a:ext>
            </a:extLst>
          </p:cNvPr>
          <p:cNvSpPr/>
          <p:nvPr/>
        </p:nvSpPr>
        <p:spPr>
          <a:xfrm>
            <a:off x="793885" y="4802460"/>
            <a:ext cx="2107475" cy="801196"/>
          </a:xfrm>
          <a:prstGeom prst="roundRect">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Open Sans"/>
                <a:ea typeface="+mn-ea"/>
                <a:cs typeface="+mn-cs"/>
              </a:rPr>
              <a:t>In-person</a:t>
            </a:r>
          </a:p>
        </p:txBody>
      </p:sp>
      <p:sp>
        <p:nvSpPr>
          <p:cNvPr id="17" name="Rounded Rectangle 16">
            <a:extLst>
              <a:ext uri="{FF2B5EF4-FFF2-40B4-BE49-F238E27FC236}">
                <a16:creationId xmlns:a16="http://schemas.microsoft.com/office/drawing/2014/main" id="{37091371-BEEA-6CEB-E4CD-10934E99D48D}"/>
              </a:ext>
            </a:extLst>
          </p:cNvPr>
          <p:cNvSpPr/>
          <p:nvPr/>
        </p:nvSpPr>
        <p:spPr>
          <a:xfrm>
            <a:off x="9149760" y="4802460"/>
            <a:ext cx="2107475" cy="801196"/>
          </a:xfrm>
          <a:prstGeom prst="roundRect">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Open Sans"/>
                <a:ea typeface="+mn-ea"/>
                <a:cs typeface="+mn-cs"/>
              </a:rPr>
              <a:t>Digital / virtual</a:t>
            </a:r>
          </a:p>
        </p:txBody>
      </p:sp>
      <p:sp>
        <p:nvSpPr>
          <p:cNvPr id="44" name="Oval 43">
            <a:extLst>
              <a:ext uri="{FF2B5EF4-FFF2-40B4-BE49-F238E27FC236}">
                <a16:creationId xmlns:a16="http://schemas.microsoft.com/office/drawing/2014/main" id="{9C47DE63-B5ED-C464-A2B0-4816D2F8429D}"/>
              </a:ext>
            </a:extLst>
          </p:cNvPr>
          <p:cNvSpPr/>
          <p:nvPr/>
        </p:nvSpPr>
        <p:spPr>
          <a:xfrm>
            <a:off x="3061066" y="5089847"/>
            <a:ext cx="243840" cy="226423"/>
          </a:xfrm>
          <a:prstGeom prst="ellipse">
            <a:avLst/>
          </a:prstGeom>
          <a:solidFill>
            <a:schemeClr val="accent1">
              <a:lumMod val="40000"/>
              <a:lumOff val="60000"/>
            </a:schemeClr>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45" name="Oval 44">
            <a:extLst>
              <a:ext uri="{FF2B5EF4-FFF2-40B4-BE49-F238E27FC236}">
                <a16:creationId xmlns:a16="http://schemas.microsoft.com/office/drawing/2014/main" id="{513F9055-C55A-F339-90A3-A9A8F731C87E}"/>
              </a:ext>
            </a:extLst>
          </p:cNvPr>
          <p:cNvSpPr/>
          <p:nvPr/>
        </p:nvSpPr>
        <p:spPr>
          <a:xfrm>
            <a:off x="3988533" y="5089847"/>
            <a:ext cx="243840" cy="226423"/>
          </a:xfrm>
          <a:prstGeom prst="ellipse">
            <a:avLst/>
          </a:prstGeom>
          <a:solidFill>
            <a:schemeClr val="accent1">
              <a:lumMod val="60000"/>
              <a:lumOff val="40000"/>
            </a:schemeClr>
          </a:solidFill>
          <a:ln w="9525">
            <a:noFill/>
          </a:ln>
        </p:spPr>
        <p:style>
          <a:lnRef idx="3">
            <a:schemeClr val="lt1"/>
          </a:lnRef>
          <a:fillRef idx="1">
            <a:schemeClr val="accent3"/>
          </a:fillRef>
          <a:effectRef idx="1">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46" name="Oval 45">
            <a:extLst>
              <a:ext uri="{FF2B5EF4-FFF2-40B4-BE49-F238E27FC236}">
                <a16:creationId xmlns:a16="http://schemas.microsoft.com/office/drawing/2014/main" id="{FCDC0A17-1FB4-2143-6400-C6AA93D90FC9}"/>
              </a:ext>
            </a:extLst>
          </p:cNvPr>
          <p:cNvSpPr/>
          <p:nvPr/>
        </p:nvSpPr>
        <p:spPr>
          <a:xfrm>
            <a:off x="7525621" y="5089847"/>
            <a:ext cx="243840" cy="226423"/>
          </a:xfrm>
          <a:prstGeom prst="ellipse">
            <a:avLst/>
          </a:prstGeom>
          <a:solidFill>
            <a:srgbClr val="C6007E"/>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cxnSp>
        <p:nvCxnSpPr>
          <p:cNvPr id="47" name="Straight Arrow Connector 46">
            <a:extLst>
              <a:ext uri="{FF2B5EF4-FFF2-40B4-BE49-F238E27FC236}">
                <a16:creationId xmlns:a16="http://schemas.microsoft.com/office/drawing/2014/main" id="{A7378330-0861-9D4F-141E-02DA46F930CF}"/>
              </a:ext>
            </a:extLst>
          </p:cNvPr>
          <p:cNvCxnSpPr>
            <a:cxnSpLocks/>
            <a:stCxn id="44" idx="6"/>
            <a:endCxn id="45" idx="2"/>
          </p:cNvCxnSpPr>
          <p:nvPr/>
        </p:nvCxnSpPr>
        <p:spPr>
          <a:xfrm>
            <a:off x="3304906" y="5203059"/>
            <a:ext cx="68362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91706A3A-63D9-7554-147A-474855EE9AA6}"/>
              </a:ext>
            </a:extLst>
          </p:cNvPr>
          <p:cNvCxnSpPr>
            <a:cxnSpLocks/>
            <a:stCxn id="45" idx="6"/>
            <a:endCxn id="46" idx="2"/>
          </p:cNvCxnSpPr>
          <p:nvPr/>
        </p:nvCxnSpPr>
        <p:spPr>
          <a:xfrm>
            <a:off x="4232373" y="5203059"/>
            <a:ext cx="3293248" cy="0"/>
          </a:xfrm>
          <a:prstGeom prst="straightConnector1">
            <a:avLst/>
          </a:prstGeom>
          <a:ln>
            <a:solidFill>
              <a:schemeClr val="bg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0" name="Rounded Rectangle 69">
            <a:extLst>
              <a:ext uri="{FF2B5EF4-FFF2-40B4-BE49-F238E27FC236}">
                <a16:creationId xmlns:a16="http://schemas.microsoft.com/office/drawing/2014/main" id="{0C86C406-3460-26BC-3849-1BC63E4A3703}"/>
              </a:ext>
            </a:extLst>
          </p:cNvPr>
          <p:cNvSpPr/>
          <p:nvPr/>
        </p:nvSpPr>
        <p:spPr>
          <a:xfrm>
            <a:off x="793885" y="5741679"/>
            <a:ext cx="10463348" cy="801196"/>
          </a:xfrm>
          <a:prstGeom prst="round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7" name="Rounded Rectangle 6">
            <a:extLst>
              <a:ext uri="{FF2B5EF4-FFF2-40B4-BE49-F238E27FC236}">
                <a16:creationId xmlns:a16="http://schemas.microsoft.com/office/drawing/2014/main" id="{5AA08A47-4C6C-B97C-51B1-2356704E70ED}"/>
              </a:ext>
            </a:extLst>
          </p:cNvPr>
          <p:cNvSpPr/>
          <p:nvPr/>
        </p:nvSpPr>
        <p:spPr>
          <a:xfrm>
            <a:off x="793885" y="5741679"/>
            <a:ext cx="2107475" cy="8011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Open Sans"/>
                <a:ea typeface="+mn-ea"/>
                <a:cs typeface="+mn-cs"/>
              </a:rPr>
              <a:t>Fee for service </a:t>
            </a:r>
          </a:p>
        </p:txBody>
      </p:sp>
      <p:sp>
        <p:nvSpPr>
          <p:cNvPr id="16" name="Rounded Rectangle 15">
            <a:extLst>
              <a:ext uri="{FF2B5EF4-FFF2-40B4-BE49-F238E27FC236}">
                <a16:creationId xmlns:a16="http://schemas.microsoft.com/office/drawing/2014/main" id="{06C3B323-9509-5A17-86FC-B985A05B1C38}"/>
              </a:ext>
            </a:extLst>
          </p:cNvPr>
          <p:cNvSpPr/>
          <p:nvPr/>
        </p:nvSpPr>
        <p:spPr>
          <a:xfrm>
            <a:off x="9149759" y="5741679"/>
            <a:ext cx="2107475" cy="8011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Open Sans"/>
                <a:ea typeface="+mn-ea"/>
                <a:cs typeface="+mn-cs"/>
              </a:rPr>
              <a:t>Value-based care</a:t>
            </a:r>
          </a:p>
        </p:txBody>
      </p:sp>
      <p:sp>
        <p:nvSpPr>
          <p:cNvPr id="49" name="Oval 48">
            <a:extLst>
              <a:ext uri="{FF2B5EF4-FFF2-40B4-BE49-F238E27FC236}">
                <a16:creationId xmlns:a16="http://schemas.microsoft.com/office/drawing/2014/main" id="{DAF3F07A-B132-A0C4-F28D-7BE1163BB4E8}"/>
              </a:ext>
            </a:extLst>
          </p:cNvPr>
          <p:cNvSpPr/>
          <p:nvPr/>
        </p:nvSpPr>
        <p:spPr>
          <a:xfrm>
            <a:off x="3061066" y="6029066"/>
            <a:ext cx="243840" cy="226423"/>
          </a:xfrm>
          <a:prstGeom prst="ellipse">
            <a:avLst/>
          </a:prstGeom>
          <a:solidFill>
            <a:schemeClr val="accent1">
              <a:lumMod val="40000"/>
              <a:lumOff val="60000"/>
            </a:schemeClr>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50" name="Oval 49">
            <a:extLst>
              <a:ext uri="{FF2B5EF4-FFF2-40B4-BE49-F238E27FC236}">
                <a16:creationId xmlns:a16="http://schemas.microsoft.com/office/drawing/2014/main" id="{A5DE505C-128B-BB5A-F764-8D66CE2538D9}"/>
              </a:ext>
            </a:extLst>
          </p:cNvPr>
          <p:cNvSpPr/>
          <p:nvPr/>
        </p:nvSpPr>
        <p:spPr>
          <a:xfrm>
            <a:off x="5422496" y="6029066"/>
            <a:ext cx="243840" cy="226423"/>
          </a:xfrm>
          <a:prstGeom prst="ellipse">
            <a:avLst/>
          </a:prstGeom>
          <a:solidFill>
            <a:schemeClr val="accent1">
              <a:lumMod val="60000"/>
              <a:lumOff val="40000"/>
            </a:schemeClr>
          </a:solidFill>
          <a:ln w="9525">
            <a:noFill/>
          </a:ln>
        </p:spPr>
        <p:style>
          <a:lnRef idx="3">
            <a:schemeClr val="lt1"/>
          </a:lnRef>
          <a:fillRef idx="1">
            <a:schemeClr val="accent3"/>
          </a:fillRef>
          <a:effectRef idx="1">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51" name="Oval 50">
            <a:extLst>
              <a:ext uri="{FF2B5EF4-FFF2-40B4-BE49-F238E27FC236}">
                <a16:creationId xmlns:a16="http://schemas.microsoft.com/office/drawing/2014/main" id="{9E204E60-C122-F171-B199-EFB36B78EFF8}"/>
              </a:ext>
            </a:extLst>
          </p:cNvPr>
          <p:cNvSpPr/>
          <p:nvPr/>
        </p:nvSpPr>
        <p:spPr>
          <a:xfrm>
            <a:off x="8074259" y="6029066"/>
            <a:ext cx="243840" cy="226423"/>
          </a:xfrm>
          <a:prstGeom prst="ellipse">
            <a:avLst/>
          </a:prstGeom>
          <a:solidFill>
            <a:srgbClr val="C6007E"/>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cxnSp>
        <p:nvCxnSpPr>
          <p:cNvPr id="52" name="Straight Arrow Connector 51">
            <a:extLst>
              <a:ext uri="{FF2B5EF4-FFF2-40B4-BE49-F238E27FC236}">
                <a16:creationId xmlns:a16="http://schemas.microsoft.com/office/drawing/2014/main" id="{F0869049-821A-7AF1-1A36-FC164F156B5C}"/>
              </a:ext>
            </a:extLst>
          </p:cNvPr>
          <p:cNvCxnSpPr>
            <a:cxnSpLocks/>
            <a:stCxn id="49" idx="6"/>
            <a:endCxn id="50" idx="2"/>
          </p:cNvCxnSpPr>
          <p:nvPr/>
        </p:nvCxnSpPr>
        <p:spPr>
          <a:xfrm>
            <a:off x="3304906" y="6142278"/>
            <a:ext cx="211759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A80A6C87-155B-573E-A721-230F3C48E358}"/>
              </a:ext>
            </a:extLst>
          </p:cNvPr>
          <p:cNvCxnSpPr>
            <a:cxnSpLocks/>
            <a:stCxn id="50" idx="6"/>
            <a:endCxn id="51" idx="2"/>
          </p:cNvCxnSpPr>
          <p:nvPr/>
        </p:nvCxnSpPr>
        <p:spPr>
          <a:xfrm>
            <a:off x="5666336" y="6142278"/>
            <a:ext cx="2407923" cy="0"/>
          </a:xfrm>
          <a:prstGeom prst="straightConnector1">
            <a:avLst/>
          </a:prstGeom>
          <a:ln>
            <a:solidFill>
              <a:schemeClr val="bg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5" name="Rounded Rectangle 64">
            <a:extLst>
              <a:ext uri="{FF2B5EF4-FFF2-40B4-BE49-F238E27FC236}">
                <a16:creationId xmlns:a16="http://schemas.microsoft.com/office/drawing/2014/main" id="{691CEBCB-6617-F248-6010-861630888E12}"/>
              </a:ext>
            </a:extLst>
          </p:cNvPr>
          <p:cNvSpPr/>
          <p:nvPr/>
        </p:nvSpPr>
        <p:spPr>
          <a:xfrm>
            <a:off x="793886" y="1984800"/>
            <a:ext cx="10463348" cy="801196"/>
          </a:xfrm>
          <a:prstGeom prst="round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14" name="Rounded Rectangle 13">
            <a:extLst>
              <a:ext uri="{FF2B5EF4-FFF2-40B4-BE49-F238E27FC236}">
                <a16:creationId xmlns:a16="http://schemas.microsoft.com/office/drawing/2014/main" id="{D4658CBE-0786-B988-E9C1-1BAC2662B5F7}"/>
              </a:ext>
            </a:extLst>
          </p:cNvPr>
          <p:cNvSpPr/>
          <p:nvPr/>
        </p:nvSpPr>
        <p:spPr>
          <a:xfrm>
            <a:off x="793885" y="1984800"/>
            <a:ext cx="2107475" cy="801196"/>
          </a:xfrm>
          <a:prstGeom prst="roundRect">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Open Sans"/>
                <a:ea typeface="+mn-ea"/>
                <a:cs typeface="+mn-cs"/>
              </a:rPr>
              <a:t>Acute care</a:t>
            </a:r>
          </a:p>
        </p:txBody>
      </p:sp>
      <p:sp>
        <p:nvSpPr>
          <p:cNvPr id="18" name="Rounded Rectangle 17">
            <a:extLst>
              <a:ext uri="{FF2B5EF4-FFF2-40B4-BE49-F238E27FC236}">
                <a16:creationId xmlns:a16="http://schemas.microsoft.com/office/drawing/2014/main" id="{4952A406-F378-9E8B-0407-FA4EF3AB5E69}"/>
              </a:ext>
            </a:extLst>
          </p:cNvPr>
          <p:cNvSpPr/>
          <p:nvPr/>
        </p:nvSpPr>
        <p:spPr>
          <a:xfrm>
            <a:off x="9149760" y="1984800"/>
            <a:ext cx="2107475" cy="801196"/>
          </a:xfrm>
          <a:prstGeom prst="roundRect">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Open Sans"/>
                <a:ea typeface="+mn-ea"/>
                <a:cs typeface="+mn-cs"/>
              </a:rPr>
              <a:t>Chronic care; population health management</a:t>
            </a:r>
          </a:p>
        </p:txBody>
      </p:sp>
      <p:sp>
        <p:nvSpPr>
          <p:cNvPr id="54" name="Oval 53">
            <a:extLst>
              <a:ext uri="{FF2B5EF4-FFF2-40B4-BE49-F238E27FC236}">
                <a16:creationId xmlns:a16="http://schemas.microsoft.com/office/drawing/2014/main" id="{F5FB3FE1-036F-BD17-0CF4-6C4ABF40EB4C}"/>
              </a:ext>
            </a:extLst>
          </p:cNvPr>
          <p:cNvSpPr/>
          <p:nvPr/>
        </p:nvSpPr>
        <p:spPr>
          <a:xfrm>
            <a:off x="3988533" y="2272187"/>
            <a:ext cx="243840" cy="226423"/>
          </a:xfrm>
          <a:prstGeom prst="ellipse">
            <a:avLst/>
          </a:prstGeom>
          <a:solidFill>
            <a:schemeClr val="accent1">
              <a:lumMod val="40000"/>
              <a:lumOff val="60000"/>
            </a:schemeClr>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55" name="Oval 54">
            <a:extLst>
              <a:ext uri="{FF2B5EF4-FFF2-40B4-BE49-F238E27FC236}">
                <a16:creationId xmlns:a16="http://schemas.microsoft.com/office/drawing/2014/main" id="{DA122C85-2F96-75FB-20F3-27F7D503C6C8}"/>
              </a:ext>
            </a:extLst>
          </p:cNvPr>
          <p:cNvSpPr/>
          <p:nvPr/>
        </p:nvSpPr>
        <p:spPr>
          <a:xfrm>
            <a:off x="4671295" y="2272187"/>
            <a:ext cx="243840" cy="226423"/>
          </a:xfrm>
          <a:prstGeom prst="ellipse">
            <a:avLst/>
          </a:prstGeom>
          <a:solidFill>
            <a:schemeClr val="accent1">
              <a:lumMod val="60000"/>
              <a:lumOff val="40000"/>
            </a:schemeClr>
          </a:solidFill>
          <a:ln w="9525">
            <a:noFill/>
          </a:ln>
        </p:spPr>
        <p:style>
          <a:lnRef idx="3">
            <a:schemeClr val="lt1"/>
          </a:lnRef>
          <a:fillRef idx="1">
            <a:schemeClr val="accent3"/>
          </a:fillRef>
          <a:effectRef idx="1">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56" name="Oval 55">
            <a:extLst>
              <a:ext uri="{FF2B5EF4-FFF2-40B4-BE49-F238E27FC236}">
                <a16:creationId xmlns:a16="http://schemas.microsoft.com/office/drawing/2014/main" id="{509503E4-8E14-E796-B326-B9FF0852E3B2}"/>
              </a:ext>
            </a:extLst>
          </p:cNvPr>
          <p:cNvSpPr/>
          <p:nvPr/>
        </p:nvSpPr>
        <p:spPr>
          <a:xfrm>
            <a:off x="6567671" y="2272187"/>
            <a:ext cx="243840" cy="226423"/>
          </a:xfrm>
          <a:prstGeom prst="ellipse">
            <a:avLst/>
          </a:prstGeom>
          <a:solidFill>
            <a:srgbClr val="C6007E"/>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cxnSp>
        <p:nvCxnSpPr>
          <p:cNvPr id="57" name="Straight Arrow Connector 56">
            <a:extLst>
              <a:ext uri="{FF2B5EF4-FFF2-40B4-BE49-F238E27FC236}">
                <a16:creationId xmlns:a16="http://schemas.microsoft.com/office/drawing/2014/main" id="{3AA96101-2185-FB25-A66E-A3C5FDA3E6E4}"/>
              </a:ext>
            </a:extLst>
          </p:cNvPr>
          <p:cNvCxnSpPr>
            <a:cxnSpLocks/>
            <a:stCxn id="54" idx="6"/>
            <a:endCxn id="55" idx="2"/>
          </p:cNvCxnSpPr>
          <p:nvPr/>
        </p:nvCxnSpPr>
        <p:spPr>
          <a:xfrm>
            <a:off x="4232373" y="2385399"/>
            <a:ext cx="438922"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BEA6EBFC-586B-C14B-B697-D28A0E04B48F}"/>
              </a:ext>
            </a:extLst>
          </p:cNvPr>
          <p:cNvCxnSpPr>
            <a:cxnSpLocks/>
            <a:stCxn id="55" idx="6"/>
            <a:endCxn id="56" idx="2"/>
          </p:cNvCxnSpPr>
          <p:nvPr/>
        </p:nvCxnSpPr>
        <p:spPr>
          <a:xfrm>
            <a:off x="4915135" y="2385399"/>
            <a:ext cx="1652536" cy="0"/>
          </a:xfrm>
          <a:prstGeom prst="straightConnector1">
            <a:avLst/>
          </a:prstGeom>
          <a:ln>
            <a:solidFill>
              <a:schemeClr val="bg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92" name="Rectangle 91">
            <a:extLst>
              <a:ext uri="{FF2B5EF4-FFF2-40B4-BE49-F238E27FC236}">
                <a16:creationId xmlns:a16="http://schemas.microsoft.com/office/drawing/2014/main" id="{41B0FE6D-3D8C-E921-5D56-3FD0B7009BFC}"/>
              </a:ext>
            </a:extLst>
          </p:cNvPr>
          <p:cNvSpPr/>
          <p:nvPr/>
        </p:nvSpPr>
        <p:spPr>
          <a:xfrm>
            <a:off x="5867401" y="1846313"/>
            <a:ext cx="2552477" cy="4780910"/>
          </a:xfrm>
          <a:prstGeom prst="rect">
            <a:avLst/>
          </a:prstGeom>
          <a:noFill/>
          <a:ln>
            <a:solidFill>
              <a:srgbClr val="1EBEAA"/>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94" name="Oval 93">
            <a:extLst>
              <a:ext uri="{FF2B5EF4-FFF2-40B4-BE49-F238E27FC236}">
                <a16:creationId xmlns:a16="http://schemas.microsoft.com/office/drawing/2014/main" id="{1F7FE975-40F5-A4E6-D596-53E02DFD1E82}"/>
              </a:ext>
            </a:extLst>
          </p:cNvPr>
          <p:cNvSpPr/>
          <p:nvPr/>
        </p:nvSpPr>
        <p:spPr>
          <a:xfrm>
            <a:off x="8718164" y="1217549"/>
            <a:ext cx="243840" cy="226423"/>
          </a:xfrm>
          <a:prstGeom prst="ellipse">
            <a:avLst/>
          </a:prstGeom>
          <a:solidFill>
            <a:schemeClr val="accent1">
              <a:lumMod val="40000"/>
              <a:lumOff val="60000"/>
            </a:schemeClr>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95" name="Oval 94">
            <a:extLst>
              <a:ext uri="{FF2B5EF4-FFF2-40B4-BE49-F238E27FC236}">
                <a16:creationId xmlns:a16="http://schemas.microsoft.com/office/drawing/2014/main" id="{5093F4D2-9163-A319-93FC-F84F2A1EDD70}"/>
              </a:ext>
            </a:extLst>
          </p:cNvPr>
          <p:cNvSpPr/>
          <p:nvPr/>
        </p:nvSpPr>
        <p:spPr>
          <a:xfrm>
            <a:off x="9399698" y="1217549"/>
            <a:ext cx="243840" cy="226423"/>
          </a:xfrm>
          <a:prstGeom prst="ellipse">
            <a:avLst/>
          </a:prstGeom>
          <a:solidFill>
            <a:schemeClr val="accent1">
              <a:lumMod val="60000"/>
              <a:lumOff val="40000"/>
            </a:schemeClr>
          </a:solidFill>
          <a:ln w="9525">
            <a:noFill/>
          </a:ln>
        </p:spPr>
        <p:style>
          <a:lnRef idx="3">
            <a:schemeClr val="lt1"/>
          </a:lnRef>
          <a:fillRef idx="1">
            <a:schemeClr val="accent3"/>
          </a:fillRef>
          <a:effectRef idx="1">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96" name="Oval 95">
            <a:extLst>
              <a:ext uri="{FF2B5EF4-FFF2-40B4-BE49-F238E27FC236}">
                <a16:creationId xmlns:a16="http://schemas.microsoft.com/office/drawing/2014/main" id="{9F23D2D6-BA3E-D510-F85B-2A218DE32183}"/>
              </a:ext>
            </a:extLst>
          </p:cNvPr>
          <p:cNvSpPr/>
          <p:nvPr/>
        </p:nvSpPr>
        <p:spPr>
          <a:xfrm>
            <a:off x="10133484" y="1217549"/>
            <a:ext cx="243840" cy="226423"/>
          </a:xfrm>
          <a:prstGeom prst="ellipse">
            <a:avLst/>
          </a:prstGeom>
          <a:solidFill>
            <a:srgbClr val="C6007E"/>
          </a:solidFill>
          <a:ln w="9525">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Open Sans"/>
              <a:ea typeface="+mn-ea"/>
              <a:cs typeface="+mn-cs"/>
            </a:endParaRPr>
          </a:p>
        </p:txBody>
      </p:sp>
      <p:sp>
        <p:nvSpPr>
          <p:cNvPr id="97" name="TextBox 96">
            <a:extLst>
              <a:ext uri="{FF2B5EF4-FFF2-40B4-BE49-F238E27FC236}">
                <a16:creationId xmlns:a16="http://schemas.microsoft.com/office/drawing/2014/main" id="{AF1393B2-09F2-25C3-F3E9-8F97CE7035BE}"/>
              </a:ext>
            </a:extLst>
          </p:cNvPr>
          <p:cNvSpPr txBox="1"/>
          <p:nvPr/>
        </p:nvSpPr>
        <p:spPr>
          <a:xfrm>
            <a:off x="8873693" y="1204572"/>
            <a:ext cx="552130" cy="252377"/>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FFFF">
                    <a:lumMod val="90000"/>
                  </a:srgbClr>
                </a:solidFill>
                <a:effectLst/>
                <a:uLnTx/>
                <a:uFillTx/>
                <a:latin typeface="Open Sans"/>
                <a:ea typeface="+mn-ea"/>
                <a:cs typeface="+mn-cs"/>
              </a:rPr>
              <a:t>2011</a:t>
            </a:r>
          </a:p>
        </p:txBody>
      </p:sp>
      <p:sp>
        <p:nvSpPr>
          <p:cNvPr id="98" name="TextBox 97">
            <a:extLst>
              <a:ext uri="{FF2B5EF4-FFF2-40B4-BE49-F238E27FC236}">
                <a16:creationId xmlns:a16="http://schemas.microsoft.com/office/drawing/2014/main" id="{D9A360B4-ED88-2106-31A7-D4CFAAA06FEB}"/>
              </a:ext>
            </a:extLst>
          </p:cNvPr>
          <p:cNvSpPr txBox="1"/>
          <p:nvPr/>
        </p:nvSpPr>
        <p:spPr>
          <a:xfrm>
            <a:off x="9592942" y="1204572"/>
            <a:ext cx="552130" cy="252377"/>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FFFF">
                    <a:lumMod val="90000"/>
                  </a:srgbClr>
                </a:solidFill>
                <a:effectLst/>
                <a:uLnTx/>
                <a:uFillTx/>
                <a:latin typeface="Open Sans"/>
                <a:ea typeface="+mn-ea"/>
                <a:cs typeface="+mn-cs"/>
              </a:rPr>
              <a:t>2023</a:t>
            </a:r>
          </a:p>
        </p:txBody>
      </p:sp>
      <p:sp>
        <p:nvSpPr>
          <p:cNvPr id="99" name="TextBox 98">
            <a:extLst>
              <a:ext uri="{FF2B5EF4-FFF2-40B4-BE49-F238E27FC236}">
                <a16:creationId xmlns:a16="http://schemas.microsoft.com/office/drawing/2014/main" id="{ECB5AA33-47CF-147D-D4D0-5D365A106348}"/>
              </a:ext>
            </a:extLst>
          </p:cNvPr>
          <p:cNvSpPr txBox="1"/>
          <p:nvPr/>
        </p:nvSpPr>
        <p:spPr>
          <a:xfrm>
            <a:off x="10277175" y="1204572"/>
            <a:ext cx="552130" cy="252377"/>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FFFF">
                    <a:lumMod val="90000"/>
                  </a:srgbClr>
                </a:solidFill>
                <a:effectLst/>
                <a:uLnTx/>
                <a:uFillTx/>
                <a:latin typeface="Open Sans"/>
                <a:ea typeface="+mn-ea"/>
                <a:cs typeface="+mn-cs"/>
              </a:rPr>
              <a:t>2033</a:t>
            </a:r>
          </a:p>
        </p:txBody>
      </p:sp>
      <p:sp>
        <p:nvSpPr>
          <p:cNvPr id="100" name="TextBox 99">
            <a:extLst>
              <a:ext uri="{FF2B5EF4-FFF2-40B4-BE49-F238E27FC236}">
                <a16:creationId xmlns:a16="http://schemas.microsoft.com/office/drawing/2014/main" id="{35B102C2-4C93-56A6-7125-F68D9EE79507}"/>
              </a:ext>
            </a:extLst>
          </p:cNvPr>
          <p:cNvSpPr txBox="1"/>
          <p:nvPr/>
        </p:nvSpPr>
        <p:spPr>
          <a:xfrm>
            <a:off x="828183" y="1636834"/>
            <a:ext cx="1262743" cy="348493"/>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0" i="1" u="none" strike="noStrike" kern="1200" cap="none" spc="0" normalizeH="0" baseline="0" noProof="0">
                <a:ln>
                  <a:noFill/>
                </a:ln>
                <a:solidFill>
                  <a:srgbClr val="FFFFFF">
                    <a:lumMod val="90000"/>
                  </a:srgbClr>
                </a:solidFill>
                <a:effectLst/>
                <a:uLnTx/>
                <a:uFillTx/>
                <a:latin typeface="Open Sans"/>
                <a:ea typeface="+mn-ea"/>
                <a:cs typeface="+mn-cs"/>
              </a:rPr>
              <a:t>From …</a:t>
            </a:r>
          </a:p>
        </p:txBody>
      </p:sp>
      <p:sp>
        <p:nvSpPr>
          <p:cNvPr id="101" name="TextBox 100">
            <a:extLst>
              <a:ext uri="{FF2B5EF4-FFF2-40B4-BE49-F238E27FC236}">
                <a16:creationId xmlns:a16="http://schemas.microsoft.com/office/drawing/2014/main" id="{ACB5859B-A42E-77B5-7345-3F83DD221EBA}"/>
              </a:ext>
            </a:extLst>
          </p:cNvPr>
          <p:cNvSpPr txBox="1"/>
          <p:nvPr/>
        </p:nvSpPr>
        <p:spPr>
          <a:xfrm>
            <a:off x="9282741" y="1636834"/>
            <a:ext cx="1262743" cy="348493"/>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0" i="1" u="none" strike="noStrike" kern="1200" cap="none" spc="0" normalizeH="0" baseline="0" noProof="0">
                <a:ln>
                  <a:noFill/>
                </a:ln>
                <a:solidFill>
                  <a:srgbClr val="FFFFFF">
                    <a:lumMod val="90000"/>
                  </a:srgbClr>
                </a:solidFill>
                <a:effectLst/>
                <a:uLnTx/>
                <a:uFillTx/>
                <a:latin typeface="Open Sans"/>
                <a:ea typeface="+mn-ea"/>
                <a:cs typeface="+mn-cs"/>
              </a:rPr>
              <a:t>… To</a:t>
            </a:r>
          </a:p>
        </p:txBody>
      </p:sp>
      <p:cxnSp>
        <p:nvCxnSpPr>
          <p:cNvPr id="125" name="Straight Connector 124">
            <a:extLst>
              <a:ext uri="{FF2B5EF4-FFF2-40B4-BE49-F238E27FC236}">
                <a16:creationId xmlns:a16="http://schemas.microsoft.com/office/drawing/2014/main" id="{BBAC0895-724D-96A2-04FB-F752FB769C9C}"/>
              </a:ext>
            </a:extLst>
          </p:cNvPr>
          <p:cNvCxnSpPr/>
          <p:nvPr/>
        </p:nvCxnSpPr>
        <p:spPr>
          <a:xfrm>
            <a:off x="828183" y="1550138"/>
            <a:ext cx="10362331" cy="0"/>
          </a:xfrm>
          <a:prstGeom prst="line">
            <a:avLst/>
          </a:prstGeom>
          <a:ln>
            <a:solidFill>
              <a:schemeClr val="bg1">
                <a:lumMod val="90000"/>
              </a:schemeClr>
            </a:solidFill>
          </a:ln>
        </p:spPr>
        <p:style>
          <a:lnRef idx="1">
            <a:schemeClr val="accent1"/>
          </a:lnRef>
          <a:fillRef idx="0">
            <a:schemeClr val="accent1"/>
          </a:fillRef>
          <a:effectRef idx="0">
            <a:schemeClr val="accent1"/>
          </a:effectRef>
          <a:fontRef idx="minor">
            <a:schemeClr val="tx1"/>
          </a:fontRef>
        </p:style>
      </p:cxnSp>
      <p:sp>
        <p:nvSpPr>
          <p:cNvPr id="127" name="Right Triangle 126">
            <a:extLst>
              <a:ext uri="{FF2B5EF4-FFF2-40B4-BE49-F238E27FC236}">
                <a16:creationId xmlns:a16="http://schemas.microsoft.com/office/drawing/2014/main" id="{CED9A0DB-1AD8-DE85-1EDF-6CD89D9B20F7}"/>
              </a:ext>
            </a:extLst>
          </p:cNvPr>
          <p:cNvSpPr/>
          <p:nvPr/>
        </p:nvSpPr>
        <p:spPr>
          <a:xfrm>
            <a:off x="10853399" y="1493431"/>
            <a:ext cx="357051" cy="60960"/>
          </a:xfrm>
          <a:prstGeom prst="rtTriangle">
            <a:avLst/>
          </a:prstGeom>
          <a:solidFill>
            <a:schemeClr val="bg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Open Sans"/>
              <a:ea typeface="+mn-ea"/>
              <a:cs typeface="+mn-cs"/>
            </a:endParaRPr>
          </a:p>
        </p:txBody>
      </p:sp>
    </p:spTree>
    <p:extLst>
      <p:ext uri="{BB962C8B-B14F-4D97-AF65-F5344CB8AC3E}">
        <p14:creationId xmlns:p14="http://schemas.microsoft.com/office/powerpoint/2010/main" val="33850378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6858000"/>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rgbClr val="292B2C"/>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0" name="object 10"/>
          <p:cNvPicPr/>
          <p:nvPr/>
        </p:nvPicPr>
        <p:blipFill>
          <a:blip r:embed="rId3" cstate="print"/>
          <a:stretch>
            <a:fillRect/>
          </a:stretch>
        </p:blipFill>
        <p:spPr>
          <a:xfrm>
            <a:off x="1807004" y="3476594"/>
            <a:ext cx="8664892" cy="3355352"/>
          </a:xfrm>
          <a:prstGeom prst="rect">
            <a:avLst/>
          </a:prstGeom>
        </p:spPr>
      </p:pic>
      <p:sp>
        <p:nvSpPr>
          <p:cNvPr id="11" name="object 11"/>
          <p:cNvSpPr txBox="1"/>
          <p:nvPr/>
        </p:nvSpPr>
        <p:spPr>
          <a:xfrm>
            <a:off x="2220402" y="4194905"/>
            <a:ext cx="572135" cy="348750"/>
          </a:xfrm>
          <a:prstGeom prst="rect">
            <a:avLst/>
          </a:prstGeom>
        </p:spPr>
        <p:txBody>
          <a:bodyPr vert="horz" wrap="square" lIns="0" tIns="12700" rIns="0" bIns="0" rtlCol="0">
            <a:spAutoFit/>
          </a:bodyPr>
          <a:lstStyle/>
          <a:p>
            <a:pPr marL="12700" marR="5080" lvl="0" indent="104775" defTabSz="914400" eaLnBrk="1" fontAlgn="auto" latinLnBrk="0" hangingPunct="1">
              <a:lnSpc>
                <a:spcPct val="127800"/>
              </a:lnSpc>
              <a:spcBef>
                <a:spcPts val="100"/>
              </a:spcBef>
              <a:spcAft>
                <a:spcPts val="0"/>
              </a:spcAft>
              <a:buClrTx/>
              <a:buSzTx/>
              <a:buFontTx/>
              <a:buNone/>
              <a:tabLst/>
              <a:defRPr/>
            </a:pP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Model </a:t>
            </a:r>
            <a:r>
              <a:rPr kumimoji="0" sz="900" b="0" i="0" u="none" strike="noStrike" kern="0" cap="none" spc="-25" normalizeH="0" baseline="0" noProof="0">
                <a:ln>
                  <a:noFill/>
                </a:ln>
                <a:solidFill>
                  <a:srgbClr val="FFFFFF"/>
                </a:solidFill>
                <a:effectLst/>
                <a:uLnTx/>
                <a:uFillTx/>
                <a:latin typeface="Lucida Sans" panose="020B0602030504020204" pitchFamily="34" charset="0"/>
                <a:cs typeface="Lucida Sans"/>
              </a:rPr>
              <a:t>repository</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12" name="object 12"/>
          <p:cNvSpPr txBox="1"/>
          <p:nvPr/>
        </p:nvSpPr>
        <p:spPr>
          <a:xfrm>
            <a:off x="2628503" y="5010346"/>
            <a:ext cx="1062990" cy="396875"/>
          </a:xfrm>
          <a:prstGeom prst="rect">
            <a:avLst/>
          </a:prstGeom>
        </p:spPr>
        <p:txBody>
          <a:bodyPr vert="horz" wrap="square" lIns="0" tIns="55244" rIns="0" bIns="0" rtlCol="0">
            <a:spAutoFit/>
          </a:bodyPr>
          <a:lstStyle/>
          <a:p>
            <a:pPr marL="0" marR="0" lvl="0" indent="0" algn="ctr" defTabSz="914400" eaLnBrk="1" fontAlgn="auto" latinLnBrk="0" hangingPunct="1">
              <a:lnSpc>
                <a:spcPct val="100000"/>
              </a:lnSpc>
              <a:spcBef>
                <a:spcPts val="434"/>
              </a:spcBef>
              <a:spcAft>
                <a:spcPts val="0"/>
              </a:spcAft>
              <a:buClrTx/>
              <a:buSzTx/>
              <a:buFontTx/>
              <a:buNone/>
              <a:tabLst/>
              <a:defRPr/>
            </a:pPr>
            <a:r>
              <a:rPr kumimoji="0" sz="1000" b="0" i="0" u="none" strike="noStrike" kern="0" cap="none" spc="-20" normalizeH="0" baseline="0" noProof="0">
                <a:ln>
                  <a:noFill/>
                </a:ln>
                <a:solidFill>
                  <a:srgbClr val="FFFFFF"/>
                </a:solidFill>
                <a:effectLst/>
                <a:uLnTx/>
                <a:uFillTx/>
                <a:latin typeface="Lucida Sans" panose="020B0602030504020204" pitchFamily="34" charset="0"/>
                <a:cs typeface="Lucida Sans"/>
              </a:rPr>
              <a:t>MaaS</a:t>
            </a:r>
            <a:endParaRPr kumimoji="0" sz="10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a:p>
            <a:pPr marL="0" marR="0" lvl="0" indent="0" algn="ctr" defTabSz="914400" eaLnBrk="1" fontAlgn="auto" latinLnBrk="0" hangingPunct="1">
              <a:lnSpc>
                <a:spcPct val="100000"/>
              </a:lnSpc>
              <a:spcBef>
                <a:spcPts val="309"/>
              </a:spcBef>
              <a:spcAft>
                <a:spcPts val="0"/>
              </a:spcAft>
              <a:buClrTx/>
              <a:buSzTx/>
              <a:buFontTx/>
              <a:buNone/>
              <a:tabLst/>
              <a:defRPr/>
            </a:pPr>
            <a:r>
              <a:rPr kumimoji="0" sz="900" b="0" i="0" u="none" strike="noStrike" kern="0" cap="none" spc="-20" normalizeH="0" baseline="0" noProof="0">
                <a:ln>
                  <a:noFill/>
                </a:ln>
                <a:solidFill>
                  <a:srgbClr val="FFFFFF"/>
                </a:solidFill>
                <a:effectLst/>
                <a:uLnTx/>
                <a:uFillTx/>
                <a:latin typeface="Lucida Sans" panose="020B0602030504020204" pitchFamily="34" charset="0"/>
                <a:cs typeface="Lucida Sans"/>
              </a:rPr>
              <a:t>Models</a:t>
            </a:r>
            <a:r>
              <a:rPr kumimoji="0" sz="900" b="0" i="0" u="none" strike="noStrike" kern="0" cap="none" spc="-55" normalizeH="0" baseline="0" noProof="0">
                <a:ln>
                  <a:noFill/>
                </a:ln>
                <a:solidFill>
                  <a:srgbClr val="FFFFFF"/>
                </a:solidFill>
                <a:effectLst/>
                <a:uLnTx/>
                <a:uFillTx/>
                <a:latin typeface="Lucida Sans" panose="020B0602030504020204" pitchFamily="34" charset="0"/>
                <a:cs typeface="Lucida Sans"/>
              </a:rPr>
              <a:t> </a:t>
            </a:r>
            <a:r>
              <a:rPr kumimoji="0" sz="900" b="0" i="0" u="none" strike="noStrike" kern="0" cap="none" spc="-20" normalizeH="0" baseline="0" noProof="0">
                <a:ln>
                  <a:noFill/>
                </a:ln>
                <a:solidFill>
                  <a:srgbClr val="FFFFFF"/>
                </a:solidFill>
                <a:effectLst/>
                <a:uLnTx/>
                <a:uFillTx/>
                <a:latin typeface="Lucida Sans" panose="020B0602030504020204" pitchFamily="34" charset="0"/>
                <a:cs typeface="Lucida Sans"/>
              </a:rPr>
              <a:t>as</a:t>
            </a:r>
            <a:r>
              <a:rPr kumimoji="0" sz="900" b="0" i="0" u="none" strike="noStrike" kern="0" cap="none" spc="-35" normalizeH="0" baseline="0" noProof="0">
                <a:ln>
                  <a:noFill/>
                </a:ln>
                <a:solidFill>
                  <a:srgbClr val="FFFFFF"/>
                </a:solidFill>
                <a:effectLst/>
                <a:uLnTx/>
                <a:uFillTx/>
                <a:latin typeface="Lucida Sans" panose="020B0602030504020204" pitchFamily="34" charset="0"/>
                <a:cs typeface="Lucida Sans"/>
              </a:rPr>
              <a:t> </a:t>
            </a:r>
            <a:r>
              <a:rPr kumimoji="0" sz="900" b="0" i="0" u="none" strike="noStrike" kern="0" cap="none" spc="0" normalizeH="0" baseline="0" noProof="0">
                <a:ln>
                  <a:noFill/>
                </a:ln>
                <a:solidFill>
                  <a:srgbClr val="FFFFFF"/>
                </a:solidFill>
                <a:effectLst/>
                <a:uLnTx/>
                <a:uFillTx/>
                <a:latin typeface="Lucida Sans" panose="020B0602030504020204" pitchFamily="34" charset="0"/>
                <a:cs typeface="Lucida Sans"/>
              </a:rPr>
              <a:t>a</a:t>
            </a:r>
            <a:r>
              <a:rPr kumimoji="0" sz="900" b="0" i="0" u="none" strike="noStrike" kern="0" cap="none" spc="-40" normalizeH="0" baseline="0" noProof="0">
                <a:ln>
                  <a:noFill/>
                </a:ln>
                <a:solidFill>
                  <a:srgbClr val="FFFFFF"/>
                </a:solidFill>
                <a:effectLst/>
                <a:uLnTx/>
                <a:uFillTx/>
                <a:latin typeface="Lucida Sans" panose="020B0602030504020204" pitchFamily="34" charset="0"/>
                <a:cs typeface="Lucida Sans"/>
              </a:rPr>
              <a:t> </a:t>
            </a: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Service</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13" name="object 13"/>
          <p:cNvSpPr txBox="1"/>
          <p:nvPr/>
        </p:nvSpPr>
        <p:spPr>
          <a:xfrm>
            <a:off x="3677016" y="5959951"/>
            <a:ext cx="53086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Groupers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14" name="object 14"/>
          <p:cNvSpPr txBox="1"/>
          <p:nvPr/>
        </p:nvSpPr>
        <p:spPr>
          <a:xfrm>
            <a:off x="7808580" y="5951722"/>
            <a:ext cx="766445" cy="299720"/>
          </a:xfrm>
          <a:prstGeom prst="rect">
            <a:avLst/>
          </a:prstGeom>
        </p:spPr>
        <p:txBody>
          <a:bodyPr vert="horz" wrap="square" lIns="0" tIns="12700" rIns="0" bIns="0" rtlCol="0">
            <a:spAutoFit/>
          </a:bodyPr>
          <a:lstStyle/>
          <a:p>
            <a:pPr marL="12700" marR="5080" lvl="0" indent="188595"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30" normalizeH="0" baseline="0" noProof="0">
                <a:ln>
                  <a:noFill/>
                </a:ln>
                <a:solidFill>
                  <a:srgbClr val="FFFFFF"/>
                </a:solidFill>
                <a:effectLst/>
                <a:uLnTx/>
                <a:uFillTx/>
                <a:latin typeface="Lucida Sans" panose="020B0602030504020204" pitchFamily="34" charset="0"/>
                <a:cs typeface="Lucida Sans"/>
              </a:rPr>
              <a:t>Profiling</a:t>
            </a:r>
            <a:r>
              <a:rPr kumimoji="0" sz="900" b="0" i="0" u="none" strike="noStrike" kern="0" cap="none" spc="-15" normalizeH="0" baseline="0" noProof="0">
                <a:ln>
                  <a:noFill/>
                </a:ln>
                <a:solidFill>
                  <a:srgbClr val="FFFFFF"/>
                </a:solidFill>
                <a:effectLst/>
                <a:uLnTx/>
                <a:uFillTx/>
                <a:latin typeface="Lucida Sans" panose="020B0602030504020204" pitchFamily="34" charset="0"/>
                <a:cs typeface="Lucida Sans"/>
              </a:rPr>
              <a:t> </a:t>
            </a:r>
            <a:r>
              <a:rPr kumimoji="0" sz="900" b="0" i="0" u="none" strike="noStrike" kern="0" cap="none" spc="-50" normalizeH="0" baseline="0" noProof="0">
                <a:ln>
                  <a:noFill/>
                </a:ln>
                <a:solidFill>
                  <a:srgbClr val="FFFFFF"/>
                </a:solidFill>
                <a:effectLst/>
                <a:uLnTx/>
                <a:uFillTx/>
                <a:latin typeface="Lucida Sans" panose="020B0602030504020204" pitchFamily="34" charset="0"/>
                <a:cs typeface="Lucida Sans"/>
              </a:rPr>
              <a:t>&amp; </a:t>
            </a:r>
            <a:r>
              <a:rPr kumimoji="0" sz="900" b="0" i="0" u="none" strike="noStrike" kern="0" cap="none" spc="-25" normalizeH="0" baseline="0" noProof="0">
                <a:ln>
                  <a:noFill/>
                </a:ln>
                <a:solidFill>
                  <a:srgbClr val="FFFFFF"/>
                </a:solidFill>
                <a:effectLst/>
                <a:uLnTx/>
                <a:uFillTx/>
                <a:latin typeface="Lucida Sans" panose="020B0602030504020204" pitchFamily="34" charset="0"/>
                <a:cs typeface="Lucida Sans"/>
              </a:rPr>
              <a:t>Segmentation</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15" name="object 15"/>
          <p:cNvSpPr txBox="1"/>
          <p:nvPr/>
        </p:nvSpPr>
        <p:spPr>
          <a:xfrm>
            <a:off x="9546320" y="4148805"/>
            <a:ext cx="601980" cy="299720"/>
          </a:xfrm>
          <a:prstGeom prst="rect">
            <a:avLst/>
          </a:prstGeom>
        </p:spPr>
        <p:txBody>
          <a:bodyPr vert="horz" wrap="square" lIns="0" tIns="12700" rIns="0" bIns="0" rtlCol="0">
            <a:spAutoFit/>
          </a:bodyPr>
          <a:lstStyle/>
          <a:p>
            <a:pPr marL="68580" marR="5080" lvl="0" indent="-56515"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35" normalizeH="0" baseline="0" noProof="0">
                <a:ln>
                  <a:noFill/>
                </a:ln>
                <a:solidFill>
                  <a:srgbClr val="FFFFFF"/>
                </a:solidFill>
                <a:effectLst/>
                <a:uLnTx/>
                <a:uFillTx/>
                <a:latin typeface="Lucida Sans" panose="020B0602030504020204" pitchFamily="34" charset="0"/>
                <a:cs typeface="Lucida Sans"/>
              </a:rPr>
              <a:t>Clinical</a:t>
            </a:r>
            <a:r>
              <a:rPr kumimoji="0" sz="900" b="0" i="0" u="none" strike="noStrike" kern="0" cap="none" spc="-30" normalizeH="0" baseline="0" noProof="0">
                <a:ln>
                  <a:noFill/>
                </a:ln>
                <a:solidFill>
                  <a:srgbClr val="FFFFFF"/>
                </a:solidFill>
                <a:effectLst/>
                <a:uLnTx/>
                <a:uFillTx/>
                <a:latin typeface="Lucida Sans" panose="020B0602030504020204" pitchFamily="34" charset="0"/>
                <a:cs typeface="Lucida Sans"/>
              </a:rPr>
              <a:t> </a:t>
            </a:r>
            <a:r>
              <a:rPr kumimoji="0" sz="900" b="0" i="0" u="none" strike="noStrike" kern="0" cap="none" spc="-25" normalizeH="0" baseline="0" noProof="0">
                <a:ln>
                  <a:noFill/>
                </a:ln>
                <a:solidFill>
                  <a:srgbClr val="FFFFFF"/>
                </a:solidFill>
                <a:effectLst/>
                <a:uLnTx/>
                <a:uFillTx/>
                <a:latin typeface="Lucida Sans" panose="020B0602030504020204" pitchFamily="34" charset="0"/>
                <a:cs typeface="Lucida Sans"/>
              </a:rPr>
              <a:t>Ref </a:t>
            </a: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Libraries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16" name="object 16"/>
          <p:cNvSpPr txBox="1"/>
          <p:nvPr/>
        </p:nvSpPr>
        <p:spPr>
          <a:xfrm>
            <a:off x="8626967" y="5519515"/>
            <a:ext cx="509905" cy="299720"/>
          </a:xfrm>
          <a:prstGeom prst="rect">
            <a:avLst/>
          </a:prstGeom>
        </p:spPr>
        <p:txBody>
          <a:bodyPr vert="horz" wrap="square" lIns="0" tIns="12700" rIns="0" bIns="0" rtlCol="0">
            <a:spAutoFit/>
          </a:bodyPr>
          <a:lstStyle/>
          <a:p>
            <a:pPr marL="12700" marR="5080" lvl="0" indent="10795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40" normalizeH="0" baseline="0" noProof="0">
                <a:ln>
                  <a:noFill/>
                </a:ln>
                <a:solidFill>
                  <a:srgbClr val="FFFFFF"/>
                </a:solidFill>
                <a:effectLst/>
                <a:uLnTx/>
                <a:uFillTx/>
                <a:latin typeface="Lucida Sans" panose="020B0602030504020204" pitchFamily="34" charset="0"/>
                <a:cs typeface="Lucida Sans"/>
              </a:rPr>
              <a:t>Clinical </a:t>
            </a:r>
            <a:r>
              <a:rPr kumimoji="0" sz="900" b="0" i="0" u="none" strike="noStrike" kern="0" cap="none" spc="-35" normalizeH="0" baseline="0" noProof="0">
                <a:ln>
                  <a:noFill/>
                </a:ln>
                <a:solidFill>
                  <a:srgbClr val="FFFFFF"/>
                </a:solidFill>
                <a:effectLst/>
                <a:uLnTx/>
                <a:uFillTx/>
                <a:latin typeface="Lucida Sans" panose="020B0602030504020204" pitchFamily="34" charset="0"/>
                <a:cs typeface="Lucida Sans"/>
              </a:rPr>
              <a:t>Ontology</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17" name="object 17"/>
          <p:cNvSpPr txBox="1"/>
          <p:nvPr/>
        </p:nvSpPr>
        <p:spPr>
          <a:xfrm>
            <a:off x="9046702" y="4876133"/>
            <a:ext cx="685800" cy="299720"/>
          </a:xfrm>
          <a:prstGeom prst="rect">
            <a:avLst/>
          </a:prstGeom>
        </p:spPr>
        <p:txBody>
          <a:bodyPr vert="horz" wrap="square" lIns="0" tIns="12700" rIns="0" bIns="0" rtlCol="0">
            <a:spAutoFit/>
          </a:bodyPr>
          <a:lstStyle/>
          <a:p>
            <a:pPr marL="12700" marR="5080" lvl="0" indent="73025"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30" normalizeH="0" baseline="0" noProof="0">
                <a:ln>
                  <a:noFill/>
                </a:ln>
                <a:solidFill>
                  <a:srgbClr val="FFFFFF"/>
                </a:solidFill>
                <a:effectLst/>
                <a:uLnTx/>
                <a:uFillTx/>
                <a:latin typeface="Lucida Sans" panose="020B0602030504020204" pitchFamily="34" charset="0"/>
                <a:cs typeface="Lucida Sans"/>
              </a:rPr>
              <a:t>Knowledge </a:t>
            </a:r>
            <a:r>
              <a:rPr kumimoji="0" sz="900" b="0" i="0" u="none" strike="noStrike" kern="0" cap="none" spc="-25" normalizeH="0" baseline="0" noProof="0">
                <a:ln>
                  <a:noFill/>
                </a:ln>
                <a:solidFill>
                  <a:srgbClr val="FFFFFF"/>
                </a:solidFill>
                <a:effectLst/>
                <a:uLnTx/>
                <a:uFillTx/>
                <a:latin typeface="Lucida Sans" panose="020B0602030504020204" pitchFamily="34" charset="0"/>
                <a:cs typeface="Lucida Sans"/>
              </a:rPr>
              <a:t>Repositories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grpSp>
        <p:nvGrpSpPr>
          <p:cNvPr id="18" name="object 18"/>
          <p:cNvGrpSpPr/>
          <p:nvPr/>
        </p:nvGrpSpPr>
        <p:grpSpPr>
          <a:xfrm>
            <a:off x="1806940" y="167990"/>
            <a:ext cx="8665210" cy="6428740"/>
            <a:chOff x="490981" y="-1270"/>
            <a:chExt cx="8665210" cy="6428740"/>
          </a:xfrm>
        </p:grpSpPr>
        <p:pic>
          <p:nvPicPr>
            <p:cNvPr id="19" name="object 19"/>
            <p:cNvPicPr/>
            <p:nvPr/>
          </p:nvPicPr>
          <p:blipFill>
            <a:blip r:embed="rId4" cstate="print"/>
            <a:stretch>
              <a:fillRect/>
            </a:stretch>
          </p:blipFill>
          <p:spPr>
            <a:xfrm>
              <a:off x="1601723" y="3348354"/>
              <a:ext cx="6480048" cy="2615057"/>
            </a:xfrm>
            <a:prstGeom prst="rect">
              <a:avLst/>
            </a:prstGeom>
          </p:spPr>
        </p:pic>
        <p:pic>
          <p:nvPicPr>
            <p:cNvPr id="20" name="object 20"/>
            <p:cNvPicPr/>
            <p:nvPr/>
          </p:nvPicPr>
          <p:blipFill>
            <a:blip r:embed="rId5" cstate="print"/>
            <a:stretch>
              <a:fillRect/>
            </a:stretch>
          </p:blipFill>
          <p:spPr>
            <a:xfrm>
              <a:off x="4305299" y="5734748"/>
              <a:ext cx="105654" cy="124078"/>
            </a:xfrm>
            <a:prstGeom prst="rect">
              <a:avLst/>
            </a:prstGeom>
          </p:spPr>
        </p:pic>
        <p:pic>
          <p:nvPicPr>
            <p:cNvPr id="21" name="object 21"/>
            <p:cNvPicPr/>
            <p:nvPr/>
          </p:nvPicPr>
          <p:blipFill>
            <a:blip r:embed="rId6" cstate="print"/>
            <a:stretch>
              <a:fillRect/>
            </a:stretch>
          </p:blipFill>
          <p:spPr>
            <a:xfrm>
              <a:off x="4489322" y="5750483"/>
              <a:ext cx="94996" cy="124371"/>
            </a:xfrm>
            <a:prstGeom prst="rect">
              <a:avLst/>
            </a:prstGeom>
          </p:spPr>
        </p:pic>
        <p:pic>
          <p:nvPicPr>
            <p:cNvPr id="22" name="object 22"/>
            <p:cNvPicPr/>
            <p:nvPr/>
          </p:nvPicPr>
          <p:blipFill>
            <a:blip r:embed="rId7" cstate="print"/>
            <a:stretch>
              <a:fillRect/>
            </a:stretch>
          </p:blipFill>
          <p:spPr>
            <a:xfrm>
              <a:off x="4653660" y="5758979"/>
              <a:ext cx="111378" cy="121196"/>
            </a:xfrm>
            <a:prstGeom prst="rect">
              <a:avLst/>
            </a:prstGeom>
          </p:spPr>
        </p:pic>
        <p:sp>
          <p:nvSpPr>
            <p:cNvPr id="23" name="object 23"/>
            <p:cNvSpPr/>
            <p:nvPr/>
          </p:nvSpPr>
          <p:spPr>
            <a:xfrm>
              <a:off x="4836160" y="5762586"/>
              <a:ext cx="24130" cy="120014"/>
            </a:xfrm>
            <a:custGeom>
              <a:avLst/>
              <a:gdLst/>
              <a:ahLst/>
              <a:cxnLst/>
              <a:rect l="l" t="t" r="r" b="b"/>
              <a:pathLst>
                <a:path w="24129" h="120014">
                  <a:moveTo>
                    <a:pt x="24129" y="0"/>
                  </a:moveTo>
                  <a:lnTo>
                    <a:pt x="0" y="0"/>
                  </a:lnTo>
                  <a:lnTo>
                    <a:pt x="0" y="119646"/>
                  </a:lnTo>
                  <a:lnTo>
                    <a:pt x="24129" y="119646"/>
                  </a:lnTo>
                  <a:lnTo>
                    <a:pt x="24129" y="0"/>
                  </a:lnTo>
                  <a:close/>
                </a:path>
              </a:pathLst>
            </a:custGeom>
            <a:solidFill>
              <a:srgbClr val="00185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4" name="object 24"/>
            <p:cNvPicPr/>
            <p:nvPr/>
          </p:nvPicPr>
          <p:blipFill>
            <a:blip r:embed="rId8" cstate="print"/>
            <a:stretch>
              <a:fillRect/>
            </a:stretch>
          </p:blipFill>
          <p:spPr>
            <a:xfrm>
              <a:off x="4940046" y="5759488"/>
              <a:ext cx="104648" cy="123723"/>
            </a:xfrm>
            <a:prstGeom prst="rect">
              <a:avLst/>
            </a:prstGeom>
          </p:spPr>
        </p:pic>
        <p:pic>
          <p:nvPicPr>
            <p:cNvPr id="25" name="object 25"/>
            <p:cNvPicPr/>
            <p:nvPr/>
          </p:nvPicPr>
          <p:blipFill>
            <a:blip r:embed="rId9" cstate="print"/>
            <a:stretch>
              <a:fillRect/>
            </a:stretch>
          </p:blipFill>
          <p:spPr>
            <a:xfrm>
              <a:off x="5123434" y="5753100"/>
              <a:ext cx="97408" cy="124396"/>
            </a:xfrm>
            <a:prstGeom prst="rect">
              <a:avLst/>
            </a:prstGeom>
          </p:spPr>
        </p:pic>
        <p:pic>
          <p:nvPicPr>
            <p:cNvPr id="26" name="object 26"/>
            <p:cNvPicPr/>
            <p:nvPr/>
          </p:nvPicPr>
          <p:blipFill>
            <a:blip r:embed="rId10" cstate="print"/>
            <a:stretch>
              <a:fillRect/>
            </a:stretch>
          </p:blipFill>
          <p:spPr>
            <a:xfrm>
              <a:off x="5293486" y="5742060"/>
              <a:ext cx="98678" cy="123844"/>
            </a:xfrm>
            <a:prstGeom prst="rect">
              <a:avLst/>
            </a:prstGeom>
          </p:spPr>
        </p:pic>
        <p:pic>
          <p:nvPicPr>
            <p:cNvPr id="27" name="object 27"/>
            <p:cNvPicPr/>
            <p:nvPr/>
          </p:nvPicPr>
          <p:blipFill>
            <a:blip r:embed="rId11" cstate="print"/>
            <a:stretch>
              <a:fillRect/>
            </a:stretch>
          </p:blipFill>
          <p:spPr>
            <a:xfrm>
              <a:off x="2382011" y="4357115"/>
              <a:ext cx="786384" cy="707136"/>
            </a:xfrm>
            <a:prstGeom prst="rect">
              <a:avLst/>
            </a:prstGeom>
          </p:spPr>
        </p:pic>
        <p:pic>
          <p:nvPicPr>
            <p:cNvPr id="28" name="object 28"/>
            <p:cNvPicPr/>
            <p:nvPr/>
          </p:nvPicPr>
          <p:blipFill>
            <a:blip r:embed="rId12" cstate="print"/>
            <a:stretch>
              <a:fillRect/>
            </a:stretch>
          </p:blipFill>
          <p:spPr>
            <a:xfrm>
              <a:off x="3218687" y="4949951"/>
              <a:ext cx="876300" cy="832104"/>
            </a:xfrm>
            <a:prstGeom prst="rect">
              <a:avLst/>
            </a:prstGeom>
          </p:spPr>
        </p:pic>
        <p:pic>
          <p:nvPicPr>
            <p:cNvPr id="29" name="object 29"/>
            <p:cNvPicPr/>
            <p:nvPr/>
          </p:nvPicPr>
          <p:blipFill>
            <a:blip r:embed="rId13" cstate="print"/>
            <a:stretch>
              <a:fillRect/>
            </a:stretch>
          </p:blipFill>
          <p:spPr>
            <a:xfrm>
              <a:off x="4166616" y="5193791"/>
              <a:ext cx="1329689" cy="1233677"/>
            </a:xfrm>
            <a:prstGeom prst="rect">
              <a:avLst/>
            </a:prstGeom>
          </p:spPr>
        </p:pic>
        <p:pic>
          <p:nvPicPr>
            <p:cNvPr id="30" name="object 30"/>
            <p:cNvPicPr/>
            <p:nvPr/>
          </p:nvPicPr>
          <p:blipFill>
            <a:blip r:embed="rId14" cstate="print"/>
            <a:stretch>
              <a:fillRect/>
            </a:stretch>
          </p:blipFill>
          <p:spPr>
            <a:xfrm>
              <a:off x="1856231" y="3502151"/>
              <a:ext cx="685800" cy="647700"/>
            </a:xfrm>
            <a:prstGeom prst="rect">
              <a:avLst/>
            </a:prstGeom>
          </p:spPr>
        </p:pic>
        <p:pic>
          <p:nvPicPr>
            <p:cNvPr id="31" name="object 31"/>
            <p:cNvPicPr/>
            <p:nvPr/>
          </p:nvPicPr>
          <p:blipFill>
            <a:blip r:embed="rId15" cstate="print"/>
            <a:stretch>
              <a:fillRect/>
            </a:stretch>
          </p:blipFill>
          <p:spPr>
            <a:xfrm>
              <a:off x="6986016" y="3430524"/>
              <a:ext cx="987551" cy="935736"/>
            </a:xfrm>
            <a:prstGeom prst="rect">
              <a:avLst/>
            </a:prstGeom>
          </p:spPr>
        </p:pic>
        <p:pic>
          <p:nvPicPr>
            <p:cNvPr id="32" name="object 32"/>
            <p:cNvPicPr/>
            <p:nvPr/>
          </p:nvPicPr>
          <p:blipFill>
            <a:blip r:embed="rId16" cstate="print"/>
            <a:stretch>
              <a:fillRect/>
            </a:stretch>
          </p:blipFill>
          <p:spPr>
            <a:xfrm>
              <a:off x="6547103" y="4390644"/>
              <a:ext cx="812292" cy="611124"/>
            </a:xfrm>
            <a:prstGeom prst="rect">
              <a:avLst/>
            </a:prstGeom>
          </p:spPr>
        </p:pic>
        <p:pic>
          <p:nvPicPr>
            <p:cNvPr id="33" name="object 33"/>
            <p:cNvPicPr/>
            <p:nvPr/>
          </p:nvPicPr>
          <p:blipFill>
            <a:blip r:embed="rId17" cstate="print"/>
            <a:stretch>
              <a:fillRect/>
            </a:stretch>
          </p:blipFill>
          <p:spPr>
            <a:xfrm>
              <a:off x="5684520" y="4954524"/>
              <a:ext cx="780288" cy="720851"/>
            </a:xfrm>
            <a:prstGeom prst="rect">
              <a:avLst/>
            </a:prstGeom>
          </p:spPr>
        </p:pic>
        <p:pic>
          <p:nvPicPr>
            <p:cNvPr id="34" name="object 34"/>
            <p:cNvPicPr/>
            <p:nvPr/>
          </p:nvPicPr>
          <p:blipFill>
            <a:blip r:embed="rId18" cstate="print"/>
            <a:stretch>
              <a:fillRect/>
            </a:stretch>
          </p:blipFill>
          <p:spPr>
            <a:xfrm>
              <a:off x="7048500" y="4200144"/>
              <a:ext cx="467868" cy="451104"/>
            </a:xfrm>
            <a:prstGeom prst="rect">
              <a:avLst/>
            </a:prstGeom>
          </p:spPr>
        </p:pic>
        <p:pic>
          <p:nvPicPr>
            <p:cNvPr id="35" name="object 35"/>
            <p:cNvPicPr/>
            <p:nvPr/>
          </p:nvPicPr>
          <p:blipFill>
            <a:blip r:embed="rId19" cstate="print"/>
            <a:stretch>
              <a:fillRect/>
            </a:stretch>
          </p:blipFill>
          <p:spPr>
            <a:xfrm>
              <a:off x="6554723" y="4815839"/>
              <a:ext cx="562355" cy="562356"/>
            </a:xfrm>
            <a:prstGeom prst="rect">
              <a:avLst/>
            </a:prstGeom>
          </p:spPr>
        </p:pic>
        <p:pic>
          <p:nvPicPr>
            <p:cNvPr id="36" name="object 36"/>
            <p:cNvPicPr/>
            <p:nvPr/>
          </p:nvPicPr>
          <p:blipFill>
            <a:blip r:embed="rId20" cstate="print"/>
            <a:stretch>
              <a:fillRect/>
            </a:stretch>
          </p:blipFill>
          <p:spPr>
            <a:xfrm>
              <a:off x="490981" y="-1270"/>
              <a:ext cx="8664956" cy="3359531"/>
            </a:xfrm>
            <a:prstGeom prst="rect">
              <a:avLst/>
            </a:prstGeom>
          </p:spPr>
        </p:pic>
        <p:pic>
          <p:nvPicPr>
            <p:cNvPr id="37" name="object 37"/>
            <p:cNvPicPr/>
            <p:nvPr/>
          </p:nvPicPr>
          <p:blipFill>
            <a:blip r:embed="rId21" cstate="print"/>
            <a:stretch>
              <a:fillRect/>
            </a:stretch>
          </p:blipFill>
          <p:spPr>
            <a:xfrm>
              <a:off x="798575" y="2500884"/>
              <a:ext cx="658368" cy="576072"/>
            </a:xfrm>
            <a:prstGeom prst="rect">
              <a:avLst/>
            </a:prstGeom>
          </p:spPr>
        </p:pic>
        <p:pic>
          <p:nvPicPr>
            <p:cNvPr id="38" name="object 38"/>
            <p:cNvPicPr/>
            <p:nvPr/>
          </p:nvPicPr>
          <p:blipFill>
            <a:blip r:embed="rId22" cstate="print"/>
            <a:stretch>
              <a:fillRect/>
            </a:stretch>
          </p:blipFill>
          <p:spPr>
            <a:xfrm>
              <a:off x="826007" y="2531363"/>
              <a:ext cx="601979" cy="359663"/>
            </a:xfrm>
            <a:prstGeom prst="rect">
              <a:avLst/>
            </a:prstGeom>
          </p:spPr>
        </p:pic>
        <p:pic>
          <p:nvPicPr>
            <p:cNvPr id="39" name="object 39"/>
            <p:cNvPicPr/>
            <p:nvPr/>
          </p:nvPicPr>
          <p:blipFill>
            <a:blip r:embed="rId23" cstate="print"/>
            <a:stretch>
              <a:fillRect/>
            </a:stretch>
          </p:blipFill>
          <p:spPr>
            <a:xfrm>
              <a:off x="8325612" y="2144268"/>
              <a:ext cx="431292" cy="850391"/>
            </a:xfrm>
            <a:prstGeom prst="rect">
              <a:avLst/>
            </a:prstGeom>
          </p:spPr>
        </p:pic>
        <p:pic>
          <p:nvPicPr>
            <p:cNvPr id="40" name="object 40"/>
            <p:cNvPicPr/>
            <p:nvPr/>
          </p:nvPicPr>
          <p:blipFill>
            <a:blip r:embed="rId24" cstate="print"/>
            <a:stretch>
              <a:fillRect/>
            </a:stretch>
          </p:blipFill>
          <p:spPr>
            <a:xfrm>
              <a:off x="8349996" y="2211324"/>
              <a:ext cx="382524" cy="679703"/>
            </a:xfrm>
            <a:prstGeom prst="rect">
              <a:avLst/>
            </a:prstGeom>
          </p:spPr>
        </p:pic>
        <p:pic>
          <p:nvPicPr>
            <p:cNvPr id="41" name="object 41"/>
            <p:cNvPicPr/>
            <p:nvPr/>
          </p:nvPicPr>
          <p:blipFill>
            <a:blip r:embed="rId25" cstate="print"/>
            <a:stretch>
              <a:fillRect/>
            </a:stretch>
          </p:blipFill>
          <p:spPr>
            <a:xfrm>
              <a:off x="8257031" y="2093975"/>
              <a:ext cx="568451" cy="935736"/>
            </a:xfrm>
            <a:prstGeom prst="rect">
              <a:avLst/>
            </a:prstGeom>
          </p:spPr>
        </p:pic>
      </p:grpSp>
      <p:sp>
        <p:nvSpPr>
          <p:cNvPr id="42" name="object 42"/>
          <p:cNvSpPr txBox="1"/>
          <p:nvPr/>
        </p:nvSpPr>
        <p:spPr>
          <a:xfrm>
            <a:off x="9476216" y="3183224"/>
            <a:ext cx="859155"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30" normalizeH="0" baseline="0" noProof="0">
                <a:ln>
                  <a:noFill/>
                </a:ln>
                <a:solidFill>
                  <a:srgbClr val="FFFFFF"/>
                </a:solidFill>
                <a:effectLst/>
                <a:uLnTx/>
                <a:uFillTx/>
                <a:latin typeface="Lucida Sans" panose="020B0602030504020204" pitchFamily="34" charset="0"/>
                <a:cs typeface="Lucida Sans"/>
              </a:rPr>
              <a:t>Virtual </a:t>
            </a:r>
            <a:r>
              <a:rPr kumimoji="0" sz="900" b="0" i="0" u="none" strike="noStrike" kern="0" cap="none" spc="-20" normalizeH="0" baseline="0" noProof="0">
                <a:ln>
                  <a:noFill/>
                </a:ln>
                <a:solidFill>
                  <a:srgbClr val="FFFFFF"/>
                </a:solidFill>
                <a:effectLst/>
                <a:uLnTx/>
                <a:uFillTx/>
                <a:latin typeface="Lucida Sans" panose="020B0602030504020204" pitchFamily="34" charset="0"/>
                <a:cs typeface="Lucida Sans"/>
              </a:rPr>
              <a:t>Consults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grpSp>
        <p:nvGrpSpPr>
          <p:cNvPr id="43" name="object 43"/>
          <p:cNvGrpSpPr/>
          <p:nvPr/>
        </p:nvGrpSpPr>
        <p:grpSpPr>
          <a:xfrm>
            <a:off x="3746738" y="649307"/>
            <a:ext cx="817244" cy="680085"/>
            <a:chOff x="2430779" y="480047"/>
            <a:chExt cx="817244" cy="680085"/>
          </a:xfrm>
        </p:grpSpPr>
        <p:pic>
          <p:nvPicPr>
            <p:cNvPr id="44" name="object 44"/>
            <p:cNvPicPr/>
            <p:nvPr/>
          </p:nvPicPr>
          <p:blipFill>
            <a:blip r:embed="rId26" cstate="print"/>
            <a:stretch>
              <a:fillRect/>
            </a:stretch>
          </p:blipFill>
          <p:spPr>
            <a:xfrm>
              <a:off x="2430779" y="480047"/>
              <a:ext cx="816876" cy="679716"/>
            </a:xfrm>
            <a:prstGeom prst="rect">
              <a:avLst/>
            </a:prstGeom>
          </p:spPr>
        </p:pic>
        <p:pic>
          <p:nvPicPr>
            <p:cNvPr id="45" name="object 45"/>
            <p:cNvPicPr/>
            <p:nvPr/>
          </p:nvPicPr>
          <p:blipFill>
            <a:blip r:embed="rId27" cstate="print"/>
            <a:stretch>
              <a:fillRect/>
            </a:stretch>
          </p:blipFill>
          <p:spPr>
            <a:xfrm>
              <a:off x="2502407" y="551687"/>
              <a:ext cx="678180" cy="541020"/>
            </a:xfrm>
            <a:prstGeom prst="rect">
              <a:avLst/>
            </a:prstGeom>
          </p:spPr>
        </p:pic>
        <p:pic>
          <p:nvPicPr>
            <p:cNvPr id="46" name="object 46"/>
            <p:cNvPicPr/>
            <p:nvPr/>
          </p:nvPicPr>
          <p:blipFill>
            <a:blip r:embed="rId28" cstate="print"/>
            <a:stretch>
              <a:fillRect/>
            </a:stretch>
          </p:blipFill>
          <p:spPr>
            <a:xfrm>
              <a:off x="2531363" y="580643"/>
              <a:ext cx="626363" cy="355091"/>
            </a:xfrm>
            <a:prstGeom prst="rect">
              <a:avLst/>
            </a:prstGeom>
          </p:spPr>
        </p:pic>
      </p:grpSp>
      <p:sp>
        <p:nvSpPr>
          <p:cNvPr id="47" name="object 47"/>
          <p:cNvSpPr txBox="1"/>
          <p:nvPr/>
        </p:nvSpPr>
        <p:spPr>
          <a:xfrm>
            <a:off x="9148811" y="2078577"/>
            <a:ext cx="44704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eScripts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grpSp>
        <p:nvGrpSpPr>
          <p:cNvPr id="48" name="object 48"/>
          <p:cNvGrpSpPr/>
          <p:nvPr/>
        </p:nvGrpSpPr>
        <p:grpSpPr>
          <a:xfrm>
            <a:off x="7805598" y="669504"/>
            <a:ext cx="1609725" cy="1370330"/>
            <a:chOff x="6489639" y="500244"/>
            <a:chExt cx="1609725" cy="1370330"/>
          </a:xfrm>
        </p:grpSpPr>
        <p:sp>
          <p:nvSpPr>
            <p:cNvPr id="49" name="object 49"/>
            <p:cNvSpPr/>
            <p:nvPr/>
          </p:nvSpPr>
          <p:spPr>
            <a:xfrm>
              <a:off x="6489636" y="543242"/>
              <a:ext cx="1609725" cy="1327150"/>
            </a:xfrm>
            <a:custGeom>
              <a:avLst/>
              <a:gdLst/>
              <a:ahLst/>
              <a:cxnLst/>
              <a:rect l="l" t="t" r="r" b="b"/>
              <a:pathLst>
                <a:path w="1609725" h="1327150">
                  <a:moveTo>
                    <a:pt x="161226" y="198310"/>
                  </a:moveTo>
                  <a:lnTo>
                    <a:pt x="156413" y="193484"/>
                  </a:lnTo>
                  <a:lnTo>
                    <a:pt x="144538" y="193484"/>
                  </a:lnTo>
                  <a:lnTo>
                    <a:pt x="139725" y="198310"/>
                  </a:lnTo>
                  <a:lnTo>
                    <a:pt x="139725" y="210172"/>
                  </a:lnTo>
                  <a:lnTo>
                    <a:pt x="144538" y="214985"/>
                  </a:lnTo>
                  <a:lnTo>
                    <a:pt x="156413" y="214985"/>
                  </a:lnTo>
                  <a:lnTo>
                    <a:pt x="161226" y="210172"/>
                  </a:lnTo>
                  <a:lnTo>
                    <a:pt x="161226" y="204241"/>
                  </a:lnTo>
                  <a:lnTo>
                    <a:pt x="161226" y="198310"/>
                  </a:lnTo>
                  <a:close/>
                </a:path>
                <a:path w="1609725" h="1327150">
                  <a:moveTo>
                    <a:pt x="204228" y="268300"/>
                  </a:moveTo>
                  <a:lnTo>
                    <a:pt x="188099" y="268300"/>
                  </a:lnTo>
                  <a:lnTo>
                    <a:pt x="188099" y="246697"/>
                  </a:lnTo>
                  <a:lnTo>
                    <a:pt x="177355" y="246697"/>
                  </a:lnTo>
                  <a:lnTo>
                    <a:pt x="177355" y="268300"/>
                  </a:lnTo>
                  <a:lnTo>
                    <a:pt x="123609" y="268300"/>
                  </a:lnTo>
                  <a:lnTo>
                    <a:pt x="123609" y="246697"/>
                  </a:lnTo>
                  <a:lnTo>
                    <a:pt x="112852" y="246697"/>
                  </a:lnTo>
                  <a:lnTo>
                    <a:pt x="112852" y="268300"/>
                  </a:lnTo>
                  <a:lnTo>
                    <a:pt x="96735" y="268300"/>
                  </a:lnTo>
                  <a:lnTo>
                    <a:pt x="96735" y="279730"/>
                  </a:lnTo>
                  <a:lnTo>
                    <a:pt x="204228" y="279730"/>
                  </a:lnTo>
                  <a:lnTo>
                    <a:pt x="204228" y="268300"/>
                  </a:lnTo>
                  <a:close/>
                </a:path>
                <a:path w="1609725" h="1327150">
                  <a:moveTo>
                    <a:pt x="300951" y="7213"/>
                  </a:moveTo>
                  <a:lnTo>
                    <a:pt x="293738" y="12"/>
                  </a:lnTo>
                  <a:lnTo>
                    <a:pt x="284848" y="0"/>
                  </a:lnTo>
                  <a:lnTo>
                    <a:pt x="279463" y="0"/>
                  </a:lnTo>
                  <a:lnTo>
                    <a:pt x="279463" y="10744"/>
                  </a:lnTo>
                  <a:lnTo>
                    <a:pt x="287807" y="10744"/>
                  </a:lnTo>
                  <a:lnTo>
                    <a:pt x="290207" y="13157"/>
                  </a:lnTo>
                  <a:lnTo>
                    <a:pt x="290220" y="171983"/>
                  </a:lnTo>
                  <a:lnTo>
                    <a:pt x="290220" y="182740"/>
                  </a:lnTo>
                  <a:lnTo>
                    <a:pt x="290207" y="223545"/>
                  </a:lnTo>
                  <a:lnTo>
                    <a:pt x="287807" y="225958"/>
                  </a:lnTo>
                  <a:lnTo>
                    <a:pt x="13144" y="225958"/>
                  </a:lnTo>
                  <a:lnTo>
                    <a:pt x="10744" y="223545"/>
                  </a:lnTo>
                  <a:lnTo>
                    <a:pt x="10731" y="182740"/>
                  </a:lnTo>
                  <a:lnTo>
                    <a:pt x="290220" y="182740"/>
                  </a:lnTo>
                  <a:lnTo>
                    <a:pt x="290220" y="171983"/>
                  </a:lnTo>
                  <a:lnTo>
                    <a:pt x="10731" y="171983"/>
                  </a:lnTo>
                  <a:lnTo>
                    <a:pt x="10744" y="13157"/>
                  </a:lnTo>
                  <a:lnTo>
                    <a:pt x="13144" y="10744"/>
                  </a:lnTo>
                  <a:lnTo>
                    <a:pt x="21488" y="10744"/>
                  </a:lnTo>
                  <a:lnTo>
                    <a:pt x="21488" y="0"/>
                  </a:lnTo>
                  <a:lnTo>
                    <a:pt x="7213" y="12"/>
                  </a:lnTo>
                  <a:lnTo>
                    <a:pt x="0" y="7213"/>
                  </a:lnTo>
                  <a:lnTo>
                    <a:pt x="0" y="229476"/>
                  </a:lnTo>
                  <a:lnTo>
                    <a:pt x="7213" y="236689"/>
                  </a:lnTo>
                  <a:lnTo>
                    <a:pt x="293751" y="236702"/>
                  </a:lnTo>
                  <a:lnTo>
                    <a:pt x="300951" y="229476"/>
                  </a:lnTo>
                  <a:lnTo>
                    <a:pt x="300951" y="225958"/>
                  </a:lnTo>
                  <a:lnTo>
                    <a:pt x="300951" y="182740"/>
                  </a:lnTo>
                  <a:lnTo>
                    <a:pt x="300951" y="171983"/>
                  </a:lnTo>
                  <a:lnTo>
                    <a:pt x="300951" y="7213"/>
                  </a:lnTo>
                  <a:close/>
                </a:path>
                <a:path w="1609725" h="1327150">
                  <a:moveTo>
                    <a:pt x="1543392" y="1162659"/>
                  </a:moveTo>
                  <a:lnTo>
                    <a:pt x="1541145" y="1160360"/>
                  </a:lnTo>
                  <a:lnTo>
                    <a:pt x="1538897" y="1157998"/>
                  </a:lnTo>
                  <a:lnTo>
                    <a:pt x="1535188" y="1157947"/>
                  </a:lnTo>
                  <a:lnTo>
                    <a:pt x="1510042" y="1182674"/>
                  </a:lnTo>
                  <a:lnTo>
                    <a:pt x="1510042" y="1186383"/>
                  </a:lnTo>
                  <a:lnTo>
                    <a:pt x="1514525" y="1190993"/>
                  </a:lnTo>
                  <a:lnTo>
                    <a:pt x="1518310" y="1191056"/>
                  </a:lnTo>
                  <a:lnTo>
                    <a:pt x="1543392" y="1166380"/>
                  </a:lnTo>
                  <a:lnTo>
                    <a:pt x="1543392" y="1162659"/>
                  </a:lnTo>
                  <a:close/>
                </a:path>
                <a:path w="1609725" h="1327150">
                  <a:moveTo>
                    <a:pt x="1609318" y="1158659"/>
                  </a:moveTo>
                  <a:lnTo>
                    <a:pt x="1576793" y="1121168"/>
                  </a:lnTo>
                  <a:lnTo>
                    <a:pt x="1555191" y="1116825"/>
                  </a:lnTo>
                  <a:lnTo>
                    <a:pt x="1533512" y="1120914"/>
                  </a:lnTo>
                  <a:lnTo>
                    <a:pt x="1514411" y="1133449"/>
                  </a:lnTo>
                  <a:lnTo>
                    <a:pt x="1466138" y="1181735"/>
                  </a:lnTo>
                  <a:lnTo>
                    <a:pt x="1465199" y="1182255"/>
                  </a:lnTo>
                  <a:lnTo>
                    <a:pt x="1464424" y="1183030"/>
                  </a:lnTo>
                  <a:lnTo>
                    <a:pt x="1463890" y="1183970"/>
                  </a:lnTo>
                  <a:lnTo>
                    <a:pt x="1415796" y="1232014"/>
                  </a:lnTo>
                  <a:lnTo>
                    <a:pt x="1403184" y="1251051"/>
                  </a:lnTo>
                  <a:lnTo>
                    <a:pt x="1399006" y="1272692"/>
                  </a:lnTo>
                  <a:lnTo>
                    <a:pt x="1403235" y="1294333"/>
                  </a:lnTo>
                  <a:lnTo>
                    <a:pt x="1415859" y="1313332"/>
                  </a:lnTo>
                  <a:lnTo>
                    <a:pt x="1434960" y="1325918"/>
                  </a:lnTo>
                  <a:lnTo>
                    <a:pt x="1440903" y="1327061"/>
                  </a:lnTo>
                  <a:lnTo>
                    <a:pt x="1450797" y="1317167"/>
                  </a:lnTo>
                  <a:lnTo>
                    <a:pt x="1439392" y="1314970"/>
                  </a:lnTo>
                  <a:lnTo>
                    <a:pt x="1424178" y="1304950"/>
                  </a:lnTo>
                  <a:lnTo>
                    <a:pt x="1414183" y="1289824"/>
                  </a:lnTo>
                  <a:lnTo>
                    <a:pt x="1410855" y="1272641"/>
                  </a:lnTo>
                  <a:lnTo>
                    <a:pt x="1414183" y="1255458"/>
                  </a:lnTo>
                  <a:lnTo>
                    <a:pt x="1424178" y="1240332"/>
                  </a:lnTo>
                  <a:lnTo>
                    <a:pt x="1469263" y="1195247"/>
                  </a:lnTo>
                  <a:lnTo>
                    <a:pt x="1520952" y="1247025"/>
                  </a:lnTo>
                  <a:lnTo>
                    <a:pt x="1529321" y="1238656"/>
                  </a:lnTo>
                  <a:lnTo>
                    <a:pt x="1485900" y="1195247"/>
                  </a:lnTo>
                  <a:lnTo>
                    <a:pt x="1477581" y="1186929"/>
                  </a:lnTo>
                  <a:lnTo>
                    <a:pt x="1522323" y="1142187"/>
                  </a:lnTo>
                  <a:lnTo>
                    <a:pt x="1537436" y="1132166"/>
                  </a:lnTo>
                  <a:lnTo>
                    <a:pt x="1554632" y="1128814"/>
                  </a:lnTo>
                  <a:lnTo>
                    <a:pt x="1571828" y="1132166"/>
                  </a:lnTo>
                  <a:lnTo>
                    <a:pt x="1586941" y="1142187"/>
                  </a:lnTo>
                  <a:lnTo>
                    <a:pt x="1596961" y="1157300"/>
                  </a:lnTo>
                  <a:lnTo>
                    <a:pt x="1599196" y="1168768"/>
                  </a:lnTo>
                  <a:lnTo>
                    <a:pt x="1609318" y="1158659"/>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50" name="object 50"/>
            <p:cNvPicPr/>
            <p:nvPr/>
          </p:nvPicPr>
          <p:blipFill>
            <a:blip r:embed="rId29" cstate="print"/>
            <a:stretch>
              <a:fillRect/>
            </a:stretch>
          </p:blipFill>
          <p:spPr>
            <a:xfrm>
              <a:off x="6521889" y="500244"/>
              <a:ext cx="236471" cy="204222"/>
            </a:xfrm>
            <a:prstGeom prst="rect">
              <a:avLst/>
            </a:prstGeom>
          </p:spPr>
        </p:pic>
      </p:grpSp>
      <p:sp>
        <p:nvSpPr>
          <p:cNvPr id="51" name="object 51"/>
          <p:cNvSpPr txBox="1"/>
          <p:nvPr/>
        </p:nvSpPr>
        <p:spPr>
          <a:xfrm>
            <a:off x="7838425" y="1017874"/>
            <a:ext cx="24384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25" normalizeH="0" baseline="0" noProof="0">
                <a:ln>
                  <a:noFill/>
                </a:ln>
                <a:solidFill>
                  <a:srgbClr val="FFFFFF"/>
                </a:solidFill>
                <a:effectLst/>
                <a:uLnTx/>
                <a:uFillTx/>
                <a:latin typeface="Lucida Sans" panose="020B0602030504020204" pitchFamily="34" charset="0"/>
                <a:cs typeface="Lucida Sans"/>
              </a:rPr>
              <a:t>EHR</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grpSp>
        <p:nvGrpSpPr>
          <p:cNvPr id="52" name="object 52"/>
          <p:cNvGrpSpPr/>
          <p:nvPr/>
        </p:nvGrpSpPr>
        <p:grpSpPr>
          <a:xfrm>
            <a:off x="8501852" y="1214951"/>
            <a:ext cx="269875" cy="269875"/>
            <a:chOff x="7185893" y="1045691"/>
            <a:chExt cx="269875" cy="269875"/>
          </a:xfrm>
        </p:grpSpPr>
        <p:sp>
          <p:nvSpPr>
            <p:cNvPr id="53" name="object 53"/>
            <p:cNvSpPr/>
            <p:nvPr/>
          </p:nvSpPr>
          <p:spPr>
            <a:xfrm>
              <a:off x="7185893" y="1045691"/>
              <a:ext cx="269875" cy="252095"/>
            </a:xfrm>
            <a:custGeom>
              <a:avLst/>
              <a:gdLst/>
              <a:ahLst/>
              <a:cxnLst/>
              <a:rect l="l" t="t" r="r" b="b"/>
              <a:pathLst>
                <a:path w="269875" h="252094">
                  <a:moveTo>
                    <a:pt x="62863" y="0"/>
                  </a:moveTo>
                  <a:lnTo>
                    <a:pt x="55872" y="1411"/>
                  </a:lnTo>
                  <a:lnTo>
                    <a:pt x="50163" y="5260"/>
                  </a:lnTo>
                  <a:lnTo>
                    <a:pt x="46314" y="10970"/>
                  </a:lnTo>
                  <a:lnTo>
                    <a:pt x="44902" y="17962"/>
                  </a:lnTo>
                  <a:lnTo>
                    <a:pt x="44902" y="26944"/>
                  </a:lnTo>
                  <a:lnTo>
                    <a:pt x="22451" y="26943"/>
                  </a:lnTo>
                  <a:lnTo>
                    <a:pt x="13712" y="28708"/>
                  </a:lnTo>
                  <a:lnTo>
                    <a:pt x="6575" y="33520"/>
                  </a:lnTo>
                  <a:lnTo>
                    <a:pt x="1764" y="40657"/>
                  </a:lnTo>
                  <a:lnTo>
                    <a:pt x="0" y="49397"/>
                  </a:lnTo>
                  <a:lnTo>
                    <a:pt x="0" y="229024"/>
                  </a:lnTo>
                  <a:lnTo>
                    <a:pt x="150659" y="251476"/>
                  </a:lnTo>
                  <a:lnTo>
                    <a:pt x="152670" y="249465"/>
                  </a:lnTo>
                  <a:lnTo>
                    <a:pt x="152670" y="244505"/>
                  </a:lnTo>
                  <a:lnTo>
                    <a:pt x="150659" y="242495"/>
                  </a:lnTo>
                  <a:lnTo>
                    <a:pt x="22451" y="242494"/>
                  </a:lnTo>
                  <a:lnTo>
                    <a:pt x="15021" y="242472"/>
                  </a:lnTo>
                  <a:lnTo>
                    <a:pt x="9003" y="236453"/>
                  </a:lnTo>
                  <a:lnTo>
                    <a:pt x="8980" y="89813"/>
                  </a:lnTo>
                  <a:lnTo>
                    <a:pt x="269417" y="89813"/>
                  </a:lnTo>
                  <a:lnTo>
                    <a:pt x="269417" y="80832"/>
                  </a:lnTo>
                  <a:lnTo>
                    <a:pt x="8980" y="80832"/>
                  </a:lnTo>
                  <a:lnTo>
                    <a:pt x="9003" y="41964"/>
                  </a:lnTo>
                  <a:lnTo>
                    <a:pt x="15020" y="35944"/>
                  </a:lnTo>
                  <a:lnTo>
                    <a:pt x="53883" y="35925"/>
                  </a:lnTo>
                  <a:lnTo>
                    <a:pt x="53883" y="12999"/>
                  </a:lnTo>
                  <a:lnTo>
                    <a:pt x="57905" y="8981"/>
                  </a:lnTo>
                  <a:lnTo>
                    <a:pt x="78072" y="8981"/>
                  </a:lnTo>
                  <a:lnTo>
                    <a:pt x="75564" y="5260"/>
                  </a:lnTo>
                  <a:lnTo>
                    <a:pt x="69855" y="1411"/>
                  </a:lnTo>
                  <a:lnTo>
                    <a:pt x="62863" y="0"/>
                  </a:lnTo>
                  <a:close/>
                </a:path>
                <a:path w="269875" h="252094">
                  <a:moveTo>
                    <a:pt x="269417" y="89813"/>
                  </a:moveTo>
                  <a:lnTo>
                    <a:pt x="260436" y="89813"/>
                  </a:lnTo>
                  <a:lnTo>
                    <a:pt x="260437" y="168634"/>
                  </a:lnTo>
                  <a:lnTo>
                    <a:pt x="262448" y="170645"/>
                  </a:lnTo>
                  <a:lnTo>
                    <a:pt x="267406" y="170645"/>
                  </a:lnTo>
                  <a:lnTo>
                    <a:pt x="269417" y="168634"/>
                  </a:lnTo>
                  <a:lnTo>
                    <a:pt x="269417" y="89813"/>
                  </a:lnTo>
                  <a:close/>
                </a:path>
                <a:path w="269875" h="252094">
                  <a:moveTo>
                    <a:pt x="264462" y="35925"/>
                  </a:moveTo>
                  <a:lnTo>
                    <a:pt x="246965" y="35925"/>
                  </a:lnTo>
                  <a:lnTo>
                    <a:pt x="254398" y="35944"/>
                  </a:lnTo>
                  <a:lnTo>
                    <a:pt x="260413" y="41964"/>
                  </a:lnTo>
                  <a:lnTo>
                    <a:pt x="260436" y="80832"/>
                  </a:lnTo>
                  <a:lnTo>
                    <a:pt x="269417" y="80832"/>
                  </a:lnTo>
                  <a:lnTo>
                    <a:pt x="269417" y="49397"/>
                  </a:lnTo>
                  <a:lnTo>
                    <a:pt x="267652" y="40657"/>
                  </a:lnTo>
                  <a:lnTo>
                    <a:pt x="264462" y="35925"/>
                  </a:lnTo>
                  <a:close/>
                </a:path>
                <a:path w="269875" h="252094">
                  <a:moveTo>
                    <a:pt x="53883" y="35925"/>
                  </a:moveTo>
                  <a:lnTo>
                    <a:pt x="44902" y="35925"/>
                  </a:lnTo>
                  <a:lnTo>
                    <a:pt x="44902" y="44906"/>
                  </a:lnTo>
                  <a:lnTo>
                    <a:pt x="46314" y="51897"/>
                  </a:lnTo>
                  <a:lnTo>
                    <a:pt x="50163" y="57606"/>
                  </a:lnTo>
                  <a:lnTo>
                    <a:pt x="55872" y="61457"/>
                  </a:lnTo>
                  <a:lnTo>
                    <a:pt x="62864" y="62869"/>
                  </a:lnTo>
                  <a:lnTo>
                    <a:pt x="69855" y="61457"/>
                  </a:lnTo>
                  <a:lnTo>
                    <a:pt x="75564" y="57606"/>
                  </a:lnTo>
                  <a:lnTo>
                    <a:pt x="78071" y="53888"/>
                  </a:lnTo>
                  <a:lnTo>
                    <a:pt x="57906" y="53888"/>
                  </a:lnTo>
                  <a:lnTo>
                    <a:pt x="53883" y="49865"/>
                  </a:lnTo>
                  <a:lnTo>
                    <a:pt x="53883" y="35925"/>
                  </a:lnTo>
                  <a:close/>
                </a:path>
                <a:path w="269875" h="252094">
                  <a:moveTo>
                    <a:pt x="125728" y="35925"/>
                  </a:moveTo>
                  <a:lnTo>
                    <a:pt x="116747" y="35925"/>
                  </a:lnTo>
                  <a:lnTo>
                    <a:pt x="116747" y="44906"/>
                  </a:lnTo>
                  <a:lnTo>
                    <a:pt x="118158" y="51897"/>
                  </a:lnTo>
                  <a:lnTo>
                    <a:pt x="122007" y="57606"/>
                  </a:lnTo>
                  <a:lnTo>
                    <a:pt x="127716" y="61457"/>
                  </a:lnTo>
                  <a:lnTo>
                    <a:pt x="134708" y="62869"/>
                  </a:lnTo>
                  <a:lnTo>
                    <a:pt x="141700" y="61457"/>
                  </a:lnTo>
                  <a:lnTo>
                    <a:pt x="147409" y="57607"/>
                  </a:lnTo>
                  <a:lnTo>
                    <a:pt x="149916" y="53888"/>
                  </a:lnTo>
                  <a:lnTo>
                    <a:pt x="129750" y="53888"/>
                  </a:lnTo>
                  <a:lnTo>
                    <a:pt x="125728" y="49865"/>
                  </a:lnTo>
                  <a:lnTo>
                    <a:pt x="125728" y="35925"/>
                  </a:lnTo>
                  <a:close/>
                </a:path>
                <a:path w="269875" h="252094">
                  <a:moveTo>
                    <a:pt x="197572" y="35925"/>
                  </a:moveTo>
                  <a:lnTo>
                    <a:pt x="188592" y="35925"/>
                  </a:lnTo>
                  <a:lnTo>
                    <a:pt x="188592" y="44906"/>
                  </a:lnTo>
                  <a:lnTo>
                    <a:pt x="190003" y="51897"/>
                  </a:lnTo>
                  <a:lnTo>
                    <a:pt x="193852" y="57607"/>
                  </a:lnTo>
                  <a:lnTo>
                    <a:pt x="199561" y="61457"/>
                  </a:lnTo>
                  <a:lnTo>
                    <a:pt x="206553" y="62869"/>
                  </a:lnTo>
                  <a:lnTo>
                    <a:pt x="213545" y="61457"/>
                  </a:lnTo>
                  <a:lnTo>
                    <a:pt x="219254" y="57607"/>
                  </a:lnTo>
                  <a:lnTo>
                    <a:pt x="221761" y="53888"/>
                  </a:lnTo>
                  <a:lnTo>
                    <a:pt x="201595" y="53888"/>
                  </a:lnTo>
                  <a:lnTo>
                    <a:pt x="197572" y="49865"/>
                  </a:lnTo>
                  <a:lnTo>
                    <a:pt x="197572" y="35925"/>
                  </a:lnTo>
                  <a:close/>
                </a:path>
                <a:path w="269875" h="252094">
                  <a:moveTo>
                    <a:pt x="78072" y="8981"/>
                  </a:moveTo>
                  <a:lnTo>
                    <a:pt x="67821" y="8981"/>
                  </a:lnTo>
                  <a:lnTo>
                    <a:pt x="71844" y="12999"/>
                  </a:lnTo>
                  <a:lnTo>
                    <a:pt x="71844" y="49865"/>
                  </a:lnTo>
                  <a:lnTo>
                    <a:pt x="67822" y="53888"/>
                  </a:lnTo>
                  <a:lnTo>
                    <a:pt x="78071" y="53888"/>
                  </a:lnTo>
                  <a:lnTo>
                    <a:pt x="79413" y="51897"/>
                  </a:lnTo>
                  <a:lnTo>
                    <a:pt x="80825" y="44906"/>
                  </a:lnTo>
                  <a:lnTo>
                    <a:pt x="80825" y="35925"/>
                  </a:lnTo>
                  <a:lnTo>
                    <a:pt x="125728" y="35925"/>
                  </a:lnTo>
                  <a:lnTo>
                    <a:pt x="125728" y="26944"/>
                  </a:lnTo>
                  <a:lnTo>
                    <a:pt x="80825" y="26944"/>
                  </a:lnTo>
                  <a:lnTo>
                    <a:pt x="80825" y="17962"/>
                  </a:lnTo>
                  <a:lnTo>
                    <a:pt x="79413" y="10970"/>
                  </a:lnTo>
                  <a:lnTo>
                    <a:pt x="78072" y="8981"/>
                  </a:lnTo>
                  <a:close/>
                </a:path>
                <a:path w="269875" h="252094">
                  <a:moveTo>
                    <a:pt x="149917" y="8981"/>
                  </a:moveTo>
                  <a:lnTo>
                    <a:pt x="139666" y="8981"/>
                  </a:lnTo>
                  <a:lnTo>
                    <a:pt x="143689" y="12999"/>
                  </a:lnTo>
                  <a:lnTo>
                    <a:pt x="143689" y="49865"/>
                  </a:lnTo>
                  <a:lnTo>
                    <a:pt x="139666" y="53888"/>
                  </a:lnTo>
                  <a:lnTo>
                    <a:pt x="149916" y="53888"/>
                  </a:lnTo>
                  <a:lnTo>
                    <a:pt x="151258" y="51897"/>
                  </a:lnTo>
                  <a:lnTo>
                    <a:pt x="152669" y="44906"/>
                  </a:lnTo>
                  <a:lnTo>
                    <a:pt x="152669" y="35925"/>
                  </a:lnTo>
                  <a:lnTo>
                    <a:pt x="197572" y="35925"/>
                  </a:lnTo>
                  <a:lnTo>
                    <a:pt x="197572" y="26944"/>
                  </a:lnTo>
                  <a:lnTo>
                    <a:pt x="152669" y="26944"/>
                  </a:lnTo>
                  <a:lnTo>
                    <a:pt x="152669" y="17962"/>
                  </a:lnTo>
                  <a:lnTo>
                    <a:pt x="151258" y="10970"/>
                  </a:lnTo>
                  <a:lnTo>
                    <a:pt x="149917" y="8981"/>
                  </a:lnTo>
                  <a:close/>
                </a:path>
                <a:path w="269875" h="252094">
                  <a:moveTo>
                    <a:pt x="221762" y="8981"/>
                  </a:moveTo>
                  <a:lnTo>
                    <a:pt x="211511" y="8981"/>
                  </a:lnTo>
                  <a:lnTo>
                    <a:pt x="215533" y="12999"/>
                  </a:lnTo>
                  <a:lnTo>
                    <a:pt x="215533" y="49865"/>
                  </a:lnTo>
                  <a:lnTo>
                    <a:pt x="211511" y="53888"/>
                  </a:lnTo>
                  <a:lnTo>
                    <a:pt x="221761" y="53888"/>
                  </a:lnTo>
                  <a:lnTo>
                    <a:pt x="223103" y="51897"/>
                  </a:lnTo>
                  <a:lnTo>
                    <a:pt x="224514" y="44906"/>
                  </a:lnTo>
                  <a:lnTo>
                    <a:pt x="224514" y="35925"/>
                  </a:lnTo>
                  <a:lnTo>
                    <a:pt x="264462" y="35925"/>
                  </a:lnTo>
                  <a:lnTo>
                    <a:pt x="262841" y="33520"/>
                  </a:lnTo>
                  <a:lnTo>
                    <a:pt x="255705" y="28708"/>
                  </a:lnTo>
                  <a:lnTo>
                    <a:pt x="246965" y="26944"/>
                  </a:lnTo>
                  <a:lnTo>
                    <a:pt x="224514" y="26944"/>
                  </a:lnTo>
                  <a:lnTo>
                    <a:pt x="224514" y="17962"/>
                  </a:lnTo>
                  <a:lnTo>
                    <a:pt x="223103" y="10970"/>
                  </a:lnTo>
                  <a:lnTo>
                    <a:pt x="221762" y="8981"/>
                  </a:lnTo>
                  <a:close/>
                </a:path>
                <a:path w="269875" h="252094">
                  <a:moveTo>
                    <a:pt x="134708" y="0"/>
                  </a:moveTo>
                  <a:lnTo>
                    <a:pt x="127716" y="1411"/>
                  </a:lnTo>
                  <a:lnTo>
                    <a:pt x="122007" y="5260"/>
                  </a:lnTo>
                  <a:lnTo>
                    <a:pt x="118158" y="10970"/>
                  </a:lnTo>
                  <a:lnTo>
                    <a:pt x="116747" y="17962"/>
                  </a:lnTo>
                  <a:lnTo>
                    <a:pt x="116747" y="26944"/>
                  </a:lnTo>
                  <a:lnTo>
                    <a:pt x="125728" y="26944"/>
                  </a:lnTo>
                  <a:lnTo>
                    <a:pt x="125728" y="12999"/>
                  </a:lnTo>
                  <a:lnTo>
                    <a:pt x="129750" y="8981"/>
                  </a:lnTo>
                  <a:lnTo>
                    <a:pt x="149917" y="8981"/>
                  </a:lnTo>
                  <a:lnTo>
                    <a:pt x="147409" y="5260"/>
                  </a:lnTo>
                  <a:lnTo>
                    <a:pt x="141700" y="1411"/>
                  </a:lnTo>
                  <a:lnTo>
                    <a:pt x="134708" y="0"/>
                  </a:lnTo>
                  <a:close/>
                </a:path>
                <a:path w="269875" h="252094">
                  <a:moveTo>
                    <a:pt x="206553" y="0"/>
                  </a:moveTo>
                  <a:lnTo>
                    <a:pt x="199561" y="1411"/>
                  </a:lnTo>
                  <a:lnTo>
                    <a:pt x="193852" y="5260"/>
                  </a:lnTo>
                  <a:lnTo>
                    <a:pt x="190003" y="10970"/>
                  </a:lnTo>
                  <a:lnTo>
                    <a:pt x="188592" y="17962"/>
                  </a:lnTo>
                  <a:lnTo>
                    <a:pt x="188592" y="26944"/>
                  </a:lnTo>
                  <a:lnTo>
                    <a:pt x="197572" y="26944"/>
                  </a:lnTo>
                  <a:lnTo>
                    <a:pt x="197572" y="12999"/>
                  </a:lnTo>
                  <a:lnTo>
                    <a:pt x="201595" y="8981"/>
                  </a:lnTo>
                  <a:lnTo>
                    <a:pt x="221762" y="8981"/>
                  </a:lnTo>
                  <a:lnTo>
                    <a:pt x="219254" y="5260"/>
                  </a:lnTo>
                  <a:lnTo>
                    <a:pt x="213544" y="1411"/>
                  </a:lnTo>
                  <a:lnTo>
                    <a:pt x="206553"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54" name="object 54"/>
            <p:cNvPicPr/>
            <p:nvPr/>
          </p:nvPicPr>
          <p:blipFill>
            <a:blip r:embed="rId30" cstate="print"/>
            <a:stretch>
              <a:fillRect/>
            </a:stretch>
          </p:blipFill>
          <p:spPr>
            <a:xfrm>
              <a:off x="7221816" y="1157957"/>
              <a:ext cx="233495" cy="157172"/>
            </a:xfrm>
            <a:prstGeom prst="rect">
              <a:avLst/>
            </a:prstGeom>
          </p:spPr>
        </p:pic>
      </p:grpSp>
      <p:sp>
        <p:nvSpPr>
          <p:cNvPr id="55" name="object 55"/>
          <p:cNvSpPr txBox="1"/>
          <p:nvPr/>
        </p:nvSpPr>
        <p:spPr>
          <a:xfrm>
            <a:off x="8505937" y="1488789"/>
            <a:ext cx="60833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20" normalizeH="0" baseline="0" noProof="0">
                <a:ln>
                  <a:noFill/>
                </a:ln>
                <a:solidFill>
                  <a:srgbClr val="FFFFFF"/>
                </a:solidFill>
                <a:effectLst/>
                <a:uLnTx/>
                <a:uFillTx/>
                <a:latin typeface="Lucida Sans" panose="020B0602030504020204" pitchFamily="34" charset="0"/>
                <a:cs typeface="Lucida Sans"/>
              </a:rPr>
              <a:t>Scheduling</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56" name="object 56"/>
          <p:cNvSpPr txBox="1"/>
          <p:nvPr/>
        </p:nvSpPr>
        <p:spPr>
          <a:xfrm>
            <a:off x="3708131" y="1230090"/>
            <a:ext cx="26416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25" normalizeH="0" baseline="0" noProof="0">
                <a:ln>
                  <a:noFill/>
                </a:ln>
                <a:solidFill>
                  <a:srgbClr val="FFFFFF"/>
                </a:solidFill>
                <a:effectLst/>
                <a:uLnTx/>
                <a:uFillTx/>
                <a:latin typeface="Lucida Sans" panose="020B0602030504020204" pitchFamily="34" charset="0"/>
                <a:cs typeface="Lucida Sans"/>
              </a:rPr>
              <a:t>EMR</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57" name="object 57"/>
          <p:cNvSpPr txBox="1"/>
          <p:nvPr/>
        </p:nvSpPr>
        <p:spPr>
          <a:xfrm>
            <a:off x="1968942" y="3276188"/>
            <a:ext cx="860425"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35" normalizeH="0" baseline="0" noProof="0">
                <a:ln>
                  <a:noFill/>
                </a:ln>
                <a:solidFill>
                  <a:srgbClr val="FFFFFF"/>
                </a:solidFill>
                <a:effectLst/>
                <a:uLnTx/>
                <a:uFillTx/>
                <a:latin typeface="Lucida Sans" panose="020B0602030504020204" pitchFamily="34" charset="0"/>
                <a:cs typeface="Lucida Sans"/>
              </a:rPr>
              <a:t>Coaching</a:t>
            </a:r>
            <a:r>
              <a:rPr kumimoji="0" sz="900" b="0" i="0" u="none" strike="noStrike" kern="0" cap="none" spc="-30" normalizeH="0" baseline="0" noProof="0">
                <a:ln>
                  <a:noFill/>
                </a:ln>
                <a:solidFill>
                  <a:srgbClr val="FFFFFF"/>
                </a:solidFill>
                <a:effectLst/>
                <a:uLnTx/>
                <a:uFillTx/>
                <a:latin typeface="Lucida Sans" panose="020B0602030504020204" pitchFamily="34" charset="0"/>
                <a:cs typeface="Lucida Sans"/>
              </a:rPr>
              <a:t> </a:t>
            </a: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Portal</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58" name="object 58"/>
          <p:cNvSpPr txBox="1"/>
          <p:nvPr/>
        </p:nvSpPr>
        <p:spPr>
          <a:xfrm>
            <a:off x="5799059" y="525621"/>
            <a:ext cx="671195" cy="299720"/>
          </a:xfrm>
          <a:prstGeom prst="rect">
            <a:avLst/>
          </a:prstGeom>
        </p:spPr>
        <p:txBody>
          <a:bodyPr vert="horz" wrap="square" lIns="0" tIns="12700" rIns="0" bIns="0" rtlCol="0">
            <a:spAutoFit/>
          </a:bodyPr>
          <a:lstStyle/>
          <a:p>
            <a:pPr marL="12700" marR="5080" lvl="0" indent="34925"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Population </a:t>
            </a:r>
            <a:r>
              <a:rPr kumimoji="0" sz="900" b="0" i="0" u="none" strike="noStrike" kern="0" cap="none" spc="-25" normalizeH="0" baseline="0" noProof="0">
                <a:ln>
                  <a:noFill/>
                </a:ln>
                <a:solidFill>
                  <a:srgbClr val="FFFFFF"/>
                </a:solidFill>
                <a:effectLst/>
                <a:uLnTx/>
                <a:uFillTx/>
                <a:latin typeface="Lucida Sans" panose="020B0602030504020204" pitchFamily="34" charset="0"/>
                <a:cs typeface="Lucida Sans"/>
              </a:rPr>
              <a:t>Dashboards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59" name="object 59"/>
          <p:cNvSpPr txBox="1"/>
          <p:nvPr/>
        </p:nvSpPr>
        <p:spPr>
          <a:xfrm>
            <a:off x="2862311" y="1775048"/>
            <a:ext cx="603250" cy="299720"/>
          </a:xfrm>
          <a:prstGeom prst="rect">
            <a:avLst/>
          </a:prstGeom>
        </p:spPr>
        <p:txBody>
          <a:bodyPr vert="horz" wrap="square" lIns="0" tIns="12700" rIns="0" bIns="0" rtlCol="0">
            <a:spAutoFit/>
          </a:bodyPr>
          <a:lstStyle/>
          <a:p>
            <a:pPr marL="12700" marR="508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20" normalizeH="0" baseline="0" noProof="0">
                <a:ln>
                  <a:noFill/>
                </a:ln>
                <a:solidFill>
                  <a:srgbClr val="FFFFFF"/>
                </a:solidFill>
                <a:effectLst/>
                <a:uLnTx/>
                <a:uFillTx/>
                <a:latin typeface="Lucida Sans" panose="020B0602030504020204" pitchFamily="34" charset="0"/>
                <a:cs typeface="Lucida Sans"/>
              </a:rPr>
              <a:t>Population </a:t>
            </a: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Alerts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grpSp>
        <p:nvGrpSpPr>
          <p:cNvPr id="60" name="object 60"/>
          <p:cNvGrpSpPr/>
          <p:nvPr/>
        </p:nvGrpSpPr>
        <p:grpSpPr>
          <a:xfrm>
            <a:off x="2917683" y="902304"/>
            <a:ext cx="6480175" cy="2615565"/>
            <a:chOff x="1601724" y="733044"/>
            <a:chExt cx="6480175" cy="2615565"/>
          </a:xfrm>
        </p:grpSpPr>
        <p:pic>
          <p:nvPicPr>
            <p:cNvPr id="61" name="object 61"/>
            <p:cNvPicPr/>
            <p:nvPr/>
          </p:nvPicPr>
          <p:blipFill>
            <a:blip r:embed="rId31" cstate="print"/>
            <a:stretch>
              <a:fillRect/>
            </a:stretch>
          </p:blipFill>
          <p:spPr>
            <a:xfrm>
              <a:off x="1788506" y="1269881"/>
              <a:ext cx="234646" cy="287401"/>
            </a:xfrm>
            <a:prstGeom prst="rect">
              <a:avLst/>
            </a:prstGeom>
          </p:spPr>
        </p:pic>
        <p:pic>
          <p:nvPicPr>
            <p:cNvPr id="62" name="object 62"/>
            <p:cNvPicPr/>
            <p:nvPr/>
          </p:nvPicPr>
          <p:blipFill>
            <a:blip r:embed="rId32" cstate="print"/>
            <a:stretch>
              <a:fillRect/>
            </a:stretch>
          </p:blipFill>
          <p:spPr>
            <a:xfrm>
              <a:off x="1601724" y="733044"/>
              <a:ext cx="6480048" cy="2615056"/>
            </a:xfrm>
            <a:prstGeom prst="rect">
              <a:avLst/>
            </a:prstGeom>
          </p:spPr>
        </p:pic>
        <p:pic>
          <p:nvPicPr>
            <p:cNvPr id="63" name="object 63"/>
            <p:cNvPicPr/>
            <p:nvPr/>
          </p:nvPicPr>
          <p:blipFill>
            <a:blip r:embed="rId33" cstate="print"/>
            <a:stretch>
              <a:fillRect/>
            </a:stretch>
          </p:blipFill>
          <p:spPr>
            <a:xfrm>
              <a:off x="3191383" y="1300606"/>
              <a:ext cx="134747" cy="141477"/>
            </a:xfrm>
            <a:prstGeom prst="rect">
              <a:avLst/>
            </a:prstGeom>
          </p:spPr>
        </p:pic>
        <p:sp>
          <p:nvSpPr>
            <p:cNvPr id="64" name="object 64"/>
            <p:cNvSpPr/>
            <p:nvPr/>
          </p:nvSpPr>
          <p:spPr>
            <a:xfrm>
              <a:off x="3357372" y="1220216"/>
              <a:ext cx="80645" cy="120650"/>
            </a:xfrm>
            <a:custGeom>
              <a:avLst/>
              <a:gdLst/>
              <a:ahLst/>
              <a:cxnLst/>
              <a:rect l="l" t="t" r="r" b="b"/>
              <a:pathLst>
                <a:path w="80645" h="120650">
                  <a:moveTo>
                    <a:pt x="21843" y="0"/>
                  </a:moveTo>
                  <a:lnTo>
                    <a:pt x="0" y="11811"/>
                  </a:lnTo>
                  <a:lnTo>
                    <a:pt x="58547" y="120269"/>
                  </a:lnTo>
                  <a:lnTo>
                    <a:pt x="80517" y="108458"/>
                  </a:lnTo>
                  <a:lnTo>
                    <a:pt x="21843"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65" name="object 65"/>
            <p:cNvPicPr/>
            <p:nvPr/>
          </p:nvPicPr>
          <p:blipFill>
            <a:blip r:embed="rId34" cstate="print"/>
            <a:stretch>
              <a:fillRect/>
            </a:stretch>
          </p:blipFill>
          <p:spPr>
            <a:xfrm>
              <a:off x="3477142" y="1144010"/>
              <a:ext cx="130038" cy="129174"/>
            </a:xfrm>
            <a:prstGeom prst="rect">
              <a:avLst/>
            </a:prstGeom>
          </p:spPr>
        </p:pic>
        <p:sp>
          <p:nvSpPr>
            <p:cNvPr id="66" name="object 66"/>
            <p:cNvSpPr/>
            <p:nvPr/>
          </p:nvSpPr>
          <p:spPr>
            <a:xfrm>
              <a:off x="3651377" y="1088517"/>
              <a:ext cx="64769" cy="125095"/>
            </a:xfrm>
            <a:custGeom>
              <a:avLst/>
              <a:gdLst/>
              <a:ahLst/>
              <a:cxnLst/>
              <a:rect l="l" t="t" r="r" b="b"/>
              <a:pathLst>
                <a:path w="64770" h="125094">
                  <a:moveTo>
                    <a:pt x="23495" y="0"/>
                  </a:moveTo>
                  <a:lnTo>
                    <a:pt x="0" y="8255"/>
                  </a:lnTo>
                  <a:lnTo>
                    <a:pt x="40894" y="124587"/>
                  </a:lnTo>
                  <a:lnTo>
                    <a:pt x="64388" y="116332"/>
                  </a:lnTo>
                  <a:lnTo>
                    <a:pt x="23495"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67" name="object 67"/>
            <p:cNvPicPr/>
            <p:nvPr/>
          </p:nvPicPr>
          <p:blipFill>
            <a:blip r:embed="rId35" cstate="print"/>
            <a:stretch>
              <a:fillRect/>
            </a:stretch>
          </p:blipFill>
          <p:spPr>
            <a:xfrm>
              <a:off x="3753103" y="1033399"/>
              <a:ext cx="99949" cy="135509"/>
            </a:xfrm>
            <a:prstGeom prst="rect">
              <a:avLst/>
            </a:prstGeom>
          </p:spPr>
        </p:pic>
        <p:pic>
          <p:nvPicPr>
            <p:cNvPr id="68" name="object 68"/>
            <p:cNvPicPr/>
            <p:nvPr/>
          </p:nvPicPr>
          <p:blipFill>
            <a:blip r:embed="rId36" cstate="print"/>
            <a:stretch>
              <a:fillRect/>
            </a:stretch>
          </p:blipFill>
          <p:spPr>
            <a:xfrm>
              <a:off x="3944493" y="996823"/>
              <a:ext cx="120650" cy="136651"/>
            </a:xfrm>
            <a:prstGeom prst="rect">
              <a:avLst/>
            </a:prstGeom>
          </p:spPr>
        </p:pic>
        <p:pic>
          <p:nvPicPr>
            <p:cNvPr id="69" name="object 69"/>
            <p:cNvPicPr/>
            <p:nvPr/>
          </p:nvPicPr>
          <p:blipFill>
            <a:blip r:embed="rId37" cstate="print"/>
            <a:stretch>
              <a:fillRect/>
            </a:stretch>
          </p:blipFill>
          <p:spPr>
            <a:xfrm>
              <a:off x="4112387" y="967105"/>
              <a:ext cx="105917" cy="124714"/>
            </a:xfrm>
            <a:prstGeom prst="rect">
              <a:avLst/>
            </a:prstGeom>
          </p:spPr>
        </p:pic>
        <p:pic>
          <p:nvPicPr>
            <p:cNvPr id="70" name="object 70"/>
            <p:cNvPicPr/>
            <p:nvPr/>
          </p:nvPicPr>
          <p:blipFill>
            <a:blip r:embed="rId38" cstate="print"/>
            <a:stretch>
              <a:fillRect/>
            </a:stretch>
          </p:blipFill>
          <p:spPr>
            <a:xfrm>
              <a:off x="4395978" y="919480"/>
              <a:ext cx="99313" cy="128143"/>
            </a:xfrm>
            <a:prstGeom prst="rect">
              <a:avLst/>
            </a:prstGeom>
          </p:spPr>
        </p:pic>
        <p:pic>
          <p:nvPicPr>
            <p:cNvPr id="71" name="object 71"/>
            <p:cNvPicPr/>
            <p:nvPr/>
          </p:nvPicPr>
          <p:blipFill>
            <a:blip r:embed="rId39" cstate="print"/>
            <a:stretch>
              <a:fillRect/>
            </a:stretch>
          </p:blipFill>
          <p:spPr>
            <a:xfrm>
              <a:off x="4577461" y="908558"/>
              <a:ext cx="103631" cy="127253"/>
            </a:xfrm>
            <a:prstGeom prst="rect">
              <a:avLst/>
            </a:prstGeom>
          </p:spPr>
        </p:pic>
        <p:sp>
          <p:nvSpPr>
            <p:cNvPr id="72" name="object 72"/>
            <p:cNvSpPr/>
            <p:nvPr/>
          </p:nvSpPr>
          <p:spPr>
            <a:xfrm>
              <a:off x="4769790" y="905509"/>
              <a:ext cx="93980" cy="124460"/>
            </a:xfrm>
            <a:custGeom>
              <a:avLst/>
              <a:gdLst/>
              <a:ahLst/>
              <a:cxnLst/>
              <a:rect l="l" t="t" r="r" b="b"/>
              <a:pathLst>
                <a:path w="93979" h="124459">
                  <a:moveTo>
                    <a:pt x="93738" y="102870"/>
                  </a:moveTo>
                  <a:lnTo>
                    <a:pt x="25019" y="102870"/>
                  </a:lnTo>
                  <a:lnTo>
                    <a:pt x="25019" y="69850"/>
                  </a:lnTo>
                  <a:lnTo>
                    <a:pt x="87134" y="69850"/>
                  </a:lnTo>
                  <a:lnTo>
                    <a:pt x="87134" y="48260"/>
                  </a:lnTo>
                  <a:lnTo>
                    <a:pt x="25336" y="48260"/>
                  </a:lnTo>
                  <a:lnTo>
                    <a:pt x="25336" y="21590"/>
                  </a:lnTo>
                  <a:lnTo>
                    <a:pt x="91948" y="21590"/>
                  </a:lnTo>
                  <a:lnTo>
                    <a:pt x="91948" y="1270"/>
                  </a:lnTo>
                  <a:lnTo>
                    <a:pt x="92024" y="0"/>
                  </a:lnTo>
                  <a:lnTo>
                    <a:pt x="571" y="0"/>
                  </a:lnTo>
                  <a:lnTo>
                    <a:pt x="571" y="1270"/>
                  </a:lnTo>
                  <a:lnTo>
                    <a:pt x="520" y="21590"/>
                  </a:lnTo>
                  <a:lnTo>
                    <a:pt x="393" y="21590"/>
                  </a:lnTo>
                  <a:lnTo>
                    <a:pt x="393" y="48260"/>
                  </a:lnTo>
                  <a:lnTo>
                    <a:pt x="279" y="69850"/>
                  </a:lnTo>
                  <a:lnTo>
                    <a:pt x="139" y="69850"/>
                  </a:lnTo>
                  <a:lnTo>
                    <a:pt x="139" y="102870"/>
                  </a:lnTo>
                  <a:lnTo>
                    <a:pt x="0" y="102870"/>
                  </a:lnTo>
                  <a:lnTo>
                    <a:pt x="0" y="123190"/>
                  </a:lnTo>
                  <a:lnTo>
                    <a:pt x="70231" y="123190"/>
                  </a:lnTo>
                  <a:lnTo>
                    <a:pt x="70231" y="124460"/>
                  </a:lnTo>
                  <a:lnTo>
                    <a:pt x="93675" y="124460"/>
                  </a:lnTo>
                  <a:lnTo>
                    <a:pt x="93675" y="123190"/>
                  </a:lnTo>
                  <a:lnTo>
                    <a:pt x="93738" y="10287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73" name="object 73"/>
            <p:cNvPicPr/>
            <p:nvPr/>
          </p:nvPicPr>
          <p:blipFill>
            <a:blip r:embed="rId40" cstate="print"/>
            <a:stretch>
              <a:fillRect/>
            </a:stretch>
          </p:blipFill>
          <p:spPr>
            <a:xfrm>
              <a:off x="4946522" y="907415"/>
              <a:ext cx="110743" cy="128905"/>
            </a:xfrm>
            <a:prstGeom prst="rect">
              <a:avLst/>
            </a:prstGeom>
          </p:spPr>
        </p:pic>
        <p:pic>
          <p:nvPicPr>
            <p:cNvPr id="74" name="object 74"/>
            <p:cNvPicPr/>
            <p:nvPr/>
          </p:nvPicPr>
          <p:blipFill>
            <a:blip r:embed="rId41" cstate="print"/>
            <a:stretch>
              <a:fillRect/>
            </a:stretch>
          </p:blipFill>
          <p:spPr>
            <a:xfrm>
              <a:off x="5119624" y="921893"/>
              <a:ext cx="123062" cy="130175"/>
            </a:xfrm>
            <a:prstGeom prst="rect">
              <a:avLst/>
            </a:prstGeom>
          </p:spPr>
        </p:pic>
        <p:pic>
          <p:nvPicPr>
            <p:cNvPr id="75" name="object 75"/>
            <p:cNvPicPr/>
            <p:nvPr/>
          </p:nvPicPr>
          <p:blipFill>
            <a:blip r:embed="rId42" cstate="print"/>
            <a:stretch>
              <a:fillRect/>
            </a:stretch>
          </p:blipFill>
          <p:spPr>
            <a:xfrm>
              <a:off x="5311139" y="937641"/>
              <a:ext cx="106814" cy="125603"/>
            </a:xfrm>
            <a:prstGeom prst="rect">
              <a:avLst/>
            </a:prstGeom>
          </p:spPr>
        </p:pic>
        <p:pic>
          <p:nvPicPr>
            <p:cNvPr id="76" name="object 76"/>
            <p:cNvPicPr/>
            <p:nvPr/>
          </p:nvPicPr>
          <p:blipFill>
            <a:blip r:embed="rId43" cstate="print"/>
            <a:stretch>
              <a:fillRect/>
            </a:stretch>
          </p:blipFill>
          <p:spPr>
            <a:xfrm>
              <a:off x="5485764" y="965962"/>
              <a:ext cx="114681" cy="139700"/>
            </a:xfrm>
            <a:prstGeom prst="rect">
              <a:avLst/>
            </a:prstGeom>
          </p:spPr>
        </p:pic>
        <p:pic>
          <p:nvPicPr>
            <p:cNvPr id="77" name="object 77"/>
            <p:cNvPicPr/>
            <p:nvPr/>
          </p:nvPicPr>
          <p:blipFill>
            <a:blip r:embed="rId44" cstate="print"/>
            <a:stretch>
              <a:fillRect/>
            </a:stretch>
          </p:blipFill>
          <p:spPr>
            <a:xfrm>
              <a:off x="5667502" y="1003808"/>
              <a:ext cx="118237" cy="137794"/>
            </a:xfrm>
            <a:prstGeom prst="rect">
              <a:avLst/>
            </a:prstGeom>
          </p:spPr>
        </p:pic>
        <p:pic>
          <p:nvPicPr>
            <p:cNvPr id="78" name="object 78"/>
            <p:cNvPicPr/>
            <p:nvPr/>
          </p:nvPicPr>
          <p:blipFill>
            <a:blip r:embed="rId45" cstate="print"/>
            <a:stretch>
              <a:fillRect/>
            </a:stretch>
          </p:blipFill>
          <p:spPr>
            <a:xfrm>
              <a:off x="5863970" y="1053465"/>
              <a:ext cx="99313" cy="136525"/>
            </a:xfrm>
            <a:prstGeom prst="rect">
              <a:avLst/>
            </a:prstGeom>
          </p:spPr>
        </p:pic>
        <p:sp>
          <p:nvSpPr>
            <p:cNvPr id="79" name="object 79"/>
            <p:cNvSpPr/>
            <p:nvPr/>
          </p:nvSpPr>
          <p:spPr>
            <a:xfrm>
              <a:off x="5995415" y="1115187"/>
              <a:ext cx="71120" cy="123189"/>
            </a:xfrm>
            <a:custGeom>
              <a:avLst/>
              <a:gdLst/>
              <a:ahLst/>
              <a:cxnLst/>
              <a:rect l="l" t="t" r="r" b="b"/>
              <a:pathLst>
                <a:path w="71120" h="123190">
                  <a:moveTo>
                    <a:pt x="47879" y="0"/>
                  </a:moveTo>
                  <a:lnTo>
                    <a:pt x="0" y="113537"/>
                  </a:lnTo>
                  <a:lnTo>
                    <a:pt x="22987" y="123189"/>
                  </a:lnTo>
                  <a:lnTo>
                    <a:pt x="70866" y="9651"/>
                  </a:lnTo>
                  <a:lnTo>
                    <a:pt x="47879"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80" name="object 80"/>
            <p:cNvPicPr/>
            <p:nvPr/>
          </p:nvPicPr>
          <p:blipFill>
            <a:blip r:embed="rId46" cstate="print"/>
            <a:stretch>
              <a:fillRect/>
            </a:stretch>
          </p:blipFill>
          <p:spPr>
            <a:xfrm>
              <a:off x="6271259" y="1266063"/>
              <a:ext cx="120094" cy="130556"/>
            </a:xfrm>
            <a:prstGeom prst="rect">
              <a:avLst/>
            </a:prstGeom>
          </p:spPr>
        </p:pic>
        <p:pic>
          <p:nvPicPr>
            <p:cNvPr id="81" name="object 81"/>
            <p:cNvPicPr/>
            <p:nvPr/>
          </p:nvPicPr>
          <p:blipFill>
            <a:blip r:embed="rId47" cstate="print"/>
            <a:stretch>
              <a:fillRect/>
            </a:stretch>
          </p:blipFill>
          <p:spPr>
            <a:xfrm>
              <a:off x="6111746" y="1176591"/>
              <a:ext cx="118667" cy="126462"/>
            </a:xfrm>
            <a:prstGeom prst="rect">
              <a:avLst/>
            </a:prstGeom>
          </p:spPr>
        </p:pic>
      </p:grpSp>
      <p:sp>
        <p:nvSpPr>
          <p:cNvPr id="82" name="object 82"/>
          <p:cNvSpPr txBox="1"/>
          <p:nvPr/>
        </p:nvSpPr>
        <p:spPr>
          <a:xfrm>
            <a:off x="3234420" y="3008218"/>
            <a:ext cx="532765" cy="299720"/>
          </a:xfrm>
          <a:prstGeom prst="rect">
            <a:avLst/>
          </a:prstGeom>
        </p:spPr>
        <p:txBody>
          <a:bodyPr vert="horz" wrap="square" lIns="0" tIns="12700" rIns="0" bIns="0" rtlCol="0">
            <a:spAutoFit/>
          </a:bodyPr>
          <a:lstStyle/>
          <a:p>
            <a:pPr marL="12700" marR="5080" lvl="0" indent="129539"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20" normalizeH="0" baseline="0" noProof="0">
                <a:ln>
                  <a:noFill/>
                </a:ln>
                <a:solidFill>
                  <a:srgbClr val="FFFFFF"/>
                </a:solidFill>
                <a:effectLst/>
                <a:uLnTx/>
                <a:uFillTx/>
                <a:latin typeface="Lucida Sans" panose="020B0602030504020204" pitchFamily="34" charset="0"/>
                <a:cs typeface="Lucida Sans"/>
              </a:rPr>
              <a:t>Care </a:t>
            </a: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Pathways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pic>
        <p:nvPicPr>
          <p:cNvPr id="83" name="object 83"/>
          <p:cNvPicPr/>
          <p:nvPr/>
        </p:nvPicPr>
        <p:blipFill>
          <a:blip r:embed="rId48" cstate="print"/>
          <a:stretch>
            <a:fillRect/>
          </a:stretch>
        </p:blipFill>
        <p:spPr>
          <a:xfrm>
            <a:off x="3384098" y="2746158"/>
            <a:ext cx="234678" cy="234447"/>
          </a:xfrm>
          <a:prstGeom prst="rect">
            <a:avLst/>
          </a:prstGeom>
        </p:spPr>
      </p:pic>
      <p:sp>
        <p:nvSpPr>
          <p:cNvPr id="84" name="object 84"/>
          <p:cNvSpPr txBox="1"/>
          <p:nvPr/>
        </p:nvSpPr>
        <p:spPr>
          <a:xfrm>
            <a:off x="3880342" y="1969231"/>
            <a:ext cx="510540" cy="299720"/>
          </a:xfrm>
          <a:prstGeom prst="rect">
            <a:avLst/>
          </a:prstGeom>
        </p:spPr>
        <p:txBody>
          <a:bodyPr vert="horz" wrap="square" lIns="0" tIns="12700" rIns="0" bIns="0" rtlCol="0">
            <a:spAutoFit/>
          </a:bodyPr>
          <a:lstStyle/>
          <a:p>
            <a:pPr marL="97790" marR="5080" lvl="0" indent="-85725"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20" normalizeH="0" baseline="0" noProof="0">
                <a:ln>
                  <a:noFill/>
                </a:ln>
                <a:solidFill>
                  <a:srgbClr val="FFFFFF"/>
                </a:solidFill>
                <a:effectLst/>
                <a:uLnTx/>
                <a:uFillTx/>
                <a:latin typeface="Lucida Sans" panose="020B0602030504020204" pitchFamily="34" charset="0"/>
                <a:cs typeface="Lucida Sans"/>
              </a:rPr>
              <a:t>Medicine </a:t>
            </a:r>
            <a:r>
              <a:rPr kumimoji="0" sz="900" b="0" i="0" u="none" strike="noStrike" kern="0" cap="none" spc="-35" normalizeH="0" baseline="0" noProof="0">
                <a:ln>
                  <a:noFill/>
                </a:ln>
                <a:solidFill>
                  <a:srgbClr val="FFFFFF"/>
                </a:solidFill>
                <a:effectLst/>
                <a:uLnTx/>
                <a:uFillTx/>
                <a:latin typeface="Lucida Sans" panose="020B0602030504020204" pitchFamily="34" charset="0"/>
                <a:cs typeface="Lucida Sans"/>
              </a:rPr>
              <a:t>Tracker</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grpSp>
        <p:nvGrpSpPr>
          <p:cNvPr id="85" name="object 85"/>
          <p:cNvGrpSpPr/>
          <p:nvPr/>
        </p:nvGrpSpPr>
        <p:grpSpPr>
          <a:xfrm>
            <a:off x="3642004" y="1411320"/>
            <a:ext cx="4858385" cy="996950"/>
            <a:chOff x="2326045" y="1242060"/>
            <a:chExt cx="4858385" cy="996950"/>
          </a:xfrm>
        </p:grpSpPr>
        <p:pic>
          <p:nvPicPr>
            <p:cNvPr id="86" name="object 86"/>
            <p:cNvPicPr/>
            <p:nvPr/>
          </p:nvPicPr>
          <p:blipFill>
            <a:blip r:embed="rId49" cstate="print"/>
            <a:stretch>
              <a:fillRect/>
            </a:stretch>
          </p:blipFill>
          <p:spPr>
            <a:xfrm>
              <a:off x="2326045" y="1842856"/>
              <a:ext cx="235210" cy="250589"/>
            </a:xfrm>
            <a:prstGeom prst="rect">
              <a:avLst/>
            </a:prstGeom>
          </p:spPr>
        </p:pic>
        <p:pic>
          <p:nvPicPr>
            <p:cNvPr id="87" name="object 87"/>
            <p:cNvPicPr/>
            <p:nvPr/>
          </p:nvPicPr>
          <p:blipFill>
            <a:blip r:embed="rId50" cstate="print"/>
            <a:stretch>
              <a:fillRect/>
            </a:stretch>
          </p:blipFill>
          <p:spPr>
            <a:xfrm>
              <a:off x="6461760" y="1281684"/>
              <a:ext cx="342899" cy="678179"/>
            </a:xfrm>
            <a:prstGeom prst="rect">
              <a:avLst/>
            </a:prstGeom>
          </p:spPr>
        </p:pic>
        <p:pic>
          <p:nvPicPr>
            <p:cNvPr id="88" name="object 88"/>
            <p:cNvPicPr/>
            <p:nvPr/>
          </p:nvPicPr>
          <p:blipFill>
            <a:blip r:embed="rId25" cstate="print"/>
            <a:stretch>
              <a:fillRect/>
            </a:stretch>
          </p:blipFill>
          <p:spPr>
            <a:xfrm>
              <a:off x="6403848" y="1242060"/>
              <a:ext cx="460248" cy="755903"/>
            </a:xfrm>
            <a:prstGeom prst="rect">
              <a:avLst/>
            </a:prstGeom>
          </p:spPr>
        </p:pic>
        <p:pic>
          <p:nvPicPr>
            <p:cNvPr id="89" name="object 89"/>
            <p:cNvPicPr/>
            <p:nvPr/>
          </p:nvPicPr>
          <p:blipFill>
            <a:blip r:embed="rId51" cstate="print"/>
            <a:stretch>
              <a:fillRect/>
            </a:stretch>
          </p:blipFill>
          <p:spPr>
            <a:xfrm>
              <a:off x="6774180" y="1516380"/>
              <a:ext cx="356616" cy="690372"/>
            </a:xfrm>
            <a:prstGeom prst="rect">
              <a:avLst/>
            </a:prstGeom>
          </p:spPr>
        </p:pic>
        <p:pic>
          <p:nvPicPr>
            <p:cNvPr id="90" name="object 90"/>
            <p:cNvPicPr/>
            <p:nvPr/>
          </p:nvPicPr>
          <p:blipFill>
            <a:blip r:embed="rId25" cstate="print"/>
            <a:stretch>
              <a:fillRect/>
            </a:stretch>
          </p:blipFill>
          <p:spPr>
            <a:xfrm>
              <a:off x="6722363" y="1478280"/>
              <a:ext cx="461772" cy="760476"/>
            </a:xfrm>
            <a:prstGeom prst="rect">
              <a:avLst/>
            </a:prstGeom>
          </p:spPr>
        </p:pic>
      </p:grpSp>
      <p:sp>
        <p:nvSpPr>
          <p:cNvPr id="91" name="object 91"/>
          <p:cNvSpPr txBox="1"/>
          <p:nvPr/>
        </p:nvSpPr>
        <p:spPr>
          <a:xfrm>
            <a:off x="8455390" y="2610326"/>
            <a:ext cx="736600" cy="847725"/>
          </a:xfrm>
          <a:prstGeom prst="rect">
            <a:avLst/>
          </a:prstGeom>
        </p:spPr>
        <p:txBody>
          <a:bodyPr vert="horz" wrap="square" lIns="0" tIns="45085" rIns="0" bIns="0" rtlCol="0">
            <a:spAutoFit/>
          </a:bodyPr>
          <a:lstStyle/>
          <a:p>
            <a:pPr marL="12700" marR="0" lvl="0" indent="0" defTabSz="914400" eaLnBrk="1" fontAlgn="auto" latinLnBrk="0" hangingPunct="1">
              <a:lnSpc>
                <a:spcPct val="100000"/>
              </a:lnSpc>
              <a:spcBef>
                <a:spcPts val="355"/>
              </a:spcBef>
              <a:spcAft>
                <a:spcPts val="0"/>
              </a:spcAft>
              <a:buClrTx/>
              <a:buSzTx/>
              <a:buFontTx/>
              <a:buNone/>
              <a:tabLst/>
              <a:defRPr/>
            </a:pPr>
            <a:r>
              <a:rPr kumimoji="0" sz="2400" b="0" i="0" u="none" strike="noStrike" kern="0" cap="none" spc="-150" normalizeH="0" baseline="0" noProof="0">
                <a:ln>
                  <a:noFill/>
                </a:ln>
                <a:solidFill>
                  <a:srgbClr val="FFFFFF"/>
                </a:solidFill>
                <a:effectLst/>
                <a:uLnTx/>
                <a:uFillTx/>
                <a:latin typeface="Lucida Sans" panose="020B0602030504020204" pitchFamily="34" charset="0"/>
                <a:cs typeface="Lucida Sans"/>
              </a:rPr>
              <a:t>+</a:t>
            </a:r>
            <a:endParaRPr kumimoji="0" sz="24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a:p>
            <a:pPr marL="12700" marR="5080" lvl="0" indent="0" defTabSz="914400" eaLnBrk="1" fontAlgn="auto" latinLnBrk="0" hangingPunct="1">
              <a:lnSpc>
                <a:spcPct val="100000"/>
              </a:lnSpc>
              <a:spcBef>
                <a:spcPts val="95"/>
              </a:spcBef>
              <a:spcAft>
                <a:spcPts val="0"/>
              </a:spcAft>
              <a:buClrTx/>
              <a:buSzTx/>
              <a:buFontTx/>
              <a:buNone/>
              <a:tabLst/>
              <a:defRPr/>
            </a:pP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INTEGRATED </a:t>
            </a:r>
            <a:r>
              <a:rPr kumimoji="0" sz="900" b="0" i="0" u="none" strike="noStrike" kern="0" cap="none" spc="-45" normalizeH="0" baseline="0" noProof="0">
                <a:ln>
                  <a:noFill/>
                </a:ln>
                <a:solidFill>
                  <a:srgbClr val="FFFFFF"/>
                </a:solidFill>
                <a:effectLst/>
                <a:uLnTx/>
                <a:uFillTx/>
                <a:latin typeface="Lucida Sans" panose="020B0602030504020204" pitchFamily="34" charset="0"/>
                <a:cs typeface="Lucida Sans"/>
              </a:rPr>
              <a:t>3rd</a:t>
            </a:r>
            <a:r>
              <a:rPr kumimoji="0" sz="900" b="0" i="0" u="none" strike="noStrike" kern="0" cap="none" spc="-30" normalizeH="0" baseline="0" noProof="0">
                <a:ln>
                  <a:noFill/>
                </a:ln>
                <a:solidFill>
                  <a:srgbClr val="FFFFFF"/>
                </a:solidFill>
                <a:effectLst/>
                <a:uLnTx/>
                <a:uFillTx/>
                <a:latin typeface="Lucida Sans" panose="020B0602030504020204" pitchFamily="34" charset="0"/>
                <a:cs typeface="Lucida Sans"/>
              </a:rPr>
              <a:t> </a:t>
            </a: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PARTY </a:t>
            </a:r>
            <a:r>
              <a:rPr kumimoji="0" sz="900" b="0" i="0" u="none" strike="noStrike" kern="0" cap="none" spc="-45" normalizeH="0" baseline="0" noProof="0">
                <a:ln>
                  <a:noFill/>
                </a:ln>
                <a:solidFill>
                  <a:srgbClr val="FFFFFF"/>
                </a:solidFill>
                <a:effectLst/>
                <a:uLnTx/>
                <a:uFillTx/>
                <a:latin typeface="Lucida Sans" panose="020B0602030504020204" pitchFamily="34" charset="0"/>
                <a:cs typeface="Lucida Sans"/>
              </a:rPr>
              <a:t>HEALTH</a:t>
            </a:r>
            <a:r>
              <a:rPr kumimoji="0" sz="900" b="0" i="0" u="none" strike="noStrike" kern="0" cap="none" spc="-20" normalizeH="0" baseline="0" noProof="0">
                <a:ln>
                  <a:noFill/>
                </a:ln>
                <a:solidFill>
                  <a:srgbClr val="FFFFFF"/>
                </a:solidFill>
                <a:effectLst/>
                <a:uLnTx/>
                <a:uFillTx/>
                <a:latin typeface="Lucida Sans" panose="020B0602030504020204" pitchFamily="34" charset="0"/>
                <a:cs typeface="Lucida Sans"/>
              </a:rPr>
              <a:t> APPS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92" name="object 92"/>
          <p:cNvSpPr txBox="1"/>
          <p:nvPr/>
        </p:nvSpPr>
        <p:spPr>
          <a:xfrm>
            <a:off x="8148177" y="2029810"/>
            <a:ext cx="785495" cy="531495"/>
          </a:xfrm>
          <a:prstGeom prst="rect">
            <a:avLst/>
          </a:prstGeom>
        </p:spPr>
        <p:txBody>
          <a:bodyPr vert="horz" wrap="square" lIns="0" tIns="12700" rIns="0" bIns="0" rtlCol="0">
            <a:spAutoFit/>
          </a:bodyPr>
          <a:lstStyle/>
          <a:p>
            <a:pPr marL="363855" marR="508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Alerts </a:t>
            </a:r>
            <a:r>
              <a:rPr kumimoji="0" sz="900" b="0" i="0" u="none" strike="noStrike" kern="0" cap="none" spc="-30" normalizeH="0" baseline="0" noProof="0">
                <a:ln>
                  <a:noFill/>
                </a:ln>
                <a:solidFill>
                  <a:srgbClr val="FFFFFF"/>
                </a:solidFill>
                <a:effectLst/>
                <a:uLnTx/>
                <a:uFillTx/>
                <a:latin typeface="Lucida Sans" panose="020B0602030504020204" pitchFamily="34" charset="0"/>
                <a:cs typeface="Lucida Sans"/>
              </a:rPr>
              <a:t>Nudges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a:p>
            <a:pPr marL="12700" marR="0" lvl="0" indent="0" defTabSz="914400" eaLnBrk="1" fontAlgn="auto" latinLnBrk="0" hangingPunct="1">
              <a:lnSpc>
                <a:spcPct val="100000"/>
              </a:lnSpc>
              <a:spcBef>
                <a:spcPts val="745"/>
              </a:spcBef>
              <a:spcAft>
                <a:spcPts val="0"/>
              </a:spcAft>
              <a:buClrTx/>
              <a:buSzTx/>
              <a:buFontTx/>
              <a:buNone/>
              <a:tabLst/>
              <a:defRPr/>
            </a:pPr>
            <a:r>
              <a:rPr kumimoji="0" sz="900" b="0" i="0" u="none" strike="noStrike" kern="0" cap="none" spc="-10" normalizeH="0" baseline="0" noProof="0">
                <a:ln>
                  <a:noFill/>
                </a:ln>
                <a:solidFill>
                  <a:srgbClr val="FFFFFF"/>
                </a:solidFill>
                <a:effectLst/>
                <a:uLnTx/>
                <a:uFillTx/>
                <a:latin typeface="Lucida Sans" panose="020B0602030504020204" pitchFamily="34" charset="0"/>
                <a:cs typeface="Lucida Sans"/>
              </a:rPr>
              <a:t>Personalised</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sp>
        <p:nvSpPr>
          <p:cNvPr id="93" name="object 93"/>
          <p:cNvSpPr txBox="1"/>
          <p:nvPr/>
        </p:nvSpPr>
        <p:spPr>
          <a:xfrm>
            <a:off x="8148177" y="2535777"/>
            <a:ext cx="95631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20" normalizeH="0" baseline="0" noProof="0">
                <a:ln>
                  <a:noFill/>
                </a:ln>
                <a:solidFill>
                  <a:srgbClr val="FFFFFF"/>
                </a:solidFill>
                <a:effectLst/>
                <a:uLnTx/>
                <a:uFillTx/>
                <a:latin typeface="Lucida Sans" panose="020B0602030504020204" pitchFamily="34" charset="0"/>
                <a:cs typeface="Lucida Sans"/>
              </a:rPr>
              <a:t>Health Objectives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grpSp>
        <p:nvGrpSpPr>
          <p:cNvPr id="94" name="object 94"/>
          <p:cNvGrpSpPr/>
          <p:nvPr/>
        </p:nvGrpSpPr>
        <p:grpSpPr>
          <a:xfrm>
            <a:off x="3987531" y="3520663"/>
            <a:ext cx="4320540" cy="1807845"/>
            <a:chOff x="2671572" y="3351403"/>
            <a:chExt cx="4320540" cy="1807845"/>
          </a:xfrm>
        </p:grpSpPr>
        <p:pic>
          <p:nvPicPr>
            <p:cNvPr id="95" name="object 95"/>
            <p:cNvPicPr/>
            <p:nvPr/>
          </p:nvPicPr>
          <p:blipFill>
            <a:blip r:embed="rId52" cstate="print"/>
            <a:stretch>
              <a:fillRect/>
            </a:stretch>
          </p:blipFill>
          <p:spPr>
            <a:xfrm>
              <a:off x="2671572" y="3351403"/>
              <a:ext cx="4320539" cy="1807337"/>
            </a:xfrm>
            <a:prstGeom prst="rect">
              <a:avLst/>
            </a:prstGeom>
          </p:spPr>
        </p:pic>
        <p:pic>
          <p:nvPicPr>
            <p:cNvPr id="96" name="object 96"/>
            <p:cNvPicPr/>
            <p:nvPr/>
          </p:nvPicPr>
          <p:blipFill>
            <a:blip r:embed="rId53" cstate="print"/>
            <a:stretch>
              <a:fillRect/>
            </a:stretch>
          </p:blipFill>
          <p:spPr>
            <a:xfrm>
              <a:off x="4488561" y="4971796"/>
              <a:ext cx="107148" cy="126492"/>
            </a:xfrm>
            <a:prstGeom prst="rect">
              <a:avLst/>
            </a:prstGeom>
          </p:spPr>
        </p:pic>
        <p:pic>
          <p:nvPicPr>
            <p:cNvPr id="97" name="object 97"/>
            <p:cNvPicPr/>
            <p:nvPr/>
          </p:nvPicPr>
          <p:blipFill>
            <a:blip r:embed="rId54" cstate="print"/>
            <a:stretch>
              <a:fillRect/>
            </a:stretch>
          </p:blipFill>
          <p:spPr>
            <a:xfrm>
              <a:off x="4666233" y="4982972"/>
              <a:ext cx="123698" cy="124586"/>
            </a:xfrm>
            <a:prstGeom prst="rect">
              <a:avLst/>
            </a:prstGeom>
          </p:spPr>
        </p:pic>
        <p:pic>
          <p:nvPicPr>
            <p:cNvPr id="98" name="object 98"/>
            <p:cNvPicPr/>
            <p:nvPr/>
          </p:nvPicPr>
          <p:blipFill>
            <a:blip r:embed="rId55" cstate="print"/>
            <a:stretch>
              <a:fillRect/>
            </a:stretch>
          </p:blipFill>
          <p:spPr>
            <a:xfrm>
              <a:off x="4850129" y="4983226"/>
              <a:ext cx="98298" cy="124460"/>
            </a:xfrm>
            <a:prstGeom prst="rect">
              <a:avLst/>
            </a:prstGeom>
          </p:spPr>
        </p:pic>
        <p:pic>
          <p:nvPicPr>
            <p:cNvPr id="99" name="object 99"/>
            <p:cNvPicPr/>
            <p:nvPr/>
          </p:nvPicPr>
          <p:blipFill>
            <a:blip r:embed="rId56" cstate="print"/>
            <a:stretch>
              <a:fillRect/>
            </a:stretch>
          </p:blipFill>
          <p:spPr>
            <a:xfrm>
              <a:off x="5020945" y="4977765"/>
              <a:ext cx="123443" cy="127635"/>
            </a:xfrm>
            <a:prstGeom prst="rect">
              <a:avLst/>
            </a:prstGeom>
          </p:spPr>
        </p:pic>
        <p:pic>
          <p:nvPicPr>
            <p:cNvPr id="100" name="object 100"/>
            <p:cNvPicPr/>
            <p:nvPr/>
          </p:nvPicPr>
          <p:blipFill>
            <a:blip r:embed="rId57" cstate="print"/>
            <a:stretch>
              <a:fillRect/>
            </a:stretch>
          </p:blipFill>
          <p:spPr>
            <a:xfrm>
              <a:off x="3994213" y="4385881"/>
              <a:ext cx="168021" cy="184785"/>
            </a:xfrm>
            <a:prstGeom prst="rect">
              <a:avLst/>
            </a:prstGeom>
          </p:spPr>
        </p:pic>
      </p:grpSp>
      <p:sp>
        <p:nvSpPr>
          <p:cNvPr id="101" name="object 101"/>
          <p:cNvSpPr txBox="1"/>
          <p:nvPr/>
        </p:nvSpPr>
        <p:spPr>
          <a:xfrm>
            <a:off x="5205968" y="4764881"/>
            <a:ext cx="38481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25" normalizeH="0" baseline="0" noProof="0">
                <a:ln>
                  <a:noFill/>
                </a:ln>
                <a:solidFill>
                  <a:srgbClr val="363636"/>
                </a:solidFill>
                <a:effectLst/>
                <a:uLnTx/>
                <a:uFillTx/>
                <a:latin typeface="Lucida Sans" panose="020B0602030504020204" pitchFamily="34" charset="0"/>
                <a:cs typeface="Lucida Sans"/>
              </a:rPr>
              <a:t>clinical</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pic>
        <p:nvPicPr>
          <p:cNvPr id="102" name="object 102"/>
          <p:cNvPicPr/>
          <p:nvPr/>
        </p:nvPicPr>
        <p:blipFill>
          <a:blip r:embed="rId57" cstate="print"/>
          <a:stretch>
            <a:fillRect/>
          </a:stretch>
        </p:blipFill>
        <p:spPr>
          <a:xfrm>
            <a:off x="4621324" y="3680365"/>
            <a:ext cx="168021" cy="184785"/>
          </a:xfrm>
          <a:prstGeom prst="rect">
            <a:avLst/>
          </a:prstGeom>
        </p:spPr>
      </p:pic>
      <p:sp>
        <p:nvSpPr>
          <p:cNvPr id="103" name="object 103"/>
          <p:cNvSpPr txBox="1"/>
          <p:nvPr/>
        </p:nvSpPr>
        <p:spPr>
          <a:xfrm>
            <a:off x="4349100" y="3875755"/>
            <a:ext cx="72644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30" normalizeH="0" baseline="0" noProof="0">
                <a:ln>
                  <a:noFill/>
                </a:ln>
                <a:solidFill>
                  <a:srgbClr val="363636"/>
                </a:solidFill>
                <a:effectLst/>
                <a:uLnTx/>
                <a:uFillTx/>
                <a:latin typeface="Lucida Sans" panose="020B0602030504020204" pitchFamily="34" charset="0"/>
                <a:cs typeface="Lucida Sans"/>
              </a:rPr>
              <a:t>self-</a:t>
            </a:r>
            <a:r>
              <a:rPr kumimoji="0" sz="900" b="0" i="0" u="none" strike="noStrike" kern="0" cap="none" spc="-10" normalizeH="0" baseline="0" noProof="0">
                <a:ln>
                  <a:noFill/>
                </a:ln>
                <a:solidFill>
                  <a:srgbClr val="363636"/>
                </a:solidFill>
                <a:effectLst/>
                <a:uLnTx/>
                <a:uFillTx/>
                <a:latin typeface="Lucida Sans" panose="020B0602030504020204" pitchFamily="34" charset="0"/>
                <a:cs typeface="Lucida Sans"/>
              </a:rPr>
              <a:t>captured</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pic>
        <p:nvPicPr>
          <p:cNvPr id="104" name="object 104"/>
          <p:cNvPicPr/>
          <p:nvPr/>
        </p:nvPicPr>
        <p:blipFill>
          <a:blip r:embed="rId57" cstate="print"/>
          <a:stretch>
            <a:fillRect/>
          </a:stretch>
        </p:blipFill>
        <p:spPr>
          <a:xfrm>
            <a:off x="4735624" y="4200049"/>
            <a:ext cx="168021" cy="184785"/>
          </a:xfrm>
          <a:prstGeom prst="rect">
            <a:avLst/>
          </a:prstGeom>
        </p:spPr>
      </p:pic>
      <p:sp>
        <p:nvSpPr>
          <p:cNvPr id="105" name="object 105"/>
          <p:cNvSpPr txBox="1"/>
          <p:nvPr/>
        </p:nvSpPr>
        <p:spPr>
          <a:xfrm>
            <a:off x="4559157" y="4394804"/>
            <a:ext cx="54991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10" normalizeH="0" baseline="0" noProof="0">
                <a:ln>
                  <a:noFill/>
                </a:ln>
                <a:solidFill>
                  <a:srgbClr val="363636"/>
                </a:solidFill>
                <a:effectLst/>
                <a:uLnTx/>
                <a:uFillTx/>
                <a:latin typeface="Lucida Sans" panose="020B0602030504020204" pitchFamily="34" charset="0"/>
                <a:cs typeface="Lucida Sans"/>
              </a:rPr>
              <a:t>insurance</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pic>
        <p:nvPicPr>
          <p:cNvPr id="106" name="object 106"/>
          <p:cNvPicPr/>
          <p:nvPr/>
        </p:nvPicPr>
        <p:blipFill>
          <a:blip r:embed="rId57" cstate="print"/>
          <a:stretch>
            <a:fillRect/>
          </a:stretch>
        </p:blipFill>
        <p:spPr>
          <a:xfrm>
            <a:off x="6815884" y="4613053"/>
            <a:ext cx="168021" cy="184785"/>
          </a:xfrm>
          <a:prstGeom prst="rect">
            <a:avLst/>
          </a:prstGeom>
        </p:spPr>
      </p:pic>
      <p:sp>
        <p:nvSpPr>
          <p:cNvPr id="107" name="object 107"/>
          <p:cNvSpPr txBox="1"/>
          <p:nvPr/>
        </p:nvSpPr>
        <p:spPr>
          <a:xfrm>
            <a:off x="6698473" y="4822793"/>
            <a:ext cx="419734"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10" normalizeH="0" baseline="0" noProof="0">
                <a:ln>
                  <a:noFill/>
                </a:ln>
                <a:solidFill>
                  <a:srgbClr val="363636"/>
                </a:solidFill>
                <a:effectLst/>
                <a:uLnTx/>
                <a:uFillTx/>
                <a:latin typeface="Lucida Sans" panose="020B0602030504020204" pitchFamily="34" charset="0"/>
                <a:cs typeface="Lucida Sans"/>
              </a:rPr>
              <a:t>devices</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pic>
        <p:nvPicPr>
          <p:cNvPr id="108" name="object 108"/>
          <p:cNvPicPr/>
          <p:nvPr/>
        </p:nvPicPr>
        <p:blipFill>
          <a:blip r:embed="rId57" cstate="print"/>
          <a:stretch>
            <a:fillRect/>
          </a:stretch>
        </p:blipFill>
        <p:spPr>
          <a:xfrm>
            <a:off x="7350808" y="4200049"/>
            <a:ext cx="168021" cy="184785"/>
          </a:xfrm>
          <a:prstGeom prst="rect">
            <a:avLst/>
          </a:prstGeom>
        </p:spPr>
      </p:pic>
      <p:sp>
        <p:nvSpPr>
          <p:cNvPr id="109" name="object 109"/>
          <p:cNvSpPr txBox="1"/>
          <p:nvPr/>
        </p:nvSpPr>
        <p:spPr>
          <a:xfrm>
            <a:off x="7144750" y="4408265"/>
            <a:ext cx="58928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10" normalizeH="0" baseline="0" noProof="0">
                <a:ln>
                  <a:noFill/>
                </a:ln>
                <a:solidFill>
                  <a:srgbClr val="363636"/>
                </a:solidFill>
                <a:effectLst/>
                <a:uLnTx/>
                <a:uFillTx/>
                <a:latin typeface="Lucida Sans" panose="020B0602030504020204" pitchFamily="34" charset="0"/>
                <a:cs typeface="Lucida Sans"/>
              </a:rPr>
              <a:t>behavioral</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pic>
        <p:nvPicPr>
          <p:cNvPr id="110" name="object 110"/>
          <p:cNvPicPr/>
          <p:nvPr/>
        </p:nvPicPr>
        <p:blipFill>
          <a:blip r:embed="rId58" cstate="print"/>
          <a:stretch>
            <a:fillRect/>
          </a:stretch>
        </p:blipFill>
        <p:spPr>
          <a:xfrm>
            <a:off x="7599220" y="3662077"/>
            <a:ext cx="166497" cy="183261"/>
          </a:xfrm>
          <a:prstGeom prst="rect">
            <a:avLst/>
          </a:prstGeom>
        </p:spPr>
      </p:pic>
      <p:sp>
        <p:nvSpPr>
          <p:cNvPr id="111" name="object 111"/>
          <p:cNvSpPr txBox="1"/>
          <p:nvPr/>
        </p:nvSpPr>
        <p:spPr>
          <a:xfrm>
            <a:off x="7382241" y="3869024"/>
            <a:ext cx="61214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20" normalizeH="0" baseline="0" noProof="0">
                <a:ln>
                  <a:noFill/>
                </a:ln>
                <a:solidFill>
                  <a:srgbClr val="363636"/>
                </a:solidFill>
                <a:effectLst/>
                <a:uLnTx/>
                <a:uFillTx/>
                <a:latin typeface="Lucida Sans" panose="020B0602030504020204" pitchFamily="34" charset="0"/>
                <a:cs typeface="Lucida Sans"/>
              </a:rPr>
              <a:t>experience</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pic>
        <p:nvPicPr>
          <p:cNvPr id="112" name="object 112"/>
          <p:cNvPicPr/>
          <p:nvPr/>
        </p:nvPicPr>
        <p:blipFill>
          <a:blip r:embed="rId57" cstate="print"/>
          <a:stretch>
            <a:fillRect/>
          </a:stretch>
        </p:blipFill>
        <p:spPr>
          <a:xfrm>
            <a:off x="6059980" y="4669441"/>
            <a:ext cx="168020" cy="184785"/>
          </a:xfrm>
          <a:prstGeom prst="rect">
            <a:avLst/>
          </a:prstGeom>
        </p:spPr>
      </p:pic>
      <p:sp>
        <p:nvSpPr>
          <p:cNvPr id="113" name="object 113"/>
          <p:cNvSpPr txBox="1"/>
          <p:nvPr/>
        </p:nvSpPr>
        <p:spPr>
          <a:xfrm>
            <a:off x="5817347" y="4881594"/>
            <a:ext cx="639445"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10" normalizeH="0" baseline="0" noProof="0">
                <a:ln>
                  <a:noFill/>
                </a:ln>
                <a:solidFill>
                  <a:srgbClr val="363636"/>
                </a:solidFill>
                <a:effectLst/>
                <a:uLnTx/>
                <a:uFillTx/>
                <a:latin typeface="Lucida Sans" panose="020B0602030504020204" pitchFamily="34" charset="0"/>
                <a:cs typeface="Lucida Sans"/>
              </a:rPr>
              <a:t>operational</a:t>
            </a:r>
            <a:endParaRPr kumimoji="0" sz="900" b="0" i="0" u="none" strike="noStrike" kern="0" cap="none" spc="0" normalizeH="0" baseline="0" noProof="0">
              <a:ln>
                <a:noFill/>
              </a:ln>
              <a:solidFill>
                <a:sysClr val="windowText" lastClr="000000"/>
              </a:solidFill>
              <a:effectLst/>
              <a:uLnTx/>
              <a:uFillTx/>
              <a:latin typeface="Lucida Sans" panose="020B0602030504020204" pitchFamily="34" charset="0"/>
              <a:cs typeface="Lucida Sans"/>
            </a:endParaRPr>
          </a:p>
        </p:txBody>
      </p:sp>
      <p:grpSp>
        <p:nvGrpSpPr>
          <p:cNvPr id="129" name="object 129"/>
          <p:cNvGrpSpPr/>
          <p:nvPr/>
        </p:nvGrpSpPr>
        <p:grpSpPr>
          <a:xfrm>
            <a:off x="3987531" y="1706976"/>
            <a:ext cx="4320540" cy="2763520"/>
            <a:chOff x="2671572" y="1537716"/>
            <a:chExt cx="4320540" cy="2763520"/>
          </a:xfrm>
        </p:grpSpPr>
        <p:pic>
          <p:nvPicPr>
            <p:cNvPr id="130" name="object 130"/>
            <p:cNvPicPr/>
            <p:nvPr/>
          </p:nvPicPr>
          <p:blipFill>
            <a:blip r:embed="rId59" cstate="print"/>
            <a:stretch>
              <a:fillRect/>
            </a:stretch>
          </p:blipFill>
          <p:spPr>
            <a:xfrm>
              <a:off x="2671572" y="1537716"/>
              <a:ext cx="4320539" cy="1807337"/>
            </a:xfrm>
            <a:prstGeom prst="rect">
              <a:avLst/>
            </a:prstGeom>
          </p:spPr>
        </p:pic>
        <p:pic>
          <p:nvPicPr>
            <p:cNvPr id="131" name="object 131"/>
            <p:cNvPicPr/>
            <p:nvPr/>
          </p:nvPicPr>
          <p:blipFill>
            <a:blip r:embed="rId60" cstate="print"/>
            <a:stretch>
              <a:fillRect/>
            </a:stretch>
          </p:blipFill>
          <p:spPr>
            <a:xfrm>
              <a:off x="4100449" y="1765046"/>
              <a:ext cx="171323" cy="167639"/>
            </a:xfrm>
            <a:prstGeom prst="rect">
              <a:avLst/>
            </a:prstGeom>
          </p:spPr>
        </p:pic>
        <p:pic>
          <p:nvPicPr>
            <p:cNvPr id="132" name="object 132"/>
            <p:cNvPicPr/>
            <p:nvPr/>
          </p:nvPicPr>
          <p:blipFill>
            <a:blip r:embed="rId61" cstate="print"/>
            <a:stretch>
              <a:fillRect/>
            </a:stretch>
          </p:blipFill>
          <p:spPr>
            <a:xfrm>
              <a:off x="4327525" y="1707515"/>
              <a:ext cx="122809" cy="142494"/>
            </a:xfrm>
            <a:prstGeom prst="rect">
              <a:avLst/>
            </a:prstGeom>
          </p:spPr>
        </p:pic>
        <p:pic>
          <p:nvPicPr>
            <p:cNvPr id="133" name="object 133"/>
            <p:cNvPicPr/>
            <p:nvPr/>
          </p:nvPicPr>
          <p:blipFill>
            <a:blip r:embed="rId62" cstate="print"/>
            <a:stretch>
              <a:fillRect/>
            </a:stretch>
          </p:blipFill>
          <p:spPr>
            <a:xfrm>
              <a:off x="4506467" y="1681734"/>
              <a:ext cx="103886" cy="123825"/>
            </a:xfrm>
            <a:prstGeom prst="rect">
              <a:avLst/>
            </a:prstGeom>
          </p:spPr>
        </p:pic>
        <p:pic>
          <p:nvPicPr>
            <p:cNvPr id="134" name="object 134"/>
            <p:cNvPicPr/>
            <p:nvPr/>
          </p:nvPicPr>
          <p:blipFill>
            <a:blip r:embed="rId63" cstate="print"/>
            <a:stretch>
              <a:fillRect/>
            </a:stretch>
          </p:blipFill>
          <p:spPr>
            <a:xfrm>
              <a:off x="4678298" y="1659128"/>
              <a:ext cx="92455" cy="122555"/>
            </a:xfrm>
            <a:prstGeom prst="rect">
              <a:avLst/>
            </a:prstGeom>
          </p:spPr>
        </p:pic>
        <p:pic>
          <p:nvPicPr>
            <p:cNvPr id="135" name="object 135"/>
            <p:cNvPicPr/>
            <p:nvPr/>
          </p:nvPicPr>
          <p:blipFill>
            <a:blip r:embed="rId64" cstate="print"/>
            <a:stretch>
              <a:fillRect/>
            </a:stretch>
          </p:blipFill>
          <p:spPr>
            <a:xfrm>
              <a:off x="4845176" y="1651381"/>
              <a:ext cx="103377" cy="127254"/>
            </a:xfrm>
            <a:prstGeom prst="rect">
              <a:avLst/>
            </a:prstGeom>
          </p:spPr>
        </p:pic>
        <p:pic>
          <p:nvPicPr>
            <p:cNvPr id="136" name="object 136"/>
            <p:cNvPicPr/>
            <p:nvPr/>
          </p:nvPicPr>
          <p:blipFill>
            <a:blip r:embed="rId65" cstate="print"/>
            <a:stretch>
              <a:fillRect/>
            </a:stretch>
          </p:blipFill>
          <p:spPr>
            <a:xfrm>
              <a:off x="5025008" y="1663319"/>
              <a:ext cx="109600" cy="136016"/>
            </a:xfrm>
            <a:prstGeom prst="rect">
              <a:avLst/>
            </a:prstGeom>
          </p:spPr>
        </p:pic>
        <p:pic>
          <p:nvPicPr>
            <p:cNvPr id="137" name="object 137"/>
            <p:cNvPicPr/>
            <p:nvPr/>
          </p:nvPicPr>
          <p:blipFill>
            <a:blip r:embed="rId66" cstate="print"/>
            <a:stretch>
              <a:fillRect/>
            </a:stretch>
          </p:blipFill>
          <p:spPr>
            <a:xfrm>
              <a:off x="5196578" y="1701800"/>
              <a:ext cx="107946" cy="129012"/>
            </a:xfrm>
            <a:prstGeom prst="rect">
              <a:avLst/>
            </a:prstGeom>
          </p:spPr>
        </p:pic>
        <p:pic>
          <p:nvPicPr>
            <p:cNvPr id="138" name="object 138"/>
            <p:cNvPicPr/>
            <p:nvPr/>
          </p:nvPicPr>
          <p:blipFill>
            <a:blip r:embed="rId67" cstate="print"/>
            <a:stretch>
              <a:fillRect/>
            </a:stretch>
          </p:blipFill>
          <p:spPr>
            <a:xfrm>
              <a:off x="5361273" y="1760220"/>
              <a:ext cx="114077" cy="129539"/>
            </a:xfrm>
            <a:prstGeom prst="rect">
              <a:avLst/>
            </a:prstGeom>
          </p:spPr>
        </p:pic>
        <p:pic>
          <p:nvPicPr>
            <p:cNvPr id="139" name="object 139"/>
            <p:cNvPicPr/>
            <p:nvPr/>
          </p:nvPicPr>
          <p:blipFill>
            <a:blip r:embed="rId68" cstate="print"/>
            <a:stretch>
              <a:fillRect/>
            </a:stretch>
          </p:blipFill>
          <p:spPr>
            <a:xfrm>
              <a:off x="4373879" y="1921764"/>
              <a:ext cx="934212" cy="466343"/>
            </a:xfrm>
            <a:prstGeom prst="rect">
              <a:avLst/>
            </a:prstGeom>
          </p:spPr>
        </p:pic>
        <p:pic>
          <p:nvPicPr>
            <p:cNvPr id="140" name="object 140"/>
            <p:cNvPicPr/>
            <p:nvPr/>
          </p:nvPicPr>
          <p:blipFill>
            <a:blip r:embed="rId69" cstate="print"/>
            <a:stretch>
              <a:fillRect/>
            </a:stretch>
          </p:blipFill>
          <p:spPr>
            <a:xfrm>
              <a:off x="5599176" y="2272284"/>
              <a:ext cx="1333500" cy="1080515"/>
            </a:xfrm>
            <a:prstGeom prst="rect">
              <a:avLst/>
            </a:prstGeom>
          </p:spPr>
        </p:pic>
        <p:pic>
          <p:nvPicPr>
            <p:cNvPr id="141" name="object 141"/>
            <p:cNvPicPr/>
            <p:nvPr/>
          </p:nvPicPr>
          <p:blipFill>
            <a:blip r:embed="rId21" cstate="print"/>
            <a:stretch>
              <a:fillRect/>
            </a:stretch>
          </p:blipFill>
          <p:spPr>
            <a:xfrm>
              <a:off x="3534155" y="2068068"/>
              <a:ext cx="656844" cy="576072"/>
            </a:xfrm>
            <a:prstGeom prst="rect">
              <a:avLst/>
            </a:prstGeom>
          </p:spPr>
        </p:pic>
        <p:pic>
          <p:nvPicPr>
            <p:cNvPr id="142" name="object 142"/>
            <p:cNvPicPr/>
            <p:nvPr/>
          </p:nvPicPr>
          <p:blipFill>
            <a:blip r:embed="rId70" cstate="print"/>
            <a:stretch>
              <a:fillRect/>
            </a:stretch>
          </p:blipFill>
          <p:spPr>
            <a:xfrm>
              <a:off x="3564636" y="2100072"/>
              <a:ext cx="597408" cy="345948"/>
            </a:xfrm>
            <a:prstGeom prst="rect">
              <a:avLst/>
            </a:prstGeom>
          </p:spPr>
        </p:pic>
        <p:pic>
          <p:nvPicPr>
            <p:cNvPr id="143" name="object 143"/>
            <p:cNvPicPr/>
            <p:nvPr/>
          </p:nvPicPr>
          <p:blipFill>
            <a:blip r:embed="rId71" cstate="print"/>
            <a:stretch>
              <a:fillRect/>
            </a:stretch>
          </p:blipFill>
          <p:spPr>
            <a:xfrm>
              <a:off x="3304031" y="2682240"/>
              <a:ext cx="291083" cy="550163"/>
            </a:xfrm>
            <a:prstGeom prst="rect">
              <a:avLst/>
            </a:prstGeom>
          </p:spPr>
        </p:pic>
        <p:pic>
          <p:nvPicPr>
            <p:cNvPr id="144" name="object 144"/>
            <p:cNvPicPr/>
            <p:nvPr/>
          </p:nvPicPr>
          <p:blipFill>
            <a:blip r:embed="rId72" cstate="print"/>
            <a:stretch>
              <a:fillRect/>
            </a:stretch>
          </p:blipFill>
          <p:spPr>
            <a:xfrm>
              <a:off x="3320795" y="2770632"/>
              <a:ext cx="262127" cy="397763"/>
            </a:xfrm>
            <a:prstGeom prst="rect">
              <a:avLst/>
            </a:prstGeom>
          </p:spPr>
        </p:pic>
        <p:pic>
          <p:nvPicPr>
            <p:cNvPr id="145" name="object 145"/>
            <p:cNvPicPr/>
            <p:nvPr/>
          </p:nvPicPr>
          <p:blipFill>
            <a:blip r:embed="rId25" cstate="print"/>
            <a:stretch>
              <a:fillRect/>
            </a:stretch>
          </p:blipFill>
          <p:spPr>
            <a:xfrm>
              <a:off x="3265931" y="2647188"/>
              <a:ext cx="370332" cy="612648"/>
            </a:xfrm>
            <a:prstGeom prst="rect">
              <a:avLst/>
            </a:prstGeom>
          </p:spPr>
        </p:pic>
        <p:pic>
          <p:nvPicPr>
            <p:cNvPr id="146" name="object 146"/>
            <p:cNvPicPr/>
            <p:nvPr/>
          </p:nvPicPr>
          <p:blipFill>
            <a:blip r:embed="rId73" cstate="print"/>
            <a:stretch>
              <a:fillRect/>
            </a:stretch>
          </p:blipFill>
          <p:spPr>
            <a:xfrm>
              <a:off x="3119627" y="2497836"/>
              <a:ext cx="291084" cy="550163"/>
            </a:xfrm>
            <a:prstGeom prst="rect">
              <a:avLst/>
            </a:prstGeom>
          </p:spPr>
        </p:pic>
        <p:pic>
          <p:nvPicPr>
            <p:cNvPr id="147" name="object 147"/>
            <p:cNvPicPr/>
            <p:nvPr/>
          </p:nvPicPr>
          <p:blipFill>
            <a:blip r:embed="rId74" cstate="print"/>
            <a:stretch>
              <a:fillRect/>
            </a:stretch>
          </p:blipFill>
          <p:spPr>
            <a:xfrm>
              <a:off x="3144012" y="2795016"/>
              <a:ext cx="251460" cy="179832"/>
            </a:xfrm>
            <a:prstGeom prst="rect">
              <a:avLst/>
            </a:prstGeom>
          </p:spPr>
        </p:pic>
        <p:pic>
          <p:nvPicPr>
            <p:cNvPr id="148" name="object 148"/>
            <p:cNvPicPr/>
            <p:nvPr/>
          </p:nvPicPr>
          <p:blipFill>
            <a:blip r:embed="rId75" cstate="print"/>
            <a:stretch>
              <a:fillRect/>
            </a:stretch>
          </p:blipFill>
          <p:spPr>
            <a:xfrm>
              <a:off x="3131820" y="2578608"/>
              <a:ext cx="266700" cy="219456"/>
            </a:xfrm>
            <a:prstGeom prst="rect">
              <a:avLst/>
            </a:prstGeom>
          </p:spPr>
        </p:pic>
        <p:pic>
          <p:nvPicPr>
            <p:cNvPr id="149" name="object 149"/>
            <p:cNvPicPr/>
            <p:nvPr/>
          </p:nvPicPr>
          <p:blipFill>
            <a:blip r:embed="rId25" cstate="print"/>
            <a:stretch>
              <a:fillRect/>
            </a:stretch>
          </p:blipFill>
          <p:spPr>
            <a:xfrm>
              <a:off x="3076956" y="2464308"/>
              <a:ext cx="371856" cy="611124"/>
            </a:xfrm>
            <a:prstGeom prst="rect">
              <a:avLst/>
            </a:prstGeom>
          </p:spPr>
        </p:pic>
        <p:sp>
          <p:nvSpPr>
            <p:cNvPr id="150" name="object 150"/>
            <p:cNvSpPr/>
            <p:nvPr/>
          </p:nvSpPr>
          <p:spPr>
            <a:xfrm>
              <a:off x="3887724" y="2407919"/>
              <a:ext cx="1891664" cy="1892935"/>
            </a:xfrm>
            <a:custGeom>
              <a:avLst/>
              <a:gdLst/>
              <a:ahLst/>
              <a:cxnLst/>
              <a:rect l="l" t="t" r="r" b="b"/>
              <a:pathLst>
                <a:path w="1891664" h="1892935">
                  <a:moveTo>
                    <a:pt x="945641" y="0"/>
                  </a:moveTo>
                  <a:lnTo>
                    <a:pt x="896982" y="1231"/>
                  </a:lnTo>
                  <a:lnTo>
                    <a:pt x="848962" y="4885"/>
                  </a:lnTo>
                  <a:lnTo>
                    <a:pt x="801639" y="10903"/>
                  </a:lnTo>
                  <a:lnTo>
                    <a:pt x="755073" y="19225"/>
                  </a:lnTo>
                  <a:lnTo>
                    <a:pt x="709324" y="29792"/>
                  </a:lnTo>
                  <a:lnTo>
                    <a:pt x="664451" y="42544"/>
                  </a:lnTo>
                  <a:lnTo>
                    <a:pt x="620514" y="57422"/>
                  </a:lnTo>
                  <a:lnTo>
                    <a:pt x="577572" y="74366"/>
                  </a:lnTo>
                  <a:lnTo>
                    <a:pt x="535684" y="93317"/>
                  </a:lnTo>
                  <a:lnTo>
                    <a:pt x="494910" y="114216"/>
                  </a:lnTo>
                  <a:lnTo>
                    <a:pt x="455309" y="137003"/>
                  </a:lnTo>
                  <a:lnTo>
                    <a:pt x="416941" y="161618"/>
                  </a:lnTo>
                  <a:lnTo>
                    <a:pt x="379866" y="188002"/>
                  </a:lnTo>
                  <a:lnTo>
                    <a:pt x="344142" y="216097"/>
                  </a:lnTo>
                  <a:lnTo>
                    <a:pt x="309829" y="245841"/>
                  </a:lnTo>
                  <a:lnTo>
                    <a:pt x="276987" y="277177"/>
                  </a:lnTo>
                  <a:lnTo>
                    <a:pt x="245674" y="310044"/>
                  </a:lnTo>
                  <a:lnTo>
                    <a:pt x="215951" y="344383"/>
                  </a:lnTo>
                  <a:lnTo>
                    <a:pt x="187877" y="380134"/>
                  </a:lnTo>
                  <a:lnTo>
                    <a:pt x="161511" y="417239"/>
                  </a:lnTo>
                  <a:lnTo>
                    <a:pt x="136912" y="455638"/>
                  </a:lnTo>
                  <a:lnTo>
                    <a:pt x="114141" y="495270"/>
                  </a:lnTo>
                  <a:lnTo>
                    <a:pt x="93257" y="536078"/>
                  </a:lnTo>
                  <a:lnTo>
                    <a:pt x="74318" y="578000"/>
                  </a:lnTo>
                  <a:lnTo>
                    <a:pt x="57385" y="620979"/>
                  </a:lnTo>
                  <a:lnTo>
                    <a:pt x="42517" y="664954"/>
                  </a:lnTo>
                  <a:lnTo>
                    <a:pt x="29773" y="709867"/>
                  </a:lnTo>
                  <a:lnTo>
                    <a:pt x="19213" y="755656"/>
                  </a:lnTo>
                  <a:lnTo>
                    <a:pt x="10896" y="802265"/>
                  </a:lnTo>
                  <a:lnTo>
                    <a:pt x="4882" y="849631"/>
                  </a:lnTo>
                  <a:lnTo>
                    <a:pt x="1230" y="897697"/>
                  </a:lnTo>
                  <a:lnTo>
                    <a:pt x="0" y="946403"/>
                  </a:lnTo>
                  <a:lnTo>
                    <a:pt x="1230" y="995110"/>
                  </a:lnTo>
                  <a:lnTo>
                    <a:pt x="4882" y="1043176"/>
                  </a:lnTo>
                  <a:lnTo>
                    <a:pt x="10896" y="1090542"/>
                  </a:lnTo>
                  <a:lnTo>
                    <a:pt x="19213" y="1137151"/>
                  </a:lnTo>
                  <a:lnTo>
                    <a:pt x="29773" y="1182940"/>
                  </a:lnTo>
                  <a:lnTo>
                    <a:pt x="42517" y="1227853"/>
                  </a:lnTo>
                  <a:lnTo>
                    <a:pt x="57385" y="1271828"/>
                  </a:lnTo>
                  <a:lnTo>
                    <a:pt x="74318" y="1314807"/>
                  </a:lnTo>
                  <a:lnTo>
                    <a:pt x="93257" y="1356729"/>
                  </a:lnTo>
                  <a:lnTo>
                    <a:pt x="114141" y="1397537"/>
                  </a:lnTo>
                  <a:lnTo>
                    <a:pt x="136912" y="1437169"/>
                  </a:lnTo>
                  <a:lnTo>
                    <a:pt x="161511" y="1475568"/>
                  </a:lnTo>
                  <a:lnTo>
                    <a:pt x="187877" y="1512673"/>
                  </a:lnTo>
                  <a:lnTo>
                    <a:pt x="215951" y="1548424"/>
                  </a:lnTo>
                  <a:lnTo>
                    <a:pt x="245674" y="1582763"/>
                  </a:lnTo>
                  <a:lnTo>
                    <a:pt x="276986" y="1615630"/>
                  </a:lnTo>
                  <a:lnTo>
                    <a:pt x="309829" y="1646966"/>
                  </a:lnTo>
                  <a:lnTo>
                    <a:pt x="344142" y="1676710"/>
                  </a:lnTo>
                  <a:lnTo>
                    <a:pt x="379866" y="1704805"/>
                  </a:lnTo>
                  <a:lnTo>
                    <a:pt x="416941" y="1731189"/>
                  </a:lnTo>
                  <a:lnTo>
                    <a:pt x="455309" y="1755804"/>
                  </a:lnTo>
                  <a:lnTo>
                    <a:pt x="494910" y="1778591"/>
                  </a:lnTo>
                  <a:lnTo>
                    <a:pt x="535684" y="1799490"/>
                  </a:lnTo>
                  <a:lnTo>
                    <a:pt x="577572" y="1818441"/>
                  </a:lnTo>
                  <a:lnTo>
                    <a:pt x="620514" y="1835385"/>
                  </a:lnTo>
                  <a:lnTo>
                    <a:pt x="664451" y="1850263"/>
                  </a:lnTo>
                  <a:lnTo>
                    <a:pt x="709324" y="1863015"/>
                  </a:lnTo>
                  <a:lnTo>
                    <a:pt x="755073" y="1873582"/>
                  </a:lnTo>
                  <a:lnTo>
                    <a:pt x="801639" y="1881904"/>
                  </a:lnTo>
                  <a:lnTo>
                    <a:pt x="848962" y="1887922"/>
                  </a:lnTo>
                  <a:lnTo>
                    <a:pt x="896982" y="1891576"/>
                  </a:lnTo>
                  <a:lnTo>
                    <a:pt x="945641" y="1892807"/>
                  </a:lnTo>
                  <a:lnTo>
                    <a:pt x="994301" y="1891576"/>
                  </a:lnTo>
                  <a:lnTo>
                    <a:pt x="1042321" y="1887922"/>
                  </a:lnTo>
                  <a:lnTo>
                    <a:pt x="1089644" y="1881904"/>
                  </a:lnTo>
                  <a:lnTo>
                    <a:pt x="1136210" y="1873582"/>
                  </a:lnTo>
                  <a:lnTo>
                    <a:pt x="1181959" y="1863015"/>
                  </a:lnTo>
                  <a:lnTo>
                    <a:pt x="1226832" y="1850263"/>
                  </a:lnTo>
                  <a:lnTo>
                    <a:pt x="1270769" y="1835385"/>
                  </a:lnTo>
                  <a:lnTo>
                    <a:pt x="1313711" y="1818441"/>
                  </a:lnTo>
                  <a:lnTo>
                    <a:pt x="1355599" y="1799490"/>
                  </a:lnTo>
                  <a:lnTo>
                    <a:pt x="1396373" y="1778591"/>
                  </a:lnTo>
                  <a:lnTo>
                    <a:pt x="1435974" y="1755804"/>
                  </a:lnTo>
                  <a:lnTo>
                    <a:pt x="1474342" y="1731189"/>
                  </a:lnTo>
                  <a:lnTo>
                    <a:pt x="1511417" y="1704805"/>
                  </a:lnTo>
                  <a:lnTo>
                    <a:pt x="1547141" y="1676710"/>
                  </a:lnTo>
                  <a:lnTo>
                    <a:pt x="1581454" y="1646966"/>
                  </a:lnTo>
                  <a:lnTo>
                    <a:pt x="1614297" y="1615630"/>
                  </a:lnTo>
                  <a:lnTo>
                    <a:pt x="1645609" y="1582763"/>
                  </a:lnTo>
                  <a:lnTo>
                    <a:pt x="1675332" y="1548424"/>
                  </a:lnTo>
                  <a:lnTo>
                    <a:pt x="1703406" y="1512673"/>
                  </a:lnTo>
                  <a:lnTo>
                    <a:pt x="1729772" y="1475568"/>
                  </a:lnTo>
                  <a:lnTo>
                    <a:pt x="1754371" y="1437169"/>
                  </a:lnTo>
                  <a:lnTo>
                    <a:pt x="1777142" y="1397537"/>
                  </a:lnTo>
                  <a:lnTo>
                    <a:pt x="1798026" y="1356729"/>
                  </a:lnTo>
                  <a:lnTo>
                    <a:pt x="1816965" y="1314807"/>
                  </a:lnTo>
                  <a:lnTo>
                    <a:pt x="1833898" y="1271828"/>
                  </a:lnTo>
                  <a:lnTo>
                    <a:pt x="1848766" y="1227853"/>
                  </a:lnTo>
                  <a:lnTo>
                    <a:pt x="1861510" y="1182940"/>
                  </a:lnTo>
                  <a:lnTo>
                    <a:pt x="1872070" y="1137151"/>
                  </a:lnTo>
                  <a:lnTo>
                    <a:pt x="1880387" y="1090542"/>
                  </a:lnTo>
                  <a:lnTo>
                    <a:pt x="1886401" y="1043176"/>
                  </a:lnTo>
                  <a:lnTo>
                    <a:pt x="1890053" y="995110"/>
                  </a:lnTo>
                  <a:lnTo>
                    <a:pt x="1891284" y="946403"/>
                  </a:lnTo>
                  <a:lnTo>
                    <a:pt x="1890053" y="897697"/>
                  </a:lnTo>
                  <a:lnTo>
                    <a:pt x="1886401" y="849631"/>
                  </a:lnTo>
                  <a:lnTo>
                    <a:pt x="1880387" y="802265"/>
                  </a:lnTo>
                  <a:lnTo>
                    <a:pt x="1872070" y="755656"/>
                  </a:lnTo>
                  <a:lnTo>
                    <a:pt x="1861510" y="709867"/>
                  </a:lnTo>
                  <a:lnTo>
                    <a:pt x="1848766" y="664954"/>
                  </a:lnTo>
                  <a:lnTo>
                    <a:pt x="1833898" y="620979"/>
                  </a:lnTo>
                  <a:lnTo>
                    <a:pt x="1816965" y="578000"/>
                  </a:lnTo>
                  <a:lnTo>
                    <a:pt x="1798026" y="536078"/>
                  </a:lnTo>
                  <a:lnTo>
                    <a:pt x="1777142" y="495270"/>
                  </a:lnTo>
                  <a:lnTo>
                    <a:pt x="1754371" y="455638"/>
                  </a:lnTo>
                  <a:lnTo>
                    <a:pt x="1729772" y="417239"/>
                  </a:lnTo>
                  <a:lnTo>
                    <a:pt x="1703406" y="380134"/>
                  </a:lnTo>
                  <a:lnTo>
                    <a:pt x="1675332" y="344383"/>
                  </a:lnTo>
                  <a:lnTo>
                    <a:pt x="1645609" y="310044"/>
                  </a:lnTo>
                  <a:lnTo>
                    <a:pt x="1614297" y="277177"/>
                  </a:lnTo>
                  <a:lnTo>
                    <a:pt x="1581454" y="245841"/>
                  </a:lnTo>
                  <a:lnTo>
                    <a:pt x="1547141" y="216097"/>
                  </a:lnTo>
                  <a:lnTo>
                    <a:pt x="1511417" y="188002"/>
                  </a:lnTo>
                  <a:lnTo>
                    <a:pt x="1474342" y="161618"/>
                  </a:lnTo>
                  <a:lnTo>
                    <a:pt x="1435974" y="137003"/>
                  </a:lnTo>
                  <a:lnTo>
                    <a:pt x="1396373" y="114216"/>
                  </a:lnTo>
                  <a:lnTo>
                    <a:pt x="1355599" y="93317"/>
                  </a:lnTo>
                  <a:lnTo>
                    <a:pt x="1313711" y="74366"/>
                  </a:lnTo>
                  <a:lnTo>
                    <a:pt x="1270769" y="57422"/>
                  </a:lnTo>
                  <a:lnTo>
                    <a:pt x="1226832" y="42544"/>
                  </a:lnTo>
                  <a:lnTo>
                    <a:pt x="1181959" y="29792"/>
                  </a:lnTo>
                  <a:lnTo>
                    <a:pt x="1136210" y="19225"/>
                  </a:lnTo>
                  <a:lnTo>
                    <a:pt x="1089644" y="10903"/>
                  </a:lnTo>
                  <a:lnTo>
                    <a:pt x="1042321" y="4885"/>
                  </a:lnTo>
                  <a:lnTo>
                    <a:pt x="994301" y="1231"/>
                  </a:lnTo>
                  <a:lnTo>
                    <a:pt x="945641" y="0"/>
                  </a:lnTo>
                  <a:close/>
                </a:path>
              </a:pathLst>
            </a:custGeom>
            <a:solidFill>
              <a:srgbClr val="FFFFFF">
                <a:alpha val="39999"/>
              </a:srgbClr>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grpSp>
      <p:sp>
        <p:nvSpPr>
          <p:cNvPr id="151" name="object 151"/>
          <p:cNvSpPr txBox="1"/>
          <p:nvPr/>
        </p:nvSpPr>
        <p:spPr>
          <a:xfrm>
            <a:off x="6109955" y="3391122"/>
            <a:ext cx="79375" cy="246862"/>
          </a:xfrm>
          <a:prstGeom prst="rect">
            <a:avLst/>
          </a:prstGeom>
        </p:spPr>
        <p:txBody>
          <a:bodyPr vert="horz" wrap="square" lIns="0" tIns="15875" rIns="0" bIns="0" rtlCol="0">
            <a:spAutoFit/>
          </a:bodyPr>
          <a:lstStyle/>
          <a:p>
            <a:pPr marL="12700" marR="0" lvl="0" indent="0" defTabSz="914400" eaLnBrk="1" fontAlgn="auto" latinLnBrk="0" hangingPunct="1">
              <a:lnSpc>
                <a:spcPct val="100000"/>
              </a:lnSpc>
              <a:spcBef>
                <a:spcPts val="125"/>
              </a:spcBef>
              <a:spcAft>
                <a:spcPts val="0"/>
              </a:spcAft>
              <a:buClrTx/>
              <a:buSzTx/>
              <a:buFontTx/>
              <a:buNone/>
              <a:tabLst/>
              <a:defRPr/>
            </a:pPr>
            <a:r>
              <a:rPr kumimoji="0" sz="1500" b="0" i="0" u="none" strike="noStrike" kern="0" cap="none" spc="5" normalizeH="0" baseline="0" noProof="0">
                <a:ln>
                  <a:noFill/>
                </a:ln>
                <a:solidFill>
                  <a:sysClr val="windowText" lastClr="000000"/>
                </a:solidFill>
                <a:effectLst/>
                <a:uLnTx/>
                <a:uFillTx/>
                <a:latin typeface="Lucida Sans" panose="020B0602030504020204" pitchFamily="34" charset="0"/>
                <a:cs typeface="Arial"/>
              </a:rPr>
              <a:t>.</a:t>
            </a:r>
            <a:endParaRPr kumimoji="0" sz="1500" b="0" i="0" u="none" strike="noStrike" kern="0" cap="none" spc="0" normalizeH="0" baseline="0" noProof="0">
              <a:ln>
                <a:noFill/>
              </a:ln>
              <a:solidFill>
                <a:sysClr val="windowText" lastClr="000000"/>
              </a:solidFill>
              <a:effectLst/>
              <a:uLnTx/>
              <a:uFillTx/>
              <a:latin typeface="Lucida Sans" panose="020B0602030504020204" pitchFamily="34" charset="0"/>
              <a:cs typeface="Arial"/>
            </a:endParaRPr>
          </a:p>
        </p:txBody>
      </p:sp>
      <p:grpSp>
        <p:nvGrpSpPr>
          <p:cNvPr id="152" name="object 152"/>
          <p:cNvGrpSpPr/>
          <p:nvPr/>
        </p:nvGrpSpPr>
        <p:grpSpPr>
          <a:xfrm>
            <a:off x="5506959" y="2904801"/>
            <a:ext cx="1373505" cy="1306195"/>
            <a:chOff x="4191000" y="2735541"/>
            <a:chExt cx="1373505" cy="1306195"/>
          </a:xfrm>
        </p:grpSpPr>
        <p:pic>
          <p:nvPicPr>
            <p:cNvPr id="153" name="object 153"/>
            <p:cNvPicPr/>
            <p:nvPr/>
          </p:nvPicPr>
          <p:blipFill>
            <a:blip r:embed="rId76" cstate="print"/>
            <a:stretch>
              <a:fillRect/>
            </a:stretch>
          </p:blipFill>
          <p:spPr>
            <a:xfrm>
              <a:off x="4291076" y="2805671"/>
              <a:ext cx="195491" cy="158762"/>
            </a:xfrm>
            <a:prstGeom prst="rect">
              <a:avLst/>
            </a:prstGeom>
          </p:spPr>
        </p:pic>
        <p:pic>
          <p:nvPicPr>
            <p:cNvPr id="154" name="object 154"/>
            <p:cNvPicPr/>
            <p:nvPr/>
          </p:nvPicPr>
          <p:blipFill>
            <a:blip r:embed="rId77" cstate="print"/>
            <a:stretch>
              <a:fillRect/>
            </a:stretch>
          </p:blipFill>
          <p:spPr>
            <a:xfrm>
              <a:off x="4325746" y="2735541"/>
              <a:ext cx="191439" cy="173520"/>
            </a:xfrm>
            <a:prstGeom prst="rect">
              <a:avLst/>
            </a:prstGeom>
          </p:spPr>
        </p:pic>
        <p:pic>
          <p:nvPicPr>
            <p:cNvPr id="155" name="object 155"/>
            <p:cNvPicPr/>
            <p:nvPr/>
          </p:nvPicPr>
          <p:blipFill>
            <a:blip r:embed="rId78" cstate="print"/>
            <a:stretch>
              <a:fillRect/>
            </a:stretch>
          </p:blipFill>
          <p:spPr>
            <a:xfrm>
              <a:off x="5280660" y="2873121"/>
              <a:ext cx="143205" cy="188721"/>
            </a:xfrm>
            <a:prstGeom prst="rect">
              <a:avLst/>
            </a:prstGeom>
          </p:spPr>
        </p:pic>
        <p:pic>
          <p:nvPicPr>
            <p:cNvPr id="156" name="object 156"/>
            <p:cNvPicPr/>
            <p:nvPr/>
          </p:nvPicPr>
          <p:blipFill>
            <a:blip r:embed="rId79" cstate="print"/>
            <a:stretch>
              <a:fillRect/>
            </a:stretch>
          </p:blipFill>
          <p:spPr>
            <a:xfrm>
              <a:off x="5387339" y="3123438"/>
              <a:ext cx="147916" cy="192786"/>
            </a:xfrm>
            <a:prstGeom prst="rect">
              <a:avLst/>
            </a:prstGeom>
          </p:spPr>
        </p:pic>
        <p:pic>
          <p:nvPicPr>
            <p:cNvPr id="157" name="object 157"/>
            <p:cNvPicPr/>
            <p:nvPr/>
          </p:nvPicPr>
          <p:blipFill>
            <a:blip r:embed="rId80" cstate="print"/>
            <a:stretch>
              <a:fillRect/>
            </a:stretch>
          </p:blipFill>
          <p:spPr>
            <a:xfrm>
              <a:off x="4191000" y="3569716"/>
              <a:ext cx="158534" cy="197739"/>
            </a:xfrm>
            <a:prstGeom prst="rect">
              <a:avLst/>
            </a:prstGeom>
          </p:spPr>
        </p:pic>
        <p:pic>
          <p:nvPicPr>
            <p:cNvPr id="158" name="object 158"/>
            <p:cNvPicPr/>
            <p:nvPr/>
          </p:nvPicPr>
          <p:blipFill>
            <a:blip r:embed="rId81" cstate="print"/>
            <a:stretch>
              <a:fillRect/>
            </a:stretch>
          </p:blipFill>
          <p:spPr>
            <a:xfrm>
              <a:off x="4312538" y="3734816"/>
              <a:ext cx="145059" cy="186562"/>
            </a:xfrm>
            <a:prstGeom prst="rect">
              <a:avLst/>
            </a:prstGeom>
          </p:spPr>
        </p:pic>
        <p:pic>
          <p:nvPicPr>
            <p:cNvPr id="159" name="object 159"/>
            <p:cNvPicPr/>
            <p:nvPr/>
          </p:nvPicPr>
          <p:blipFill>
            <a:blip r:embed="rId82" cstate="print"/>
            <a:stretch>
              <a:fillRect/>
            </a:stretch>
          </p:blipFill>
          <p:spPr>
            <a:xfrm>
              <a:off x="4438141" y="3846068"/>
              <a:ext cx="174904" cy="195580"/>
            </a:xfrm>
            <a:prstGeom prst="rect">
              <a:avLst/>
            </a:prstGeom>
          </p:spPr>
        </p:pic>
        <p:pic>
          <p:nvPicPr>
            <p:cNvPr id="160" name="object 160"/>
            <p:cNvPicPr/>
            <p:nvPr/>
          </p:nvPicPr>
          <p:blipFill>
            <a:blip r:embed="rId83" cstate="print"/>
            <a:stretch>
              <a:fillRect/>
            </a:stretch>
          </p:blipFill>
          <p:spPr>
            <a:xfrm>
              <a:off x="5243575" y="3686556"/>
              <a:ext cx="180390" cy="132587"/>
            </a:xfrm>
            <a:prstGeom prst="rect">
              <a:avLst/>
            </a:prstGeom>
          </p:spPr>
        </p:pic>
        <p:pic>
          <p:nvPicPr>
            <p:cNvPr id="161" name="object 161"/>
            <p:cNvPicPr/>
            <p:nvPr/>
          </p:nvPicPr>
          <p:blipFill>
            <a:blip r:embed="rId84" cstate="print"/>
            <a:stretch>
              <a:fillRect/>
            </a:stretch>
          </p:blipFill>
          <p:spPr>
            <a:xfrm>
              <a:off x="5345049" y="3528047"/>
              <a:ext cx="202311" cy="170319"/>
            </a:xfrm>
            <a:prstGeom prst="rect">
              <a:avLst/>
            </a:prstGeom>
          </p:spPr>
        </p:pic>
        <p:pic>
          <p:nvPicPr>
            <p:cNvPr id="162" name="object 162"/>
            <p:cNvPicPr/>
            <p:nvPr/>
          </p:nvPicPr>
          <p:blipFill>
            <a:blip r:embed="rId85" cstate="print"/>
            <a:stretch>
              <a:fillRect/>
            </a:stretch>
          </p:blipFill>
          <p:spPr>
            <a:xfrm>
              <a:off x="5388863" y="3476218"/>
              <a:ext cx="175260" cy="164236"/>
            </a:xfrm>
            <a:prstGeom prst="rect">
              <a:avLst/>
            </a:prstGeom>
          </p:spPr>
        </p:pic>
      </p:grpSp>
      <p:grpSp>
        <p:nvGrpSpPr>
          <p:cNvPr id="163" name="object 163"/>
          <p:cNvGrpSpPr/>
          <p:nvPr/>
        </p:nvGrpSpPr>
        <p:grpSpPr>
          <a:xfrm>
            <a:off x="5395707" y="2617058"/>
            <a:ext cx="1506220" cy="1802638"/>
            <a:chOff x="4079748" y="2447798"/>
            <a:chExt cx="1506220" cy="1802638"/>
          </a:xfrm>
        </p:grpSpPr>
        <p:sp>
          <p:nvSpPr>
            <p:cNvPr id="164" name="object 164"/>
            <p:cNvSpPr/>
            <p:nvPr/>
          </p:nvSpPr>
          <p:spPr>
            <a:xfrm>
              <a:off x="4079748" y="2601467"/>
              <a:ext cx="1506220" cy="1506220"/>
            </a:xfrm>
            <a:custGeom>
              <a:avLst/>
              <a:gdLst/>
              <a:ahLst/>
              <a:cxnLst/>
              <a:rect l="l" t="t" r="r" b="b"/>
              <a:pathLst>
                <a:path w="1506220" h="1506220">
                  <a:moveTo>
                    <a:pt x="743712" y="1309751"/>
                  </a:moveTo>
                  <a:lnTo>
                    <a:pt x="695833" y="1307338"/>
                  </a:lnTo>
                  <a:lnTo>
                    <a:pt x="647319" y="1300238"/>
                  </a:lnTo>
                  <a:lnTo>
                    <a:pt x="600252" y="1289062"/>
                  </a:lnTo>
                  <a:lnTo>
                    <a:pt x="554824" y="1274000"/>
                  </a:lnTo>
                  <a:lnTo>
                    <a:pt x="511213" y="1255242"/>
                  </a:lnTo>
                  <a:lnTo>
                    <a:pt x="469607" y="1232966"/>
                  </a:lnTo>
                  <a:lnTo>
                    <a:pt x="430212" y="1207376"/>
                  </a:lnTo>
                  <a:lnTo>
                    <a:pt x="393192" y="1178636"/>
                  </a:lnTo>
                  <a:lnTo>
                    <a:pt x="358749" y="1146962"/>
                  </a:lnTo>
                  <a:lnTo>
                    <a:pt x="327075" y="1112520"/>
                  </a:lnTo>
                  <a:lnTo>
                    <a:pt x="298335" y="1075499"/>
                  </a:lnTo>
                  <a:lnTo>
                    <a:pt x="272745" y="1036104"/>
                  </a:lnTo>
                  <a:lnTo>
                    <a:pt x="250469" y="994498"/>
                  </a:lnTo>
                  <a:lnTo>
                    <a:pt x="231711" y="950887"/>
                  </a:lnTo>
                  <a:lnTo>
                    <a:pt x="216649" y="905459"/>
                  </a:lnTo>
                  <a:lnTo>
                    <a:pt x="205473" y="858393"/>
                  </a:lnTo>
                  <a:lnTo>
                    <a:pt x="198374" y="809879"/>
                  </a:lnTo>
                  <a:lnTo>
                    <a:pt x="195961" y="762000"/>
                  </a:lnTo>
                  <a:lnTo>
                    <a:pt x="0" y="762000"/>
                  </a:lnTo>
                  <a:lnTo>
                    <a:pt x="3429" y="829818"/>
                  </a:lnTo>
                  <a:lnTo>
                    <a:pt x="9829" y="877709"/>
                  </a:lnTo>
                  <a:lnTo>
                    <a:pt x="19189" y="924598"/>
                  </a:lnTo>
                  <a:lnTo>
                    <a:pt x="31407" y="970381"/>
                  </a:lnTo>
                  <a:lnTo>
                    <a:pt x="46380" y="1014971"/>
                  </a:lnTo>
                  <a:lnTo>
                    <a:pt x="64008" y="1058278"/>
                  </a:lnTo>
                  <a:lnTo>
                    <a:pt x="84201" y="1100188"/>
                  </a:lnTo>
                  <a:lnTo>
                    <a:pt x="106857" y="1140612"/>
                  </a:lnTo>
                  <a:lnTo>
                    <a:pt x="131876" y="1179461"/>
                  </a:lnTo>
                  <a:lnTo>
                    <a:pt x="159169" y="1216621"/>
                  </a:lnTo>
                  <a:lnTo>
                    <a:pt x="188633" y="1251991"/>
                  </a:lnTo>
                  <a:lnTo>
                    <a:pt x="220167" y="1285494"/>
                  </a:lnTo>
                  <a:lnTo>
                    <a:pt x="253669" y="1317028"/>
                  </a:lnTo>
                  <a:lnTo>
                    <a:pt x="289052" y="1346492"/>
                  </a:lnTo>
                  <a:lnTo>
                    <a:pt x="326224" y="1373771"/>
                  </a:lnTo>
                  <a:lnTo>
                    <a:pt x="365074" y="1398790"/>
                  </a:lnTo>
                  <a:lnTo>
                    <a:pt x="405498" y="1421447"/>
                  </a:lnTo>
                  <a:lnTo>
                    <a:pt x="447421" y="1441653"/>
                  </a:lnTo>
                  <a:lnTo>
                    <a:pt x="490728" y="1459280"/>
                  </a:lnTo>
                  <a:lnTo>
                    <a:pt x="535317" y="1474266"/>
                  </a:lnTo>
                  <a:lnTo>
                    <a:pt x="581113" y="1486484"/>
                  </a:lnTo>
                  <a:lnTo>
                    <a:pt x="628002" y="1495869"/>
                  </a:lnTo>
                  <a:lnTo>
                    <a:pt x="675894" y="1502283"/>
                  </a:lnTo>
                  <a:lnTo>
                    <a:pt x="743712" y="1505712"/>
                  </a:lnTo>
                  <a:lnTo>
                    <a:pt x="743712" y="1309751"/>
                  </a:lnTo>
                  <a:close/>
                </a:path>
                <a:path w="1506220" h="1506220">
                  <a:moveTo>
                    <a:pt x="743712" y="0"/>
                  </a:moveTo>
                  <a:lnTo>
                    <a:pt x="675894" y="3429"/>
                  </a:lnTo>
                  <a:lnTo>
                    <a:pt x="628002" y="9842"/>
                  </a:lnTo>
                  <a:lnTo>
                    <a:pt x="581113" y="19202"/>
                  </a:lnTo>
                  <a:lnTo>
                    <a:pt x="535317" y="31419"/>
                  </a:lnTo>
                  <a:lnTo>
                    <a:pt x="490728" y="46393"/>
                  </a:lnTo>
                  <a:lnTo>
                    <a:pt x="447421" y="64020"/>
                  </a:lnTo>
                  <a:lnTo>
                    <a:pt x="405498" y="84213"/>
                  </a:lnTo>
                  <a:lnTo>
                    <a:pt x="365074" y="106870"/>
                  </a:lnTo>
                  <a:lnTo>
                    <a:pt x="326224" y="131889"/>
                  </a:lnTo>
                  <a:lnTo>
                    <a:pt x="289052" y="159181"/>
                  </a:lnTo>
                  <a:lnTo>
                    <a:pt x="253669" y="188645"/>
                  </a:lnTo>
                  <a:lnTo>
                    <a:pt x="220167" y="220179"/>
                  </a:lnTo>
                  <a:lnTo>
                    <a:pt x="188633" y="253682"/>
                  </a:lnTo>
                  <a:lnTo>
                    <a:pt x="159169" y="289064"/>
                  </a:lnTo>
                  <a:lnTo>
                    <a:pt x="131876" y="326237"/>
                  </a:lnTo>
                  <a:lnTo>
                    <a:pt x="106857" y="365086"/>
                  </a:lnTo>
                  <a:lnTo>
                    <a:pt x="84201" y="405511"/>
                  </a:lnTo>
                  <a:lnTo>
                    <a:pt x="64008" y="447433"/>
                  </a:lnTo>
                  <a:lnTo>
                    <a:pt x="46380" y="490740"/>
                  </a:lnTo>
                  <a:lnTo>
                    <a:pt x="31407" y="535330"/>
                  </a:lnTo>
                  <a:lnTo>
                    <a:pt x="19189" y="581126"/>
                  </a:lnTo>
                  <a:lnTo>
                    <a:pt x="9829" y="628015"/>
                  </a:lnTo>
                  <a:lnTo>
                    <a:pt x="3429" y="675894"/>
                  </a:lnTo>
                  <a:lnTo>
                    <a:pt x="0" y="743712"/>
                  </a:lnTo>
                  <a:lnTo>
                    <a:pt x="195961" y="743712"/>
                  </a:lnTo>
                  <a:lnTo>
                    <a:pt x="198374" y="695833"/>
                  </a:lnTo>
                  <a:lnTo>
                    <a:pt x="205473" y="647331"/>
                  </a:lnTo>
                  <a:lnTo>
                    <a:pt x="216649" y="600265"/>
                  </a:lnTo>
                  <a:lnTo>
                    <a:pt x="231711" y="554837"/>
                  </a:lnTo>
                  <a:lnTo>
                    <a:pt x="250469" y="511225"/>
                  </a:lnTo>
                  <a:lnTo>
                    <a:pt x="272745" y="469620"/>
                  </a:lnTo>
                  <a:lnTo>
                    <a:pt x="298335" y="430225"/>
                  </a:lnTo>
                  <a:lnTo>
                    <a:pt x="327075" y="393204"/>
                  </a:lnTo>
                  <a:lnTo>
                    <a:pt x="358749" y="358762"/>
                  </a:lnTo>
                  <a:lnTo>
                    <a:pt x="393192" y="327088"/>
                  </a:lnTo>
                  <a:lnTo>
                    <a:pt x="430212" y="298348"/>
                  </a:lnTo>
                  <a:lnTo>
                    <a:pt x="469607" y="272757"/>
                  </a:lnTo>
                  <a:lnTo>
                    <a:pt x="511213" y="250482"/>
                  </a:lnTo>
                  <a:lnTo>
                    <a:pt x="554824" y="231724"/>
                  </a:lnTo>
                  <a:lnTo>
                    <a:pt x="600252" y="216662"/>
                  </a:lnTo>
                  <a:lnTo>
                    <a:pt x="647319" y="205486"/>
                  </a:lnTo>
                  <a:lnTo>
                    <a:pt x="695833" y="198374"/>
                  </a:lnTo>
                  <a:lnTo>
                    <a:pt x="743712" y="195961"/>
                  </a:lnTo>
                  <a:lnTo>
                    <a:pt x="743712" y="0"/>
                  </a:lnTo>
                  <a:close/>
                </a:path>
                <a:path w="1506220" h="1506220">
                  <a:moveTo>
                    <a:pt x="1505712" y="762000"/>
                  </a:moveTo>
                  <a:lnTo>
                    <a:pt x="1309751" y="762000"/>
                  </a:lnTo>
                  <a:lnTo>
                    <a:pt x="1307338" y="809879"/>
                  </a:lnTo>
                  <a:lnTo>
                    <a:pt x="1300226" y="858393"/>
                  </a:lnTo>
                  <a:lnTo>
                    <a:pt x="1289050" y="905459"/>
                  </a:lnTo>
                  <a:lnTo>
                    <a:pt x="1273987" y="950887"/>
                  </a:lnTo>
                  <a:lnTo>
                    <a:pt x="1255229" y="994498"/>
                  </a:lnTo>
                  <a:lnTo>
                    <a:pt x="1232954" y="1036104"/>
                  </a:lnTo>
                  <a:lnTo>
                    <a:pt x="1207363" y="1075499"/>
                  </a:lnTo>
                  <a:lnTo>
                    <a:pt x="1178623" y="1112520"/>
                  </a:lnTo>
                  <a:lnTo>
                    <a:pt x="1146949" y="1146962"/>
                  </a:lnTo>
                  <a:lnTo>
                    <a:pt x="1112507" y="1178636"/>
                  </a:lnTo>
                  <a:lnTo>
                    <a:pt x="1075486" y="1207376"/>
                  </a:lnTo>
                  <a:lnTo>
                    <a:pt x="1036091" y="1232966"/>
                  </a:lnTo>
                  <a:lnTo>
                    <a:pt x="994486" y="1255242"/>
                  </a:lnTo>
                  <a:lnTo>
                    <a:pt x="950874" y="1274000"/>
                  </a:lnTo>
                  <a:lnTo>
                    <a:pt x="905446" y="1289062"/>
                  </a:lnTo>
                  <a:lnTo>
                    <a:pt x="858380" y="1300238"/>
                  </a:lnTo>
                  <a:lnTo>
                    <a:pt x="809879" y="1307338"/>
                  </a:lnTo>
                  <a:lnTo>
                    <a:pt x="762000" y="1309751"/>
                  </a:lnTo>
                  <a:lnTo>
                    <a:pt x="762000" y="1505712"/>
                  </a:lnTo>
                  <a:lnTo>
                    <a:pt x="829818" y="1502283"/>
                  </a:lnTo>
                  <a:lnTo>
                    <a:pt x="877697" y="1495869"/>
                  </a:lnTo>
                  <a:lnTo>
                    <a:pt x="924585" y="1486484"/>
                  </a:lnTo>
                  <a:lnTo>
                    <a:pt x="970381" y="1474266"/>
                  </a:lnTo>
                  <a:lnTo>
                    <a:pt x="1014971" y="1459280"/>
                  </a:lnTo>
                  <a:lnTo>
                    <a:pt x="1058278" y="1441653"/>
                  </a:lnTo>
                  <a:lnTo>
                    <a:pt x="1100201" y="1421447"/>
                  </a:lnTo>
                  <a:lnTo>
                    <a:pt x="1140625" y="1398790"/>
                  </a:lnTo>
                  <a:lnTo>
                    <a:pt x="1179474" y="1373771"/>
                  </a:lnTo>
                  <a:lnTo>
                    <a:pt x="1216647" y="1346492"/>
                  </a:lnTo>
                  <a:lnTo>
                    <a:pt x="1252029" y="1317028"/>
                  </a:lnTo>
                  <a:lnTo>
                    <a:pt x="1285532" y="1285494"/>
                  </a:lnTo>
                  <a:lnTo>
                    <a:pt x="1317066" y="1251991"/>
                  </a:lnTo>
                  <a:lnTo>
                    <a:pt x="1346530" y="1216621"/>
                  </a:lnTo>
                  <a:lnTo>
                    <a:pt x="1373822" y="1179461"/>
                  </a:lnTo>
                  <a:lnTo>
                    <a:pt x="1398841" y="1140612"/>
                  </a:lnTo>
                  <a:lnTo>
                    <a:pt x="1421498" y="1100188"/>
                  </a:lnTo>
                  <a:lnTo>
                    <a:pt x="1441691" y="1058278"/>
                  </a:lnTo>
                  <a:lnTo>
                    <a:pt x="1459318" y="1014971"/>
                  </a:lnTo>
                  <a:lnTo>
                    <a:pt x="1474292" y="970381"/>
                  </a:lnTo>
                  <a:lnTo>
                    <a:pt x="1486509" y="924598"/>
                  </a:lnTo>
                  <a:lnTo>
                    <a:pt x="1495869" y="877709"/>
                  </a:lnTo>
                  <a:lnTo>
                    <a:pt x="1502283" y="829818"/>
                  </a:lnTo>
                  <a:lnTo>
                    <a:pt x="1505712" y="762000"/>
                  </a:lnTo>
                  <a:close/>
                </a:path>
                <a:path w="1506220" h="1506220">
                  <a:moveTo>
                    <a:pt x="1505712" y="743712"/>
                  </a:moveTo>
                  <a:lnTo>
                    <a:pt x="1502283" y="675894"/>
                  </a:lnTo>
                  <a:lnTo>
                    <a:pt x="1495869" y="628015"/>
                  </a:lnTo>
                  <a:lnTo>
                    <a:pt x="1486509" y="581126"/>
                  </a:lnTo>
                  <a:lnTo>
                    <a:pt x="1474292" y="535330"/>
                  </a:lnTo>
                  <a:lnTo>
                    <a:pt x="1459318" y="490740"/>
                  </a:lnTo>
                  <a:lnTo>
                    <a:pt x="1441691" y="447433"/>
                  </a:lnTo>
                  <a:lnTo>
                    <a:pt x="1421498" y="405511"/>
                  </a:lnTo>
                  <a:lnTo>
                    <a:pt x="1398841" y="365086"/>
                  </a:lnTo>
                  <a:lnTo>
                    <a:pt x="1373822" y="326237"/>
                  </a:lnTo>
                  <a:lnTo>
                    <a:pt x="1346530" y="289064"/>
                  </a:lnTo>
                  <a:lnTo>
                    <a:pt x="1317066" y="253682"/>
                  </a:lnTo>
                  <a:lnTo>
                    <a:pt x="1285532" y="220179"/>
                  </a:lnTo>
                  <a:lnTo>
                    <a:pt x="1252029" y="188645"/>
                  </a:lnTo>
                  <a:lnTo>
                    <a:pt x="1216647" y="159181"/>
                  </a:lnTo>
                  <a:lnTo>
                    <a:pt x="1179474" y="131889"/>
                  </a:lnTo>
                  <a:lnTo>
                    <a:pt x="1140625" y="106870"/>
                  </a:lnTo>
                  <a:lnTo>
                    <a:pt x="1100201" y="84213"/>
                  </a:lnTo>
                  <a:lnTo>
                    <a:pt x="1058278" y="64020"/>
                  </a:lnTo>
                  <a:lnTo>
                    <a:pt x="1014971" y="46393"/>
                  </a:lnTo>
                  <a:lnTo>
                    <a:pt x="970381" y="31419"/>
                  </a:lnTo>
                  <a:lnTo>
                    <a:pt x="924585" y="19202"/>
                  </a:lnTo>
                  <a:lnTo>
                    <a:pt x="877697" y="9842"/>
                  </a:lnTo>
                  <a:lnTo>
                    <a:pt x="829818" y="3429"/>
                  </a:lnTo>
                  <a:lnTo>
                    <a:pt x="762000" y="0"/>
                  </a:lnTo>
                  <a:lnTo>
                    <a:pt x="762000" y="195961"/>
                  </a:lnTo>
                  <a:lnTo>
                    <a:pt x="809879" y="198374"/>
                  </a:lnTo>
                  <a:lnTo>
                    <a:pt x="858380" y="205486"/>
                  </a:lnTo>
                  <a:lnTo>
                    <a:pt x="905446" y="216662"/>
                  </a:lnTo>
                  <a:lnTo>
                    <a:pt x="950874" y="231724"/>
                  </a:lnTo>
                  <a:lnTo>
                    <a:pt x="994486" y="250482"/>
                  </a:lnTo>
                  <a:lnTo>
                    <a:pt x="1036091" y="272757"/>
                  </a:lnTo>
                  <a:lnTo>
                    <a:pt x="1075486" y="298348"/>
                  </a:lnTo>
                  <a:lnTo>
                    <a:pt x="1112507" y="327088"/>
                  </a:lnTo>
                  <a:lnTo>
                    <a:pt x="1146949" y="358762"/>
                  </a:lnTo>
                  <a:lnTo>
                    <a:pt x="1178623" y="393204"/>
                  </a:lnTo>
                  <a:lnTo>
                    <a:pt x="1207363" y="430225"/>
                  </a:lnTo>
                  <a:lnTo>
                    <a:pt x="1232954" y="469620"/>
                  </a:lnTo>
                  <a:lnTo>
                    <a:pt x="1255229" y="511225"/>
                  </a:lnTo>
                  <a:lnTo>
                    <a:pt x="1273987" y="554837"/>
                  </a:lnTo>
                  <a:lnTo>
                    <a:pt x="1289050" y="600265"/>
                  </a:lnTo>
                  <a:lnTo>
                    <a:pt x="1300226" y="647331"/>
                  </a:lnTo>
                  <a:lnTo>
                    <a:pt x="1307338" y="695833"/>
                  </a:lnTo>
                  <a:lnTo>
                    <a:pt x="1309751" y="743712"/>
                  </a:lnTo>
                  <a:lnTo>
                    <a:pt x="1505712" y="743712"/>
                  </a:lnTo>
                  <a:close/>
                </a:path>
              </a:pathLst>
            </a:custGeom>
            <a:solidFill>
              <a:srgbClr val="008FD2"/>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sp>
          <p:nvSpPr>
            <p:cNvPr id="165" name="object 165"/>
            <p:cNvSpPr/>
            <p:nvPr/>
          </p:nvSpPr>
          <p:spPr>
            <a:xfrm>
              <a:off x="4917821" y="2683255"/>
              <a:ext cx="578485" cy="579120"/>
            </a:xfrm>
            <a:custGeom>
              <a:avLst/>
              <a:gdLst/>
              <a:ahLst/>
              <a:cxnLst/>
              <a:rect l="l" t="t" r="r" b="b"/>
              <a:pathLst>
                <a:path w="578485" h="579120">
                  <a:moveTo>
                    <a:pt x="50165" y="6096"/>
                  </a:moveTo>
                  <a:lnTo>
                    <a:pt x="8636" y="0"/>
                  </a:lnTo>
                  <a:lnTo>
                    <a:pt x="0" y="60579"/>
                  </a:lnTo>
                  <a:lnTo>
                    <a:pt x="12192" y="62357"/>
                  </a:lnTo>
                  <a:lnTo>
                    <a:pt x="15875" y="36576"/>
                  </a:lnTo>
                  <a:lnTo>
                    <a:pt x="41148" y="40259"/>
                  </a:lnTo>
                  <a:lnTo>
                    <a:pt x="42545" y="29972"/>
                  </a:lnTo>
                  <a:lnTo>
                    <a:pt x="17399" y="26416"/>
                  </a:lnTo>
                  <a:lnTo>
                    <a:pt x="19431" y="12065"/>
                  </a:lnTo>
                  <a:lnTo>
                    <a:pt x="48641" y="16256"/>
                  </a:lnTo>
                  <a:lnTo>
                    <a:pt x="50165" y="6096"/>
                  </a:lnTo>
                  <a:close/>
                </a:path>
                <a:path w="578485" h="579120">
                  <a:moveTo>
                    <a:pt x="74549" y="11303"/>
                  </a:moveTo>
                  <a:lnTo>
                    <a:pt x="62484" y="8636"/>
                  </a:lnTo>
                  <a:lnTo>
                    <a:pt x="49784" y="68453"/>
                  </a:lnTo>
                  <a:lnTo>
                    <a:pt x="61849" y="70993"/>
                  </a:lnTo>
                  <a:lnTo>
                    <a:pt x="74549" y="11303"/>
                  </a:lnTo>
                  <a:close/>
                </a:path>
                <a:path w="578485" h="579120">
                  <a:moveTo>
                    <a:pt x="136271" y="27686"/>
                  </a:moveTo>
                  <a:lnTo>
                    <a:pt x="125222" y="24511"/>
                  </a:lnTo>
                  <a:lnTo>
                    <a:pt x="113919" y="63754"/>
                  </a:lnTo>
                  <a:lnTo>
                    <a:pt x="101219" y="17653"/>
                  </a:lnTo>
                  <a:lnTo>
                    <a:pt x="89662" y="14224"/>
                  </a:lnTo>
                  <a:lnTo>
                    <a:pt x="72644" y="73025"/>
                  </a:lnTo>
                  <a:lnTo>
                    <a:pt x="83693" y="76200"/>
                  </a:lnTo>
                  <a:lnTo>
                    <a:pt x="94742" y="37846"/>
                  </a:lnTo>
                  <a:lnTo>
                    <a:pt x="107315" y="83058"/>
                  </a:lnTo>
                  <a:lnTo>
                    <a:pt x="119253" y="86487"/>
                  </a:lnTo>
                  <a:lnTo>
                    <a:pt x="136271" y="27686"/>
                  </a:lnTo>
                  <a:close/>
                </a:path>
                <a:path w="578485" h="579120">
                  <a:moveTo>
                    <a:pt x="181102" y="44831"/>
                  </a:moveTo>
                  <a:lnTo>
                    <a:pt x="169545" y="40208"/>
                  </a:lnTo>
                  <a:lnTo>
                    <a:pt x="169545" y="55626"/>
                  </a:lnTo>
                  <a:lnTo>
                    <a:pt x="168783" y="79756"/>
                  </a:lnTo>
                  <a:lnTo>
                    <a:pt x="153416" y="73533"/>
                  </a:lnTo>
                  <a:lnTo>
                    <a:pt x="169545" y="55626"/>
                  </a:lnTo>
                  <a:lnTo>
                    <a:pt x="169545" y="40208"/>
                  </a:lnTo>
                  <a:lnTo>
                    <a:pt x="169037" y="40005"/>
                  </a:lnTo>
                  <a:lnTo>
                    <a:pt x="123952" y="87630"/>
                  </a:lnTo>
                  <a:lnTo>
                    <a:pt x="136144" y="92583"/>
                  </a:lnTo>
                  <a:lnTo>
                    <a:pt x="146050" y="81661"/>
                  </a:lnTo>
                  <a:lnTo>
                    <a:pt x="168656" y="90805"/>
                  </a:lnTo>
                  <a:lnTo>
                    <a:pt x="168402" y="105664"/>
                  </a:lnTo>
                  <a:lnTo>
                    <a:pt x="180848" y="110744"/>
                  </a:lnTo>
                  <a:lnTo>
                    <a:pt x="180949" y="81661"/>
                  </a:lnTo>
                  <a:lnTo>
                    <a:pt x="180962" y="79756"/>
                  </a:lnTo>
                  <a:lnTo>
                    <a:pt x="181051" y="55626"/>
                  </a:lnTo>
                  <a:lnTo>
                    <a:pt x="181102" y="44831"/>
                  </a:lnTo>
                  <a:close/>
                </a:path>
                <a:path w="578485" h="579120">
                  <a:moveTo>
                    <a:pt x="255270" y="81026"/>
                  </a:moveTo>
                  <a:lnTo>
                    <a:pt x="245110" y="75692"/>
                  </a:lnTo>
                  <a:lnTo>
                    <a:pt x="225933" y="111760"/>
                  </a:lnTo>
                  <a:lnTo>
                    <a:pt x="223012" y="64008"/>
                  </a:lnTo>
                  <a:lnTo>
                    <a:pt x="212471" y="58420"/>
                  </a:lnTo>
                  <a:lnTo>
                    <a:pt x="183769" y="112395"/>
                  </a:lnTo>
                  <a:lnTo>
                    <a:pt x="193929" y="117729"/>
                  </a:lnTo>
                  <a:lnTo>
                    <a:pt x="212598" y="82550"/>
                  </a:lnTo>
                  <a:lnTo>
                    <a:pt x="215646" y="129286"/>
                  </a:lnTo>
                  <a:lnTo>
                    <a:pt x="226568" y="135001"/>
                  </a:lnTo>
                  <a:lnTo>
                    <a:pt x="255270" y="81026"/>
                  </a:lnTo>
                  <a:close/>
                </a:path>
                <a:path w="578485" h="579120">
                  <a:moveTo>
                    <a:pt x="305054" y="122936"/>
                  </a:moveTo>
                  <a:lnTo>
                    <a:pt x="302768" y="112903"/>
                  </a:lnTo>
                  <a:lnTo>
                    <a:pt x="298958" y="107696"/>
                  </a:lnTo>
                  <a:lnTo>
                    <a:pt x="292735" y="103632"/>
                  </a:lnTo>
                  <a:lnTo>
                    <a:pt x="285623" y="98806"/>
                  </a:lnTo>
                  <a:lnTo>
                    <a:pt x="245745" y="122428"/>
                  </a:lnTo>
                  <a:lnTo>
                    <a:pt x="243713" y="130175"/>
                  </a:lnTo>
                  <a:lnTo>
                    <a:pt x="246253" y="145288"/>
                  </a:lnTo>
                  <a:lnTo>
                    <a:pt x="250190" y="151257"/>
                  </a:lnTo>
                  <a:lnTo>
                    <a:pt x="257048" y="155702"/>
                  </a:lnTo>
                  <a:lnTo>
                    <a:pt x="262509" y="159385"/>
                  </a:lnTo>
                  <a:lnTo>
                    <a:pt x="267843" y="161036"/>
                  </a:lnTo>
                  <a:lnTo>
                    <a:pt x="278511" y="160401"/>
                  </a:lnTo>
                  <a:lnTo>
                    <a:pt x="283845" y="157988"/>
                  </a:lnTo>
                  <a:lnTo>
                    <a:pt x="289052" y="153416"/>
                  </a:lnTo>
                  <a:lnTo>
                    <a:pt x="281178" y="143637"/>
                  </a:lnTo>
                  <a:lnTo>
                    <a:pt x="277876" y="146812"/>
                  </a:lnTo>
                  <a:lnTo>
                    <a:pt x="274701" y="148590"/>
                  </a:lnTo>
                  <a:lnTo>
                    <a:pt x="268351" y="149479"/>
                  </a:lnTo>
                  <a:lnTo>
                    <a:pt x="265430" y="148717"/>
                  </a:lnTo>
                  <a:lnTo>
                    <a:pt x="259080" y="144399"/>
                  </a:lnTo>
                  <a:lnTo>
                    <a:pt x="256921" y="141097"/>
                  </a:lnTo>
                  <a:lnTo>
                    <a:pt x="256032" y="132461"/>
                  </a:lnTo>
                  <a:lnTo>
                    <a:pt x="257937" y="127127"/>
                  </a:lnTo>
                  <a:lnTo>
                    <a:pt x="266192" y="114681"/>
                  </a:lnTo>
                  <a:lnTo>
                    <a:pt x="270256" y="111125"/>
                  </a:lnTo>
                  <a:lnTo>
                    <a:pt x="278638" y="108839"/>
                  </a:lnTo>
                  <a:lnTo>
                    <a:pt x="282575" y="109474"/>
                  </a:lnTo>
                  <a:lnTo>
                    <a:pt x="289052" y="113792"/>
                  </a:lnTo>
                  <a:lnTo>
                    <a:pt x="290830" y="116205"/>
                  </a:lnTo>
                  <a:lnTo>
                    <a:pt x="292608" y="121793"/>
                  </a:lnTo>
                  <a:lnTo>
                    <a:pt x="292481" y="124714"/>
                  </a:lnTo>
                  <a:lnTo>
                    <a:pt x="291338" y="127762"/>
                  </a:lnTo>
                  <a:lnTo>
                    <a:pt x="303149" y="132080"/>
                  </a:lnTo>
                  <a:lnTo>
                    <a:pt x="304673" y="127254"/>
                  </a:lnTo>
                  <a:lnTo>
                    <a:pt x="305054" y="122936"/>
                  </a:lnTo>
                  <a:close/>
                </a:path>
                <a:path w="578485" h="579120">
                  <a:moveTo>
                    <a:pt x="332613" y="133731"/>
                  </a:moveTo>
                  <a:lnTo>
                    <a:pt x="322834" y="126238"/>
                  </a:lnTo>
                  <a:lnTo>
                    <a:pt x="285496" y="174625"/>
                  </a:lnTo>
                  <a:lnTo>
                    <a:pt x="295275" y="182118"/>
                  </a:lnTo>
                  <a:lnTo>
                    <a:pt x="332613" y="133731"/>
                  </a:lnTo>
                  <a:close/>
                </a:path>
                <a:path w="578485" h="579120">
                  <a:moveTo>
                    <a:pt x="367538" y="163195"/>
                  </a:moveTo>
                  <a:lnTo>
                    <a:pt x="357759" y="154559"/>
                  </a:lnTo>
                  <a:lnTo>
                    <a:pt x="353060" y="156972"/>
                  </a:lnTo>
                  <a:lnTo>
                    <a:pt x="353060" y="169418"/>
                  </a:lnTo>
                  <a:lnTo>
                    <a:pt x="344297" y="192024"/>
                  </a:lnTo>
                  <a:lnTo>
                    <a:pt x="337566" y="186055"/>
                  </a:lnTo>
                  <a:lnTo>
                    <a:pt x="331851" y="180975"/>
                  </a:lnTo>
                  <a:lnTo>
                    <a:pt x="353060" y="169418"/>
                  </a:lnTo>
                  <a:lnTo>
                    <a:pt x="353060" y="156972"/>
                  </a:lnTo>
                  <a:lnTo>
                    <a:pt x="299466" y="184404"/>
                  </a:lnTo>
                  <a:lnTo>
                    <a:pt x="309245" y="193167"/>
                  </a:lnTo>
                  <a:lnTo>
                    <a:pt x="322199" y="186055"/>
                  </a:lnTo>
                  <a:lnTo>
                    <a:pt x="340487" y="202311"/>
                  </a:lnTo>
                  <a:lnTo>
                    <a:pt x="335280" y="216281"/>
                  </a:lnTo>
                  <a:lnTo>
                    <a:pt x="345313" y="225171"/>
                  </a:lnTo>
                  <a:lnTo>
                    <a:pt x="357187" y="192024"/>
                  </a:lnTo>
                  <a:lnTo>
                    <a:pt x="365302" y="169418"/>
                  </a:lnTo>
                  <a:lnTo>
                    <a:pt x="367538" y="163195"/>
                  </a:lnTo>
                  <a:close/>
                </a:path>
                <a:path w="578485" h="579120">
                  <a:moveTo>
                    <a:pt x="400304" y="195580"/>
                  </a:moveTo>
                  <a:lnTo>
                    <a:pt x="391922" y="186563"/>
                  </a:lnTo>
                  <a:lnTo>
                    <a:pt x="347726" y="228092"/>
                  </a:lnTo>
                  <a:lnTo>
                    <a:pt x="377063" y="259461"/>
                  </a:lnTo>
                  <a:lnTo>
                    <a:pt x="384683" y="252349"/>
                  </a:lnTo>
                  <a:lnTo>
                    <a:pt x="363601" y="229997"/>
                  </a:lnTo>
                  <a:lnTo>
                    <a:pt x="400304" y="195580"/>
                  </a:lnTo>
                  <a:close/>
                </a:path>
                <a:path w="578485" h="579120">
                  <a:moveTo>
                    <a:pt x="474091" y="285877"/>
                  </a:moveTo>
                  <a:lnTo>
                    <a:pt x="466852" y="275844"/>
                  </a:lnTo>
                  <a:lnTo>
                    <a:pt x="447421" y="289814"/>
                  </a:lnTo>
                  <a:lnTo>
                    <a:pt x="433197" y="270256"/>
                  </a:lnTo>
                  <a:lnTo>
                    <a:pt x="452755" y="256159"/>
                  </a:lnTo>
                  <a:lnTo>
                    <a:pt x="445516" y="246126"/>
                  </a:lnTo>
                  <a:lnTo>
                    <a:pt x="395986" y="281813"/>
                  </a:lnTo>
                  <a:lnTo>
                    <a:pt x="403225" y="291846"/>
                  </a:lnTo>
                  <a:lnTo>
                    <a:pt x="424815" y="276225"/>
                  </a:lnTo>
                  <a:lnTo>
                    <a:pt x="439039" y="295910"/>
                  </a:lnTo>
                  <a:lnTo>
                    <a:pt x="417322" y="311531"/>
                  </a:lnTo>
                  <a:lnTo>
                    <a:pt x="424434" y="321564"/>
                  </a:lnTo>
                  <a:lnTo>
                    <a:pt x="474091" y="285877"/>
                  </a:lnTo>
                  <a:close/>
                </a:path>
                <a:path w="578485" h="579120">
                  <a:moveTo>
                    <a:pt x="506095" y="339090"/>
                  </a:moveTo>
                  <a:lnTo>
                    <a:pt x="483362" y="299847"/>
                  </a:lnTo>
                  <a:lnTo>
                    <a:pt x="430530" y="330581"/>
                  </a:lnTo>
                  <a:lnTo>
                    <a:pt x="453898" y="370713"/>
                  </a:lnTo>
                  <a:lnTo>
                    <a:pt x="462788" y="365633"/>
                  </a:lnTo>
                  <a:lnTo>
                    <a:pt x="445643" y="336042"/>
                  </a:lnTo>
                  <a:lnTo>
                    <a:pt x="459994" y="327660"/>
                  </a:lnTo>
                  <a:lnTo>
                    <a:pt x="475361" y="354203"/>
                  </a:lnTo>
                  <a:lnTo>
                    <a:pt x="484251" y="349123"/>
                  </a:lnTo>
                  <a:lnTo>
                    <a:pt x="468884" y="322580"/>
                  </a:lnTo>
                  <a:lnTo>
                    <a:pt x="480568" y="315722"/>
                  </a:lnTo>
                  <a:lnTo>
                    <a:pt x="497205" y="344170"/>
                  </a:lnTo>
                  <a:lnTo>
                    <a:pt x="506095" y="339090"/>
                  </a:lnTo>
                  <a:close/>
                </a:path>
                <a:path w="578485" h="579120">
                  <a:moveTo>
                    <a:pt x="526669" y="381381"/>
                  </a:moveTo>
                  <a:lnTo>
                    <a:pt x="526605" y="381254"/>
                  </a:lnTo>
                  <a:lnTo>
                    <a:pt x="521208" y="369570"/>
                  </a:lnTo>
                  <a:lnTo>
                    <a:pt x="510921" y="370154"/>
                  </a:lnTo>
                  <a:lnTo>
                    <a:pt x="510921" y="381254"/>
                  </a:lnTo>
                  <a:lnTo>
                    <a:pt x="493776" y="398272"/>
                  </a:lnTo>
                  <a:lnTo>
                    <a:pt x="487197" y="384048"/>
                  </a:lnTo>
                  <a:lnTo>
                    <a:pt x="486791" y="383159"/>
                  </a:lnTo>
                  <a:lnTo>
                    <a:pt x="510921" y="381254"/>
                  </a:lnTo>
                  <a:lnTo>
                    <a:pt x="510921" y="370154"/>
                  </a:lnTo>
                  <a:lnTo>
                    <a:pt x="455803" y="373253"/>
                  </a:lnTo>
                  <a:lnTo>
                    <a:pt x="461137" y="385191"/>
                  </a:lnTo>
                  <a:lnTo>
                    <a:pt x="475869" y="384048"/>
                  </a:lnTo>
                  <a:lnTo>
                    <a:pt x="486029" y="406146"/>
                  </a:lnTo>
                  <a:lnTo>
                    <a:pt x="475615" y="416814"/>
                  </a:lnTo>
                  <a:lnTo>
                    <a:pt x="481203" y="429006"/>
                  </a:lnTo>
                  <a:lnTo>
                    <a:pt x="510540" y="398272"/>
                  </a:lnTo>
                  <a:lnTo>
                    <a:pt x="526669" y="381381"/>
                  </a:lnTo>
                  <a:close/>
                </a:path>
                <a:path w="578485" h="579120">
                  <a:moveTo>
                    <a:pt x="543560" y="424434"/>
                  </a:moveTo>
                  <a:lnTo>
                    <a:pt x="539623" y="412750"/>
                  </a:lnTo>
                  <a:lnTo>
                    <a:pt x="482346" y="432562"/>
                  </a:lnTo>
                  <a:lnTo>
                    <a:pt x="496443" y="473202"/>
                  </a:lnTo>
                  <a:lnTo>
                    <a:pt x="506095" y="469900"/>
                  </a:lnTo>
                  <a:lnTo>
                    <a:pt x="496062" y="440944"/>
                  </a:lnTo>
                  <a:lnTo>
                    <a:pt x="543560" y="424434"/>
                  </a:lnTo>
                  <a:close/>
                </a:path>
                <a:path w="578485" h="579120">
                  <a:moveTo>
                    <a:pt x="568452" y="508127"/>
                  </a:moveTo>
                  <a:lnTo>
                    <a:pt x="556641" y="461010"/>
                  </a:lnTo>
                  <a:lnTo>
                    <a:pt x="546735" y="463550"/>
                  </a:lnTo>
                  <a:lnTo>
                    <a:pt x="551053" y="481203"/>
                  </a:lnTo>
                  <a:lnTo>
                    <a:pt x="501904" y="493522"/>
                  </a:lnTo>
                  <a:lnTo>
                    <a:pt x="504825" y="505460"/>
                  </a:lnTo>
                  <a:lnTo>
                    <a:pt x="554101" y="493141"/>
                  </a:lnTo>
                  <a:lnTo>
                    <a:pt x="558546" y="510667"/>
                  </a:lnTo>
                  <a:lnTo>
                    <a:pt x="568452" y="508127"/>
                  </a:lnTo>
                  <a:close/>
                </a:path>
                <a:path w="578485" h="579120">
                  <a:moveTo>
                    <a:pt x="578485" y="569722"/>
                  </a:moveTo>
                  <a:lnTo>
                    <a:pt x="576707" y="557530"/>
                  </a:lnTo>
                  <a:lnTo>
                    <a:pt x="552958" y="561086"/>
                  </a:lnTo>
                  <a:lnTo>
                    <a:pt x="549275" y="537210"/>
                  </a:lnTo>
                  <a:lnTo>
                    <a:pt x="573151" y="533654"/>
                  </a:lnTo>
                  <a:lnTo>
                    <a:pt x="571246" y="521462"/>
                  </a:lnTo>
                  <a:lnTo>
                    <a:pt x="510794" y="530479"/>
                  </a:lnTo>
                  <a:lnTo>
                    <a:pt x="512699" y="542671"/>
                  </a:lnTo>
                  <a:lnTo>
                    <a:pt x="539115" y="538734"/>
                  </a:lnTo>
                  <a:lnTo>
                    <a:pt x="542671" y="562610"/>
                  </a:lnTo>
                  <a:lnTo>
                    <a:pt x="516255" y="566547"/>
                  </a:lnTo>
                  <a:lnTo>
                    <a:pt x="518033" y="578739"/>
                  </a:lnTo>
                  <a:lnTo>
                    <a:pt x="578485" y="569722"/>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66" name="object 166"/>
            <p:cNvPicPr/>
            <p:nvPr/>
          </p:nvPicPr>
          <p:blipFill>
            <a:blip r:embed="rId86" cstate="print"/>
            <a:stretch>
              <a:fillRect/>
            </a:stretch>
          </p:blipFill>
          <p:spPr>
            <a:xfrm>
              <a:off x="4328159" y="2855976"/>
              <a:ext cx="1007363" cy="1007363"/>
            </a:xfrm>
            <a:prstGeom prst="rect">
              <a:avLst/>
            </a:prstGeom>
          </p:spPr>
        </p:pic>
        <p:pic>
          <p:nvPicPr>
            <p:cNvPr id="167" name="object 167"/>
            <p:cNvPicPr/>
            <p:nvPr/>
          </p:nvPicPr>
          <p:blipFill>
            <a:blip r:embed="rId87" cstate="print"/>
            <a:stretch>
              <a:fillRect/>
            </a:stretch>
          </p:blipFill>
          <p:spPr>
            <a:xfrm>
              <a:off x="4167377" y="2447798"/>
              <a:ext cx="1343025" cy="1802638"/>
            </a:xfrm>
            <a:prstGeom prst="rect">
              <a:avLst/>
            </a:prstGeom>
          </p:spPr>
        </p:pic>
        <p:pic>
          <p:nvPicPr>
            <p:cNvPr id="168" name="object 168"/>
            <p:cNvPicPr/>
            <p:nvPr/>
          </p:nvPicPr>
          <p:blipFill>
            <a:blip r:embed="rId88" cstate="print"/>
            <a:stretch>
              <a:fillRect/>
            </a:stretch>
          </p:blipFill>
          <p:spPr>
            <a:xfrm>
              <a:off x="4081271" y="2596896"/>
              <a:ext cx="740663" cy="740663"/>
            </a:xfrm>
            <a:prstGeom prst="rect">
              <a:avLst/>
            </a:prstGeom>
          </p:spPr>
        </p:pic>
        <p:pic>
          <p:nvPicPr>
            <p:cNvPr id="169" name="object 169"/>
            <p:cNvPicPr/>
            <p:nvPr/>
          </p:nvPicPr>
          <p:blipFill>
            <a:blip r:embed="rId89" cstate="print"/>
            <a:stretch>
              <a:fillRect/>
            </a:stretch>
          </p:blipFill>
          <p:spPr>
            <a:xfrm>
              <a:off x="4840223" y="2596896"/>
              <a:ext cx="742188" cy="740663"/>
            </a:xfrm>
            <a:prstGeom prst="rect">
              <a:avLst/>
            </a:prstGeom>
          </p:spPr>
        </p:pic>
        <p:pic>
          <p:nvPicPr>
            <p:cNvPr id="170" name="object 170"/>
            <p:cNvPicPr/>
            <p:nvPr/>
          </p:nvPicPr>
          <p:blipFill>
            <a:blip r:embed="rId90" cstate="print"/>
            <a:stretch>
              <a:fillRect/>
            </a:stretch>
          </p:blipFill>
          <p:spPr>
            <a:xfrm>
              <a:off x="4840223" y="3355848"/>
              <a:ext cx="742188" cy="742188"/>
            </a:xfrm>
            <a:prstGeom prst="rect">
              <a:avLst/>
            </a:prstGeom>
          </p:spPr>
        </p:pic>
        <p:pic>
          <p:nvPicPr>
            <p:cNvPr id="171" name="object 171"/>
            <p:cNvPicPr/>
            <p:nvPr/>
          </p:nvPicPr>
          <p:blipFill>
            <a:blip r:embed="rId91" cstate="print"/>
            <a:stretch>
              <a:fillRect/>
            </a:stretch>
          </p:blipFill>
          <p:spPr>
            <a:xfrm>
              <a:off x="4081271" y="3355848"/>
              <a:ext cx="740663" cy="742188"/>
            </a:xfrm>
            <a:prstGeom prst="rect">
              <a:avLst/>
            </a:prstGeom>
          </p:spPr>
        </p:pic>
        <p:sp>
          <p:nvSpPr>
            <p:cNvPr id="172" name="object 172"/>
            <p:cNvSpPr/>
            <p:nvPr/>
          </p:nvSpPr>
          <p:spPr>
            <a:xfrm>
              <a:off x="4490465" y="3006090"/>
              <a:ext cx="684530" cy="684530"/>
            </a:xfrm>
            <a:custGeom>
              <a:avLst/>
              <a:gdLst/>
              <a:ahLst/>
              <a:cxnLst/>
              <a:rect l="l" t="t" r="r" b="b"/>
              <a:pathLst>
                <a:path w="684529" h="684529">
                  <a:moveTo>
                    <a:pt x="342138" y="0"/>
                  </a:moveTo>
                  <a:lnTo>
                    <a:pt x="295708" y="3122"/>
                  </a:lnTo>
                  <a:lnTo>
                    <a:pt x="251177" y="12220"/>
                  </a:lnTo>
                  <a:lnTo>
                    <a:pt x="208954" y="26884"/>
                  </a:lnTo>
                  <a:lnTo>
                    <a:pt x="169446" y="46707"/>
                  </a:lnTo>
                  <a:lnTo>
                    <a:pt x="133059" y="71283"/>
                  </a:lnTo>
                  <a:lnTo>
                    <a:pt x="100202" y="100203"/>
                  </a:lnTo>
                  <a:lnTo>
                    <a:pt x="71283" y="133059"/>
                  </a:lnTo>
                  <a:lnTo>
                    <a:pt x="46707" y="169446"/>
                  </a:lnTo>
                  <a:lnTo>
                    <a:pt x="26884" y="208954"/>
                  </a:lnTo>
                  <a:lnTo>
                    <a:pt x="12220" y="251177"/>
                  </a:lnTo>
                  <a:lnTo>
                    <a:pt x="3122" y="295708"/>
                  </a:lnTo>
                  <a:lnTo>
                    <a:pt x="0" y="342138"/>
                  </a:lnTo>
                  <a:lnTo>
                    <a:pt x="3122" y="388567"/>
                  </a:lnTo>
                  <a:lnTo>
                    <a:pt x="12220" y="433098"/>
                  </a:lnTo>
                  <a:lnTo>
                    <a:pt x="26884" y="475321"/>
                  </a:lnTo>
                  <a:lnTo>
                    <a:pt x="46707" y="514829"/>
                  </a:lnTo>
                  <a:lnTo>
                    <a:pt x="71283" y="551216"/>
                  </a:lnTo>
                  <a:lnTo>
                    <a:pt x="100203" y="584073"/>
                  </a:lnTo>
                  <a:lnTo>
                    <a:pt x="133059" y="612992"/>
                  </a:lnTo>
                  <a:lnTo>
                    <a:pt x="169446" y="637568"/>
                  </a:lnTo>
                  <a:lnTo>
                    <a:pt x="208954" y="657391"/>
                  </a:lnTo>
                  <a:lnTo>
                    <a:pt x="251177" y="672055"/>
                  </a:lnTo>
                  <a:lnTo>
                    <a:pt x="295708" y="681153"/>
                  </a:lnTo>
                  <a:lnTo>
                    <a:pt x="342138" y="684276"/>
                  </a:lnTo>
                  <a:lnTo>
                    <a:pt x="388567" y="681153"/>
                  </a:lnTo>
                  <a:lnTo>
                    <a:pt x="433098" y="672055"/>
                  </a:lnTo>
                  <a:lnTo>
                    <a:pt x="475321" y="657391"/>
                  </a:lnTo>
                  <a:lnTo>
                    <a:pt x="514829" y="637568"/>
                  </a:lnTo>
                  <a:lnTo>
                    <a:pt x="551216" y="612992"/>
                  </a:lnTo>
                  <a:lnTo>
                    <a:pt x="584073" y="584072"/>
                  </a:lnTo>
                  <a:lnTo>
                    <a:pt x="612992" y="551216"/>
                  </a:lnTo>
                  <a:lnTo>
                    <a:pt x="637568" y="514829"/>
                  </a:lnTo>
                  <a:lnTo>
                    <a:pt x="657391" y="475321"/>
                  </a:lnTo>
                  <a:lnTo>
                    <a:pt x="672055" y="433098"/>
                  </a:lnTo>
                  <a:lnTo>
                    <a:pt x="681153" y="388567"/>
                  </a:lnTo>
                  <a:lnTo>
                    <a:pt x="684276" y="342138"/>
                  </a:lnTo>
                  <a:lnTo>
                    <a:pt x="681153" y="295708"/>
                  </a:lnTo>
                  <a:lnTo>
                    <a:pt x="672055" y="251177"/>
                  </a:lnTo>
                  <a:lnTo>
                    <a:pt x="657391" y="208954"/>
                  </a:lnTo>
                  <a:lnTo>
                    <a:pt x="637568" y="169446"/>
                  </a:lnTo>
                  <a:lnTo>
                    <a:pt x="612992" y="133059"/>
                  </a:lnTo>
                  <a:lnTo>
                    <a:pt x="584072" y="100202"/>
                  </a:lnTo>
                  <a:lnTo>
                    <a:pt x="551216" y="71283"/>
                  </a:lnTo>
                  <a:lnTo>
                    <a:pt x="514829" y="46707"/>
                  </a:lnTo>
                  <a:lnTo>
                    <a:pt x="475321" y="26884"/>
                  </a:lnTo>
                  <a:lnTo>
                    <a:pt x="433098" y="12220"/>
                  </a:lnTo>
                  <a:lnTo>
                    <a:pt x="388567" y="3122"/>
                  </a:lnTo>
                  <a:lnTo>
                    <a:pt x="342138" y="0"/>
                  </a:lnTo>
                  <a:close/>
                </a:path>
              </a:pathLst>
            </a:custGeom>
            <a:solidFill>
              <a:srgbClr val="F1F1F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sp>
          <p:nvSpPr>
            <p:cNvPr id="173" name="object 173"/>
            <p:cNvSpPr/>
            <p:nvPr/>
          </p:nvSpPr>
          <p:spPr>
            <a:xfrm>
              <a:off x="4490465" y="3006090"/>
              <a:ext cx="684530" cy="684530"/>
            </a:xfrm>
            <a:custGeom>
              <a:avLst/>
              <a:gdLst/>
              <a:ahLst/>
              <a:cxnLst/>
              <a:rect l="l" t="t" r="r" b="b"/>
              <a:pathLst>
                <a:path w="684529" h="684529">
                  <a:moveTo>
                    <a:pt x="0" y="342138"/>
                  </a:moveTo>
                  <a:lnTo>
                    <a:pt x="3122" y="295708"/>
                  </a:lnTo>
                  <a:lnTo>
                    <a:pt x="12220" y="251177"/>
                  </a:lnTo>
                  <a:lnTo>
                    <a:pt x="26884" y="208954"/>
                  </a:lnTo>
                  <a:lnTo>
                    <a:pt x="46707" y="169446"/>
                  </a:lnTo>
                  <a:lnTo>
                    <a:pt x="71283" y="133059"/>
                  </a:lnTo>
                  <a:lnTo>
                    <a:pt x="100202" y="100203"/>
                  </a:lnTo>
                  <a:lnTo>
                    <a:pt x="133059" y="71283"/>
                  </a:lnTo>
                  <a:lnTo>
                    <a:pt x="169446" y="46707"/>
                  </a:lnTo>
                  <a:lnTo>
                    <a:pt x="208954" y="26884"/>
                  </a:lnTo>
                  <a:lnTo>
                    <a:pt x="251177" y="12220"/>
                  </a:lnTo>
                  <a:lnTo>
                    <a:pt x="295708" y="3122"/>
                  </a:lnTo>
                  <a:lnTo>
                    <a:pt x="342138" y="0"/>
                  </a:lnTo>
                  <a:lnTo>
                    <a:pt x="388567" y="3122"/>
                  </a:lnTo>
                  <a:lnTo>
                    <a:pt x="433098" y="12220"/>
                  </a:lnTo>
                  <a:lnTo>
                    <a:pt x="475321" y="26884"/>
                  </a:lnTo>
                  <a:lnTo>
                    <a:pt x="514829" y="46707"/>
                  </a:lnTo>
                  <a:lnTo>
                    <a:pt x="551216" y="71283"/>
                  </a:lnTo>
                  <a:lnTo>
                    <a:pt x="584072" y="100202"/>
                  </a:lnTo>
                  <a:lnTo>
                    <a:pt x="612992" y="133059"/>
                  </a:lnTo>
                  <a:lnTo>
                    <a:pt x="637568" y="169446"/>
                  </a:lnTo>
                  <a:lnTo>
                    <a:pt x="657391" y="208954"/>
                  </a:lnTo>
                  <a:lnTo>
                    <a:pt x="672055" y="251177"/>
                  </a:lnTo>
                  <a:lnTo>
                    <a:pt x="681153" y="295708"/>
                  </a:lnTo>
                  <a:lnTo>
                    <a:pt x="684276" y="342138"/>
                  </a:lnTo>
                  <a:lnTo>
                    <a:pt x="681153" y="388567"/>
                  </a:lnTo>
                  <a:lnTo>
                    <a:pt x="672055" y="433098"/>
                  </a:lnTo>
                  <a:lnTo>
                    <a:pt x="657391" y="475321"/>
                  </a:lnTo>
                  <a:lnTo>
                    <a:pt x="637568" y="514829"/>
                  </a:lnTo>
                  <a:lnTo>
                    <a:pt x="612992" y="551216"/>
                  </a:lnTo>
                  <a:lnTo>
                    <a:pt x="584073" y="584072"/>
                  </a:lnTo>
                  <a:lnTo>
                    <a:pt x="551216" y="612992"/>
                  </a:lnTo>
                  <a:lnTo>
                    <a:pt x="514829" y="637568"/>
                  </a:lnTo>
                  <a:lnTo>
                    <a:pt x="475321" y="657391"/>
                  </a:lnTo>
                  <a:lnTo>
                    <a:pt x="433098" y="672055"/>
                  </a:lnTo>
                  <a:lnTo>
                    <a:pt x="388567" y="681153"/>
                  </a:lnTo>
                  <a:lnTo>
                    <a:pt x="342138" y="684276"/>
                  </a:lnTo>
                  <a:lnTo>
                    <a:pt x="295708" y="681153"/>
                  </a:lnTo>
                  <a:lnTo>
                    <a:pt x="251177" y="672055"/>
                  </a:lnTo>
                  <a:lnTo>
                    <a:pt x="208954" y="657391"/>
                  </a:lnTo>
                  <a:lnTo>
                    <a:pt x="169446" y="637568"/>
                  </a:lnTo>
                  <a:lnTo>
                    <a:pt x="133059" y="612992"/>
                  </a:lnTo>
                  <a:lnTo>
                    <a:pt x="100203" y="584073"/>
                  </a:lnTo>
                  <a:lnTo>
                    <a:pt x="71283" y="551216"/>
                  </a:lnTo>
                  <a:lnTo>
                    <a:pt x="46707" y="514829"/>
                  </a:lnTo>
                  <a:lnTo>
                    <a:pt x="26884" y="475321"/>
                  </a:lnTo>
                  <a:lnTo>
                    <a:pt x="12220" y="433098"/>
                  </a:lnTo>
                  <a:lnTo>
                    <a:pt x="3122" y="388567"/>
                  </a:lnTo>
                  <a:lnTo>
                    <a:pt x="0" y="342138"/>
                  </a:lnTo>
                  <a:close/>
                </a:path>
              </a:pathLst>
            </a:custGeom>
            <a:ln w="25400">
              <a:solidFill>
                <a:srgbClr val="9FA0A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74" name="object 174"/>
            <p:cNvPicPr/>
            <p:nvPr/>
          </p:nvPicPr>
          <p:blipFill>
            <a:blip r:embed="rId92" cstate="print"/>
            <a:stretch>
              <a:fillRect/>
            </a:stretch>
          </p:blipFill>
          <p:spPr>
            <a:xfrm>
              <a:off x="4187951" y="2942805"/>
              <a:ext cx="167678" cy="162979"/>
            </a:xfrm>
            <a:prstGeom prst="rect">
              <a:avLst/>
            </a:prstGeom>
          </p:spPr>
        </p:pic>
        <p:sp>
          <p:nvSpPr>
            <p:cNvPr id="175" name="object 175"/>
            <p:cNvSpPr/>
            <p:nvPr/>
          </p:nvSpPr>
          <p:spPr>
            <a:xfrm>
              <a:off x="4189983" y="2983230"/>
              <a:ext cx="93345" cy="88900"/>
            </a:xfrm>
            <a:custGeom>
              <a:avLst/>
              <a:gdLst/>
              <a:ahLst/>
              <a:cxnLst/>
              <a:rect l="l" t="t" r="r" b="b"/>
              <a:pathLst>
                <a:path w="93345" h="88900">
                  <a:moveTo>
                    <a:pt x="30987" y="0"/>
                  </a:moveTo>
                  <a:lnTo>
                    <a:pt x="23240" y="12573"/>
                  </a:lnTo>
                  <a:lnTo>
                    <a:pt x="47625" y="27812"/>
                  </a:lnTo>
                  <a:lnTo>
                    <a:pt x="32257" y="52324"/>
                  </a:lnTo>
                  <a:lnTo>
                    <a:pt x="7874" y="37084"/>
                  </a:lnTo>
                  <a:lnTo>
                    <a:pt x="0" y="49530"/>
                  </a:lnTo>
                  <a:lnTo>
                    <a:pt x="61975" y="88392"/>
                  </a:lnTo>
                  <a:lnTo>
                    <a:pt x="69723" y="75819"/>
                  </a:lnTo>
                  <a:lnTo>
                    <a:pt x="42671" y="58928"/>
                  </a:lnTo>
                  <a:lnTo>
                    <a:pt x="58038" y="34417"/>
                  </a:lnTo>
                  <a:lnTo>
                    <a:pt x="85089" y="51435"/>
                  </a:lnTo>
                  <a:lnTo>
                    <a:pt x="92963" y="38862"/>
                  </a:lnTo>
                  <a:lnTo>
                    <a:pt x="30987"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76" name="object 176"/>
            <p:cNvPicPr/>
            <p:nvPr/>
          </p:nvPicPr>
          <p:blipFill>
            <a:blip r:embed="rId93" cstate="print"/>
            <a:stretch>
              <a:fillRect/>
            </a:stretch>
          </p:blipFill>
          <p:spPr>
            <a:xfrm>
              <a:off x="4230623" y="2883446"/>
              <a:ext cx="166192" cy="161505"/>
            </a:xfrm>
            <a:prstGeom prst="rect">
              <a:avLst/>
            </a:prstGeom>
          </p:spPr>
        </p:pic>
        <p:sp>
          <p:nvSpPr>
            <p:cNvPr id="177" name="object 177"/>
            <p:cNvSpPr/>
            <p:nvPr/>
          </p:nvSpPr>
          <p:spPr>
            <a:xfrm>
              <a:off x="4232401" y="2924429"/>
              <a:ext cx="92075" cy="87630"/>
            </a:xfrm>
            <a:custGeom>
              <a:avLst/>
              <a:gdLst/>
              <a:ahLst/>
              <a:cxnLst/>
              <a:rect l="l" t="t" r="r" b="b"/>
              <a:pathLst>
                <a:path w="92075" h="87630">
                  <a:moveTo>
                    <a:pt x="32893" y="0"/>
                  </a:moveTo>
                  <a:lnTo>
                    <a:pt x="0" y="43053"/>
                  </a:lnTo>
                  <a:lnTo>
                    <a:pt x="58165" y="87375"/>
                  </a:lnTo>
                  <a:lnTo>
                    <a:pt x="91821" y="43053"/>
                  </a:lnTo>
                  <a:lnTo>
                    <a:pt x="82042" y="35687"/>
                  </a:lnTo>
                  <a:lnTo>
                    <a:pt x="57403" y="68072"/>
                  </a:lnTo>
                  <a:lnTo>
                    <a:pt x="41528" y="56134"/>
                  </a:lnTo>
                  <a:lnTo>
                    <a:pt x="63753" y="26924"/>
                  </a:lnTo>
                  <a:lnTo>
                    <a:pt x="53975" y="19431"/>
                  </a:lnTo>
                  <a:lnTo>
                    <a:pt x="31750" y="48641"/>
                  </a:lnTo>
                  <a:lnTo>
                    <a:pt x="18796" y="38862"/>
                  </a:lnTo>
                  <a:lnTo>
                    <a:pt x="42672" y="7366"/>
                  </a:lnTo>
                  <a:lnTo>
                    <a:pt x="32893"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78" name="object 178"/>
            <p:cNvPicPr/>
            <p:nvPr/>
          </p:nvPicPr>
          <p:blipFill>
            <a:blip r:embed="rId94" cstate="print"/>
            <a:stretch>
              <a:fillRect/>
            </a:stretch>
          </p:blipFill>
          <p:spPr>
            <a:xfrm>
              <a:off x="4290059" y="2842260"/>
              <a:ext cx="158534" cy="155575"/>
            </a:xfrm>
            <a:prstGeom prst="rect">
              <a:avLst/>
            </a:prstGeom>
          </p:spPr>
        </p:pic>
        <p:sp>
          <p:nvSpPr>
            <p:cNvPr id="179" name="object 179"/>
            <p:cNvSpPr/>
            <p:nvPr/>
          </p:nvSpPr>
          <p:spPr>
            <a:xfrm>
              <a:off x="4368545" y="2776728"/>
              <a:ext cx="75565" cy="79375"/>
            </a:xfrm>
            <a:custGeom>
              <a:avLst/>
              <a:gdLst/>
              <a:ahLst/>
              <a:cxnLst/>
              <a:rect l="l" t="t" r="r" b="b"/>
              <a:pathLst>
                <a:path w="75564" h="79375">
                  <a:moveTo>
                    <a:pt x="44068" y="0"/>
                  </a:moveTo>
                  <a:lnTo>
                    <a:pt x="0" y="37846"/>
                  </a:lnTo>
                  <a:lnTo>
                    <a:pt x="8127" y="47244"/>
                  </a:lnTo>
                  <a:lnTo>
                    <a:pt x="24511" y="33020"/>
                  </a:lnTo>
                  <a:lnTo>
                    <a:pt x="64134" y="79121"/>
                  </a:lnTo>
                  <a:lnTo>
                    <a:pt x="75311" y="69469"/>
                  </a:lnTo>
                  <a:lnTo>
                    <a:pt x="35687" y="23495"/>
                  </a:lnTo>
                  <a:lnTo>
                    <a:pt x="52196" y="9398"/>
                  </a:lnTo>
                  <a:lnTo>
                    <a:pt x="44068"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80" name="object 180"/>
            <p:cNvPicPr/>
            <p:nvPr/>
          </p:nvPicPr>
          <p:blipFill>
            <a:blip r:embed="rId95" cstate="print"/>
            <a:stretch>
              <a:fillRect/>
            </a:stretch>
          </p:blipFill>
          <p:spPr>
            <a:xfrm>
              <a:off x="4421123" y="2692908"/>
              <a:ext cx="164706" cy="169163"/>
            </a:xfrm>
            <a:prstGeom prst="rect">
              <a:avLst/>
            </a:prstGeom>
          </p:spPr>
        </p:pic>
        <p:sp>
          <p:nvSpPr>
            <p:cNvPr id="181" name="object 181"/>
            <p:cNvSpPr/>
            <p:nvPr/>
          </p:nvSpPr>
          <p:spPr>
            <a:xfrm>
              <a:off x="4422647" y="2734437"/>
              <a:ext cx="90170" cy="93980"/>
            </a:xfrm>
            <a:custGeom>
              <a:avLst/>
              <a:gdLst/>
              <a:ahLst/>
              <a:cxnLst/>
              <a:rect l="l" t="t" r="r" b="b"/>
              <a:pathLst>
                <a:path w="90170" h="93980">
                  <a:moveTo>
                    <a:pt x="47498" y="0"/>
                  </a:moveTo>
                  <a:lnTo>
                    <a:pt x="35560" y="8509"/>
                  </a:lnTo>
                  <a:lnTo>
                    <a:pt x="52324" y="32003"/>
                  </a:lnTo>
                  <a:lnTo>
                    <a:pt x="28701" y="48767"/>
                  </a:lnTo>
                  <a:lnTo>
                    <a:pt x="12064" y="25400"/>
                  </a:lnTo>
                  <a:lnTo>
                    <a:pt x="0" y="34036"/>
                  </a:lnTo>
                  <a:lnTo>
                    <a:pt x="42544" y="93472"/>
                  </a:lnTo>
                  <a:lnTo>
                    <a:pt x="54610" y="84836"/>
                  </a:lnTo>
                  <a:lnTo>
                    <a:pt x="35940" y="58800"/>
                  </a:lnTo>
                  <a:lnTo>
                    <a:pt x="59436" y="42037"/>
                  </a:lnTo>
                  <a:lnTo>
                    <a:pt x="78104" y="67945"/>
                  </a:lnTo>
                  <a:lnTo>
                    <a:pt x="90042" y="59436"/>
                  </a:lnTo>
                  <a:lnTo>
                    <a:pt x="47498"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82" name="object 182"/>
            <p:cNvPicPr/>
            <p:nvPr/>
          </p:nvPicPr>
          <p:blipFill>
            <a:blip r:embed="rId96" cstate="print"/>
            <a:stretch>
              <a:fillRect/>
            </a:stretch>
          </p:blipFill>
          <p:spPr>
            <a:xfrm>
              <a:off x="5032247" y="2682240"/>
              <a:ext cx="150875" cy="160020"/>
            </a:xfrm>
            <a:prstGeom prst="rect">
              <a:avLst/>
            </a:prstGeom>
          </p:spPr>
        </p:pic>
        <p:sp>
          <p:nvSpPr>
            <p:cNvPr id="183" name="object 183"/>
            <p:cNvSpPr/>
            <p:nvPr/>
          </p:nvSpPr>
          <p:spPr>
            <a:xfrm>
              <a:off x="5077967" y="2684018"/>
              <a:ext cx="76835" cy="85090"/>
            </a:xfrm>
            <a:custGeom>
              <a:avLst/>
              <a:gdLst/>
              <a:ahLst/>
              <a:cxnLst/>
              <a:rect l="l" t="t" r="r" b="b"/>
              <a:pathLst>
                <a:path w="76835" h="85089">
                  <a:moveTo>
                    <a:pt x="29464" y="0"/>
                  </a:moveTo>
                  <a:lnTo>
                    <a:pt x="0" y="66802"/>
                  </a:lnTo>
                  <a:lnTo>
                    <a:pt x="36830" y="82804"/>
                  </a:lnTo>
                  <a:lnTo>
                    <a:pt x="46482" y="85090"/>
                  </a:lnTo>
                  <a:lnTo>
                    <a:pt x="52832" y="83820"/>
                  </a:lnTo>
                  <a:lnTo>
                    <a:pt x="64901" y="71247"/>
                  </a:lnTo>
                  <a:lnTo>
                    <a:pt x="42545" y="71247"/>
                  </a:lnTo>
                  <a:lnTo>
                    <a:pt x="40386" y="70739"/>
                  </a:lnTo>
                  <a:lnTo>
                    <a:pt x="38862" y="70358"/>
                  </a:lnTo>
                  <a:lnTo>
                    <a:pt x="35814" y="69215"/>
                  </a:lnTo>
                  <a:lnTo>
                    <a:pt x="30861" y="67056"/>
                  </a:lnTo>
                  <a:lnTo>
                    <a:pt x="18415" y="61468"/>
                  </a:lnTo>
                  <a:lnTo>
                    <a:pt x="26289" y="43561"/>
                  </a:lnTo>
                  <a:lnTo>
                    <a:pt x="73082" y="43561"/>
                  </a:lnTo>
                  <a:lnTo>
                    <a:pt x="73406" y="43180"/>
                  </a:lnTo>
                  <a:lnTo>
                    <a:pt x="74279" y="41275"/>
                  </a:lnTo>
                  <a:lnTo>
                    <a:pt x="52451" y="41275"/>
                  </a:lnTo>
                  <a:lnTo>
                    <a:pt x="50037" y="40512"/>
                  </a:lnTo>
                  <a:lnTo>
                    <a:pt x="48641" y="40132"/>
                  </a:lnTo>
                  <a:lnTo>
                    <a:pt x="45339" y="38735"/>
                  </a:lnTo>
                  <a:lnTo>
                    <a:pt x="31242" y="32512"/>
                  </a:lnTo>
                  <a:lnTo>
                    <a:pt x="38100" y="17018"/>
                  </a:lnTo>
                  <a:lnTo>
                    <a:pt x="66889" y="17018"/>
                  </a:lnTo>
                  <a:lnTo>
                    <a:pt x="65405" y="16002"/>
                  </a:lnTo>
                  <a:lnTo>
                    <a:pt x="61468" y="14097"/>
                  </a:lnTo>
                  <a:lnTo>
                    <a:pt x="29464" y="0"/>
                  </a:lnTo>
                  <a:close/>
                </a:path>
                <a:path w="76835" h="85089">
                  <a:moveTo>
                    <a:pt x="73082" y="43561"/>
                  </a:moveTo>
                  <a:lnTo>
                    <a:pt x="26289" y="43561"/>
                  </a:lnTo>
                  <a:lnTo>
                    <a:pt x="37211" y="48387"/>
                  </a:lnTo>
                  <a:lnTo>
                    <a:pt x="43307" y="51181"/>
                  </a:lnTo>
                  <a:lnTo>
                    <a:pt x="47244" y="53212"/>
                  </a:lnTo>
                  <a:lnTo>
                    <a:pt x="48768" y="54737"/>
                  </a:lnTo>
                  <a:lnTo>
                    <a:pt x="50292" y="56134"/>
                  </a:lnTo>
                  <a:lnTo>
                    <a:pt x="51308" y="57785"/>
                  </a:lnTo>
                  <a:lnTo>
                    <a:pt x="51689" y="59562"/>
                  </a:lnTo>
                  <a:lnTo>
                    <a:pt x="51943" y="61468"/>
                  </a:lnTo>
                  <a:lnTo>
                    <a:pt x="51689" y="63373"/>
                  </a:lnTo>
                  <a:lnTo>
                    <a:pt x="42545" y="71247"/>
                  </a:lnTo>
                  <a:lnTo>
                    <a:pt x="64901" y="71247"/>
                  </a:lnTo>
                  <a:lnTo>
                    <a:pt x="66167" y="68326"/>
                  </a:lnTo>
                  <a:lnTo>
                    <a:pt x="66548" y="64516"/>
                  </a:lnTo>
                  <a:lnTo>
                    <a:pt x="65659" y="60706"/>
                  </a:lnTo>
                  <a:lnTo>
                    <a:pt x="64770" y="56769"/>
                  </a:lnTo>
                  <a:lnTo>
                    <a:pt x="62484" y="53467"/>
                  </a:lnTo>
                  <a:lnTo>
                    <a:pt x="58928" y="50419"/>
                  </a:lnTo>
                  <a:lnTo>
                    <a:pt x="62484" y="50419"/>
                  </a:lnTo>
                  <a:lnTo>
                    <a:pt x="65532" y="49403"/>
                  </a:lnTo>
                  <a:lnTo>
                    <a:pt x="68453" y="47625"/>
                  </a:lnTo>
                  <a:lnTo>
                    <a:pt x="71247" y="45720"/>
                  </a:lnTo>
                  <a:lnTo>
                    <a:pt x="73082" y="43561"/>
                  </a:lnTo>
                  <a:close/>
                </a:path>
                <a:path w="76835" h="85089">
                  <a:moveTo>
                    <a:pt x="66889" y="17018"/>
                  </a:moveTo>
                  <a:lnTo>
                    <a:pt x="38100" y="17018"/>
                  </a:lnTo>
                  <a:lnTo>
                    <a:pt x="52197" y="23241"/>
                  </a:lnTo>
                  <a:lnTo>
                    <a:pt x="56007" y="25019"/>
                  </a:lnTo>
                  <a:lnTo>
                    <a:pt x="61722" y="34162"/>
                  </a:lnTo>
                  <a:lnTo>
                    <a:pt x="60833" y="36195"/>
                  </a:lnTo>
                  <a:lnTo>
                    <a:pt x="59817" y="38354"/>
                  </a:lnTo>
                  <a:lnTo>
                    <a:pt x="58420" y="39751"/>
                  </a:lnTo>
                  <a:lnTo>
                    <a:pt x="54610" y="41275"/>
                  </a:lnTo>
                  <a:lnTo>
                    <a:pt x="74279" y="41275"/>
                  </a:lnTo>
                  <a:lnTo>
                    <a:pt x="74803" y="40132"/>
                  </a:lnTo>
                  <a:lnTo>
                    <a:pt x="76073" y="37211"/>
                  </a:lnTo>
                  <a:lnTo>
                    <a:pt x="76454" y="34290"/>
                  </a:lnTo>
                  <a:lnTo>
                    <a:pt x="76200" y="31369"/>
                  </a:lnTo>
                  <a:lnTo>
                    <a:pt x="67818" y="17653"/>
                  </a:lnTo>
                  <a:lnTo>
                    <a:pt x="66889" y="17018"/>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84" name="object 184"/>
            <p:cNvPicPr/>
            <p:nvPr/>
          </p:nvPicPr>
          <p:blipFill>
            <a:blip r:embed="rId97" cstate="print"/>
            <a:stretch>
              <a:fillRect/>
            </a:stretch>
          </p:blipFill>
          <p:spPr>
            <a:xfrm>
              <a:off x="5093207" y="2721914"/>
              <a:ext cx="162979" cy="166192"/>
            </a:xfrm>
            <a:prstGeom prst="rect">
              <a:avLst/>
            </a:prstGeom>
          </p:spPr>
        </p:pic>
        <p:sp>
          <p:nvSpPr>
            <p:cNvPr id="185" name="object 185"/>
            <p:cNvSpPr/>
            <p:nvPr/>
          </p:nvSpPr>
          <p:spPr>
            <a:xfrm>
              <a:off x="5139181" y="2723261"/>
              <a:ext cx="87630" cy="92075"/>
            </a:xfrm>
            <a:custGeom>
              <a:avLst/>
              <a:gdLst/>
              <a:ahLst/>
              <a:cxnLst/>
              <a:rect l="l" t="t" r="r" b="b"/>
              <a:pathLst>
                <a:path w="87629" h="92075">
                  <a:moveTo>
                    <a:pt x="43687" y="0"/>
                  </a:moveTo>
                  <a:lnTo>
                    <a:pt x="0" y="58547"/>
                  </a:lnTo>
                  <a:lnTo>
                    <a:pt x="44576" y="91821"/>
                  </a:lnTo>
                  <a:lnTo>
                    <a:pt x="51942" y="81914"/>
                  </a:lnTo>
                  <a:lnTo>
                    <a:pt x="19176" y="57530"/>
                  </a:lnTo>
                  <a:lnTo>
                    <a:pt x="31114" y="41655"/>
                  </a:lnTo>
                  <a:lnTo>
                    <a:pt x="60451" y="63500"/>
                  </a:lnTo>
                  <a:lnTo>
                    <a:pt x="67817" y="53721"/>
                  </a:lnTo>
                  <a:lnTo>
                    <a:pt x="38480" y="31750"/>
                  </a:lnTo>
                  <a:lnTo>
                    <a:pt x="48132" y="18796"/>
                  </a:lnTo>
                  <a:lnTo>
                    <a:pt x="79755" y="42290"/>
                  </a:lnTo>
                  <a:lnTo>
                    <a:pt x="87121" y="32385"/>
                  </a:lnTo>
                  <a:lnTo>
                    <a:pt x="43687"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86" name="object 186"/>
            <p:cNvPicPr/>
            <p:nvPr/>
          </p:nvPicPr>
          <p:blipFill>
            <a:blip r:embed="rId98" cstate="print"/>
            <a:stretch>
              <a:fillRect/>
            </a:stretch>
          </p:blipFill>
          <p:spPr>
            <a:xfrm>
              <a:off x="5146547" y="2767545"/>
              <a:ext cx="167678" cy="167678"/>
            </a:xfrm>
            <a:prstGeom prst="rect">
              <a:avLst/>
            </a:prstGeom>
          </p:spPr>
        </p:pic>
        <p:sp>
          <p:nvSpPr>
            <p:cNvPr id="187" name="object 187"/>
            <p:cNvSpPr/>
            <p:nvPr/>
          </p:nvSpPr>
          <p:spPr>
            <a:xfrm>
              <a:off x="5191378" y="2769743"/>
              <a:ext cx="92710" cy="93345"/>
            </a:xfrm>
            <a:custGeom>
              <a:avLst/>
              <a:gdLst/>
              <a:ahLst/>
              <a:cxnLst/>
              <a:rect l="l" t="t" r="r" b="b"/>
              <a:pathLst>
                <a:path w="92710" h="93344">
                  <a:moveTo>
                    <a:pt x="50419" y="0"/>
                  </a:moveTo>
                  <a:lnTo>
                    <a:pt x="0" y="52959"/>
                  </a:lnTo>
                  <a:lnTo>
                    <a:pt x="10668" y="63119"/>
                  </a:lnTo>
                  <a:lnTo>
                    <a:pt x="32766" y="39878"/>
                  </a:lnTo>
                  <a:lnTo>
                    <a:pt x="53721" y="59817"/>
                  </a:lnTo>
                  <a:lnTo>
                    <a:pt x="31623" y="83058"/>
                  </a:lnTo>
                  <a:lnTo>
                    <a:pt x="42418" y="93218"/>
                  </a:lnTo>
                  <a:lnTo>
                    <a:pt x="92710" y="40132"/>
                  </a:lnTo>
                  <a:lnTo>
                    <a:pt x="82042" y="29972"/>
                  </a:lnTo>
                  <a:lnTo>
                    <a:pt x="62230" y="50927"/>
                  </a:lnTo>
                  <a:lnTo>
                    <a:pt x="41275" y="30987"/>
                  </a:lnTo>
                  <a:lnTo>
                    <a:pt x="61087" y="10160"/>
                  </a:lnTo>
                  <a:lnTo>
                    <a:pt x="50419"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88" name="object 188"/>
            <p:cNvPicPr/>
            <p:nvPr/>
          </p:nvPicPr>
          <p:blipFill>
            <a:blip r:embed="rId99" cstate="print"/>
            <a:stretch>
              <a:fillRect/>
            </a:stretch>
          </p:blipFill>
          <p:spPr>
            <a:xfrm>
              <a:off x="5192267" y="2837726"/>
              <a:ext cx="158534" cy="157060"/>
            </a:xfrm>
            <a:prstGeom prst="rect">
              <a:avLst/>
            </a:prstGeom>
          </p:spPr>
        </p:pic>
        <p:sp>
          <p:nvSpPr>
            <p:cNvPr id="189" name="object 189"/>
            <p:cNvSpPr/>
            <p:nvPr/>
          </p:nvSpPr>
          <p:spPr>
            <a:xfrm>
              <a:off x="5237352" y="2839974"/>
              <a:ext cx="84455" cy="82550"/>
            </a:xfrm>
            <a:custGeom>
              <a:avLst/>
              <a:gdLst/>
              <a:ahLst/>
              <a:cxnLst/>
              <a:rect l="l" t="t" r="r" b="b"/>
              <a:pathLst>
                <a:path w="84454" h="82550">
                  <a:moveTo>
                    <a:pt x="43242" y="32385"/>
                  </a:moveTo>
                  <a:lnTo>
                    <a:pt x="26797" y="32385"/>
                  </a:lnTo>
                  <a:lnTo>
                    <a:pt x="46100" y="54228"/>
                  </a:lnTo>
                  <a:lnTo>
                    <a:pt x="37846" y="69976"/>
                  </a:lnTo>
                  <a:lnTo>
                    <a:pt x="48513" y="82041"/>
                  </a:lnTo>
                  <a:lnTo>
                    <a:pt x="68441" y="42545"/>
                  </a:lnTo>
                  <a:lnTo>
                    <a:pt x="52197" y="42545"/>
                  </a:lnTo>
                  <a:lnTo>
                    <a:pt x="43242" y="32385"/>
                  </a:lnTo>
                  <a:close/>
                </a:path>
                <a:path w="84454" h="82550">
                  <a:moveTo>
                    <a:pt x="81319" y="17017"/>
                  </a:moveTo>
                  <a:lnTo>
                    <a:pt x="65912" y="17017"/>
                  </a:lnTo>
                  <a:lnTo>
                    <a:pt x="52197" y="42545"/>
                  </a:lnTo>
                  <a:lnTo>
                    <a:pt x="68441" y="42545"/>
                  </a:lnTo>
                  <a:lnTo>
                    <a:pt x="81319" y="17017"/>
                  </a:lnTo>
                  <a:close/>
                </a:path>
                <a:path w="84454" h="82550">
                  <a:moveTo>
                    <a:pt x="73660" y="0"/>
                  </a:moveTo>
                  <a:lnTo>
                    <a:pt x="0" y="27050"/>
                  </a:lnTo>
                  <a:lnTo>
                    <a:pt x="10287" y="38735"/>
                  </a:lnTo>
                  <a:lnTo>
                    <a:pt x="26797" y="32385"/>
                  </a:lnTo>
                  <a:lnTo>
                    <a:pt x="43242" y="32385"/>
                  </a:lnTo>
                  <a:lnTo>
                    <a:pt x="38988" y="27559"/>
                  </a:lnTo>
                  <a:lnTo>
                    <a:pt x="65912" y="17017"/>
                  </a:lnTo>
                  <a:lnTo>
                    <a:pt x="81319" y="17017"/>
                  </a:lnTo>
                  <a:lnTo>
                    <a:pt x="83947" y="11811"/>
                  </a:lnTo>
                  <a:lnTo>
                    <a:pt x="73660"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90" name="object 190"/>
            <p:cNvPicPr/>
            <p:nvPr/>
          </p:nvPicPr>
          <p:blipFill>
            <a:blip r:embed="rId100" cstate="print"/>
            <a:stretch>
              <a:fillRect/>
            </a:stretch>
          </p:blipFill>
          <p:spPr>
            <a:xfrm>
              <a:off x="5251703" y="2871266"/>
              <a:ext cx="158534" cy="152349"/>
            </a:xfrm>
            <a:prstGeom prst="rect">
              <a:avLst/>
            </a:prstGeom>
          </p:spPr>
        </p:pic>
        <p:sp>
          <p:nvSpPr>
            <p:cNvPr id="191" name="object 191"/>
            <p:cNvSpPr/>
            <p:nvPr/>
          </p:nvSpPr>
          <p:spPr>
            <a:xfrm>
              <a:off x="5325744" y="2935351"/>
              <a:ext cx="68580" cy="53975"/>
            </a:xfrm>
            <a:custGeom>
              <a:avLst/>
              <a:gdLst/>
              <a:ahLst/>
              <a:cxnLst/>
              <a:rect l="l" t="t" r="r" b="b"/>
              <a:pathLst>
                <a:path w="68579" h="53975">
                  <a:moveTo>
                    <a:pt x="60197" y="0"/>
                  </a:moveTo>
                  <a:lnTo>
                    <a:pt x="0" y="41401"/>
                  </a:lnTo>
                  <a:lnTo>
                    <a:pt x="8381" y="53594"/>
                  </a:lnTo>
                  <a:lnTo>
                    <a:pt x="68579" y="12191"/>
                  </a:lnTo>
                  <a:lnTo>
                    <a:pt x="60197"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92" name="object 192"/>
            <p:cNvPicPr/>
            <p:nvPr/>
          </p:nvPicPr>
          <p:blipFill>
            <a:blip r:embed="rId101" cstate="print"/>
            <a:stretch>
              <a:fillRect/>
            </a:stretch>
          </p:blipFill>
          <p:spPr>
            <a:xfrm>
              <a:off x="5306567" y="2970314"/>
              <a:ext cx="150875" cy="147916"/>
            </a:xfrm>
            <a:prstGeom prst="rect">
              <a:avLst/>
            </a:prstGeom>
          </p:spPr>
        </p:pic>
        <p:sp>
          <p:nvSpPr>
            <p:cNvPr id="193" name="object 193"/>
            <p:cNvSpPr/>
            <p:nvPr/>
          </p:nvSpPr>
          <p:spPr>
            <a:xfrm>
              <a:off x="5352072" y="2971292"/>
              <a:ext cx="76200" cy="74930"/>
            </a:xfrm>
            <a:custGeom>
              <a:avLst/>
              <a:gdLst/>
              <a:ahLst/>
              <a:cxnLst/>
              <a:rect l="l" t="t" r="r" b="b"/>
              <a:pathLst>
                <a:path w="76200" h="74930">
                  <a:moveTo>
                    <a:pt x="41109" y="0"/>
                  </a:moveTo>
                  <a:lnTo>
                    <a:pt x="7200" y="17573"/>
                  </a:lnTo>
                  <a:lnTo>
                    <a:pt x="0" y="38318"/>
                  </a:lnTo>
                  <a:lnTo>
                    <a:pt x="374" y="43402"/>
                  </a:lnTo>
                  <a:lnTo>
                    <a:pt x="27647" y="74041"/>
                  </a:lnTo>
                  <a:lnTo>
                    <a:pt x="34525" y="74801"/>
                  </a:lnTo>
                  <a:lnTo>
                    <a:pt x="41617" y="74025"/>
                  </a:lnTo>
                  <a:lnTo>
                    <a:pt x="48900" y="71701"/>
                  </a:lnTo>
                  <a:lnTo>
                    <a:pt x="56349" y="67818"/>
                  </a:lnTo>
                  <a:lnTo>
                    <a:pt x="63233" y="62962"/>
                  </a:lnTo>
                  <a:lnTo>
                    <a:pt x="65491" y="60706"/>
                  </a:lnTo>
                  <a:lnTo>
                    <a:pt x="35140" y="60706"/>
                  </a:lnTo>
                  <a:lnTo>
                    <a:pt x="23964" y="58674"/>
                  </a:lnTo>
                  <a:lnTo>
                    <a:pt x="19646" y="55625"/>
                  </a:lnTo>
                  <a:lnTo>
                    <a:pt x="16339" y="50240"/>
                  </a:lnTo>
                  <a:lnTo>
                    <a:pt x="13550" y="45593"/>
                  </a:lnTo>
                  <a:lnTo>
                    <a:pt x="12788" y="40386"/>
                  </a:lnTo>
                  <a:lnTo>
                    <a:pt x="14439" y="34798"/>
                  </a:lnTo>
                  <a:lnTo>
                    <a:pt x="41109" y="14097"/>
                  </a:lnTo>
                  <a:lnTo>
                    <a:pt x="68109" y="14097"/>
                  </a:lnTo>
                  <a:lnTo>
                    <a:pt x="67271" y="12700"/>
                  </a:lnTo>
                  <a:lnTo>
                    <a:pt x="45046" y="254"/>
                  </a:lnTo>
                  <a:lnTo>
                    <a:pt x="41109" y="0"/>
                  </a:lnTo>
                  <a:close/>
                </a:path>
                <a:path w="76200" h="74930">
                  <a:moveTo>
                    <a:pt x="68109" y="14097"/>
                  </a:moveTo>
                  <a:lnTo>
                    <a:pt x="41109" y="14097"/>
                  </a:lnTo>
                  <a:lnTo>
                    <a:pt x="52158" y="16129"/>
                  </a:lnTo>
                  <a:lnTo>
                    <a:pt x="56476" y="19304"/>
                  </a:lnTo>
                  <a:lnTo>
                    <a:pt x="59756" y="24689"/>
                  </a:lnTo>
                  <a:lnTo>
                    <a:pt x="62699" y="29718"/>
                  </a:lnTo>
                  <a:lnTo>
                    <a:pt x="63461" y="34925"/>
                  </a:lnTo>
                  <a:lnTo>
                    <a:pt x="61897" y="40386"/>
                  </a:lnTo>
                  <a:lnTo>
                    <a:pt x="60286" y="45466"/>
                  </a:lnTo>
                  <a:lnTo>
                    <a:pt x="55841" y="50292"/>
                  </a:lnTo>
                  <a:lnTo>
                    <a:pt x="41490" y="59055"/>
                  </a:lnTo>
                  <a:lnTo>
                    <a:pt x="35140" y="60706"/>
                  </a:lnTo>
                  <a:lnTo>
                    <a:pt x="65491" y="60706"/>
                  </a:lnTo>
                  <a:lnTo>
                    <a:pt x="68652" y="57546"/>
                  </a:lnTo>
                  <a:lnTo>
                    <a:pt x="72619" y="51583"/>
                  </a:lnTo>
                  <a:lnTo>
                    <a:pt x="75145" y="45085"/>
                  </a:lnTo>
                  <a:lnTo>
                    <a:pt x="76195" y="38318"/>
                  </a:lnTo>
                  <a:lnTo>
                    <a:pt x="75733" y="31527"/>
                  </a:lnTo>
                  <a:lnTo>
                    <a:pt x="73770" y="24689"/>
                  </a:lnTo>
                  <a:lnTo>
                    <a:pt x="70319" y="17780"/>
                  </a:lnTo>
                  <a:lnTo>
                    <a:pt x="68109" y="14097"/>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94" name="object 194"/>
            <p:cNvPicPr/>
            <p:nvPr/>
          </p:nvPicPr>
          <p:blipFill>
            <a:blip r:embed="rId102" cstate="print"/>
            <a:stretch>
              <a:fillRect/>
            </a:stretch>
          </p:blipFill>
          <p:spPr>
            <a:xfrm>
              <a:off x="5337047" y="3032810"/>
              <a:ext cx="158534" cy="166192"/>
            </a:xfrm>
            <a:prstGeom prst="rect">
              <a:avLst/>
            </a:prstGeom>
          </p:spPr>
        </p:pic>
        <p:sp>
          <p:nvSpPr>
            <p:cNvPr id="195" name="object 195"/>
            <p:cNvSpPr/>
            <p:nvPr/>
          </p:nvSpPr>
          <p:spPr>
            <a:xfrm>
              <a:off x="5381624" y="3034792"/>
              <a:ext cx="85725" cy="91440"/>
            </a:xfrm>
            <a:custGeom>
              <a:avLst/>
              <a:gdLst/>
              <a:ahLst/>
              <a:cxnLst/>
              <a:rect l="l" t="t" r="r" b="b"/>
              <a:pathLst>
                <a:path w="85725" h="91439">
                  <a:moveTo>
                    <a:pt x="46891" y="31877"/>
                  </a:moveTo>
                  <a:lnTo>
                    <a:pt x="33909" y="31877"/>
                  </a:lnTo>
                  <a:lnTo>
                    <a:pt x="35305" y="34544"/>
                  </a:lnTo>
                  <a:lnTo>
                    <a:pt x="36749" y="37719"/>
                  </a:lnTo>
                  <a:lnTo>
                    <a:pt x="37591" y="40005"/>
                  </a:lnTo>
                  <a:lnTo>
                    <a:pt x="37719" y="41656"/>
                  </a:lnTo>
                  <a:lnTo>
                    <a:pt x="37846" y="44196"/>
                  </a:lnTo>
                  <a:lnTo>
                    <a:pt x="37719" y="45085"/>
                  </a:lnTo>
                  <a:lnTo>
                    <a:pt x="36195" y="48895"/>
                  </a:lnTo>
                  <a:lnTo>
                    <a:pt x="34162" y="52705"/>
                  </a:lnTo>
                  <a:lnTo>
                    <a:pt x="30734" y="58674"/>
                  </a:lnTo>
                  <a:lnTo>
                    <a:pt x="20954" y="75184"/>
                  </a:lnTo>
                  <a:lnTo>
                    <a:pt x="28701" y="91059"/>
                  </a:lnTo>
                  <a:lnTo>
                    <a:pt x="37591" y="76835"/>
                  </a:lnTo>
                  <a:lnTo>
                    <a:pt x="41275" y="71120"/>
                  </a:lnTo>
                  <a:lnTo>
                    <a:pt x="43561" y="66929"/>
                  </a:lnTo>
                  <a:lnTo>
                    <a:pt x="44703" y="64008"/>
                  </a:lnTo>
                  <a:lnTo>
                    <a:pt x="45720" y="61213"/>
                  </a:lnTo>
                  <a:lnTo>
                    <a:pt x="46482" y="57912"/>
                  </a:lnTo>
                  <a:lnTo>
                    <a:pt x="46736" y="54229"/>
                  </a:lnTo>
                  <a:lnTo>
                    <a:pt x="82838" y="54229"/>
                  </a:lnTo>
                  <a:lnTo>
                    <a:pt x="84582" y="51562"/>
                  </a:lnTo>
                  <a:lnTo>
                    <a:pt x="84739" y="50800"/>
                  </a:lnTo>
                  <a:lnTo>
                    <a:pt x="62102" y="50800"/>
                  </a:lnTo>
                  <a:lnTo>
                    <a:pt x="58674" y="50292"/>
                  </a:lnTo>
                  <a:lnTo>
                    <a:pt x="57150" y="49530"/>
                  </a:lnTo>
                  <a:lnTo>
                    <a:pt x="54483" y="46862"/>
                  </a:lnTo>
                  <a:lnTo>
                    <a:pt x="52324" y="43053"/>
                  </a:lnTo>
                  <a:lnTo>
                    <a:pt x="49149" y="36575"/>
                  </a:lnTo>
                  <a:lnTo>
                    <a:pt x="46891" y="31877"/>
                  </a:lnTo>
                  <a:close/>
                </a:path>
                <a:path w="85725" h="91439">
                  <a:moveTo>
                    <a:pt x="82838" y="54229"/>
                  </a:moveTo>
                  <a:lnTo>
                    <a:pt x="46736" y="54229"/>
                  </a:lnTo>
                  <a:lnTo>
                    <a:pt x="50419" y="59690"/>
                  </a:lnTo>
                  <a:lnTo>
                    <a:pt x="54483" y="62992"/>
                  </a:lnTo>
                  <a:lnTo>
                    <a:pt x="59182" y="64388"/>
                  </a:lnTo>
                  <a:lnTo>
                    <a:pt x="63753" y="65659"/>
                  </a:lnTo>
                  <a:lnTo>
                    <a:pt x="68579" y="65150"/>
                  </a:lnTo>
                  <a:lnTo>
                    <a:pt x="73405" y="62737"/>
                  </a:lnTo>
                  <a:lnTo>
                    <a:pt x="77342" y="60833"/>
                  </a:lnTo>
                  <a:lnTo>
                    <a:pt x="80390" y="58293"/>
                  </a:lnTo>
                  <a:lnTo>
                    <a:pt x="82423" y="54863"/>
                  </a:lnTo>
                  <a:lnTo>
                    <a:pt x="82838" y="54229"/>
                  </a:lnTo>
                  <a:close/>
                </a:path>
                <a:path w="85725" h="91439">
                  <a:moveTo>
                    <a:pt x="74865" y="18669"/>
                  </a:moveTo>
                  <a:lnTo>
                    <a:pt x="61087" y="18669"/>
                  </a:lnTo>
                  <a:lnTo>
                    <a:pt x="66166" y="29083"/>
                  </a:lnTo>
                  <a:lnTo>
                    <a:pt x="68765" y="34544"/>
                  </a:lnTo>
                  <a:lnTo>
                    <a:pt x="70230" y="37719"/>
                  </a:lnTo>
                  <a:lnTo>
                    <a:pt x="71120" y="40386"/>
                  </a:lnTo>
                  <a:lnTo>
                    <a:pt x="71247" y="43307"/>
                  </a:lnTo>
                  <a:lnTo>
                    <a:pt x="70434" y="45212"/>
                  </a:lnTo>
                  <a:lnTo>
                    <a:pt x="69723" y="46990"/>
                  </a:lnTo>
                  <a:lnTo>
                    <a:pt x="68199" y="48387"/>
                  </a:lnTo>
                  <a:lnTo>
                    <a:pt x="65912" y="49530"/>
                  </a:lnTo>
                  <a:lnTo>
                    <a:pt x="64008" y="50419"/>
                  </a:lnTo>
                  <a:lnTo>
                    <a:pt x="62102" y="50800"/>
                  </a:lnTo>
                  <a:lnTo>
                    <a:pt x="84739" y="50800"/>
                  </a:lnTo>
                  <a:lnTo>
                    <a:pt x="85238" y="48387"/>
                  </a:lnTo>
                  <a:lnTo>
                    <a:pt x="85151" y="45085"/>
                  </a:lnTo>
                  <a:lnTo>
                    <a:pt x="85089" y="44196"/>
                  </a:lnTo>
                  <a:lnTo>
                    <a:pt x="84709" y="40386"/>
                  </a:lnTo>
                  <a:lnTo>
                    <a:pt x="82803" y="35052"/>
                  </a:lnTo>
                  <a:lnTo>
                    <a:pt x="79375" y="27940"/>
                  </a:lnTo>
                  <a:lnTo>
                    <a:pt x="74865" y="18669"/>
                  </a:lnTo>
                  <a:close/>
                </a:path>
                <a:path w="85725" h="91439">
                  <a:moveTo>
                    <a:pt x="65786" y="0"/>
                  </a:moveTo>
                  <a:lnTo>
                    <a:pt x="0" y="31877"/>
                  </a:lnTo>
                  <a:lnTo>
                    <a:pt x="6476" y="45212"/>
                  </a:lnTo>
                  <a:lnTo>
                    <a:pt x="33909" y="31877"/>
                  </a:lnTo>
                  <a:lnTo>
                    <a:pt x="46891" y="31877"/>
                  </a:lnTo>
                  <a:lnTo>
                    <a:pt x="44450" y="26797"/>
                  </a:lnTo>
                  <a:lnTo>
                    <a:pt x="61087" y="18669"/>
                  </a:lnTo>
                  <a:lnTo>
                    <a:pt x="74865" y="18669"/>
                  </a:lnTo>
                  <a:lnTo>
                    <a:pt x="65786"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96" name="object 196"/>
            <p:cNvPicPr/>
            <p:nvPr/>
          </p:nvPicPr>
          <p:blipFill>
            <a:blip r:embed="rId103" cstate="print"/>
            <a:stretch>
              <a:fillRect/>
            </a:stretch>
          </p:blipFill>
          <p:spPr>
            <a:xfrm>
              <a:off x="5364479" y="3121126"/>
              <a:ext cx="158534" cy="144678"/>
            </a:xfrm>
            <a:prstGeom prst="rect">
              <a:avLst/>
            </a:prstGeom>
          </p:spPr>
        </p:pic>
        <p:sp>
          <p:nvSpPr>
            <p:cNvPr id="197" name="object 197"/>
            <p:cNvSpPr/>
            <p:nvPr/>
          </p:nvSpPr>
          <p:spPr>
            <a:xfrm>
              <a:off x="5432297" y="3185922"/>
              <a:ext cx="73660" cy="57150"/>
            </a:xfrm>
            <a:custGeom>
              <a:avLst/>
              <a:gdLst/>
              <a:ahLst/>
              <a:cxnLst/>
              <a:rect l="l" t="t" r="r" b="b"/>
              <a:pathLst>
                <a:path w="73660" h="57150">
                  <a:moveTo>
                    <a:pt x="72262" y="0"/>
                  </a:moveTo>
                  <a:lnTo>
                    <a:pt x="0" y="5841"/>
                  </a:lnTo>
                  <a:lnTo>
                    <a:pt x="4190" y="57150"/>
                  </a:lnTo>
                  <a:lnTo>
                    <a:pt x="16510" y="56133"/>
                  </a:lnTo>
                  <a:lnTo>
                    <a:pt x="13462" y="19557"/>
                  </a:lnTo>
                  <a:lnTo>
                    <a:pt x="73532" y="14604"/>
                  </a:lnTo>
                  <a:lnTo>
                    <a:pt x="72262"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198" name="object 198"/>
            <p:cNvPicPr/>
            <p:nvPr/>
          </p:nvPicPr>
          <p:blipFill>
            <a:blip r:embed="rId104" cstate="print"/>
            <a:stretch>
              <a:fillRect/>
            </a:stretch>
          </p:blipFill>
          <p:spPr>
            <a:xfrm>
              <a:off x="4137659" y="3515906"/>
              <a:ext cx="160020" cy="147916"/>
            </a:xfrm>
            <a:prstGeom prst="rect">
              <a:avLst/>
            </a:prstGeom>
          </p:spPr>
        </p:pic>
        <p:sp>
          <p:nvSpPr>
            <p:cNvPr id="199" name="object 199"/>
            <p:cNvSpPr/>
            <p:nvPr/>
          </p:nvSpPr>
          <p:spPr>
            <a:xfrm>
              <a:off x="4178680" y="3517011"/>
              <a:ext cx="85725" cy="73660"/>
            </a:xfrm>
            <a:custGeom>
              <a:avLst/>
              <a:gdLst/>
              <a:ahLst/>
              <a:cxnLst/>
              <a:rect l="l" t="t" r="r" b="b"/>
              <a:pathLst>
                <a:path w="85725" h="73660">
                  <a:moveTo>
                    <a:pt x="70358" y="0"/>
                  </a:moveTo>
                  <a:lnTo>
                    <a:pt x="0" y="20065"/>
                  </a:lnTo>
                  <a:lnTo>
                    <a:pt x="15240" y="73533"/>
                  </a:lnTo>
                  <a:lnTo>
                    <a:pt x="27051" y="70103"/>
                  </a:lnTo>
                  <a:lnTo>
                    <a:pt x="15875" y="30861"/>
                  </a:lnTo>
                  <a:lnTo>
                    <a:pt x="35052" y="25400"/>
                  </a:lnTo>
                  <a:lnTo>
                    <a:pt x="45085" y="60705"/>
                  </a:lnTo>
                  <a:lnTo>
                    <a:pt x="56896" y="57276"/>
                  </a:lnTo>
                  <a:lnTo>
                    <a:pt x="46863" y="21971"/>
                  </a:lnTo>
                  <a:lnTo>
                    <a:pt x="62484" y="17525"/>
                  </a:lnTo>
                  <a:lnTo>
                    <a:pt x="73279" y="55499"/>
                  </a:lnTo>
                  <a:lnTo>
                    <a:pt x="85217" y="52069"/>
                  </a:lnTo>
                  <a:lnTo>
                    <a:pt x="70358"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00" name="object 200"/>
            <p:cNvPicPr/>
            <p:nvPr/>
          </p:nvPicPr>
          <p:blipFill>
            <a:blip r:embed="rId105" cstate="print"/>
            <a:stretch>
              <a:fillRect/>
            </a:stretch>
          </p:blipFill>
          <p:spPr>
            <a:xfrm>
              <a:off x="4155947" y="3567734"/>
              <a:ext cx="169163" cy="166192"/>
            </a:xfrm>
            <a:prstGeom prst="rect">
              <a:avLst/>
            </a:prstGeom>
          </p:spPr>
        </p:pic>
        <p:sp>
          <p:nvSpPr>
            <p:cNvPr id="201" name="object 201"/>
            <p:cNvSpPr/>
            <p:nvPr/>
          </p:nvSpPr>
          <p:spPr>
            <a:xfrm>
              <a:off x="4231512" y="3630422"/>
              <a:ext cx="84455" cy="64135"/>
            </a:xfrm>
            <a:custGeom>
              <a:avLst/>
              <a:gdLst/>
              <a:ahLst/>
              <a:cxnLst/>
              <a:rect l="l" t="t" r="r" b="b"/>
              <a:pathLst>
                <a:path w="84454" h="64135">
                  <a:moveTo>
                    <a:pt x="45741" y="36575"/>
                  </a:moveTo>
                  <a:lnTo>
                    <a:pt x="31241" y="36575"/>
                  </a:lnTo>
                  <a:lnTo>
                    <a:pt x="39750" y="50418"/>
                  </a:lnTo>
                  <a:lnTo>
                    <a:pt x="52197" y="61848"/>
                  </a:lnTo>
                  <a:lnTo>
                    <a:pt x="54990" y="63118"/>
                  </a:lnTo>
                  <a:lnTo>
                    <a:pt x="58165" y="63626"/>
                  </a:lnTo>
                  <a:lnTo>
                    <a:pt x="65150" y="63118"/>
                  </a:lnTo>
                  <a:lnTo>
                    <a:pt x="68707" y="61848"/>
                  </a:lnTo>
                  <a:lnTo>
                    <a:pt x="72516" y="59435"/>
                  </a:lnTo>
                  <a:lnTo>
                    <a:pt x="77470" y="56387"/>
                  </a:lnTo>
                  <a:lnTo>
                    <a:pt x="80772" y="52704"/>
                  </a:lnTo>
                  <a:lnTo>
                    <a:pt x="82470" y="48259"/>
                  </a:lnTo>
                  <a:lnTo>
                    <a:pt x="58674" y="48259"/>
                  </a:lnTo>
                  <a:lnTo>
                    <a:pt x="56641" y="48132"/>
                  </a:lnTo>
                  <a:lnTo>
                    <a:pt x="54863" y="47497"/>
                  </a:lnTo>
                  <a:lnTo>
                    <a:pt x="53086" y="46227"/>
                  </a:lnTo>
                  <a:lnTo>
                    <a:pt x="51435" y="44957"/>
                  </a:lnTo>
                  <a:lnTo>
                    <a:pt x="49022" y="41782"/>
                  </a:lnTo>
                  <a:lnTo>
                    <a:pt x="45741" y="36575"/>
                  </a:lnTo>
                  <a:close/>
                </a:path>
                <a:path w="84454" h="64135">
                  <a:moveTo>
                    <a:pt x="62102" y="0"/>
                  </a:moveTo>
                  <a:lnTo>
                    <a:pt x="0" y="38607"/>
                  </a:lnTo>
                  <a:lnTo>
                    <a:pt x="7747" y="51180"/>
                  </a:lnTo>
                  <a:lnTo>
                    <a:pt x="31241" y="36575"/>
                  </a:lnTo>
                  <a:lnTo>
                    <a:pt x="45741" y="36575"/>
                  </a:lnTo>
                  <a:lnTo>
                    <a:pt x="41783" y="30098"/>
                  </a:lnTo>
                  <a:lnTo>
                    <a:pt x="59309" y="19050"/>
                  </a:lnTo>
                  <a:lnTo>
                    <a:pt x="73846" y="19050"/>
                  </a:lnTo>
                  <a:lnTo>
                    <a:pt x="62102" y="0"/>
                  </a:lnTo>
                  <a:close/>
                </a:path>
                <a:path w="84454" h="64135">
                  <a:moveTo>
                    <a:pt x="73846" y="19050"/>
                  </a:moveTo>
                  <a:lnTo>
                    <a:pt x="59309" y="19050"/>
                  </a:lnTo>
                  <a:lnTo>
                    <a:pt x="63119" y="25145"/>
                  </a:lnTo>
                  <a:lnTo>
                    <a:pt x="65912" y="29717"/>
                  </a:lnTo>
                  <a:lnTo>
                    <a:pt x="67690" y="32765"/>
                  </a:lnTo>
                  <a:lnTo>
                    <a:pt x="69214" y="36702"/>
                  </a:lnTo>
                  <a:lnTo>
                    <a:pt x="69341" y="38988"/>
                  </a:lnTo>
                  <a:lnTo>
                    <a:pt x="68707" y="41147"/>
                  </a:lnTo>
                  <a:lnTo>
                    <a:pt x="68072" y="43433"/>
                  </a:lnTo>
                  <a:lnTo>
                    <a:pt x="66548" y="45211"/>
                  </a:lnTo>
                  <a:lnTo>
                    <a:pt x="64388" y="46608"/>
                  </a:lnTo>
                  <a:lnTo>
                    <a:pt x="62484" y="47751"/>
                  </a:lnTo>
                  <a:lnTo>
                    <a:pt x="60578" y="48259"/>
                  </a:lnTo>
                  <a:lnTo>
                    <a:pt x="82470" y="48259"/>
                  </a:lnTo>
                  <a:lnTo>
                    <a:pt x="84074" y="43941"/>
                  </a:lnTo>
                  <a:lnTo>
                    <a:pt x="84200" y="39750"/>
                  </a:lnTo>
                  <a:lnTo>
                    <a:pt x="82931" y="35559"/>
                  </a:lnTo>
                  <a:lnTo>
                    <a:pt x="82041" y="32892"/>
                  </a:lnTo>
                  <a:lnTo>
                    <a:pt x="79248" y="27812"/>
                  </a:lnTo>
                  <a:lnTo>
                    <a:pt x="73846" y="1905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02" name="object 202"/>
            <p:cNvPicPr/>
            <p:nvPr/>
          </p:nvPicPr>
          <p:blipFill>
            <a:blip r:embed="rId106" cstate="print"/>
            <a:stretch>
              <a:fillRect/>
            </a:stretch>
          </p:blipFill>
          <p:spPr>
            <a:xfrm>
              <a:off x="4229099" y="3681945"/>
              <a:ext cx="164706" cy="162979"/>
            </a:xfrm>
            <a:prstGeom prst="rect">
              <a:avLst/>
            </a:prstGeom>
          </p:spPr>
        </p:pic>
        <p:sp>
          <p:nvSpPr>
            <p:cNvPr id="203" name="object 203"/>
            <p:cNvSpPr/>
            <p:nvPr/>
          </p:nvSpPr>
          <p:spPr>
            <a:xfrm>
              <a:off x="4269485" y="3684143"/>
              <a:ext cx="91440" cy="88900"/>
            </a:xfrm>
            <a:custGeom>
              <a:avLst/>
              <a:gdLst/>
              <a:ahLst/>
              <a:cxnLst/>
              <a:rect l="l" t="t" r="r" b="b"/>
              <a:pathLst>
                <a:path w="91439" h="88900">
                  <a:moveTo>
                    <a:pt x="58165" y="0"/>
                  </a:moveTo>
                  <a:lnTo>
                    <a:pt x="0" y="44195"/>
                  </a:lnTo>
                  <a:lnTo>
                    <a:pt x="33527" y="88518"/>
                  </a:lnTo>
                  <a:lnTo>
                    <a:pt x="43306" y="81025"/>
                  </a:lnTo>
                  <a:lnTo>
                    <a:pt x="18668" y="48513"/>
                  </a:lnTo>
                  <a:lnTo>
                    <a:pt x="34543" y="36448"/>
                  </a:lnTo>
                  <a:lnTo>
                    <a:pt x="56768" y="65658"/>
                  </a:lnTo>
                  <a:lnTo>
                    <a:pt x="66548" y="58292"/>
                  </a:lnTo>
                  <a:lnTo>
                    <a:pt x="44323" y="28955"/>
                  </a:lnTo>
                  <a:lnTo>
                    <a:pt x="57276" y="19176"/>
                  </a:lnTo>
                  <a:lnTo>
                    <a:pt x="81025" y="50672"/>
                  </a:lnTo>
                  <a:lnTo>
                    <a:pt x="90931" y="43179"/>
                  </a:lnTo>
                  <a:lnTo>
                    <a:pt x="58165"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04" name="object 204"/>
            <p:cNvPicPr/>
            <p:nvPr/>
          </p:nvPicPr>
          <p:blipFill>
            <a:blip r:embed="rId107" cstate="print"/>
            <a:stretch>
              <a:fillRect/>
            </a:stretch>
          </p:blipFill>
          <p:spPr>
            <a:xfrm>
              <a:off x="4271771" y="3733749"/>
              <a:ext cx="161505" cy="172135"/>
            </a:xfrm>
            <a:prstGeom prst="rect">
              <a:avLst/>
            </a:prstGeom>
          </p:spPr>
        </p:pic>
        <p:sp>
          <p:nvSpPr>
            <p:cNvPr id="205" name="object 205"/>
            <p:cNvSpPr/>
            <p:nvPr/>
          </p:nvSpPr>
          <p:spPr>
            <a:xfrm>
              <a:off x="4362703" y="3785743"/>
              <a:ext cx="62230" cy="62865"/>
            </a:xfrm>
            <a:custGeom>
              <a:avLst/>
              <a:gdLst/>
              <a:ahLst/>
              <a:cxnLst/>
              <a:rect l="l" t="t" r="r" b="b"/>
              <a:pathLst>
                <a:path w="62229" h="62864">
                  <a:moveTo>
                    <a:pt x="51308" y="0"/>
                  </a:moveTo>
                  <a:lnTo>
                    <a:pt x="0" y="52069"/>
                  </a:lnTo>
                  <a:lnTo>
                    <a:pt x="10541" y="62356"/>
                  </a:lnTo>
                  <a:lnTo>
                    <a:pt x="61849" y="10286"/>
                  </a:lnTo>
                  <a:lnTo>
                    <a:pt x="51308"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06" name="object 206"/>
            <p:cNvPicPr/>
            <p:nvPr/>
          </p:nvPicPr>
          <p:blipFill>
            <a:blip r:embed="rId108" cstate="print"/>
            <a:stretch>
              <a:fillRect/>
            </a:stretch>
          </p:blipFill>
          <p:spPr>
            <a:xfrm>
              <a:off x="4343399" y="3802430"/>
              <a:ext cx="164706" cy="166192"/>
            </a:xfrm>
            <a:prstGeom prst="rect">
              <a:avLst/>
            </a:prstGeom>
          </p:spPr>
        </p:pic>
        <p:sp>
          <p:nvSpPr>
            <p:cNvPr id="207" name="object 207"/>
            <p:cNvSpPr/>
            <p:nvPr/>
          </p:nvSpPr>
          <p:spPr>
            <a:xfrm>
              <a:off x="4384420" y="3804285"/>
              <a:ext cx="89535" cy="92075"/>
            </a:xfrm>
            <a:custGeom>
              <a:avLst/>
              <a:gdLst/>
              <a:ahLst/>
              <a:cxnLst/>
              <a:rect l="l" t="t" r="r" b="b"/>
              <a:pathLst>
                <a:path w="89535" h="92075">
                  <a:moveTo>
                    <a:pt x="48259" y="0"/>
                  </a:moveTo>
                  <a:lnTo>
                    <a:pt x="0" y="54990"/>
                  </a:lnTo>
                  <a:lnTo>
                    <a:pt x="41909" y="91566"/>
                  </a:lnTo>
                  <a:lnTo>
                    <a:pt x="50037" y="82422"/>
                  </a:lnTo>
                  <a:lnTo>
                    <a:pt x="19303" y="55498"/>
                  </a:lnTo>
                  <a:lnTo>
                    <a:pt x="32384" y="40512"/>
                  </a:lnTo>
                  <a:lnTo>
                    <a:pt x="59943" y="64642"/>
                  </a:lnTo>
                  <a:lnTo>
                    <a:pt x="68071" y="55371"/>
                  </a:lnTo>
                  <a:lnTo>
                    <a:pt x="40512" y="31241"/>
                  </a:lnTo>
                  <a:lnTo>
                    <a:pt x="51180" y="19050"/>
                  </a:lnTo>
                  <a:lnTo>
                    <a:pt x="80771" y="45084"/>
                  </a:lnTo>
                  <a:lnTo>
                    <a:pt x="89026" y="35687"/>
                  </a:lnTo>
                  <a:lnTo>
                    <a:pt x="48259"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08" name="object 208"/>
            <p:cNvPicPr/>
            <p:nvPr/>
          </p:nvPicPr>
          <p:blipFill>
            <a:blip r:embed="rId109" cstate="print"/>
            <a:stretch>
              <a:fillRect/>
            </a:stretch>
          </p:blipFill>
          <p:spPr>
            <a:xfrm>
              <a:off x="4396739" y="3845013"/>
              <a:ext cx="164706" cy="167678"/>
            </a:xfrm>
            <a:prstGeom prst="rect">
              <a:avLst/>
            </a:prstGeom>
          </p:spPr>
        </p:pic>
        <p:sp>
          <p:nvSpPr>
            <p:cNvPr id="209" name="object 209"/>
            <p:cNvSpPr/>
            <p:nvPr/>
          </p:nvSpPr>
          <p:spPr>
            <a:xfrm>
              <a:off x="4509174" y="3894218"/>
              <a:ext cx="71120" cy="75565"/>
            </a:xfrm>
            <a:custGeom>
              <a:avLst/>
              <a:gdLst/>
              <a:ahLst/>
              <a:cxnLst/>
              <a:rect l="l" t="t" r="r" b="b"/>
              <a:pathLst>
                <a:path w="71120" h="75564">
                  <a:moveTo>
                    <a:pt x="41013" y="61"/>
                  </a:moveTo>
                  <a:lnTo>
                    <a:pt x="5929" y="21699"/>
                  </a:lnTo>
                  <a:lnTo>
                    <a:pt x="0" y="43308"/>
                  </a:lnTo>
                  <a:lnTo>
                    <a:pt x="976" y="50020"/>
                  </a:lnTo>
                  <a:lnTo>
                    <a:pt x="30567" y="75547"/>
                  </a:lnTo>
                  <a:lnTo>
                    <a:pt x="43267" y="73642"/>
                  </a:lnTo>
                  <a:lnTo>
                    <a:pt x="49363" y="70213"/>
                  </a:lnTo>
                  <a:lnTo>
                    <a:pt x="55078" y="64244"/>
                  </a:lnTo>
                  <a:lnTo>
                    <a:pt x="44791" y="53449"/>
                  </a:lnTo>
                  <a:lnTo>
                    <a:pt x="41108" y="57513"/>
                  </a:lnTo>
                  <a:lnTo>
                    <a:pt x="37425" y="59926"/>
                  </a:lnTo>
                  <a:lnTo>
                    <a:pt x="30059" y="61577"/>
                  </a:lnTo>
                  <a:lnTo>
                    <a:pt x="26503" y="61069"/>
                  </a:lnTo>
                  <a:lnTo>
                    <a:pt x="18502" y="56624"/>
                  </a:lnTo>
                  <a:lnTo>
                    <a:pt x="15581" y="52814"/>
                  </a:lnTo>
                  <a:lnTo>
                    <a:pt x="13549" y="42781"/>
                  </a:lnTo>
                  <a:lnTo>
                    <a:pt x="15327" y="36177"/>
                  </a:lnTo>
                  <a:lnTo>
                    <a:pt x="23963" y="20429"/>
                  </a:lnTo>
                  <a:lnTo>
                    <a:pt x="28535" y="15730"/>
                  </a:lnTo>
                  <a:lnTo>
                    <a:pt x="38187" y="12174"/>
                  </a:lnTo>
                  <a:lnTo>
                    <a:pt x="42886" y="12555"/>
                  </a:lnTo>
                  <a:lnTo>
                    <a:pt x="51141" y="17127"/>
                  </a:lnTo>
                  <a:lnTo>
                    <a:pt x="53554" y="19667"/>
                  </a:lnTo>
                  <a:lnTo>
                    <a:pt x="54824" y="22969"/>
                  </a:lnTo>
                  <a:lnTo>
                    <a:pt x="56221" y="26144"/>
                  </a:lnTo>
                  <a:lnTo>
                    <a:pt x="56348" y="29700"/>
                  </a:lnTo>
                  <a:lnTo>
                    <a:pt x="55205" y="33383"/>
                  </a:lnTo>
                  <a:lnTo>
                    <a:pt x="69683" y="37320"/>
                  </a:lnTo>
                  <a:lnTo>
                    <a:pt x="71080" y="31478"/>
                  </a:lnTo>
                  <a:lnTo>
                    <a:pt x="71080" y="26271"/>
                  </a:lnTo>
                  <a:lnTo>
                    <a:pt x="67270" y="14714"/>
                  </a:lnTo>
                  <a:lnTo>
                    <a:pt x="62190" y="8872"/>
                  </a:lnTo>
                  <a:lnTo>
                    <a:pt x="54443" y="4554"/>
                  </a:lnTo>
                  <a:lnTo>
                    <a:pt x="47704" y="1575"/>
                  </a:lnTo>
                  <a:lnTo>
                    <a:pt x="41013" y="61"/>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10" name="object 210"/>
            <p:cNvPicPr/>
            <p:nvPr/>
          </p:nvPicPr>
          <p:blipFill>
            <a:blip r:embed="rId110" cstate="print"/>
            <a:stretch>
              <a:fillRect/>
            </a:stretch>
          </p:blipFill>
          <p:spPr>
            <a:xfrm>
              <a:off x="4527803" y="3913670"/>
              <a:ext cx="149402" cy="161505"/>
            </a:xfrm>
            <a:prstGeom prst="rect">
              <a:avLst/>
            </a:prstGeom>
          </p:spPr>
        </p:pic>
        <p:sp>
          <p:nvSpPr>
            <p:cNvPr id="211" name="object 211"/>
            <p:cNvSpPr/>
            <p:nvPr/>
          </p:nvSpPr>
          <p:spPr>
            <a:xfrm>
              <a:off x="4567935" y="3915029"/>
              <a:ext cx="75565" cy="87630"/>
            </a:xfrm>
            <a:custGeom>
              <a:avLst/>
              <a:gdLst/>
              <a:ahLst/>
              <a:cxnLst/>
              <a:rect l="l" t="t" r="r" b="b"/>
              <a:pathLst>
                <a:path w="75564" h="87629">
                  <a:moveTo>
                    <a:pt x="23875" y="0"/>
                  </a:moveTo>
                  <a:lnTo>
                    <a:pt x="0" y="69088"/>
                  </a:lnTo>
                  <a:lnTo>
                    <a:pt x="52450" y="87376"/>
                  </a:lnTo>
                  <a:lnTo>
                    <a:pt x="56514" y="75692"/>
                  </a:lnTo>
                  <a:lnTo>
                    <a:pt x="17906" y="62357"/>
                  </a:lnTo>
                  <a:lnTo>
                    <a:pt x="24384" y="43561"/>
                  </a:lnTo>
                  <a:lnTo>
                    <a:pt x="59054" y="55499"/>
                  </a:lnTo>
                  <a:lnTo>
                    <a:pt x="63118" y="43942"/>
                  </a:lnTo>
                  <a:lnTo>
                    <a:pt x="28448" y="31877"/>
                  </a:lnTo>
                  <a:lnTo>
                    <a:pt x="33781" y="16510"/>
                  </a:lnTo>
                  <a:lnTo>
                    <a:pt x="70992" y="29464"/>
                  </a:lnTo>
                  <a:lnTo>
                    <a:pt x="75056" y="17780"/>
                  </a:lnTo>
                  <a:lnTo>
                    <a:pt x="23875"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12" name="object 212"/>
            <p:cNvPicPr/>
            <p:nvPr/>
          </p:nvPicPr>
          <p:blipFill>
            <a:blip r:embed="rId111" cstate="print"/>
            <a:stretch>
              <a:fillRect/>
            </a:stretch>
          </p:blipFill>
          <p:spPr>
            <a:xfrm>
              <a:off x="4985003" y="3904488"/>
              <a:ext cx="147916" cy="150875"/>
            </a:xfrm>
            <a:prstGeom prst="rect">
              <a:avLst/>
            </a:prstGeom>
          </p:spPr>
        </p:pic>
        <p:sp>
          <p:nvSpPr>
            <p:cNvPr id="213" name="object 213"/>
            <p:cNvSpPr/>
            <p:nvPr/>
          </p:nvSpPr>
          <p:spPr>
            <a:xfrm>
              <a:off x="4986019" y="3945334"/>
              <a:ext cx="73660" cy="76835"/>
            </a:xfrm>
            <a:custGeom>
              <a:avLst/>
              <a:gdLst/>
              <a:ahLst/>
              <a:cxnLst/>
              <a:rect l="l" t="t" r="r" b="b"/>
              <a:pathLst>
                <a:path w="73660" h="76835">
                  <a:moveTo>
                    <a:pt x="38433" y="0"/>
                  </a:moveTo>
                  <a:lnTo>
                    <a:pt x="10032" y="10715"/>
                  </a:lnTo>
                  <a:lnTo>
                    <a:pt x="7365" y="13128"/>
                  </a:lnTo>
                  <a:lnTo>
                    <a:pt x="5079" y="16303"/>
                  </a:lnTo>
                  <a:lnTo>
                    <a:pt x="3428" y="20113"/>
                  </a:lnTo>
                  <a:lnTo>
                    <a:pt x="1650" y="23796"/>
                  </a:lnTo>
                  <a:lnTo>
                    <a:pt x="634" y="27733"/>
                  </a:lnTo>
                  <a:lnTo>
                    <a:pt x="380" y="31797"/>
                  </a:lnTo>
                  <a:lnTo>
                    <a:pt x="0" y="37258"/>
                  </a:lnTo>
                  <a:lnTo>
                    <a:pt x="21970" y="73072"/>
                  </a:lnTo>
                  <a:lnTo>
                    <a:pt x="35099" y="76231"/>
                  </a:lnTo>
                  <a:lnTo>
                    <a:pt x="42205" y="75626"/>
                  </a:lnTo>
                  <a:lnTo>
                    <a:pt x="49656" y="73580"/>
                  </a:lnTo>
                  <a:lnTo>
                    <a:pt x="56679" y="70441"/>
                  </a:lnTo>
                  <a:lnTo>
                    <a:pt x="62499" y="66373"/>
                  </a:lnTo>
                  <a:lnTo>
                    <a:pt x="64881" y="63801"/>
                  </a:lnTo>
                  <a:lnTo>
                    <a:pt x="39877" y="63801"/>
                  </a:lnTo>
                  <a:lnTo>
                    <a:pt x="34543" y="63420"/>
                  </a:lnTo>
                  <a:lnTo>
                    <a:pt x="29463" y="60626"/>
                  </a:lnTo>
                  <a:lnTo>
                    <a:pt x="24510" y="57959"/>
                  </a:lnTo>
                  <a:lnTo>
                    <a:pt x="20574" y="52752"/>
                  </a:lnTo>
                  <a:lnTo>
                    <a:pt x="17779" y="44878"/>
                  </a:lnTo>
                  <a:lnTo>
                    <a:pt x="14858" y="37004"/>
                  </a:lnTo>
                  <a:lnTo>
                    <a:pt x="14477" y="30527"/>
                  </a:lnTo>
                  <a:lnTo>
                    <a:pt x="16637" y="25320"/>
                  </a:lnTo>
                  <a:lnTo>
                    <a:pt x="18668" y="20113"/>
                  </a:lnTo>
                  <a:lnTo>
                    <a:pt x="22605" y="16430"/>
                  </a:lnTo>
                  <a:lnTo>
                    <a:pt x="34035" y="12366"/>
                  </a:lnTo>
                  <a:lnTo>
                    <a:pt x="62726" y="12366"/>
                  </a:lnTo>
                  <a:lnTo>
                    <a:pt x="62515" y="12049"/>
                  </a:lnTo>
                  <a:lnTo>
                    <a:pt x="57443" y="6957"/>
                  </a:lnTo>
                  <a:lnTo>
                    <a:pt x="51562" y="3222"/>
                  </a:lnTo>
                  <a:lnTo>
                    <a:pt x="45182" y="890"/>
                  </a:lnTo>
                  <a:lnTo>
                    <a:pt x="38433" y="0"/>
                  </a:lnTo>
                  <a:close/>
                </a:path>
                <a:path w="73660" h="76835">
                  <a:moveTo>
                    <a:pt x="62726" y="12366"/>
                  </a:moveTo>
                  <a:lnTo>
                    <a:pt x="34035" y="12366"/>
                  </a:lnTo>
                  <a:lnTo>
                    <a:pt x="39369" y="12620"/>
                  </a:lnTo>
                  <a:lnTo>
                    <a:pt x="44195" y="15287"/>
                  </a:lnTo>
                  <a:lnTo>
                    <a:pt x="58927" y="45640"/>
                  </a:lnTo>
                  <a:lnTo>
                    <a:pt x="56895" y="50847"/>
                  </a:lnTo>
                  <a:lnTo>
                    <a:pt x="54737" y="56181"/>
                  </a:lnTo>
                  <a:lnTo>
                    <a:pt x="50926" y="59737"/>
                  </a:lnTo>
                  <a:lnTo>
                    <a:pt x="39877" y="63801"/>
                  </a:lnTo>
                  <a:lnTo>
                    <a:pt x="64881" y="63801"/>
                  </a:lnTo>
                  <a:lnTo>
                    <a:pt x="67105" y="61400"/>
                  </a:lnTo>
                  <a:lnTo>
                    <a:pt x="70484" y="55546"/>
                  </a:lnTo>
                  <a:lnTo>
                    <a:pt x="72606" y="48926"/>
                  </a:lnTo>
                  <a:lnTo>
                    <a:pt x="73263" y="41830"/>
                  </a:lnTo>
                  <a:lnTo>
                    <a:pt x="72467" y="34258"/>
                  </a:lnTo>
                  <a:lnTo>
                    <a:pt x="70230" y="26209"/>
                  </a:lnTo>
                  <a:lnTo>
                    <a:pt x="66778" y="18474"/>
                  </a:lnTo>
                  <a:lnTo>
                    <a:pt x="62726" y="12366"/>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14" name="object 214"/>
            <p:cNvPicPr/>
            <p:nvPr/>
          </p:nvPicPr>
          <p:blipFill>
            <a:blip r:embed="rId112" cstate="print"/>
            <a:stretch>
              <a:fillRect/>
            </a:stretch>
          </p:blipFill>
          <p:spPr>
            <a:xfrm>
              <a:off x="5042915" y="3873969"/>
              <a:ext cx="138772" cy="158534"/>
            </a:xfrm>
            <a:prstGeom prst="rect">
              <a:avLst/>
            </a:prstGeom>
          </p:spPr>
        </p:pic>
        <p:sp>
          <p:nvSpPr>
            <p:cNvPr id="215" name="object 215"/>
            <p:cNvSpPr/>
            <p:nvPr/>
          </p:nvSpPr>
          <p:spPr>
            <a:xfrm>
              <a:off x="5044820" y="3915029"/>
              <a:ext cx="63500" cy="84455"/>
            </a:xfrm>
            <a:custGeom>
              <a:avLst/>
              <a:gdLst/>
              <a:ahLst/>
              <a:cxnLst/>
              <a:rect l="l" t="t" r="r" b="b"/>
              <a:pathLst>
                <a:path w="63500" h="84454">
                  <a:moveTo>
                    <a:pt x="41020" y="0"/>
                  </a:moveTo>
                  <a:lnTo>
                    <a:pt x="36829" y="1016"/>
                  </a:lnTo>
                  <a:lnTo>
                    <a:pt x="34036" y="1651"/>
                  </a:lnTo>
                  <a:lnTo>
                    <a:pt x="28701" y="4064"/>
                  </a:lnTo>
                  <a:lnTo>
                    <a:pt x="0" y="19685"/>
                  </a:lnTo>
                  <a:lnTo>
                    <a:pt x="34798" y="83947"/>
                  </a:lnTo>
                  <a:lnTo>
                    <a:pt x="47878" y="76835"/>
                  </a:lnTo>
                  <a:lnTo>
                    <a:pt x="34670" y="52705"/>
                  </a:lnTo>
                  <a:lnTo>
                    <a:pt x="49021" y="44831"/>
                  </a:lnTo>
                  <a:lnTo>
                    <a:pt x="53339" y="42164"/>
                  </a:lnTo>
                  <a:lnTo>
                    <a:pt x="53805" y="41783"/>
                  </a:lnTo>
                  <a:lnTo>
                    <a:pt x="28701" y="41783"/>
                  </a:lnTo>
                  <a:lnTo>
                    <a:pt x="18923" y="23495"/>
                  </a:lnTo>
                  <a:lnTo>
                    <a:pt x="25145" y="20066"/>
                  </a:lnTo>
                  <a:lnTo>
                    <a:pt x="29844" y="17526"/>
                  </a:lnTo>
                  <a:lnTo>
                    <a:pt x="33019" y="16002"/>
                  </a:lnTo>
                  <a:lnTo>
                    <a:pt x="37083" y="14732"/>
                  </a:lnTo>
                  <a:lnTo>
                    <a:pt x="61056" y="14732"/>
                  </a:lnTo>
                  <a:lnTo>
                    <a:pt x="57150" y="7620"/>
                  </a:lnTo>
                  <a:lnTo>
                    <a:pt x="53720" y="4191"/>
                  </a:lnTo>
                  <a:lnTo>
                    <a:pt x="49402" y="2286"/>
                  </a:lnTo>
                  <a:lnTo>
                    <a:pt x="45212" y="381"/>
                  </a:lnTo>
                  <a:lnTo>
                    <a:pt x="41020" y="0"/>
                  </a:lnTo>
                  <a:close/>
                </a:path>
                <a:path w="63500" h="84454">
                  <a:moveTo>
                    <a:pt x="61056" y="14732"/>
                  </a:moveTo>
                  <a:lnTo>
                    <a:pt x="39242" y="14732"/>
                  </a:lnTo>
                  <a:lnTo>
                    <a:pt x="41528" y="15494"/>
                  </a:lnTo>
                  <a:lnTo>
                    <a:pt x="43687" y="16256"/>
                  </a:lnTo>
                  <a:lnTo>
                    <a:pt x="45465" y="17780"/>
                  </a:lnTo>
                  <a:lnTo>
                    <a:pt x="47751" y="22098"/>
                  </a:lnTo>
                  <a:lnTo>
                    <a:pt x="48132" y="24003"/>
                  </a:lnTo>
                  <a:lnTo>
                    <a:pt x="47878" y="25908"/>
                  </a:lnTo>
                  <a:lnTo>
                    <a:pt x="47751" y="27940"/>
                  </a:lnTo>
                  <a:lnTo>
                    <a:pt x="35813" y="37846"/>
                  </a:lnTo>
                  <a:lnTo>
                    <a:pt x="28701" y="41783"/>
                  </a:lnTo>
                  <a:lnTo>
                    <a:pt x="53805" y="41783"/>
                  </a:lnTo>
                  <a:lnTo>
                    <a:pt x="56133" y="39878"/>
                  </a:lnTo>
                  <a:lnTo>
                    <a:pt x="63245" y="27305"/>
                  </a:lnTo>
                  <a:lnTo>
                    <a:pt x="63118" y="20447"/>
                  </a:lnTo>
                  <a:lnTo>
                    <a:pt x="62102" y="16637"/>
                  </a:lnTo>
                  <a:lnTo>
                    <a:pt x="61056" y="14732"/>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16" name="object 216"/>
            <p:cNvPicPr/>
            <p:nvPr/>
          </p:nvPicPr>
          <p:blipFill>
            <a:blip r:embed="rId113" cstate="print"/>
            <a:stretch>
              <a:fillRect/>
            </a:stretch>
          </p:blipFill>
          <p:spPr>
            <a:xfrm>
              <a:off x="5097779" y="3832910"/>
              <a:ext cx="161505" cy="166192"/>
            </a:xfrm>
            <a:prstGeom prst="rect">
              <a:avLst/>
            </a:prstGeom>
          </p:spPr>
        </p:pic>
        <p:sp>
          <p:nvSpPr>
            <p:cNvPr id="217" name="object 217"/>
            <p:cNvSpPr/>
            <p:nvPr/>
          </p:nvSpPr>
          <p:spPr>
            <a:xfrm>
              <a:off x="5098668" y="3873881"/>
              <a:ext cx="87630" cy="91440"/>
            </a:xfrm>
            <a:custGeom>
              <a:avLst/>
              <a:gdLst/>
              <a:ahLst/>
              <a:cxnLst/>
              <a:rect l="l" t="t" r="r" b="b"/>
              <a:pathLst>
                <a:path w="87629" h="91439">
                  <a:moveTo>
                    <a:pt x="44830" y="0"/>
                  </a:moveTo>
                  <a:lnTo>
                    <a:pt x="0" y="30480"/>
                  </a:lnTo>
                  <a:lnTo>
                    <a:pt x="41147" y="90932"/>
                  </a:lnTo>
                  <a:lnTo>
                    <a:pt x="87121" y="59563"/>
                  </a:lnTo>
                  <a:lnTo>
                    <a:pt x="80136" y="49403"/>
                  </a:lnTo>
                  <a:lnTo>
                    <a:pt x="46354" y="72390"/>
                  </a:lnTo>
                  <a:lnTo>
                    <a:pt x="35178" y="56007"/>
                  </a:lnTo>
                  <a:lnTo>
                    <a:pt x="65531" y="35306"/>
                  </a:lnTo>
                  <a:lnTo>
                    <a:pt x="58546" y="25146"/>
                  </a:lnTo>
                  <a:lnTo>
                    <a:pt x="28320" y="45847"/>
                  </a:lnTo>
                  <a:lnTo>
                    <a:pt x="19176" y="32385"/>
                  </a:lnTo>
                  <a:lnTo>
                    <a:pt x="51688" y="10160"/>
                  </a:lnTo>
                  <a:lnTo>
                    <a:pt x="44830"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18" name="object 218"/>
            <p:cNvPicPr/>
            <p:nvPr/>
          </p:nvPicPr>
          <p:blipFill>
            <a:blip r:embed="rId114" cstate="print"/>
            <a:stretch>
              <a:fillRect/>
            </a:stretch>
          </p:blipFill>
          <p:spPr>
            <a:xfrm>
              <a:off x="5148071" y="3797846"/>
              <a:ext cx="172135" cy="161505"/>
            </a:xfrm>
            <a:prstGeom prst="rect">
              <a:avLst/>
            </a:prstGeom>
          </p:spPr>
        </p:pic>
        <p:sp>
          <p:nvSpPr>
            <p:cNvPr id="219" name="object 219"/>
            <p:cNvSpPr/>
            <p:nvPr/>
          </p:nvSpPr>
          <p:spPr>
            <a:xfrm>
              <a:off x="5149849" y="3838448"/>
              <a:ext cx="97155" cy="86995"/>
            </a:xfrm>
            <a:custGeom>
              <a:avLst/>
              <a:gdLst/>
              <a:ahLst/>
              <a:cxnLst/>
              <a:rect l="l" t="t" r="r" b="b"/>
              <a:pathLst>
                <a:path w="97154" h="86995">
                  <a:moveTo>
                    <a:pt x="45847" y="0"/>
                  </a:moveTo>
                  <a:lnTo>
                    <a:pt x="42163" y="0"/>
                  </a:lnTo>
                  <a:lnTo>
                    <a:pt x="38608" y="1269"/>
                  </a:lnTo>
                  <a:lnTo>
                    <a:pt x="34925" y="2412"/>
                  </a:lnTo>
                  <a:lnTo>
                    <a:pt x="30099" y="5587"/>
                  </a:lnTo>
                  <a:lnTo>
                    <a:pt x="0" y="30099"/>
                  </a:lnTo>
                  <a:lnTo>
                    <a:pt x="46227" y="86740"/>
                  </a:lnTo>
                  <a:lnTo>
                    <a:pt x="57658" y="77469"/>
                  </a:lnTo>
                  <a:lnTo>
                    <a:pt x="38353" y="53720"/>
                  </a:lnTo>
                  <a:lnTo>
                    <a:pt x="40639" y="51815"/>
                  </a:lnTo>
                  <a:lnTo>
                    <a:pt x="43307" y="49783"/>
                  </a:lnTo>
                  <a:lnTo>
                    <a:pt x="45465" y="48387"/>
                  </a:lnTo>
                  <a:lnTo>
                    <a:pt x="46989" y="47878"/>
                  </a:lnTo>
                  <a:lnTo>
                    <a:pt x="48513" y="47243"/>
                  </a:lnTo>
                  <a:lnTo>
                    <a:pt x="50291" y="47116"/>
                  </a:lnTo>
                  <a:lnTo>
                    <a:pt x="94817" y="47116"/>
                  </a:lnTo>
                  <a:lnTo>
                    <a:pt x="97154" y="45212"/>
                  </a:lnTo>
                  <a:lnTo>
                    <a:pt x="95678" y="44703"/>
                  </a:lnTo>
                  <a:lnTo>
                    <a:pt x="30987" y="44703"/>
                  </a:lnTo>
                  <a:lnTo>
                    <a:pt x="19303" y="30352"/>
                  </a:lnTo>
                  <a:lnTo>
                    <a:pt x="40894" y="14858"/>
                  </a:lnTo>
                  <a:lnTo>
                    <a:pt x="63609" y="14858"/>
                  </a:lnTo>
                  <a:lnTo>
                    <a:pt x="62737" y="12445"/>
                  </a:lnTo>
                  <a:lnTo>
                    <a:pt x="59309" y="8254"/>
                  </a:lnTo>
                  <a:lnTo>
                    <a:pt x="56641" y="4825"/>
                  </a:lnTo>
                  <a:lnTo>
                    <a:pt x="53339" y="2539"/>
                  </a:lnTo>
                  <a:lnTo>
                    <a:pt x="49529" y="1269"/>
                  </a:lnTo>
                  <a:lnTo>
                    <a:pt x="45847" y="0"/>
                  </a:lnTo>
                  <a:close/>
                </a:path>
                <a:path w="97154" h="86995">
                  <a:moveTo>
                    <a:pt x="94817" y="47116"/>
                  </a:moveTo>
                  <a:lnTo>
                    <a:pt x="50291" y="47116"/>
                  </a:lnTo>
                  <a:lnTo>
                    <a:pt x="54355" y="47625"/>
                  </a:lnTo>
                  <a:lnTo>
                    <a:pt x="58674" y="48768"/>
                  </a:lnTo>
                  <a:lnTo>
                    <a:pt x="83438" y="56387"/>
                  </a:lnTo>
                  <a:lnTo>
                    <a:pt x="94817" y="47116"/>
                  </a:lnTo>
                  <a:close/>
                </a:path>
                <a:path w="97154" h="86995">
                  <a:moveTo>
                    <a:pt x="63609" y="14858"/>
                  </a:moveTo>
                  <a:lnTo>
                    <a:pt x="40894" y="14858"/>
                  </a:lnTo>
                  <a:lnTo>
                    <a:pt x="42799" y="15112"/>
                  </a:lnTo>
                  <a:lnTo>
                    <a:pt x="44830" y="15493"/>
                  </a:lnTo>
                  <a:lnTo>
                    <a:pt x="46609" y="16637"/>
                  </a:lnTo>
                  <a:lnTo>
                    <a:pt x="48133" y="18541"/>
                  </a:lnTo>
                  <a:lnTo>
                    <a:pt x="49529" y="20193"/>
                  </a:lnTo>
                  <a:lnTo>
                    <a:pt x="50291" y="21970"/>
                  </a:lnTo>
                  <a:lnTo>
                    <a:pt x="50546" y="25526"/>
                  </a:lnTo>
                  <a:lnTo>
                    <a:pt x="50164" y="27177"/>
                  </a:lnTo>
                  <a:lnTo>
                    <a:pt x="49149" y="28701"/>
                  </a:lnTo>
                  <a:lnTo>
                    <a:pt x="48133" y="30352"/>
                  </a:lnTo>
                  <a:lnTo>
                    <a:pt x="44958" y="33400"/>
                  </a:lnTo>
                  <a:lnTo>
                    <a:pt x="30987" y="44703"/>
                  </a:lnTo>
                  <a:lnTo>
                    <a:pt x="95678" y="44703"/>
                  </a:lnTo>
                  <a:lnTo>
                    <a:pt x="74929" y="37591"/>
                  </a:lnTo>
                  <a:lnTo>
                    <a:pt x="70230" y="36321"/>
                  </a:lnTo>
                  <a:lnTo>
                    <a:pt x="69215" y="36194"/>
                  </a:lnTo>
                  <a:lnTo>
                    <a:pt x="57150" y="36194"/>
                  </a:lnTo>
                  <a:lnTo>
                    <a:pt x="61595" y="31368"/>
                  </a:lnTo>
                  <a:lnTo>
                    <a:pt x="63880" y="26543"/>
                  </a:lnTo>
                  <a:lnTo>
                    <a:pt x="64388" y="17018"/>
                  </a:lnTo>
                  <a:lnTo>
                    <a:pt x="63609" y="14858"/>
                  </a:lnTo>
                  <a:close/>
                </a:path>
                <a:path w="97154" h="86995">
                  <a:moveTo>
                    <a:pt x="64135" y="35559"/>
                  </a:moveTo>
                  <a:lnTo>
                    <a:pt x="60833" y="35559"/>
                  </a:lnTo>
                  <a:lnTo>
                    <a:pt x="57150" y="36194"/>
                  </a:lnTo>
                  <a:lnTo>
                    <a:pt x="69215" y="36194"/>
                  </a:lnTo>
                  <a:lnTo>
                    <a:pt x="64135" y="35559"/>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20" name="object 220"/>
            <p:cNvPicPr/>
            <p:nvPr/>
          </p:nvPicPr>
          <p:blipFill>
            <a:blip r:embed="rId115" cstate="print"/>
            <a:stretch>
              <a:fillRect/>
            </a:stretch>
          </p:blipFill>
          <p:spPr>
            <a:xfrm>
              <a:off x="5215127" y="3759746"/>
              <a:ext cx="158534" cy="157060"/>
            </a:xfrm>
            <a:prstGeom prst="rect">
              <a:avLst/>
            </a:prstGeom>
          </p:spPr>
        </p:pic>
        <p:sp>
          <p:nvSpPr>
            <p:cNvPr id="221" name="object 221"/>
            <p:cNvSpPr/>
            <p:nvPr/>
          </p:nvSpPr>
          <p:spPr>
            <a:xfrm>
              <a:off x="5216778" y="3800094"/>
              <a:ext cx="83185" cy="83185"/>
            </a:xfrm>
            <a:custGeom>
              <a:avLst/>
              <a:gdLst/>
              <a:ahLst/>
              <a:cxnLst/>
              <a:rect l="l" t="t" r="r" b="b"/>
              <a:pathLst>
                <a:path w="83185" h="83185">
                  <a:moveTo>
                    <a:pt x="11303" y="0"/>
                  </a:moveTo>
                  <a:lnTo>
                    <a:pt x="0" y="10667"/>
                  </a:lnTo>
                  <a:lnTo>
                    <a:pt x="29972" y="83184"/>
                  </a:lnTo>
                  <a:lnTo>
                    <a:pt x="41275" y="72389"/>
                  </a:lnTo>
                  <a:lnTo>
                    <a:pt x="34162" y="56260"/>
                  </a:lnTo>
                  <a:lnTo>
                    <a:pt x="46759" y="44195"/>
                  </a:lnTo>
                  <a:lnTo>
                    <a:pt x="28956" y="44195"/>
                  </a:lnTo>
                  <a:lnTo>
                    <a:pt x="17399" y="17779"/>
                  </a:lnTo>
                  <a:lnTo>
                    <a:pt x="50322" y="17779"/>
                  </a:lnTo>
                  <a:lnTo>
                    <a:pt x="11303" y="0"/>
                  </a:lnTo>
                  <a:close/>
                </a:path>
                <a:path w="83185" h="83185">
                  <a:moveTo>
                    <a:pt x="50322" y="17779"/>
                  </a:moveTo>
                  <a:lnTo>
                    <a:pt x="17399" y="17779"/>
                  </a:lnTo>
                  <a:lnTo>
                    <a:pt x="43307" y="30479"/>
                  </a:lnTo>
                  <a:lnTo>
                    <a:pt x="28956" y="44195"/>
                  </a:lnTo>
                  <a:lnTo>
                    <a:pt x="46759" y="44195"/>
                  </a:lnTo>
                  <a:lnTo>
                    <a:pt x="55245" y="36067"/>
                  </a:lnTo>
                  <a:lnTo>
                    <a:pt x="79344" y="36067"/>
                  </a:lnTo>
                  <a:lnTo>
                    <a:pt x="82931" y="32638"/>
                  </a:lnTo>
                  <a:lnTo>
                    <a:pt x="50322" y="17779"/>
                  </a:lnTo>
                  <a:close/>
                </a:path>
                <a:path w="83185" h="83185">
                  <a:moveTo>
                    <a:pt x="79344" y="36067"/>
                  </a:moveTo>
                  <a:lnTo>
                    <a:pt x="55245" y="36067"/>
                  </a:lnTo>
                  <a:lnTo>
                    <a:pt x="71374" y="43687"/>
                  </a:lnTo>
                  <a:lnTo>
                    <a:pt x="79344" y="36067"/>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22" name="object 222"/>
            <p:cNvPicPr/>
            <p:nvPr/>
          </p:nvPicPr>
          <p:blipFill>
            <a:blip r:embed="rId116" cstate="print"/>
            <a:stretch>
              <a:fillRect/>
            </a:stretch>
          </p:blipFill>
          <p:spPr>
            <a:xfrm>
              <a:off x="5242559" y="3701796"/>
              <a:ext cx="152349" cy="150875"/>
            </a:xfrm>
            <a:prstGeom prst="rect">
              <a:avLst/>
            </a:prstGeom>
          </p:spPr>
        </p:pic>
        <p:sp>
          <p:nvSpPr>
            <p:cNvPr id="223" name="object 223"/>
            <p:cNvSpPr/>
            <p:nvPr/>
          </p:nvSpPr>
          <p:spPr>
            <a:xfrm>
              <a:off x="5285231" y="3727196"/>
              <a:ext cx="66040" cy="58419"/>
            </a:xfrm>
            <a:custGeom>
              <a:avLst/>
              <a:gdLst/>
              <a:ahLst/>
              <a:cxnLst/>
              <a:rect l="l" t="t" r="r" b="b"/>
              <a:pathLst>
                <a:path w="66039" h="58420">
                  <a:moveTo>
                    <a:pt x="9525" y="0"/>
                  </a:moveTo>
                  <a:lnTo>
                    <a:pt x="0" y="11302"/>
                  </a:lnTo>
                  <a:lnTo>
                    <a:pt x="56133" y="58165"/>
                  </a:lnTo>
                  <a:lnTo>
                    <a:pt x="65658" y="46862"/>
                  </a:lnTo>
                  <a:lnTo>
                    <a:pt x="9525"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24" name="object 224"/>
            <p:cNvPicPr/>
            <p:nvPr/>
          </p:nvPicPr>
          <p:blipFill>
            <a:blip r:embed="rId117" cstate="print"/>
            <a:stretch>
              <a:fillRect/>
            </a:stretch>
          </p:blipFill>
          <p:spPr>
            <a:xfrm>
              <a:off x="5311139" y="3636264"/>
              <a:ext cx="150875" cy="150875"/>
            </a:xfrm>
            <a:prstGeom prst="rect">
              <a:avLst/>
            </a:prstGeom>
          </p:spPr>
        </p:pic>
        <p:sp>
          <p:nvSpPr>
            <p:cNvPr id="225" name="object 225"/>
            <p:cNvSpPr/>
            <p:nvPr/>
          </p:nvSpPr>
          <p:spPr>
            <a:xfrm>
              <a:off x="5312028" y="3677699"/>
              <a:ext cx="76835" cy="74930"/>
            </a:xfrm>
            <a:custGeom>
              <a:avLst/>
              <a:gdLst/>
              <a:ahLst/>
              <a:cxnLst/>
              <a:rect l="l" t="t" r="r" b="b"/>
              <a:pathLst>
                <a:path w="76835" h="74929">
                  <a:moveTo>
                    <a:pt x="38473" y="0"/>
                  </a:moveTo>
                  <a:lnTo>
                    <a:pt x="4572" y="19778"/>
                  </a:lnTo>
                  <a:lnTo>
                    <a:pt x="0" y="36796"/>
                  </a:lnTo>
                  <a:lnTo>
                    <a:pt x="1270" y="44924"/>
                  </a:lnTo>
                  <a:lnTo>
                    <a:pt x="2667" y="48734"/>
                  </a:lnTo>
                  <a:lnTo>
                    <a:pt x="4699" y="52290"/>
                  </a:lnTo>
                  <a:lnTo>
                    <a:pt x="7366" y="57116"/>
                  </a:lnTo>
                  <a:lnTo>
                    <a:pt x="38586" y="74866"/>
                  </a:lnTo>
                  <a:lnTo>
                    <a:pt x="45466" y="74769"/>
                  </a:lnTo>
                  <a:lnTo>
                    <a:pt x="52083" y="73124"/>
                  </a:lnTo>
                  <a:lnTo>
                    <a:pt x="58213" y="70086"/>
                  </a:lnTo>
                  <a:lnTo>
                    <a:pt x="63843" y="65643"/>
                  </a:lnTo>
                  <a:lnTo>
                    <a:pt x="68073" y="60799"/>
                  </a:lnTo>
                  <a:lnTo>
                    <a:pt x="39243" y="60799"/>
                  </a:lnTo>
                  <a:lnTo>
                    <a:pt x="33020" y="58513"/>
                  </a:lnTo>
                  <a:lnTo>
                    <a:pt x="26416" y="53560"/>
                  </a:lnTo>
                  <a:lnTo>
                    <a:pt x="19685" y="48607"/>
                  </a:lnTo>
                  <a:lnTo>
                    <a:pt x="15748" y="43400"/>
                  </a:lnTo>
                  <a:lnTo>
                    <a:pt x="13462" y="32351"/>
                  </a:lnTo>
                  <a:lnTo>
                    <a:pt x="14605" y="27271"/>
                  </a:lnTo>
                  <a:lnTo>
                    <a:pt x="18287" y="22318"/>
                  </a:lnTo>
                  <a:lnTo>
                    <a:pt x="21971" y="17492"/>
                  </a:lnTo>
                  <a:lnTo>
                    <a:pt x="26416" y="14825"/>
                  </a:lnTo>
                  <a:lnTo>
                    <a:pt x="37465" y="13809"/>
                  </a:lnTo>
                  <a:lnTo>
                    <a:pt x="65341" y="13809"/>
                  </a:lnTo>
                  <a:lnTo>
                    <a:pt x="59690" y="8983"/>
                  </a:lnTo>
                  <a:lnTo>
                    <a:pt x="52570" y="4433"/>
                  </a:lnTo>
                  <a:lnTo>
                    <a:pt x="45497" y="1442"/>
                  </a:lnTo>
                  <a:lnTo>
                    <a:pt x="38473" y="0"/>
                  </a:lnTo>
                  <a:close/>
                </a:path>
                <a:path w="76835" h="74929">
                  <a:moveTo>
                    <a:pt x="65341" y="13809"/>
                  </a:moveTo>
                  <a:lnTo>
                    <a:pt x="37465" y="13809"/>
                  </a:lnTo>
                  <a:lnTo>
                    <a:pt x="43561" y="15968"/>
                  </a:lnTo>
                  <a:lnTo>
                    <a:pt x="50292" y="21048"/>
                  </a:lnTo>
                  <a:lnTo>
                    <a:pt x="57150" y="26001"/>
                  </a:lnTo>
                  <a:lnTo>
                    <a:pt x="61087" y="31335"/>
                  </a:lnTo>
                  <a:lnTo>
                    <a:pt x="63373" y="42511"/>
                  </a:lnTo>
                  <a:lnTo>
                    <a:pt x="62230" y="47591"/>
                  </a:lnTo>
                  <a:lnTo>
                    <a:pt x="58674" y="52290"/>
                  </a:lnTo>
                  <a:lnTo>
                    <a:pt x="55245" y="57116"/>
                  </a:lnTo>
                  <a:lnTo>
                    <a:pt x="50673" y="59656"/>
                  </a:lnTo>
                  <a:lnTo>
                    <a:pt x="44958" y="60164"/>
                  </a:lnTo>
                  <a:lnTo>
                    <a:pt x="39243" y="60799"/>
                  </a:lnTo>
                  <a:lnTo>
                    <a:pt x="68073" y="60799"/>
                  </a:lnTo>
                  <a:lnTo>
                    <a:pt x="68961" y="59783"/>
                  </a:lnTo>
                  <a:lnTo>
                    <a:pt x="72985" y="53260"/>
                  </a:lnTo>
                  <a:lnTo>
                    <a:pt x="75533" y="46654"/>
                  </a:lnTo>
                  <a:lnTo>
                    <a:pt x="76604" y="39977"/>
                  </a:lnTo>
                  <a:lnTo>
                    <a:pt x="76200" y="33240"/>
                  </a:lnTo>
                  <a:lnTo>
                    <a:pt x="74316" y="26574"/>
                  </a:lnTo>
                  <a:lnTo>
                    <a:pt x="70945" y="20302"/>
                  </a:lnTo>
                  <a:lnTo>
                    <a:pt x="66073" y="14434"/>
                  </a:lnTo>
                  <a:lnTo>
                    <a:pt x="65341" y="13809"/>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26" name="object 226"/>
            <p:cNvPicPr/>
            <p:nvPr/>
          </p:nvPicPr>
          <p:blipFill>
            <a:blip r:embed="rId118" cstate="print"/>
            <a:stretch>
              <a:fillRect/>
            </a:stretch>
          </p:blipFill>
          <p:spPr>
            <a:xfrm>
              <a:off x="5343143" y="3570770"/>
              <a:ext cx="167678" cy="161505"/>
            </a:xfrm>
            <a:prstGeom prst="rect">
              <a:avLst/>
            </a:prstGeom>
          </p:spPr>
        </p:pic>
        <p:sp>
          <p:nvSpPr>
            <p:cNvPr id="227" name="object 227"/>
            <p:cNvSpPr/>
            <p:nvPr/>
          </p:nvSpPr>
          <p:spPr>
            <a:xfrm>
              <a:off x="5406135" y="3517138"/>
              <a:ext cx="85090" cy="52705"/>
            </a:xfrm>
            <a:custGeom>
              <a:avLst/>
              <a:gdLst/>
              <a:ahLst/>
              <a:cxnLst/>
              <a:rect l="l" t="t" r="r" b="b"/>
              <a:pathLst>
                <a:path w="85089" h="52704">
                  <a:moveTo>
                    <a:pt x="73025" y="0"/>
                  </a:moveTo>
                  <a:lnTo>
                    <a:pt x="61849" y="34925"/>
                  </a:lnTo>
                  <a:lnTo>
                    <a:pt x="4572" y="16510"/>
                  </a:lnTo>
                  <a:lnTo>
                    <a:pt x="0" y="30607"/>
                  </a:lnTo>
                  <a:lnTo>
                    <a:pt x="69087" y="52704"/>
                  </a:lnTo>
                  <a:lnTo>
                    <a:pt x="84836" y="3683"/>
                  </a:lnTo>
                  <a:lnTo>
                    <a:pt x="73025"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Lucida Sans" panose="020B0602030504020204" pitchFamily="34" charset="0"/>
              </a:endParaRPr>
            </a:p>
          </p:txBody>
        </p:sp>
        <p:pic>
          <p:nvPicPr>
            <p:cNvPr id="228" name="object 228"/>
            <p:cNvPicPr/>
            <p:nvPr/>
          </p:nvPicPr>
          <p:blipFill>
            <a:blip r:embed="rId119" cstate="print"/>
            <a:stretch>
              <a:fillRect/>
            </a:stretch>
          </p:blipFill>
          <p:spPr>
            <a:xfrm>
              <a:off x="4274944" y="2781885"/>
              <a:ext cx="1117091" cy="1117091"/>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792D5B79-08AB-09BC-E7D9-CC880610D75E}"/>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08011CA-9277-D06B-9F5B-9A9E9C7EA89C}"/>
              </a:ext>
            </a:extLst>
          </p:cNvPr>
          <p:cNvSpPr>
            <a:spLocks noGrp="1"/>
          </p:cNvSpPr>
          <p:nvPr>
            <p:ph type="ctrTitle"/>
          </p:nvPr>
        </p:nvSpPr>
        <p:spPr/>
        <p:txBody>
          <a:bodyPr/>
          <a:lstStyle/>
          <a:p>
            <a:r>
              <a:rPr lang="en-US"/>
              <a:t>THANK YOU</a:t>
            </a:r>
            <a:endParaRPr lang="en-ZA"/>
          </a:p>
        </p:txBody>
      </p:sp>
    </p:spTree>
    <p:extLst>
      <p:ext uri="{BB962C8B-B14F-4D97-AF65-F5344CB8AC3E}">
        <p14:creationId xmlns:p14="http://schemas.microsoft.com/office/powerpoint/2010/main" val="505716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B42DCFC-9955-1B9A-60A5-9BDF477851FE}"/>
              </a:ext>
            </a:extLst>
          </p:cNvPr>
          <p:cNvGraphicFramePr>
            <a:graphicFrameLocks noChangeAspect="1"/>
          </p:cNvGraphicFramePr>
          <p:nvPr>
            <p:custDataLst>
              <p:tags r:id="rId1"/>
            </p:custDataLst>
            <p:extLst>
              <p:ext uri="{D42A27DB-BD31-4B8C-83A1-F6EECF244321}">
                <p14:modId xmlns:p14="http://schemas.microsoft.com/office/powerpoint/2010/main" val="414590552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Object 2" hidden="1">
                        <a:extLst>
                          <a:ext uri="{FF2B5EF4-FFF2-40B4-BE49-F238E27FC236}">
                            <a16:creationId xmlns:a16="http://schemas.microsoft.com/office/drawing/2014/main" id="{EB42DCFC-9955-1B9A-60A5-9BDF477851FE}"/>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grpSp>
        <p:nvGrpSpPr>
          <p:cNvPr id="57" name="Group 56">
            <a:extLst>
              <a:ext uri="{FF2B5EF4-FFF2-40B4-BE49-F238E27FC236}">
                <a16:creationId xmlns:a16="http://schemas.microsoft.com/office/drawing/2014/main" id="{D4EC2567-B34D-C2C5-F54E-82399DC65753}"/>
              </a:ext>
            </a:extLst>
          </p:cNvPr>
          <p:cNvGrpSpPr/>
          <p:nvPr/>
        </p:nvGrpSpPr>
        <p:grpSpPr>
          <a:xfrm>
            <a:off x="757695" y="2961845"/>
            <a:ext cx="1379782" cy="2167545"/>
            <a:chOff x="388938" y="2900485"/>
            <a:chExt cx="1475504" cy="2317919"/>
          </a:xfrm>
          <a:solidFill>
            <a:srgbClr val="1EBEAA"/>
          </a:solidFill>
        </p:grpSpPr>
        <p:sp>
          <p:nvSpPr>
            <p:cNvPr id="97" name="Freeform: Shape 59">
              <a:extLst>
                <a:ext uri="{FF2B5EF4-FFF2-40B4-BE49-F238E27FC236}">
                  <a16:creationId xmlns:a16="http://schemas.microsoft.com/office/drawing/2014/main" id="{081F92D0-586A-A6C4-8664-BBA9D050CDFB}"/>
                </a:ext>
              </a:extLst>
            </p:cNvPr>
            <p:cNvSpPr/>
            <p:nvPr/>
          </p:nvSpPr>
          <p:spPr>
            <a:xfrm>
              <a:off x="492910" y="2900485"/>
              <a:ext cx="49867" cy="51520"/>
            </a:xfrm>
            <a:custGeom>
              <a:avLst/>
              <a:gdLst>
                <a:gd name="connsiteX0" fmla="*/ 36207 w 53248"/>
                <a:gd name="connsiteY0" fmla="*/ 1627 h 55013"/>
                <a:gd name="connsiteX1" fmla="*/ 2639 w 53248"/>
                <a:gd name="connsiteY1" fmla="*/ 17072 h 55013"/>
                <a:gd name="connsiteX2" fmla="*/ 1627 w 53248"/>
                <a:gd name="connsiteY2" fmla="*/ 19810 h 55013"/>
                <a:gd name="connsiteX3" fmla="*/ 17072 w 53248"/>
                <a:gd name="connsiteY3" fmla="*/ 53377 h 55013"/>
                <a:gd name="connsiteX4" fmla="*/ 26118 w 53248"/>
                <a:gd name="connsiteY4" fmla="*/ 55014 h 55013"/>
                <a:gd name="connsiteX5" fmla="*/ 50610 w 53248"/>
                <a:gd name="connsiteY5" fmla="*/ 37933 h 55013"/>
                <a:gd name="connsiteX6" fmla="*/ 51621 w 53248"/>
                <a:gd name="connsiteY6" fmla="*/ 35195 h 55013"/>
                <a:gd name="connsiteX7" fmla="*/ 36177 w 53248"/>
                <a:gd name="connsiteY7" fmla="*/ 1627 h 5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248" h="55013">
                  <a:moveTo>
                    <a:pt x="36207" y="1627"/>
                  </a:moveTo>
                  <a:cubicBezTo>
                    <a:pt x="22667" y="-3372"/>
                    <a:pt x="7639" y="3532"/>
                    <a:pt x="2639" y="17072"/>
                  </a:cubicBezTo>
                  <a:lnTo>
                    <a:pt x="1627" y="19810"/>
                  </a:lnTo>
                  <a:cubicBezTo>
                    <a:pt x="-3372" y="33350"/>
                    <a:pt x="3532" y="48378"/>
                    <a:pt x="17072" y="53377"/>
                  </a:cubicBezTo>
                  <a:cubicBezTo>
                    <a:pt x="20048" y="54478"/>
                    <a:pt x="23113" y="55014"/>
                    <a:pt x="26118" y="55014"/>
                  </a:cubicBezTo>
                  <a:cubicBezTo>
                    <a:pt x="36742" y="55014"/>
                    <a:pt x="46711" y="48497"/>
                    <a:pt x="50610" y="37933"/>
                  </a:cubicBezTo>
                  <a:lnTo>
                    <a:pt x="51621" y="35195"/>
                  </a:lnTo>
                  <a:cubicBezTo>
                    <a:pt x="56621" y="21655"/>
                    <a:pt x="49717" y="6627"/>
                    <a:pt x="36177" y="1627"/>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8" name="Freeform: Shape 60">
              <a:extLst>
                <a:ext uri="{FF2B5EF4-FFF2-40B4-BE49-F238E27FC236}">
                  <a16:creationId xmlns:a16="http://schemas.microsoft.com/office/drawing/2014/main" id="{9D354C26-1E56-FA4F-CE67-D7FFA6AFE9DE}"/>
                </a:ext>
              </a:extLst>
            </p:cNvPr>
            <p:cNvSpPr/>
            <p:nvPr/>
          </p:nvSpPr>
          <p:spPr>
            <a:xfrm>
              <a:off x="419456" y="3162559"/>
              <a:ext cx="49446" cy="51608"/>
            </a:xfrm>
            <a:custGeom>
              <a:avLst/>
              <a:gdLst>
                <a:gd name="connsiteX0" fmla="*/ 21112 w 52799"/>
                <a:gd name="connsiteY0" fmla="*/ 54632 h 55107"/>
                <a:gd name="connsiteX1" fmla="*/ 26141 w 52799"/>
                <a:gd name="connsiteY1" fmla="*/ 55108 h 55107"/>
                <a:gd name="connsiteX2" fmla="*/ 51763 w 52799"/>
                <a:gd name="connsiteY2" fmla="*/ 33979 h 55107"/>
                <a:gd name="connsiteX3" fmla="*/ 52299 w 52799"/>
                <a:gd name="connsiteY3" fmla="*/ 31212 h 55107"/>
                <a:gd name="connsiteX4" fmla="*/ 31765 w 52799"/>
                <a:gd name="connsiteY4" fmla="*/ 501 h 55107"/>
                <a:gd name="connsiteX5" fmla="*/ 1055 w 52799"/>
                <a:gd name="connsiteY5" fmla="*/ 21034 h 55107"/>
                <a:gd name="connsiteX6" fmla="*/ 489 w 52799"/>
                <a:gd name="connsiteY6" fmla="*/ 23980 h 55107"/>
                <a:gd name="connsiteX7" fmla="*/ 21142 w 52799"/>
                <a:gd name="connsiteY7" fmla="*/ 54632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799" h="55107">
                  <a:moveTo>
                    <a:pt x="21112" y="54632"/>
                  </a:moveTo>
                  <a:cubicBezTo>
                    <a:pt x="22808" y="54959"/>
                    <a:pt x="24474" y="55108"/>
                    <a:pt x="26141" y="55108"/>
                  </a:cubicBezTo>
                  <a:cubicBezTo>
                    <a:pt x="38401" y="55108"/>
                    <a:pt x="49323" y="46448"/>
                    <a:pt x="51763" y="33979"/>
                  </a:cubicBezTo>
                  <a:lnTo>
                    <a:pt x="52299" y="31212"/>
                  </a:lnTo>
                  <a:cubicBezTo>
                    <a:pt x="55096" y="17047"/>
                    <a:pt x="45901" y="3328"/>
                    <a:pt x="31765" y="501"/>
                  </a:cubicBezTo>
                  <a:cubicBezTo>
                    <a:pt x="17630" y="-2296"/>
                    <a:pt x="3882" y="6899"/>
                    <a:pt x="1055" y="21034"/>
                  </a:cubicBezTo>
                  <a:lnTo>
                    <a:pt x="489" y="23980"/>
                  </a:lnTo>
                  <a:cubicBezTo>
                    <a:pt x="-2278" y="38145"/>
                    <a:pt x="6977" y="51864"/>
                    <a:pt x="21142" y="54632"/>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9" name="Freeform: Shape 61">
              <a:extLst>
                <a:ext uri="{FF2B5EF4-FFF2-40B4-BE49-F238E27FC236}">
                  <a16:creationId xmlns:a16="http://schemas.microsoft.com/office/drawing/2014/main" id="{7C1C9B18-722E-801C-7102-2FA0D46F9F78}"/>
                </a:ext>
              </a:extLst>
            </p:cNvPr>
            <p:cNvSpPr/>
            <p:nvPr/>
          </p:nvSpPr>
          <p:spPr>
            <a:xfrm>
              <a:off x="554157" y="4225825"/>
              <a:ext cx="50080" cy="51340"/>
            </a:xfrm>
            <a:custGeom>
              <a:avLst/>
              <a:gdLst>
                <a:gd name="connsiteX0" fmla="*/ 49638 w 53476"/>
                <a:gd name="connsiteY0" fmla="*/ 14766 h 54821"/>
                <a:gd name="connsiteX1" fmla="*/ 14790 w 53476"/>
                <a:gd name="connsiteY1" fmla="*/ 2595 h 54821"/>
                <a:gd name="connsiteX2" fmla="*/ 2590 w 53476"/>
                <a:gd name="connsiteY2" fmla="*/ 37502 h 54821"/>
                <a:gd name="connsiteX3" fmla="*/ 3810 w 53476"/>
                <a:gd name="connsiteY3" fmla="*/ 40031 h 54821"/>
                <a:gd name="connsiteX4" fmla="*/ 27349 w 53476"/>
                <a:gd name="connsiteY4" fmla="*/ 54821 h 54821"/>
                <a:gd name="connsiteX5" fmla="*/ 38686 w 53476"/>
                <a:gd name="connsiteY5" fmla="*/ 52232 h 54821"/>
                <a:gd name="connsiteX6" fmla="*/ 50887 w 53476"/>
                <a:gd name="connsiteY6" fmla="*/ 17355 h 54821"/>
                <a:gd name="connsiteX7" fmla="*/ 49638 w 53476"/>
                <a:gd name="connsiteY7" fmla="*/ 14796 h 54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476" h="54821">
                  <a:moveTo>
                    <a:pt x="49638" y="14766"/>
                  </a:moveTo>
                  <a:cubicBezTo>
                    <a:pt x="43388" y="1762"/>
                    <a:pt x="27825" y="-3654"/>
                    <a:pt x="14790" y="2595"/>
                  </a:cubicBezTo>
                  <a:cubicBezTo>
                    <a:pt x="1786" y="8845"/>
                    <a:pt x="-3660" y="24497"/>
                    <a:pt x="2590" y="37502"/>
                  </a:cubicBezTo>
                  <a:lnTo>
                    <a:pt x="3810" y="40031"/>
                  </a:lnTo>
                  <a:cubicBezTo>
                    <a:pt x="8303" y="49375"/>
                    <a:pt x="17647" y="54821"/>
                    <a:pt x="27349" y="54821"/>
                  </a:cubicBezTo>
                  <a:cubicBezTo>
                    <a:pt x="31158" y="54821"/>
                    <a:pt x="35026" y="53988"/>
                    <a:pt x="38686" y="52232"/>
                  </a:cubicBezTo>
                  <a:cubicBezTo>
                    <a:pt x="51691" y="45983"/>
                    <a:pt x="57137" y="30360"/>
                    <a:pt x="50887" y="17355"/>
                  </a:cubicBezTo>
                  <a:lnTo>
                    <a:pt x="49638" y="14796"/>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0" name="Freeform: Shape 62">
              <a:extLst>
                <a:ext uri="{FF2B5EF4-FFF2-40B4-BE49-F238E27FC236}">
                  <a16:creationId xmlns:a16="http://schemas.microsoft.com/office/drawing/2014/main" id="{96FF8FC4-BA4D-F8B3-C47A-8F7137F23519}"/>
                </a:ext>
              </a:extLst>
            </p:cNvPr>
            <p:cNvSpPr/>
            <p:nvPr/>
          </p:nvSpPr>
          <p:spPr>
            <a:xfrm>
              <a:off x="388938" y="3433117"/>
              <a:ext cx="48994" cy="51656"/>
            </a:xfrm>
            <a:custGeom>
              <a:avLst/>
              <a:gdLst>
                <a:gd name="connsiteX0" fmla="*/ 26113 w 52316"/>
                <a:gd name="connsiteY0" fmla="*/ 55159 h 55158"/>
                <a:gd name="connsiteX1" fmla="*/ 52211 w 52316"/>
                <a:gd name="connsiteY1" fmla="*/ 29864 h 55158"/>
                <a:gd name="connsiteX2" fmla="*/ 52300 w 52316"/>
                <a:gd name="connsiteY2" fmla="*/ 27037 h 55158"/>
                <a:gd name="connsiteX3" fmla="*/ 27124 w 52316"/>
                <a:gd name="connsiteY3" fmla="*/ 16 h 55158"/>
                <a:gd name="connsiteX4" fmla="*/ 104 w 52316"/>
                <a:gd name="connsiteY4" fmla="*/ 25222 h 55158"/>
                <a:gd name="connsiteX5" fmla="*/ 14 w 52316"/>
                <a:gd name="connsiteY5" fmla="*/ 28197 h 55158"/>
                <a:gd name="connsiteX6" fmla="*/ 25279 w 52316"/>
                <a:gd name="connsiteY6" fmla="*/ 55159 h 55158"/>
                <a:gd name="connsiteX7" fmla="*/ 26142 w 52316"/>
                <a:gd name="connsiteY7" fmla="*/ 55159 h 55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16" h="55158">
                  <a:moveTo>
                    <a:pt x="26113" y="55159"/>
                  </a:moveTo>
                  <a:cubicBezTo>
                    <a:pt x="40158" y="55159"/>
                    <a:pt x="51764" y="43999"/>
                    <a:pt x="52211" y="29864"/>
                  </a:cubicBezTo>
                  <a:lnTo>
                    <a:pt x="52300" y="27037"/>
                  </a:lnTo>
                  <a:cubicBezTo>
                    <a:pt x="52806" y="12634"/>
                    <a:pt x="41527" y="522"/>
                    <a:pt x="27124" y="16"/>
                  </a:cubicBezTo>
                  <a:cubicBezTo>
                    <a:pt x="12721" y="-490"/>
                    <a:pt x="610" y="10789"/>
                    <a:pt x="104" y="25222"/>
                  </a:cubicBezTo>
                  <a:lnTo>
                    <a:pt x="14" y="28197"/>
                  </a:lnTo>
                  <a:cubicBezTo>
                    <a:pt x="-462" y="42630"/>
                    <a:pt x="10876" y="54682"/>
                    <a:pt x="25279" y="55159"/>
                  </a:cubicBezTo>
                  <a:cubicBezTo>
                    <a:pt x="25577" y="55159"/>
                    <a:pt x="25845" y="55159"/>
                    <a:pt x="26142" y="55159"/>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1" name="Freeform: Shape 63">
              <a:extLst>
                <a:ext uri="{FF2B5EF4-FFF2-40B4-BE49-F238E27FC236}">
                  <a16:creationId xmlns:a16="http://schemas.microsoft.com/office/drawing/2014/main" id="{0C01325D-794D-6551-AE67-60AD9C988F71}"/>
                </a:ext>
              </a:extLst>
            </p:cNvPr>
            <p:cNvSpPr/>
            <p:nvPr/>
          </p:nvSpPr>
          <p:spPr>
            <a:xfrm>
              <a:off x="456603" y="3971599"/>
              <a:ext cx="49715" cy="51542"/>
            </a:xfrm>
            <a:custGeom>
              <a:avLst/>
              <a:gdLst>
                <a:gd name="connsiteX0" fmla="*/ 51199 w 53086"/>
                <a:gd name="connsiteY0" fmla="*/ 18792 h 55037"/>
                <a:gd name="connsiteX1" fmla="*/ 18792 w 53086"/>
                <a:gd name="connsiteY1" fmla="*/ 1056 h 55037"/>
                <a:gd name="connsiteX2" fmla="*/ 1056 w 53086"/>
                <a:gd name="connsiteY2" fmla="*/ 33462 h 55037"/>
                <a:gd name="connsiteX3" fmla="*/ 1889 w 53086"/>
                <a:gd name="connsiteY3" fmla="*/ 36290 h 55037"/>
                <a:gd name="connsiteX4" fmla="*/ 26945 w 53086"/>
                <a:gd name="connsiteY4" fmla="*/ 55037 h 55037"/>
                <a:gd name="connsiteX5" fmla="*/ 34355 w 53086"/>
                <a:gd name="connsiteY5" fmla="*/ 53966 h 55037"/>
                <a:gd name="connsiteX6" fmla="*/ 52002 w 53086"/>
                <a:gd name="connsiteY6" fmla="*/ 21530 h 55037"/>
                <a:gd name="connsiteX7" fmla="*/ 51199 w 53086"/>
                <a:gd name="connsiteY7" fmla="*/ 18792 h 5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86" h="55037">
                  <a:moveTo>
                    <a:pt x="51199" y="18792"/>
                  </a:moveTo>
                  <a:cubicBezTo>
                    <a:pt x="47151" y="4954"/>
                    <a:pt x="32629" y="-2992"/>
                    <a:pt x="18792" y="1056"/>
                  </a:cubicBezTo>
                  <a:cubicBezTo>
                    <a:pt x="4954" y="5103"/>
                    <a:pt x="-2991" y="19625"/>
                    <a:pt x="1056" y="33462"/>
                  </a:cubicBezTo>
                  <a:lnTo>
                    <a:pt x="1889" y="36290"/>
                  </a:lnTo>
                  <a:cubicBezTo>
                    <a:pt x="5252" y="47657"/>
                    <a:pt x="15637" y="55037"/>
                    <a:pt x="26945" y="55037"/>
                  </a:cubicBezTo>
                  <a:cubicBezTo>
                    <a:pt x="29386" y="55037"/>
                    <a:pt x="31885" y="54680"/>
                    <a:pt x="34355" y="53966"/>
                  </a:cubicBezTo>
                  <a:cubicBezTo>
                    <a:pt x="48193" y="49889"/>
                    <a:pt x="56109" y="35367"/>
                    <a:pt x="52002" y="21530"/>
                  </a:cubicBezTo>
                  <a:lnTo>
                    <a:pt x="51199" y="18792"/>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2" name="Freeform: Shape 64">
              <a:extLst>
                <a:ext uri="{FF2B5EF4-FFF2-40B4-BE49-F238E27FC236}">
                  <a16:creationId xmlns:a16="http://schemas.microsoft.com/office/drawing/2014/main" id="{E5FA5F2B-FB48-DA9E-ECC7-029789357A43}"/>
                </a:ext>
              </a:extLst>
            </p:cNvPr>
            <p:cNvSpPr/>
            <p:nvPr/>
          </p:nvSpPr>
          <p:spPr>
            <a:xfrm>
              <a:off x="691073" y="4460900"/>
              <a:ext cx="50469" cy="51170"/>
            </a:xfrm>
            <a:custGeom>
              <a:avLst/>
              <a:gdLst>
                <a:gd name="connsiteX0" fmla="*/ 47588 w 53891"/>
                <a:gd name="connsiteY0" fmla="*/ 11223 h 54640"/>
                <a:gd name="connsiteX1" fmla="*/ 11223 w 53891"/>
                <a:gd name="connsiteY1" fmla="*/ 4676 h 54640"/>
                <a:gd name="connsiteX2" fmla="*/ 4676 w 53891"/>
                <a:gd name="connsiteY2" fmla="*/ 41041 h 54640"/>
                <a:gd name="connsiteX3" fmla="*/ 6372 w 53891"/>
                <a:gd name="connsiteY3" fmla="*/ 43481 h 54640"/>
                <a:gd name="connsiteX4" fmla="*/ 27798 w 53891"/>
                <a:gd name="connsiteY4" fmla="*/ 54640 h 54640"/>
                <a:gd name="connsiteX5" fmla="*/ 42737 w 53891"/>
                <a:gd name="connsiteY5" fmla="*/ 49939 h 54640"/>
                <a:gd name="connsiteX6" fmla="*/ 49195 w 53891"/>
                <a:gd name="connsiteY6" fmla="*/ 13574 h 54640"/>
                <a:gd name="connsiteX7" fmla="*/ 47588 w 53891"/>
                <a:gd name="connsiteY7" fmla="*/ 11253 h 54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91" h="54640">
                  <a:moveTo>
                    <a:pt x="47588" y="11223"/>
                  </a:moveTo>
                  <a:cubicBezTo>
                    <a:pt x="39345" y="-621"/>
                    <a:pt x="23067" y="-3567"/>
                    <a:pt x="11223" y="4676"/>
                  </a:cubicBezTo>
                  <a:cubicBezTo>
                    <a:pt x="-621" y="12919"/>
                    <a:pt x="-3567" y="29197"/>
                    <a:pt x="4676" y="41041"/>
                  </a:cubicBezTo>
                  <a:lnTo>
                    <a:pt x="6372" y="43481"/>
                  </a:lnTo>
                  <a:cubicBezTo>
                    <a:pt x="11461" y="50742"/>
                    <a:pt x="19555" y="54640"/>
                    <a:pt x="27798" y="54640"/>
                  </a:cubicBezTo>
                  <a:cubicBezTo>
                    <a:pt x="32976" y="54640"/>
                    <a:pt x="38184" y="53123"/>
                    <a:pt x="42737" y="49939"/>
                  </a:cubicBezTo>
                  <a:cubicBezTo>
                    <a:pt x="54551" y="41666"/>
                    <a:pt x="57438" y="25388"/>
                    <a:pt x="49195" y="13574"/>
                  </a:cubicBezTo>
                  <a:lnTo>
                    <a:pt x="47588" y="11253"/>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3" name="Freeform: Shape 65">
              <a:extLst>
                <a:ext uri="{FF2B5EF4-FFF2-40B4-BE49-F238E27FC236}">
                  <a16:creationId xmlns:a16="http://schemas.microsoft.com/office/drawing/2014/main" id="{3BE0EEE0-70EA-629A-DA0B-201879EEB5B7}"/>
                </a:ext>
              </a:extLst>
            </p:cNvPr>
            <p:cNvSpPr/>
            <p:nvPr/>
          </p:nvSpPr>
          <p:spPr>
            <a:xfrm>
              <a:off x="401218" y="3705108"/>
              <a:ext cx="49269" cy="51608"/>
            </a:xfrm>
            <a:custGeom>
              <a:avLst/>
              <a:gdLst>
                <a:gd name="connsiteX0" fmla="*/ 52042 w 52610"/>
                <a:gd name="connsiteY0" fmla="*/ 22909 h 55107"/>
                <a:gd name="connsiteX1" fmla="*/ 22909 w 52610"/>
                <a:gd name="connsiteY1" fmla="*/ 203 h 55107"/>
                <a:gd name="connsiteX2" fmla="*/ 203 w 52610"/>
                <a:gd name="connsiteY2" fmla="*/ 29337 h 55107"/>
                <a:gd name="connsiteX3" fmla="*/ 560 w 52610"/>
                <a:gd name="connsiteY3" fmla="*/ 32283 h 55107"/>
                <a:gd name="connsiteX4" fmla="*/ 26450 w 52610"/>
                <a:gd name="connsiteY4" fmla="*/ 55107 h 55107"/>
                <a:gd name="connsiteX5" fmla="*/ 29783 w 52610"/>
                <a:gd name="connsiteY5" fmla="*/ 54899 h 55107"/>
                <a:gd name="connsiteX6" fmla="*/ 52399 w 52610"/>
                <a:gd name="connsiteY6" fmla="*/ 25706 h 55107"/>
                <a:gd name="connsiteX7" fmla="*/ 52042 w 52610"/>
                <a:gd name="connsiteY7" fmla="*/ 22909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10" h="55107">
                  <a:moveTo>
                    <a:pt x="52042" y="22909"/>
                  </a:moveTo>
                  <a:cubicBezTo>
                    <a:pt x="50257" y="8595"/>
                    <a:pt x="37223" y="-1582"/>
                    <a:pt x="22909" y="203"/>
                  </a:cubicBezTo>
                  <a:cubicBezTo>
                    <a:pt x="8595" y="1989"/>
                    <a:pt x="-1582" y="15023"/>
                    <a:pt x="203" y="29337"/>
                  </a:cubicBezTo>
                  <a:lnTo>
                    <a:pt x="560" y="32283"/>
                  </a:lnTo>
                  <a:cubicBezTo>
                    <a:pt x="2227" y="45466"/>
                    <a:pt x="13475" y="55107"/>
                    <a:pt x="26450" y="55107"/>
                  </a:cubicBezTo>
                  <a:cubicBezTo>
                    <a:pt x="27551" y="55107"/>
                    <a:pt x="28652" y="55048"/>
                    <a:pt x="29783" y="54899"/>
                  </a:cubicBezTo>
                  <a:cubicBezTo>
                    <a:pt x="44097" y="53084"/>
                    <a:pt x="54215" y="40020"/>
                    <a:pt x="52399" y="25706"/>
                  </a:cubicBezTo>
                  <a:lnTo>
                    <a:pt x="52042" y="22909"/>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4" name="Freeform: Shape 66">
              <a:extLst>
                <a:ext uri="{FF2B5EF4-FFF2-40B4-BE49-F238E27FC236}">
                  <a16:creationId xmlns:a16="http://schemas.microsoft.com/office/drawing/2014/main" id="{43486050-1793-66CE-730A-E9C3E088702B}"/>
                </a:ext>
              </a:extLst>
            </p:cNvPr>
            <p:cNvSpPr/>
            <p:nvPr/>
          </p:nvSpPr>
          <p:spPr>
            <a:xfrm>
              <a:off x="1067809" y="4851598"/>
              <a:ext cx="51124" cy="50580"/>
            </a:xfrm>
            <a:custGeom>
              <a:avLst/>
              <a:gdLst>
                <a:gd name="connsiteX0" fmla="*/ 44099 w 54590"/>
                <a:gd name="connsiteY0" fmla="*/ 6961 h 54009"/>
                <a:gd name="connsiteX1" fmla="*/ 41808 w 54590"/>
                <a:gd name="connsiteY1" fmla="*/ 5235 h 54009"/>
                <a:gd name="connsiteX2" fmla="*/ 5235 w 54590"/>
                <a:gd name="connsiteY2" fmla="*/ 10443 h 54009"/>
                <a:gd name="connsiteX3" fmla="*/ 10443 w 54590"/>
                <a:gd name="connsiteY3" fmla="*/ 47016 h 54009"/>
                <a:gd name="connsiteX4" fmla="*/ 12794 w 54590"/>
                <a:gd name="connsiteY4" fmla="*/ 48772 h 54009"/>
                <a:gd name="connsiteX5" fmla="*/ 28447 w 54590"/>
                <a:gd name="connsiteY5" fmla="*/ 54009 h 54009"/>
                <a:gd name="connsiteX6" fmla="*/ 49367 w 54590"/>
                <a:gd name="connsiteY6" fmla="*/ 43564 h 54009"/>
                <a:gd name="connsiteX7" fmla="*/ 44129 w 54590"/>
                <a:gd name="connsiteY7" fmla="*/ 6991 h 5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590" h="54009">
                  <a:moveTo>
                    <a:pt x="44099" y="6961"/>
                  </a:moveTo>
                  <a:lnTo>
                    <a:pt x="41808" y="5235"/>
                  </a:lnTo>
                  <a:cubicBezTo>
                    <a:pt x="30262" y="-3425"/>
                    <a:pt x="13895" y="-1104"/>
                    <a:pt x="5235" y="10443"/>
                  </a:cubicBezTo>
                  <a:cubicBezTo>
                    <a:pt x="-3425" y="21989"/>
                    <a:pt x="-1104" y="38356"/>
                    <a:pt x="10443" y="47016"/>
                  </a:cubicBezTo>
                  <a:lnTo>
                    <a:pt x="12794" y="48772"/>
                  </a:lnTo>
                  <a:cubicBezTo>
                    <a:pt x="17495" y="52283"/>
                    <a:pt x="23001" y="54009"/>
                    <a:pt x="28447" y="54009"/>
                  </a:cubicBezTo>
                  <a:cubicBezTo>
                    <a:pt x="36392" y="54009"/>
                    <a:pt x="44248" y="50408"/>
                    <a:pt x="49367" y="43564"/>
                  </a:cubicBezTo>
                  <a:cubicBezTo>
                    <a:pt x="58026" y="32018"/>
                    <a:pt x="55675" y="15650"/>
                    <a:pt x="44129" y="6991"/>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5" name="Freeform: Shape 67">
              <a:extLst>
                <a:ext uri="{FF2B5EF4-FFF2-40B4-BE49-F238E27FC236}">
                  <a16:creationId xmlns:a16="http://schemas.microsoft.com/office/drawing/2014/main" id="{7C511FA7-776F-AA00-1670-4437ACF24DD8}"/>
                </a:ext>
              </a:extLst>
            </p:cNvPr>
            <p:cNvSpPr/>
            <p:nvPr/>
          </p:nvSpPr>
          <p:spPr>
            <a:xfrm>
              <a:off x="863805" y="4671283"/>
              <a:ext cx="50792" cy="50861"/>
            </a:xfrm>
            <a:custGeom>
              <a:avLst/>
              <a:gdLst>
                <a:gd name="connsiteX0" fmla="*/ 44967 w 54236"/>
                <a:gd name="connsiteY0" fmla="*/ 8037 h 54310"/>
                <a:gd name="connsiteX1" fmla="*/ 8037 w 54236"/>
                <a:gd name="connsiteY1" fmla="*/ 7263 h 54310"/>
                <a:gd name="connsiteX2" fmla="*/ 7263 w 54236"/>
                <a:gd name="connsiteY2" fmla="*/ 44193 h 54310"/>
                <a:gd name="connsiteX3" fmla="*/ 9346 w 54236"/>
                <a:gd name="connsiteY3" fmla="*/ 46365 h 54310"/>
                <a:gd name="connsiteX4" fmla="*/ 28124 w 54236"/>
                <a:gd name="connsiteY4" fmla="*/ 54311 h 54310"/>
                <a:gd name="connsiteX5" fmla="*/ 46276 w 54236"/>
                <a:gd name="connsiteY5" fmla="*/ 46960 h 54310"/>
                <a:gd name="connsiteX6" fmla="*/ 46901 w 54236"/>
                <a:gd name="connsiteY6" fmla="*/ 10031 h 54310"/>
                <a:gd name="connsiteX7" fmla="*/ 44967 w 54236"/>
                <a:gd name="connsiteY7" fmla="*/ 8007 h 5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36" h="54310">
                  <a:moveTo>
                    <a:pt x="44967" y="8037"/>
                  </a:moveTo>
                  <a:cubicBezTo>
                    <a:pt x="34968" y="-2379"/>
                    <a:pt x="18452" y="-2706"/>
                    <a:pt x="8037" y="7263"/>
                  </a:cubicBezTo>
                  <a:cubicBezTo>
                    <a:pt x="-2379" y="17262"/>
                    <a:pt x="-2706" y="33778"/>
                    <a:pt x="7263" y="44193"/>
                  </a:cubicBezTo>
                  <a:lnTo>
                    <a:pt x="9346" y="46365"/>
                  </a:lnTo>
                  <a:cubicBezTo>
                    <a:pt x="14464" y="51662"/>
                    <a:pt x="21279" y="54311"/>
                    <a:pt x="28124" y="54311"/>
                  </a:cubicBezTo>
                  <a:cubicBezTo>
                    <a:pt x="34968" y="54311"/>
                    <a:pt x="41217" y="51871"/>
                    <a:pt x="46276" y="46960"/>
                  </a:cubicBezTo>
                  <a:cubicBezTo>
                    <a:pt x="56632" y="36932"/>
                    <a:pt x="56930" y="20386"/>
                    <a:pt x="46901" y="10031"/>
                  </a:cubicBezTo>
                  <a:lnTo>
                    <a:pt x="44967" y="8007"/>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6" name="Freeform: Shape 68">
              <a:extLst>
                <a:ext uri="{FF2B5EF4-FFF2-40B4-BE49-F238E27FC236}">
                  <a16:creationId xmlns:a16="http://schemas.microsoft.com/office/drawing/2014/main" id="{0EC35B94-E13B-5EB9-9CFC-86913393B646}"/>
                </a:ext>
              </a:extLst>
            </p:cNvPr>
            <p:cNvSpPr/>
            <p:nvPr/>
          </p:nvSpPr>
          <p:spPr>
            <a:xfrm>
              <a:off x="1812806" y="5169026"/>
              <a:ext cx="51636" cy="49378"/>
            </a:xfrm>
            <a:custGeom>
              <a:avLst/>
              <a:gdLst>
                <a:gd name="connsiteX0" fmla="*/ 33138 w 55137"/>
                <a:gd name="connsiteY0" fmla="*/ 799 h 52726"/>
                <a:gd name="connsiteX1" fmla="*/ 30341 w 55137"/>
                <a:gd name="connsiteY1" fmla="*/ 352 h 52726"/>
                <a:gd name="connsiteX2" fmla="*/ 345 w 55137"/>
                <a:gd name="connsiteY2" fmla="*/ 21927 h 52726"/>
                <a:gd name="connsiteX3" fmla="*/ 21920 w 55137"/>
                <a:gd name="connsiteY3" fmla="*/ 51923 h 52726"/>
                <a:gd name="connsiteX4" fmla="*/ 24866 w 55137"/>
                <a:gd name="connsiteY4" fmla="*/ 52399 h 52726"/>
                <a:gd name="connsiteX5" fmla="*/ 29032 w 55137"/>
                <a:gd name="connsiteY5" fmla="*/ 52727 h 52726"/>
                <a:gd name="connsiteX6" fmla="*/ 54803 w 55137"/>
                <a:gd name="connsiteY6" fmla="*/ 30735 h 52726"/>
                <a:gd name="connsiteX7" fmla="*/ 33138 w 55137"/>
                <a:gd name="connsiteY7" fmla="*/ 799 h 52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37" h="52726">
                  <a:moveTo>
                    <a:pt x="33138" y="799"/>
                  </a:moveTo>
                  <a:lnTo>
                    <a:pt x="30341" y="352"/>
                  </a:lnTo>
                  <a:cubicBezTo>
                    <a:pt x="16117" y="-1999"/>
                    <a:pt x="2666" y="7673"/>
                    <a:pt x="345" y="21927"/>
                  </a:cubicBezTo>
                  <a:cubicBezTo>
                    <a:pt x="-1976" y="36181"/>
                    <a:pt x="7665" y="49602"/>
                    <a:pt x="21920" y="51923"/>
                  </a:cubicBezTo>
                  <a:lnTo>
                    <a:pt x="24866" y="52399"/>
                  </a:lnTo>
                  <a:cubicBezTo>
                    <a:pt x="26264" y="52637"/>
                    <a:pt x="27663" y="52727"/>
                    <a:pt x="29032" y="52727"/>
                  </a:cubicBezTo>
                  <a:cubicBezTo>
                    <a:pt x="41649" y="52727"/>
                    <a:pt x="52720" y="43591"/>
                    <a:pt x="54803" y="30735"/>
                  </a:cubicBezTo>
                  <a:cubicBezTo>
                    <a:pt x="57094" y="16481"/>
                    <a:pt x="47393" y="3090"/>
                    <a:pt x="33138" y="799"/>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7" name="Freeform: Shape 69">
              <a:extLst>
                <a:ext uri="{FF2B5EF4-FFF2-40B4-BE49-F238E27FC236}">
                  <a16:creationId xmlns:a16="http://schemas.microsoft.com/office/drawing/2014/main" id="{FC37B5D3-FB06-ABD9-32B8-3516302A61FF}"/>
                </a:ext>
              </a:extLst>
            </p:cNvPr>
            <p:cNvSpPr/>
            <p:nvPr/>
          </p:nvSpPr>
          <p:spPr>
            <a:xfrm>
              <a:off x="1548493" y="5103957"/>
              <a:ext cx="51551" cy="49793"/>
            </a:xfrm>
            <a:custGeom>
              <a:avLst/>
              <a:gdLst>
                <a:gd name="connsiteX0" fmla="*/ 37102 w 55046"/>
                <a:gd name="connsiteY0" fmla="*/ 2253 h 53169"/>
                <a:gd name="connsiteX1" fmla="*/ 34424 w 55046"/>
                <a:gd name="connsiteY1" fmla="*/ 1360 h 53169"/>
                <a:gd name="connsiteX2" fmla="*/ 1363 w 55046"/>
                <a:gd name="connsiteY2" fmla="*/ 17816 h 53169"/>
                <a:gd name="connsiteX3" fmla="*/ 17819 w 55046"/>
                <a:gd name="connsiteY3" fmla="*/ 50878 h 53169"/>
                <a:gd name="connsiteX4" fmla="*/ 20676 w 55046"/>
                <a:gd name="connsiteY4" fmla="*/ 51830 h 53169"/>
                <a:gd name="connsiteX5" fmla="*/ 28919 w 55046"/>
                <a:gd name="connsiteY5" fmla="*/ 53169 h 53169"/>
                <a:gd name="connsiteX6" fmla="*/ 53707 w 55046"/>
                <a:gd name="connsiteY6" fmla="*/ 35255 h 53169"/>
                <a:gd name="connsiteX7" fmla="*/ 37132 w 55046"/>
                <a:gd name="connsiteY7" fmla="*/ 2223 h 53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6" h="53169">
                  <a:moveTo>
                    <a:pt x="37102" y="2253"/>
                  </a:moveTo>
                  <a:lnTo>
                    <a:pt x="34424" y="1360"/>
                  </a:lnTo>
                  <a:cubicBezTo>
                    <a:pt x="20735" y="-3223"/>
                    <a:pt x="5945" y="4157"/>
                    <a:pt x="1363" y="17816"/>
                  </a:cubicBezTo>
                  <a:cubicBezTo>
                    <a:pt x="-3220" y="31505"/>
                    <a:pt x="4130" y="46295"/>
                    <a:pt x="17819" y="50878"/>
                  </a:cubicBezTo>
                  <a:lnTo>
                    <a:pt x="20676" y="51830"/>
                  </a:lnTo>
                  <a:cubicBezTo>
                    <a:pt x="23414" y="52723"/>
                    <a:pt x="26181" y="53169"/>
                    <a:pt x="28919" y="53169"/>
                  </a:cubicBezTo>
                  <a:cubicBezTo>
                    <a:pt x="39870" y="53169"/>
                    <a:pt x="50077" y="46235"/>
                    <a:pt x="53707" y="35255"/>
                  </a:cubicBezTo>
                  <a:cubicBezTo>
                    <a:pt x="58261" y="21566"/>
                    <a:pt x="50821" y="6776"/>
                    <a:pt x="37132" y="222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8" name="Freeform: Shape 70">
              <a:extLst>
                <a:ext uri="{FF2B5EF4-FFF2-40B4-BE49-F238E27FC236}">
                  <a16:creationId xmlns:a16="http://schemas.microsoft.com/office/drawing/2014/main" id="{ECC64C25-055D-70BC-D6FA-74F4282094E3}"/>
                </a:ext>
              </a:extLst>
            </p:cNvPr>
            <p:cNvSpPr/>
            <p:nvPr/>
          </p:nvSpPr>
          <p:spPr>
            <a:xfrm>
              <a:off x="1297929" y="4997137"/>
              <a:ext cx="51340" cy="50181"/>
            </a:xfrm>
            <a:custGeom>
              <a:avLst/>
              <a:gdLst>
                <a:gd name="connsiteX0" fmla="*/ 40847 w 54821"/>
                <a:gd name="connsiteY0" fmla="*/ 4333 h 53583"/>
                <a:gd name="connsiteX1" fmla="*/ 38258 w 54821"/>
                <a:gd name="connsiteY1" fmla="*/ 2994 h 53583"/>
                <a:gd name="connsiteX2" fmla="*/ 2994 w 54821"/>
                <a:gd name="connsiteY2" fmla="*/ 13975 h 53583"/>
                <a:gd name="connsiteX3" fmla="*/ 13975 w 54821"/>
                <a:gd name="connsiteY3" fmla="*/ 49239 h 53583"/>
                <a:gd name="connsiteX4" fmla="*/ 16564 w 54821"/>
                <a:gd name="connsiteY4" fmla="*/ 50578 h 53583"/>
                <a:gd name="connsiteX5" fmla="*/ 28676 w 54821"/>
                <a:gd name="connsiteY5" fmla="*/ 53583 h 53583"/>
                <a:gd name="connsiteX6" fmla="*/ 51828 w 54821"/>
                <a:gd name="connsiteY6" fmla="*/ 39597 h 53583"/>
                <a:gd name="connsiteX7" fmla="*/ 40847 w 54821"/>
                <a:gd name="connsiteY7" fmla="*/ 4333 h 53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21" h="53583">
                  <a:moveTo>
                    <a:pt x="40847" y="4333"/>
                  </a:moveTo>
                  <a:lnTo>
                    <a:pt x="38258" y="2994"/>
                  </a:lnTo>
                  <a:cubicBezTo>
                    <a:pt x="25491" y="-3702"/>
                    <a:pt x="9690" y="1209"/>
                    <a:pt x="2994" y="13975"/>
                  </a:cubicBezTo>
                  <a:cubicBezTo>
                    <a:pt x="-3702" y="26741"/>
                    <a:pt x="1209" y="42543"/>
                    <a:pt x="13975" y="49239"/>
                  </a:cubicBezTo>
                  <a:lnTo>
                    <a:pt x="16564" y="50578"/>
                  </a:lnTo>
                  <a:cubicBezTo>
                    <a:pt x="20433" y="52601"/>
                    <a:pt x="24599" y="53583"/>
                    <a:pt x="28676" y="53583"/>
                  </a:cubicBezTo>
                  <a:cubicBezTo>
                    <a:pt x="38079" y="53583"/>
                    <a:pt x="47155" y="48495"/>
                    <a:pt x="51828" y="39597"/>
                  </a:cubicBezTo>
                  <a:cubicBezTo>
                    <a:pt x="58523" y="26831"/>
                    <a:pt x="53613" y="11029"/>
                    <a:pt x="40847" y="433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58" name="Group 57">
            <a:extLst>
              <a:ext uri="{FF2B5EF4-FFF2-40B4-BE49-F238E27FC236}">
                <a16:creationId xmlns:a16="http://schemas.microsoft.com/office/drawing/2014/main" id="{456C2DED-3835-CC81-9428-C2151110E418}"/>
              </a:ext>
            </a:extLst>
          </p:cNvPr>
          <p:cNvGrpSpPr/>
          <p:nvPr/>
        </p:nvGrpSpPr>
        <p:grpSpPr>
          <a:xfrm>
            <a:off x="4835442" y="1930164"/>
            <a:ext cx="2500776" cy="636331"/>
            <a:chOff x="4749579" y="1797231"/>
            <a:chExt cx="2674267" cy="680476"/>
          </a:xfrm>
          <a:solidFill>
            <a:schemeClr val="tx2">
              <a:lumMod val="60000"/>
              <a:lumOff val="40000"/>
            </a:schemeClr>
          </a:solidFill>
        </p:grpSpPr>
        <p:sp>
          <p:nvSpPr>
            <p:cNvPr id="85" name="Freeform: Shape 72">
              <a:extLst>
                <a:ext uri="{FF2B5EF4-FFF2-40B4-BE49-F238E27FC236}">
                  <a16:creationId xmlns:a16="http://schemas.microsoft.com/office/drawing/2014/main" id="{5B2EE73E-B615-B9DC-9980-746EE40584A5}"/>
                </a:ext>
              </a:extLst>
            </p:cNvPr>
            <p:cNvSpPr/>
            <p:nvPr/>
          </p:nvSpPr>
          <p:spPr>
            <a:xfrm>
              <a:off x="7181514" y="2203590"/>
              <a:ext cx="50995" cy="50694"/>
            </a:xfrm>
            <a:custGeom>
              <a:avLst/>
              <a:gdLst>
                <a:gd name="connsiteX0" fmla="*/ 9107 w 54453"/>
                <a:gd name="connsiteY0" fmla="*/ 45918 h 54131"/>
                <a:gd name="connsiteX1" fmla="*/ 11249 w 54453"/>
                <a:gd name="connsiteY1" fmla="*/ 47763 h 54131"/>
                <a:gd name="connsiteX2" fmla="*/ 28331 w 54453"/>
                <a:gd name="connsiteY2" fmla="*/ 54131 h 54131"/>
                <a:gd name="connsiteX3" fmla="*/ 48090 w 54453"/>
                <a:gd name="connsiteY3" fmla="*/ 45085 h 54131"/>
                <a:gd name="connsiteX4" fmla="*/ 45412 w 54453"/>
                <a:gd name="connsiteY4" fmla="*/ 8244 h 54131"/>
                <a:gd name="connsiteX5" fmla="*/ 43151 w 54453"/>
                <a:gd name="connsiteY5" fmla="*/ 6310 h 54131"/>
                <a:gd name="connsiteX6" fmla="*/ 6310 w 54453"/>
                <a:gd name="connsiteY6" fmla="*/ 9107 h 54131"/>
                <a:gd name="connsiteX7" fmla="*/ 9107 w 54453"/>
                <a:gd name="connsiteY7" fmla="*/ 45948 h 5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53" h="54131">
                  <a:moveTo>
                    <a:pt x="9107" y="45918"/>
                  </a:moveTo>
                  <a:lnTo>
                    <a:pt x="11249" y="47763"/>
                  </a:lnTo>
                  <a:cubicBezTo>
                    <a:pt x="16190" y="52019"/>
                    <a:pt x="22260" y="54131"/>
                    <a:pt x="28331" y="54131"/>
                  </a:cubicBezTo>
                  <a:cubicBezTo>
                    <a:pt x="35652" y="54131"/>
                    <a:pt x="42942" y="51066"/>
                    <a:pt x="48090" y="45085"/>
                  </a:cubicBezTo>
                  <a:cubicBezTo>
                    <a:pt x="57524" y="34163"/>
                    <a:pt x="56334" y="17677"/>
                    <a:pt x="45412" y="8244"/>
                  </a:cubicBezTo>
                  <a:lnTo>
                    <a:pt x="43151" y="6310"/>
                  </a:lnTo>
                  <a:cubicBezTo>
                    <a:pt x="32199" y="-3094"/>
                    <a:pt x="15713" y="-1844"/>
                    <a:pt x="6310" y="9107"/>
                  </a:cubicBezTo>
                  <a:cubicBezTo>
                    <a:pt x="-3094" y="20058"/>
                    <a:pt x="-1844" y="36544"/>
                    <a:pt x="9107" y="45948"/>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6" name="Freeform: Shape 73">
              <a:extLst>
                <a:ext uri="{FF2B5EF4-FFF2-40B4-BE49-F238E27FC236}">
                  <a16:creationId xmlns:a16="http://schemas.microsoft.com/office/drawing/2014/main" id="{EA6D7DEA-BA5A-9C80-4586-AEAD8888C6B3}"/>
                </a:ext>
              </a:extLst>
            </p:cNvPr>
            <p:cNvSpPr/>
            <p:nvPr/>
          </p:nvSpPr>
          <p:spPr>
            <a:xfrm>
              <a:off x="6189775" y="1797231"/>
              <a:ext cx="51644" cy="49109"/>
            </a:xfrm>
            <a:custGeom>
              <a:avLst/>
              <a:gdLst>
                <a:gd name="connsiteX0" fmla="*/ 24374 w 55146"/>
                <a:gd name="connsiteY0" fmla="*/ 52172 h 52439"/>
                <a:gd name="connsiteX1" fmla="*/ 27231 w 55146"/>
                <a:gd name="connsiteY1" fmla="*/ 52380 h 52439"/>
                <a:gd name="connsiteX2" fmla="*/ 29046 w 55146"/>
                <a:gd name="connsiteY2" fmla="*/ 52440 h 52439"/>
                <a:gd name="connsiteX3" fmla="*/ 55085 w 55146"/>
                <a:gd name="connsiteY3" fmla="*/ 28127 h 52439"/>
                <a:gd name="connsiteX4" fmla="*/ 30832 w 55146"/>
                <a:gd name="connsiteY4" fmla="*/ 273 h 52439"/>
                <a:gd name="connsiteX5" fmla="*/ 27886 w 55146"/>
                <a:gd name="connsiteY5" fmla="*/ 65 h 52439"/>
                <a:gd name="connsiteX6" fmla="*/ 62 w 55146"/>
                <a:gd name="connsiteY6" fmla="*/ 24378 h 52439"/>
                <a:gd name="connsiteX7" fmla="*/ 24374 w 55146"/>
                <a:gd name="connsiteY7" fmla="*/ 52202 h 52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46" h="52439">
                  <a:moveTo>
                    <a:pt x="24374" y="52172"/>
                  </a:moveTo>
                  <a:lnTo>
                    <a:pt x="27231" y="52380"/>
                  </a:lnTo>
                  <a:cubicBezTo>
                    <a:pt x="27856" y="52410"/>
                    <a:pt x="28451" y="52440"/>
                    <a:pt x="29046" y="52440"/>
                  </a:cubicBezTo>
                  <a:cubicBezTo>
                    <a:pt x="42646" y="52440"/>
                    <a:pt x="54132" y="41905"/>
                    <a:pt x="55085" y="28127"/>
                  </a:cubicBezTo>
                  <a:cubicBezTo>
                    <a:pt x="56067" y="13724"/>
                    <a:pt x="45205" y="1255"/>
                    <a:pt x="30832" y="273"/>
                  </a:cubicBezTo>
                  <a:lnTo>
                    <a:pt x="27886" y="65"/>
                  </a:lnTo>
                  <a:cubicBezTo>
                    <a:pt x="13483" y="-947"/>
                    <a:pt x="1044" y="9975"/>
                    <a:pt x="62" y="24378"/>
                  </a:cubicBezTo>
                  <a:cubicBezTo>
                    <a:pt x="-921" y="38781"/>
                    <a:pt x="9971" y="51220"/>
                    <a:pt x="24374" y="5220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7" name="Freeform: Shape 74">
              <a:extLst>
                <a:ext uri="{FF2B5EF4-FFF2-40B4-BE49-F238E27FC236}">
                  <a16:creationId xmlns:a16="http://schemas.microsoft.com/office/drawing/2014/main" id="{0BBF3E62-979B-BE09-849D-CD868D881592}"/>
                </a:ext>
              </a:extLst>
            </p:cNvPr>
            <p:cNvSpPr/>
            <p:nvPr/>
          </p:nvSpPr>
          <p:spPr>
            <a:xfrm>
              <a:off x="6459211" y="1837143"/>
              <a:ext cx="51590" cy="49524"/>
            </a:xfrm>
            <a:custGeom>
              <a:avLst/>
              <a:gdLst>
                <a:gd name="connsiteX0" fmla="*/ 20238 w 55088"/>
                <a:gd name="connsiteY0" fmla="*/ 51543 h 52882"/>
                <a:gd name="connsiteX1" fmla="*/ 23035 w 55088"/>
                <a:gd name="connsiteY1" fmla="*/ 52198 h 52882"/>
                <a:gd name="connsiteX2" fmla="*/ 28986 w 55088"/>
                <a:gd name="connsiteY2" fmla="*/ 52883 h 52882"/>
                <a:gd name="connsiteX3" fmla="*/ 54400 w 55088"/>
                <a:gd name="connsiteY3" fmla="*/ 32706 h 52882"/>
                <a:gd name="connsiteX4" fmla="*/ 34908 w 55088"/>
                <a:gd name="connsiteY4" fmla="*/ 1341 h 52882"/>
                <a:gd name="connsiteX5" fmla="*/ 32022 w 55088"/>
                <a:gd name="connsiteY5" fmla="*/ 686 h 52882"/>
                <a:gd name="connsiteX6" fmla="*/ 686 w 55088"/>
                <a:gd name="connsiteY6" fmla="*/ 20238 h 52882"/>
                <a:gd name="connsiteX7" fmla="*/ 20238 w 55088"/>
                <a:gd name="connsiteY7" fmla="*/ 51573 h 5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88" h="52882">
                  <a:moveTo>
                    <a:pt x="20238" y="51543"/>
                  </a:moveTo>
                  <a:lnTo>
                    <a:pt x="23035" y="52198"/>
                  </a:lnTo>
                  <a:cubicBezTo>
                    <a:pt x="25029" y="52674"/>
                    <a:pt x="27023" y="52883"/>
                    <a:pt x="28986" y="52883"/>
                  </a:cubicBezTo>
                  <a:cubicBezTo>
                    <a:pt x="40860" y="52883"/>
                    <a:pt x="51603" y="44759"/>
                    <a:pt x="54400" y="32706"/>
                  </a:cubicBezTo>
                  <a:cubicBezTo>
                    <a:pt x="57674" y="18660"/>
                    <a:pt x="48955" y="4614"/>
                    <a:pt x="34908" y="1341"/>
                  </a:cubicBezTo>
                  <a:lnTo>
                    <a:pt x="32022" y="686"/>
                  </a:lnTo>
                  <a:cubicBezTo>
                    <a:pt x="17976" y="-2587"/>
                    <a:pt x="3930" y="6162"/>
                    <a:pt x="686" y="20238"/>
                  </a:cubicBezTo>
                  <a:cubicBezTo>
                    <a:pt x="-2587" y="34284"/>
                    <a:pt x="6162" y="48330"/>
                    <a:pt x="20238" y="51573"/>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8" name="Freeform: Shape 75">
              <a:extLst>
                <a:ext uri="{FF2B5EF4-FFF2-40B4-BE49-F238E27FC236}">
                  <a16:creationId xmlns:a16="http://schemas.microsoft.com/office/drawing/2014/main" id="{43A466E6-F8E8-9346-9ECE-CC2E6CFED468}"/>
                </a:ext>
              </a:extLst>
            </p:cNvPr>
            <p:cNvSpPr/>
            <p:nvPr/>
          </p:nvSpPr>
          <p:spPr>
            <a:xfrm>
              <a:off x="6961533" y="2043081"/>
              <a:ext cx="51248" cy="50344"/>
            </a:xfrm>
            <a:custGeom>
              <a:avLst/>
              <a:gdLst>
                <a:gd name="connsiteX0" fmla="*/ 12454 w 54723"/>
                <a:gd name="connsiteY0" fmla="*/ 48372 h 53757"/>
                <a:gd name="connsiteX1" fmla="*/ 14953 w 54723"/>
                <a:gd name="connsiteY1" fmla="*/ 49889 h 53757"/>
                <a:gd name="connsiteX2" fmla="*/ 28582 w 54723"/>
                <a:gd name="connsiteY2" fmla="*/ 53758 h 53757"/>
                <a:gd name="connsiteX3" fmla="*/ 50871 w 54723"/>
                <a:gd name="connsiteY3" fmla="*/ 41289 h 53757"/>
                <a:gd name="connsiteX4" fmla="*/ 42242 w 54723"/>
                <a:gd name="connsiteY4" fmla="*/ 5371 h 53757"/>
                <a:gd name="connsiteX5" fmla="*/ 39772 w 54723"/>
                <a:gd name="connsiteY5" fmla="*/ 3853 h 53757"/>
                <a:gd name="connsiteX6" fmla="*/ 3853 w 54723"/>
                <a:gd name="connsiteY6" fmla="*/ 12453 h 53757"/>
                <a:gd name="connsiteX7" fmla="*/ 12454 w 54723"/>
                <a:gd name="connsiteY7" fmla="*/ 48372 h 5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723" h="53757">
                  <a:moveTo>
                    <a:pt x="12454" y="48372"/>
                  </a:moveTo>
                  <a:lnTo>
                    <a:pt x="14953" y="49889"/>
                  </a:lnTo>
                  <a:cubicBezTo>
                    <a:pt x="19209" y="52508"/>
                    <a:pt x="23910" y="53758"/>
                    <a:pt x="28582" y="53758"/>
                  </a:cubicBezTo>
                  <a:cubicBezTo>
                    <a:pt x="37361" y="53758"/>
                    <a:pt x="45962" y="49324"/>
                    <a:pt x="50871" y="41289"/>
                  </a:cubicBezTo>
                  <a:cubicBezTo>
                    <a:pt x="58400" y="28999"/>
                    <a:pt x="54561" y="12900"/>
                    <a:pt x="42242" y="5371"/>
                  </a:cubicBezTo>
                  <a:lnTo>
                    <a:pt x="39772" y="3853"/>
                  </a:lnTo>
                  <a:cubicBezTo>
                    <a:pt x="27481" y="-3676"/>
                    <a:pt x="11382" y="163"/>
                    <a:pt x="3853" y="12453"/>
                  </a:cubicBezTo>
                  <a:cubicBezTo>
                    <a:pt x="-3676" y="24743"/>
                    <a:pt x="163" y="40843"/>
                    <a:pt x="12454" y="4837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9" name="Freeform: Shape 76">
              <a:extLst>
                <a:ext uri="{FF2B5EF4-FFF2-40B4-BE49-F238E27FC236}">
                  <a16:creationId xmlns:a16="http://schemas.microsoft.com/office/drawing/2014/main" id="{3F9DDE83-3866-526D-2B4F-981F3CA73A54}"/>
                </a:ext>
              </a:extLst>
            </p:cNvPr>
            <p:cNvSpPr/>
            <p:nvPr/>
          </p:nvSpPr>
          <p:spPr>
            <a:xfrm>
              <a:off x="6718759" y="1919780"/>
              <a:ext cx="51436" cy="49963"/>
            </a:xfrm>
            <a:custGeom>
              <a:avLst/>
              <a:gdLst>
                <a:gd name="connsiteX0" fmla="*/ 16184 w 54924"/>
                <a:gd name="connsiteY0" fmla="*/ 50287 h 53351"/>
                <a:gd name="connsiteX1" fmla="*/ 18862 w 54924"/>
                <a:gd name="connsiteY1" fmla="*/ 51388 h 53351"/>
                <a:gd name="connsiteX2" fmla="*/ 28771 w 54924"/>
                <a:gd name="connsiteY2" fmla="*/ 53352 h 53351"/>
                <a:gd name="connsiteX3" fmla="*/ 52965 w 54924"/>
                <a:gd name="connsiteY3" fmla="*/ 37134 h 53351"/>
                <a:gd name="connsiteX4" fmla="*/ 38711 w 54924"/>
                <a:gd name="connsiteY4" fmla="*/ 3060 h 53351"/>
                <a:gd name="connsiteX5" fmla="*/ 36032 w 54924"/>
                <a:gd name="connsiteY5" fmla="*/ 1959 h 53351"/>
                <a:gd name="connsiteX6" fmla="*/ 1959 w 54924"/>
                <a:gd name="connsiteY6" fmla="*/ 16213 h 53351"/>
                <a:gd name="connsiteX7" fmla="*/ 16213 w 54924"/>
                <a:gd name="connsiteY7" fmla="*/ 50287 h 5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24" h="53351">
                  <a:moveTo>
                    <a:pt x="16184" y="50287"/>
                  </a:moveTo>
                  <a:lnTo>
                    <a:pt x="18862" y="51388"/>
                  </a:lnTo>
                  <a:cubicBezTo>
                    <a:pt x="22105" y="52727"/>
                    <a:pt x="25469" y="53352"/>
                    <a:pt x="28771" y="53352"/>
                  </a:cubicBezTo>
                  <a:cubicBezTo>
                    <a:pt x="39068" y="53352"/>
                    <a:pt x="48799" y="47251"/>
                    <a:pt x="52965" y="37134"/>
                  </a:cubicBezTo>
                  <a:cubicBezTo>
                    <a:pt x="58440" y="23772"/>
                    <a:pt x="52043" y="8536"/>
                    <a:pt x="38711" y="3060"/>
                  </a:cubicBezTo>
                  <a:lnTo>
                    <a:pt x="36032" y="1959"/>
                  </a:lnTo>
                  <a:cubicBezTo>
                    <a:pt x="22671" y="-3516"/>
                    <a:pt x="7435" y="2882"/>
                    <a:pt x="1959" y="16213"/>
                  </a:cubicBezTo>
                  <a:cubicBezTo>
                    <a:pt x="-3516" y="29575"/>
                    <a:pt x="2882" y="44811"/>
                    <a:pt x="16213" y="50287"/>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0" name="Freeform: Shape 77">
              <a:extLst>
                <a:ext uri="{FF2B5EF4-FFF2-40B4-BE49-F238E27FC236}">
                  <a16:creationId xmlns:a16="http://schemas.microsoft.com/office/drawing/2014/main" id="{9F1606F5-0F7F-53A7-5F63-8D25CE9D46A2}"/>
                </a:ext>
              </a:extLst>
            </p:cNvPr>
            <p:cNvSpPr/>
            <p:nvPr/>
          </p:nvSpPr>
          <p:spPr>
            <a:xfrm>
              <a:off x="5649309" y="1846336"/>
              <a:ext cx="51553" cy="49582"/>
            </a:xfrm>
            <a:custGeom>
              <a:avLst/>
              <a:gdLst>
                <a:gd name="connsiteX0" fmla="*/ 26109 w 55048"/>
                <a:gd name="connsiteY0" fmla="*/ 52945 h 52944"/>
                <a:gd name="connsiteX1" fmla="*/ 32656 w 55048"/>
                <a:gd name="connsiteY1" fmla="*/ 52112 h 52944"/>
                <a:gd name="connsiteX2" fmla="*/ 35364 w 55048"/>
                <a:gd name="connsiteY2" fmla="*/ 51427 h 52944"/>
                <a:gd name="connsiteX3" fmla="*/ 54231 w 55048"/>
                <a:gd name="connsiteY3" fmla="*/ 19675 h 52944"/>
                <a:gd name="connsiteX4" fmla="*/ 22478 w 55048"/>
                <a:gd name="connsiteY4" fmla="*/ 808 h 52944"/>
                <a:gd name="connsiteX5" fmla="*/ 19592 w 55048"/>
                <a:gd name="connsiteY5" fmla="*/ 1552 h 52944"/>
                <a:gd name="connsiteX6" fmla="*/ 844 w 55048"/>
                <a:gd name="connsiteY6" fmla="*/ 33364 h 52944"/>
                <a:gd name="connsiteX7" fmla="*/ 26109 w 55048"/>
                <a:gd name="connsiteY7" fmla="*/ 52945 h 5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8" h="52944">
                  <a:moveTo>
                    <a:pt x="26109" y="52945"/>
                  </a:moveTo>
                  <a:cubicBezTo>
                    <a:pt x="28281" y="52945"/>
                    <a:pt x="30484" y="52677"/>
                    <a:pt x="32656" y="52112"/>
                  </a:cubicBezTo>
                  <a:lnTo>
                    <a:pt x="35364" y="51427"/>
                  </a:lnTo>
                  <a:cubicBezTo>
                    <a:pt x="49350" y="47856"/>
                    <a:pt x="57801" y="33632"/>
                    <a:pt x="54231" y="19675"/>
                  </a:cubicBezTo>
                  <a:cubicBezTo>
                    <a:pt x="50659" y="5689"/>
                    <a:pt x="36435" y="-2733"/>
                    <a:pt x="22478" y="808"/>
                  </a:cubicBezTo>
                  <a:lnTo>
                    <a:pt x="19592" y="1552"/>
                  </a:lnTo>
                  <a:cubicBezTo>
                    <a:pt x="5635" y="5153"/>
                    <a:pt x="-2786" y="19407"/>
                    <a:pt x="844" y="33364"/>
                  </a:cubicBezTo>
                  <a:cubicBezTo>
                    <a:pt x="3879" y="45148"/>
                    <a:pt x="14503" y="52945"/>
                    <a:pt x="26109" y="52945"/>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1" name="Freeform: Shape 78">
              <a:extLst>
                <a:ext uri="{FF2B5EF4-FFF2-40B4-BE49-F238E27FC236}">
                  <a16:creationId xmlns:a16="http://schemas.microsoft.com/office/drawing/2014/main" id="{198AE1CF-1AD8-B7B4-D7E7-0533CF205EA2}"/>
                </a:ext>
              </a:extLst>
            </p:cNvPr>
            <p:cNvSpPr/>
            <p:nvPr/>
          </p:nvSpPr>
          <p:spPr>
            <a:xfrm>
              <a:off x="5917592" y="1800232"/>
              <a:ext cx="51618" cy="49202"/>
            </a:xfrm>
            <a:custGeom>
              <a:avLst/>
              <a:gdLst>
                <a:gd name="connsiteX0" fmla="*/ 26059 w 55118"/>
                <a:gd name="connsiteY0" fmla="*/ 52539 h 52538"/>
                <a:gd name="connsiteX1" fmla="*/ 28469 w 55118"/>
                <a:gd name="connsiteY1" fmla="*/ 52420 h 52538"/>
                <a:gd name="connsiteX2" fmla="*/ 31326 w 55118"/>
                <a:gd name="connsiteY2" fmla="*/ 52152 h 52538"/>
                <a:gd name="connsiteX3" fmla="*/ 55014 w 55118"/>
                <a:gd name="connsiteY3" fmla="*/ 23792 h 52538"/>
                <a:gd name="connsiteX4" fmla="*/ 26654 w 55118"/>
                <a:gd name="connsiteY4" fmla="*/ 105 h 52538"/>
                <a:gd name="connsiteX5" fmla="*/ 23738 w 55118"/>
                <a:gd name="connsiteY5" fmla="*/ 373 h 52538"/>
                <a:gd name="connsiteX6" fmla="*/ 110 w 55118"/>
                <a:gd name="connsiteY6" fmla="*/ 28762 h 52538"/>
                <a:gd name="connsiteX7" fmla="*/ 26089 w 55118"/>
                <a:gd name="connsiteY7" fmla="*/ 52509 h 5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18" h="52538">
                  <a:moveTo>
                    <a:pt x="26059" y="52539"/>
                  </a:moveTo>
                  <a:cubicBezTo>
                    <a:pt x="26862" y="52539"/>
                    <a:pt x="27666" y="52509"/>
                    <a:pt x="28469" y="52420"/>
                  </a:cubicBezTo>
                  <a:lnTo>
                    <a:pt x="31326" y="52152"/>
                  </a:lnTo>
                  <a:cubicBezTo>
                    <a:pt x="45700" y="50872"/>
                    <a:pt x="56293" y="38166"/>
                    <a:pt x="55014" y="23792"/>
                  </a:cubicBezTo>
                  <a:cubicBezTo>
                    <a:pt x="53734" y="9419"/>
                    <a:pt x="41027" y="-1175"/>
                    <a:pt x="26654" y="105"/>
                  </a:cubicBezTo>
                  <a:lnTo>
                    <a:pt x="23738" y="373"/>
                  </a:lnTo>
                  <a:cubicBezTo>
                    <a:pt x="9364" y="1682"/>
                    <a:pt x="-1200" y="14389"/>
                    <a:pt x="110" y="28762"/>
                  </a:cubicBezTo>
                  <a:cubicBezTo>
                    <a:pt x="1360" y="42332"/>
                    <a:pt x="12727" y="52509"/>
                    <a:pt x="26089" y="52509"/>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2" name="Freeform: Shape 79">
              <a:extLst>
                <a:ext uri="{FF2B5EF4-FFF2-40B4-BE49-F238E27FC236}">
                  <a16:creationId xmlns:a16="http://schemas.microsoft.com/office/drawing/2014/main" id="{18E5EEE3-FCED-1F73-7E64-285CEDE3F861}"/>
                </a:ext>
              </a:extLst>
            </p:cNvPr>
            <p:cNvSpPr/>
            <p:nvPr/>
          </p:nvSpPr>
          <p:spPr>
            <a:xfrm>
              <a:off x="7373161" y="2396965"/>
              <a:ext cx="50685" cy="51007"/>
            </a:xfrm>
            <a:custGeom>
              <a:avLst/>
              <a:gdLst>
                <a:gd name="connsiteX0" fmla="*/ 7983 w 54122"/>
                <a:gd name="connsiteY0" fmla="*/ 45121 h 54465"/>
                <a:gd name="connsiteX1" fmla="*/ 28010 w 54122"/>
                <a:gd name="connsiteY1" fmla="*/ 54465 h 54465"/>
                <a:gd name="connsiteX2" fmla="*/ 44793 w 54122"/>
                <a:gd name="connsiteY2" fmla="*/ 48365 h 54465"/>
                <a:gd name="connsiteX3" fmla="*/ 48008 w 54122"/>
                <a:gd name="connsiteY3" fmla="*/ 11554 h 54465"/>
                <a:gd name="connsiteX4" fmla="*/ 46074 w 54122"/>
                <a:gd name="connsiteY4" fmla="*/ 9262 h 54465"/>
                <a:gd name="connsiteX5" fmla="*/ 9262 w 54122"/>
                <a:gd name="connsiteY5" fmla="*/ 6167 h 54465"/>
                <a:gd name="connsiteX6" fmla="*/ 6167 w 54122"/>
                <a:gd name="connsiteY6" fmla="*/ 42978 h 54465"/>
                <a:gd name="connsiteX7" fmla="*/ 7983 w 54122"/>
                <a:gd name="connsiteY7" fmla="*/ 45121 h 54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122" h="54465">
                  <a:moveTo>
                    <a:pt x="7983" y="45121"/>
                  </a:moveTo>
                  <a:cubicBezTo>
                    <a:pt x="13161" y="51281"/>
                    <a:pt x="20541" y="54465"/>
                    <a:pt x="28010" y="54465"/>
                  </a:cubicBezTo>
                  <a:cubicBezTo>
                    <a:pt x="33932" y="54465"/>
                    <a:pt x="39884" y="52471"/>
                    <a:pt x="44793" y="48365"/>
                  </a:cubicBezTo>
                  <a:cubicBezTo>
                    <a:pt x="55834" y="39080"/>
                    <a:pt x="57293" y="22624"/>
                    <a:pt x="48008" y="11554"/>
                  </a:cubicBezTo>
                  <a:lnTo>
                    <a:pt x="46074" y="9262"/>
                  </a:lnTo>
                  <a:cubicBezTo>
                    <a:pt x="36759" y="-1748"/>
                    <a:pt x="20273" y="-3147"/>
                    <a:pt x="9262" y="6167"/>
                  </a:cubicBezTo>
                  <a:cubicBezTo>
                    <a:pt x="-1748" y="15482"/>
                    <a:pt x="-3147" y="31968"/>
                    <a:pt x="6167" y="42978"/>
                  </a:cubicBezTo>
                  <a:lnTo>
                    <a:pt x="7983" y="45121"/>
                  </a:ln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3" name="Freeform: Shape 80">
              <a:extLst>
                <a:ext uri="{FF2B5EF4-FFF2-40B4-BE49-F238E27FC236}">
                  <a16:creationId xmlns:a16="http://schemas.microsoft.com/office/drawing/2014/main" id="{9719BC8A-3DBD-DC15-2041-D0F591ED6CE6}"/>
                </a:ext>
              </a:extLst>
            </p:cNvPr>
            <p:cNvSpPr/>
            <p:nvPr/>
          </p:nvSpPr>
          <p:spPr>
            <a:xfrm>
              <a:off x="5392104" y="1934837"/>
              <a:ext cx="51419" cy="50039"/>
            </a:xfrm>
            <a:custGeom>
              <a:avLst/>
              <a:gdLst>
                <a:gd name="connsiteX0" fmla="*/ 26142 w 54905"/>
                <a:gd name="connsiteY0" fmla="*/ 53433 h 53432"/>
                <a:gd name="connsiteX1" fmla="*/ 36647 w 54905"/>
                <a:gd name="connsiteY1" fmla="*/ 51201 h 53432"/>
                <a:gd name="connsiteX2" fmla="*/ 39236 w 54905"/>
                <a:gd name="connsiteY2" fmla="*/ 50070 h 53432"/>
                <a:gd name="connsiteX3" fmla="*/ 52716 w 54905"/>
                <a:gd name="connsiteY3" fmla="*/ 15669 h 53432"/>
                <a:gd name="connsiteX4" fmla="*/ 18316 w 54905"/>
                <a:gd name="connsiteY4" fmla="*/ 2189 h 53432"/>
                <a:gd name="connsiteX5" fmla="*/ 15608 w 54905"/>
                <a:gd name="connsiteY5" fmla="*/ 3379 h 53432"/>
                <a:gd name="connsiteX6" fmla="*/ 2216 w 54905"/>
                <a:gd name="connsiteY6" fmla="*/ 37810 h 53432"/>
                <a:gd name="connsiteX7" fmla="*/ 26142 w 54905"/>
                <a:gd name="connsiteY7" fmla="*/ 53433 h 53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05" h="53432">
                  <a:moveTo>
                    <a:pt x="26142" y="53433"/>
                  </a:moveTo>
                  <a:cubicBezTo>
                    <a:pt x="29654" y="53433"/>
                    <a:pt x="33225" y="52719"/>
                    <a:pt x="36647" y="51201"/>
                  </a:cubicBezTo>
                  <a:lnTo>
                    <a:pt x="39236" y="50070"/>
                  </a:lnTo>
                  <a:cubicBezTo>
                    <a:pt x="52449" y="44297"/>
                    <a:pt x="58490" y="28912"/>
                    <a:pt x="52716" y="15669"/>
                  </a:cubicBezTo>
                  <a:cubicBezTo>
                    <a:pt x="46943" y="2457"/>
                    <a:pt x="31558" y="-3584"/>
                    <a:pt x="18316" y="2189"/>
                  </a:cubicBezTo>
                  <a:lnTo>
                    <a:pt x="15608" y="3379"/>
                  </a:lnTo>
                  <a:cubicBezTo>
                    <a:pt x="2395" y="9182"/>
                    <a:pt x="-3586" y="24597"/>
                    <a:pt x="2216" y="37810"/>
                  </a:cubicBezTo>
                  <a:cubicBezTo>
                    <a:pt x="6531" y="47600"/>
                    <a:pt x="16084" y="53433"/>
                    <a:pt x="26142" y="53433"/>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4" name="Freeform: Shape 81">
              <a:extLst>
                <a:ext uri="{FF2B5EF4-FFF2-40B4-BE49-F238E27FC236}">
                  <a16:creationId xmlns:a16="http://schemas.microsoft.com/office/drawing/2014/main" id="{4E61EBB5-44DE-4A52-5B6A-9A92BBC4096E}"/>
                </a:ext>
              </a:extLst>
            </p:cNvPr>
            <p:cNvSpPr/>
            <p:nvPr/>
          </p:nvSpPr>
          <p:spPr>
            <a:xfrm>
              <a:off x="4749579" y="2426670"/>
              <a:ext cx="50617" cy="51037"/>
            </a:xfrm>
            <a:custGeom>
              <a:avLst/>
              <a:gdLst>
                <a:gd name="connsiteX0" fmla="*/ 9728 w 54049"/>
                <a:gd name="connsiteY0" fmla="*/ 48726 h 54498"/>
                <a:gd name="connsiteX1" fmla="*/ 26095 w 54049"/>
                <a:gd name="connsiteY1" fmla="*/ 54499 h 54498"/>
                <a:gd name="connsiteX2" fmla="*/ 46450 w 54049"/>
                <a:gd name="connsiteY2" fmla="*/ 44738 h 54498"/>
                <a:gd name="connsiteX3" fmla="*/ 48266 w 54049"/>
                <a:gd name="connsiteY3" fmla="*/ 42506 h 54498"/>
                <a:gd name="connsiteX4" fmla="*/ 44337 w 54049"/>
                <a:gd name="connsiteY4" fmla="*/ 5784 h 54498"/>
                <a:gd name="connsiteX5" fmla="*/ 7615 w 54049"/>
                <a:gd name="connsiteY5" fmla="*/ 9713 h 54498"/>
                <a:gd name="connsiteX6" fmla="*/ 5770 w 54049"/>
                <a:gd name="connsiteY6" fmla="*/ 12004 h 54498"/>
                <a:gd name="connsiteX7" fmla="*/ 9758 w 54049"/>
                <a:gd name="connsiteY7" fmla="*/ 48726 h 54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49" h="54498">
                  <a:moveTo>
                    <a:pt x="9728" y="48726"/>
                  </a:moveTo>
                  <a:cubicBezTo>
                    <a:pt x="14549" y="52594"/>
                    <a:pt x="20352" y="54499"/>
                    <a:pt x="26095" y="54499"/>
                  </a:cubicBezTo>
                  <a:cubicBezTo>
                    <a:pt x="33743" y="54499"/>
                    <a:pt x="41302" y="51166"/>
                    <a:pt x="46450" y="44738"/>
                  </a:cubicBezTo>
                  <a:lnTo>
                    <a:pt x="48266" y="42506"/>
                  </a:lnTo>
                  <a:cubicBezTo>
                    <a:pt x="57312" y="31287"/>
                    <a:pt x="55556" y="14831"/>
                    <a:pt x="44337" y="5784"/>
                  </a:cubicBezTo>
                  <a:cubicBezTo>
                    <a:pt x="33118" y="-3262"/>
                    <a:pt x="16662" y="-1506"/>
                    <a:pt x="7615" y="9713"/>
                  </a:cubicBezTo>
                  <a:lnTo>
                    <a:pt x="5770" y="12004"/>
                  </a:lnTo>
                  <a:cubicBezTo>
                    <a:pt x="-3276" y="23253"/>
                    <a:pt x="-1491" y="39679"/>
                    <a:pt x="9758" y="48726"/>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5" name="Freeform: Shape 82">
              <a:extLst>
                <a:ext uri="{FF2B5EF4-FFF2-40B4-BE49-F238E27FC236}">
                  <a16:creationId xmlns:a16="http://schemas.microsoft.com/office/drawing/2014/main" id="{4EFC64C3-7A1B-4F30-36C8-660C0C6B2C0E}"/>
                </a:ext>
              </a:extLst>
            </p:cNvPr>
            <p:cNvSpPr/>
            <p:nvPr/>
          </p:nvSpPr>
          <p:spPr>
            <a:xfrm>
              <a:off x="4936505" y="2228978"/>
              <a:ext cx="50960" cy="50750"/>
            </a:xfrm>
            <a:custGeom>
              <a:avLst/>
              <a:gdLst>
                <a:gd name="connsiteX0" fmla="*/ 26143 w 54415"/>
                <a:gd name="connsiteY0" fmla="*/ 54192 h 54191"/>
                <a:gd name="connsiteX1" fmla="*/ 43641 w 54415"/>
                <a:gd name="connsiteY1" fmla="*/ 47466 h 54191"/>
                <a:gd name="connsiteX2" fmla="*/ 45784 w 54415"/>
                <a:gd name="connsiteY2" fmla="*/ 45532 h 54191"/>
                <a:gd name="connsiteX3" fmla="*/ 47688 w 54415"/>
                <a:gd name="connsiteY3" fmla="*/ 8632 h 54191"/>
                <a:gd name="connsiteX4" fmla="*/ 10788 w 54415"/>
                <a:gd name="connsiteY4" fmla="*/ 6727 h 54191"/>
                <a:gd name="connsiteX5" fmla="*/ 8615 w 54415"/>
                <a:gd name="connsiteY5" fmla="*/ 8691 h 54191"/>
                <a:gd name="connsiteX6" fmla="*/ 6741 w 54415"/>
                <a:gd name="connsiteY6" fmla="*/ 45592 h 54191"/>
                <a:gd name="connsiteX7" fmla="*/ 26143 w 54415"/>
                <a:gd name="connsiteY7" fmla="*/ 54192 h 5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15" h="54191">
                  <a:moveTo>
                    <a:pt x="26143" y="54192"/>
                  </a:moveTo>
                  <a:cubicBezTo>
                    <a:pt x="32392" y="54192"/>
                    <a:pt x="38641" y="51960"/>
                    <a:pt x="43641" y="47466"/>
                  </a:cubicBezTo>
                  <a:lnTo>
                    <a:pt x="45784" y="45532"/>
                  </a:lnTo>
                  <a:cubicBezTo>
                    <a:pt x="56496" y="35861"/>
                    <a:pt x="57360" y="19345"/>
                    <a:pt x="47688" y="8632"/>
                  </a:cubicBezTo>
                  <a:cubicBezTo>
                    <a:pt x="38017" y="-2081"/>
                    <a:pt x="21501" y="-2944"/>
                    <a:pt x="10788" y="6727"/>
                  </a:cubicBezTo>
                  <a:lnTo>
                    <a:pt x="8615" y="8691"/>
                  </a:lnTo>
                  <a:cubicBezTo>
                    <a:pt x="-2098" y="18363"/>
                    <a:pt x="-2931" y="34879"/>
                    <a:pt x="6741" y="45592"/>
                  </a:cubicBezTo>
                  <a:cubicBezTo>
                    <a:pt x="11889" y="51305"/>
                    <a:pt x="19001" y="54192"/>
                    <a:pt x="26143" y="5419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6" name="Freeform: Shape 83">
              <a:extLst>
                <a:ext uri="{FF2B5EF4-FFF2-40B4-BE49-F238E27FC236}">
                  <a16:creationId xmlns:a16="http://schemas.microsoft.com/office/drawing/2014/main" id="{7F3B3CA6-6F87-2A4B-D301-911CA70B1072}"/>
                </a:ext>
              </a:extLst>
            </p:cNvPr>
            <p:cNvSpPr/>
            <p:nvPr/>
          </p:nvSpPr>
          <p:spPr>
            <a:xfrm>
              <a:off x="5152467" y="2063565"/>
              <a:ext cx="51214" cy="50428"/>
            </a:xfrm>
            <a:custGeom>
              <a:avLst/>
              <a:gdLst>
                <a:gd name="connsiteX0" fmla="*/ 26165 w 54687"/>
                <a:gd name="connsiteY0" fmla="*/ 53848 h 53847"/>
                <a:gd name="connsiteX1" fmla="*/ 40330 w 54687"/>
                <a:gd name="connsiteY1" fmla="*/ 49652 h 53847"/>
                <a:gd name="connsiteX2" fmla="*/ 42740 w 54687"/>
                <a:gd name="connsiteY2" fmla="*/ 48075 h 53847"/>
                <a:gd name="connsiteX3" fmla="*/ 50507 w 54687"/>
                <a:gd name="connsiteY3" fmla="*/ 11948 h 53847"/>
                <a:gd name="connsiteX4" fmla="*/ 14380 w 54687"/>
                <a:gd name="connsiteY4" fmla="*/ 4181 h 53847"/>
                <a:gd name="connsiteX5" fmla="*/ 11940 w 54687"/>
                <a:gd name="connsiteY5" fmla="*/ 5758 h 53847"/>
                <a:gd name="connsiteX6" fmla="*/ 4203 w 54687"/>
                <a:gd name="connsiteY6" fmla="*/ 41885 h 53847"/>
                <a:gd name="connsiteX7" fmla="*/ 26165 w 54687"/>
                <a:gd name="connsiteY7" fmla="*/ 53818 h 53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687" h="53847">
                  <a:moveTo>
                    <a:pt x="26165" y="53848"/>
                  </a:moveTo>
                  <a:cubicBezTo>
                    <a:pt x="31015" y="53848"/>
                    <a:pt x="35955" y="52479"/>
                    <a:pt x="40330" y="49652"/>
                  </a:cubicBezTo>
                  <a:lnTo>
                    <a:pt x="42740" y="48075"/>
                  </a:lnTo>
                  <a:cubicBezTo>
                    <a:pt x="54852" y="40248"/>
                    <a:pt x="58333" y="24089"/>
                    <a:pt x="50507" y="11948"/>
                  </a:cubicBezTo>
                  <a:cubicBezTo>
                    <a:pt x="42681" y="-164"/>
                    <a:pt x="26522" y="-3645"/>
                    <a:pt x="14380" y="4181"/>
                  </a:cubicBezTo>
                  <a:lnTo>
                    <a:pt x="11940" y="5758"/>
                  </a:lnTo>
                  <a:cubicBezTo>
                    <a:pt x="-172" y="13585"/>
                    <a:pt x="-3653" y="29773"/>
                    <a:pt x="4203" y="41885"/>
                  </a:cubicBezTo>
                  <a:cubicBezTo>
                    <a:pt x="9202" y="49622"/>
                    <a:pt x="17594" y="53818"/>
                    <a:pt x="26165" y="53818"/>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59" name="Group 58">
            <a:extLst>
              <a:ext uri="{FF2B5EF4-FFF2-40B4-BE49-F238E27FC236}">
                <a16:creationId xmlns:a16="http://schemas.microsoft.com/office/drawing/2014/main" id="{C7578477-E913-F76D-F025-D752E75E126D}"/>
              </a:ext>
            </a:extLst>
          </p:cNvPr>
          <p:cNvGrpSpPr/>
          <p:nvPr/>
        </p:nvGrpSpPr>
        <p:grpSpPr>
          <a:xfrm>
            <a:off x="10054497" y="2961855"/>
            <a:ext cx="1379808" cy="2167535"/>
            <a:chOff x="10330705" y="2900495"/>
            <a:chExt cx="1475533" cy="2317908"/>
          </a:xfrm>
          <a:solidFill>
            <a:schemeClr val="bg1">
              <a:lumMod val="85000"/>
            </a:schemeClr>
          </a:solidFill>
        </p:grpSpPr>
        <p:sp>
          <p:nvSpPr>
            <p:cNvPr id="73" name="Freeform: Shape 85">
              <a:extLst>
                <a:ext uri="{FF2B5EF4-FFF2-40B4-BE49-F238E27FC236}">
                  <a16:creationId xmlns:a16="http://schemas.microsoft.com/office/drawing/2014/main" id="{B8CCA130-38D8-FDBC-3CC7-9E6A96A97B4F}"/>
                </a:ext>
              </a:extLst>
            </p:cNvPr>
            <p:cNvSpPr/>
            <p:nvPr/>
          </p:nvSpPr>
          <p:spPr>
            <a:xfrm>
              <a:off x="11726254" y="3162532"/>
              <a:ext cx="49457" cy="51635"/>
            </a:xfrm>
            <a:custGeom>
              <a:avLst/>
              <a:gdLst>
                <a:gd name="connsiteX0" fmla="*/ 1027 w 52810"/>
                <a:gd name="connsiteY0" fmla="*/ 33978 h 55136"/>
                <a:gd name="connsiteX1" fmla="*/ 26649 w 52810"/>
                <a:gd name="connsiteY1" fmla="*/ 55136 h 55136"/>
                <a:gd name="connsiteX2" fmla="*/ 31648 w 52810"/>
                <a:gd name="connsiteY2" fmla="*/ 54660 h 55136"/>
                <a:gd name="connsiteX3" fmla="*/ 52330 w 52810"/>
                <a:gd name="connsiteY3" fmla="*/ 24039 h 55136"/>
                <a:gd name="connsiteX4" fmla="*/ 51765 w 52810"/>
                <a:gd name="connsiteY4" fmla="*/ 21093 h 55136"/>
                <a:gd name="connsiteX5" fmla="*/ 21084 w 52810"/>
                <a:gd name="connsiteY5" fmla="*/ 500 h 55136"/>
                <a:gd name="connsiteX6" fmla="*/ 492 w 52810"/>
                <a:gd name="connsiteY6" fmla="*/ 31181 h 55136"/>
                <a:gd name="connsiteX7" fmla="*/ 1027 w 52810"/>
                <a:gd name="connsiteY7" fmla="*/ 33948 h 55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10" h="55136">
                  <a:moveTo>
                    <a:pt x="1027" y="33978"/>
                  </a:moveTo>
                  <a:cubicBezTo>
                    <a:pt x="3438" y="46477"/>
                    <a:pt x="14388" y="55136"/>
                    <a:pt x="26649" y="55136"/>
                  </a:cubicBezTo>
                  <a:cubicBezTo>
                    <a:pt x="28286" y="55136"/>
                    <a:pt x="29952" y="54987"/>
                    <a:pt x="31648" y="54660"/>
                  </a:cubicBezTo>
                  <a:cubicBezTo>
                    <a:pt x="45813" y="51922"/>
                    <a:pt x="55069" y="38204"/>
                    <a:pt x="52330" y="24039"/>
                  </a:cubicBezTo>
                  <a:lnTo>
                    <a:pt x="51765" y="21093"/>
                  </a:lnTo>
                  <a:cubicBezTo>
                    <a:pt x="48968" y="6928"/>
                    <a:pt x="35249" y="-2297"/>
                    <a:pt x="21084" y="500"/>
                  </a:cubicBezTo>
                  <a:cubicBezTo>
                    <a:pt x="6919" y="3297"/>
                    <a:pt x="-2276" y="17016"/>
                    <a:pt x="492" y="31181"/>
                  </a:cubicBezTo>
                  <a:lnTo>
                    <a:pt x="1027" y="33948"/>
                  </a:ln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4" name="Freeform: Shape 86">
              <a:extLst>
                <a:ext uri="{FF2B5EF4-FFF2-40B4-BE49-F238E27FC236}">
                  <a16:creationId xmlns:a16="http://schemas.microsoft.com/office/drawing/2014/main" id="{02C3D0AB-11CA-9426-2C1C-0E4CD206458B}"/>
                </a:ext>
              </a:extLst>
            </p:cNvPr>
            <p:cNvSpPr/>
            <p:nvPr/>
          </p:nvSpPr>
          <p:spPr>
            <a:xfrm>
              <a:off x="11280539" y="4671300"/>
              <a:ext cx="50813" cy="50873"/>
            </a:xfrm>
            <a:custGeom>
              <a:avLst/>
              <a:gdLst>
                <a:gd name="connsiteX0" fmla="*/ 9281 w 54258"/>
                <a:gd name="connsiteY0" fmla="*/ 8018 h 54322"/>
                <a:gd name="connsiteX1" fmla="*/ 7346 w 54258"/>
                <a:gd name="connsiteY1" fmla="*/ 10042 h 54322"/>
                <a:gd name="connsiteX2" fmla="*/ 7972 w 54258"/>
                <a:gd name="connsiteY2" fmla="*/ 46972 h 54322"/>
                <a:gd name="connsiteX3" fmla="*/ 26124 w 54258"/>
                <a:gd name="connsiteY3" fmla="*/ 54322 h 54322"/>
                <a:gd name="connsiteX4" fmla="*/ 44901 w 54258"/>
                <a:gd name="connsiteY4" fmla="*/ 46377 h 54322"/>
                <a:gd name="connsiteX5" fmla="*/ 46984 w 54258"/>
                <a:gd name="connsiteY5" fmla="*/ 44205 h 54322"/>
                <a:gd name="connsiteX6" fmla="*/ 46211 w 54258"/>
                <a:gd name="connsiteY6" fmla="*/ 7274 h 54322"/>
                <a:gd name="connsiteX7" fmla="*/ 9281 w 54258"/>
                <a:gd name="connsiteY7" fmla="*/ 8048 h 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58" h="54322">
                  <a:moveTo>
                    <a:pt x="9281" y="8018"/>
                  </a:moveTo>
                  <a:lnTo>
                    <a:pt x="7346" y="10042"/>
                  </a:lnTo>
                  <a:cubicBezTo>
                    <a:pt x="-2682" y="20428"/>
                    <a:pt x="-2414" y="36943"/>
                    <a:pt x="7972" y="46972"/>
                  </a:cubicBezTo>
                  <a:cubicBezTo>
                    <a:pt x="13060" y="51882"/>
                    <a:pt x="19607" y="54322"/>
                    <a:pt x="26124" y="54322"/>
                  </a:cubicBezTo>
                  <a:cubicBezTo>
                    <a:pt x="32641" y="54322"/>
                    <a:pt x="39783" y="51674"/>
                    <a:pt x="44901" y="46377"/>
                  </a:cubicBezTo>
                  <a:lnTo>
                    <a:pt x="46984" y="44205"/>
                  </a:lnTo>
                  <a:cubicBezTo>
                    <a:pt x="56984" y="33789"/>
                    <a:pt x="56626" y="17243"/>
                    <a:pt x="46211" y="7274"/>
                  </a:cubicBezTo>
                  <a:cubicBezTo>
                    <a:pt x="35795" y="-2724"/>
                    <a:pt x="19279" y="-2367"/>
                    <a:pt x="9281" y="8048"/>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5" name="Freeform: Shape 87">
              <a:extLst>
                <a:ext uri="{FF2B5EF4-FFF2-40B4-BE49-F238E27FC236}">
                  <a16:creationId xmlns:a16="http://schemas.microsoft.com/office/drawing/2014/main" id="{5F47B14A-3204-F355-D149-CE3A61632E0C}"/>
                </a:ext>
              </a:extLst>
            </p:cNvPr>
            <p:cNvSpPr/>
            <p:nvPr/>
          </p:nvSpPr>
          <p:spPr>
            <a:xfrm>
              <a:off x="10330705" y="5169033"/>
              <a:ext cx="51636" cy="49370"/>
            </a:xfrm>
            <a:custGeom>
              <a:avLst/>
              <a:gdLst>
                <a:gd name="connsiteX0" fmla="*/ 24796 w 55137"/>
                <a:gd name="connsiteY0" fmla="*/ 344 h 52718"/>
                <a:gd name="connsiteX1" fmla="*/ 21999 w 55137"/>
                <a:gd name="connsiteY1" fmla="*/ 790 h 52718"/>
                <a:gd name="connsiteX2" fmla="*/ 335 w 55137"/>
                <a:gd name="connsiteY2" fmla="*/ 30727 h 52718"/>
                <a:gd name="connsiteX3" fmla="*/ 26106 w 55137"/>
                <a:gd name="connsiteY3" fmla="*/ 52719 h 52718"/>
                <a:gd name="connsiteX4" fmla="*/ 30272 w 55137"/>
                <a:gd name="connsiteY4" fmla="*/ 52391 h 52718"/>
                <a:gd name="connsiteX5" fmla="*/ 33218 w 55137"/>
                <a:gd name="connsiteY5" fmla="*/ 51915 h 52718"/>
                <a:gd name="connsiteX6" fmla="*/ 54793 w 55137"/>
                <a:gd name="connsiteY6" fmla="*/ 21919 h 52718"/>
                <a:gd name="connsiteX7" fmla="*/ 24796 w 55137"/>
                <a:gd name="connsiteY7" fmla="*/ 344 h 52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37" h="52718">
                  <a:moveTo>
                    <a:pt x="24796" y="344"/>
                  </a:moveTo>
                  <a:lnTo>
                    <a:pt x="21999" y="790"/>
                  </a:lnTo>
                  <a:cubicBezTo>
                    <a:pt x="7745" y="3082"/>
                    <a:pt x="-1956" y="16473"/>
                    <a:pt x="335" y="30727"/>
                  </a:cubicBezTo>
                  <a:cubicBezTo>
                    <a:pt x="2388" y="43583"/>
                    <a:pt x="13488" y="52719"/>
                    <a:pt x="26106" y="52719"/>
                  </a:cubicBezTo>
                  <a:cubicBezTo>
                    <a:pt x="27475" y="52719"/>
                    <a:pt x="28874" y="52600"/>
                    <a:pt x="30272" y="52391"/>
                  </a:cubicBezTo>
                  <a:lnTo>
                    <a:pt x="33218" y="51915"/>
                  </a:lnTo>
                  <a:cubicBezTo>
                    <a:pt x="47443" y="49594"/>
                    <a:pt x="57114" y="36173"/>
                    <a:pt x="54793" y="21919"/>
                  </a:cubicBezTo>
                  <a:cubicBezTo>
                    <a:pt x="52472" y="7694"/>
                    <a:pt x="39051" y="-1977"/>
                    <a:pt x="24796" y="344"/>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6" name="Freeform: Shape 88">
              <a:extLst>
                <a:ext uri="{FF2B5EF4-FFF2-40B4-BE49-F238E27FC236}">
                  <a16:creationId xmlns:a16="http://schemas.microsoft.com/office/drawing/2014/main" id="{3753AE83-935B-5E68-0A89-E0D10CE6156A}"/>
                </a:ext>
              </a:extLst>
            </p:cNvPr>
            <p:cNvSpPr/>
            <p:nvPr/>
          </p:nvSpPr>
          <p:spPr>
            <a:xfrm>
              <a:off x="10595157" y="5103900"/>
              <a:ext cx="51523" cy="49820"/>
            </a:xfrm>
            <a:custGeom>
              <a:avLst/>
              <a:gdLst>
                <a:gd name="connsiteX0" fmla="*/ 20595 w 55016"/>
                <a:gd name="connsiteY0" fmla="*/ 1389 h 53198"/>
                <a:gd name="connsiteX1" fmla="*/ 17888 w 55016"/>
                <a:gd name="connsiteY1" fmla="*/ 2282 h 53198"/>
                <a:gd name="connsiteX2" fmla="*/ 1342 w 55016"/>
                <a:gd name="connsiteY2" fmla="*/ 35314 h 53198"/>
                <a:gd name="connsiteX3" fmla="*/ 26131 w 55016"/>
                <a:gd name="connsiteY3" fmla="*/ 53199 h 53198"/>
                <a:gd name="connsiteX4" fmla="*/ 34374 w 55016"/>
                <a:gd name="connsiteY4" fmla="*/ 51859 h 53198"/>
                <a:gd name="connsiteX5" fmla="*/ 37171 w 55016"/>
                <a:gd name="connsiteY5" fmla="*/ 50907 h 53198"/>
                <a:gd name="connsiteX6" fmla="*/ 53657 w 55016"/>
                <a:gd name="connsiteY6" fmla="*/ 17846 h 53198"/>
                <a:gd name="connsiteX7" fmla="*/ 20595 w 55016"/>
                <a:gd name="connsiteY7" fmla="*/ 1359 h 53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16" h="53198">
                  <a:moveTo>
                    <a:pt x="20595" y="1389"/>
                  </a:moveTo>
                  <a:lnTo>
                    <a:pt x="17888" y="2282"/>
                  </a:lnTo>
                  <a:cubicBezTo>
                    <a:pt x="4198" y="6835"/>
                    <a:pt x="-3211" y="21625"/>
                    <a:pt x="1342" y="35314"/>
                  </a:cubicBezTo>
                  <a:cubicBezTo>
                    <a:pt x="4972" y="46265"/>
                    <a:pt x="15180" y="53199"/>
                    <a:pt x="26131" y="53199"/>
                  </a:cubicBezTo>
                  <a:cubicBezTo>
                    <a:pt x="28868" y="53199"/>
                    <a:pt x="31636" y="52752"/>
                    <a:pt x="34374" y="51859"/>
                  </a:cubicBezTo>
                  <a:lnTo>
                    <a:pt x="37171" y="50907"/>
                  </a:lnTo>
                  <a:cubicBezTo>
                    <a:pt x="50860" y="46324"/>
                    <a:pt x="58240" y="31534"/>
                    <a:pt x="53657" y="17846"/>
                  </a:cubicBezTo>
                  <a:cubicBezTo>
                    <a:pt x="49074" y="4157"/>
                    <a:pt x="34284" y="-3223"/>
                    <a:pt x="20595" y="1359"/>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7" name="Freeform: Shape 89">
              <a:extLst>
                <a:ext uri="{FF2B5EF4-FFF2-40B4-BE49-F238E27FC236}">
                  <a16:creationId xmlns:a16="http://schemas.microsoft.com/office/drawing/2014/main" id="{9A07375F-D0B3-6350-7839-713932A9F284}"/>
                </a:ext>
              </a:extLst>
            </p:cNvPr>
            <p:cNvSpPr/>
            <p:nvPr/>
          </p:nvSpPr>
          <p:spPr>
            <a:xfrm>
              <a:off x="11076237" y="4851598"/>
              <a:ext cx="51074" cy="50551"/>
            </a:xfrm>
            <a:custGeom>
              <a:avLst/>
              <a:gdLst>
                <a:gd name="connsiteX0" fmla="*/ 12759 w 54537"/>
                <a:gd name="connsiteY0" fmla="*/ 5205 h 53979"/>
                <a:gd name="connsiteX1" fmla="*/ 10468 w 54537"/>
                <a:gd name="connsiteY1" fmla="*/ 6931 h 53979"/>
                <a:gd name="connsiteX2" fmla="*/ 5201 w 54537"/>
                <a:gd name="connsiteY2" fmla="*/ 43504 h 53979"/>
                <a:gd name="connsiteX3" fmla="*/ 26120 w 54537"/>
                <a:gd name="connsiteY3" fmla="*/ 53979 h 53979"/>
                <a:gd name="connsiteX4" fmla="*/ 41744 w 54537"/>
                <a:gd name="connsiteY4" fmla="*/ 48772 h 53979"/>
                <a:gd name="connsiteX5" fmla="*/ 44095 w 54537"/>
                <a:gd name="connsiteY5" fmla="*/ 47016 h 53979"/>
                <a:gd name="connsiteX6" fmla="*/ 49302 w 54537"/>
                <a:gd name="connsiteY6" fmla="*/ 10443 h 53979"/>
                <a:gd name="connsiteX7" fmla="*/ 12729 w 54537"/>
                <a:gd name="connsiteY7" fmla="*/ 5235 h 53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537" h="53979">
                  <a:moveTo>
                    <a:pt x="12759" y="5205"/>
                  </a:moveTo>
                  <a:lnTo>
                    <a:pt x="10468" y="6931"/>
                  </a:lnTo>
                  <a:cubicBezTo>
                    <a:pt x="-1078" y="15561"/>
                    <a:pt x="-3429" y="31958"/>
                    <a:pt x="5201" y="43504"/>
                  </a:cubicBezTo>
                  <a:cubicBezTo>
                    <a:pt x="10319" y="50349"/>
                    <a:pt x="18175" y="53979"/>
                    <a:pt x="26120" y="53979"/>
                  </a:cubicBezTo>
                  <a:cubicBezTo>
                    <a:pt x="31566" y="53979"/>
                    <a:pt x="37042" y="52283"/>
                    <a:pt x="41744" y="48772"/>
                  </a:cubicBezTo>
                  <a:lnTo>
                    <a:pt x="44095" y="47016"/>
                  </a:lnTo>
                  <a:cubicBezTo>
                    <a:pt x="55641" y="38356"/>
                    <a:pt x="57962" y="21989"/>
                    <a:pt x="49302" y="10443"/>
                  </a:cubicBezTo>
                  <a:cubicBezTo>
                    <a:pt x="40643" y="-1104"/>
                    <a:pt x="24276" y="-3425"/>
                    <a:pt x="12729" y="5235"/>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8" name="Freeform: Shape 90">
              <a:extLst>
                <a:ext uri="{FF2B5EF4-FFF2-40B4-BE49-F238E27FC236}">
                  <a16:creationId xmlns:a16="http://schemas.microsoft.com/office/drawing/2014/main" id="{BD32DA6E-6077-C1CB-EF3B-67B960C71E6B}"/>
                </a:ext>
              </a:extLst>
            </p:cNvPr>
            <p:cNvSpPr/>
            <p:nvPr/>
          </p:nvSpPr>
          <p:spPr>
            <a:xfrm>
              <a:off x="10845838" y="4997089"/>
              <a:ext cx="51373" cy="50229"/>
            </a:xfrm>
            <a:custGeom>
              <a:avLst/>
              <a:gdLst>
                <a:gd name="connsiteX0" fmla="*/ 16607 w 54856"/>
                <a:gd name="connsiteY0" fmla="*/ 3016 h 53635"/>
                <a:gd name="connsiteX1" fmla="*/ 13988 w 54856"/>
                <a:gd name="connsiteY1" fmla="*/ 4386 h 53635"/>
                <a:gd name="connsiteX2" fmla="*/ 3007 w 54856"/>
                <a:gd name="connsiteY2" fmla="*/ 39649 h 53635"/>
                <a:gd name="connsiteX3" fmla="*/ 26159 w 54856"/>
                <a:gd name="connsiteY3" fmla="*/ 53635 h 53635"/>
                <a:gd name="connsiteX4" fmla="*/ 38271 w 54856"/>
                <a:gd name="connsiteY4" fmla="*/ 50630 h 53635"/>
                <a:gd name="connsiteX5" fmla="*/ 40830 w 54856"/>
                <a:gd name="connsiteY5" fmla="*/ 49291 h 53635"/>
                <a:gd name="connsiteX6" fmla="*/ 51870 w 54856"/>
                <a:gd name="connsiteY6" fmla="*/ 14027 h 53635"/>
                <a:gd name="connsiteX7" fmla="*/ 16607 w 54856"/>
                <a:gd name="connsiteY7" fmla="*/ 2987 h 53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56" h="53635">
                  <a:moveTo>
                    <a:pt x="16607" y="3016"/>
                  </a:moveTo>
                  <a:lnTo>
                    <a:pt x="13988" y="4386"/>
                  </a:lnTo>
                  <a:cubicBezTo>
                    <a:pt x="1222" y="11081"/>
                    <a:pt x="-3718" y="26883"/>
                    <a:pt x="3007" y="39649"/>
                  </a:cubicBezTo>
                  <a:cubicBezTo>
                    <a:pt x="7679" y="48547"/>
                    <a:pt x="16756" y="53635"/>
                    <a:pt x="26159" y="53635"/>
                  </a:cubicBezTo>
                  <a:cubicBezTo>
                    <a:pt x="30237" y="53635"/>
                    <a:pt x="34402" y="52683"/>
                    <a:pt x="38271" y="50630"/>
                  </a:cubicBezTo>
                  <a:lnTo>
                    <a:pt x="40830" y="49291"/>
                  </a:lnTo>
                  <a:cubicBezTo>
                    <a:pt x="53626" y="42595"/>
                    <a:pt x="58566" y="26823"/>
                    <a:pt x="51870" y="14027"/>
                  </a:cubicBezTo>
                  <a:cubicBezTo>
                    <a:pt x="45175" y="1231"/>
                    <a:pt x="29403" y="-3709"/>
                    <a:pt x="16607" y="2987"/>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9" name="Freeform: Shape 91">
              <a:extLst>
                <a:ext uri="{FF2B5EF4-FFF2-40B4-BE49-F238E27FC236}">
                  <a16:creationId xmlns:a16="http://schemas.microsoft.com/office/drawing/2014/main" id="{9BE49D71-F629-CA9A-5273-8E4F3C63DDF8}"/>
                </a:ext>
              </a:extLst>
            </p:cNvPr>
            <p:cNvSpPr/>
            <p:nvPr/>
          </p:nvSpPr>
          <p:spPr>
            <a:xfrm>
              <a:off x="11453585" y="4460895"/>
              <a:ext cx="50494" cy="51148"/>
            </a:xfrm>
            <a:custGeom>
              <a:avLst/>
              <a:gdLst>
                <a:gd name="connsiteX0" fmla="*/ 42660 w 53918"/>
                <a:gd name="connsiteY0" fmla="*/ 4652 h 54616"/>
                <a:gd name="connsiteX1" fmla="*/ 6325 w 53918"/>
                <a:gd name="connsiteY1" fmla="*/ 11258 h 54616"/>
                <a:gd name="connsiteX2" fmla="*/ 4719 w 53918"/>
                <a:gd name="connsiteY2" fmla="*/ 13549 h 54616"/>
                <a:gd name="connsiteX3" fmla="*/ 11176 w 53918"/>
                <a:gd name="connsiteY3" fmla="*/ 49914 h 54616"/>
                <a:gd name="connsiteX4" fmla="*/ 26115 w 53918"/>
                <a:gd name="connsiteY4" fmla="*/ 54616 h 54616"/>
                <a:gd name="connsiteX5" fmla="*/ 47541 w 53918"/>
                <a:gd name="connsiteY5" fmla="*/ 43457 h 54616"/>
                <a:gd name="connsiteX6" fmla="*/ 49267 w 53918"/>
                <a:gd name="connsiteY6" fmla="*/ 40987 h 54616"/>
                <a:gd name="connsiteX7" fmla="*/ 42660 w 53918"/>
                <a:gd name="connsiteY7" fmla="*/ 4652 h 5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918" h="54616">
                  <a:moveTo>
                    <a:pt x="42660" y="4652"/>
                  </a:moveTo>
                  <a:cubicBezTo>
                    <a:pt x="30787" y="-3562"/>
                    <a:pt x="14538" y="-616"/>
                    <a:pt x="6325" y="11258"/>
                  </a:cubicBezTo>
                  <a:lnTo>
                    <a:pt x="4719" y="13549"/>
                  </a:lnTo>
                  <a:cubicBezTo>
                    <a:pt x="-3554" y="25364"/>
                    <a:pt x="-668" y="41671"/>
                    <a:pt x="11176" y="49914"/>
                  </a:cubicBezTo>
                  <a:cubicBezTo>
                    <a:pt x="15729" y="53098"/>
                    <a:pt x="20937" y="54616"/>
                    <a:pt x="26115" y="54616"/>
                  </a:cubicBezTo>
                  <a:cubicBezTo>
                    <a:pt x="34358" y="54616"/>
                    <a:pt x="42482" y="50718"/>
                    <a:pt x="47541" y="43457"/>
                  </a:cubicBezTo>
                  <a:lnTo>
                    <a:pt x="49267" y="40987"/>
                  </a:lnTo>
                  <a:cubicBezTo>
                    <a:pt x="57480" y="29113"/>
                    <a:pt x="54534" y="12865"/>
                    <a:pt x="42660" y="4652"/>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0" name="Freeform: Shape 92">
              <a:extLst>
                <a:ext uri="{FF2B5EF4-FFF2-40B4-BE49-F238E27FC236}">
                  <a16:creationId xmlns:a16="http://schemas.microsoft.com/office/drawing/2014/main" id="{973F5DB9-2308-6669-27A9-5F30A42B90AD}"/>
                </a:ext>
              </a:extLst>
            </p:cNvPr>
            <p:cNvSpPr/>
            <p:nvPr/>
          </p:nvSpPr>
          <p:spPr>
            <a:xfrm>
              <a:off x="11744660" y="3705108"/>
              <a:ext cx="49269" cy="51608"/>
            </a:xfrm>
            <a:custGeom>
              <a:avLst/>
              <a:gdLst>
                <a:gd name="connsiteX0" fmla="*/ 29701 w 52610"/>
                <a:gd name="connsiteY0" fmla="*/ 203 h 55107"/>
                <a:gd name="connsiteX1" fmla="*/ 567 w 52610"/>
                <a:gd name="connsiteY1" fmla="*/ 22909 h 55107"/>
                <a:gd name="connsiteX2" fmla="*/ 211 w 52610"/>
                <a:gd name="connsiteY2" fmla="*/ 25706 h 55107"/>
                <a:gd name="connsiteX3" fmla="*/ 22827 w 52610"/>
                <a:gd name="connsiteY3" fmla="*/ 54899 h 55107"/>
                <a:gd name="connsiteX4" fmla="*/ 26160 w 52610"/>
                <a:gd name="connsiteY4" fmla="*/ 55107 h 55107"/>
                <a:gd name="connsiteX5" fmla="*/ 52050 w 52610"/>
                <a:gd name="connsiteY5" fmla="*/ 32283 h 55107"/>
                <a:gd name="connsiteX6" fmla="*/ 52407 w 52610"/>
                <a:gd name="connsiteY6" fmla="*/ 29337 h 55107"/>
                <a:gd name="connsiteX7" fmla="*/ 29701 w 52610"/>
                <a:gd name="connsiteY7" fmla="*/ 203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10" h="55107">
                  <a:moveTo>
                    <a:pt x="29701" y="203"/>
                  </a:moveTo>
                  <a:cubicBezTo>
                    <a:pt x="15417" y="-1582"/>
                    <a:pt x="2323" y="8595"/>
                    <a:pt x="567" y="22909"/>
                  </a:cubicBezTo>
                  <a:lnTo>
                    <a:pt x="211" y="25706"/>
                  </a:lnTo>
                  <a:cubicBezTo>
                    <a:pt x="-1605" y="40020"/>
                    <a:pt x="8513" y="53084"/>
                    <a:pt x="22827" y="54899"/>
                  </a:cubicBezTo>
                  <a:cubicBezTo>
                    <a:pt x="23958" y="55048"/>
                    <a:pt x="25058" y="55107"/>
                    <a:pt x="26160" y="55107"/>
                  </a:cubicBezTo>
                  <a:cubicBezTo>
                    <a:pt x="39105" y="55107"/>
                    <a:pt x="50353" y="45466"/>
                    <a:pt x="52050" y="32283"/>
                  </a:cubicBezTo>
                  <a:lnTo>
                    <a:pt x="52407" y="29337"/>
                  </a:lnTo>
                  <a:cubicBezTo>
                    <a:pt x="54192" y="15023"/>
                    <a:pt x="44015" y="1959"/>
                    <a:pt x="29701" y="203"/>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1" name="Freeform: Shape 93">
              <a:extLst>
                <a:ext uri="{FF2B5EF4-FFF2-40B4-BE49-F238E27FC236}">
                  <a16:creationId xmlns:a16="http://schemas.microsoft.com/office/drawing/2014/main" id="{CCB97BCE-1C4B-AC9A-7C6F-9819079056D2}"/>
                </a:ext>
              </a:extLst>
            </p:cNvPr>
            <p:cNvSpPr/>
            <p:nvPr/>
          </p:nvSpPr>
          <p:spPr>
            <a:xfrm>
              <a:off x="11757214" y="3433120"/>
              <a:ext cx="49024" cy="51653"/>
            </a:xfrm>
            <a:custGeom>
              <a:avLst/>
              <a:gdLst>
                <a:gd name="connsiteX0" fmla="*/ 52215 w 52348"/>
                <a:gd name="connsiteY0" fmla="*/ 25218 h 55155"/>
                <a:gd name="connsiteX1" fmla="*/ 25194 w 52348"/>
                <a:gd name="connsiteY1" fmla="*/ 13 h 55155"/>
                <a:gd name="connsiteX2" fmla="*/ 18 w 52348"/>
                <a:gd name="connsiteY2" fmla="*/ 27033 h 55155"/>
                <a:gd name="connsiteX3" fmla="*/ 108 w 52348"/>
                <a:gd name="connsiteY3" fmla="*/ 29860 h 55155"/>
                <a:gd name="connsiteX4" fmla="*/ 26206 w 52348"/>
                <a:gd name="connsiteY4" fmla="*/ 55155 h 55155"/>
                <a:gd name="connsiteX5" fmla="*/ 27069 w 52348"/>
                <a:gd name="connsiteY5" fmla="*/ 55155 h 55155"/>
                <a:gd name="connsiteX6" fmla="*/ 52334 w 52348"/>
                <a:gd name="connsiteY6" fmla="*/ 28194 h 55155"/>
                <a:gd name="connsiteX7" fmla="*/ 52244 w 52348"/>
                <a:gd name="connsiteY7" fmla="*/ 25218 h 5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48" h="55155">
                  <a:moveTo>
                    <a:pt x="52215" y="25218"/>
                  </a:moveTo>
                  <a:cubicBezTo>
                    <a:pt x="51709" y="10785"/>
                    <a:pt x="39686" y="-434"/>
                    <a:pt x="25194" y="13"/>
                  </a:cubicBezTo>
                  <a:cubicBezTo>
                    <a:pt x="10761" y="519"/>
                    <a:pt x="-517" y="12630"/>
                    <a:pt x="18" y="27033"/>
                  </a:cubicBezTo>
                  <a:lnTo>
                    <a:pt x="108" y="29860"/>
                  </a:lnTo>
                  <a:cubicBezTo>
                    <a:pt x="554" y="43996"/>
                    <a:pt x="12160" y="55155"/>
                    <a:pt x="26206" y="55155"/>
                  </a:cubicBezTo>
                  <a:cubicBezTo>
                    <a:pt x="26503" y="55155"/>
                    <a:pt x="26771" y="55155"/>
                    <a:pt x="27069" y="55155"/>
                  </a:cubicBezTo>
                  <a:cubicBezTo>
                    <a:pt x="41501" y="54679"/>
                    <a:pt x="52810" y="42627"/>
                    <a:pt x="52334" y="28194"/>
                  </a:cubicBezTo>
                  <a:lnTo>
                    <a:pt x="52244" y="25218"/>
                  </a:ln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2" name="Freeform: Shape 94">
              <a:extLst>
                <a:ext uri="{FF2B5EF4-FFF2-40B4-BE49-F238E27FC236}">
                  <a16:creationId xmlns:a16="http://schemas.microsoft.com/office/drawing/2014/main" id="{52DE0851-04F3-49AB-A188-23D1E7F4034A}"/>
                </a:ext>
              </a:extLst>
            </p:cNvPr>
            <p:cNvSpPr/>
            <p:nvPr/>
          </p:nvSpPr>
          <p:spPr>
            <a:xfrm>
              <a:off x="11688826" y="3971627"/>
              <a:ext cx="49690" cy="51514"/>
            </a:xfrm>
            <a:custGeom>
              <a:avLst/>
              <a:gdLst>
                <a:gd name="connsiteX0" fmla="*/ 34297 w 53059"/>
                <a:gd name="connsiteY0" fmla="*/ 1056 h 55007"/>
                <a:gd name="connsiteX1" fmla="*/ 1891 w 53059"/>
                <a:gd name="connsiteY1" fmla="*/ 18792 h 55007"/>
                <a:gd name="connsiteX2" fmla="*/ 1087 w 53059"/>
                <a:gd name="connsiteY2" fmla="*/ 21470 h 55007"/>
                <a:gd name="connsiteX3" fmla="*/ 18704 w 53059"/>
                <a:gd name="connsiteY3" fmla="*/ 53936 h 55007"/>
                <a:gd name="connsiteX4" fmla="*/ 26144 w 53059"/>
                <a:gd name="connsiteY4" fmla="*/ 55008 h 55007"/>
                <a:gd name="connsiteX5" fmla="*/ 51170 w 53059"/>
                <a:gd name="connsiteY5" fmla="*/ 36319 h 55007"/>
                <a:gd name="connsiteX6" fmla="*/ 52003 w 53059"/>
                <a:gd name="connsiteY6" fmla="*/ 33433 h 55007"/>
                <a:gd name="connsiteX7" fmla="*/ 34268 w 53059"/>
                <a:gd name="connsiteY7" fmla="*/ 1026 h 5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59" h="55007">
                  <a:moveTo>
                    <a:pt x="34297" y="1056"/>
                  </a:moveTo>
                  <a:cubicBezTo>
                    <a:pt x="20430" y="-2991"/>
                    <a:pt x="5938" y="4954"/>
                    <a:pt x="1891" y="18792"/>
                  </a:cubicBezTo>
                  <a:lnTo>
                    <a:pt x="1087" y="21470"/>
                  </a:lnTo>
                  <a:cubicBezTo>
                    <a:pt x="-3020" y="35308"/>
                    <a:pt x="4867" y="49830"/>
                    <a:pt x="18704" y="53936"/>
                  </a:cubicBezTo>
                  <a:cubicBezTo>
                    <a:pt x="21174" y="54680"/>
                    <a:pt x="23673" y="55008"/>
                    <a:pt x="26144" y="55008"/>
                  </a:cubicBezTo>
                  <a:cubicBezTo>
                    <a:pt x="37422" y="55008"/>
                    <a:pt x="47808" y="47657"/>
                    <a:pt x="51170" y="36319"/>
                  </a:cubicBezTo>
                  <a:lnTo>
                    <a:pt x="52003" y="33433"/>
                  </a:lnTo>
                  <a:cubicBezTo>
                    <a:pt x="56051" y="19595"/>
                    <a:pt x="48106" y="5073"/>
                    <a:pt x="34268" y="1026"/>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3" name="Freeform: Shape 95">
              <a:extLst>
                <a:ext uri="{FF2B5EF4-FFF2-40B4-BE49-F238E27FC236}">
                  <a16:creationId xmlns:a16="http://schemas.microsoft.com/office/drawing/2014/main" id="{6F635718-DDE9-B269-CE4B-1FF9C51F2622}"/>
                </a:ext>
              </a:extLst>
            </p:cNvPr>
            <p:cNvSpPr/>
            <p:nvPr/>
          </p:nvSpPr>
          <p:spPr>
            <a:xfrm>
              <a:off x="11652354" y="2900495"/>
              <a:ext cx="49870" cy="51482"/>
            </a:xfrm>
            <a:custGeom>
              <a:avLst/>
              <a:gdLst>
                <a:gd name="connsiteX0" fmla="*/ 51608 w 53251"/>
                <a:gd name="connsiteY0" fmla="*/ 19770 h 54973"/>
                <a:gd name="connsiteX1" fmla="*/ 50596 w 53251"/>
                <a:gd name="connsiteY1" fmla="*/ 17032 h 54973"/>
                <a:gd name="connsiteX2" fmla="*/ 17029 w 53251"/>
                <a:gd name="connsiteY2" fmla="*/ 1647 h 54973"/>
                <a:gd name="connsiteX3" fmla="*/ 1643 w 53251"/>
                <a:gd name="connsiteY3" fmla="*/ 35214 h 54973"/>
                <a:gd name="connsiteX4" fmla="*/ 2655 w 53251"/>
                <a:gd name="connsiteY4" fmla="*/ 37952 h 54973"/>
                <a:gd name="connsiteX5" fmla="*/ 27146 w 53251"/>
                <a:gd name="connsiteY5" fmla="*/ 54974 h 54973"/>
                <a:gd name="connsiteX6" fmla="*/ 36223 w 53251"/>
                <a:gd name="connsiteY6" fmla="*/ 53337 h 54973"/>
                <a:gd name="connsiteX7" fmla="*/ 51608 w 53251"/>
                <a:gd name="connsiteY7" fmla="*/ 19770 h 5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251" h="54973">
                  <a:moveTo>
                    <a:pt x="51608" y="19770"/>
                  </a:moveTo>
                  <a:lnTo>
                    <a:pt x="50596" y="17032"/>
                  </a:lnTo>
                  <a:cubicBezTo>
                    <a:pt x="45567" y="3492"/>
                    <a:pt x="30539" y="-3382"/>
                    <a:pt x="17029" y="1647"/>
                  </a:cubicBezTo>
                  <a:cubicBezTo>
                    <a:pt x="3518" y="6676"/>
                    <a:pt x="-3386" y="21704"/>
                    <a:pt x="1643" y="35214"/>
                  </a:cubicBezTo>
                  <a:lnTo>
                    <a:pt x="2655" y="37952"/>
                  </a:lnTo>
                  <a:cubicBezTo>
                    <a:pt x="6554" y="48486"/>
                    <a:pt x="16552" y="54974"/>
                    <a:pt x="27146" y="54974"/>
                  </a:cubicBezTo>
                  <a:cubicBezTo>
                    <a:pt x="30182" y="54974"/>
                    <a:pt x="33247" y="54438"/>
                    <a:pt x="36223" y="53337"/>
                  </a:cubicBezTo>
                  <a:cubicBezTo>
                    <a:pt x="49733" y="48308"/>
                    <a:pt x="56637" y="33280"/>
                    <a:pt x="51608" y="19770"/>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4" name="Freeform: Shape 96">
              <a:extLst>
                <a:ext uri="{FF2B5EF4-FFF2-40B4-BE49-F238E27FC236}">
                  <a16:creationId xmlns:a16="http://schemas.microsoft.com/office/drawing/2014/main" id="{C6C3351E-6CF8-4507-A8BB-749B41B87A73}"/>
                </a:ext>
              </a:extLst>
            </p:cNvPr>
            <p:cNvSpPr/>
            <p:nvPr/>
          </p:nvSpPr>
          <p:spPr>
            <a:xfrm>
              <a:off x="11590887" y="4225759"/>
              <a:ext cx="50108" cy="51378"/>
            </a:xfrm>
            <a:custGeom>
              <a:avLst/>
              <a:gdLst>
                <a:gd name="connsiteX0" fmla="*/ 38681 w 53505"/>
                <a:gd name="connsiteY0" fmla="*/ 2577 h 54862"/>
                <a:gd name="connsiteX1" fmla="*/ 3834 w 53505"/>
                <a:gd name="connsiteY1" fmla="*/ 14868 h 54862"/>
                <a:gd name="connsiteX2" fmla="*/ 2584 w 53505"/>
                <a:gd name="connsiteY2" fmla="*/ 17427 h 54862"/>
                <a:gd name="connsiteX3" fmla="*/ 14815 w 53505"/>
                <a:gd name="connsiteY3" fmla="*/ 52274 h 54862"/>
                <a:gd name="connsiteX4" fmla="*/ 26123 w 53505"/>
                <a:gd name="connsiteY4" fmla="*/ 54863 h 54862"/>
                <a:gd name="connsiteX5" fmla="*/ 49691 w 53505"/>
                <a:gd name="connsiteY5" fmla="*/ 40043 h 54862"/>
                <a:gd name="connsiteX6" fmla="*/ 50941 w 53505"/>
                <a:gd name="connsiteY6" fmla="*/ 37395 h 54862"/>
                <a:gd name="connsiteX7" fmla="*/ 38651 w 53505"/>
                <a:gd name="connsiteY7" fmla="*/ 2548 h 54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505" h="54862">
                  <a:moveTo>
                    <a:pt x="38681" y="2577"/>
                  </a:moveTo>
                  <a:cubicBezTo>
                    <a:pt x="25676" y="-3672"/>
                    <a:pt x="10053" y="1833"/>
                    <a:pt x="3834" y="14868"/>
                  </a:cubicBezTo>
                  <a:lnTo>
                    <a:pt x="2584" y="17427"/>
                  </a:lnTo>
                  <a:cubicBezTo>
                    <a:pt x="-3665" y="30431"/>
                    <a:pt x="1810" y="46025"/>
                    <a:pt x="14815" y="52274"/>
                  </a:cubicBezTo>
                  <a:cubicBezTo>
                    <a:pt x="18475" y="54030"/>
                    <a:pt x="22314" y="54863"/>
                    <a:pt x="26123" y="54863"/>
                  </a:cubicBezTo>
                  <a:cubicBezTo>
                    <a:pt x="35854" y="54863"/>
                    <a:pt x="45198" y="49417"/>
                    <a:pt x="49691" y="40043"/>
                  </a:cubicBezTo>
                  <a:lnTo>
                    <a:pt x="50941" y="37395"/>
                  </a:lnTo>
                  <a:cubicBezTo>
                    <a:pt x="57161" y="24390"/>
                    <a:pt x="51685" y="8797"/>
                    <a:pt x="38651" y="2548"/>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60" name="Group 59">
            <a:extLst>
              <a:ext uri="{FF2B5EF4-FFF2-40B4-BE49-F238E27FC236}">
                <a16:creationId xmlns:a16="http://schemas.microsoft.com/office/drawing/2014/main" id="{7E0FF88D-7597-1130-5FB9-DD5127301FE8}"/>
              </a:ext>
            </a:extLst>
          </p:cNvPr>
          <p:cNvGrpSpPr/>
          <p:nvPr/>
        </p:nvGrpSpPr>
        <p:grpSpPr>
          <a:xfrm>
            <a:off x="981020" y="1926547"/>
            <a:ext cx="10229914" cy="3222936"/>
            <a:chOff x="627757" y="1793363"/>
            <a:chExt cx="10939614" cy="3446528"/>
          </a:xfrm>
          <a:gradFill>
            <a:gsLst>
              <a:gs pos="50000">
                <a:srgbClr val="1EBEAA"/>
              </a:gs>
              <a:gs pos="100000">
                <a:srgbClr val="3D45E0"/>
              </a:gs>
            </a:gsLst>
            <a:lin ang="2700000" scaled="0"/>
          </a:gradFill>
        </p:grpSpPr>
        <p:sp>
          <p:nvSpPr>
            <p:cNvPr id="66" name="Freeform: Shape 98">
              <a:extLst>
                <a:ext uri="{FF2B5EF4-FFF2-40B4-BE49-F238E27FC236}">
                  <a16:creationId xmlns:a16="http://schemas.microsoft.com/office/drawing/2014/main" id="{B9721CB5-668A-B0B3-22E7-FFDD7F1461B6}"/>
                </a:ext>
              </a:extLst>
            </p:cNvPr>
            <p:cNvSpPr/>
            <p:nvPr/>
          </p:nvSpPr>
          <p:spPr>
            <a:xfrm>
              <a:off x="3782948"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9" y="58029"/>
                    <a:pt x="29014" y="58029"/>
                  </a:cubicBezTo>
                  <a:cubicBezTo>
                    <a:pt x="12990" y="58029"/>
                    <a:pt x="0" y="45039"/>
                    <a:pt x="0" y="29014"/>
                  </a:cubicBezTo>
                  <a:cubicBezTo>
                    <a:pt x="0" y="12990"/>
                    <a:pt x="12990" y="0"/>
                    <a:pt x="29014" y="0"/>
                  </a:cubicBezTo>
                  <a:cubicBezTo>
                    <a:pt x="45039"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7" name="Freeform: Shape 99">
              <a:extLst>
                <a:ext uri="{FF2B5EF4-FFF2-40B4-BE49-F238E27FC236}">
                  <a16:creationId xmlns:a16="http://schemas.microsoft.com/office/drawing/2014/main" id="{7EF3FF74-8CD6-7BF6-423E-51FD4A3D8D05}"/>
                </a:ext>
              </a:extLst>
            </p:cNvPr>
            <p:cNvSpPr/>
            <p:nvPr/>
          </p:nvSpPr>
          <p:spPr>
            <a:xfrm>
              <a:off x="627757" y="1793363"/>
              <a:ext cx="3704401" cy="3446392"/>
            </a:xfrm>
            <a:custGeom>
              <a:avLst/>
              <a:gdLst>
                <a:gd name="connsiteX0" fmla="*/ 3955572 w 3955572"/>
                <a:gd name="connsiteY0" fmla="*/ 1814010 h 3680070"/>
                <a:gd name="connsiteX1" fmla="*/ 3520177 w 3955572"/>
                <a:gd name="connsiteY1" fmla="*/ 1814010 h 3680070"/>
                <a:gd name="connsiteX2" fmla="*/ 3420219 w 3955572"/>
                <a:gd name="connsiteY2" fmla="*/ 1717325 h 3680070"/>
                <a:gd name="connsiteX3" fmla="*/ 1584128 w 3955572"/>
                <a:gd name="connsiteY3" fmla="*/ 0 h 3680070"/>
                <a:gd name="connsiteX4" fmla="*/ 651085 w 3955572"/>
                <a:gd name="connsiteY4" fmla="*/ 253750 h 3680070"/>
                <a:gd name="connsiteX5" fmla="*/ 3721 w 3955572"/>
                <a:gd name="connsiteY5" fmla="*/ 897036 h 3680070"/>
                <a:gd name="connsiteX6" fmla="*/ 13065 w 3955572"/>
                <a:gd name="connsiteY6" fmla="*/ 933103 h 3680070"/>
                <a:gd name="connsiteX7" fmla="*/ 48508 w 3955572"/>
                <a:gd name="connsiteY7" fmla="*/ 923938 h 3680070"/>
                <a:gd name="connsiteX8" fmla="*/ 1584128 w 3955572"/>
                <a:gd name="connsiteY8" fmla="*/ 52256 h 3680070"/>
                <a:gd name="connsiteX9" fmla="*/ 3367963 w 3955572"/>
                <a:gd name="connsiteY9" fmla="*/ 1719051 h 3680070"/>
                <a:gd name="connsiteX10" fmla="*/ 3273332 w 3955572"/>
                <a:gd name="connsiteY10" fmla="*/ 1840138 h 3680070"/>
                <a:gd name="connsiteX11" fmla="*/ 3367963 w 3955572"/>
                <a:gd name="connsiteY11" fmla="*/ 1961225 h 3680070"/>
                <a:gd name="connsiteX12" fmla="*/ 1609839 w 3955572"/>
                <a:gd name="connsiteY12" fmla="*/ 3627842 h 3680070"/>
                <a:gd name="connsiteX13" fmla="*/ 1584128 w 3955572"/>
                <a:gd name="connsiteY13" fmla="*/ 3653940 h 3680070"/>
                <a:gd name="connsiteX14" fmla="*/ 1610673 w 3955572"/>
                <a:gd name="connsiteY14" fmla="*/ 3680068 h 3680070"/>
                <a:gd name="connsiteX15" fmla="*/ 3420189 w 3955572"/>
                <a:gd name="connsiteY15" fmla="*/ 1962921 h 3680070"/>
                <a:gd name="connsiteX16" fmla="*/ 3520148 w 3955572"/>
                <a:gd name="connsiteY16" fmla="*/ 1866236 h 3680070"/>
                <a:gd name="connsiteX17" fmla="*/ 3955542 w 3955572"/>
                <a:gd name="connsiteY17" fmla="*/ 1866236 h 3680070"/>
                <a:gd name="connsiteX18" fmla="*/ 3955542 w 3955572"/>
                <a:gd name="connsiteY18" fmla="*/ 1813980 h 3680070"/>
                <a:gd name="connsiteX19" fmla="*/ 3398138 w 3955572"/>
                <a:gd name="connsiteY19" fmla="*/ 1918492 h 3680070"/>
                <a:gd name="connsiteX20" fmla="*/ 3319785 w 3955572"/>
                <a:gd name="connsiteY20" fmla="*/ 1840138 h 3680070"/>
                <a:gd name="connsiteX21" fmla="*/ 3398138 w 3955572"/>
                <a:gd name="connsiteY21" fmla="*/ 1761784 h 3680070"/>
                <a:gd name="connsiteX22" fmla="*/ 3476492 w 3955572"/>
                <a:gd name="connsiteY22" fmla="*/ 1840138 h 3680070"/>
                <a:gd name="connsiteX23" fmla="*/ 3398138 w 3955572"/>
                <a:gd name="connsiteY23" fmla="*/ 1918492 h 3680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55572" h="3680070">
                  <a:moveTo>
                    <a:pt x="3955572" y="1814010"/>
                  </a:moveTo>
                  <a:lnTo>
                    <a:pt x="3520177" y="1814010"/>
                  </a:lnTo>
                  <a:cubicBezTo>
                    <a:pt x="3509643" y="1764790"/>
                    <a:pt x="3470005" y="1726253"/>
                    <a:pt x="3420219" y="1717325"/>
                  </a:cubicBezTo>
                  <a:cubicBezTo>
                    <a:pt x="3356715" y="752708"/>
                    <a:pt x="2554013" y="0"/>
                    <a:pt x="1584128" y="0"/>
                  </a:cubicBezTo>
                  <a:cubicBezTo>
                    <a:pt x="1255388" y="0"/>
                    <a:pt x="932747" y="87757"/>
                    <a:pt x="651085" y="253750"/>
                  </a:cubicBezTo>
                  <a:cubicBezTo>
                    <a:pt x="385313" y="410398"/>
                    <a:pt x="161946" y="632454"/>
                    <a:pt x="3721" y="897036"/>
                  </a:cubicBezTo>
                  <a:cubicBezTo>
                    <a:pt x="-3778" y="909564"/>
                    <a:pt x="418" y="925783"/>
                    <a:pt x="13065" y="933103"/>
                  </a:cubicBezTo>
                  <a:cubicBezTo>
                    <a:pt x="25415" y="940245"/>
                    <a:pt x="41187" y="936168"/>
                    <a:pt x="48508" y="923938"/>
                  </a:cubicBezTo>
                  <a:cubicBezTo>
                    <a:pt x="370433" y="385579"/>
                    <a:pt x="956435" y="52256"/>
                    <a:pt x="1584128" y="52256"/>
                  </a:cubicBezTo>
                  <a:cubicBezTo>
                    <a:pt x="2525921" y="52256"/>
                    <a:pt x="3305441" y="782675"/>
                    <a:pt x="3367963" y="1719051"/>
                  </a:cubicBezTo>
                  <a:cubicBezTo>
                    <a:pt x="3313684" y="1732591"/>
                    <a:pt x="3273332" y="1781722"/>
                    <a:pt x="3273332" y="1840138"/>
                  </a:cubicBezTo>
                  <a:cubicBezTo>
                    <a:pt x="3273332" y="1898554"/>
                    <a:pt x="3313684" y="1947714"/>
                    <a:pt x="3367963" y="1961225"/>
                  </a:cubicBezTo>
                  <a:cubicBezTo>
                    <a:pt x="3306007" y="2889061"/>
                    <a:pt x="2540056" y="3614689"/>
                    <a:pt x="1609839" y="3627842"/>
                  </a:cubicBezTo>
                  <a:cubicBezTo>
                    <a:pt x="1595585" y="3628050"/>
                    <a:pt x="1584128" y="3639685"/>
                    <a:pt x="1584128" y="3653940"/>
                  </a:cubicBezTo>
                  <a:cubicBezTo>
                    <a:pt x="1584128" y="3668194"/>
                    <a:pt x="1596091" y="3680276"/>
                    <a:pt x="1610673" y="3680068"/>
                  </a:cubicBezTo>
                  <a:cubicBezTo>
                    <a:pt x="2568624" y="3666468"/>
                    <a:pt x="3357280" y="2918730"/>
                    <a:pt x="3420189" y="1962921"/>
                  </a:cubicBezTo>
                  <a:cubicBezTo>
                    <a:pt x="3469975" y="1953993"/>
                    <a:pt x="3509643" y="1915456"/>
                    <a:pt x="3520148" y="1866236"/>
                  </a:cubicBezTo>
                  <a:lnTo>
                    <a:pt x="3955542" y="1866236"/>
                  </a:lnTo>
                  <a:lnTo>
                    <a:pt x="3955542" y="1813980"/>
                  </a:lnTo>
                  <a:close/>
                  <a:moveTo>
                    <a:pt x="3398138" y="1918492"/>
                  </a:moveTo>
                  <a:cubicBezTo>
                    <a:pt x="3354929" y="1918492"/>
                    <a:pt x="3319785" y="1883347"/>
                    <a:pt x="3319785" y="1840138"/>
                  </a:cubicBezTo>
                  <a:cubicBezTo>
                    <a:pt x="3319785" y="1796929"/>
                    <a:pt x="3354929" y="1761784"/>
                    <a:pt x="3398138" y="1761784"/>
                  </a:cubicBezTo>
                  <a:cubicBezTo>
                    <a:pt x="3441348" y="1761784"/>
                    <a:pt x="3476492" y="1796929"/>
                    <a:pt x="3476492" y="1840138"/>
                  </a:cubicBezTo>
                  <a:cubicBezTo>
                    <a:pt x="3476492" y="1883347"/>
                    <a:pt x="3441348" y="1918492"/>
                    <a:pt x="3398138" y="1918492"/>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8" name="Freeform: Shape 100">
              <a:extLst>
                <a:ext uri="{FF2B5EF4-FFF2-40B4-BE49-F238E27FC236}">
                  <a16:creationId xmlns:a16="http://schemas.microsoft.com/office/drawing/2014/main" id="{6E2A58D9-0393-99B1-DD88-A25879AECC66}"/>
                </a:ext>
              </a:extLst>
            </p:cNvPr>
            <p:cNvSpPr/>
            <p:nvPr/>
          </p:nvSpPr>
          <p:spPr>
            <a:xfrm>
              <a:off x="4372930" y="3489483"/>
              <a:ext cx="54343" cy="54343"/>
            </a:xfrm>
            <a:custGeom>
              <a:avLst/>
              <a:gdLst>
                <a:gd name="connsiteX0" fmla="*/ 58029 w 58028"/>
                <a:gd name="connsiteY0" fmla="*/ 29014 h 58028"/>
                <a:gd name="connsiteX1" fmla="*/ 29015 w 58028"/>
                <a:gd name="connsiteY1" fmla="*/ 58029 h 58028"/>
                <a:gd name="connsiteX2" fmla="*/ 0 w 58028"/>
                <a:gd name="connsiteY2" fmla="*/ 29014 h 58028"/>
                <a:gd name="connsiteX3" fmla="*/ 29015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9" y="58029"/>
                    <a:pt x="29015" y="58029"/>
                  </a:cubicBezTo>
                  <a:cubicBezTo>
                    <a:pt x="12990" y="58029"/>
                    <a:pt x="0" y="45039"/>
                    <a:pt x="0" y="29014"/>
                  </a:cubicBezTo>
                  <a:cubicBezTo>
                    <a:pt x="0" y="12990"/>
                    <a:pt x="12990" y="0"/>
                    <a:pt x="29015" y="0"/>
                  </a:cubicBezTo>
                  <a:cubicBezTo>
                    <a:pt x="45039"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9" name="Freeform: Shape 101">
              <a:extLst>
                <a:ext uri="{FF2B5EF4-FFF2-40B4-BE49-F238E27FC236}">
                  <a16:creationId xmlns:a16="http://schemas.microsoft.com/office/drawing/2014/main" id="{E53C5E53-2F87-F3AC-55DB-5AE6547A78B7}"/>
                </a:ext>
              </a:extLst>
            </p:cNvPr>
            <p:cNvSpPr/>
            <p:nvPr/>
          </p:nvSpPr>
          <p:spPr>
            <a:xfrm>
              <a:off x="7770577"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8" y="58029"/>
                    <a:pt x="29014" y="58029"/>
                  </a:cubicBezTo>
                  <a:cubicBezTo>
                    <a:pt x="12990" y="58029"/>
                    <a:pt x="0" y="45039"/>
                    <a:pt x="0" y="29014"/>
                  </a:cubicBezTo>
                  <a:cubicBezTo>
                    <a:pt x="0" y="12990"/>
                    <a:pt x="12990" y="0"/>
                    <a:pt x="29014" y="0"/>
                  </a:cubicBezTo>
                  <a:cubicBezTo>
                    <a:pt x="45038"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0" name="Freeform: Shape 102">
              <a:extLst>
                <a:ext uri="{FF2B5EF4-FFF2-40B4-BE49-F238E27FC236}">
                  <a16:creationId xmlns:a16="http://schemas.microsoft.com/office/drawing/2014/main" id="{6A2E5FAE-2B09-337D-6AB2-C71A525BBC40}"/>
                </a:ext>
              </a:extLst>
            </p:cNvPr>
            <p:cNvSpPr/>
            <p:nvPr/>
          </p:nvSpPr>
          <p:spPr>
            <a:xfrm>
              <a:off x="4310336" y="2665488"/>
              <a:ext cx="4006719" cy="2574403"/>
            </a:xfrm>
            <a:custGeom>
              <a:avLst/>
              <a:gdLst>
                <a:gd name="connsiteX0" fmla="*/ 4278390 w 4278389"/>
                <a:gd name="connsiteY0" fmla="*/ 882751 h 2748957"/>
                <a:gd name="connsiteX1" fmla="*/ 3845911 w 4278389"/>
                <a:gd name="connsiteY1" fmla="*/ 882751 h 2748957"/>
                <a:gd name="connsiteX2" fmla="*/ 3745923 w 4278389"/>
                <a:gd name="connsiteY2" fmla="*/ 786066 h 2748957"/>
                <a:gd name="connsiteX3" fmla="*/ 3672271 w 4278389"/>
                <a:gd name="connsiteY3" fmla="*/ 378050 h 2748957"/>
                <a:gd name="connsiteX4" fmla="*/ 3517766 w 4278389"/>
                <a:gd name="connsiteY4" fmla="*/ 13391 h 2748957"/>
                <a:gd name="connsiteX5" fmla="*/ 3481877 w 4278389"/>
                <a:gd name="connsiteY5" fmla="*/ 3511 h 2748957"/>
                <a:gd name="connsiteX6" fmla="*/ 3472146 w 4278389"/>
                <a:gd name="connsiteY6" fmla="*/ 38864 h 2748957"/>
                <a:gd name="connsiteX7" fmla="*/ 3693668 w 4278389"/>
                <a:gd name="connsiteY7" fmla="*/ 787792 h 2748957"/>
                <a:gd name="connsiteX8" fmla="*/ 3599036 w 4278389"/>
                <a:gd name="connsiteY8" fmla="*/ 908879 h 2748957"/>
                <a:gd name="connsiteX9" fmla="*/ 3693668 w 4278389"/>
                <a:gd name="connsiteY9" fmla="*/ 1029966 h 2748957"/>
                <a:gd name="connsiteX10" fmla="*/ 1909832 w 4278389"/>
                <a:gd name="connsiteY10" fmla="*/ 2696762 h 2748957"/>
                <a:gd name="connsiteX11" fmla="*/ 124241 w 4278389"/>
                <a:gd name="connsiteY11" fmla="*/ 1000327 h 2748957"/>
                <a:gd name="connsiteX12" fmla="*/ 191584 w 4278389"/>
                <a:gd name="connsiteY12" fmla="*/ 908849 h 2748957"/>
                <a:gd name="connsiteX13" fmla="*/ 124271 w 4278389"/>
                <a:gd name="connsiteY13" fmla="*/ 817372 h 2748957"/>
                <a:gd name="connsiteX14" fmla="*/ 341804 w 4278389"/>
                <a:gd name="connsiteY14" fmla="*/ 49160 h 2748957"/>
                <a:gd name="connsiteX15" fmla="*/ 331836 w 4278389"/>
                <a:gd name="connsiteY15" fmla="*/ 13896 h 2748957"/>
                <a:gd name="connsiteX16" fmla="*/ 296006 w 4278389"/>
                <a:gd name="connsiteY16" fmla="*/ 24014 h 2748957"/>
                <a:gd name="connsiteX17" fmla="*/ 141650 w 4278389"/>
                <a:gd name="connsiteY17" fmla="*/ 397571 h 2748957"/>
                <a:gd name="connsiteX18" fmla="*/ 72015 w 4278389"/>
                <a:gd name="connsiteY18" fmla="*/ 816033 h 2748957"/>
                <a:gd name="connsiteX19" fmla="*/ 0 w 4278389"/>
                <a:gd name="connsiteY19" fmla="*/ 908820 h 2748957"/>
                <a:gd name="connsiteX20" fmla="*/ 71986 w 4278389"/>
                <a:gd name="connsiteY20" fmla="*/ 1001606 h 2748957"/>
                <a:gd name="connsiteX21" fmla="*/ 235270 w 4278389"/>
                <a:gd name="connsiteY21" fmla="*/ 1672776 h 2748957"/>
                <a:gd name="connsiteX22" fmla="*/ 633079 w 4278389"/>
                <a:gd name="connsiteY22" fmla="*/ 2233989 h 2748957"/>
                <a:gd name="connsiteX23" fmla="*/ 1909803 w 4278389"/>
                <a:gd name="connsiteY23" fmla="*/ 2748957 h 2748957"/>
                <a:gd name="connsiteX24" fmla="*/ 3745864 w 4278389"/>
                <a:gd name="connsiteY24" fmla="*/ 1031632 h 2748957"/>
                <a:gd name="connsiteX25" fmla="*/ 3845851 w 4278389"/>
                <a:gd name="connsiteY25" fmla="*/ 934947 h 2748957"/>
                <a:gd name="connsiteX26" fmla="*/ 4278330 w 4278389"/>
                <a:gd name="connsiteY26" fmla="*/ 934947 h 2748957"/>
                <a:gd name="connsiteX27" fmla="*/ 4278330 w 4278389"/>
                <a:gd name="connsiteY27" fmla="*/ 882692 h 2748957"/>
                <a:gd name="connsiteX28" fmla="*/ 46512 w 4278389"/>
                <a:gd name="connsiteY28" fmla="*/ 908879 h 2748957"/>
                <a:gd name="connsiteX29" fmla="*/ 95852 w 4278389"/>
                <a:gd name="connsiteY29" fmla="*/ 859540 h 2748957"/>
                <a:gd name="connsiteX30" fmla="*/ 145191 w 4278389"/>
                <a:gd name="connsiteY30" fmla="*/ 908879 h 2748957"/>
                <a:gd name="connsiteX31" fmla="*/ 95852 w 4278389"/>
                <a:gd name="connsiteY31" fmla="*/ 958218 h 2748957"/>
                <a:gd name="connsiteX32" fmla="*/ 46512 w 4278389"/>
                <a:gd name="connsiteY32" fmla="*/ 908879 h 2748957"/>
                <a:gd name="connsiteX33" fmla="*/ 3723872 w 4278389"/>
                <a:gd name="connsiteY33" fmla="*/ 987233 h 2748957"/>
                <a:gd name="connsiteX34" fmla="*/ 3645518 w 4278389"/>
                <a:gd name="connsiteY34" fmla="*/ 908879 h 2748957"/>
                <a:gd name="connsiteX35" fmla="*/ 3723872 w 4278389"/>
                <a:gd name="connsiteY35" fmla="*/ 830525 h 2748957"/>
                <a:gd name="connsiteX36" fmla="*/ 3802226 w 4278389"/>
                <a:gd name="connsiteY36" fmla="*/ 908879 h 2748957"/>
                <a:gd name="connsiteX37" fmla="*/ 3723872 w 4278389"/>
                <a:gd name="connsiteY37" fmla="*/ 987233 h 2748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278389" h="2748957">
                  <a:moveTo>
                    <a:pt x="4278390" y="882751"/>
                  </a:moveTo>
                  <a:lnTo>
                    <a:pt x="3845911" y="882751"/>
                  </a:lnTo>
                  <a:cubicBezTo>
                    <a:pt x="3835376" y="833531"/>
                    <a:pt x="3795739" y="794994"/>
                    <a:pt x="3745923" y="786066"/>
                  </a:cubicBezTo>
                  <a:cubicBezTo>
                    <a:pt x="3736758" y="647452"/>
                    <a:pt x="3712058" y="510296"/>
                    <a:pt x="3672271" y="378050"/>
                  </a:cubicBezTo>
                  <a:cubicBezTo>
                    <a:pt x="3634210" y="251547"/>
                    <a:pt x="3582281" y="129002"/>
                    <a:pt x="3517766" y="13391"/>
                  </a:cubicBezTo>
                  <a:cubicBezTo>
                    <a:pt x="3510654" y="654"/>
                    <a:pt x="3494494" y="-3780"/>
                    <a:pt x="3481877" y="3511"/>
                  </a:cubicBezTo>
                  <a:cubicBezTo>
                    <a:pt x="3469498" y="10653"/>
                    <a:pt x="3465183" y="26395"/>
                    <a:pt x="3472146" y="38864"/>
                  </a:cubicBezTo>
                  <a:cubicBezTo>
                    <a:pt x="3601536" y="270473"/>
                    <a:pt x="3675991" y="522199"/>
                    <a:pt x="3693668" y="787792"/>
                  </a:cubicBezTo>
                  <a:cubicBezTo>
                    <a:pt x="3639388" y="801332"/>
                    <a:pt x="3599036" y="850463"/>
                    <a:pt x="3599036" y="908879"/>
                  </a:cubicBezTo>
                  <a:cubicBezTo>
                    <a:pt x="3599036" y="967295"/>
                    <a:pt x="3639388" y="1016426"/>
                    <a:pt x="3693668" y="1029966"/>
                  </a:cubicBezTo>
                  <a:cubicBezTo>
                    <a:pt x="3631115" y="1966342"/>
                    <a:pt x="2851625" y="2696762"/>
                    <a:pt x="1909832" y="2696762"/>
                  </a:cubicBezTo>
                  <a:cubicBezTo>
                    <a:pt x="968040" y="2696762"/>
                    <a:pt x="172093" y="1953249"/>
                    <a:pt x="124241" y="1000327"/>
                  </a:cubicBezTo>
                  <a:cubicBezTo>
                    <a:pt x="163225" y="988185"/>
                    <a:pt x="191584" y="951761"/>
                    <a:pt x="191584" y="908849"/>
                  </a:cubicBezTo>
                  <a:cubicBezTo>
                    <a:pt x="191584" y="865938"/>
                    <a:pt x="163225" y="829543"/>
                    <a:pt x="124271" y="817372"/>
                  </a:cubicBezTo>
                  <a:cubicBezTo>
                    <a:pt x="137871" y="548743"/>
                    <a:pt x="212802" y="284102"/>
                    <a:pt x="341804" y="49160"/>
                  </a:cubicBezTo>
                  <a:cubicBezTo>
                    <a:pt x="348679" y="36662"/>
                    <a:pt x="344245" y="20949"/>
                    <a:pt x="331836" y="13896"/>
                  </a:cubicBezTo>
                  <a:cubicBezTo>
                    <a:pt x="319158" y="6695"/>
                    <a:pt x="303030" y="11248"/>
                    <a:pt x="296006" y="24014"/>
                  </a:cubicBezTo>
                  <a:cubicBezTo>
                    <a:pt x="230925" y="142453"/>
                    <a:pt x="179056" y="268003"/>
                    <a:pt x="141650" y="397571"/>
                  </a:cubicBezTo>
                  <a:cubicBezTo>
                    <a:pt x="102458" y="533329"/>
                    <a:pt x="79098" y="673996"/>
                    <a:pt x="72015" y="816033"/>
                  </a:cubicBezTo>
                  <a:cubicBezTo>
                    <a:pt x="30681" y="826627"/>
                    <a:pt x="0" y="864212"/>
                    <a:pt x="0" y="908820"/>
                  </a:cubicBezTo>
                  <a:cubicBezTo>
                    <a:pt x="0" y="953427"/>
                    <a:pt x="30651" y="990982"/>
                    <a:pt x="71986" y="1001606"/>
                  </a:cubicBezTo>
                  <a:cubicBezTo>
                    <a:pt x="83562" y="1235209"/>
                    <a:pt x="138466" y="1460926"/>
                    <a:pt x="235270" y="1672776"/>
                  </a:cubicBezTo>
                  <a:cubicBezTo>
                    <a:pt x="331627" y="1883644"/>
                    <a:pt x="465480" y="2072461"/>
                    <a:pt x="633079" y="2233989"/>
                  </a:cubicBezTo>
                  <a:cubicBezTo>
                    <a:pt x="977681" y="2566063"/>
                    <a:pt x="1431109" y="2748957"/>
                    <a:pt x="1909803" y="2748957"/>
                  </a:cubicBezTo>
                  <a:cubicBezTo>
                    <a:pt x="2879687" y="2748957"/>
                    <a:pt x="3682359" y="1996250"/>
                    <a:pt x="3745864" y="1031632"/>
                  </a:cubicBezTo>
                  <a:cubicBezTo>
                    <a:pt x="3795679" y="1022705"/>
                    <a:pt x="3835317" y="984168"/>
                    <a:pt x="3845851" y="934947"/>
                  </a:cubicBezTo>
                  <a:lnTo>
                    <a:pt x="4278330" y="934947"/>
                  </a:lnTo>
                  <a:lnTo>
                    <a:pt x="4278330" y="882692"/>
                  </a:lnTo>
                  <a:close/>
                  <a:moveTo>
                    <a:pt x="46512" y="908879"/>
                  </a:moveTo>
                  <a:cubicBezTo>
                    <a:pt x="46512" y="881680"/>
                    <a:pt x="68653" y="859540"/>
                    <a:pt x="95852" y="859540"/>
                  </a:cubicBezTo>
                  <a:cubicBezTo>
                    <a:pt x="123051" y="859540"/>
                    <a:pt x="145191" y="881680"/>
                    <a:pt x="145191" y="908879"/>
                  </a:cubicBezTo>
                  <a:cubicBezTo>
                    <a:pt x="145191" y="936078"/>
                    <a:pt x="123051" y="958218"/>
                    <a:pt x="95852" y="958218"/>
                  </a:cubicBezTo>
                  <a:cubicBezTo>
                    <a:pt x="68653" y="958218"/>
                    <a:pt x="46512" y="936078"/>
                    <a:pt x="46512" y="908879"/>
                  </a:cubicBezTo>
                  <a:close/>
                  <a:moveTo>
                    <a:pt x="3723872" y="987233"/>
                  </a:moveTo>
                  <a:cubicBezTo>
                    <a:pt x="3680663" y="987233"/>
                    <a:pt x="3645518" y="952088"/>
                    <a:pt x="3645518" y="908879"/>
                  </a:cubicBezTo>
                  <a:cubicBezTo>
                    <a:pt x="3645518" y="865670"/>
                    <a:pt x="3680663" y="830525"/>
                    <a:pt x="3723872" y="830525"/>
                  </a:cubicBezTo>
                  <a:cubicBezTo>
                    <a:pt x="3767081" y="830525"/>
                    <a:pt x="3802226" y="865670"/>
                    <a:pt x="3802226" y="908879"/>
                  </a:cubicBezTo>
                  <a:cubicBezTo>
                    <a:pt x="3802226" y="952088"/>
                    <a:pt x="3767081" y="987233"/>
                    <a:pt x="3723872" y="98723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1" name="Freeform: Shape 103">
              <a:extLst>
                <a:ext uri="{FF2B5EF4-FFF2-40B4-BE49-F238E27FC236}">
                  <a16:creationId xmlns:a16="http://schemas.microsoft.com/office/drawing/2014/main" id="{0C7CDFE1-2051-A973-1067-5BD189D465DD}"/>
                </a:ext>
              </a:extLst>
            </p:cNvPr>
            <p:cNvSpPr/>
            <p:nvPr/>
          </p:nvSpPr>
          <p:spPr>
            <a:xfrm>
              <a:off x="8295346" y="1793363"/>
              <a:ext cx="3272025" cy="3446420"/>
            </a:xfrm>
            <a:custGeom>
              <a:avLst/>
              <a:gdLst>
                <a:gd name="connsiteX0" fmla="*/ 2842787 w 3493880"/>
                <a:gd name="connsiteY0" fmla="*/ 253750 h 3680100"/>
                <a:gd name="connsiteX1" fmla="*/ 1909773 w 3493880"/>
                <a:gd name="connsiteY1" fmla="*/ 0 h 3680100"/>
                <a:gd name="connsiteX2" fmla="*/ 633050 w 3493880"/>
                <a:gd name="connsiteY2" fmla="*/ 514968 h 3680100"/>
                <a:gd name="connsiteX3" fmla="*/ 235240 w 3493880"/>
                <a:gd name="connsiteY3" fmla="*/ 1076181 h 3680100"/>
                <a:gd name="connsiteX4" fmla="*/ 71956 w 3493880"/>
                <a:gd name="connsiteY4" fmla="*/ 1747351 h 3680100"/>
                <a:gd name="connsiteX5" fmla="*/ 0 w 3493880"/>
                <a:gd name="connsiteY5" fmla="*/ 1840138 h 3680100"/>
                <a:gd name="connsiteX6" fmla="*/ 71956 w 3493880"/>
                <a:gd name="connsiteY6" fmla="*/ 1932924 h 3680100"/>
                <a:gd name="connsiteX7" fmla="*/ 235240 w 3493880"/>
                <a:gd name="connsiteY7" fmla="*/ 2604095 h 3680100"/>
                <a:gd name="connsiteX8" fmla="*/ 633050 w 3493880"/>
                <a:gd name="connsiteY8" fmla="*/ 3165308 h 3680100"/>
                <a:gd name="connsiteX9" fmla="*/ 1883228 w 3493880"/>
                <a:gd name="connsiteY9" fmla="*/ 3680097 h 3680100"/>
                <a:gd name="connsiteX10" fmla="*/ 1909773 w 3493880"/>
                <a:gd name="connsiteY10" fmla="*/ 3653970 h 3680100"/>
                <a:gd name="connsiteX11" fmla="*/ 1884061 w 3493880"/>
                <a:gd name="connsiteY11" fmla="*/ 3627871 h 3680100"/>
                <a:gd name="connsiteX12" fmla="*/ 124182 w 3493880"/>
                <a:gd name="connsiteY12" fmla="*/ 1931645 h 3680100"/>
                <a:gd name="connsiteX13" fmla="*/ 191524 w 3493880"/>
                <a:gd name="connsiteY13" fmla="*/ 1840168 h 3680100"/>
                <a:gd name="connsiteX14" fmla="*/ 124182 w 3493880"/>
                <a:gd name="connsiteY14" fmla="*/ 1748691 h 3680100"/>
                <a:gd name="connsiteX15" fmla="*/ 1909773 w 3493880"/>
                <a:gd name="connsiteY15" fmla="*/ 52256 h 3680100"/>
                <a:gd name="connsiteX16" fmla="*/ 3445393 w 3493880"/>
                <a:gd name="connsiteY16" fmla="*/ 923938 h 3680100"/>
                <a:gd name="connsiteX17" fmla="*/ 3480835 w 3493880"/>
                <a:gd name="connsiteY17" fmla="*/ 933103 h 3680100"/>
                <a:gd name="connsiteX18" fmla="*/ 3490180 w 3493880"/>
                <a:gd name="connsiteY18" fmla="*/ 897036 h 3680100"/>
                <a:gd name="connsiteX19" fmla="*/ 2842816 w 3493880"/>
                <a:gd name="connsiteY19" fmla="*/ 253779 h 3680100"/>
                <a:gd name="connsiteX20" fmla="*/ 145102 w 3493880"/>
                <a:gd name="connsiteY20" fmla="*/ 1840138 h 3680100"/>
                <a:gd name="connsiteX21" fmla="*/ 95762 w 3493880"/>
                <a:gd name="connsiteY21" fmla="*/ 1889477 h 3680100"/>
                <a:gd name="connsiteX22" fmla="*/ 46423 w 3493880"/>
                <a:gd name="connsiteY22" fmla="*/ 1840138 h 3680100"/>
                <a:gd name="connsiteX23" fmla="*/ 95762 w 3493880"/>
                <a:gd name="connsiteY23" fmla="*/ 1790799 h 3680100"/>
                <a:gd name="connsiteX24" fmla="*/ 145102 w 3493880"/>
                <a:gd name="connsiteY24" fmla="*/ 1840138 h 368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93880" h="3680100">
                  <a:moveTo>
                    <a:pt x="2842787" y="253750"/>
                  </a:moveTo>
                  <a:cubicBezTo>
                    <a:pt x="2561123" y="87757"/>
                    <a:pt x="2238513" y="0"/>
                    <a:pt x="1909773" y="0"/>
                  </a:cubicBezTo>
                  <a:cubicBezTo>
                    <a:pt x="1431079" y="0"/>
                    <a:pt x="977652" y="182895"/>
                    <a:pt x="633050" y="514968"/>
                  </a:cubicBezTo>
                  <a:cubicBezTo>
                    <a:pt x="465420" y="676497"/>
                    <a:pt x="331597" y="865314"/>
                    <a:pt x="235240" y="1076181"/>
                  </a:cubicBezTo>
                  <a:cubicBezTo>
                    <a:pt x="138436" y="1288061"/>
                    <a:pt x="83532" y="1513778"/>
                    <a:pt x="71956" y="1747351"/>
                  </a:cubicBezTo>
                  <a:cubicBezTo>
                    <a:pt x="30621" y="1757975"/>
                    <a:pt x="0" y="1795530"/>
                    <a:pt x="0" y="1840138"/>
                  </a:cubicBezTo>
                  <a:cubicBezTo>
                    <a:pt x="0" y="1884746"/>
                    <a:pt x="30621" y="1922301"/>
                    <a:pt x="71956" y="1932924"/>
                  </a:cubicBezTo>
                  <a:cubicBezTo>
                    <a:pt x="83532" y="2166528"/>
                    <a:pt x="138436" y="2392245"/>
                    <a:pt x="235240" y="2604095"/>
                  </a:cubicBezTo>
                  <a:cubicBezTo>
                    <a:pt x="331597" y="2814962"/>
                    <a:pt x="465450" y="3003779"/>
                    <a:pt x="633050" y="3165308"/>
                  </a:cubicBezTo>
                  <a:cubicBezTo>
                    <a:pt x="971283" y="3491251"/>
                    <a:pt x="1414326" y="3673461"/>
                    <a:pt x="1883228" y="3680097"/>
                  </a:cubicBezTo>
                  <a:cubicBezTo>
                    <a:pt x="1897810" y="3680306"/>
                    <a:pt x="1909773" y="3668551"/>
                    <a:pt x="1909773" y="3653970"/>
                  </a:cubicBezTo>
                  <a:cubicBezTo>
                    <a:pt x="1909773" y="3639388"/>
                    <a:pt x="1898345" y="3628080"/>
                    <a:pt x="1884061" y="3627871"/>
                  </a:cubicBezTo>
                  <a:cubicBezTo>
                    <a:pt x="938578" y="3614689"/>
                    <a:pt x="171586" y="2875997"/>
                    <a:pt x="124182" y="1931645"/>
                  </a:cubicBezTo>
                  <a:cubicBezTo>
                    <a:pt x="163165" y="1919504"/>
                    <a:pt x="191524" y="1883079"/>
                    <a:pt x="191524" y="1840168"/>
                  </a:cubicBezTo>
                  <a:cubicBezTo>
                    <a:pt x="191524" y="1797256"/>
                    <a:pt x="163136" y="1760832"/>
                    <a:pt x="124182" y="1748691"/>
                  </a:cubicBezTo>
                  <a:cubicBezTo>
                    <a:pt x="172033" y="795798"/>
                    <a:pt x="952536" y="52256"/>
                    <a:pt x="1909773" y="52256"/>
                  </a:cubicBezTo>
                  <a:cubicBezTo>
                    <a:pt x="2537436" y="52256"/>
                    <a:pt x="3123438" y="385579"/>
                    <a:pt x="3445393" y="923938"/>
                  </a:cubicBezTo>
                  <a:cubicBezTo>
                    <a:pt x="3452714" y="936168"/>
                    <a:pt x="3468516" y="940245"/>
                    <a:pt x="3480835" y="933103"/>
                  </a:cubicBezTo>
                  <a:cubicBezTo>
                    <a:pt x="3493453" y="925783"/>
                    <a:pt x="3497649" y="909564"/>
                    <a:pt x="3490180" y="897036"/>
                  </a:cubicBezTo>
                  <a:cubicBezTo>
                    <a:pt x="3331954" y="632454"/>
                    <a:pt x="3108588" y="410427"/>
                    <a:pt x="2842816" y="253779"/>
                  </a:cubicBezTo>
                  <a:close/>
                  <a:moveTo>
                    <a:pt x="145102" y="1840138"/>
                  </a:moveTo>
                  <a:cubicBezTo>
                    <a:pt x="145102" y="1867337"/>
                    <a:pt x="122962" y="1889477"/>
                    <a:pt x="95762" y="1889477"/>
                  </a:cubicBezTo>
                  <a:cubicBezTo>
                    <a:pt x="68563" y="1889477"/>
                    <a:pt x="46423" y="1867337"/>
                    <a:pt x="46423" y="1840138"/>
                  </a:cubicBezTo>
                  <a:cubicBezTo>
                    <a:pt x="46423" y="1812939"/>
                    <a:pt x="68563" y="1790799"/>
                    <a:pt x="95762" y="1790799"/>
                  </a:cubicBezTo>
                  <a:cubicBezTo>
                    <a:pt x="122962" y="1790799"/>
                    <a:pt x="145102" y="1812939"/>
                    <a:pt x="145102" y="1840138"/>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2" name="Freeform: Shape 104">
              <a:extLst>
                <a:ext uri="{FF2B5EF4-FFF2-40B4-BE49-F238E27FC236}">
                  <a16:creationId xmlns:a16="http://schemas.microsoft.com/office/drawing/2014/main" id="{E146CDA6-7997-1E14-DA13-6104E6E8296D}"/>
                </a:ext>
              </a:extLst>
            </p:cNvPr>
            <p:cNvSpPr/>
            <p:nvPr/>
          </p:nvSpPr>
          <p:spPr>
            <a:xfrm>
              <a:off x="8357856"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8" y="58029"/>
                    <a:pt x="29014" y="58029"/>
                  </a:cubicBezTo>
                  <a:cubicBezTo>
                    <a:pt x="12990" y="58029"/>
                    <a:pt x="0" y="45039"/>
                    <a:pt x="0" y="29014"/>
                  </a:cubicBezTo>
                  <a:cubicBezTo>
                    <a:pt x="0" y="12990"/>
                    <a:pt x="12990" y="0"/>
                    <a:pt x="29014" y="0"/>
                  </a:cubicBezTo>
                  <a:cubicBezTo>
                    <a:pt x="45038"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sp>
        <p:nvSpPr>
          <p:cNvPr id="61" name="Oval 60">
            <a:extLst>
              <a:ext uri="{FF2B5EF4-FFF2-40B4-BE49-F238E27FC236}">
                <a16:creationId xmlns:a16="http://schemas.microsoft.com/office/drawing/2014/main" id="{B78DCB14-ADB4-EC67-9434-24323D4EEBCD}"/>
              </a:ext>
            </a:extLst>
          </p:cNvPr>
          <p:cNvSpPr/>
          <p:nvPr/>
        </p:nvSpPr>
        <p:spPr>
          <a:xfrm>
            <a:off x="951870" y="2132563"/>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62" name="Oval 61">
            <a:extLst>
              <a:ext uri="{FF2B5EF4-FFF2-40B4-BE49-F238E27FC236}">
                <a16:creationId xmlns:a16="http://schemas.microsoft.com/office/drawing/2014/main" id="{B7AD2BC8-74DB-42BA-5036-16BF6F788BE7}"/>
              </a:ext>
            </a:extLst>
          </p:cNvPr>
          <p:cNvSpPr/>
          <p:nvPr/>
        </p:nvSpPr>
        <p:spPr>
          <a:xfrm>
            <a:off x="8415547" y="2121677"/>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63" name="Oval 62">
            <a:extLst>
              <a:ext uri="{FF2B5EF4-FFF2-40B4-BE49-F238E27FC236}">
                <a16:creationId xmlns:a16="http://schemas.microsoft.com/office/drawing/2014/main" id="{47E09577-4073-12DF-AC08-C7EDBB1F49C3}"/>
              </a:ext>
            </a:extLst>
          </p:cNvPr>
          <p:cNvSpPr/>
          <p:nvPr/>
        </p:nvSpPr>
        <p:spPr>
          <a:xfrm>
            <a:off x="4713548" y="2132563"/>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65" name="Google Shape;817;g1fb3d38d5ef_0_938">
            <a:extLst>
              <a:ext uri="{FF2B5EF4-FFF2-40B4-BE49-F238E27FC236}">
                <a16:creationId xmlns:a16="http://schemas.microsoft.com/office/drawing/2014/main" id="{C7EDE2D2-85C9-D1A6-BD04-B04CBB251D7B}"/>
              </a:ext>
            </a:extLst>
          </p:cNvPr>
          <p:cNvSpPr txBox="1"/>
          <p:nvPr/>
        </p:nvSpPr>
        <p:spPr>
          <a:xfrm>
            <a:off x="1094928" y="2937108"/>
            <a:ext cx="2568145" cy="1113364"/>
          </a:xfrm>
          <a:prstGeom prst="rect">
            <a:avLst/>
          </a:prstGeom>
          <a:noFill/>
          <a:ln>
            <a:noFill/>
          </a:ln>
        </p:spPr>
        <p:txBody>
          <a:bodyPr spcFirstLastPara="1" wrap="square" lIns="48378" tIns="48378" rIns="48378" bIns="48378" anchor="t" anchorCtr="0">
            <a:spAutoFit/>
          </a:bodyPr>
          <a:lstStyle/>
          <a:p>
            <a:pPr algn="ctr"/>
            <a:r>
              <a:rPr lang="en-US" sz="2200" b="1">
                <a:solidFill>
                  <a:schemeClr val="bg1">
                    <a:lumMod val="10000"/>
                    <a:lumOff val="90000"/>
                  </a:schemeClr>
                </a:solidFill>
              </a:rPr>
              <a:t>South African healthcare overview</a:t>
            </a:r>
          </a:p>
        </p:txBody>
      </p:sp>
      <p:sp>
        <p:nvSpPr>
          <p:cNvPr id="6" name="Google Shape;817;g1fb3d38d5ef_0_938">
            <a:extLst>
              <a:ext uri="{FF2B5EF4-FFF2-40B4-BE49-F238E27FC236}">
                <a16:creationId xmlns:a16="http://schemas.microsoft.com/office/drawing/2014/main" id="{DBA871B4-CD5A-4D85-C7D9-1F41AD9C26ED}"/>
              </a:ext>
            </a:extLst>
          </p:cNvPr>
          <p:cNvSpPr txBox="1"/>
          <p:nvPr/>
        </p:nvSpPr>
        <p:spPr>
          <a:xfrm>
            <a:off x="4846414" y="3106386"/>
            <a:ext cx="2568145" cy="774809"/>
          </a:xfrm>
          <a:prstGeom prst="rect">
            <a:avLst/>
          </a:prstGeom>
          <a:noFill/>
          <a:ln>
            <a:noFill/>
          </a:ln>
        </p:spPr>
        <p:txBody>
          <a:bodyPr spcFirstLastPara="1" wrap="square" lIns="48378" tIns="48378" rIns="48378" bIns="48378" anchor="t" anchorCtr="0">
            <a:spAutoFit/>
          </a:bodyPr>
          <a:lstStyle/>
          <a:p>
            <a:pPr algn="ctr"/>
            <a:r>
              <a:rPr lang="en-US" sz="2200" b="1" dirty="0">
                <a:solidFill>
                  <a:schemeClr val="bg1">
                    <a:lumMod val="10000"/>
                    <a:lumOff val="90000"/>
                  </a:schemeClr>
                </a:solidFill>
              </a:rPr>
              <a:t>Primary and secondary care </a:t>
            </a:r>
          </a:p>
        </p:txBody>
      </p:sp>
      <p:sp>
        <p:nvSpPr>
          <p:cNvPr id="7" name="Google Shape;817;g1fb3d38d5ef_0_938">
            <a:extLst>
              <a:ext uri="{FF2B5EF4-FFF2-40B4-BE49-F238E27FC236}">
                <a16:creationId xmlns:a16="http://schemas.microsoft.com/office/drawing/2014/main" id="{EBE6A92D-3CE8-CC3D-94C9-436BC1B2B272}"/>
              </a:ext>
            </a:extLst>
          </p:cNvPr>
          <p:cNvSpPr txBox="1"/>
          <p:nvPr/>
        </p:nvSpPr>
        <p:spPr>
          <a:xfrm>
            <a:off x="8561800" y="3106386"/>
            <a:ext cx="2568145" cy="774809"/>
          </a:xfrm>
          <a:prstGeom prst="rect">
            <a:avLst/>
          </a:prstGeom>
          <a:noFill/>
          <a:ln>
            <a:noFill/>
          </a:ln>
        </p:spPr>
        <p:txBody>
          <a:bodyPr spcFirstLastPara="1" wrap="square" lIns="48378" tIns="48378" rIns="48378" bIns="48378" anchor="t" anchorCtr="0">
            <a:spAutoFit/>
          </a:bodyPr>
          <a:lstStyle/>
          <a:p>
            <a:pPr algn="ctr"/>
            <a:r>
              <a:rPr lang="en-US" sz="2200" b="1" dirty="0">
                <a:solidFill>
                  <a:schemeClr val="bg1">
                    <a:lumMod val="10000"/>
                    <a:lumOff val="90000"/>
                  </a:schemeClr>
                </a:solidFill>
              </a:rPr>
              <a:t>Discovery Health experience </a:t>
            </a:r>
          </a:p>
        </p:txBody>
      </p:sp>
      <p:sp>
        <p:nvSpPr>
          <p:cNvPr id="2" name="Rectangle 1">
            <a:extLst>
              <a:ext uri="{FF2B5EF4-FFF2-40B4-BE49-F238E27FC236}">
                <a16:creationId xmlns:a16="http://schemas.microsoft.com/office/drawing/2014/main" id="{A13D03E6-BBC3-76A6-0908-CCA1A1E8BB62}"/>
              </a:ext>
            </a:extLst>
          </p:cNvPr>
          <p:cNvSpPr/>
          <p:nvPr/>
        </p:nvSpPr>
        <p:spPr>
          <a:xfrm>
            <a:off x="4289769" y="1169500"/>
            <a:ext cx="7518863" cy="4787900"/>
          </a:xfrm>
          <a:prstGeom prst="rect">
            <a:avLst/>
          </a:prstGeom>
          <a:solidFill>
            <a:schemeClr val="tx1">
              <a:alpha val="5797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45527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 name="Object 54" hidden="1">
            <a:extLst>
              <a:ext uri="{FF2B5EF4-FFF2-40B4-BE49-F238E27FC236}">
                <a16:creationId xmlns:a16="http://schemas.microsoft.com/office/drawing/2014/main" id="{1C31002D-2738-6A1E-D34E-6B68B3DC5061}"/>
              </a:ext>
            </a:extLst>
          </p:cNvPr>
          <p:cNvGraphicFramePr>
            <a:graphicFrameLocks noChangeAspect="1"/>
          </p:cNvGraphicFramePr>
          <p:nvPr>
            <p:custDataLst>
              <p:tags r:id="rId1"/>
            </p:custDataLst>
            <p:extLst>
              <p:ext uri="{D42A27DB-BD31-4B8C-83A1-F6EECF244321}">
                <p14:modId xmlns:p14="http://schemas.microsoft.com/office/powerpoint/2010/main" val="94840594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5" name="Object 54" hidden="1">
                        <a:extLst>
                          <a:ext uri="{FF2B5EF4-FFF2-40B4-BE49-F238E27FC236}">
                            <a16:creationId xmlns:a16="http://schemas.microsoft.com/office/drawing/2014/main" id="{1C31002D-2738-6A1E-D34E-6B68B3DC5061}"/>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cxnSp>
        <p:nvCxnSpPr>
          <p:cNvPr id="45" name="Straight Arrow Connector 44">
            <a:extLst>
              <a:ext uri="{FF2B5EF4-FFF2-40B4-BE49-F238E27FC236}">
                <a16:creationId xmlns:a16="http://schemas.microsoft.com/office/drawing/2014/main" id="{9FFCD9BD-E077-CEB8-194B-56FB240837B8}"/>
              </a:ext>
            </a:extLst>
          </p:cNvPr>
          <p:cNvCxnSpPr>
            <a:cxnSpLocks/>
          </p:cNvCxnSpPr>
          <p:nvPr/>
        </p:nvCxnSpPr>
        <p:spPr>
          <a:xfrm>
            <a:off x="2799155" y="5789542"/>
            <a:ext cx="6518566" cy="0"/>
          </a:xfrm>
          <a:prstGeom prst="straightConnector1">
            <a:avLst/>
          </a:prstGeom>
          <a:ln>
            <a:solidFill>
              <a:schemeClr val="accent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663BA425-9630-EB44-9B4B-AC1F9EE07B46}"/>
              </a:ext>
            </a:extLst>
          </p:cNvPr>
          <p:cNvSpPr/>
          <p:nvPr/>
        </p:nvSpPr>
        <p:spPr>
          <a:xfrm>
            <a:off x="510854" y="2553913"/>
            <a:ext cx="4233866" cy="1231902"/>
          </a:xfrm>
          <a:prstGeom prst="rect">
            <a:avLst/>
          </a:prstGeom>
          <a:solidFill>
            <a:schemeClr val="bg2">
              <a:lumMod val="65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endParaRPr lang="en-ZA" sz="3200" b="1" kern="0">
              <a:solidFill>
                <a:srgbClr val="AADB1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7" name="Rectangle 16">
            <a:extLst>
              <a:ext uri="{FF2B5EF4-FFF2-40B4-BE49-F238E27FC236}">
                <a16:creationId xmlns:a16="http://schemas.microsoft.com/office/drawing/2014/main" id="{3CCA0D67-E3F9-6AF8-867D-8BCFE947E94F}"/>
              </a:ext>
            </a:extLst>
          </p:cNvPr>
          <p:cNvSpPr/>
          <p:nvPr/>
        </p:nvSpPr>
        <p:spPr>
          <a:xfrm>
            <a:off x="5143814" y="2543753"/>
            <a:ext cx="6537332" cy="1231902"/>
          </a:xfrm>
          <a:prstGeom prst="rect">
            <a:avLst/>
          </a:prstGeom>
          <a:solidFill>
            <a:schemeClr val="bg2">
              <a:lumMod val="65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endParaRPr lang="en-ZA" sz="3200" b="1" kern="0">
              <a:solidFill>
                <a:srgbClr val="AADB1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 name="Title 1">
            <a:extLst>
              <a:ext uri="{FF2B5EF4-FFF2-40B4-BE49-F238E27FC236}">
                <a16:creationId xmlns:a16="http://schemas.microsoft.com/office/drawing/2014/main" id="{C40BB391-EA4F-C089-4881-56379404008E}"/>
              </a:ext>
            </a:extLst>
          </p:cNvPr>
          <p:cNvSpPr>
            <a:spLocks noGrp="1"/>
          </p:cNvSpPr>
          <p:nvPr>
            <p:ph type="title"/>
          </p:nvPr>
        </p:nvSpPr>
        <p:spPr/>
        <p:txBody>
          <a:bodyPr vert="horz"/>
          <a:lstStyle/>
          <a:p>
            <a:r>
              <a:rPr lang="en-US" sz="2200" b="0" cap="none" dirty="0">
                <a:latin typeface="+mn-lt"/>
              </a:rPr>
              <a:t>South Africa population access to health insurance </a:t>
            </a:r>
          </a:p>
        </p:txBody>
      </p:sp>
      <p:sp>
        <p:nvSpPr>
          <p:cNvPr id="3" name="Rectangle 2">
            <a:extLst>
              <a:ext uri="{FF2B5EF4-FFF2-40B4-BE49-F238E27FC236}">
                <a16:creationId xmlns:a16="http://schemas.microsoft.com/office/drawing/2014/main" id="{829B0A57-AD23-00D0-B440-1708CDB48829}"/>
              </a:ext>
            </a:extLst>
          </p:cNvPr>
          <p:cNvSpPr/>
          <p:nvPr/>
        </p:nvSpPr>
        <p:spPr>
          <a:xfrm>
            <a:off x="510854" y="1195017"/>
            <a:ext cx="1917386" cy="1231902"/>
          </a:xfrm>
          <a:prstGeom prst="rect">
            <a:avLst/>
          </a:prstGeom>
          <a:solidFill>
            <a:srgbClr val="000000"/>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US" sz="1400" b="1" kern="0">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Civil servants and their dependants</a:t>
            </a:r>
          </a:p>
          <a:p>
            <a:pPr algn="ctr">
              <a:defRPr/>
            </a:pPr>
            <a:r>
              <a:rPr lang="en-US" sz="1400" b="1" kern="0">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(incl. SoEs)</a:t>
            </a:r>
          </a:p>
        </p:txBody>
      </p:sp>
      <p:sp>
        <p:nvSpPr>
          <p:cNvPr id="5" name="Rectangle 4">
            <a:extLst>
              <a:ext uri="{FF2B5EF4-FFF2-40B4-BE49-F238E27FC236}">
                <a16:creationId xmlns:a16="http://schemas.microsoft.com/office/drawing/2014/main" id="{807ACF8F-86D6-C9FD-35D7-F6BC91AE0071}"/>
              </a:ext>
            </a:extLst>
          </p:cNvPr>
          <p:cNvSpPr/>
          <p:nvPr/>
        </p:nvSpPr>
        <p:spPr>
          <a:xfrm>
            <a:off x="2827334" y="1195017"/>
            <a:ext cx="1917386" cy="1231902"/>
          </a:xfrm>
          <a:prstGeom prst="rect">
            <a:avLst/>
          </a:prstGeom>
          <a:solidFill>
            <a:srgbClr val="000000"/>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US" sz="1400" b="1" kern="0">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Formal Sector employed and their dependents (large business)</a:t>
            </a:r>
          </a:p>
        </p:txBody>
      </p:sp>
      <p:sp>
        <p:nvSpPr>
          <p:cNvPr id="6" name="Rectangle 5">
            <a:extLst>
              <a:ext uri="{FF2B5EF4-FFF2-40B4-BE49-F238E27FC236}">
                <a16:creationId xmlns:a16="http://schemas.microsoft.com/office/drawing/2014/main" id="{AA96AF5B-AC5A-26D3-293A-5CEDCA47D32C}"/>
              </a:ext>
            </a:extLst>
          </p:cNvPr>
          <p:cNvSpPr/>
          <p:nvPr/>
        </p:nvSpPr>
        <p:spPr>
          <a:xfrm>
            <a:off x="5143814" y="1195017"/>
            <a:ext cx="1917386" cy="1231902"/>
          </a:xfrm>
          <a:prstGeom prst="rect">
            <a:avLst/>
          </a:prstGeom>
          <a:solidFill>
            <a:srgbClr val="000000"/>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US" sz="1400" b="1" kern="0">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Formal Sector employed and their </a:t>
            </a:r>
            <a:r>
              <a:rPr lang="en-US" sz="1400" b="1" kern="0" err="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dependants</a:t>
            </a:r>
            <a:r>
              <a:rPr lang="en-US" sz="1400" b="1" kern="0">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 (SMMEs)</a:t>
            </a:r>
          </a:p>
        </p:txBody>
      </p:sp>
      <p:sp>
        <p:nvSpPr>
          <p:cNvPr id="7" name="Rectangle 6">
            <a:extLst>
              <a:ext uri="{FF2B5EF4-FFF2-40B4-BE49-F238E27FC236}">
                <a16:creationId xmlns:a16="http://schemas.microsoft.com/office/drawing/2014/main" id="{36E8DB2B-63F7-4CC0-9581-C35FF50C2F33}"/>
              </a:ext>
            </a:extLst>
          </p:cNvPr>
          <p:cNvSpPr/>
          <p:nvPr/>
        </p:nvSpPr>
        <p:spPr>
          <a:xfrm>
            <a:off x="7460294" y="1195017"/>
            <a:ext cx="1917386" cy="1231902"/>
          </a:xfrm>
          <a:prstGeom prst="rect">
            <a:avLst/>
          </a:prstGeom>
          <a:solidFill>
            <a:srgbClr val="000000"/>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US" sz="1400" b="1" kern="0">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Informal sector and their dependents</a:t>
            </a:r>
          </a:p>
        </p:txBody>
      </p:sp>
      <p:sp>
        <p:nvSpPr>
          <p:cNvPr id="8" name="Rectangle 7">
            <a:extLst>
              <a:ext uri="{FF2B5EF4-FFF2-40B4-BE49-F238E27FC236}">
                <a16:creationId xmlns:a16="http://schemas.microsoft.com/office/drawing/2014/main" id="{0496CC2F-AAF4-7387-8573-2F84D7C13D7C}"/>
              </a:ext>
            </a:extLst>
          </p:cNvPr>
          <p:cNvSpPr/>
          <p:nvPr/>
        </p:nvSpPr>
        <p:spPr>
          <a:xfrm>
            <a:off x="9776774" y="1195017"/>
            <a:ext cx="1917386" cy="1231902"/>
          </a:xfrm>
          <a:prstGeom prst="rect">
            <a:avLst/>
          </a:prstGeom>
          <a:solidFill>
            <a:srgbClr val="000000"/>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US" sz="1400" b="1" kern="0">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Individuals in households with no income or are not employed</a:t>
            </a:r>
          </a:p>
        </p:txBody>
      </p:sp>
      <p:sp>
        <p:nvSpPr>
          <p:cNvPr id="9" name="Rectangle 8">
            <a:extLst>
              <a:ext uri="{FF2B5EF4-FFF2-40B4-BE49-F238E27FC236}">
                <a16:creationId xmlns:a16="http://schemas.microsoft.com/office/drawing/2014/main" id="{73E9A8FF-1E9F-B0C5-62A1-CFA6DE679899}"/>
              </a:ext>
            </a:extLst>
          </p:cNvPr>
          <p:cNvSpPr/>
          <p:nvPr/>
        </p:nvSpPr>
        <p:spPr>
          <a:xfrm>
            <a:off x="646236" y="2665673"/>
            <a:ext cx="1782004" cy="988062"/>
          </a:xfrm>
          <a:prstGeom prst="rect">
            <a:avLst/>
          </a:prstGeom>
          <a:solidFill>
            <a:schemeClr val="tx1">
              <a:lumMod val="90000"/>
              <a:lumOff val="10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ZA" sz="3200" b="1" kern="0">
                <a:solidFill>
                  <a:srgbClr val="AADB1E"/>
                </a:solidFill>
                <a:latin typeface="Open Sans Semibold" panose="020B0706030804020204" pitchFamily="34" charset="0"/>
                <a:ea typeface="Open Sans Semibold" panose="020B0706030804020204" pitchFamily="34" charset="0"/>
                <a:cs typeface="Open Sans Semibold" panose="020B0706030804020204" pitchFamily="34" charset="0"/>
              </a:rPr>
              <a:t>~6m</a:t>
            </a:r>
          </a:p>
        </p:txBody>
      </p:sp>
      <p:sp>
        <p:nvSpPr>
          <p:cNvPr id="10" name="Rectangle 9">
            <a:extLst>
              <a:ext uri="{FF2B5EF4-FFF2-40B4-BE49-F238E27FC236}">
                <a16:creationId xmlns:a16="http://schemas.microsoft.com/office/drawing/2014/main" id="{7C156080-0368-BECD-63DD-52B57E1A2A35}"/>
              </a:ext>
            </a:extLst>
          </p:cNvPr>
          <p:cNvSpPr/>
          <p:nvPr/>
        </p:nvSpPr>
        <p:spPr>
          <a:xfrm>
            <a:off x="2799155" y="2665673"/>
            <a:ext cx="1782004" cy="988062"/>
          </a:xfrm>
          <a:prstGeom prst="rect">
            <a:avLst/>
          </a:prstGeom>
          <a:solidFill>
            <a:schemeClr val="tx1">
              <a:lumMod val="90000"/>
              <a:lumOff val="10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ZA" sz="3200" b="1" kern="0">
                <a:solidFill>
                  <a:srgbClr val="AADB1E"/>
                </a:solidFill>
                <a:latin typeface="Open Sans Semibold" panose="020B0706030804020204" pitchFamily="34" charset="0"/>
                <a:ea typeface="Open Sans Semibold" panose="020B0706030804020204" pitchFamily="34" charset="0"/>
                <a:cs typeface="Open Sans Semibold" panose="020B0706030804020204" pitchFamily="34" charset="0"/>
              </a:rPr>
              <a:t>~12m</a:t>
            </a:r>
          </a:p>
        </p:txBody>
      </p:sp>
      <p:sp>
        <p:nvSpPr>
          <p:cNvPr id="11" name="Rectangle 10">
            <a:extLst>
              <a:ext uri="{FF2B5EF4-FFF2-40B4-BE49-F238E27FC236}">
                <a16:creationId xmlns:a16="http://schemas.microsoft.com/office/drawing/2014/main" id="{56DB3742-3F52-3287-7A99-2EF830015E32}"/>
              </a:ext>
            </a:extLst>
          </p:cNvPr>
          <p:cNvSpPr/>
          <p:nvPr/>
        </p:nvSpPr>
        <p:spPr>
          <a:xfrm>
            <a:off x="5382798" y="2678377"/>
            <a:ext cx="1782004" cy="988062"/>
          </a:xfrm>
          <a:prstGeom prst="rect">
            <a:avLst/>
          </a:prstGeom>
          <a:solidFill>
            <a:schemeClr val="tx1">
              <a:lumMod val="90000"/>
              <a:lumOff val="10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ZA" sz="3200" b="1" kern="0">
                <a:solidFill>
                  <a:srgbClr val="AADB1E"/>
                </a:solidFill>
                <a:latin typeface="Open Sans Semibold" panose="020B0706030804020204" pitchFamily="34" charset="0"/>
                <a:ea typeface="Open Sans Semibold" panose="020B0706030804020204" pitchFamily="34" charset="0"/>
                <a:cs typeface="Open Sans Semibold" panose="020B0706030804020204" pitchFamily="34" charset="0"/>
              </a:rPr>
              <a:t>6m</a:t>
            </a:r>
          </a:p>
        </p:txBody>
      </p:sp>
      <p:sp>
        <p:nvSpPr>
          <p:cNvPr id="12" name="Rectangle 11">
            <a:extLst>
              <a:ext uri="{FF2B5EF4-FFF2-40B4-BE49-F238E27FC236}">
                <a16:creationId xmlns:a16="http://schemas.microsoft.com/office/drawing/2014/main" id="{95D8BB2A-FC9E-CFAC-449A-D22F2A60CE89}"/>
              </a:ext>
            </a:extLst>
          </p:cNvPr>
          <p:cNvSpPr/>
          <p:nvPr/>
        </p:nvSpPr>
        <p:spPr>
          <a:xfrm>
            <a:off x="7535717" y="2678377"/>
            <a:ext cx="1782004" cy="988062"/>
          </a:xfrm>
          <a:prstGeom prst="rect">
            <a:avLst/>
          </a:prstGeom>
          <a:solidFill>
            <a:schemeClr val="tx1">
              <a:lumMod val="90000"/>
              <a:lumOff val="10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ZA" sz="3200" b="1" kern="0">
                <a:solidFill>
                  <a:srgbClr val="AADB1E"/>
                </a:solidFill>
                <a:latin typeface="Open Sans Semibold" panose="020B0706030804020204" pitchFamily="34" charset="0"/>
                <a:ea typeface="Open Sans Semibold" panose="020B0706030804020204" pitchFamily="34" charset="0"/>
                <a:cs typeface="Open Sans Semibold" panose="020B0706030804020204" pitchFamily="34" charset="0"/>
              </a:rPr>
              <a:t>~11m</a:t>
            </a:r>
          </a:p>
        </p:txBody>
      </p:sp>
      <p:sp>
        <p:nvSpPr>
          <p:cNvPr id="13" name="Rectangle 12">
            <a:extLst>
              <a:ext uri="{FF2B5EF4-FFF2-40B4-BE49-F238E27FC236}">
                <a16:creationId xmlns:a16="http://schemas.microsoft.com/office/drawing/2014/main" id="{C715729E-D27F-58CD-FE15-C305D3F4E1D0}"/>
              </a:ext>
            </a:extLst>
          </p:cNvPr>
          <p:cNvSpPr/>
          <p:nvPr/>
        </p:nvSpPr>
        <p:spPr>
          <a:xfrm>
            <a:off x="9688636" y="2678377"/>
            <a:ext cx="1782004" cy="988062"/>
          </a:xfrm>
          <a:prstGeom prst="rect">
            <a:avLst/>
          </a:prstGeom>
          <a:solidFill>
            <a:schemeClr val="tx1">
              <a:lumMod val="90000"/>
              <a:lumOff val="10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ZA" sz="3200" b="1" kern="0">
                <a:solidFill>
                  <a:srgbClr val="AADB1E"/>
                </a:solidFill>
                <a:latin typeface="Open Sans Semibold" panose="020B0706030804020204" pitchFamily="34" charset="0"/>
                <a:ea typeface="Open Sans Semibold" panose="020B0706030804020204" pitchFamily="34" charset="0"/>
                <a:cs typeface="Open Sans Semibold" panose="020B0706030804020204" pitchFamily="34" charset="0"/>
              </a:rPr>
              <a:t>~25m</a:t>
            </a:r>
          </a:p>
        </p:txBody>
      </p:sp>
      <p:sp>
        <p:nvSpPr>
          <p:cNvPr id="23" name="TextBox 22">
            <a:extLst>
              <a:ext uri="{FF2B5EF4-FFF2-40B4-BE49-F238E27FC236}">
                <a16:creationId xmlns:a16="http://schemas.microsoft.com/office/drawing/2014/main" id="{DD8AACC5-746C-A95B-35C9-9566E3368FDA}"/>
              </a:ext>
            </a:extLst>
          </p:cNvPr>
          <p:cNvSpPr txBox="1"/>
          <p:nvPr/>
        </p:nvSpPr>
        <p:spPr>
          <a:xfrm>
            <a:off x="2976328" y="5623933"/>
            <a:ext cx="6158510" cy="338554"/>
          </a:xfrm>
          <a:prstGeom prst="rect">
            <a:avLst/>
          </a:prstGeom>
          <a:solidFill>
            <a:schemeClr val="tx1"/>
          </a:solidFill>
        </p:spPr>
        <p:txBody>
          <a:bodyPr wrap="square">
            <a:spAutoFit/>
          </a:bodyPr>
          <a:lstStyle/>
          <a:p>
            <a:pPr algn="ctr">
              <a:defRPr/>
            </a:pPr>
            <a:r>
              <a:rPr lang="en-US" sz="1600" b="1" kern="0" dirty="0">
                <a:solidFill>
                  <a:schemeClr val="accent5">
                    <a:lumMod val="60000"/>
                    <a:lumOff val="4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26m working or employed but not medical scheme members</a:t>
            </a:r>
          </a:p>
        </p:txBody>
      </p:sp>
      <p:cxnSp>
        <p:nvCxnSpPr>
          <p:cNvPr id="24" name="Straight Arrow Connector 23">
            <a:extLst>
              <a:ext uri="{FF2B5EF4-FFF2-40B4-BE49-F238E27FC236}">
                <a16:creationId xmlns:a16="http://schemas.microsoft.com/office/drawing/2014/main" id="{27155C64-685D-315E-620E-D7950497A046}"/>
              </a:ext>
            </a:extLst>
          </p:cNvPr>
          <p:cNvCxnSpPr>
            <a:cxnSpLocks/>
            <a:endCxn id="9" idx="0"/>
          </p:cNvCxnSpPr>
          <p:nvPr/>
        </p:nvCxnSpPr>
        <p:spPr>
          <a:xfrm>
            <a:off x="1537238" y="2424881"/>
            <a:ext cx="0" cy="240792"/>
          </a:xfrm>
          <a:prstGeom prst="straightConnector1">
            <a:avLst/>
          </a:prstGeom>
          <a:ln>
            <a:solidFill>
              <a:srgbClr val="B0D736"/>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5ADEA403-5D58-E892-D131-8D6A0FF250E1}"/>
              </a:ext>
            </a:extLst>
          </p:cNvPr>
          <p:cNvCxnSpPr>
            <a:cxnSpLocks/>
          </p:cNvCxnSpPr>
          <p:nvPr/>
        </p:nvCxnSpPr>
        <p:spPr>
          <a:xfrm>
            <a:off x="3768785" y="2424881"/>
            <a:ext cx="0" cy="253496"/>
          </a:xfrm>
          <a:prstGeom prst="straightConnector1">
            <a:avLst/>
          </a:prstGeom>
          <a:ln>
            <a:solidFill>
              <a:srgbClr val="B0D736"/>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5A0CD33B-DD54-DEF8-E7FC-68DBE137FD2F}"/>
              </a:ext>
            </a:extLst>
          </p:cNvPr>
          <p:cNvCxnSpPr>
            <a:cxnSpLocks/>
          </p:cNvCxnSpPr>
          <p:nvPr/>
        </p:nvCxnSpPr>
        <p:spPr>
          <a:xfrm>
            <a:off x="6103620" y="2424881"/>
            <a:ext cx="0" cy="253496"/>
          </a:xfrm>
          <a:prstGeom prst="straightConnector1">
            <a:avLst/>
          </a:prstGeom>
          <a:ln>
            <a:solidFill>
              <a:srgbClr val="B0D736"/>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0182E921-E34C-00D3-4F12-BB9B302C9952}"/>
              </a:ext>
            </a:extLst>
          </p:cNvPr>
          <p:cNvCxnSpPr>
            <a:cxnSpLocks/>
            <a:endCxn id="12" idx="0"/>
          </p:cNvCxnSpPr>
          <p:nvPr/>
        </p:nvCxnSpPr>
        <p:spPr>
          <a:xfrm flipH="1">
            <a:off x="8426719" y="2424881"/>
            <a:ext cx="0" cy="253496"/>
          </a:xfrm>
          <a:prstGeom prst="straightConnector1">
            <a:avLst/>
          </a:prstGeom>
          <a:ln>
            <a:solidFill>
              <a:srgbClr val="B0D736"/>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4A5F7A82-D5B8-7218-B2E1-91ABD44DCCE3}"/>
              </a:ext>
            </a:extLst>
          </p:cNvPr>
          <p:cNvCxnSpPr>
            <a:cxnSpLocks/>
          </p:cNvCxnSpPr>
          <p:nvPr/>
        </p:nvCxnSpPr>
        <p:spPr>
          <a:xfrm>
            <a:off x="10791347" y="2424881"/>
            <a:ext cx="0" cy="240792"/>
          </a:xfrm>
          <a:prstGeom prst="straightConnector1">
            <a:avLst/>
          </a:prstGeom>
          <a:ln>
            <a:solidFill>
              <a:srgbClr val="B0D736"/>
            </a:solidFill>
            <a:tailEnd type="triangle"/>
          </a:ln>
        </p:spPr>
        <p:style>
          <a:lnRef idx="1">
            <a:schemeClr val="accent1"/>
          </a:lnRef>
          <a:fillRef idx="0">
            <a:schemeClr val="accent1"/>
          </a:fillRef>
          <a:effectRef idx="0">
            <a:schemeClr val="accent1"/>
          </a:effectRef>
          <a:fontRef idx="minor">
            <a:schemeClr val="tx1"/>
          </a:fontRef>
        </p:style>
      </p:cxnSp>
      <p:cxnSp>
        <p:nvCxnSpPr>
          <p:cNvPr id="15" name="Elbow Connector 14">
            <a:extLst>
              <a:ext uri="{FF2B5EF4-FFF2-40B4-BE49-F238E27FC236}">
                <a16:creationId xmlns:a16="http://schemas.microsoft.com/office/drawing/2014/main" id="{6A2097FB-E9FA-EE80-7319-88AEDEB2056A}"/>
              </a:ext>
            </a:extLst>
          </p:cNvPr>
          <p:cNvCxnSpPr>
            <a:cxnSpLocks/>
            <a:stCxn id="9" idx="2"/>
            <a:endCxn id="32" idx="0"/>
          </p:cNvCxnSpPr>
          <p:nvPr/>
        </p:nvCxnSpPr>
        <p:spPr>
          <a:xfrm rot="5400000">
            <a:off x="1209542" y="3978257"/>
            <a:ext cx="652219" cy="3174"/>
          </a:xfrm>
          <a:prstGeom prst="bentConnector3">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a:extLst>
              <a:ext uri="{FF2B5EF4-FFF2-40B4-BE49-F238E27FC236}">
                <a16:creationId xmlns:a16="http://schemas.microsoft.com/office/drawing/2014/main" id="{97995608-09BE-FF72-5554-BBC9764E9522}"/>
              </a:ext>
            </a:extLst>
          </p:cNvPr>
          <p:cNvCxnSpPr>
            <a:cxnSpLocks/>
            <a:stCxn id="10" idx="2"/>
            <a:endCxn id="32" idx="0"/>
          </p:cNvCxnSpPr>
          <p:nvPr/>
        </p:nvCxnSpPr>
        <p:spPr>
          <a:xfrm rot="5400000">
            <a:off x="2286002" y="2901798"/>
            <a:ext cx="652219" cy="2156093"/>
          </a:xfrm>
          <a:prstGeom prst="bentConnector3">
            <a:avLst>
              <a:gd name="adj1" fmla="val 50000"/>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4A4FEDC1-BAA5-549C-601E-4229D3574DB9}"/>
              </a:ext>
            </a:extLst>
          </p:cNvPr>
          <p:cNvSpPr/>
          <p:nvPr/>
        </p:nvSpPr>
        <p:spPr>
          <a:xfrm>
            <a:off x="646236" y="4305954"/>
            <a:ext cx="1775655" cy="1170021"/>
          </a:xfrm>
          <a:prstGeom prst="rect">
            <a:avLst/>
          </a:prstGeom>
          <a:solidFill>
            <a:schemeClr val="tx1">
              <a:lumMod val="90000"/>
              <a:lumOff val="10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ZA" sz="1600" b="1" kern="0">
                <a:solidFill>
                  <a:schemeClr val="accent5">
                    <a:lumMod val="60000"/>
                    <a:lumOff val="4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9m medical scheme members</a:t>
            </a:r>
          </a:p>
        </p:txBody>
      </p:sp>
      <p:sp>
        <p:nvSpPr>
          <p:cNvPr id="33" name="Rectangle 32">
            <a:extLst>
              <a:ext uri="{FF2B5EF4-FFF2-40B4-BE49-F238E27FC236}">
                <a16:creationId xmlns:a16="http://schemas.microsoft.com/office/drawing/2014/main" id="{6909F5C8-86D4-4E24-8382-1E63243FE7BD}"/>
              </a:ext>
            </a:extLst>
          </p:cNvPr>
          <p:cNvSpPr/>
          <p:nvPr/>
        </p:nvSpPr>
        <p:spPr>
          <a:xfrm>
            <a:off x="2799155" y="4305954"/>
            <a:ext cx="1775655" cy="1170021"/>
          </a:xfrm>
          <a:prstGeom prst="rect">
            <a:avLst/>
          </a:prstGeom>
          <a:solidFill>
            <a:schemeClr val="tx1">
              <a:lumMod val="90000"/>
              <a:lumOff val="10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ZA" sz="1600" b="1" kern="0" dirty="0">
                <a:solidFill>
                  <a:schemeClr val="accent5">
                    <a:lumMod val="60000"/>
                    <a:lumOff val="4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~9m employed but not medical scheme members</a:t>
            </a:r>
          </a:p>
        </p:txBody>
      </p:sp>
      <p:sp>
        <p:nvSpPr>
          <p:cNvPr id="42" name="Rectangle 41">
            <a:extLst>
              <a:ext uri="{FF2B5EF4-FFF2-40B4-BE49-F238E27FC236}">
                <a16:creationId xmlns:a16="http://schemas.microsoft.com/office/drawing/2014/main" id="{B1B22DC2-445A-5746-1694-B427C92397EF}"/>
              </a:ext>
            </a:extLst>
          </p:cNvPr>
          <p:cNvSpPr/>
          <p:nvPr/>
        </p:nvSpPr>
        <p:spPr>
          <a:xfrm>
            <a:off x="5382798" y="4305954"/>
            <a:ext cx="3934924" cy="1170021"/>
          </a:xfrm>
          <a:prstGeom prst="rect">
            <a:avLst/>
          </a:prstGeom>
          <a:solidFill>
            <a:schemeClr val="tx1">
              <a:lumMod val="90000"/>
              <a:lumOff val="10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ZA" sz="1600" b="1" kern="0">
                <a:solidFill>
                  <a:schemeClr val="accent5">
                    <a:lumMod val="60000"/>
                    <a:lumOff val="4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~17m employed in SMME sector or informal sector</a:t>
            </a:r>
          </a:p>
        </p:txBody>
      </p:sp>
      <p:sp>
        <p:nvSpPr>
          <p:cNvPr id="43" name="Rectangle 42">
            <a:extLst>
              <a:ext uri="{FF2B5EF4-FFF2-40B4-BE49-F238E27FC236}">
                <a16:creationId xmlns:a16="http://schemas.microsoft.com/office/drawing/2014/main" id="{88FF2D51-6C37-BE63-8A5E-2B2F6500EFB5}"/>
              </a:ext>
            </a:extLst>
          </p:cNvPr>
          <p:cNvSpPr/>
          <p:nvPr/>
        </p:nvSpPr>
        <p:spPr>
          <a:xfrm>
            <a:off x="9688636" y="4305954"/>
            <a:ext cx="1782004" cy="1170021"/>
          </a:xfrm>
          <a:prstGeom prst="rect">
            <a:avLst/>
          </a:prstGeom>
          <a:solidFill>
            <a:schemeClr val="tx1">
              <a:lumMod val="90000"/>
              <a:lumOff val="10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defRPr/>
            </a:pPr>
            <a:r>
              <a:rPr lang="en-ZA" sz="1600" b="1" kern="0">
                <a:solidFill>
                  <a:schemeClr val="accent5">
                    <a:lumMod val="60000"/>
                    <a:lumOff val="4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~25m unemployed</a:t>
            </a:r>
          </a:p>
        </p:txBody>
      </p:sp>
      <p:cxnSp>
        <p:nvCxnSpPr>
          <p:cNvPr id="56" name="Elbow Connector 55">
            <a:extLst>
              <a:ext uri="{FF2B5EF4-FFF2-40B4-BE49-F238E27FC236}">
                <a16:creationId xmlns:a16="http://schemas.microsoft.com/office/drawing/2014/main" id="{46E482BD-2F79-0B23-7611-30FFE5733137}"/>
              </a:ext>
            </a:extLst>
          </p:cNvPr>
          <p:cNvCxnSpPr>
            <a:cxnSpLocks/>
            <a:stCxn id="11" idx="2"/>
            <a:endCxn id="42" idx="0"/>
          </p:cNvCxnSpPr>
          <p:nvPr/>
        </p:nvCxnSpPr>
        <p:spPr>
          <a:xfrm rot="16200000" flipH="1">
            <a:off x="6492273" y="3447966"/>
            <a:ext cx="639515" cy="1076460"/>
          </a:xfrm>
          <a:prstGeom prst="bentConnector3">
            <a:avLst>
              <a:gd name="adj1" fmla="val 50000"/>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9" name="Elbow Connector 58">
            <a:extLst>
              <a:ext uri="{FF2B5EF4-FFF2-40B4-BE49-F238E27FC236}">
                <a16:creationId xmlns:a16="http://schemas.microsoft.com/office/drawing/2014/main" id="{56E79526-28D4-1932-9BD1-C697FCF0A3A0}"/>
              </a:ext>
            </a:extLst>
          </p:cNvPr>
          <p:cNvCxnSpPr>
            <a:cxnSpLocks/>
            <a:stCxn id="12" idx="2"/>
            <a:endCxn id="42" idx="0"/>
          </p:cNvCxnSpPr>
          <p:nvPr/>
        </p:nvCxnSpPr>
        <p:spPr>
          <a:xfrm rot="5400000">
            <a:off x="7568733" y="3447967"/>
            <a:ext cx="639515" cy="1076459"/>
          </a:xfrm>
          <a:prstGeom prst="bentConnector3">
            <a:avLst>
              <a:gd name="adj1" fmla="val 50000"/>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5CB88F10-0108-9EFB-9C52-47A2BD1C3BDD}"/>
              </a:ext>
            </a:extLst>
          </p:cNvPr>
          <p:cNvCxnSpPr>
            <a:stCxn id="10" idx="2"/>
            <a:endCxn id="33" idx="0"/>
          </p:cNvCxnSpPr>
          <p:nvPr/>
        </p:nvCxnSpPr>
        <p:spPr>
          <a:xfrm flipH="1">
            <a:off x="3686983" y="3653735"/>
            <a:ext cx="3174" cy="65221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645E3293-36F7-38D6-CD65-E2D5B6F828A2}"/>
              </a:ext>
            </a:extLst>
          </p:cNvPr>
          <p:cNvSpPr/>
          <p:nvPr/>
        </p:nvSpPr>
        <p:spPr>
          <a:xfrm>
            <a:off x="2621280" y="4127842"/>
            <a:ext cx="6827520" cy="1994263"/>
          </a:xfrm>
          <a:prstGeom prst="rect">
            <a:avLst/>
          </a:pr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40000"/>
                  <a:lumOff val="60000"/>
                </a:schemeClr>
              </a:solidFill>
            </a:endParaRPr>
          </a:p>
        </p:txBody>
      </p:sp>
      <p:sp>
        <p:nvSpPr>
          <p:cNvPr id="102" name="TextBox 101">
            <a:extLst>
              <a:ext uri="{FF2B5EF4-FFF2-40B4-BE49-F238E27FC236}">
                <a16:creationId xmlns:a16="http://schemas.microsoft.com/office/drawing/2014/main" id="{3979A6A0-6234-464F-686E-C5983EE82DB1}"/>
              </a:ext>
            </a:extLst>
          </p:cNvPr>
          <p:cNvSpPr txBox="1"/>
          <p:nvPr/>
        </p:nvSpPr>
        <p:spPr>
          <a:xfrm>
            <a:off x="350553" y="6527370"/>
            <a:ext cx="11093449" cy="215444"/>
          </a:xfrm>
          <a:prstGeom prst="rect">
            <a:avLst/>
          </a:prstGeom>
          <a:noFill/>
        </p:spPr>
        <p:txBody>
          <a:bodyPr wrap="squar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en-ZA" sz="800" b="0" i="0" u="none" strike="noStrike" kern="0" cap="none" spc="0" normalizeH="0" baseline="0" noProof="0">
                <a:ln>
                  <a:noFill/>
                </a:ln>
                <a:solidFill>
                  <a:schemeClr val="bg1">
                    <a:lumMod val="85000"/>
                  </a:schemeClr>
                </a:solidFill>
                <a:effectLst/>
                <a:uLnTx/>
                <a:uFillTx/>
              </a:rPr>
              <a:t>Source: Discovery Health Analysis; South Africa National Department of Health</a:t>
            </a:r>
          </a:p>
        </p:txBody>
      </p:sp>
      <p:sp>
        <p:nvSpPr>
          <p:cNvPr id="18" name="TextBox 17">
            <a:extLst>
              <a:ext uri="{FF2B5EF4-FFF2-40B4-BE49-F238E27FC236}">
                <a16:creationId xmlns:a16="http://schemas.microsoft.com/office/drawing/2014/main" id="{F7F7BBF7-2791-6EA6-60AA-640DA45559EB}"/>
              </a:ext>
            </a:extLst>
          </p:cNvPr>
          <p:cNvSpPr txBox="1"/>
          <p:nvPr/>
        </p:nvSpPr>
        <p:spPr>
          <a:xfrm>
            <a:off x="10752815" y="828036"/>
            <a:ext cx="1174230" cy="252377"/>
          </a:xfrm>
          <a:prstGeom prst="rect">
            <a:avLst/>
          </a:prstGeom>
          <a:noFill/>
        </p:spPr>
        <p:txBody>
          <a:bodyPr wrap="square" rtlCol="0">
            <a:spAutoFit/>
          </a:bodyPr>
          <a:lstStyle/>
          <a:p>
            <a:pPr algn="r">
              <a:lnSpc>
                <a:spcPct val="110000"/>
              </a:lnSpc>
            </a:pPr>
            <a:r>
              <a:rPr lang="en-US" sz="1000" dirty="0">
                <a:solidFill>
                  <a:schemeClr val="bg1">
                    <a:lumMod val="85000"/>
                  </a:schemeClr>
                </a:solidFill>
                <a:latin typeface="+mj-lt"/>
              </a:rPr>
              <a:t>ESTIMATED</a:t>
            </a:r>
            <a:endParaRPr lang="en-US" sz="1000" b="0" i="0" u="none" strike="noStrike" dirty="0">
              <a:solidFill>
                <a:schemeClr val="bg1">
                  <a:lumMod val="85000"/>
                </a:schemeClr>
              </a:solidFill>
              <a:effectLst/>
              <a:latin typeface="+mj-lt"/>
            </a:endParaRPr>
          </a:p>
        </p:txBody>
      </p:sp>
    </p:spTree>
    <p:extLst>
      <p:ext uri="{BB962C8B-B14F-4D97-AF65-F5344CB8AC3E}">
        <p14:creationId xmlns:p14="http://schemas.microsoft.com/office/powerpoint/2010/main" val="808525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2" grpId="0" animBg="1"/>
      <p:bldP spid="33" grpId="0" animBg="1"/>
      <p:bldP spid="42" grpId="0" animBg="1"/>
      <p:bldP spid="43" grpId="0" animBg="1"/>
      <p:bldP spid="7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7D6E8809-03FB-7C7B-8976-3B25764A7C0E}"/>
              </a:ext>
            </a:extLst>
          </p:cNvPr>
          <p:cNvGraphicFramePr>
            <a:graphicFrameLocks noChangeAspect="1"/>
          </p:cNvGraphicFramePr>
          <p:nvPr>
            <p:custDataLst>
              <p:tags r:id="rId1"/>
            </p:custDataLst>
            <p:extLst>
              <p:ext uri="{D42A27DB-BD31-4B8C-83A1-F6EECF244321}">
                <p14:modId xmlns:p14="http://schemas.microsoft.com/office/powerpoint/2010/main" val="3084635300"/>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4" name="think-cell data - do not delete" hidden="1">
                        <a:extLst>
                          <a:ext uri="{FF2B5EF4-FFF2-40B4-BE49-F238E27FC236}">
                            <a16:creationId xmlns:a16="http://schemas.microsoft.com/office/drawing/2014/main" id="{7D6E8809-03FB-7C7B-8976-3B25764A7C0E}"/>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Rectangle 4">
            <a:extLst>
              <a:ext uri="{FF2B5EF4-FFF2-40B4-BE49-F238E27FC236}">
                <a16:creationId xmlns:a16="http://schemas.microsoft.com/office/drawing/2014/main" id="{57AF9163-D2B9-ACB7-8459-21BC239C9056}"/>
              </a:ext>
            </a:extLst>
          </p:cNvPr>
          <p:cNvSpPr/>
          <p:nvPr/>
        </p:nvSpPr>
        <p:spPr>
          <a:xfrm>
            <a:off x="498829" y="2110375"/>
            <a:ext cx="11209864" cy="4422192"/>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411F12-5C51-F59D-4A40-F822136830B5}"/>
              </a:ext>
            </a:extLst>
          </p:cNvPr>
          <p:cNvSpPr>
            <a:spLocks noGrp="1"/>
          </p:cNvSpPr>
          <p:nvPr>
            <p:ph type="title"/>
          </p:nvPr>
        </p:nvSpPr>
        <p:spPr/>
        <p:txBody>
          <a:bodyPr vert="horz"/>
          <a:lstStyle/>
          <a:p>
            <a:r>
              <a:rPr lang="en-US" sz="2200" b="0" cap="none" dirty="0">
                <a:latin typeface="+mn-lt"/>
              </a:rPr>
              <a:t>Overview of the South African healthcare sector and regulators </a:t>
            </a:r>
          </a:p>
        </p:txBody>
      </p:sp>
      <p:sp>
        <p:nvSpPr>
          <p:cNvPr id="8" name="Round Same-side Corner of Rectangle 7">
            <a:extLst>
              <a:ext uri="{FF2B5EF4-FFF2-40B4-BE49-F238E27FC236}">
                <a16:creationId xmlns:a16="http://schemas.microsoft.com/office/drawing/2014/main" id="{836918F4-AE45-91F4-A852-67725A3744F6}"/>
              </a:ext>
            </a:extLst>
          </p:cNvPr>
          <p:cNvSpPr/>
          <p:nvPr/>
        </p:nvSpPr>
        <p:spPr>
          <a:xfrm>
            <a:off x="498829" y="1158559"/>
            <a:ext cx="11209864" cy="925689"/>
          </a:xfrm>
          <a:prstGeom prst="round2Same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D2575DAA-ABFE-97F4-BEFB-AB00244D13A7}"/>
              </a:ext>
            </a:extLst>
          </p:cNvPr>
          <p:cNvCxnSpPr>
            <a:cxnSpLocks/>
          </p:cNvCxnSpPr>
          <p:nvPr/>
        </p:nvCxnSpPr>
        <p:spPr>
          <a:xfrm>
            <a:off x="3319444" y="2110375"/>
            <a:ext cx="0" cy="4422192"/>
          </a:xfrm>
          <a:prstGeom prst="line">
            <a:avLst/>
          </a:prstGeom>
          <a:ln>
            <a:solidFill>
              <a:schemeClr val="tx1">
                <a:lumMod val="10000"/>
                <a:lumOff val="9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2B85A89-3E94-3E4A-665C-18D1E7F8B060}"/>
              </a:ext>
            </a:extLst>
          </p:cNvPr>
          <p:cNvCxnSpPr>
            <a:cxnSpLocks/>
          </p:cNvCxnSpPr>
          <p:nvPr/>
        </p:nvCxnSpPr>
        <p:spPr>
          <a:xfrm>
            <a:off x="6092083" y="2110375"/>
            <a:ext cx="0" cy="4422192"/>
          </a:xfrm>
          <a:prstGeom prst="line">
            <a:avLst/>
          </a:prstGeom>
          <a:ln>
            <a:solidFill>
              <a:schemeClr val="tx1">
                <a:lumMod val="10000"/>
                <a:lumOff val="9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6E45F41-2C8D-7503-5BAF-F6ECCA1191B8}"/>
              </a:ext>
            </a:extLst>
          </p:cNvPr>
          <p:cNvCxnSpPr>
            <a:cxnSpLocks/>
          </p:cNvCxnSpPr>
          <p:nvPr/>
        </p:nvCxnSpPr>
        <p:spPr>
          <a:xfrm>
            <a:off x="8864722" y="2110375"/>
            <a:ext cx="0" cy="4422192"/>
          </a:xfrm>
          <a:prstGeom prst="line">
            <a:avLst/>
          </a:prstGeom>
          <a:ln>
            <a:solidFill>
              <a:schemeClr val="tx1">
                <a:lumMod val="10000"/>
                <a:lumOff val="9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42918212-247B-34B8-660F-05CBE3785C2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2462" y="1277295"/>
            <a:ext cx="1788754" cy="70585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F4EA717D-6C1E-A4EA-0F07-ADE9DC59EBE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5570" y="3302086"/>
            <a:ext cx="1170782" cy="60588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0FE57F61-F441-7697-019D-8038BDE322B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5570" y="4028901"/>
            <a:ext cx="1170778" cy="117077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3295CE39-056C-DFC6-EDE2-A529D951FC3F}"/>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31247"/>
          <a:stretch/>
        </p:blipFill>
        <p:spPr bwMode="auto">
          <a:xfrm>
            <a:off x="3803768" y="1288375"/>
            <a:ext cx="1801891" cy="70585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FBDE5C01-3BE5-BE37-80C6-6DCEDD68390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42002" y="1277295"/>
            <a:ext cx="1788754" cy="705856"/>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B4CAF22F-488F-D513-34E8-2B6FAF4B72E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347957" y="1277295"/>
            <a:ext cx="1788754" cy="705857"/>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7B6A7FFA-D839-5081-C1FC-E97EE3D2121F}"/>
              </a:ext>
            </a:extLst>
          </p:cNvPr>
          <p:cNvSpPr/>
          <p:nvPr/>
        </p:nvSpPr>
        <p:spPr>
          <a:xfrm>
            <a:off x="864922" y="2158715"/>
            <a:ext cx="2136405" cy="364082"/>
          </a:xfrm>
          <a:prstGeom prst="rect">
            <a:avLst/>
          </a:prstGeom>
          <a:solidFill>
            <a:schemeClr val="bg2">
              <a:lumMod val="25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r>
              <a:rPr lang="en-US" sz="1400" b="1" kern="0">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Providers</a:t>
            </a:r>
          </a:p>
        </p:txBody>
      </p:sp>
      <p:sp>
        <p:nvSpPr>
          <p:cNvPr id="18" name="Rectangle 17">
            <a:extLst>
              <a:ext uri="{FF2B5EF4-FFF2-40B4-BE49-F238E27FC236}">
                <a16:creationId xmlns:a16="http://schemas.microsoft.com/office/drawing/2014/main" id="{98036BEE-A77B-A649-31BB-8B7AF48BE506}"/>
              </a:ext>
            </a:extLst>
          </p:cNvPr>
          <p:cNvSpPr/>
          <p:nvPr/>
        </p:nvSpPr>
        <p:spPr>
          <a:xfrm>
            <a:off x="3637561" y="2158715"/>
            <a:ext cx="2136405" cy="364082"/>
          </a:xfrm>
          <a:prstGeom prst="rect">
            <a:avLst/>
          </a:prstGeom>
          <a:solidFill>
            <a:schemeClr val="bg2">
              <a:lumMod val="25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r>
              <a:rPr lang="en-US" sz="1400" b="1" kern="0">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Payors</a:t>
            </a:r>
          </a:p>
        </p:txBody>
      </p:sp>
      <p:sp>
        <p:nvSpPr>
          <p:cNvPr id="19" name="Rectangle 18">
            <a:extLst>
              <a:ext uri="{FF2B5EF4-FFF2-40B4-BE49-F238E27FC236}">
                <a16:creationId xmlns:a16="http://schemas.microsoft.com/office/drawing/2014/main" id="{9645C564-1155-D061-50A4-2DF399CB9286}"/>
              </a:ext>
            </a:extLst>
          </p:cNvPr>
          <p:cNvSpPr/>
          <p:nvPr/>
        </p:nvSpPr>
        <p:spPr>
          <a:xfrm>
            <a:off x="6410200" y="2158715"/>
            <a:ext cx="2136405" cy="364082"/>
          </a:xfrm>
          <a:prstGeom prst="rect">
            <a:avLst/>
          </a:prstGeom>
          <a:solidFill>
            <a:schemeClr val="bg2">
              <a:lumMod val="25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r>
              <a:rPr lang="en-US" sz="1400" b="1" kern="0">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Government</a:t>
            </a:r>
          </a:p>
        </p:txBody>
      </p:sp>
      <p:sp>
        <p:nvSpPr>
          <p:cNvPr id="20" name="Rectangle 19">
            <a:extLst>
              <a:ext uri="{FF2B5EF4-FFF2-40B4-BE49-F238E27FC236}">
                <a16:creationId xmlns:a16="http://schemas.microsoft.com/office/drawing/2014/main" id="{FE4A2F67-271D-F1B6-9386-42405A1C9D3F}"/>
              </a:ext>
            </a:extLst>
          </p:cNvPr>
          <p:cNvSpPr/>
          <p:nvPr/>
        </p:nvSpPr>
        <p:spPr>
          <a:xfrm>
            <a:off x="9182840" y="2158715"/>
            <a:ext cx="2136405" cy="364082"/>
          </a:xfrm>
          <a:prstGeom prst="rect">
            <a:avLst/>
          </a:prstGeom>
          <a:solidFill>
            <a:schemeClr val="bg2">
              <a:lumMod val="25000"/>
            </a:schemeClr>
          </a:solidFill>
          <a:ln w="6350" cap="flat" cmpd="sng" algn="ctr">
            <a:gradFill flip="none" rotWithShape="1">
              <a:gsLst>
                <a:gs pos="0">
                  <a:schemeClr val="accent2"/>
                </a:gs>
                <a:gs pos="100000">
                  <a:schemeClr val="accent3"/>
                </a:gs>
              </a:gsLst>
              <a:lin ang="18900000" scaled="1"/>
              <a:tileRect/>
            </a:gradFill>
            <a:prstDash val="solid"/>
            <a:miter lim="800000"/>
          </a:ln>
          <a:effectLst/>
        </p:spPr>
        <p:txBody>
          <a:bodyPr rtlCol="0" anchor="ctr"/>
          <a:lstStyle/>
          <a:p>
            <a:pPr algn="ctr"/>
            <a:r>
              <a:rPr lang="en-US" sz="1400" b="1" kern="0" dirty="0">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Medical suppliers</a:t>
            </a:r>
          </a:p>
        </p:txBody>
      </p:sp>
      <p:sp>
        <p:nvSpPr>
          <p:cNvPr id="21" name="Rectangle 20">
            <a:extLst>
              <a:ext uri="{FF2B5EF4-FFF2-40B4-BE49-F238E27FC236}">
                <a16:creationId xmlns:a16="http://schemas.microsoft.com/office/drawing/2014/main" id="{CBF9BC77-1E6A-577C-F8EC-F2C4A7DDF3BF}"/>
              </a:ext>
            </a:extLst>
          </p:cNvPr>
          <p:cNvSpPr/>
          <p:nvPr/>
        </p:nvSpPr>
        <p:spPr>
          <a:xfrm>
            <a:off x="9506551" y="2861392"/>
            <a:ext cx="1551779"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Pharmaceuticals </a:t>
            </a:r>
          </a:p>
        </p:txBody>
      </p:sp>
      <p:sp>
        <p:nvSpPr>
          <p:cNvPr id="22" name="Rectangle 21">
            <a:extLst>
              <a:ext uri="{FF2B5EF4-FFF2-40B4-BE49-F238E27FC236}">
                <a16:creationId xmlns:a16="http://schemas.microsoft.com/office/drawing/2014/main" id="{FF6E6891-D1A6-B242-CAB1-53E017182743}"/>
              </a:ext>
            </a:extLst>
          </p:cNvPr>
          <p:cNvSpPr/>
          <p:nvPr/>
        </p:nvSpPr>
        <p:spPr>
          <a:xfrm>
            <a:off x="9506552" y="3397901"/>
            <a:ext cx="1551779"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Medical devices</a:t>
            </a:r>
          </a:p>
        </p:txBody>
      </p:sp>
      <p:sp>
        <p:nvSpPr>
          <p:cNvPr id="23" name="Rectangle 22">
            <a:extLst>
              <a:ext uri="{FF2B5EF4-FFF2-40B4-BE49-F238E27FC236}">
                <a16:creationId xmlns:a16="http://schemas.microsoft.com/office/drawing/2014/main" id="{4A79370E-89FD-40E1-6FC8-B1D7064F0B27}"/>
              </a:ext>
            </a:extLst>
          </p:cNvPr>
          <p:cNvSpPr/>
          <p:nvPr/>
        </p:nvSpPr>
        <p:spPr>
          <a:xfrm>
            <a:off x="9506551" y="3934410"/>
            <a:ext cx="1551779"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Consumables</a:t>
            </a:r>
          </a:p>
        </p:txBody>
      </p:sp>
      <p:sp>
        <p:nvSpPr>
          <p:cNvPr id="24" name="Rectangle 23">
            <a:extLst>
              <a:ext uri="{FF2B5EF4-FFF2-40B4-BE49-F238E27FC236}">
                <a16:creationId xmlns:a16="http://schemas.microsoft.com/office/drawing/2014/main" id="{89D669D6-1E9E-BBF4-1C7E-7FD3914C7DEC}"/>
              </a:ext>
            </a:extLst>
          </p:cNvPr>
          <p:cNvSpPr/>
          <p:nvPr/>
        </p:nvSpPr>
        <p:spPr>
          <a:xfrm>
            <a:off x="6733167" y="2862145"/>
            <a:ext cx="1551779" cy="364082"/>
          </a:xfrm>
          <a:prstGeom prst="rect">
            <a:avLst/>
          </a:prstGeom>
          <a:solidFill>
            <a:schemeClr val="accent3">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Parliament</a:t>
            </a:r>
          </a:p>
        </p:txBody>
      </p:sp>
      <p:sp>
        <p:nvSpPr>
          <p:cNvPr id="25" name="Rounded Rectangle 24">
            <a:extLst>
              <a:ext uri="{FF2B5EF4-FFF2-40B4-BE49-F238E27FC236}">
                <a16:creationId xmlns:a16="http://schemas.microsoft.com/office/drawing/2014/main" id="{C0C461B6-1644-D4DD-46FD-D6EB45CAC3A3}"/>
              </a:ext>
            </a:extLst>
          </p:cNvPr>
          <p:cNvSpPr/>
          <p:nvPr/>
        </p:nvSpPr>
        <p:spPr>
          <a:xfrm>
            <a:off x="6733167" y="3505999"/>
            <a:ext cx="1551779" cy="364082"/>
          </a:xfrm>
          <a:prstGeom prst="roundRect">
            <a:avLst/>
          </a:prstGeom>
          <a:solidFill>
            <a:schemeClr val="accent3">
              <a:lumMod val="75000"/>
            </a:schemeClr>
          </a:solid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Budget allocation</a:t>
            </a:r>
          </a:p>
        </p:txBody>
      </p:sp>
      <p:sp>
        <p:nvSpPr>
          <p:cNvPr id="26" name="Rectangle 25">
            <a:extLst>
              <a:ext uri="{FF2B5EF4-FFF2-40B4-BE49-F238E27FC236}">
                <a16:creationId xmlns:a16="http://schemas.microsoft.com/office/drawing/2014/main" id="{361694EA-9CF8-2DD5-3CE9-935DB1A206AF}"/>
              </a:ext>
            </a:extLst>
          </p:cNvPr>
          <p:cNvSpPr/>
          <p:nvPr/>
        </p:nvSpPr>
        <p:spPr>
          <a:xfrm>
            <a:off x="6198595" y="4258180"/>
            <a:ext cx="1102934" cy="364082"/>
          </a:xfrm>
          <a:prstGeom prst="rect">
            <a:avLst/>
          </a:prstGeom>
          <a:solidFill>
            <a:schemeClr val="accent3">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National </a:t>
            </a:r>
            <a:r>
              <a:rPr lang="en-US" sz="1000" err="1"/>
              <a:t>DoH</a:t>
            </a:r>
            <a:endParaRPr lang="en-US" sz="1000"/>
          </a:p>
        </p:txBody>
      </p:sp>
      <p:sp>
        <p:nvSpPr>
          <p:cNvPr id="27" name="Rectangle 26">
            <a:extLst>
              <a:ext uri="{FF2B5EF4-FFF2-40B4-BE49-F238E27FC236}">
                <a16:creationId xmlns:a16="http://schemas.microsoft.com/office/drawing/2014/main" id="{2EB20BE0-1C92-ED26-1835-D55CB0E4323B}"/>
              </a:ext>
            </a:extLst>
          </p:cNvPr>
          <p:cNvSpPr/>
          <p:nvPr/>
        </p:nvSpPr>
        <p:spPr>
          <a:xfrm>
            <a:off x="7632553" y="5322693"/>
            <a:ext cx="1102935" cy="364082"/>
          </a:xfrm>
          <a:prstGeom prst="rect">
            <a:avLst/>
          </a:prstGeom>
          <a:solidFill>
            <a:schemeClr val="accent3">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Provincial </a:t>
            </a:r>
            <a:r>
              <a:rPr lang="en-US" sz="1000" err="1"/>
              <a:t>DoH</a:t>
            </a:r>
            <a:endParaRPr lang="en-US" sz="1000"/>
          </a:p>
        </p:txBody>
      </p:sp>
      <p:sp>
        <p:nvSpPr>
          <p:cNvPr id="29" name="Rectangle 28">
            <a:extLst>
              <a:ext uri="{FF2B5EF4-FFF2-40B4-BE49-F238E27FC236}">
                <a16:creationId xmlns:a16="http://schemas.microsoft.com/office/drawing/2014/main" id="{20E05312-D8E2-6DAC-A5A0-F66F25644623}"/>
              </a:ext>
            </a:extLst>
          </p:cNvPr>
          <p:cNvSpPr/>
          <p:nvPr/>
        </p:nvSpPr>
        <p:spPr>
          <a:xfrm>
            <a:off x="3532861" y="2803505"/>
            <a:ext cx="1070455"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Medical schemes</a:t>
            </a:r>
          </a:p>
        </p:txBody>
      </p:sp>
      <p:sp>
        <p:nvSpPr>
          <p:cNvPr id="30" name="Rectangle 29">
            <a:extLst>
              <a:ext uri="{FF2B5EF4-FFF2-40B4-BE49-F238E27FC236}">
                <a16:creationId xmlns:a16="http://schemas.microsoft.com/office/drawing/2014/main" id="{DC3864F5-94E0-4E48-2CAB-D00E2023F484}"/>
              </a:ext>
            </a:extLst>
          </p:cNvPr>
          <p:cNvSpPr/>
          <p:nvPr/>
        </p:nvSpPr>
        <p:spPr>
          <a:xfrm>
            <a:off x="3532861" y="3330752"/>
            <a:ext cx="1070455"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Administrators</a:t>
            </a:r>
          </a:p>
        </p:txBody>
      </p:sp>
      <p:sp>
        <p:nvSpPr>
          <p:cNvPr id="31" name="Rectangle 30">
            <a:extLst>
              <a:ext uri="{FF2B5EF4-FFF2-40B4-BE49-F238E27FC236}">
                <a16:creationId xmlns:a16="http://schemas.microsoft.com/office/drawing/2014/main" id="{2A4AC5C7-76E3-E855-56C7-215CBE810619}"/>
              </a:ext>
            </a:extLst>
          </p:cNvPr>
          <p:cNvSpPr/>
          <p:nvPr/>
        </p:nvSpPr>
        <p:spPr>
          <a:xfrm>
            <a:off x="3532861" y="3848479"/>
            <a:ext cx="1070455"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Managed care</a:t>
            </a:r>
          </a:p>
          <a:p>
            <a:pPr algn="ctr"/>
            <a:r>
              <a:rPr lang="en-US" sz="1000" err="1"/>
              <a:t>organisations</a:t>
            </a:r>
            <a:r>
              <a:rPr lang="en-US" sz="1000"/>
              <a:t> </a:t>
            </a:r>
          </a:p>
        </p:txBody>
      </p:sp>
      <p:sp>
        <p:nvSpPr>
          <p:cNvPr id="32" name="Rectangle 31">
            <a:extLst>
              <a:ext uri="{FF2B5EF4-FFF2-40B4-BE49-F238E27FC236}">
                <a16:creationId xmlns:a16="http://schemas.microsoft.com/office/drawing/2014/main" id="{92F38DF7-E7F7-D5EC-FA5E-CD6B7A3AB4F5}"/>
              </a:ext>
            </a:extLst>
          </p:cNvPr>
          <p:cNvSpPr/>
          <p:nvPr/>
        </p:nvSpPr>
        <p:spPr>
          <a:xfrm>
            <a:off x="3532861" y="4390422"/>
            <a:ext cx="1070455"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Brokers</a:t>
            </a:r>
          </a:p>
        </p:txBody>
      </p:sp>
      <p:sp>
        <p:nvSpPr>
          <p:cNvPr id="33" name="Rectangle 32">
            <a:extLst>
              <a:ext uri="{FF2B5EF4-FFF2-40B4-BE49-F238E27FC236}">
                <a16:creationId xmlns:a16="http://schemas.microsoft.com/office/drawing/2014/main" id="{A49CAE0C-0C5D-945A-23E8-44A3D574A9A4}"/>
              </a:ext>
            </a:extLst>
          </p:cNvPr>
          <p:cNvSpPr/>
          <p:nvPr/>
        </p:nvSpPr>
        <p:spPr>
          <a:xfrm>
            <a:off x="4897939" y="5627010"/>
            <a:ext cx="1070455" cy="364082"/>
          </a:xfrm>
          <a:prstGeom prst="rect">
            <a:avLst/>
          </a:prstGeom>
          <a:solidFill>
            <a:schemeClr val="accent3">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Road Accident Fund </a:t>
            </a:r>
          </a:p>
        </p:txBody>
      </p:sp>
      <p:sp>
        <p:nvSpPr>
          <p:cNvPr id="34" name="Rectangle 33">
            <a:extLst>
              <a:ext uri="{FF2B5EF4-FFF2-40B4-BE49-F238E27FC236}">
                <a16:creationId xmlns:a16="http://schemas.microsoft.com/office/drawing/2014/main" id="{616B59AB-72A4-688B-0386-793B7FF5FD5E}"/>
              </a:ext>
            </a:extLst>
          </p:cNvPr>
          <p:cNvSpPr/>
          <p:nvPr/>
        </p:nvSpPr>
        <p:spPr>
          <a:xfrm>
            <a:off x="4840106" y="2803505"/>
            <a:ext cx="1070455"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Health insurers</a:t>
            </a:r>
          </a:p>
        </p:txBody>
      </p:sp>
      <p:sp>
        <p:nvSpPr>
          <p:cNvPr id="35" name="Rectangle 34">
            <a:extLst>
              <a:ext uri="{FF2B5EF4-FFF2-40B4-BE49-F238E27FC236}">
                <a16:creationId xmlns:a16="http://schemas.microsoft.com/office/drawing/2014/main" id="{4E3BE94A-6497-CD5B-C003-41A25B3C84EC}"/>
              </a:ext>
            </a:extLst>
          </p:cNvPr>
          <p:cNvSpPr/>
          <p:nvPr/>
        </p:nvSpPr>
        <p:spPr>
          <a:xfrm>
            <a:off x="4840106" y="3330752"/>
            <a:ext cx="1070455" cy="364082"/>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Gap cover</a:t>
            </a:r>
          </a:p>
        </p:txBody>
      </p:sp>
      <p:sp>
        <p:nvSpPr>
          <p:cNvPr id="36" name="Rectangle 35">
            <a:extLst>
              <a:ext uri="{FF2B5EF4-FFF2-40B4-BE49-F238E27FC236}">
                <a16:creationId xmlns:a16="http://schemas.microsoft.com/office/drawing/2014/main" id="{3F02235D-A9AD-8EE9-409C-0811C5F7EB53}"/>
              </a:ext>
            </a:extLst>
          </p:cNvPr>
          <p:cNvSpPr/>
          <p:nvPr/>
        </p:nvSpPr>
        <p:spPr>
          <a:xfrm>
            <a:off x="4840106" y="3743975"/>
            <a:ext cx="1070455" cy="364082"/>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Primary health plans </a:t>
            </a:r>
          </a:p>
        </p:txBody>
      </p:sp>
      <p:sp>
        <p:nvSpPr>
          <p:cNvPr id="37" name="Rectangle 36">
            <a:extLst>
              <a:ext uri="{FF2B5EF4-FFF2-40B4-BE49-F238E27FC236}">
                <a16:creationId xmlns:a16="http://schemas.microsoft.com/office/drawing/2014/main" id="{85E78FEC-E722-7977-1336-944049F9686F}"/>
              </a:ext>
            </a:extLst>
          </p:cNvPr>
          <p:cNvSpPr/>
          <p:nvPr/>
        </p:nvSpPr>
        <p:spPr>
          <a:xfrm>
            <a:off x="4840106" y="4172709"/>
            <a:ext cx="1070455" cy="364082"/>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Hospital cash plan</a:t>
            </a:r>
          </a:p>
        </p:txBody>
      </p:sp>
      <p:sp>
        <p:nvSpPr>
          <p:cNvPr id="38" name="Rectangle 37">
            <a:extLst>
              <a:ext uri="{FF2B5EF4-FFF2-40B4-BE49-F238E27FC236}">
                <a16:creationId xmlns:a16="http://schemas.microsoft.com/office/drawing/2014/main" id="{7153193E-A934-1FFA-2618-D50A59B1958A}"/>
              </a:ext>
            </a:extLst>
          </p:cNvPr>
          <p:cNvSpPr/>
          <p:nvPr/>
        </p:nvSpPr>
        <p:spPr>
          <a:xfrm>
            <a:off x="4896083" y="6105464"/>
            <a:ext cx="1070455" cy="364082"/>
          </a:xfrm>
          <a:prstGeom prst="rect">
            <a:avLst/>
          </a:prstGeom>
          <a:solidFill>
            <a:schemeClr val="accent3">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Compensation Fund </a:t>
            </a:r>
          </a:p>
        </p:txBody>
      </p:sp>
      <p:sp>
        <p:nvSpPr>
          <p:cNvPr id="39" name="Rectangle 38">
            <a:extLst>
              <a:ext uri="{FF2B5EF4-FFF2-40B4-BE49-F238E27FC236}">
                <a16:creationId xmlns:a16="http://schemas.microsoft.com/office/drawing/2014/main" id="{D27FC7AA-0534-522C-C5CB-B363D2A54F2E}"/>
              </a:ext>
            </a:extLst>
          </p:cNvPr>
          <p:cNvSpPr/>
          <p:nvPr/>
        </p:nvSpPr>
        <p:spPr>
          <a:xfrm>
            <a:off x="2089930" y="2803505"/>
            <a:ext cx="1070455"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Doctors etc.</a:t>
            </a:r>
          </a:p>
        </p:txBody>
      </p:sp>
      <p:sp>
        <p:nvSpPr>
          <p:cNvPr id="40" name="Rectangle 39">
            <a:extLst>
              <a:ext uri="{FF2B5EF4-FFF2-40B4-BE49-F238E27FC236}">
                <a16:creationId xmlns:a16="http://schemas.microsoft.com/office/drawing/2014/main" id="{BB4F1206-0B59-5684-2E1E-26759C373873}"/>
              </a:ext>
            </a:extLst>
          </p:cNvPr>
          <p:cNvSpPr/>
          <p:nvPr/>
        </p:nvSpPr>
        <p:spPr>
          <a:xfrm>
            <a:off x="2089930" y="5373375"/>
            <a:ext cx="1070455"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Healthcare facilities</a:t>
            </a:r>
          </a:p>
        </p:txBody>
      </p:sp>
      <p:sp>
        <p:nvSpPr>
          <p:cNvPr id="41" name="Rectangle 40">
            <a:extLst>
              <a:ext uri="{FF2B5EF4-FFF2-40B4-BE49-F238E27FC236}">
                <a16:creationId xmlns:a16="http://schemas.microsoft.com/office/drawing/2014/main" id="{B8B12BE4-284D-7C51-CEDD-8E8459C8DD1D}"/>
              </a:ext>
            </a:extLst>
          </p:cNvPr>
          <p:cNvSpPr/>
          <p:nvPr/>
        </p:nvSpPr>
        <p:spPr>
          <a:xfrm>
            <a:off x="2089930" y="5817761"/>
            <a:ext cx="1070455"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Emergency services</a:t>
            </a:r>
          </a:p>
        </p:txBody>
      </p:sp>
      <p:sp>
        <p:nvSpPr>
          <p:cNvPr id="43" name="Rectangle 42">
            <a:extLst>
              <a:ext uri="{FF2B5EF4-FFF2-40B4-BE49-F238E27FC236}">
                <a16:creationId xmlns:a16="http://schemas.microsoft.com/office/drawing/2014/main" id="{DAFE8374-D566-82BD-18DC-5978C86C580C}"/>
              </a:ext>
            </a:extLst>
          </p:cNvPr>
          <p:cNvSpPr/>
          <p:nvPr/>
        </p:nvSpPr>
        <p:spPr>
          <a:xfrm>
            <a:off x="2089930" y="3454171"/>
            <a:ext cx="1070455"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Nurses</a:t>
            </a:r>
          </a:p>
        </p:txBody>
      </p:sp>
      <p:sp>
        <p:nvSpPr>
          <p:cNvPr id="44" name="Rectangle 43">
            <a:extLst>
              <a:ext uri="{FF2B5EF4-FFF2-40B4-BE49-F238E27FC236}">
                <a16:creationId xmlns:a16="http://schemas.microsoft.com/office/drawing/2014/main" id="{AF9EC704-3B97-9AF1-AE86-BF83F9E07944}"/>
              </a:ext>
            </a:extLst>
          </p:cNvPr>
          <p:cNvSpPr/>
          <p:nvPr/>
        </p:nvSpPr>
        <p:spPr>
          <a:xfrm>
            <a:off x="2089930" y="4394102"/>
            <a:ext cx="1070455" cy="36408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Pharmacists</a:t>
            </a:r>
          </a:p>
        </p:txBody>
      </p:sp>
      <p:cxnSp>
        <p:nvCxnSpPr>
          <p:cNvPr id="1039" name="Elbow Connector 1038">
            <a:extLst>
              <a:ext uri="{FF2B5EF4-FFF2-40B4-BE49-F238E27FC236}">
                <a16:creationId xmlns:a16="http://schemas.microsoft.com/office/drawing/2014/main" id="{8D268A32-7D7E-3F9A-192D-A6D438C3340A}"/>
              </a:ext>
            </a:extLst>
          </p:cNvPr>
          <p:cNvCxnSpPr>
            <a:cxnSpLocks/>
            <a:stCxn id="21" idx="1"/>
          </p:cNvCxnSpPr>
          <p:nvPr/>
        </p:nvCxnSpPr>
        <p:spPr>
          <a:xfrm rot="10800000" flipV="1">
            <a:off x="9269577" y="3043433"/>
            <a:ext cx="236974" cy="1073018"/>
          </a:xfrm>
          <a:prstGeom prst="bentConnector2">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41" name="Straight Connector 1040">
            <a:extLst>
              <a:ext uri="{FF2B5EF4-FFF2-40B4-BE49-F238E27FC236}">
                <a16:creationId xmlns:a16="http://schemas.microsoft.com/office/drawing/2014/main" id="{BA626996-F310-D6BC-C435-47BB2E135B16}"/>
              </a:ext>
            </a:extLst>
          </p:cNvPr>
          <p:cNvCxnSpPr>
            <a:cxnSpLocks/>
          </p:cNvCxnSpPr>
          <p:nvPr/>
        </p:nvCxnSpPr>
        <p:spPr>
          <a:xfrm flipV="1">
            <a:off x="9267953" y="4111479"/>
            <a:ext cx="241200" cy="38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42" name="Straight Connector 1041">
            <a:extLst>
              <a:ext uri="{FF2B5EF4-FFF2-40B4-BE49-F238E27FC236}">
                <a16:creationId xmlns:a16="http://schemas.microsoft.com/office/drawing/2014/main" id="{56EF92C0-4E07-9A81-969A-2C0EB097B6F6}"/>
              </a:ext>
            </a:extLst>
          </p:cNvPr>
          <p:cNvCxnSpPr>
            <a:cxnSpLocks/>
          </p:cNvCxnSpPr>
          <p:nvPr/>
        </p:nvCxnSpPr>
        <p:spPr>
          <a:xfrm flipV="1">
            <a:off x="9271426" y="3579942"/>
            <a:ext cx="241200" cy="38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44" name="Straight Arrow Connector 1043">
            <a:extLst>
              <a:ext uri="{FF2B5EF4-FFF2-40B4-BE49-F238E27FC236}">
                <a16:creationId xmlns:a16="http://schemas.microsoft.com/office/drawing/2014/main" id="{BD4EE913-0F48-CBFF-4A15-76045325FD19}"/>
              </a:ext>
            </a:extLst>
          </p:cNvPr>
          <p:cNvCxnSpPr>
            <a:cxnSpLocks/>
            <a:stCxn id="24" idx="2"/>
          </p:cNvCxnSpPr>
          <p:nvPr/>
        </p:nvCxnSpPr>
        <p:spPr>
          <a:xfrm>
            <a:off x="7509057" y="3226227"/>
            <a:ext cx="0" cy="279772"/>
          </a:xfrm>
          <a:prstGeom prst="straightConnector1">
            <a:avLst/>
          </a:prstGeom>
          <a:ln>
            <a:solidFill>
              <a:schemeClr val="bg1">
                <a:lumMod val="9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54" name="Elbow Connector 1053">
            <a:extLst>
              <a:ext uri="{FF2B5EF4-FFF2-40B4-BE49-F238E27FC236}">
                <a16:creationId xmlns:a16="http://schemas.microsoft.com/office/drawing/2014/main" id="{0F739CCB-D285-691E-67F5-C24B18D1F8C4}"/>
              </a:ext>
            </a:extLst>
          </p:cNvPr>
          <p:cNvCxnSpPr>
            <a:cxnSpLocks/>
            <a:stCxn id="29" idx="1"/>
            <a:endCxn id="32" idx="1"/>
          </p:cNvCxnSpPr>
          <p:nvPr/>
        </p:nvCxnSpPr>
        <p:spPr>
          <a:xfrm rot="10800000" flipV="1">
            <a:off x="3532861" y="2985545"/>
            <a:ext cx="12700" cy="1586917"/>
          </a:xfrm>
          <a:prstGeom prst="bentConnector3">
            <a:avLst>
              <a:gd name="adj1" fmla="val 771433"/>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57" name="Straight Connector 1056">
            <a:extLst>
              <a:ext uri="{FF2B5EF4-FFF2-40B4-BE49-F238E27FC236}">
                <a16:creationId xmlns:a16="http://schemas.microsoft.com/office/drawing/2014/main" id="{CD29E858-1689-84BD-6B63-2806528B077B}"/>
              </a:ext>
            </a:extLst>
          </p:cNvPr>
          <p:cNvCxnSpPr>
            <a:cxnSpLocks/>
          </p:cNvCxnSpPr>
          <p:nvPr/>
        </p:nvCxnSpPr>
        <p:spPr>
          <a:xfrm flipH="1">
            <a:off x="3452110" y="4030520"/>
            <a:ext cx="7560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62" name="Straight Connector 1061">
            <a:extLst>
              <a:ext uri="{FF2B5EF4-FFF2-40B4-BE49-F238E27FC236}">
                <a16:creationId xmlns:a16="http://schemas.microsoft.com/office/drawing/2014/main" id="{A51618D9-357B-2FB5-FA13-06712392CFAD}"/>
              </a:ext>
            </a:extLst>
          </p:cNvPr>
          <p:cNvCxnSpPr>
            <a:cxnSpLocks/>
          </p:cNvCxnSpPr>
          <p:nvPr/>
        </p:nvCxnSpPr>
        <p:spPr>
          <a:xfrm flipH="1">
            <a:off x="3442995" y="4573488"/>
            <a:ext cx="7560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63" name="Straight Connector 1062">
            <a:extLst>
              <a:ext uri="{FF2B5EF4-FFF2-40B4-BE49-F238E27FC236}">
                <a16:creationId xmlns:a16="http://schemas.microsoft.com/office/drawing/2014/main" id="{8F3DC2F5-1446-5078-44D9-11BEB1F99EAD}"/>
              </a:ext>
            </a:extLst>
          </p:cNvPr>
          <p:cNvCxnSpPr>
            <a:cxnSpLocks/>
          </p:cNvCxnSpPr>
          <p:nvPr/>
        </p:nvCxnSpPr>
        <p:spPr>
          <a:xfrm flipH="1">
            <a:off x="3446715" y="3512793"/>
            <a:ext cx="7560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65" name="Straight Connector 1064">
            <a:extLst>
              <a:ext uri="{FF2B5EF4-FFF2-40B4-BE49-F238E27FC236}">
                <a16:creationId xmlns:a16="http://schemas.microsoft.com/office/drawing/2014/main" id="{17A3A89A-5B46-7221-75BF-B236F114AED6}"/>
              </a:ext>
            </a:extLst>
          </p:cNvPr>
          <p:cNvCxnSpPr>
            <a:cxnSpLocks/>
            <a:stCxn id="34" idx="2"/>
            <a:endCxn id="35" idx="0"/>
          </p:cNvCxnSpPr>
          <p:nvPr/>
        </p:nvCxnSpPr>
        <p:spPr>
          <a:xfrm>
            <a:off x="5375334" y="3167587"/>
            <a:ext cx="0" cy="163165"/>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69" name="Straight Connector 1068">
            <a:extLst>
              <a:ext uri="{FF2B5EF4-FFF2-40B4-BE49-F238E27FC236}">
                <a16:creationId xmlns:a16="http://schemas.microsoft.com/office/drawing/2014/main" id="{63BB34DE-0A31-0AF9-3235-CAC23BF006D1}"/>
              </a:ext>
            </a:extLst>
          </p:cNvPr>
          <p:cNvCxnSpPr>
            <a:cxnSpLocks/>
          </p:cNvCxnSpPr>
          <p:nvPr/>
        </p:nvCxnSpPr>
        <p:spPr>
          <a:xfrm flipV="1">
            <a:off x="4597811" y="3013436"/>
            <a:ext cx="234000" cy="38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072" name="Rectangle 1071">
            <a:extLst>
              <a:ext uri="{FF2B5EF4-FFF2-40B4-BE49-F238E27FC236}">
                <a16:creationId xmlns:a16="http://schemas.microsoft.com/office/drawing/2014/main" id="{25D4F24F-B369-E2DD-BD33-8CD6509C4891}"/>
              </a:ext>
            </a:extLst>
          </p:cNvPr>
          <p:cNvSpPr/>
          <p:nvPr/>
        </p:nvSpPr>
        <p:spPr>
          <a:xfrm>
            <a:off x="3510267" y="4953500"/>
            <a:ext cx="1070455" cy="211054"/>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Employer </a:t>
            </a:r>
          </a:p>
        </p:txBody>
      </p:sp>
      <p:sp>
        <p:nvSpPr>
          <p:cNvPr id="1073" name="Rectangle 1072">
            <a:extLst>
              <a:ext uri="{FF2B5EF4-FFF2-40B4-BE49-F238E27FC236}">
                <a16:creationId xmlns:a16="http://schemas.microsoft.com/office/drawing/2014/main" id="{709DC28A-EE21-E750-2F2D-554A065804C2}"/>
              </a:ext>
            </a:extLst>
          </p:cNvPr>
          <p:cNvSpPr/>
          <p:nvPr/>
        </p:nvSpPr>
        <p:spPr>
          <a:xfrm>
            <a:off x="3513282" y="5317045"/>
            <a:ext cx="1070455" cy="211054"/>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Individual</a:t>
            </a:r>
          </a:p>
        </p:txBody>
      </p:sp>
      <p:cxnSp>
        <p:nvCxnSpPr>
          <p:cNvPr id="1075" name="Elbow Connector 1074">
            <a:extLst>
              <a:ext uri="{FF2B5EF4-FFF2-40B4-BE49-F238E27FC236}">
                <a16:creationId xmlns:a16="http://schemas.microsoft.com/office/drawing/2014/main" id="{A057E5A4-9696-F438-A3CA-9D11C90F3523}"/>
              </a:ext>
            </a:extLst>
          </p:cNvPr>
          <p:cNvCxnSpPr>
            <a:cxnSpLocks/>
            <a:stCxn id="32" idx="3"/>
          </p:cNvCxnSpPr>
          <p:nvPr/>
        </p:nvCxnSpPr>
        <p:spPr>
          <a:xfrm>
            <a:off x="4603316" y="4572463"/>
            <a:ext cx="113352" cy="839778"/>
          </a:xfrm>
          <a:prstGeom prst="bentConnector2">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77" name="Straight Connector 1076">
            <a:extLst>
              <a:ext uri="{FF2B5EF4-FFF2-40B4-BE49-F238E27FC236}">
                <a16:creationId xmlns:a16="http://schemas.microsoft.com/office/drawing/2014/main" id="{25C569AE-26A0-3174-95F4-FC5E4B33420F}"/>
              </a:ext>
            </a:extLst>
          </p:cNvPr>
          <p:cNvCxnSpPr>
            <a:cxnSpLocks/>
          </p:cNvCxnSpPr>
          <p:nvPr/>
        </p:nvCxnSpPr>
        <p:spPr>
          <a:xfrm>
            <a:off x="4580300" y="5059027"/>
            <a:ext cx="14278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79" name="Straight Connector 1078">
            <a:extLst>
              <a:ext uri="{FF2B5EF4-FFF2-40B4-BE49-F238E27FC236}">
                <a16:creationId xmlns:a16="http://schemas.microsoft.com/office/drawing/2014/main" id="{FB1BF72C-3BF3-1C38-E2B2-229AB3C5C57A}"/>
              </a:ext>
            </a:extLst>
          </p:cNvPr>
          <p:cNvCxnSpPr>
            <a:cxnSpLocks/>
          </p:cNvCxnSpPr>
          <p:nvPr/>
        </p:nvCxnSpPr>
        <p:spPr>
          <a:xfrm>
            <a:off x="4580058" y="5420953"/>
            <a:ext cx="14278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972AE360-DACD-E5F5-5702-A69427C394B9}"/>
              </a:ext>
            </a:extLst>
          </p:cNvPr>
          <p:cNvSpPr txBox="1"/>
          <p:nvPr/>
        </p:nvSpPr>
        <p:spPr>
          <a:xfrm>
            <a:off x="304800" y="6592463"/>
            <a:ext cx="2408032" cy="220381"/>
          </a:xfrm>
          <a:prstGeom prst="rect">
            <a:avLst/>
          </a:prstGeom>
          <a:noFill/>
        </p:spPr>
        <p:txBody>
          <a:bodyPr wrap="none" rtlCol="0">
            <a:spAutoFit/>
          </a:bodyPr>
          <a:lstStyle/>
          <a:p>
            <a:pPr algn="l">
              <a:lnSpc>
                <a:spcPct val="110000"/>
              </a:lnSpc>
            </a:pPr>
            <a:r>
              <a:rPr lang="en-US" sz="800" b="0" i="0" u="none" strike="noStrike">
                <a:solidFill>
                  <a:schemeClr val="tx1">
                    <a:lumMod val="10000"/>
                    <a:lumOff val="90000"/>
                  </a:schemeClr>
                </a:solidFill>
                <a:effectLst/>
                <a:latin typeface="+mj-lt"/>
              </a:rPr>
              <a:t>Source: HMI provisional findings report, 2018  </a:t>
            </a:r>
          </a:p>
        </p:txBody>
      </p:sp>
      <p:sp>
        <p:nvSpPr>
          <p:cNvPr id="1043" name="TextBox 1042">
            <a:extLst>
              <a:ext uri="{FF2B5EF4-FFF2-40B4-BE49-F238E27FC236}">
                <a16:creationId xmlns:a16="http://schemas.microsoft.com/office/drawing/2014/main" id="{2539129D-2F2E-C08A-194B-6375B10682AB}"/>
              </a:ext>
            </a:extLst>
          </p:cNvPr>
          <p:cNvSpPr txBox="1"/>
          <p:nvPr/>
        </p:nvSpPr>
        <p:spPr>
          <a:xfrm>
            <a:off x="4912529" y="4587416"/>
            <a:ext cx="910827" cy="220381"/>
          </a:xfrm>
          <a:prstGeom prst="rect">
            <a:avLst/>
          </a:prstGeom>
          <a:noFill/>
        </p:spPr>
        <p:txBody>
          <a:bodyPr wrap="none" rtlCol="0">
            <a:spAutoFit/>
          </a:bodyPr>
          <a:lstStyle/>
          <a:p>
            <a:pPr algn="l">
              <a:lnSpc>
                <a:spcPct val="110000"/>
              </a:lnSpc>
            </a:pPr>
            <a:r>
              <a:rPr lang="en-US" sz="800" b="0" i="0" u="none" strike="noStrike">
                <a:solidFill>
                  <a:schemeClr val="bg2"/>
                </a:solidFill>
                <a:effectLst/>
                <a:latin typeface="+mj-lt"/>
              </a:rPr>
              <a:t>CMS exempted</a:t>
            </a:r>
          </a:p>
        </p:txBody>
      </p:sp>
      <p:cxnSp>
        <p:nvCxnSpPr>
          <p:cNvPr id="1049" name="Elbow Connector 1048">
            <a:extLst>
              <a:ext uri="{FF2B5EF4-FFF2-40B4-BE49-F238E27FC236}">
                <a16:creationId xmlns:a16="http://schemas.microsoft.com/office/drawing/2014/main" id="{62F4BA3C-DEC4-2F13-07C9-36BDF2A48AEB}"/>
              </a:ext>
            </a:extLst>
          </p:cNvPr>
          <p:cNvCxnSpPr>
            <a:cxnSpLocks/>
            <a:stCxn id="25" idx="2"/>
            <a:endCxn id="26" idx="0"/>
          </p:cNvCxnSpPr>
          <p:nvPr/>
        </p:nvCxnSpPr>
        <p:spPr>
          <a:xfrm rot="5400000">
            <a:off x="6935511" y="3684633"/>
            <a:ext cx="388099" cy="758995"/>
          </a:xfrm>
          <a:prstGeom prst="bentConnector3">
            <a:avLst/>
          </a:prstGeom>
          <a:ln>
            <a:solidFill>
              <a:schemeClr val="bg1">
                <a:lumMod val="9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52" name="Elbow Connector 1051">
            <a:extLst>
              <a:ext uri="{FF2B5EF4-FFF2-40B4-BE49-F238E27FC236}">
                <a16:creationId xmlns:a16="http://schemas.microsoft.com/office/drawing/2014/main" id="{B47109AB-6483-370D-ACCD-635320190D56}"/>
              </a:ext>
            </a:extLst>
          </p:cNvPr>
          <p:cNvCxnSpPr>
            <a:cxnSpLocks/>
            <a:stCxn id="26" idx="2"/>
            <a:endCxn id="27" idx="1"/>
          </p:cNvCxnSpPr>
          <p:nvPr/>
        </p:nvCxnSpPr>
        <p:spPr>
          <a:xfrm rot="16200000" flipH="1">
            <a:off x="6750071" y="4622252"/>
            <a:ext cx="882472" cy="882491"/>
          </a:xfrm>
          <a:prstGeom prst="bentConnector2">
            <a:avLst/>
          </a:prstGeom>
          <a:ln>
            <a:solidFill>
              <a:schemeClr val="bg1">
                <a:lumMod val="9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58" name="Rectangle 1057">
            <a:extLst>
              <a:ext uri="{FF2B5EF4-FFF2-40B4-BE49-F238E27FC236}">
                <a16:creationId xmlns:a16="http://schemas.microsoft.com/office/drawing/2014/main" id="{47B1E06F-A734-962A-44C5-4F71FAE86D33}"/>
              </a:ext>
            </a:extLst>
          </p:cNvPr>
          <p:cNvSpPr/>
          <p:nvPr/>
        </p:nvSpPr>
        <p:spPr>
          <a:xfrm>
            <a:off x="7639170" y="4782991"/>
            <a:ext cx="1102934" cy="364082"/>
          </a:xfrm>
          <a:prstGeom prst="rect">
            <a:avLst/>
          </a:prstGeom>
          <a:solidFill>
            <a:schemeClr val="accent3">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t>Provincial Treasury </a:t>
            </a:r>
          </a:p>
        </p:txBody>
      </p:sp>
      <p:cxnSp>
        <p:nvCxnSpPr>
          <p:cNvPr id="1060" name="Straight Arrow Connector 1059">
            <a:extLst>
              <a:ext uri="{FF2B5EF4-FFF2-40B4-BE49-F238E27FC236}">
                <a16:creationId xmlns:a16="http://schemas.microsoft.com/office/drawing/2014/main" id="{88CB73E0-88FE-7187-68F4-F512ADD1BB77}"/>
              </a:ext>
            </a:extLst>
          </p:cNvPr>
          <p:cNvCxnSpPr>
            <a:cxnSpLocks/>
          </p:cNvCxnSpPr>
          <p:nvPr/>
        </p:nvCxnSpPr>
        <p:spPr>
          <a:xfrm>
            <a:off x="8157033" y="5141948"/>
            <a:ext cx="0" cy="176400"/>
          </a:xfrm>
          <a:prstGeom prst="straightConnector1">
            <a:avLst/>
          </a:prstGeom>
          <a:ln>
            <a:solidFill>
              <a:schemeClr val="bg1">
                <a:lumMod val="9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64" name="TextBox 1063">
            <a:extLst>
              <a:ext uri="{FF2B5EF4-FFF2-40B4-BE49-F238E27FC236}">
                <a16:creationId xmlns:a16="http://schemas.microsoft.com/office/drawing/2014/main" id="{27ED5FCD-45A5-654F-1C19-A0FFE8772C09}"/>
              </a:ext>
            </a:extLst>
          </p:cNvPr>
          <p:cNvSpPr txBox="1"/>
          <p:nvPr/>
        </p:nvSpPr>
        <p:spPr>
          <a:xfrm>
            <a:off x="6257364" y="5536887"/>
            <a:ext cx="1102935" cy="491225"/>
          </a:xfrm>
          <a:prstGeom prst="rect">
            <a:avLst/>
          </a:prstGeom>
          <a:noFill/>
        </p:spPr>
        <p:txBody>
          <a:bodyPr wrap="square" rtlCol="0">
            <a:spAutoFit/>
          </a:bodyPr>
          <a:lstStyle/>
          <a:p>
            <a:pPr algn="ctr">
              <a:lnSpc>
                <a:spcPct val="110000"/>
              </a:lnSpc>
            </a:pPr>
            <a:r>
              <a:rPr lang="en-US" sz="800" dirty="0">
                <a:solidFill>
                  <a:schemeClr val="bg2"/>
                </a:solidFill>
                <a:latin typeface="+mj-lt"/>
              </a:rPr>
              <a:t>Population health </a:t>
            </a:r>
          </a:p>
          <a:p>
            <a:pPr algn="ctr">
              <a:lnSpc>
                <a:spcPct val="110000"/>
              </a:lnSpc>
            </a:pPr>
            <a:r>
              <a:rPr lang="en-US" sz="800" dirty="0" err="1">
                <a:solidFill>
                  <a:schemeClr val="bg2"/>
                </a:solidFill>
                <a:latin typeface="+mj-lt"/>
              </a:rPr>
              <a:t>p</a:t>
            </a:r>
            <a:r>
              <a:rPr lang="en-US" sz="800" b="0" i="0" u="none" strike="noStrike" dirty="0" err="1">
                <a:solidFill>
                  <a:schemeClr val="bg2"/>
                </a:solidFill>
                <a:effectLst/>
                <a:latin typeface="+mj-lt"/>
              </a:rPr>
              <a:t>rogr</a:t>
            </a:r>
            <a:r>
              <a:rPr lang="en-US" sz="800" dirty="0" err="1">
                <a:solidFill>
                  <a:schemeClr val="bg2"/>
                </a:solidFill>
                <a:latin typeface="+mj-lt"/>
              </a:rPr>
              <a:t>ammes</a:t>
            </a:r>
            <a:r>
              <a:rPr lang="en-US" sz="800" dirty="0">
                <a:solidFill>
                  <a:schemeClr val="bg2"/>
                </a:solidFill>
                <a:latin typeface="+mj-lt"/>
              </a:rPr>
              <a:t>; conditional grants</a:t>
            </a:r>
            <a:endParaRPr lang="en-US" sz="800" b="0" i="0" u="none" strike="noStrike" dirty="0">
              <a:solidFill>
                <a:schemeClr val="bg2"/>
              </a:solidFill>
              <a:effectLst/>
              <a:latin typeface="+mj-lt"/>
            </a:endParaRPr>
          </a:p>
        </p:txBody>
      </p:sp>
      <p:sp>
        <p:nvSpPr>
          <p:cNvPr id="1066" name="TextBox 1065">
            <a:extLst>
              <a:ext uri="{FF2B5EF4-FFF2-40B4-BE49-F238E27FC236}">
                <a16:creationId xmlns:a16="http://schemas.microsoft.com/office/drawing/2014/main" id="{3F3105E1-15A8-34AD-E7C4-3666F97DAC74}"/>
              </a:ext>
            </a:extLst>
          </p:cNvPr>
          <p:cNvSpPr txBox="1"/>
          <p:nvPr/>
        </p:nvSpPr>
        <p:spPr>
          <a:xfrm>
            <a:off x="7619789" y="5693562"/>
            <a:ext cx="1135246" cy="355803"/>
          </a:xfrm>
          <a:prstGeom prst="rect">
            <a:avLst/>
          </a:prstGeom>
          <a:noFill/>
        </p:spPr>
        <p:txBody>
          <a:bodyPr wrap="none" rtlCol="0">
            <a:spAutoFit/>
          </a:bodyPr>
          <a:lstStyle/>
          <a:p>
            <a:pPr algn="ctr">
              <a:lnSpc>
                <a:spcPct val="110000"/>
              </a:lnSpc>
            </a:pPr>
            <a:r>
              <a:rPr lang="en-US" sz="800" b="0" i="0" u="none" strike="noStrike">
                <a:solidFill>
                  <a:schemeClr val="bg2"/>
                </a:solidFill>
                <a:effectLst/>
                <a:latin typeface="+mj-lt"/>
              </a:rPr>
              <a:t>Provincial hospitals </a:t>
            </a:r>
          </a:p>
          <a:p>
            <a:pPr algn="ctr">
              <a:lnSpc>
                <a:spcPct val="110000"/>
              </a:lnSpc>
            </a:pPr>
            <a:r>
              <a:rPr lang="en-US" sz="800">
                <a:solidFill>
                  <a:schemeClr val="bg2"/>
                </a:solidFill>
                <a:latin typeface="+mj-lt"/>
              </a:rPr>
              <a:t>&amp; clinics</a:t>
            </a:r>
            <a:endParaRPr lang="en-US" sz="800" b="0" i="0" u="none" strike="noStrike">
              <a:solidFill>
                <a:schemeClr val="bg2"/>
              </a:solidFill>
              <a:effectLst/>
              <a:latin typeface="+mj-lt"/>
            </a:endParaRPr>
          </a:p>
        </p:txBody>
      </p:sp>
      <p:sp>
        <p:nvSpPr>
          <p:cNvPr id="1085" name="Rectangle 1084">
            <a:extLst>
              <a:ext uri="{FF2B5EF4-FFF2-40B4-BE49-F238E27FC236}">
                <a16:creationId xmlns:a16="http://schemas.microsoft.com/office/drawing/2014/main" id="{41201D22-2595-7C10-6CF2-ECFFB52C1AE1}"/>
              </a:ext>
            </a:extLst>
          </p:cNvPr>
          <p:cNvSpPr/>
          <p:nvPr/>
        </p:nvSpPr>
        <p:spPr>
          <a:xfrm>
            <a:off x="7619789" y="4258179"/>
            <a:ext cx="1102934" cy="364082"/>
          </a:xfrm>
          <a:prstGeom prst="rect">
            <a:avLst/>
          </a:prstGeom>
          <a:solidFill>
            <a:schemeClr val="accent3">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Provincial legislature</a:t>
            </a:r>
          </a:p>
        </p:txBody>
      </p:sp>
      <p:cxnSp>
        <p:nvCxnSpPr>
          <p:cNvPr id="1087" name="Straight Arrow Connector 1086">
            <a:extLst>
              <a:ext uri="{FF2B5EF4-FFF2-40B4-BE49-F238E27FC236}">
                <a16:creationId xmlns:a16="http://schemas.microsoft.com/office/drawing/2014/main" id="{24E345F0-9305-5968-77C9-807EA306315D}"/>
              </a:ext>
            </a:extLst>
          </p:cNvPr>
          <p:cNvCxnSpPr>
            <a:cxnSpLocks/>
          </p:cNvCxnSpPr>
          <p:nvPr/>
        </p:nvCxnSpPr>
        <p:spPr>
          <a:xfrm>
            <a:off x="8152075" y="4614105"/>
            <a:ext cx="0" cy="176400"/>
          </a:xfrm>
          <a:prstGeom prst="straightConnector1">
            <a:avLst/>
          </a:prstGeom>
          <a:ln>
            <a:solidFill>
              <a:schemeClr val="bg1">
                <a:lumMod val="9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89" name="Elbow Connector 1088">
            <a:extLst>
              <a:ext uri="{FF2B5EF4-FFF2-40B4-BE49-F238E27FC236}">
                <a16:creationId xmlns:a16="http://schemas.microsoft.com/office/drawing/2014/main" id="{BDB86A4F-B55A-A89A-410F-6D56C78DF624}"/>
              </a:ext>
            </a:extLst>
          </p:cNvPr>
          <p:cNvCxnSpPr>
            <a:cxnSpLocks/>
            <a:stCxn id="25" idx="2"/>
            <a:endCxn id="1085" idx="0"/>
          </p:cNvCxnSpPr>
          <p:nvPr/>
        </p:nvCxnSpPr>
        <p:spPr>
          <a:xfrm rot="16200000" flipH="1">
            <a:off x="7646107" y="3733030"/>
            <a:ext cx="388098" cy="662199"/>
          </a:xfrm>
          <a:prstGeom prst="bentConnector3">
            <a:avLst/>
          </a:prstGeom>
          <a:ln>
            <a:solidFill>
              <a:schemeClr val="bg1">
                <a:lumMod val="9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2">
            <a:extLst>
              <a:ext uri="{FF2B5EF4-FFF2-40B4-BE49-F238E27FC236}">
                <a16:creationId xmlns:a16="http://schemas.microsoft.com/office/drawing/2014/main" id="{7B753F2A-32D0-B197-9D9C-F7214166878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5570" y="2735914"/>
            <a:ext cx="1156104" cy="449841"/>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7DC74CA2-3C85-CB75-D4F0-EA96C8A99851}"/>
              </a:ext>
            </a:extLst>
          </p:cNvPr>
          <p:cNvSpPr txBox="1"/>
          <p:nvPr/>
        </p:nvSpPr>
        <p:spPr>
          <a:xfrm>
            <a:off x="10333013" y="873303"/>
            <a:ext cx="1450634" cy="252377"/>
          </a:xfrm>
          <a:prstGeom prst="rect">
            <a:avLst/>
          </a:prstGeom>
          <a:noFill/>
        </p:spPr>
        <p:txBody>
          <a:bodyPr wrap="square" rtlCol="0">
            <a:spAutoFit/>
          </a:bodyPr>
          <a:lstStyle/>
          <a:p>
            <a:pPr algn="r">
              <a:lnSpc>
                <a:spcPct val="110000"/>
              </a:lnSpc>
            </a:pPr>
            <a:r>
              <a:rPr lang="en-US" sz="1000" dirty="0">
                <a:solidFill>
                  <a:schemeClr val="bg1">
                    <a:lumMod val="85000"/>
                  </a:schemeClr>
                </a:solidFill>
                <a:latin typeface="+mj-lt"/>
              </a:rPr>
              <a:t>NOT EXHAUSTIVE</a:t>
            </a:r>
            <a:endParaRPr lang="en-US" sz="1000" b="0" i="0" u="none" strike="noStrike" dirty="0">
              <a:solidFill>
                <a:schemeClr val="bg1">
                  <a:lumMod val="85000"/>
                </a:schemeClr>
              </a:solidFill>
              <a:effectLst/>
              <a:latin typeface="+mj-lt"/>
            </a:endParaRPr>
          </a:p>
        </p:txBody>
      </p:sp>
    </p:spTree>
    <p:extLst>
      <p:ext uri="{BB962C8B-B14F-4D97-AF65-F5344CB8AC3E}">
        <p14:creationId xmlns:p14="http://schemas.microsoft.com/office/powerpoint/2010/main" val="1016742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297634-0116-5001-EB64-0296F80B1DD5}"/>
              </a:ext>
            </a:extLst>
          </p:cNvPr>
          <p:cNvGraphicFramePr>
            <a:graphicFrameLocks noChangeAspect="1"/>
          </p:cNvGraphicFramePr>
          <p:nvPr>
            <p:custDataLst>
              <p:tags r:id="rId1"/>
            </p:custDataLst>
            <p:extLst>
              <p:ext uri="{D42A27DB-BD31-4B8C-83A1-F6EECF244321}">
                <p14:modId xmlns:p14="http://schemas.microsoft.com/office/powerpoint/2010/main" val="304739452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5" imgW="7772400" imgH="10058400" progId="TCLayout.ActiveDocument.1">
                  <p:embed/>
                </p:oleObj>
              </mc:Choice>
              <mc:Fallback>
                <p:oleObj name="think-cell Slide" r:id="rId45" imgW="7772400" imgH="10058400" progId="TCLayout.ActiveDocument.1">
                  <p:embed/>
                  <p:pic>
                    <p:nvPicPr>
                      <p:cNvPr id="10" name="think-cell data - do not delete" hidden="1">
                        <a:extLst>
                          <a:ext uri="{FF2B5EF4-FFF2-40B4-BE49-F238E27FC236}">
                            <a16:creationId xmlns:a16="http://schemas.microsoft.com/office/drawing/2014/main" id="{D0297634-0116-5001-EB64-0296F80B1DD5}"/>
                          </a:ext>
                        </a:extLst>
                      </p:cNvPr>
                      <p:cNvPicPr/>
                      <p:nvPr/>
                    </p:nvPicPr>
                    <p:blipFill>
                      <a:blip r:embed="rId46"/>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8F55A402-B9AC-D206-0EF3-4FEA2127DBB1}"/>
              </a:ext>
            </a:extLst>
          </p:cNvPr>
          <p:cNvSpPr>
            <a:spLocks noGrp="1"/>
          </p:cNvSpPr>
          <p:nvPr>
            <p:ph type="title"/>
          </p:nvPr>
        </p:nvSpPr>
        <p:spPr/>
        <p:txBody>
          <a:bodyPr vert="horz"/>
          <a:lstStyle/>
          <a:p>
            <a:r>
              <a:rPr lang="en-US" sz="2200" b="0" cap="none">
                <a:latin typeface="+mn-lt"/>
              </a:rPr>
              <a:t>South Africa has an estimated ~400k healthcare workers, with nurses accounting for 69% of the workforce capacity  </a:t>
            </a:r>
          </a:p>
        </p:txBody>
      </p:sp>
      <p:cxnSp>
        <p:nvCxnSpPr>
          <p:cNvPr id="26" name="Straight Connector 25">
            <a:extLst>
              <a:ext uri="{FF2B5EF4-FFF2-40B4-BE49-F238E27FC236}">
                <a16:creationId xmlns:a16="http://schemas.microsoft.com/office/drawing/2014/main" id="{A3DB09B6-B212-4DD3-18C0-E62E7FA18418}"/>
              </a:ext>
            </a:extLst>
          </p:cNvPr>
          <p:cNvCxnSpPr/>
          <p:nvPr>
            <p:custDataLst>
              <p:tags r:id="rId2"/>
            </p:custDataLst>
          </p:nvPr>
        </p:nvCxnSpPr>
        <p:spPr bwMode="gray">
          <a:xfrm>
            <a:off x="3932237" y="3167063"/>
            <a:ext cx="325438" cy="0"/>
          </a:xfrm>
          <a:prstGeom prst="line">
            <a:avLst/>
          </a:prstGeom>
          <a:ln w="3175" cap="flat" cmpd="sng" algn="ctr">
            <a:solidFill>
              <a:schemeClr val="bg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51A7E610-E737-5054-0DE3-2A14D296476F}"/>
              </a:ext>
            </a:extLst>
          </p:cNvPr>
          <p:cNvCxnSpPr/>
          <p:nvPr>
            <p:custDataLst>
              <p:tags r:id="rId3"/>
            </p:custDataLst>
          </p:nvPr>
        </p:nvCxnSpPr>
        <p:spPr bwMode="gray">
          <a:xfrm>
            <a:off x="6869112" y="2613025"/>
            <a:ext cx="325438" cy="0"/>
          </a:xfrm>
          <a:prstGeom prst="line">
            <a:avLst/>
          </a:prstGeom>
          <a:ln w="3175" cap="flat" cmpd="sng" algn="ctr">
            <a:solidFill>
              <a:schemeClr val="bg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4D0E3BA9-6572-D2C8-4212-4BA0ECA361BB}"/>
              </a:ext>
            </a:extLst>
          </p:cNvPr>
          <p:cNvCxnSpPr/>
          <p:nvPr>
            <p:custDataLst>
              <p:tags r:id="rId4"/>
            </p:custDataLst>
          </p:nvPr>
        </p:nvCxnSpPr>
        <p:spPr bwMode="gray">
          <a:xfrm>
            <a:off x="6134099" y="3013075"/>
            <a:ext cx="325438" cy="0"/>
          </a:xfrm>
          <a:prstGeom prst="line">
            <a:avLst/>
          </a:prstGeom>
          <a:ln w="3175" cap="flat" cmpd="sng" algn="ctr">
            <a:solidFill>
              <a:schemeClr val="bg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77125C81-C35C-8D58-04E8-402C141A5758}"/>
              </a:ext>
            </a:extLst>
          </p:cNvPr>
          <p:cNvCxnSpPr/>
          <p:nvPr>
            <p:custDataLst>
              <p:tags r:id="rId5"/>
            </p:custDataLst>
          </p:nvPr>
        </p:nvCxnSpPr>
        <p:spPr bwMode="gray">
          <a:xfrm>
            <a:off x="5400674" y="3078163"/>
            <a:ext cx="325438" cy="0"/>
          </a:xfrm>
          <a:prstGeom prst="line">
            <a:avLst/>
          </a:prstGeom>
          <a:ln w="3175" cap="flat" cmpd="sng" algn="ctr">
            <a:solidFill>
              <a:schemeClr val="bg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301B2801-5433-A160-A6D2-ABA4C54AB379}"/>
              </a:ext>
            </a:extLst>
          </p:cNvPr>
          <p:cNvCxnSpPr/>
          <p:nvPr>
            <p:custDataLst>
              <p:tags r:id="rId6"/>
            </p:custDataLst>
          </p:nvPr>
        </p:nvCxnSpPr>
        <p:spPr bwMode="gray">
          <a:xfrm>
            <a:off x="4665662" y="3114675"/>
            <a:ext cx="325438" cy="0"/>
          </a:xfrm>
          <a:prstGeom prst="line">
            <a:avLst/>
          </a:prstGeom>
          <a:ln w="3175" cap="flat" cmpd="sng" algn="ctr">
            <a:solidFill>
              <a:schemeClr val="bg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18AF22AC-F3B5-A03B-02FE-52CAAB577EB6}"/>
              </a:ext>
            </a:extLst>
          </p:cNvPr>
          <p:cNvCxnSpPr/>
          <p:nvPr>
            <p:custDataLst>
              <p:tags r:id="rId7"/>
            </p:custDataLst>
          </p:nvPr>
        </p:nvCxnSpPr>
        <p:spPr bwMode="gray">
          <a:xfrm>
            <a:off x="995362" y="5507038"/>
            <a:ext cx="325438" cy="0"/>
          </a:xfrm>
          <a:prstGeom prst="line">
            <a:avLst/>
          </a:prstGeom>
          <a:ln w="3175" cap="flat" cmpd="sng" algn="ctr">
            <a:solidFill>
              <a:schemeClr val="bg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DE11E409-2B17-4EF4-ED0E-4A3341CBD193}"/>
              </a:ext>
            </a:extLst>
          </p:cNvPr>
          <p:cNvCxnSpPr/>
          <p:nvPr>
            <p:custDataLst>
              <p:tags r:id="rId8"/>
            </p:custDataLst>
          </p:nvPr>
        </p:nvCxnSpPr>
        <p:spPr bwMode="gray">
          <a:xfrm>
            <a:off x="3198813" y="3206750"/>
            <a:ext cx="325438" cy="0"/>
          </a:xfrm>
          <a:prstGeom prst="line">
            <a:avLst/>
          </a:prstGeom>
          <a:ln w="3175" cap="flat" cmpd="sng" algn="ctr">
            <a:solidFill>
              <a:schemeClr val="bg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AB47E51F-2E3F-EAE5-1B87-E1F0C4348C6D}"/>
              </a:ext>
            </a:extLst>
          </p:cNvPr>
          <p:cNvCxnSpPr/>
          <p:nvPr>
            <p:custDataLst>
              <p:tags r:id="rId9"/>
            </p:custDataLst>
          </p:nvPr>
        </p:nvCxnSpPr>
        <p:spPr bwMode="gray">
          <a:xfrm>
            <a:off x="2463799" y="3325813"/>
            <a:ext cx="325438" cy="0"/>
          </a:xfrm>
          <a:prstGeom prst="line">
            <a:avLst/>
          </a:prstGeom>
          <a:ln w="3175" cap="flat" cmpd="sng" algn="ctr">
            <a:solidFill>
              <a:schemeClr val="bg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0F3CA8BB-A94E-B04B-0A93-33208C6EAE83}"/>
              </a:ext>
            </a:extLst>
          </p:cNvPr>
          <p:cNvCxnSpPr/>
          <p:nvPr>
            <p:custDataLst>
              <p:tags r:id="rId10"/>
            </p:custDataLst>
          </p:nvPr>
        </p:nvCxnSpPr>
        <p:spPr bwMode="gray">
          <a:xfrm>
            <a:off x="1730374" y="5435600"/>
            <a:ext cx="325438" cy="0"/>
          </a:xfrm>
          <a:prstGeom prst="line">
            <a:avLst/>
          </a:prstGeom>
          <a:ln w="3175" cap="flat" cmpd="sng" algn="ctr">
            <a:solidFill>
              <a:schemeClr val="bg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graphicFrame>
        <p:nvGraphicFramePr>
          <p:cNvPr id="154" name="Chart 153">
            <a:extLst>
              <a:ext uri="{FF2B5EF4-FFF2-40B4-BE49-F238E27FC236}">
                <a16:creationId xmlns:a16="http://schemas.microsoft.com/office/drawing/2014/main" id="{959F9148-7C8A-35F3-5209-E07578F45EC7}"/>
              </a:ext>
            </a:extLst>
          </p:cNvPr>
          <p:cNvGraphicFramePr/>
          <p:nvPr>
            <p:custDataLst>
              <p:tags r:id="rId11"/>
            </p:custDataLst>
            <p:extLst>
              <p:ext uri="{D42A27DB-BD31-4B8C-83A1-F6EECF244321}">
                <p14:modId xmlns:p14="http://schemas.microsoft.com/office/powerpoint/2010/main" val="85689001"/>
              </p:ext>
            </p:extLst>
          </p:nvPr>
        </p:nvGraphicFramePr>
        <p:xfrm>
          <a:off x="342900" y="2530475"/>
          <a:ext cx="7505700" cy="3228975"/>
        </p:xfrm>
        <a:graphic>
          <a:graphicData uri="http://schemas.openxmlformats.org/drawingml/2006/chart">
            <c:chart xmlns:c="http://schemas.openxmlformats.org/drawingml/2006/chart" xmlns:r="http://schemas.openxmlformats.org/officeDocument/2006/relationships" r:id="rId47"/>
          </a:graphicData>
        </a:graphic>
      </p:graphicFrame>
      <p:sp>
        <p:nvSpPr>
          <p:cNvPr id="13" name="Text Placeholder 2">
            <a:extLst>
              <a:ext uri="{FF2B5EF4-FFF2-40B4-BE49-F238E27FC236}">
                <a16:creationId xmlns:a16="http://schemas.microsoft.com/office/drawing/2014/main" id="{0C7E5E62-CC00-981B-7E15-E883F29A04A1}"/>
              </a:ext>
            </a:extLst>
          </p:cNvPr>
          <p:cNvSpPr txBox="1">
            <a:spLocks/>
          </p:cNvSpPr>
          <p:nvPr>
            <p:custDataLst>
              <p:tags r:id="rId12"/>
            </p:custDataLst>
          </p:nvPr>
        </p:nvSpPr>
        <p:spPr bwMode="auto">
          <a:xfrm>
            <a:off x="4159250" y="5719763"/>
            <a:ext cx="603250"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53F79501-965C-4C84-8BC2-E62B5E48BCB6}" type="datetime'''''''''Phy''sio-''''''''&#10;''the''''''ra''pi''''s''''t''''s'''">
              <a:rPr lang="en-US" altLang="en-US" sz="1000" smtClean="0"/>
              <a:pPr marL="0" indent="0" algn="ctr">
                <a:spcBef>
                  <a:spcPct val="0"/>
                </a:spcBef>
                <a:spcAft>
                  <a:spcPct val="0"/>
                </a:spcAft>
                <a:buNone/>
              </a:pPr>
              <a:t>Physio-
therapists</a:t>
            </a:fld>
            <a:endParaRPr lang="en-US" sz="1000"/>
          </a:p>
        </p:txBody>
      </p:sp>
      <p:sp>
        <p:nvSpPr>
          <p:cNvPr id="57" name="Text Placeholder 2">
            <a:extLst>
              <a:ext uri="{FF2B5EF4-FFF2-40B4-BE49-F238E27FC236}">
                <a16:creationId xmlns:a16="http://schemas.microsoft.com/office/drawing/2014/main" id="{B75C2E5F-6059-9BC8-B69D-099937BA62AF}"/>
              </a:ext>
            </a:extLst>
          </p:cNvPr>
          <p:cNvSpPr txBox="1">
            <a:spLocks/>
          </p:cNvSpPr>
          <p:nvPr>
            <p:custDataLst>
              <p:tags r:id="rId13"/>
            </p:custDataLst>
          </p:nvPr>
        </p:nvSpPr>
        <p:spPr bwMode="gray">
          <a:xfrm>
            <a:off x="5141913" y="3019425"/>
            <a:ext cx="107950" cy="152400"/>
          </a:xfrm>
          <a:prstGeom prst="rect">
            <a:avLst/>
          </a:prstGeom>
          <a:solidFill>
            <a:schemeClr val="accent3"/>
          </a:solidFill>
          <a:ln>
            <a:noFill/>
          </a:ln>
          <a:effec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4561FD83-3C50-4195-9282-9B6EF6BC1361}" type="datetime'5'''''''''''''''''">
              <a:rPr lang="en-US" altLang="en-US" sz="1000" smtClean="0">
                <a:effectLst/>
              </a:rPr>
              <a:pPr marL="0" indent="0" algn="ctr">
                <a:spcBef>
                  <a:spcPct val="0"/>
                </a:spcBef>
                <a:spcAft>
                  <a:spcPct val="0"/>
                </a:spcAft>
                <a:buNone/>
              </a:pPr>
              <a:t>5</a:t>
            </a:fld>
            <a:endParaRPr lang="en-US" sz="1000"/>
          </a:p>
        </p:txBody>
      </p:sp>
      <p:sp>
        <p:nvSpPr>
          <p:cNvPr id="14" name="Text Placeholder 2">
            <a:extLst>
              <a:ext uri="{FF2B5EF4-FFF2-40B4-BE49-F238E27FC236}">
                <a16:creationId xmlns:a16="http://schemas.microsoft.com/office/drawing/2014/main" id="{08C78C2F-8E2D-0B45-50D0-ADDAA43FF116}"/>
              </a:ext>
            </a:extLst>
          </p:cNvPr>
          <p:cNvSpPr txBox="1">
            <a:spLocks/>
          </p:cNvSpPr>
          <p:nvPr>
            <p:custDataLst>
              <p:tags r:id="rId14"/>
            </p:custDataLst>
          </p:nvPr>
        </p:nvSpPr>
        <p:spPr bwMode="auto">
          <a:xfrm>
            <a:off x="4802188" y="5719763"/>
            <a:ext cx="788988"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3BDBC17E-FF1C-4776-AFA8-E805CE598BB6}" type="datetime'Occupa''t''i''ona''l'' ''&#10;''''''therap''''''i''s''''ts'''">
              <a:rPr lang="en-US" altLang="en-US" sz="1000" smtClean="0"/>
              <a:pPr marL="0" indent="0" algn="ctr">
                <a:spcBef>
                  <a:spcPct val="0"/>
                </a:spcBef>
                <a:spcAft>
                  <a:spcPct val="0"/>
                </a:spcAft>
                <a:buNone/>
              </a:pPr>
              <a:t>Occupational 
therapists</a:t>
            </a:fld>
            <a:endParaRPr lang="en-US" sz="1000"/>
          </a:p>
        </p:txBody>
      </p:sp>
      <p:sp>
        <p:nvSpPr>
          <p:cNvPr id="58" name="Text Placeholder 2">
            <a:extLst>
              <a:ext uri="{FF2B5EF4-FFF2-40B4-BE49-F238E27FC236}">
                <a16:creationId xmlns:a16="http://schemas.microsoft.com/office/drawing/2014/main" id="{0A81FE57-12B1-BF70-664D-959F4A15C827}"/>
              </a:ext>
            </a:extLst>
          </p:cNvPr>
          <p:cNvSpPr txBox="1">
            <a:spLocks/>
          </p:cNvSpPr>
          <p:nvPr>
            <p:custDataLst>
              <p:tags r:id="rId15"/>
            </p:custDataLst>
          </p:nvPr>
        </p:nvSpPr>
        <p:spPr bwMode="gray">
          <a:xfrm>
            <a:off x="5875338" y="2968625"/>
            <a:ext cx="107950" cy="152400"/>
          </a:xfrm>
          <a:prstGeom prst="rect">
            <a:avLst/>
          </a:prstGeom>
          <a:solidFill>
            <a:schemeClr val="accent3"/>
          </a:solidFill>
          <a:ln>
            <a:noFill/>
          </a:ln>
          <a:effec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55BBD0BE-045A-46BA-83F4-0719C096028C}" type="datetime'''''''''''''''''''''''9'''''''''''''''''''''''''''''''''''''''">
              <a:rPr lang="en-US" altLang="en-US" sz="1000" smtClean="0">
                <a:effectLst/>
              </a:rPr>
              <a:pPr marL="0" indent="0" algn="ctr">
                <a:spcBef>
                  <a:spcPct val="0"/>
                </a:spcBef>
                <a:spcAft>
                  <a:spcPct val="0"/>
                </a:spcAft>
                <a:buNone/>
              </a:pPr>
              <a:t>9</a:t>
            </a:fld>
            <a:endParaRPr lang="en-US" sz="1000"/>
          </a:p>
        </p:txBody>
      </p:sp>
      <p:sp>
        <p:nvSpPr>
          <p:cNvPr id="15" name="Text Placeholder 2">
            <a:extLst>
              <a:ext uri="{FF2B5EF4-FFF2-40B4-BE49-F238E27FC236}">
                <a16:creationId xmlns:a16="http://schemas.microsoft.com/office/drawing/2014/main" id="{9990EB13-43E9-5D05-78BC-F65E4DE4403E}"/>
              </a:ext>
            </a:extLst>
          </p:cNvPr>
          <p:cNvSpPr txBox="1">
            <a:spLocks/>
          </p:cNvSpPr>
          <p:nvPr>
            <p:custDataLst>
              <p:tags r:id="rId16"/>
            </p:custDataLst>
          </p:nvPr>
        </p:nvSpPr>
        <p:spPr bwMode="auto">
          <a:xfrm>
            <a:off x="5695950" y="5719763"/>
            <a:ext cx="468313"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D664EAC1-C71E-429D-B5DB-F2DF552D768B}" type="datetime'P''''''''s''''''''''ych''''''''''o''-''&#10;''l''ogis''t''''''s'">
              <a:rPr lang="en-US" altLang="en-US" sz="1000" smtClean="0"/>
              <a:pPr marL="0" indent="0" algn="ctr">
                <a:spcBef>
                  <a:spcPct val="0"/>
                </a:spcBef>
                <a:spcAft>
                  <a:spcPct val="0"/>
                </a:spcAft>
                <a:buNone/>
              </a:pPr>
              <a:t>Psycho-
logists</a:t>
            </a:fld>
            <a:endParaRPr lang="en-US" sz="1000"/>
          </a:p>
        </p:txBody>
      </p:sp>
      <p:sp>
        <p:nvSpPr>
          <p:cNvPr id="3" name="Text Placeholder 2">
            <a:extLst>
              <a:ext uri="{FF2B5EF4-FFF2-40B4-BE49-F238E27FC236}">
                <a16:creationId xmlns:a16="http://schemas.microsoft.com/office/drawing/2014/main" id="{95E08113-1572-65C1-B691-1E50427CBE82}"/>
              </a:ext>
            </a:extLst>
          </p:cNvPr>
          <p:cNvSpPr txBox="1">
            <a:spLocks/>
          </p:cNvSpPr>
          <p:nvPr>
            <p:custDataLst>
              <p:tags r:id="rId17"/>
            </p:custDataLst>
          </p:nvPr>
        </p:nvSpPr>
        <p:spPr bwMode="auto">
          <a:xfrm>
            <a:off x="409575" y="5719763"/>
            <a:ext cx="763588"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03B34990-F1C4-4F86-A0C5-BFDBFF3E617B}" type="datetime'''Gen''eral ''&#10;''''p''r''''''''ac''tit''i''on''e''r''s'''''">
              <a:rPr lang="en-US" altLang="en-US" sz="1000" smtClean="0"/>
              <a:pPr marL="0" indent="0" algn="ctr">
                <a:spcBef>
                  <a:spcPct val="0"/>
                </a:spcBef>
                <a:spcAft>
                  <a:spcPct val="0"/>
                </a:spcAft>
                <a:buNone/>
              </a:pPr>
              <a:t>General 
practitioners</a:t>
            </a:fld>
            <a:endParaRPr lang="en-US" sz="1000"/>
          </a:p>
        </p:txBody>
      </p:sp>
      <p:sp>
        <p:nvSpPr>
          <p:cNvPr id="16" name="Text Placeholder 2">
            <a:extLst>
              <a:ext uri="{FF2B5EF4-FFF2-40B4-BE49-F238E27FC236}">
                <a16:creationId xmlns:a16="http://schemas.microsoft.com/office/drawing/2014/main" id="{64B91E78-8C81-5527-64D0-DB3D5FF69DBF}"/>
              </a:ext>
            </a:extLst>
          </p:cNvPr>
          <p:cNvSpPr txBox="1">
            <a:spLocks/>
          </p:cNvSpPr>
          <p:nvPr>
            <p:custDataLst>
              <p:tags r:id="rId18"/>
            </p:custDataLst>
          </p:nvPr>
        </p:nvSpPr>
        <p:spPr bwMode="auto">
          <a:xfrm>
            <a:off x="6315075" y="5719763"/>
            <a:ext cx="698500" cy="457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3FA08213-37E4-4EA6-BAB5-351E3844CC44}" type="datetime'Co''m''''''''m''unit''y ''''&#10;''h''ealth ''&#10;''wo''r''ke''rs'">
              <a:rPr lang="en-US" altLang="en-US" sz="1000" smtClean="0"/>
              <a:pPr marL="0" indent="0" algn="ctr">
                <a:spcBef>
                  <a:spcPct val="0"/>
                </a:spcBef>
                <a:spcAft>
                  <a:spcPct val="0"/>
                </a:spcAft>
                <a:buNone/>
              </a:pPr>
              <a:t>Community 
health 
workers</a:t>
            </a:fld>
            <a:endParaRPr lang="en-US" sz="1000"/>
          </a:p>
        </p:txBody>
      </p:sp>
      <p:sp>
        <p:nvSpPr>
          <p:cNvPr id="41" name="Text Placeholder 2">
            <a:extLst>
              <a:ext uri="{FF2B5EF4-FFF2-40B4-BE49-F238E27FC236}">
                <a16:creationId xmlns:a16="http://schemas.microsoft.com/office/drawing/2014/main" id="{F1AB4487-D123-1AE4-4D19-CADAA25CD30A}"/>
              </a:ext>
            </a:extLst>
          </p:cNvPr>
          <p:cNvSpPr txBox="1">
            <a:spLocks/>
          </p:cNvSpPr>
          <p:nvPr>
            <p:custDataLst>
              <p:tags r:id="rId19"/>
            </p:custDataLst>
          </p:nvPr>
        </p:nvSpPr>
        <p:spPr bwMode="auto">
          <a:xfrm>
            <a:off x="7229475" y="5719763"/>
            <a:ext cx="338138"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FAC81460-1887-4772-B1C1-809F5F860C4E}" type="datetime'''''T''''''''''''''''''o''''''t''''''a''l'''''''''''''''''' '">
              <a:rPr lang="en-US" altLang="en-US" sz="1000" smtClean="0"/>
              <a:pPr marL="0" indent="0" algn="ctr">
                <a:spcBef>
                  <a:spcPct val="0"/>
                </a:spcBef>
                <a:spcAft>
                  <a:spcPct val="0"/>
                </a:spcAft>
                <a:buNone/>
              </a:pPr>
              <a:t>Total </a:t>
            </a:fld>
            <a:endParaRPr lang="en-US" sz="1000"/>
          </a:p>
        </p:txBody>
      </p:sp>
      <p:sp>
        <p:nvSpPr>
          <p:cNvPr id="56" name="Text Placeholder 2">
            <a:extLst>
              <a:ext uri="{FF2B5EF4-FFF2-40B4-BE49-F238E27FC236}">
                <a16:creationId xmlns:a16="http://schemas.microsoft.com/office/drawing/2014/main" id="{595FF22F-0FD4-143A-5CD4-88A1F5498712}"/>
              </a:ext>
            </a:extLst>
          </p:cNvPr>
          <p:cNvSpPr txBox="1">
            <a:spLocks/>
          </p:cNvSpPr>
          <p:nvPr>
            <p:custDataLst>
              <p:tags r:id="rId20"/>
            </p:custDataLst>
          </p:nvPr>
        </p:nvSpPr>
        <p:spPr bwMode="gray">
          <a:xfrm>
            <a:off x="4406900" y="3063875"/>
            <a:ext cx="107950" cy="152400"/>
          </a:xfrm>
          <a:prstGeom prst="rect">
            <a:avLst/>
          </a:prstGeom>
          <a:solidFill>
            <a:schemeClr val="accent3"/>
          </a:solidFill>
          <a:ln>
            <a:noFill/>
          </a:ln>
          <a:effec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4A7F750F-1D8B-4E86-9A7F-2877402332D6}" type="datetime'7'''''''''''''''''''">
              <a:rPr lang="en-US" altLang="en-US" sz="1000" smtClean="0">
                <a:effectLst/>
              </a:rPr>
              <a:pPr marL="0" indent="0" algn="ctr">
                <a:spcBef>
                  <a:spcPct val="0"/>
                </a:spcBef>
                <a:spcAft>
                  <a:spcPct val="0"/>
                </a:spcAft>
                <a:buNone/>
              </a:pPr>
              <a:t>7</a:t>
            </a:fld>
            <a:endParaRPr lang="en-US" sz="1000"/>
          </a:p>
        </p:txBody>
      </p:sp>
      <p:sp>
        <p:nvSpPr>
          <p:cNvPr id="12" name="Text Placeholder 2">
            <a:extLst>
              <a:ext uri="{FF2B5EF4-FFF2-40B4-BE49-F238E27FC236}">
                <a16:creationId xmlns:a16="http://schemas.microsoft.com/office/drawing/2014/main" id="{306AB34E-B307-6EB6-3916-2D37AF0356B5}"/>
              </a:ext>
            </a:extLst>
          </p:cNvPr>
          <p:cNvSpPr txBox="1">
            <a:spLocks/>
          </p:cNvSpPr>
          <p:nvPr>
            <p:custDataLst>
              <p:tags r:id="rId21"/>
            </p:custDataLst>
          </p:nvPr>
        </p:nvSpPr>
        <p:spPr bwMode="auto">
          <a:xfrm>
            <a:off x="3479800" y="5719763"/>
            <a:ext cx="49530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03ACE1A8-B281-4069-A8EB-3FFF4499AFCF}" type="datetime'''''''De''''''''''''''n''''ti''''''''''s''''t''s'''''''">
              <a:rPr lang="en-US" altLang="en-US" sz="1000" smtClean="0"/>
              <a:pPr marL="0" indent="0" algn="ctr">
                <a:spcBef>
                  <a:spcPct val="0"/>
                </a:spcBef>
                <a:spcAft>
                  <a:spcPct val="0"/>
                </a:spcAft>
                <a:buNone/>
              </a:pPr>
              <a:t>Dentists</a:t>
            </a:fld>
            <a:endParaRPr lang="en-US" sz="1000"/>
          </a:p>
        </p:txBody>
      </p:sp>
      <p:sp>
        <p:nvSpPr>
          <p:cNvPr id="55" name="Text Placeholder 2">
            <a:extLst>
              <a:ext uri="{FF2B5EF4-FFF2-40B4-BE49-F238E27FC236}">
                <a16:creationId xmlns:a16="http://schemas.microsoft.com/office/drawing/2014/main" id="{13821C0C-2688-C9B9-4599-96CC5DD4AB20}"/>
              </a:ext>
            </a:extLst>
          </p:cNvPr>
          <p:cNvSpPr txBox="1">
            <a:spLocks/>
          </p:cNvSpPr>
          <p:nvPr>
            <p:custDataLst>
              <p:tags r:id="rId22"/>
            </p:custDataLst>
          </p:nvPr>
        </p:nvSpPr>
        <p:spPr bwMode="gray">
          <a:xfrm>
            <a:off x="3673475" y="3109913"/>
            <a:ext cx="107950" cy="152400"/>
          </a:xfrm>
          <a:prstGeom prst="rect">
            <a:avLst/>
          </a:prstGeom>
          <a:solidFill>
            <a:schemeClr val="accent3"/>
          </a:solidFill>
          <a:ln>
            <a:noFill/>
          </a:ln>
          <a:effec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9D6C458B-81FE-4687-8104-14D3F2AE2CAA}" type="datetime'''''''''''5'''''''''''''''''''''''''''">
              <a:rPr lang="en-US" altLang="en-US" sz="1000" smtClean="0">
                <a:effectLst/>
              </a:rPr>
              <a:pPr marL="0" indent="0" algn="ctr">
                <a:spcBef>
                  <a:spcPct val="0"/>
                </a:spcBef>
                <a:spcAft>
                  <a:spcPct val="0"/>
                </a:spcAft>
                <a:buNone/>
              </a:pPr>
              <a:t>5</a:t>
            </a:fld>
            <a:endParaRPr lang="en-US" sz="1000"/>
          </a:p>
        </p:txBody>
      </p:sp>
      <p:sp>
        <p:nvSpPr>
          <p:cNvPr id="11" name="Text Placeholder 2">
            <a:extLst>
              <a:ext uri="{FF2B5EF4-FFF2-40B4-BE49-F238E27FC236}">
                <a16:creationId xmlns:a16="http://schemas.microsoft.com/office/drawing/2014/main" id="{BD5B7D8C-CDA4-82D8-182A-5D69F6074F29}"/>
              </a:ext>
            </a:extLst>
          </p:cNvPr>
          <p:cNvSpPr txBox="1">
            <a:spLocks/>
          </p:cNvSpPr>
          <p:nvPr>
            <p:custDataLst>
              <p:tags r:id="rId23"/>
            </p:custDataLst>
          </p:nvPr>
        </p:nvSpPr>
        <p:spPr bwMode="auto">
          <a:xfrm>
            <a:off x="2611438" y="5719763"/>
            <a:ext cx="766763"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F1550282-52AC-4EEF-9B62-71C310F2FD4B}" type="datetime'''''''''P''''''''''h''ar''''''maci''''''''''s''t''s'''' '''">
              <a:rPr lang="en-US" altLang="en-US" sz="1000" smtClean="0"/>
              <a:pPr marL="0" indent="0" algn="ctr">
                <a:spcBef>
                  <a:spcPct val="0"/>
                </a:spcBef>
                <a:spcAft>
                  <a:spcPct val="0"/>
                </a:spcAft>
                <a:buNone/>
              </a:pPr>
              <a:t>Pharmacists </a:t>
            </a:fld>
            <a:endParaRPr lang="en-US" sz="1000"/>
          </a:p>
        </p:txBody>
      </p:sp>
      <p:sp>
        <p:nvSpPr>
          <p:cNvPr id="70" name="Text Placeholder 2">
            <a:extLst>
              <a:ext uri="{FF2B5EF4-FFF2-40B4-BE49-F238E27FC236}">
                <a16:creationId xmlns:a16="http://schemas.microsoft.com/office/drawing/2014/main" id="{E0B359DA-85DE-378B-76A1-777CBE8E201B}"/>
              </a:ext>
            </a:extLst>
          </p:cNvPr>
          <p:cNvSpPr txBox="1">
            <a:spLocks/>
          </p:cNvSpPr>
          <p:nvPr>
            <p:custDataLst>
              <p:tags r:id="rId24"/>
            </p:custDataLst>
          </p:nvPr>
        </p:nvSpPr>
        <p:spPr bwMode="gray">
          <a:xfrm>
            <a:off x="2903538" y="3189288"/>
            <a:ext cx="180975" cy="152400"/>
          </a:xfrm>
          <a:prstGeom prst="rect">
            <a:avLst/>
          </a:prstGeom>
          <a:solidFill>
            <a:schemeClr val="accent3"/>
          </a:solidFill>
          <a:ln>
            <a:noFill/>
          </a:ln>
          <a:effec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518B448C-7284-4AB8-8B2C-5026DC940AE6}" type="datetime'''''''''''''''''''''''''''''''''''''''''''''16'''''''''''''''">
              <a:rPr lang="en-US" altLang="en-US" sz="1000" smtClean="0">
                <a:effectLst/>
              </a:rPr>
              <a:pPr marL="0" indent="0" algn="ctr">
                <a:spcBef>
                  <a:spcPct val="0"/>
                </a:spcBef>
                <a:spcAft>
                  <a:spcPct val="0"/>
                </a:spcAft>
                <a:buNone/>
              </a:pPr>
              <a:t>16</a:t>
            </a:fld>
            <a:endParaRPr lang="en-US" sz="1000"/>
          </a:p>
        </p:txBody>
      </p:sp>
      <p:sp>
        <p:nvSpPr>
          <p:cNvPr id="6" name="Text Placeholder 2">
            <a:extLst>
              <a:ext uri="{FF2B5EF4-FFF2-40B4-BE49-F238E27FC236}">
                <a16:creationId xmlns:a16="http://schemas.microsoft.com/office/drawing/2014/main" id="{609E7A4B-956B-66CB-B120-1C0B14E278ED}"/>
              </a:ext>
            </a:extLst>
          </p:cNvPr>
          <p:cNvSpPr txBox="1">
            <a:spLocks/>
          </p:cNvSpPr>
          <p:nvPr>
            <p:custDataLst>
              <p:tags r:id="rId25"/>
            </p:custDataLst>
          </p:nvPr>
        </p:nvSpPr>
        <p:spPr bwMode="auto">
          <a:xfrm>
            <a:off x="2052638" y="5719763"/>
            <a:ext cx="412750"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48B262B8-B158-40BF-8417-EF8535221877}" type="datetime'''''T''''o''ta''''''l ''''&#10;''n''''''''''''''''urse''''''''''s'">
              <a:rPr lang="en-US" altLang="en-US" sz="1000" smtClean="0"/>
              <a:pPr marL="0" indent="0" algn="ctr">
                <a:spcBef>
                  <a:spcPct val="0"/>
                </a:spcBef>
                <a:spcAft>
                  <a:spcPct val="0"/>
                </a:spcAft>
                <a:buNone/>
              </a:pPr>
              <a:t>Total 
nurses</a:t>
            </a:fld>
            <a:endParaRPr lang="en-US" sz="1000"/>
          </a:p>
        </p:txBody>
      </p:sp>
      <p:sp>
        <p:nvSpPr>
          <p:cNvPr id="80" name="Text Placeholder 2">
            <a:extLst>
              <a:ext uri="{FF2B5EF4-FFF2-40B4-BE49-F238E27FC236}">
                <a16:creationId xmlns:a16="http://schemas.microsoft.com/office/drawing/2014/main" id="{2C19409F-DA24-D823-A7EE-43EF30151C17}"/>
              </a:ext>
            </a:extLst>
          </p:cNvPr>
          <p:cNvSpPr txBox="1">
            <a:spLocks/>
          </p:cNvSpPr>
          <p:nvPr>
            <p:custDataLst>
              <p:tags r:id="rId26"/>
            </p:custDataLst>
          </p:nvPr>
        </p:nvSpPr>
        <p:spPr bwMode="gray">
          <a:xfrm>
            <a:off x="2132013" y="4303713"/>
            <a:ext cx="25400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9DDFE2AA-1B2C-4FD6-B5EA-969CC2A50DAF}" type="datetime'2''''''''8''''''''''''''''''''''''6'''''''''''''''''''''''''">
              <a:rPr lang="en-US" altLang="en-US" sz="1000" smtClean="0">
                <a:effectLst/>
              </a:rPr>
              <a:pPr marL="0" indent="0" algn="ctr">
                <a:spcBef>
                  <a:spcPct val="0"/>
                </a:spcBef>
                <a:spcAft>
                  <a:spcPct val="0"/>
                </a:spcAft>
                <a:buNone/>
              </a:pPr>
              <a:t>286</a:t>
            </a:fld>
            <a:endParaRPr lang="en-US" sz="1000"/>
          </a:p>
        </p:txBody>
      </p:sp>
      <p:sp>
        <p:nvSpPr>
          <p:cNvPr id="5" name="Text Placeholder 2">
            <a:extLst>
              <a:ext uri="{FF2B5EF4-FFF2-40B4-BE49-F238E27FC236}">
                <a16:creationId xmlns:a16="http://schemas.microsoft.com/office/drawing/2014/main" id="{EE5F47F5-FA32-537B-87AD-DC460B161128}"/>
              </a:ext>
            </a:extLst>
          </p:cNvPr>
          <p:cNvSpPr txBox="1">
            <a:spLocks/>
          </p:cNvSpPr>
          <p:nvPr>
            <p:custDataLst>
              <p:tags r:id="rId27"/>
            </p:custDataLst>
          </p:nvPr>
        </p:nvSpPr>
        <p:spPr bwMode="auto">
          <a:xfrm>
            <a:off x="1219200" y="5719763"/>
            <a:ext cx="612775"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80DCF116-B128-475A-9DB4-44DBEFB72266}" type="datetime'M''''e''''''''''dic''al ''''&#10;''''''''s''p''''''eci''alist''s'">
              <a:rPr lang="en-US" altLang="en-US" sz="1000" smtClean="0"/>
              <a:pPr marL="0" indent="0" algn="ctr">
                <a:spcBef>
                  <a:spcPct val="0"/>
                </a:spcBef>
                <a:spcAft>
                  <a:spcPct val="0"/>
                </a:spcAft>
                <a:buNone/>
              </a:pPr>
              <a:t>Medical 
specialists</a:t>
            </a:fld>
            <a:endParaRPr lang="en-US" sz="1000"/>
          </a:p>
        </p:txBody>
      </p:sp>
      <p:sp>
        <p:nvSpPr>
          <p:cNvPr id="53" name="Text Placeholder 2">
            <a:extLst>
              <a:ext uri="{FF2B5EF4-FFF2-40B4-BE49-F238E27FC236}">
                <a16:creationId xmlns:a16="http://schemas.microsoft.com/office/drawing/2014/main" id="{BDB5628F-6307-F1E3-981F-7B64EA2A3ADB}"/>
              </a:ext>
            </a:extLst>
          </p:cNvPr>
          <p:cNvSpPr txBox="1">
            <a:spLocks/>
          </p:cNvSpPr>
          <p:nvPr>
            <p:custDataLst>
              <p:tags r:id="rId28"/>
            </p:custDataLst>
          </p:nvPr>
        </p:nvSpPr>
        <p:spPr bwMode="gray">
          <a:xfrm>
            <a:off x="1435100" y="5394325"/>
            <a:ext cx="180975" cy="152400"/>
          </a:xfrm>
          <a:prstGeom prst="rect">
            <a:avLst/>
          </a:prstGeom>
          <a:solidFill>
            <a:schemeClr val="accent3"/>
          </a:solidFill>
          <a:ln>
            <a:noFill/>
          </a:ln>
          <a:effec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84B3780D-76AD-4E7E-A885-8FA72F7FED66}" type="datetime'''''''''''''''''''''''''1''''''0'''''''''''''''">
              <a:rPr lang="en-US" altLang="en-US" sz="1000" smtClean="0">
                <a:effectLst/>
              </a:rPr>
              <a:pPr marL="0" indent="0" algn="ctr">
                <a:spcBef>
                  <a:spcPct val="0"/>
                </a:spcBef>
                <a:spcAft>
                  <a:spcPct val="0"/>
                </a:spcAft>
                <a:buNone/>
              </a:pPr>
              <a:t>10</a:t>
            </a:fld>
            <a:endParaRPr lang="en-US" sz="1000"/>
          </a:p>
        </p:txBody>
      </p:sp>
      <p:sp>
        <p:nvSpPr>
          <p:cNvPr id="79" name="Text Placeholder 2">
            <a:extLst>
              <a:ext uri="{FF2B5EF4-FFF2-40B4-BE49-F238E27FC236}">
                <a16:creationId xmlns:a16="http://schemas.microsoft.com/office/drawing/2014/main" id="{83DA91FB-A09C-0C01-3718-21D1327EBF2B}"/>
              </a:ext>
            </a:extLst>
          </p:cNvPr>
          <p:cNvSpPr txBox="1">
            <a:spLocks/>
          </p:cNvSpPr>
          <p:nvPr>
            <p:custDataLst>
              <p:tags r:id="rId29"/>
            </p:custDataLst>
          </p:nvPr>
        </p:nvSpPr>
        <p:spPr bwMode="gray">
          <a:xfrm>
            <a:off x="700088" y="5329238"/>
            <a:ext cx="18097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b">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0B95A57A-D59A-4ECB-826F-C855FDF4DCE6}" type="datetime'''2''''''3'''''''''''''''''''''''''''''''''''''">
              <a:rPr lang="en-US" altLang="en-US" sz="1000" smtClean="0">
                <a:effectLst/>
              </a:rPr>
              <a:pPr marL="0" indent="0" algn="ctr">
                <a:spcBef>
                  <a:spcPct val="0"/>
                </a:spcBef>
                <a:spcAft>
                  <a:spcPct val="0"/>
                </a:spcAft>
                <a:buNone/>
              </a:pPr>
              <a:t>23</a:t>
            </a:fld>
            <a:endParaRPr lang="en-US" sz="1000"/>
          </a:p>
        </p:txBody>
      </p:sp>
      <p:sp>
        <p:nvSpPr>
          <p:cNvPr id="82" name="Text Placeholder 2">
            <a:extLst>
              <a:ext uri="{FF2B5EF4-FFF2-40B4-BE49-F238E27FC236}">
                <a16:creationId xmlns:a16="http://schemas.microsoft.com/office/drawing/2014/main" id="{5A10237C-3526-5B92-D3BA-C75A97370E2C}"/>
              </a:ext>
            </a:extLst>
          </p:cNvPr>
          <p:cNvSpPr txBox="1">
            <a:spLocks/>
          </p:cNvSpPr>
          <p:nvPr>
            <p:custDataLst>
              <p:tags r:id="rId30"/>
            </p:custDataLst>
          </p:nvPr>
        </p:nvSpPr>
        <p:spPr bwMode="gray">
          <a:xfrm>
            <a:off x="7270750" y="2435225"/>
            <a:ext cx="25400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b">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A02D03AF-1376-4934-A968-E18370D298FA}" type="datetime'4''''''''''1''''''5'">
              <a:rPr lang="en-US" altLang="en-US" sz="1000" smtClean="0">
                <a:effectLst/>
              </a:rPr>
              <a:pPr marL="0" indent="0" algn="ctr">
                <a:spcBef>
                  <a:spcPct val="0"/>
                </a:spcBef>
                <a:spcAft>
                  <a:spcPct val="0"/>
                </a:spcAft>
                <a:buNone/>
              </a:pPr>
              <a:t>415</a:t>
            </a:fld>
            <a:endParaRPr lang="en-US" sz="1000"/>
          </a:p>
        </p:txBody>
      </p:sp>
      <p:sp>
        <p:nvSpPr>
          <p:cNvPr id="81" name="Text Placeholder 2">
            <a:extLst>
              <a:ext uri="{FF2B5EF4-FFF2-40B4-BE49-F238E27FC236}">
                <a16:creationId xmlns:a16="http://schemas.microsoft.com/office/drawing/2014/main" id="{0358991B-DD84-4A15-53A7-FAA7C5B1F26E}"/>
              </a:ext>
            </a:extLst>
          </p:cNvPr>
          <p:cNvSpPr txBox="1">
            <a:spLocks/>
          </p:cNvSpPr>
          <p:nvPr>
            <p:custDataLst>
              <p:tags r:id="rId31"/>
            </p:custDataLst>
          </p:nvPr>
        </p:nvSpPr>
        <p:spPr bwMode="gray">
          <a:xfrm>
            <a:off x="6573838" y="2736850"/>
            <a:ext cx="18097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99E58F8D-9318-4F55-A8BF-7EEE94E80FF2}" type="datetime'''''''''''''''''''''5''''''''4'''''''">
              <a:rPr lang="en-US" altLang="en-US" sz="1000" smtClean="0">
                <a:effectLst/>
              </a:rPr>
              <a:pPr marL="0" indent="0" algn="ctr">
                <a:spcBef>
                  <a:spcPct val="0"/>
                </a:spcBef>
                <a:spcAft>
                  <a:spcPct val="0"/>
                </a:spcAft>
                <a:buNone/>
              </a:pPr>
              <a:t>54</a:t>
            </a:fld>
            <a:endParaRPr lang="en-US" sz="1000"/>
          </a:p>
        </p:txBody>
      </p:sp>
      <p:cxnSp>
        <p:nvCxnSpPr>
          <p:cNvPr id="109" name="Straight Connector 108">
            <a:extLst>
              <a:ext uri="{FF2B5EF4-FFF2-40B4-BE49-F238E27FC236}">
                <a16:creationId xmlns:a16="http://schemas.microsoft.com/office/drawing/2014/main" id="{5C9FD7ED-7C34-1CD8-852E-F5D62DB27D60}"/>
              </a:ext>
            </a:extLst>
          </p:cNvPr>
          <p:cNvCxnSpPr>
            <a:cxnSpLocks/>
          </p:cNvCxnSpPr>
          <p:nvPr/>
        </p:nvCxnSpPr>
        <p:spPr>
          <a:xfrm>
            <a:off x="425452" y="2024064"/>
            <a:ext cx="7423149" cy="0"/>
          </a:xfrm>
          <a:prstGeom prst="line">
            <a:avLst/>
          </a:prstGeom>
          <a:noFill/>
          <a:ln w="6350" cap="flat" cmpd="sng" algn="ctr">
            <a:solidFill>
              <a:srgbClr val="FFFFFF">
                <a:lumMod val="75000"/>
              </a:srgbClr>
            </a:solidFill>
            <a:prstDash val="solid"/>
            <a:miter lim="800000"/>
          </a:ln>
          <a:effectLst/>
        </p:spPr>
      </p:cxnSp>
      <p:sp>
        <p:nvSpPr>
          <p:cNvPr id="110" name="TextBox 109">
            <a:extLst>
              <a:ext uri="{FF2B5EF4-FFF2-40B4-BE49-F238E27FC236}">
                <a16:creationId xmlns:a16="http://schemas.microsoft.com/office/drawing/2014/main" id="{3939879E-16B6-36FA-A077-DAB374414CD4}"/>
              </a:ext>
            </a:extLst>
          </p:cNvPr>
          <p:cNvSpPr txBox="1"/>
          <p:nvPr/>
        </p:nvSpPr>
        <p:spPr>
          <a:xfrm>
            <a:off x="425451" y="1460698"/>
            <a:ext cx="7423149" cy="553421"/>
          </a:xfrm>
          <a:prstGeom prst="rect">
            <a:avLst/>
          </a:prstGeom>
          <a:noFill/>
        </p:spPr>
        <p:txBody>
          <a:bodyPr wrap="square" lIns="91440" tIns="45720" rIns="91440" bIns="45720" rtlCol="0" anchor="t">
            <a:spAutoFit/>
          </a:bodyPr>
          <a:lstStyle/>
          <a:p>
            <a:pPr>
              <a:lnSpc>
                <a:spcPct val="110000"/>
              </a:lnSpc>
              <a:defRPr/>
            </a:pPr>
            <a:r>
              <a:rPr lang="en-US" sz="1400" b="1" kern="0">
                <a:solidFill>
                  <a:schemeClr val="bg2"/>
                </a:solidFill>
              </a:rPr>
              <a:t>Total number of healthcare workers in South Africa </a:t>
            </a:r>
          </a:p>
          <a:p>
            <a:pPr>
              <a:lnSpc>
                <a:spcPct val="110000"/>
              </a:lnSpc>
              <a:defRPr/>
            </a:pPr>
            <a:r>
              <a:rPr lang="en-US" sz="1400" kern="0">
                <a:solidFill>
                  <a:schemeClr val="bg2"/>
                </a:solidFill>
              </a:rPr>
              <a:t>‘000</a:t>
            </a:r>
            <a:endParaRPr lang="en-US" sz="1400" i="0" u="none" strike="noStrike" kern="0" cap="none" spc="0" normalizeH="0" baseline="0" noProof="0">
              <a:ln>
                <a:noFill/>
              </a:ln>
              <a:solidFill>
                <a:schemeClr val="bg2"/>
              </a:solidFill>
              <a:effectLst/>
              <a:uLnTx/>
              <a:uFillTx/>
              <a:ea typeface="Open Sans"/>
              <a:cs typeface="Open Sans"/>
            </a:endParaRPr>
          </a:p>
        </p:txBody>
      </p:sp>
      <p:sp>
        <p:nvSpPr>
          <p:cNvPr id="114" name="TextBox 113">
            <a:extLst>
              <a:ext uri="{FF2B5EF4-FFF2-40B4-BE49-F238E27FC236}">
                <a16:creationId xmlns:a16="http://schemas.microsoft.com/office/drawing/2014/main" id="{191BD2FF-44EC-A4E4-33BD-BC028506BF8A}"/>
              </a:ext>
            </a:extLst>
          </p:cNvPr>
          <p:cNvSpPr txBox="1"/>
          <p:nvPr/>
        </p:nvSpPr>
        <p:spPr>
          <a:xfrm>
            <a:off x="304800" y="6592463"/>
            <a:ext cx="2250937" cy="220381"/>
          </a:xfrm>
          <a:prstGeom prst="rect">
            <a:avLst/>
          </a:prstGeom>
          <a:noFill/>
        </p:spPr>
        <p:txBody>
          <a:bodyPr wrap="none" rtlCol="0">
            <a:spAutoFit/>
          </a:bodyPr>
          <a:lstStyle/>
          <a:p>
            <a:pPr algn="l">
              <a:lnSpc>
                <a:spcPct val="110000"/>
              </a:lnSpc>
            </a:pPr>
            <a:r>
              <a:rPr lang="en-US" sz="800" b="0" i="0" u="none" strike="noStrike">
                <a:solidFill>
                  <a:schemeClr val="tx1">
                    <a:lumMod val="10000"/>
                    <a:lumOff val="90000"/>
                  </a:schemeClr>
                </a:solidFill>
                <a:effectLst/>
                <a:latin typeface="+mj-lt"/>
              </a:rPr>
              <a:t>Source: Percept report for </a:t>
            </a:r>
            <a:r>
              <a:rPr lang="en-US" sz="800">
                <a:solidFill>
                  <a:schemeClr val="tx1">
                    <a:lumMod val="10000"/>
                    <a:lumOff val="90000"/>
                  </a:schemeClr>
                </a:solidFill>
                <a:latin typeface="+mj-lt"/>
              </a:rPr>
              <a:t>B</a:t>
            </a:r>
            <a:r>
              <a:rPr lang="en-US" sz="800" b="0" i="0" u="none" strike="noStrike">
                <a:solidFill>
                  <a:schemeClr val="tx1">
                    <a:lumMod val="10000"/>
                    <a:lumOff val="90000"/>
                  </a:schemeClr>
                </a:solidFill>
                <a:effectLst/>
                <a:latin typeface="+mj-lt"/>
              </a:rPr>
              <a:t>USA HRH, 2019</a:t>
            </a:r>
          </a:p>
        </p:txBody>
      </p:sp>
      <p:cxnSp>
        <p:nvCxnSpPr>
          <p:cNvPr id="34" name="Straight Connector 33">
            <a:extLst>
              <a:ext uri="{FF2B5EF4-FFF2-40B4-BE49-F238E27FC236}">
                <a16:creationId xmlns:a16="http://schemas.microsoft.com/office/drawing/2014/main" id="{1610D19D-FC21-48FE-B457-0F06761E3698}"/>
              </a:ext>
            </a:extLst>
          </p:cNvPr>
          <p:cNvCxnSpPr>
            <a:cxnSpLocks/>
          </p:cNvCxnSpPr>
          <p:nvPr/>
        </p:nvCxnSpPr>
        <p:spPr>
          <a:xfrm>
            <a:off x="8146475" y="2024064"/>
            <a:ext cx="3311793" cy="0"/>
          </a:xfrm>
          <a:prstGeom prst="line">
            <a:avLst/>
          </a:prstGeom>
          <a:noFill/>
          <a:ln w="6350" cap="flat" cmpd="sng" algn="ctr">
            <a:solidFill>
              <a:srgbClr val="FFFFFF">
                <a:lumMod val="75000"/>
              </a:srgbClr>
            </a:solidFill>
            <a:prstDash val="solid"/>
            <a:miter lim="800000"/>
          </a:ln>
          <a:effectLst/>
        </p:spPr>
      </p:cxnSp>
      <p:sp>
        <p:nvSpPr>
          <p:cNvPr id="35" name="TextBox 34">
            <a:extLst>
              <a:ext uri="{FF2B5EF4-FFF2-40B4-BE49-F238E27FC236}">
                <a16:creationId xmlns:a16="http://schemas.microsoft.com/office/drawing/2014/main" id="{C72FE3BC-58F1-031C-0262-19AF37FD9E4A}"/>
              </a:ext>
            </a:extLst>
          </p:cNvPr>
          <p:cNvSpPr txBox="1"/>
          <p:nvPr/>
        </p:nvSpPr>
        <p:spPr>
          <a:xfrm>
            <a:off x="8146474" y="1460698"/>
            <a:ext cx="3311793" cy="316433"/>
          </a:xfrm>
          <a:prstGeom prst="rect">
            <a:avLst/>
          </a:prstGeom>
          <a:noFill/>
        </p:spPr>
        <p:txBody>
          <a:bodyPr wrap="square" lIns="91440" tIns="45720" rIns="91440" bIns="45720" rtlCol="0" anchor="t">
            <a:spAutoFit/>
          </a:bodyPr>
          <a:lstStyle/>
          <a:p>
            <a:pPr>
              <a:lnSpc>
                <a:spcPct val="110000"/>
              </a:lnSpc>
              <a:defRPr/>
            </a:pPr>
            <a:r>
              <a:rPr lang="en-US" sz="1400" b="1" kern="0" dirty="0">
                <a:solidFill>
                  <a:schemeClr val="bg2"/>
                </a:solidFill>
              </a:rPr>
              <a:t>Nurses per 1000 population  </a:t>
            </a:r>
          </a:p>
        </p:txBody>
      </p:sp>
      <p:graphicFrame>
        <p:nvGraphicFramePr>
          <p:cNvPr id="168" name="Chart 167">
            <a:extLst>
              <a:ext uri="{FF2B5EF4-FFF2-40B4-BE49-F238E27FC236}">
                <a16:creationId xmlns:a16="http://schemas.microsoft.com/office/drawing/2014/main" id="{DDC478C3-88FD-8477-5288-82CA73DACF85}"/>
              </a:ext>
            </a:extLst>
          </p:cNvPr>
          <p:cNvGraphicFramePr/>
          <p:nvPr>
            <p:custDataLst>
              <p:tags r:id="rId32"/>
            </p:custDataLst>
            <p:extLst>
              <p:ext uri="{D42A27DB-BD31-4B8C-83A1-F6EECF244321}">
                <p14:modId xmlns:p14="http://schemas.microsoft.com/office/powerpoint/2010/main" val="884828268"/>
              </p:ext>
            </p:extLst>
          </p:nvPr>
        </p:nvGraphicFramePr>
        <p:xfrm>
          <a:off x="8840788" y="2114550"/>
          <a:ext cx="2838450" cy="4119563"/>
        </p:xfrm>
        <a:graphic>
          <a:graphicData uri="http://schemas.openxmlformats.org/drawingml/2006/chart">
            <c:chart xmlns:c="http://schemas.openxmlformats.org/drawingml/2006/chart" xmlns:r="http://schemas.openxmlformats.org/officeDocument/2006/relationships" r:id="rId48"/>
          </a:graphicData>
        </a:graphic>
      </p:graphicFrame>
      <p:sp>
        <p:nvSpPr>
          <p:cNvPr id="43" name="Text Placeholder 2">
            <a:extLst>
              <a:ext uri="{FF2B5EF4-FFF2-40B4-BE49-F238E27FC236}">
                <a16:creationId xmlns:a16="http://schemas.microsoft.com/office/drawing/2014/main" id="{ECD6EFCF-C2D9-2EEA-C914-4060E27DF6BD}"/>
              </a:ext>
            </a:extLst>
          </p:cNvPr>
          <p:cNvSpPr txBox="1">
            <a:spLocks/>
          </p:cNvSpPr>
          <p:nvPr>
            <p:custDataLst>
              <p:tags r:id="rId33"/>
            </p:custDataLst>
          </p:nvPr>
        </p:nvSpPr>
        <p:spPr bwMode="auto">
          <a:xfrm>
            <a:off x="8285163" y="2713038"/>
            <a:ext cx="55245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AB4509A5-BC21-4982-99E2-41DBDDB35535}" type="datetime'''A''u''''''''''s''t''r''''''a''''lia'''''' '''''''''''''''''">
              <a:rPr lang="en-US" altLang="en-US" sz="1000" smtClean="0"/>
              <a:pPr marL="0" indent="0" algn="r">
                <a:spcBef>
                  <a:spcPct val="0"/>
                </a:spcBef>
                <a:spcAft>
                  <a:spcPct val="0"/>
                </a:spcAft>
                <a:buNone/>
              </a:pPr>
              <a:t>Australia </a:t>
            </a:fld>
            <a:endParaRPr lang="en-US" sz="1000"/>
          </a:p>
        </p:txBody>
      </p:sp>
      <p:sp>
        <p:nvSpPr>
          <p:cNvPr id="44" name="Text Placeholder 2">
            <a:extLst>
              <a:ext uri="{FF2B5EF4-FFF2-40B4-BE49-F238E27FC236}">
                <a16:creationId xmlns:a16="http://schemas.microsoft.com/office/drawing/2014/main" id="{6BE399C2-2513-4771-DD51-E12DE71F6885}"/>
              </a:ext>
            </a:extLst>
          </p:cNvPr>
          <p:cNvSpPr txBox="1">
            <a:spLocks/>
          </p:cNvSpPr>
          <p:nvPr>
            <p:custDataLst>
              <p:tags r:id="rId34"/>
            </p:custDataLst>
          </p:nvPr>
        </p:nvSpPr>
        <p:spPr bwMode="auto">
          <a:xfrm>
            <a:off x="8259763" y="3108325"/>
            <a:ext cx="57785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A5062741-2D4C-450C-88E3-945ACC3CE02F}" type="datetime'''''''''''''G''''''''''''er''''m''a''n''''y'''' '''''''''''">
              <a:rPr lang="en-US" altLang="en-US" sz="1000" smtClean="0"/>
              <a:pPr marL="0" indent="0" algn="r">
                <a:spcBef>
                  <a:spcPct val="0"/>
                </a:spcBef>
                <a:spcAft>
                  <a:spcPct val="0"/>
                </a:spcAft>
                <a:buNone/>
              </a:pPr>
              <a:t>Germany </a:t>
            </a:fld>
            <a:endParaRPr lang="en-US" sz="1000"/>
          </a:p>
        </p:txBody>
      </p:sp>
      <p:sp>
        <p:nvSpPr>
          <p:cNvPr id="78" name="Text Placeholder 2">
            <a:extLst>
              <a:ext uri="{FF2B5EF4-FFF2-40B4-BE49-F238E27FC236}">
                <a16:creationId xmlns:a16="http://schemas.microsoft.com/office/drawing/2014/main" id="{73C79B01-18E9-54F8-CF38-F0862510A50B}"/>
              </a:ext>
            </a:extLst>
          </p:cNvPr>
          <p:cNvSpPr txBox="1">
            <a:spLocks/>
          </p:cNvSpPr>
          <p:nvPr>
            <p:custDataLst>
              <p:tags r:id="rId35"/>
            </p:custDataLst>
          </p:nvPr>
        </p:nvSpPr>
        <p:spPr bwMode="auto">
          <a:xfrm>
            <a:off x="8393113" y="3503613"/>
            <a:ext cx="44450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8C5FE41D-F62B-442A-A4FA-D316A5D263AC}" type="datetime'''''''''''C''''''''''''''''''a''n''''''''''a''''''d''a'''''''">
              <a:rPr lang="en-US" altLang="en-US" sz="1000" smtClean="0"/>
              <a:pPr marL="0" indent="0" algn="r">
                <a:spcBef>
                  <a:spcPct val="0"/>
                </a:spcBef>
                <a:spcAft>
                  <a:spcPct val="0"/>
                </a:spcAft>
                <a:buNone/>
              </a:pPr>
              <a:t>Canada</a:t>
            </a:fld>
            <a:endParaRPr lang="en-US" sz="1000"/>
          </a:p>
        </p:txBody>
      </p:sp>
      <p:sp>
        <p:nvSpPr>
          <p:cNvPr id="87" name="Text Placeholder 2">
            <a:extLst>
              <a:ext uri="{FF2B5EF4-FFF2-40B4-BE49-F238E27FC236}">
                <a16:creationId xmlns:a16="http://schemas.microsoft.com/office/drawing/2014/main" id="{B89C0A61-4409-C0E1-8695-7B0B672CD57B}"/>
              </a:ext>
            </a:extLst>
          </p:cNvPr>
          <p:cNvSpPr txBox="1">
            <a:spLocks/>
          </p:cNvSpPr>
          <p:nvPr>
            <p:custDataLst>
              <p:tags r:id="rId36"/>
            </p:custDataLst>
          </p:nvPr>
        </p:nvSpPr>
        <p:spPr bwMode="auto">
          <a:xfrm>
            <a:off x="8275638" y="3822700"/>
            <a:ext cx="561975"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E3654A00-2195-484C-AD71-0B6B683FE813}" type="datetime'Uni''te''d'' ''''''''''&#10;''''''K''''in''''''g''''do''m'' '">
              <a:rPr lang="en-US" altLang="en-US" sz="1000" smtClean="0"/>
              <a:pPr marL="0" indent="0" algn="r">
                <a:spcBef>
                  <a:spcPct val="0"/>
                </a:spcBef>
                <a:spcAft>
                  <a:spcPct val="0"/>
                </a:spcAft>
                <a:buNone/>
              </a:pPr>
              <a:t>United 
Kingdom </a:t>
            </a:fld>
            <a:endParaRPr lang="en-US" sz="1000"/>
          </a:p>
        </p:txBody>
      </p:sp>
      <p:sp>
        <p:nvSpPr>
          <p:cNvPr id="40" name="Text Placeholder 2">
            <a:extLst>
              <a:ext uri="{FF2B5EF4-FFF2-40B4-BE49-F238E27FC236}">
                <a16:creationId xmlns:a16="http://schemas.microsoft.com/office/drawing/2014/main" id="{BD37BEF7-F2EE-F448-1BBA-2DCFD51ABCE2}"/>
              </a:ext>
            </a:extLst>
          </p:cNvPr>
          <p:cNvSpPr txBox="1">
            <a:spLocks/>
          </p:cNvSpPr>
          <p:nvPr>
            <p:custDataLst>
              <p:tags r:id="rId37"/>
            </p:custDataLst>
          </p:nvPr>
        </p:nvSpPr>
        <p:spPr bwMode="auto">
          <a:xfrm>
            <a:off x="8153400" y="2317750"/>
            <a:ext cx="684213"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6D9C1974-668D-4137-A58B-35C8A867C22B}" type="datetime'Swi''''''t''''''''''''z''''''''''e''''''''r''''lan''''''''d'''">
              <a:rPr lang="en-US" altLang="en-US" sz="1000" smtClean="0"/>
              <a:pPr marL="0" indent="0" algn="r">
                <a:spcBef>
                  <a:spcPct val="0"/>
                </a:spcBef>
                <a:spcAft>
                  <a:spcPct val="0"/>
                </a:spcAft>
                <a:buNone/>
              </a:pPr>
              <a:t>Switzerland</a:t>
            </a:fld>
            <a:endParaRPr lang="en-US" sz="1000"/>
          </a:p>
        </p:txBody>
      </p:sp>
      <p:sp>
        <p:nvSpPr>
          <p:cNvPr id="115" name="Text Placeholder 2">
            <a:extLst>
              <a:ext uri="{FF2B5EF4-FFF2-40B4-BE49-F238E27FC236}">
                <a16:creationId xmlns:a16="http://schemas.microsoft.com/office/drawing/2014/main" id="{A02BCC4D-916C-7401-6974-A8FA334EA0AD}"/>
              </a:ext>
            </a:extLst>
          </p:cNvPr>
          <p:cNvSpPr txBox="1">
            <a:spLocks/>
          </p:cNvSpPr>
          <p:nvPr>
            <p:custDataLst>
              <p:tags r:id="rId38"/>
            </p:custDataLst>
          </p:nvPr>
        </p:nvSpPr>
        <p:spPr bwMode="auto">
          <a:xfrm>
            <a:off x="8477250" y="4691063"/>
            <a:ext cx="360363"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F70053E0-2594-4204-8955-C155226E611D}" type="datetime'''S''pa''''''i''''''''''''n'''' '''''''''''''''''''''''''">
              <a:rPr lang="en-US" altLang="en-US" sz="1000" smtClean="0"/>
              <a:pPr marL="0" indent="0" algn="r">
                <a:spcBef>
                  <a:spcPct val="0"/>
                </a:spcBef>
                <a:spcAft>
                  <a:spcPct val="0"/>
                </a:spcAft>
                <a:buNone/>
              </a:pPr>
              <a:t>Spain </a:t>
            </a:fld>
            <a:endParaRPr lang="en-US" sz="1000"/>
          </a:p>
        </p:txBody>
      </p:sp>
      <p:sp>
        <p:nvSpPr>
          <p:cNvPr id="118" name="Text Placeholder 2">
            <a:extLst>
              <a:ext uri="{FF2B5EF4-FFF2-40B4-BE49-F238E27FC236}">
                <a16:creationId xmlns:a16="http://schemas.microsoft.com/office/drawing/2014/main" id="{DAD4E52F-3FE0-1404-87E7-FAF63A9FD74C}"/>
              </a:ext>
            </a:extLst>
          </p:cNvPr>
          <p:cNvSpPr txBox="1">
            <a:spLocks/>
          </p:cNvSpPr>
          <p:nvPr>
            <p:custDataLst>
              <p:tags r:id="rId39"/>
            </p:custDataLst>
          </p:nvPr>
        </p:nvSpPr>
        <p:spPr bwMode="auto">
          <a:xfrm>
            <a:off x="8501063" y="5086350"/>
            <a:ext cx="33655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A7FABF23-C0F3-4183-BFC9-197FF794391E}" type="datetime'''''''''''C''''''''''''''''''''h''i''''''''na'''''''''''''">
              <a:rPr lang="en-US" altLang="en-US" sz="1000" smtClean="0"/>
              <a:pPr marL="0" indent="0" algn="r">
                <a:spcBef>
                  <a:spcPct val="0"/>
                </a:spcBef>
                <a:spcAft>
                  <a:spcPct val="0"/>
                </a:spcAft>
                <a:buNone/>
              </a:pPr>
              <a:t>China</a:t>
            </a:fld>
            <a:endParaRPr lang="en-US" sz="1000"/>
          </a:p>
        </p:txBody>
      </p:sp>
      <p:sp>
        <p:nvSpPr>
          <p:cNvPr id="121" name="Text Placeholder 2">
            <a:extLst>
              <a:ext uri="{FF2B5EF4-FFF2-40B4-BE49-F238E27FC236}">
                <a16:creationId xmlns:a16="http://schemas.microsoft.com/office/drawing/2014/main" id="{A59AC8F5-D58A-8FAE-9967-F8BCC03847E2}"/>
              </a:ext>
            </a:extLst>
          </p:cNvPr>
          <p:cNvSpPr txBox="1">
            <a:spLocks/>
          </p:cNvSpPr>
          <p:nvPr>
            <p:custDataLst>
              <p:tags r:id="rId40"/>
            </p:custDataLst>
          </p:nvPr>
        </p:nvSpPr>
        <p:spPr bwMode="auto">
          <a:xfrm>
            <a:off x="8510588" y="5481638"/>
            <a:ext cx="3270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ECE92D84-BF91-411E-A95E-597FE6A0A6FD}" type="datetime'''''''''B''''''''''r''''''a''''''''''z''''''''i''''l'''''''">
              <a:rPr lang="en-US" altLang="en-US" sz="1000" smtClean="0"/>
              <a:pPr marL="0" indent="0" algn="r">
                <a:spcBef>
                  <a:spcPct val="0"/>
                </a:spcBef>
                <a:spcAft>
                  <a:spcPct val="0"/>
                </a:spcAft>
                <a:buNone/>
              </a:pPr>
              <a:t>Brazil</a:t>
            </a:fld>
            <a:endParaRPr lang="en-US" sz="1000"/>
          </a:p>
        </p:txBody>
      </p:sp>
      <p:sp>
        <p:nvSpPr>
          <p:cNvPr id="124" name="Text Placeholder 2">
            <a:extLst>
              <a:ext uri="{FF2B5EF4-FFF2-40B4-BE49-F238E27FC236}">
                <a16:creationId xmlns:a16="http://schemas.microsoft.com/office/drawing/2014/main" id="{35971859-F5EC-4EC7-8E24-B053BA470B68}"/>
              </a:ext>
            </a:extLst>
          </p:cNvPr>
          <p:cNvSpPr txBox="1">
            <a:spLocks/>
          </p:cNvSpPr>
          <p:nvPr>
            <p:custDataLst>
              <p:tags r:id="rId41"/>
            </p:custDataLst>
          </p:nvPr>
        </p:nvSpPr>
        <p:spPr bwMode="auto">
          <a:xfrm>
            <a:off x="8458200" y="5800725"/>
            <a:ext cx="379413"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22B02220-3234-427C-BE50-68A8D41E0E34}" type="datetime'''''S''''ou''''''th ''''&#10;''''''''''Afri''c''''''''''''a '''''">
              <a:rPr lang="en-US" altLang="en-US" sz="1000" smtClean="0"/>
              <a:pPr marL="0" indent="0" algn="r">
                <a:spcBef>
                  <a:spcPct val="0"/>
                </a:spcBef>
                <a:spcAft>
                  <a:spcPct val="0"/>
                </a:spcAft>
                <a:buNone/>
              </a:pPr>
              <a:t>South 
Africa </a:t>
            </a:fld>
            <a:endParaRPr lang="en-US" sz="1000"/>
          </a:p>
        </p:txBody>
      </p:sp>
      <p:sp>
        <p:nvSpPr>
          <p:cNvPr id="92" name="Text Placeholder 2">
            <a:extLst>
              <a:ext uri="{FF2B5EF4-FFF2-40B4-BE49-F238E27FC236}">
                <a16:creationId xmlns:a16="http://schemas.microsoft.com/office/drawing/2014/main" id="{E14D661C-BA15-CF39-AF91-771A3725A036}"/>
              </a:ext>
            </a:extLst>
          </p:cNvPr>
          <p:cNvSpPr txBox="1">
            <a:spLocks/>
          </p:cNvSpPr>
          <p:nvPr>
            <p:custDataLst>
              <p:tags r:id="rId42"/>
            </p:custDataLst>
          </p:nvPr>
        </p:nvSpPr>
        <p:spPr bwMode="auto">
          <a:xfrm>
            <a:off x="8559800" y="4295775"/>
            <a:ext cx="277813"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60DEB4BB-67BE-4A6D-ADED-35DA1158AC71}" type="datetime'''''''''''I''''''''''t''al''y'''''''''''' '''''''''">
              <a:rPr lang="en-US" altLang="en-US" sz="1000" smtClean="0"/>
              <a:pPr marL="0" indent="0" algn="r">
                <a:spcBef>
                  <a:spcPct val="0"/>
                </a:spcBef>
                <a:spcAft>
                  <a:spcPct val="0"/>
                </a:spcAft>
                <a:buNone/>
              </a:pPr>
              <a:t>Italy </a:t>
            </a:fld>
            <a:endParaRPr lang="en-US" sz="1000"/>
          </a:p>
        </p:txBody>
      </p:sp>
      <p:sp>
        <p:nvSpPr>
          <p:cNvPr id="169" name="Rounded Rectangle 168">
            <a:extLst>
              <a:ext uri="{FF2B5EF4-FFF2-40B4-BE49-F238E27FC236}">
                <a16:creationId xmlns:a16="http://schemas.microsoft.com/office/drawing/2014/main" id="{3F67B876-73E4-F388-6B76-B5D9DDA8DA42}"/>
              </a:ext>
            </a:extLst>
          </p:cNvPr>
          <p:cNvSpPr/>
          <p:nvPr/>
        </p:nvSpPr>
        <p:spPr>
          <a:xfrm>
            <a:off x="8423824" y="5676805"/>
            <a:ext cx="1715538" cy="557308"/>
          </a:xfrm>
          <a:prstGeom prst="roundRect">
            <a:avLst/>
          </a:prstGeom>
          <a:solidFill>
            <a:schemeClr val="bg1">
              <a:lumMod val="95000"/>
              <a:alpha val="9569"/>
            </a:schemeClr>
          </a:solidFill>
          <a:ln>
            <a:solidFill>
              <a:schemeClr val="tx1">
                <a:lumMod val="10000"/>
                <a:lumOff val="9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31454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86C074C0-BBC4-F0B2-5664-F06E29E49D7D}"/>
              </a:ext>
            </a:extLst>
          </p:cNvPr>
          <p:cNvGraphicFramePr>
            <a:graphicFrameLocks noChangeAspect="1"/>
          </p:cNvGraphicFramePr>
          <p:nvPr>
            <p:custDataLst>
              <p:tags r:id="rId1"/>
            </p:custDataLst>
            <p:extLst>
              <p:ext uri="{D42A27DB-BD31-4B8C-83A1-F6EECF244321}">
                <p14:modId xmlns:p14="http://schemas.microsoft.com/office/powerpoint/2010/main" val="417470827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17" imgW="7772400" imgH="10058400" progId="TCLayout.ActiveDocument.1">
                  <p:embed/>
                </p:oleObj>
              </mc:Choice>
              <mc:Fallback>
                <p:oleObj name="think-cell Slide" r:id="rId17" imgW="7772400" imgH="10058400" progId="TCLayout.ActiveDocument.1">
                  <p:embed/>
                  <p:pic>
                    <p:nvPicPr>
                      <p:cNvPr id="7" name="think-cell data - do not delete" hidden="1">
                        <a:extLst>
                          <a:ext uri="{FF2B5EF4-FFF2-40B4-BE49-F238E27FC236}">
                            <a16:creationId xmlns:a16="http://schemas.microsoft.com/office/drawing/2014/main" id="{86C074C0-BBC4-F0B2-5664-F06E29E49D7D}"/>
                          </a:ext>
                        </a:extLst>
                      </p:cNvPr>
                      <p:cNvPicPr/>
                      <p:nvPr/>
                    </p:nvPicPr>
                    <p:blipFill>
                      <a:blip r:embed="rId18"/>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04515782-E3B8-ECEA-0F99-515EE6AD69BE}"/>
              </a:ext>
            </a:extLst>
          </p:cNvPr>
          <p:cNvSpPr>
            <a:spLocks noGrp="1"/>
          </p:cNvSpPr>
          <p:nvPr>
            <p:ph type="title"/>
          </p:nvPr>
        </p:nvSpPr>
        <p:spPr/>
        <p:txBody>
          <a:bodyPr vert="horz"/>
          <a:lstStyle/>
          <a:p>
            <a:r>
              <a:rPr lang="en-US" sz="2200" b="0" cap="none" dirty="0">
                <a:latin typeface="+mn-lt"/>
              </a:rPr>
              <a:t>According to the World Health </a:t>
            </a:r>
            <a:r>
              <a:rPr lang="en-US" sz="2200" b="0" cap="none" dirty="0" err="1">
                <a:latin typeface="+mn-lt"/>
              </a:rPr>
              <a:t>Organisation</a:t>
            </a:r>
            <a:r>
              <a:rPr lang="en-US" sz="2200" b="0" cap="none" dirty="0">
                <a:latin typeface="+mn-lt"/>
              </a:rPr>
              <a:t>, 16% reduction in nurses per 1,000 population in SA between 2018 - 2020</a:t>
            </a:r>
          </a:p>
        </p:txBody>
      </p:sp>
      <p:graphicFrame>
        <p:nvGraphicFramePr>
          <p:cNvPr id="89" name="Chart 88">
            <a:extLst>
              <a:ext uri="{FF2B5EF4-FFF2-40B4-BE49-F238E27FC236}">
                <a16:creationId xmlns:a16="http://schemas.microsoft.com/office/drawing/2014/main" id="{E20D7D6D-3799-D490-951D-7F5288295560}"/>
              </a:ext>
            </a:extLst>
          </p:cNvPr>
          <p:cNvGraphicFramePr/>
          <p:nvPr>
            <p:custDataLst>
              <p:tags r:id="rId2"/>
            </p:custDataLst>
            <p:extLst>
              <p:ext uri="{D42A27DB-BD31-4B8C-83A1-F6EECF244321}">
                <p14:modId xmlns:p14="http://schemas.microsoft.com/office/powerpoint/2010/main" val="1103383631"/>
              </p:ext>
            </p:extLst>
          </p:nvPr>
        </p:nvGraphicFramePr>
        <p:xfrm>
          <a:off x="476250" y="2276475"/>
          <a:ext cx="4914900" cy="3727450"/>
        </p:xfrm>
        <a:graphic>
          <a:graphicData uri="http://schemas.openxmlformats.org/drawingml/2006/chart">
            <c:chart xmlns:c="http://schemas.openxmlformats.org/drawingml/2006/chart" xmlns:r="http://schemas.openxmlformats.org/officeDocument/2006/relationships" r:id="rId19"/>
          </a:graphicData>
        </a:graphic>
      </p:graphicFrame>
      <p:cxnSp>
        <p:nvCxnSpPr>
          <p:cNvPr id="20" name="Straight Connector 19">
            <a:extLst>
              <a:ext uri="{FF2B5EF4-FFF2-40B4-BE49-F238E27FC236}">
                <a16:creationId xmlns:a16="http://schemas.microsoft.com/office/drawing/2014/main" id="{C3D9A0BF-9F33-762E-A453-B4F7C021209E}"/>
              </a:ext>
            </a:extLst>
          </p:cNvPr>
          <p:cNvCxnSpPr/>
          <p:nvPr>
            <p:custDataLst>
              <p:tags r:id="rId3"/>
            </p:custDataLst>
          </p:nvPr>
        </p:nvCxnSpPr>
        <p:spPr bwMode="gray">
          <a:xfrm flipV="1">
            <a:off x="2233613" y="2368550"/>
            <a:ext cx="0" cy="76200"/>
          </a:xfrm>
          <a:prstGeom prst="line">
            <a:avLst/>
          </a:prstGeom>
          <a:ln w="12700" cap="flat" cmpd="sng" algn="ctr">
            <a:solidFill>
              <a:schemeClr val="bg2"/>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95D545B6-A9F4-17D7-8E09-260DA031F6A1}"/>
              </a:ext>
            </a:extLst>
          </p:cNvPr>
          <p:cNvCxnSpPr>
            <a:cxnSpLocks/>
          </p:cNvCxnSpPr>
          <p:nvPr>
            <p:custDataLst>
              <p:tags r:id="rId4"/>
            </p:custDataLst>
          </p:nvPr>
        </p:nvCxnSpPr>
        <p:spPr bwMode="gray">
          <a:xfrm>
            <a:off x="2233613" y="2368550"/>
            <a:ext cx="2800350" cy="0"/>
          </a:xfrm>
          <a:prstGeom prst="line">
            <a:avLst/>
          </a:prstGeom>
          <a:ln w="12700" cap="flat" cmpd="sng" algn="ctr">
            <a:solidFill>
              <a:schemeClr val="bg2"/>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805C4C7D-D415-4A16-8C7E-AA1379617117}"/>
              </a:ext>
            </a:extLst>
          </p:cNvPr>
          <p:cNvCxnSpPr/>
          <p:nvPr>
            <p:custDataLst>
              <p:tags r:id="rId5"/>
            </p:custDataLst>
          </p:nvPr>
        </p:nvCxnSpPr>
        <p:spPr bwMode="gray">
          <a:xfrm>
            <a:off x="5033963" y="2368550"/>
            <a:ext cx="0" cy="511175"/>
          </a:xfrm>
          <a:prstGeom prst="line">
            <a:avLst/>
          </a:prstGeom>
          <a:ln w="12700" cap="flat" cmpd="sng" algn="ctr">
            <a:solidFill>
              <a:schemeClr val="bg2"/>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sp useBgFill="1">
        <p:nvSpPr>
          <p:cNvPr id="156" name="Text Placeholder 2">
            <a:extLst>
              <a:ext uri="{FF2B5EF4-FFF2-40B4-BE49-F238E27FC236}">
                <a16:creationId xmlns:a16="http://schemas.microsoft.com/office/drawing/2014/main" id="{1D4FF323-F6CF-3C61-04B8-83AD6C23DE09}"/>
              </a:ext>
            </a:extLst>
          </p:cNvPr>
          <p:cNvSpPr txBox="1">
            <a:spLocks/>
          </p:cNvSpPr>
          <p:nvPr>
            <p:custDataLst>
              <p:tags r:id="rId6"/>
            </p:custDataLst>
          </p:nvPr>
        </p:nvSpPr>
        <p:spPr bwMode="gray">
          <a:xfrm>
            <a:off x="3462338" y="2757488"/>
            <a:ext cx="344488" cy="182563"/>
          </a:xfrm>
          <a:prstGeom prst="rect">
            <a:avLst/>
          </a:prstGeom>
          <a:ln>
            <a:noFill/>
          </a:ln>
          <a:effectLst/>
        </p:spPr>
        <p:txBody>
          <a:bodyPr vert="horz" wrap="none" lIns="22225" tIns="0" rIns="22225" bIns="0" rtlCol="0" anchor="b">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B5318B06-CB23-4028-A9CD-F18D0B83A0E9}" type="datetime'''''''''''''''''1'''''''''''''''''''''''''''''',1''''''''0'">
              <a:rPr lang="en-US" altLang="en-US" sz="1200" smtClean="0">
                <a:effectLst/>
              </a:rPr>
              <a:pPr marL="0" indent="0" algn="ctr">
                <a:spcBef>
                  <a:spcPct val="0"/>
                </a:spcBef>
                <a:spcAft>
                  <a:spcPct val="0"/>
                </a:spcAft>
                <a:buNone/>
              </a:pPr>
              <a:t>1,10</a:t>
            </a:fld>
            <a:endParaRPr lang="en-US" sz="1200"/>
          </a:p>
        </p:txBody>
      </p:sp>
      <p:sp useBgFill="1">
        <p:nvSpPr>
          <p:cNvPr id="155" name="Text Placeholder 2">
            <a:extLst>
              <a:ext uri="{FF2B5EF4-FFF2-40B4-BE49-F238E27FC236}">
                <a16:creationId xmlns:a16="http://schemas.microsoft.com/office/drawing/2014/main" id="{9C304520-97ED-12D1-21D7-58F101447DD7}"/>
              </a:ext>
            </a:extLst>
          </p:cNvPr>
          <p:cNvSpPr txBox="1">
            <a:spLocks/>
          </p:cNvSpPr>
          <p:nvPr>
            <p:custDataLst>
              <p:tags r:id="rId7"/>
            </p:custDataLst>
          </p:nvPr>
        </p:nvSpPr>
        <p:spPr bwMode="gray">
          <a:xfrm>
            <a:off x="877888" y="2278063"/>
            <a:ext cx="344488" cy="182563"/>
          </a:xfrm>
          <a:prstGeom prst="rect">
            <a:avLst/>
          </a:prstGeom>
          <a:ln>
            <a:noFill/>
          </a:ln>
          <a:effectLst/>
        </p:spPr>
        <p:txBody>
          <a:bodyPr vert="horz" wrap="none" lIns="22225" tIns="0" rIns="22225" bIns="0" rtlCol="0" anchor="b">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46E90DB6-8265-4672-90F8-DB769EFC8507}" type="datetime'''''''''1'''''''',''3''1'''''''''''''">
              <a:rPr lang="en-US" altLang="en-US" sz="1200" smtClean="0">
                <a:effectLst/>
              </a:rPr>
              <a:pPr marL="0" indent="0" algn="ctr">
                <a:spcBef>
                  <a:spcPct val="0"/>
                </a:spcBef>
                <a:spcAft>
                  <a:spcPct val="0"/>
                </a:spcAft>
                <a:buNone/>
              </a:pPr>
              <a:t>1,31</a:t>
            </a:fld>
            <a:endParaRPr lang="en-US" sz="1200"/>
          </a:p>
        </p:txBody>
      </p:sp>
      <p:sp>
        <p:nvSpPr>
          <p:cNvPr id="19" name="Text Placeholder 2">
            <a:extLst>
              <a:ext uri="{FF2B5EF4-FFF2-40B4-BE49-F238E27FC236}">
                <a16:creationId xmlns:a16="http://schemas.microsoft.com/office/drawing/2014/main" id="{30205A44-4514-B9D9-690F-557AE2D09E6D}"/>
              </a:ext>
            </a:extLst>
          </p:cNvPr>
          <p:cNvSpPr txBox="1">
            <a:spLocks/>
          </p:cNvSpPr>
          <p:nvPr>
            <p:custDataLst>
              <p:tags r:id="rId8"/>
            </p:custDataLst>
          </p:nvPr>
        </p:nvSpPr>
        <p:spPr bwMode="auto">
          <a:xfrm>
            <a:off x="3378200" y="2239963"/>
            <a:ext cx="511175" cy="258763"/>
          </a:xfrm>
          <a:prstGeom prst="ellipse">
            <a:avLst/>
          </a:prstGeom>
          <a:solidFill>
            <a:schemeClr val="bg1"/>
          </a:solidFill>
          <a:ln w="9525" cmpd="sng">
            <a:solidFill>
              <a:schemeClr val="bg2"/>
            </a:solidFill>
          </a:ln>
          <a:effec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A16D2241-202B-4E32-947A-0473C62F28BB}" type="datetime'-''1''''''''''''''''6%'''''''''''''''''''''''''''">
              <a:rPr lang="en-US" altLang="en-US" sz="1200" b="1" smtClean="0">
                <a:solidFill>
                  <a:schemeClr val="tx1"/>
                </a:solidFill>
                <a:effectLst/>
              </a:rPr>
              <a:pPr marL="0" indent="0" algn="ctr">
                <a:spcBef>
                  <a:spcPct val="0"/>
                </a:spcBef>
                <a:spcAft>
                  <a:spcPct val="0"/>
                </a:spcAft>
                <a:buNone/>
              </a:pPr>
              <a:t>-16%</a:t>
            </a:fld>
            <a:endParaRPr lang="en-US" sz="1200" b="1">
              <a:solidFill>
                <a:schemeClr val="tx1"/>
              </a:solidFill>
            </a:endParaRPr>
          </a:p>
        </p:txBody>
      </p:sp>
      <p:cxnSp>
        <p:nvCxnSpPr>
          <p:cNvPr id="115" name="Straight Connector 114">
            <a:extLst>
              <a:ext uri="{FF2B5EF4-FFF2-40B4-BE49-F238E27FC236}">
                <a16:creationId xmlns:a16="http://schemas.microsoft.com/office/drawing/2014/main" id="{36CF98AA-25C1-471D-D467-2B041F3264EC}"/>
              </a:ext>
            </a:extLst>
          </p:cNvPr>
          <p:cNvCxnSpPr/>
          <p:nvPr>
            <p:custDataLst>
              <p:tags r:id="rId9"/>
            </p:custDataLst>
          </p:nvPr>
        </p:nvCxnSpPr>
        <p:spPr bwMode="gray">
          <a:xfrm>
            <a:off x="1354138" y="6132513"/>
            <a:ext cx="293688" cy="0"/>
          </a:xfrm>
          <a:prstGeom prst="line">
            <a:avLst/>
          </a:prstGeom>
          <a:ln w="19050" cap="rnd" cmpd="sng" algn="ctr">
            <a:solidFill>
              <a:schemeClr val="accent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6" name="Straight Connector 115">
            <a:extLst>
              <a:ext uri="{FF2B5EF4-FFF2-40B4-BE49-F238E27FC236}">
                <a16:creationId xmlns:a16="http://schemas.microsoft.com/office/drawing/2014/main" id="{EA887047-14B0-7AFA-4A96-DDCE385848A8}"/>
              </a:ext>
            </a:extLst>
          </p:cNvPr>
          <p:cNvCxnSpPr/>
          <p:nvPr>
            <p:custDataLst>
              <p:tags r:id="rId10"/>
            </p:custDataLst>
          </p:nvPr>
        </p:nvCxnSpPr>
        <p:spPr bwMode="gray">
          <a:xfrm>
            <a:off x="3046413" y="6132513"/>
            <a:ext cx="293688" cy="0"/>
          </a:xfrm>
          <a:prstGeom prst="line">
            <a:avLst/>
          </a:prstGeom>
          <a:ln w="19050" cap="rnd" cmpd="sng" algn="ctr">
            <a:solidFill>
              <a:schemeClr val="accent3"/>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24" name="Oval 123">
            <a:extLst>
              <a:ext uri="{FF2B5EF4-FFF2-40B4-BE49-F238E27FC236}">
                <a16:creationId xmlns:a16="http://schemas.microsoft.com/office/drawing/2014/main" id="{F2C6D451-9F73-0C90-01A2-07A85C3E937E}"/>
              </a:ext>
            </a:extLst>
          </p:cNvPr>
          <p:cNvSpPr/>
          <p:nvPr>
            <p:custDataLst>
              <p:tags r:id="rId11"/>
            </p:custDataLst>
          </p:nvPr>
        </p:nvSpPr>
        <p:spPr bwMode="auto">
          <a:xfrm>
            <a:off x="1455738" y="6088063"/>
            <a:ext cx="88900" cy="88900"/>
          </a:xfrm>
          <a:prstGeom prst="ellipse">
            <a:avLst/>
          </a:prstGeom>
          <a:solidFill>
            <a:schemeClr val="bg2"/>
          </a:solidFill>
          <a:ln w="9525" cap="flat" cmpd="sng" algn="ctr">
            <a:solidFill>
              <a:schemeClr val="bg2"/>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 134">
            <a:extLst>
              <a:ext uri="{FF2B5EF4-FFF2-40B4-BE49-F238E27FC236}">
                <a16:creationId xmlns:a16="http://schemas.microsoft.com/office/drawing/2014/main" id="{E18ACA8B-9264-D9B5-5A0B-BA115721BA45}"/>
              </a:ext>
            </a:extLst>
          </p:cNvPr>
          <p:cNvSpPr/>
          <p:nvPr>
            <p:custDataLst>
              <p:tags r:id="rId12"/>
            </p:custDataLst>
          </p:nvPr>
        </p:nvSpPr>
        <p:spPr bwMode="auto">
          <a:xfrm>
            <a:off x="3148013" y="6088063"/>
            <a:ext cx="88900" cy="88900"/>
          </a:xfrm>
          <a:prstGeom prst="ellipse">
            <a:avLst/>
          </a:prstGeom>
          <a:solidFill>
            <a:schemeClr val="bg2"/>
          </a:solidFill>
          <a:ln w="9525" cap="flat" cmpd="sng" algn="ctr">
            <a:solidFill>
              <a:schemeClr val="bg2"/>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 Placeholder 2">
            <a:extLst>
              <a:ext uri="{FF2B5EF4-FFF2-40B4-BE49-F238E27FC236}">
                <a16:creationId xmlns:a16="http://schemas.microsoft.com/office/drawing/2014/main" id="{98058D3E-FFC5-3E96-F5E3-52D849EDFB69}"/>
              </a:ext>
            </a:extLst>
          </p:cNvPr>
          <p:cNvSpPr txBox="1">
            <a:spLocks/>
          </p:cNvSpPr>
          <p:nvPr>
            <p:custDataLst>
              <p:tags r:id="rId13"/>
            </p:custDataLst>
          </p:nvPr>
        </p:nvSpPr>
        <p:spPr bwMode="auto">
          <a:xfrm>
            <a:off x="1708150" y="6048375"/>
            <a:ext cx="122713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70C7F18A-18CA-4A22-957F-9CE75CBCFB82}" type="datetime'''Do''''''c''''''to''''rs'' ''p''''e''r ''10''0''''0'''''''''">
              <a:rPr lang="en-US" altLang="en-US" sz="1200" smtClean="0"/>
              <a:pPr marL="0" indent="0">
                <a:spcBef>
                  <a:spcPct val="0"/>
                </a:spcBef>
                <a:spcAft>
                  <a:spcPct val="0"/>
                </a:spcAft>
                <a:buNone/>
              </a:pPr>
              <a:t>Doctors per 1000</a:t>
            </a:fld>
            <a:endParaRPr lang="en-US" sz="1200"/>
          </a:p>
        </p:txBody>
      </p:sp>
      <p:sp>
        <p:nvSpPr>
          <p:cNvPr id="111" name="Text Placeholder 2">
            <a:extLst>
              <a:ext uri="{FF2B5EF4-FFF2-40B4-BE49-F238E27FC236}">
                <a16:creationId xmlns:a16="http://schemas.microsoft.com/office/drawing/2014/main" id="{EA3BAD4D-2462-8512-33AC-E5261887C480}"/>
              </a:ext>
            </a:extLst>
          </p:cNvPr>
          <p:cNvSpPr txBox="1">
            <a:spLocks/>
          </p:cNvSpPr>
          <p:nvPr>
            <p:custDataLst>
              <p:tags r:id="rId14"/>
            </p:custDataLst>
          </p:nvPr>
        </p:nvSpPr>
        <p:spPr bwMode="auto">
          <a:xfrm>
            <a:off x="3400425" y="6048375"/>
            <a:ext cx="117157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9C7F9EB8-A148-4FA9-888B-04D5501BA980}" type="datetime'N''''''ur''''''''''s''e''''''''s'' ''''''pe''r'' 1''''''00''0'">
              <a:rPr lang="en-US" altLang="en-US" sz="1200" smtClean="0"/>
              <a:pPr marL="0" indent="0">
                <a:spcBef>
                  <a:spcPct val="0"/>
                </a:spcBef>
                <a:spcAft>
                  <a:spcPct val="0"/>
                </a:spcAft>
                <a:buNone/>
              </a:pPr>
              <a:t>Nurses per 1000</a:t>
            </a:fld>
            <a:endParaRPr lang="en-US" sz="1200"/>
          </a:p>
        </p:txBody>
      </p:sp>
      <p:cxnSp>
        <p:nvCxnSpPr>
          <p:cNvPr id="214" name="Straight Connector 213">
            <a:extLst>
              <a:ext uri="{FF2B5EF4-FFF2-40B4-BE49-F238E27FC236}">
                <a16:creationId xmlns:a16="http://schemas.microsoft.com/office/drawing/2014/main" id="{62B343F7-BED9-EF60-BF95-81C1FFBDC6E0}"/>
              </a:ext>
            </a:extLst>
          </p:cNvPr>
          <p:cNvCxnSpPr>
            <a:cxnSpLocks/>
          </p:cNvCxnSpPr>
          <p:nvPr/>
        </p:nvCxnSpPr>
        <p:spPr>
          <a:xfrm>
            <a:off x="411165" y="1822451"/>
            <a:ext cx="5108574" cy="0"/>
          </a:xfrm>
          <a:prstGeom prst="line">
            <a:avLst/>
          </a:prstGeom>
          <a:noFill/>
          <a:ln w="6350" cap="flat" cmpd="sng" algn="ctr">
            <a:solidFill>
              <a:srgbClr val="FFFFFF">
                <a:lumMod val="75000"/>
              </a:srgbClr>
            </a:solidFill>
            <a:prstDash val="solid"/>
            <a:miter lim="800000"/>
          </a:ln>
          <a:effectLst/>
        </p:spPr>
      </p:cxnSp>
      <p:sp>
        <p:nvSpPr>
          <p:cNvPr id="215" name="TextBox 214">
            <a:extLst>
              <a:ext uri="{FF2B5EF4-FFF2-40B4-BE49-F238E27FC236}">
                <a16:creationId xmlns:a16="http://schemas.microsoft.com/office/drawing/2014/main" id="{C012F0F9-61F4-6BF3-6724-52E1C0233340}"/>
              </a:ext>
            </a:extLst>
          </p:cNvPr>
          <p:cNvSpPr txBox="1"/>
          <p:nvPr/>
        </p:nvSpPr>
        <p:spPr>
          <a:xfrm>
            <a:off x="411164" y="1259526"/>
            <a:ext cx="5108574" cy="553030"/>
          </a:xfrm>
          <a:prstGeom prst="rect">
            <a:avLst/>
          </a:prstGeom>
          <a:noFill/>
        </p:spPr>
        <p:txBody>
          <a:bodyPr wrap="square" lIns="91440" tIns="45720" rIns="91440" bIns="45720" rtlCol="0" anchor="t">
            <a:spAutoFit/>
          </a:bodyPr>
          <a:lstStyle/>
          <a:p>
            <a:pPr>
              <a:lnSpc>
                <a:spcPct val="110000"/>
              </a:lnSpc>
              <a:defRPr/>
            </a:pPr>
            <a:r>
              <a:rPr lang="en-US" sz="1400" b="1" kern="0" dirty="0">
                <a:solidFill>
                  <a:schemeClr val="bg2"/>
                </a:solidFill>
              </a:rPr>
              <a:t>SA d</a:t>
            </a:r>
            <a:r>
              <a:rPr kumimoji="0" lang="en-US" sz="1400" b="1" i="0" u="none" strike="noStrike" kern="0" cap="none" spc="0" normalizeH="0" baseline="0" noProof="0" dirty="0" err="1">
                <a:ln>
                  <a:noFill/>
                </a:ln>
                <a:solidFill>
                  <a:schemeClr val="bg2"/>
                </a:solidFill>
                <a:effectLst/>
                <a:uLnTx/>
                <a:uFillTx/>
              </a:rPr>
              <a:t>octors</a:t>
            </a:r>
            <a:r>
              <a:rPr kumimoji="0" lang="en-US" sz="1400" b="1" i="0" u="none" strike="noStrike" kern="0" cap="none" spc="0" normalizeH="0" baseline="0" noProof="0" dirty="0">
                <a:ln>
                  <a:noFill/>
                </a:ln>
                <a:solidFill>
                  <a:schemeClr val="bg2"/>
                </a:solidFill>
                <a:effectLst/>
                <a:uLnTx/>
                <a:uFillTx/>
              </a:rPr>
              <a:t> and nurses</a:t>
            </a:r>
            <a:endParaRPr lang="en-US" sz="1400" b="1" kern="0" dirty="0">
              <a:solidFill>
                <a:schemeClr val="bg2"/>
              </a:solidFill>
            </a:endParaRPr>
          </a:p>
          <a:p>
            <a:pPr>
              <a:lnSpc>
                <a:spcPct val="110000"/>
              </a:lnSpc>
              <a:defRPr/>
            </a:pPr>
            <a:r>
              <a:rPr lang="en-US" sz="1400" kern="0" dirty="0">
                <a:solidFill>
                  <a:schemeClr val="bg2"/>
                </a:solidFill>
              </a:rPr>
              <a:t>Per 1000 people</a:t>
            </a:r>
            <a:endParaRPr lang="en-US" sz="1400" i="0" u="none" strike="noStrike" kern="0" cap="none" spc="0" normalizeH="0" baseline="0" noProof="0" dirty="0">
              <a:ln>
                <a:noFill/>
              </a:ln>
              <a:solidFill>
                <a:schemeClr val="bg2"/>
              </a:solidFill>
              <a:effectLst/>
              <a:uLnTx/>
              <a:uFillTx/>
              <a:ea typeface="Open Sans"/>
              <a:cs typeface="Open Sans"/>
            </a:endParaRPr>
          </a:p>
        </p:txBody>
      </p:sp>
      <p:sp>
        <p:nvSpPr>
          <p:cNvPr id="243" name="TextBox 242">
            <a:extLst>
              <a:ext uri="{FF2B5EF4-FFF2-40B4-BE49-F238E27FC236}">
                <a16:creationId xmlns:a16="http://schemas.microsoft.com/office/drawing/2014/main" id="{2AB2CEB5-EE03-2401-2026-23BC7E5A0207}"/>
              </a:ext>
            </a:extLst>
          </p:cNvPr>
          <p:cNvSpPr txBox="1"/>
          <p:nvPr/>
        </p:nvSpPr>
        <p:spPr>
          <a:xfrm>
            <a:off x="304800" y="6592463"/>
            <a:ext cx="1192955" cy="220381"/>
          </a:xfrm>
          <a:prstGeom prst="rect">
            <a:avLst/>
          </a:prstGeom>
          <a:noFill/>
        </p:spPr>
        <p:txBody>
          <a:bodyPr wrap="none" rtlCol="0">
            <a:spAutoFit/>
          </a:bodyPr>
          <a:lstStyle/>
          <a:p>
            <a:pPr algn="l">
              <a:lnSpc>
                <a:spcPct val="110000"/>
              </a:lnSpc>
            </a:pPr>
            <a:r>
              <a:rPr lang="en-US" sz="800" b="0" i="0" u="none" strike="noStrike">
                <a:solidFill>
                  <a:schemeClr val="tx1">
                    <a:lumMod val="10000"/>
                    <a:lumOff val="90000"/>
                  </a:schemeClr>
                </a:solidFill>
                <a:effectLst/>
                <a:latin typeface="+mj-lt"/>
              </a:rPr>
              <a:t>Source: </a:t>
            </a:r>
            <a:r>
              <a:rPr lang="en-US" sz="800" b="0" i="0" u="none" strike="noStrike" err="1">
                <a:solidFill>
                  <a:schemeClr val="tx1">
                    <a:lumMod val="10000"/>
                    <a:lumOff val="90000"/>
                  </a:schemeClr>
                </a:solidFill>
                <a:effectLst/>
                <a:latin typeface="+mj-lt"/>
              </a:rPr>
              <a:t>www.who.int</a:t>
            </a:r>
            <a:endParaRPr lang="en-US" sz="800" b="0" i="0" u="none" strike="noStrike">
              <a:solidFill>
                <a:schemeClr val="tx1">
                  <a:lumMod val="10000"/>
                  <a:lumOff val="90000"/>
                </a:schemeClr>
              </a:solidFill>
              <a:effectLst/>
              <a:latin typeface="+mj-lt"/>
            </a:endParaRPr>
          </a:p>
        </p:txBody>
      </p:sp>
      <p:sp>
        <p:nvSpPr>
          <p:cNvPr id="90" name="Rectangle 89">
            <a:extLst>
              <a:ext uri="{FF2B5EF4-FFF2-40B4-BE49-F238E27FC236}">
                <a16:creationId xmlns:a16="http://schemas.microsoft.com/office/drawing/2014/main" id="{3FA8D0D0-355E-D9D9-C9C0-89F4D7F95311}"/>
              </a:ext>
            </a:extLst>
          </p:cNvPr>
          <p:cNvSpPr/>
          <p:nvPr/>
        </p:nvSpPr>
        <p:spPr>
          <a:xfrm>
            <a:off x="6852188" y="5300282"/>
            <a:ext cx="2009422" cy="495278"/>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solidFill>
                  <a:srgbClr val="1EBEAA"/>
                </a:solidFill>
              </a:rPr>
              <a:t>Medical school </a:t>
            </a:r>
          </a:p>
        </p:txBody>
      </p:sp>
      <p:sp>
        <p:nvSpPr>
          <p:cNvPr id="91" name="Rectangle 90">
            <a:extLst>
              <a:ext uri="{FF2B5EF4-FFF2-40B4-BE49-F238E27FC236}">
                <a16:creationId xmlns:a16="http://schemas.microsoft.com/office/drawing/2014/main" id="{0C988D26-D620-EC3F-95A3-9BE7FAEFFAED}"/>
              </a:ext>
            </a:extLst>
          </p:cNvPr>
          <p:cNvSpPr/>
          <p:nvPr/>
        </p:nvSpPr>
        <p:spPr>
          <a:xfrm>
            <a:off x="6852188" y="4760303"/>
            <a:ext cx="2009422" cy="495278"/>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solidFill>
                  <a:srgbClr val="1EBEAA"/>
                </a:solidFill>
              </a:rPr>
              <a:t>Internship</a:t>
            </a:r>
          </a:p>
        </p:txBody>
      </p:sp>
      <p:sp>
        <p:nvSpPr>
          <p:cNvPr id="92" name="Rectangle 91">
            <a:extLst>
              <a:ext uri="{FF2B5EF4-FFF2-40B4-BE49-F238E27FC236}">
                <a16:creationId xmlns:a16="http://schemas.microsoft.com/office/drawing/2014/main" id="{35D169ED-3D98-9999-7F03-0DD6F0AF2B19}"/>
              </a:ext>
            </a:extLst>
          </p:cNvPr>
          <p:cNvSpPr/>
          <p:nvPr/>
        </p:nvSpPr>
        <p:spPr>
          <a:xfrm>
            <a:off x="6852188" y="4216666"/>
            <a:ext cx="2009422" cy="495278"/>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solidFill>
                  <a:srgbClr val="1EBEAA"/>
                </a:solidFill>
              </a:rPr>
              <a:t>Community service</a:t>
            </a:r>
          </a:p>
        </p:txBody>
      </p:sp>
      <p:sp>
        <p:nvSpPr>
          <p:cNvPr id="93" name="Rectangle 92">
            <a:extLst>
              <a:ext uri="{FF2B5EF4-FFF2-40B4-BE49-F238E27FC236}">
                <a16:creationId xmlns:a16="http://schemas.microsoft.com/office/drawing/2014/main" id="{9EB24E02-74EE-CF4B-206D-55EDDBBC391C}"/>
              </a:ext>
            </a:extLst>
          </p:cNvPr>
          <p:cNvSpPr/>
          <p:nvPr/>
        </p:nvSpPr>
        <p:spPr>
          <a:xfrm>
            <a:off x="6852188" y="3673028"/>
            <a:ext cx="2009422" cy="495278"/>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err="1">
                <a:solidFill>
                  <a:srgbClr val="1EBEAA"/>
                </a:solidFill>
              </a:rPr>
              <a:t>Registrarship</a:t>
            </a:r>
            <a:r>
              <a:rPr lang="en-US" sz="1200" b="1">
                <a:solidFill>
                  <a:srgbClr val="1EBEAA"/>
                </a:solidFill>
              </a:rPr>
              <a:t> </a:t>
            </a:r>
          </a:p>
        </p:txBody>
      </p:sp>
      <p:sp>
        <p:nvSpPr>
          <p:cNvPr id="94" name="Rectangle 93">
            <a:extLst>
              <a:ext uri="{FF2B5EF4-FFF2-40B4-BE49-F238E27FC236}">
                <a16:creationId xmlns:a16="http://schemas.microsoft.com/office/drawing/2014/main" id="{5D5DDFBB-1D02-2607-3B78-D502B613646E}"/>
              </a:ext>
            </a:extLst>
          </p:cNvPr>
          <p:cNvSpPr/>
          <p:nvPr/>
        </p:nvSpPr>
        <p:spPr>
          <a:xfrm>
            <a:off x="6852188" y="3134553"/>
            <a:ext cx="2009422" cy="495278"/>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2"/>
                </a:solidFill>
              </a:rPr>
              <a:t>Medical specialist </a:t>
            </a:r>
          </a:p>
        </p:txBody>
      </p:sp>
      <p:sp>
        <p:nvSpPr>
          <p:cNvPr id="95" name="Rectangle 94">
            <a:extLst>
              <a:ext uri="{FF2B5EF4-FFF2-40B4-BE49-F238E27FC236}">
                <a16:creationId xmlns:a16="http://schemas.microsoft.com/office/drawing/2014/main" id="{6E82844D-55E1-A6F6-8AD3-5493C6CDA184}"/>
              </a:ext>
            </a:extLst>
          </p:cNvPr>
          <p:cNvSpPr/>
          <p:nvPr/>
        </p:nvSpPr>
        <p:spPr>
          <a:xfrm>
            <a:off x="6852188" y="2593121"/>
            <a:ext cx="2009422" cy="495278"/>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2"/>
                </a:solidFill>
              </a:rPr>
              <a:t>Medical sub-specialist </a:t>
            </a:r>
          </a:p>
        </p:txBody>
      </p:sp>
      <p:sp>
        <p:nvSpPr>
          <p:cNvPr id="96" name="Rectangle 95">
            <a:extLst>
              <a:ext uri="{FF2B5EF4-FFF2-40B4-BE49-F238E27FC236}">
                <a16:creationId xmlns:a16="http://schemas.microsoft.com/office/drawing/2014/main" id="{0384D86F-5582-4D99-6B65-3D5135E913B0}"/>
              </a:ext>
            </a:extLst>
          </p:cNvPr>
          <p:cNvSpPr/>
          <p:nvPr/>
        </p:nvSpPr>
        <p:spPr>
          <a:xfrm>
            <a:off x="9456738" y="5300282"/>
            <a:ext cx="1875542" cy="495278"/>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solidFill>
                  <a:srgbClr val="1EBEAA"/>
                </a:solidFill>
              </a:rPr>
              <a:t>Nursing school</a:t>
            </a:r>
          </a:p>
        </p:txBody>
      </p:sp>
      <p:sp>
        <p:nvSpPr>
          <p:cNvPr id="98" name="Rectangle 97">
            <a:extLst>
              <a:ext uri="{FF2B5EF4-FFF2-40B4-BE49-F238E27FC236}">
                <a16:creationId xmlns:a16="http://schemas.microsoft.com/office/drawing/2014/main" id="{FEC45E37-801E-2015-2473-FE292234717C}"/>
              </a:ext>
            </a:extLst>
          </p:cNvPr>
          <p:cNvSpPr/>
          <p:nvPr/>
        </p:nvSpPr>
        <p:spPr>
          <a:xfrm>
            <a:off x="9456738" y="4760303"/>
            <a:ext cx="1875542" cy="495278"/>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solidFill>
                  <a:srgbClr val="1EBEAA"/>
                </a:solidFill>
              </a:rPr>
              <a:t>Community service </a:t>
            </a:r>
          </a:p>
        </p:txBody>
      </p:sp>
      <p:sp>
        <p:nvSpPr>
          <p:cNvPr id="99" name="Rectangle 98">
            <a:extLst>
              <a:ext uri="{FF2B5EF4-FFF2-40B4-BE49-F238E27FC236}">
                <a16:creationId xmlns:a16="http://schemas.microsoft.com/office/drawing/2014/main" id="{079E2EF6-46E1-A6A1-1DB5-2010A5C98186}"/>
              </a:ext>
            </a:extLst>
          </p:cNvPr>
          <p:cNvSpPr/>
          <p:nvPr/>
        </p:nvSpPr>
        <p:spPr>
          <a:xfrm>
            <a:off x="9456738" y="4216666"/>
            <a:ext cx="1875542" cy="495278"/>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2"/>
                </a:solidFill>
              </a:rPr>
              <a:t>Professional nurse </a:t>
            </a:r>
          </a:p>
        </p:txBody>
      </p:sp>
      <p:sp>
        <p:nvSpPr>
          <p:cNvPr id="100" name="Rectangle 99">
            <a:extLst>
              <a:ext uri="{FF2B5EF4-FFF2-40B4-BE49-F238E27FC236}">
                <a16:creationId xmlns:a16="http://schemas.microsoft.com/office/drawing/2014/main" id="{0C32C433-7101-5BB6-A1F5-DC9DE5980D48}"/>
              </a:ext>
            </a:extLst>
          </p:cNvPr>
          <p:cNvSpPr/>
          <p:nvPr/>
        </p:nvSpPr>
        <p:spPr>
          <a:xfrm>
            <a:off x="9456738" y="3673028"/>
            <a:ext cx="1875542" cy="495278"/>
          </a:xfrm>
          <a:prstGeom prst="rect">
            <a:avLst/>
          </a:prstGeom>
          <a:solidFill>
            <a:schemeClr val="tx1">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solidFill>
                  <a:srgbClr val="1EBEAA"/>
                </a:solidFill>
              </a:rPr>
              <a:t>Specialist nurse</a:t>
            </a:r>
          </a:p>
        </p:txBody>
      </p:sp>
      <p:cxnSp>
        <p:nvCxnSpPr>
          <p:cNvPr id="102" name="Straight Connector 101">
            <a:extLst>
              <a:ext uri="{FF2B5EF4-FFF2-40B4-BE49-F238E27FC236}">
                <a16:creationId xmlns:a16="http://schemas.microsoft.com/office/drawing/2014/main" id="{424A9650-C6B0-787A-9BB3-496C4D17AB3C}"/>
              </a:ext>
            </a:extLst>
          </p:cNvPr>
          <p:cNvCxnSpPr>
            <a:cxnSpLocks/>
          </p:cNvCxnSpPr>
          <p:nvPr/>
        </p:nvCxnSpPr>
        <p:spPr>
          <a:xfrm>
            <a:off x="6178550" y="1827832"/>
            <a:ext cx="5108575" cy="0"/>
          </a:xfrm>
          <a:prstGeom prst="line">
            <a:avLst/>
          </a:prstGeom>
          <a:noFill/>
          <a:ln w="6350" cap="flat" cmpd="sng" algn="ctr">
            <a:solidFill>
              <a:srgbClr val="FFFFFF">
                <a:lumMod val="75000"/>
              </a:srgbClr>
            </a:solidFill>
            <a:prstDash val="solid"/>
            <a:miter lim="800000"/>
          </a:ln>
          <a:effectLst/>
        </p:spPr>
      </p:cxnSp>
      <p:sp>
        <p:nvSpPr>
          <p:cNvPr id="103" name="TextBox 102">
            <a:extLst>
              <a:ext uri="{FF2B5EF4-FFF2-40B4-BE49-F238E27FC236}">
                <a16:creationId xmlns:a16="http://schemas.microsoft.com/office/drawing/2014/main" id="{1C9507F5-9F14-41B5-18A2-F7FC7C2149E9}"/>
              </a:ext>
            </a:extLst>
          </p:cNvPr>
          <p:cNvSpPr txBox="1"/>
          <p:nvPr/>
        </p:nvSpPr>
        <p:spPr>
          <a:xfrm>
            <a:off x="6178549" y="1264466"/>
            <a:ext cx="5108575" cy="316433"/>
          </a:xfrm>
          <a:prstGeom prst="rect">
            <a:avLst/>
          </a:prstGeom>
          <a:noFill/>
        </p:spPr>
        <p:txBody>
          <a:bodyPr wrap="square" lIns="91440" tIns="45720" rIns="91440" bIns="45720" rtlCol="0" anchor="t">
            <a:spAutoFit/>
          </a:bodyPr>
          <a:lstStyle/>
          <a:p>
            <a:pPr>
              <a:lnSpc>
                <a:spcPct val="110000"/>
              </a:lnSpc>
              <a:defRPr/>
            </a:pPr>
            <a:r>
              <a:rPr lang="en-US" sz="1400" b="1" kern="0" dirty="0">
                <a:solidFill>
                  <a:schemeClr val="bg2"/>
                </a:solidFill>
              </a:rPr>
              <a:t>Doctor and nursing training overview</a:t>
            </a:r>
          </a:p>
        </p:txBody>
      </p:sp>
      <p:sp>
        <p:nvSpPr>
          <p:cNvPr id="104" name="TextBox 103">
            <a:extLst>
              <a:ext uri="{FF2B5EF4-FFF2-40B4-BE49-F238E27FC236}">
                <a16:creationId xmlns:a16="http://schemas.microsoft.com/office/drawing/2014/main" id="{55BF080E-84F4-4F97-205D-6486F5F7B9C0}"/>
              </a:ext>
            </a:extLst>
          </p:cNvPr>
          <p:cNvSpPr txBox="1"/>
          <p:nvPr/>
        </p:nvSpPr>
        <p:spPr>
          <a:xfrm>
            <a:off x="6326082" y="5413718"/>
            <a:ext cx="526106" cy="268407"/>
          </a:xfrm>
          <a:prstGeom prst="rect">
            <a:avLst/>
          </a:prstGeom>
          <a:noFill/>
        </p:spPr>
        <p:txBody>
          <a:bodyPr wrap="square" rtlCol="0">
            <a:spAutoFit/>
          </a:bodyPr>
          <a:lstStyle/>
          <a:p>
            <a:pPr algn="l">
              <a:lnSpc>
                <a:spcPct val="110000"/>
              </a:lnSpc>
            </a:pPr>
            <a:r>
              <a:rPr lang="en-US" sz="1100" b="1" i="0" u="none" strike="noStrike">
                <a:solidFill>
                  <a:schemeClr val="bg2"/>
                </a:solidFill>
                <a:effectLst/>
                <a:latin typeface="+mj-lt"/>
              </a:rPr>
              <a:t>6 </a:t>
            </a:r>
            <a:r>
              <a:rPr lang="en-US" sz="1100" b="1" i="0" u="none" strike="noStrike" err="1">
                <a:solidFill>
                  <a:schemeClr val="bg2"/>
                </a:solidFill>
                <a:effectLst/>
                <a:latin typeface="+mj-lt"/>
              </a:rPr>
              <a:t>yrs</a:t>
            </a:r>
            <a:endParaRPr lang="en-US" sz="1100" b="1" i="0" u="none" strike="noStrike">
              <a:solidFill>
                <a:schemeClr val="bg2"/>
              </a:solidFill>
              <a:effectLst/>
              <a:latin typeface="+mj-lt"/>
            </a:endParaRPr>
          </a:p>
        </p:txBody>
      </p:sp>
      <p:sp>
        <p:nvSpPr>
          <p:cNvPr id="105" name="TextBox 104">
            <a:extLst>
              <a:ext uri="{FF2B5EF4-FFF2-40B4-BE49-F238E27FC236}">
                <a16:creationId xmlns:a16="http://schemas.microsoft.com/office/drawing/2014/main" id="{960802DD-9F3F-A025-405B-8F412A21DD32}"/>
              </a:ext>
            </a:extLst>
          </p:cNvPr>
          <p:cNvSpPr txBox="1"/>
          <p:nvPr/>
        </p:nvSpPr>
        <p:spPr>
          <a:xfrm>
            <a:off x="6326082" y="4873739"/>
            <a:ext cx="526106" cy="268407"/>
          </a:xfrm>
          <a:prstGeom prst="rect">
            <a:avLst/>
          </a:prstGeom>
          <a:noFill/>
        </p:spPr>
        <p:txBody>
          <a:bodyPr wrap="square" rtlCol="0">
            <a:spAutoFit/>
          </a:bodyPr>
          <a:lstStyle/>
          <a:p>
            <a:pPr algn="l">
              <a:lnSpc>
                <a:spcPct val="110000"/>
              </a:lnSpc>
            </a:pPr>
            <a:r>
              <a:rPr lang="en-US" sz="1100" b="1">
                <a:solidFill>
                  <a:schemeClr val="bg2"/>
                </a:solidFill>
                <a:latin typeface="+mj-lt"/>
              </a:rPr>
              <a:t>2</a:t>
            </a:r>
            <a:r>
              <a:rPr lang="en-US" sz="1100" b="1" i="0" u="none" strike="noStrike">
                <a:solidFill>
                  <a:schemeClr val="bg2"/>
                </a:solidFill>
                <a:effectLst/>
                <a:latin typeface="+mj-lt"/>
              </a:rPr>
              <a:t> </a:t>
            </a:r>
            <a:r>
              <a:rPr lang="en-US" sz="1100" b="1" i="0" u="none" strike="noStrike" err="1">
                <a:solidFill>
                  <a:schemeClr val="bg2"/>
                </a:solidFill>
                <a:effectLst/>
                <a:latin typeface="+mj-lt"/>
              </a:rPr>
              <a:t>yrs</a:t>
            </a:r>
            <a:endParaRPr lang="en-US" sz="1100" b="1" i="0" u="none" strike="noStrike">
              <a:solidFill>
                <a:schemeClr val="bg2"/>
              </a:solidFill>
              <a:effectLst/>
              <a:latin typeface="+mj-lt"/>
            </a:endParaRPr>
          </a:p>
        </p:txBody>
      </p:sp>
      <p:sp>
        <p:nvSpPr>
          <p:cNvPr id="106" name="TextBox 105">
            <a:extLst>
              <a:ext uri="{FF2B5EF4-FFF2-40B4-BE49-F238E27FC236}">
                <a16:creationId xmlns:a16="http://schemas.microsoft.com/office/drawing/2014/main" id="{CAD1B66C-6C8D-748A-3D52-98806E40F8D3}"/>
              </a:ext>
            </a:extLst>
          </p:cNvPr>
          <p:cNvSpPr txBox="1"/>
          <p:nvPr/>
        </p:nvSpPr>
        <p:spPr>
          <a:xfrm>
            <a:off x="6326082" y="4330102"/>
            <a:ext cx="452368" cy="268407"/>
          </a:xfrm>
          <a:prstGeom prst="rect">
            <a:avLst/>
          </a:prstGeom>
          <a:noFill/>
        </p:spPr>
        <p:txBody>
          <a:bodyPr wrap="square" rtlCol="0">
            <a:spAutoFit/>
          </a:bodyPr>
          <a:lstStyle/>
          <a:p>
            <a:pPr algn="l">
              <a:lnSpc>
                <a:spcPct val="110000"/>
              </a:lnSpc>
            </a:pPr>
            <a:r>
              <a:rPr lang="en-US" sz="1100" b="1" dirty="0">
                <a:solidFill>
                  <a:schemeClr val="bg2"/>
                </a:solidFill>
                <a:latin typeface="+mj-lt"/>
              </a:rPr>
              <a:t>1</a:t>
            </a:r>
            <a:r>
              <a:rPr lang="en-US" sz="1100" b="1" i="0" u="none" strike="noStrike" dirty="0">
                <a:solidFill>
                  <a:schemeClr val="bg2"/>
                </a:solidFill>
                <a:effectLst/>
                <a:latin typeface="+mj-lt"/>
              </a:rPr>
              <a:t> </a:t>
            </a:r>
            <a:r>
              <a:rPr lang="en-US" sz="1100" b="1" i="0" u="none" strike="noStrike" dirty="0" err="1">
                <a:solidFill>
                  <a:schemeClr val="bg2"/>
                </a:solidFill>
                <a:effectLst/>
                <a:latin typeface="+mj-lt"/>
              </a:rPr>
              <a:t>yr</a:t>
            </a:r>
            <a:endParaRPr lang="en-US" sz="1100" b="1" i="0" u="none" strike="noStrike" dirty="0">
              <a:solidFill>
                <a:schemeClr val="bg2"/>
              </a:solidFill>
              <a:effectLst/>
              <a:latin typeface="+mj-lt"/>
            </a:endParaRPr>
          </a:p>
        </p:txBody>
      </p:sp>
      <p:sp>
        <p:nvSpPr>
          <p:cNvPr id="107" name="TextBox 106">
            <a:extLst>
              <a:ext uri="{FF2B5EF4-FFF2-40B4-BE49-F238E27FC236}">
                <a16:creationId xmlns:a16="http://schemas.microsoft.com/office/drawing/2014/main" id="{AA2DA484-D5FD-19F4-F443-15429C40E2AF}"/>
              </a:ext>
            </a:extLst>
          </p:cNvPr>
          <p:cNvSpPr txBox="1"/>
          <p:nvPr/>
        </p:nvSpPr>
        <p:spPr>
          <a:xfrm>
            <a:off x="6326082" y="3786464"/>
            <a:ext cx="526106" cy="268407"/>
          </a:xfrm>
          <a:prstGeom prst="rect">
            <a:avLst/>
          </a:prstGeom>
          <a:noFill/>
        </p:spPr>
        <p:txBody>
          <a:bodyPr wrap="square" rtlCol="0">
            <a:spAutoFit/>
          </a:bodyPr>
          <a:lstStyle/>
          <a:p>
            <a:pPr algn="l">
              <a:lnSpc>
                <a:spcPct val="110000"/>
              </a:lnSpc>
            </a:pPr>
            <a:r>
              <a:rPr lang="en-US" sz="1100" b="1">
                <a:solidFill>
                  <a:schemeClr val="bg2"/>
                </a:solidFill>
                <a:latin typeface="+mj-lt"/>
              </a:rPr>
              <a:t>4</a:t>
            </a:r>
            <a:r>
              <a:rPr lang="en-US" sz="1100" b="1" i="0" u="none" strike="noStrike">
                <a:solidFill>
                  <a:schemeClr val="bg2"/>
                </a:solidFill>
                <a:effectLst/>
                <a:latin typeface="+mj-lt"/>
              </a:rPr>
              <a:t> </a:t>
            </a:r>
            <a:r>
              <a:rPr lang="en-US" sz="1100" b="1" i="0" u="none" strike="noStrike" err="1">
                <a:solidFill>
                  <a:schemeClr val="bg2"/>
                </a:solidFill>
                <a:effectLst/>
                <a:latin typeface="+mj-lt"/>
              </a:rPr>
              <a:t>yrs</a:t>
            </a:r>
            <a:endParaRPr lang="en-US" sz="1100" b="1" i="0" u="none" strike="noStrike">
              <a:solidFill>
                <a:schemeClr val="bg2"/>
              </a:solidFill>
              <a:effectLst/>
              <a:latin typeface="+mj-lt"/>
            </a:endParaRPr>
          </a:p>
        </p:txBody>
      </p:sp>
      <p:sp>
        <p:nvSpPr>
          <p:cNvPr id="109" name="TextBox 108">
            <a:extLst>
              <a:ext uri="{FF2B5EF4-FFF2-40B4-BE49-F238E27FC236}">
                <a16:creationId xmlns:a16="http://schemas.microsoft.com/office/drawing/2014/main" id="{8E27AE9D-9CF5-B69C-4002-7626A8FA253A}"/>
              </a:ext>
            </a:extLst>
          </p:cNvPr>
          <p:cNvSpPr txBox="1"/>
          <p:nvPr/>
        </p:nvSpPr>
        <p:spPr>
          <a:xfrm>
            <a:off x="8921171" y="5413718"/>
            <a:ext cx="526106" cy="268407"/>
          </a:xfrm>
          <a:prstGeom prst="rect">
            <a:avLst/>
          </a:prstGeom>
          <a:noFill/>
        </p:spPr>
        <p:txBody>
          <a:bodyPr wrap="square" rtlCol="0">
            <a:spAutoFit/>
          </a:bodyPr>
          <a:lstStyle/>
          <a:p>
            <a:pPr algn="l">
              <a:lnSpc>
                <a:spcPct val="110000"/>
              </a:lnSpc>
            </a:pPr>
            <a:r>
              <a:rPr lang="en-US" sz="1100" b="1">
                <a:solidFill>
                  <a:schemeClr val="bg2"/>
                </a:solidFill>
                <a:latin typeface="+mj-lt"/>
              </a:rPr>
              <a:t>4</a:t>
            </a:r>
            <a:r>
              <a:rPr lang="en-US" sz="1100" b="1" i="0" u="none" strike="noStrike">
                <a:solidFill>
                  <a:schemeClr val="bg2"/>
                </a:solidFill>
                <a:effectLst/>
                <a:latin typeface="+mj-lt"/>
              </a:rPr>
              <a:t> </a:t>
            </a:r>
            <a:r>
              <a:rPr lang="en-US" sz="1100" b="1" i="0" u="none" strike="noStrike" err="1">
                <a:solidFill>
                  <a:schemeClr val="bg2"/>
                </a:solidFill>
                <a:effectLst/>
                <a:latin typeface="+mj-lt"/>
              </a:rPr>
              <a:t>yrs</a:t>
            </a:r>
            <a:endParaRPr lang="en-US" sz="1100" b="1" i="0" u="none" strike="noStrike">
              <a:solidFill>
                <a:schemeClr val="bg2"/>
              </a:solidFill>
              <a:effectLst/>
              <a:latin typeface="+mj-lt"/>
            </a:endParaRPr>
          </a:p>
        </p:txBody>
      </p:sp>
      <p:sp>
        <p:nvSpPr>
          <p:cNvPr id="112" name="TextBox 111">
            <a:extLst>
              <a:ext uri="{FF2B5EF4-FFF2-40B4-BE49-F238E27FC236}">
                <a16:creationId xmlns:a16="http://schemas.microsoft.com/office/drawing/2014/main" id="{6928DB30-CF52-47C9-7EA8-25C766CCF8B3}"/>
              </a:ext>
            </a:extLst>
          </p:cNvPr>
          <p:cNvSpPr txBox="1"/>
          <p:nvPr/>
        </p:nvSpPr>
        <p:spPr>
          <a:xfrm>
            <a:off x="8921171" y="4873739"/>
            <a:ext cx="526106" cy="268407"/>
          </a:xfrm>
          <a:prstGeom prst="rect">
            <a:avLst/>
          </a:prstGeom>
          <a:noFill/>
        </p:spPr>
        <p:txBody>
          <a:bodyPr wrap="square" rtlCol="0">
            <a:spAutoFit/>
          </a:bodyPr>
          <a:lstStyle/>
          <a:p>
            <a:pPr algn="l">
              <a:lnSpc>
                <a:spcPct val="110000"/>
              </a:lnSpc>
            </a:pPr>
            <a:r>
              <a:rPr lang="en-US" sz="1100" b="1">
                <a:solidFill>
                  <a:schemeClr val="bg2"/>
                </a:solidFill>
                <a:latin typeface="+mj-lt"/>
              </a:rPr>
              <a:t>1</a:t>
            </a:r>
            <a:r>
              <a:rPr lang="en-US" sz="1100" b="1" i="0" u="none" strike="noStrike">
                <a:solidFill>
                  <a:schemeClr val="bg2"/>
                </a:solidFill>
                <a:effectLst/>
                <a:latin typeface="+mj-lt"/>
              </a:rPr>
              <a:t> </a:t>
            </a:r>
            <a:r>
              <a:rPr lang="en-US" sz="1100" b="1" i="0" u="none" strike="noStrike" err="1">
                <a:solidFill>
                  <a:schemeClr val="bg2"/>
                </a:solidFill>
                <a:effectLst/>
                <a:latin typeface="+mj-lt"/>
              </a:rPr>
              <a:t>yrs</a:t>
            </a:r>
            <a:endParaRPr lang="en-US" sz="1100" b="1" i="0" u="none" strike="noStrike">
              <a:solidFill>
                <a:schemeClr val="bg2"/>
              </a:solidFill>
              <a:effectLst/>
              <a:latin typeface="+mj-lt"/>
            </a:endParaRPr>
          </a:p>
        </p:txBody>
      </p:sp>
      <p:sp>
        <p:nvSpPr>
          <p:cNvPr id="114" name="TextBox 113">
            <a:extLst>
              <a:ext uri="{FF2B5EF4-FFF2-40B4-BE49-F238E27FC236}">
                <a16:creationId xmlns:a16="http://schemas.microsoft.com/office/drawing/2014/main" id="{E1EB2A16-A67D-999B-DC75-A2909F337503}"/>
              </a:ext>
            </a:extLst>
          </p:cNvPr>
          <p:cNvSpPr txBox="1"/>
          <p:nvPr/>
        </p:nvSpPr>
        <p:spPr>
          <a:xfrm>
            <a:off x="8921171" y="3786464"/>
            <a:ext cx="526106" cy="268407"/>
          </a:xfrm>
          <a:prstGeom prst="rect">
            <a:avLst/>
          </a:prstGeom>
          <a:noFill/>
        </p:spPr>
        <p:txBody>
          <a:bodyPr wrap="square" rtlCol="0">
            <a:spAutoFit/>
          </a:bodyPr>
          <a:lstStyle/>
          <a:p>
            <a:pPr algn="l">
              <a:lnSpc>
                <a:spcPct val="110000"/>
              </a:lnSpc>
            </a:pPr>
            <a:r>
              <a:rPr lang="en-US" sz="1100" b="1">
                <a:solidFill>
                  <a:schemeClr val="bg2"/>
                </a:solidFill>
                <a:latin typeface="+mj-lt"/>
              </a:rPr>
              <a:t>2</a:t>
            </a:r>
            <a:r>
              <a:rPr lang="en-US" sz="1100" b="1" i="0" u="none" strike="noStrike">
                <a:solidFill>
                  <a:schemeClr val="bg2"/>
                </a:solidFill>
                <a:effectLst/>
                <a:latin typeface="+mj-lt"/>
              </a:rPr>
              <a:t> </a:t>
            </a:r>
            <a:r>
              <a:rPr lang="en-US" sz="1100" b="1" i="0" u="none" strike="noStrike" err="1">
                <a:solidFill>
                  <a:schemeClr val="bg2"/>
                </a:solidFill>
                <a:effectLst/>
                <a:latin typeface="+mj-lt"/>
              </a:rPr>
              <a:t>yrs</a:t>
            </a:r>
            <a:endParaRPr lang="en-US" sz="1100" b="1" i="0" u="none" strike="noStrike">
              <a:solidFill>
                <a:schemeClr val="bg2"/>
              </a:solidFill>
              <a:effectLst/>
              <a:latin typeface="+mj-lt"/>
            </a:endParaRPr>
          </a:p>
        </p:txBody>
      </p:sp>
      <p:sp>
        <p:nvSpPr>
          <p:cNvPr id="118" name="Oval 117">
            <a:extLst>
              <a:ext uri="{FF2B5EF4-FFF2-40B4-BE49-F238E27FC236}">
                <a16:creationId xmlns:a16="http://schemas.microsoft.com/office/drawing/2014/main" id="{7ED252CD-BF85-DFC4-92D5-4886E51F665C}"/>
              </a:ext>
            </a:extLst>
          </p:cNvPr>
          <p:cNvSpPr/>
          <p:nvPr/>
        </p:nvSpPr>
        <p:spPr>
          <a:xfrm>
            <a:off x="6111494" y="2042731"/>
            <a:ext cx="926219" cy="299008"/>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t>13 </a:t>
            </a:r>
            <a:r>
              <a:rPr lang="en-US" sz="1200" b="1" err="1"/>
              <a:t>yrs</a:t>
            </a:r>
            <a:endParaRPr lang="en-US" sz="1200" b="1"/>
          </a:p>
        </p:txBody>
      </p:sp>
      <p:sp>
        <p:nvSpPr>
          <p:cNvPr id="120" name="Oval 119">
            <a:extLst>
              <a:ext uri="{FF2B5EF4-FFF2-40B4-BE49-F238E27FC236}">
                <a16:creationId xmlns:a16="http://schemas.microsoft.com/office/drawing/2014/main" id="{FDCFE11E-18FA-14DA-B387-BA6B61D55F87}"/>
              </a:ext>
            </a:extLst>
          </p:cNvPr>
          <p:cNvSpPr/>
          <p:nvPr/>
        </p:nvSpPr>
        <p:spPr>
          <a:xfrm>
            <a:off x="8796722" y="2042731"/>
            <a:ext cx="926219" cy="299008"/>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t>7 </a:t>
            </a:r>
            <a:r>
              <a:rPr lang="en-US" sz="1200" b="1" err="1"/>
              <a:t>yrs</a:t>
            </a:r>
            <a:endParaRPr lang="en-US" sz="1200" b="1"/>
          </a:p>
        </p:txBody>
      </p:sp>
      <p:cxnSp>
        <p:nvCxnSpPr>
          <p:cNvPr id="6" name="Straight Arrow Connector 5">
            <a:extLst>
              <a:ext uri="{FF2B5EF4-FFF2-40B4-BE49-F238E27FC236}">
                <a16:creationId xmlns:a16="http://schemas.microsoft.com/office/drawing/2014/main" id="{768C9987-C08B-7847-1B47-79AD531154B6}"/>
              </a:ext>
            </a:extLst>
          </p:cNvPr>
          <p:cNvCxnSpPr>
            <a:cxnSpLocks/>
          </p:cNvCxnSpPr>
          <p:nvPr/>
        </p:nvCxnSpPr>
        <p:spPr>
          <a:xfrm flipV="1">
            <a:off x="6309750" y="2593121"/>
            <a:ext cx="0" cy="3184981"/>
          </a:xfrm>
          <a:prstGeom prst="straightConnector1">
            <a:avLst/>
          </a:prstGeom>
          <a:ln w="38100">
            <a:solidFill>
              <a:schemeClr val="tx1">
                <a:lumMod val="10000"/>
                <a:lumOff val="9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257CF1D-F385-86C4-618F-B2D4C666F959}"/>
              </a:ext>
            </a:extLst>
          </p:cNvPr>
          <p:cNvCxnSpPr>
            <a:cxnSpLocks/>
          </p:cNvCxnSpPr>
          <p:nvPr/>
        </p:nvCxnSpPr>
        <p:spPr>
          <a:xfrm flipV="1">
            <a:off x="8957949" y="3670072"/>
            <a:ext cx="0" cy="2125488"/>
          </a:xfrm>
          <a:prstGeom prst="straightConnector1">
            <a:avLst/>
          </a:prstGeom>
          <a:ln w="38100">
            <a:solidFill>
              <a:schemeClr val="tx1">
                <a:lumMod val="10000"/>
                <a:lumOff val="9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10547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3D173AC3-6B00-501E-81A0-8C34CD208241}"/>
              </a:ext>
            </a:extLst>
          </p:cNvPr>
          <p:cNvGraphicFramePr>
            <a:graphicFrameLocks noChangeAspect="1"/>
          </p:cNvGraphicFramePr>
          <p:nvPr>
            <p:custDataLst>
              <p:tags r:id="rId1"/>
            </p:custDataLst>
            <p:extLst>
              <p:ext uri="{D42A27DB-BD31-4B8C-83A1-F6EECF244321}">
                <p14:modId xmlns:p14="http://schemas.microsoft.com/office/powerpoint/2010/main" val="168358604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5" imgW="7772400" imgH="10058400" progId="TCLayout.ActiveDocument.1">
                  <p:embed/>
                </p:oleObj>
              </mc:Choice>
              <mc:Fallback>
                <p:oleObj name="think-cell Slide" r:id="rId45" imgW="7772400" imgH="10058400" progId="TCLayout.ActiveDocument.1">
                  <p:embed/>
                  <p:pic>
                    <p:nvPicPr>
                      <p:cNvPr id="4" name="think-cell data - do not delete" hidden="1">
                        <a:extLst>
                          <a:ext uri="{FF2B5EF4-FFF2-40B4-BE49-F238E27FC236}">
                            <a16:creationId xmlns:a16="http://schemas.microsoft.com/office/drawing/2014/main" id="{3D173AC3-6B00-501E-81A0-8C34CD208241}"/>
                          </a:ext>
                        </a:extLst>
                      </p:cNvPr>
                      <p:cNvPicPr/>
                      <p:nvPr/>
                    </p:nvPicPr>
                    <p:blipFill>
                      <a:blip r:embed="rId46"/>
                      <a:stretch>
                        <a:fillRect/>
                      </a:stretch>
                    </p:blipFill>
                    <p:spPr>
                      <a:xfrm>
                        <a:off x="1588" y="1588"/>
                        <a:ext cx="1227" cy="1588"/>
                      </a:xfrm>
                      <a:prstGeom prst="rect">
                        <a:avLst/>
                      </a:prstGeom>
                    </p:spPr>
                  </p:pic>
                </p:oleObj>
              </mc:Fallback>
            </mc:AlternateContent>
          </a:graphicData>
        </a:graphic>
      </p:graphicFrame>
      <p:graphicFrame>
        <p:nvGraphicFramePr>
          <p:cNvPr id="2048" name="Chart 2047">
            <a:extLst>
              <a:ext uri="{FF2B5EF4-FFF2-40B4-BE49-F238E27FC236}">
                <a16:creationId xmlns:a16="http://schemas.microsoft.com/office/drawing/2014/main" id="{E5F1AF82-2385-1321-17C5-5E86FFA3BF06}"/>
              </a:ext>
            </a:extLst>
          </p:cNvPr>
          <p:cNvGraphicFramePr/>
          <p:nvPr>
            <p:custDataLst>
              <p:tags r:id="rId2"/>
            </p:custDataLst>
            <p:extLst>
              <p:ext uri="{D42A27DB-BD31-4B8C-83A1-F6EECF244321}">
                <p14:modId xmlns:p14="http://schemas.microsoft.com/office/powerpoint/2010/main" val="2682284725"/>
              </p:ext>
            </p:extLst>
          </p:nvPr>
        </p:nvGraphicFramePr>
        <p:xfrm>
          <a:off x="7685088" y="2068513"/>
          <a:ext cx="2935287" cy="3573462"/>
        </p:xfrm>
        <a:graphic>
          <a:graphicData uri="http://schemas.openxmlformats.org/drawingml/2006/chart">
            <c:chart xmlns:c="http://schemas.openxmlformats.org/drawingml/2006/chart" xmlns:r="http://schemas.openxmlformats.org/officeDocument/2006/relationships" r:id="rId47"/>
          </a:graphicData>
        </a:graphic>
      </p:graphicFrame>
      <p:sp>
        <p:nvSpPr>
          <p:cNvPr id="2063" name="Text Placeholder 2">
            <a:extLst>
              <a:ext uri="{FF2B5EF4-FFF2-40B4-BE49-F238E27FC236}">
                <a16:creationId xmlns:a16="http://schemas.microsoft.com/office/drawing/2014/main" id="{4FCEC2B2-DB1C-C905-FD76-88A9CBBE86D5}"/>
              </a:ext>
            </a:extLst>
          </p:cNvPr>
          <p:cNvSpPr txBox="1">
            <a:spLocks/>
          </p:cNvSpPr>
          <p:nvPr>
            <p:custDataLst>
              <p:tags r:id="rId3"/>
            </p:custDataLst>
          </p:nvPr>
        </p:nvSpPr>
        <p:spPr bwMode="gray">
          <a:xfrm>
            <a:off x="10663238" y="4535488"/>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648C846A-1E2E-4B96-90D9-5178805E8A48}" type="datetime'''''''''''''''''''''''1'''''''',''4'''">
              <a:rPr lang="en-US" altLang="en-US" sz="1000" smtClean="0"/>
              <a:pPr marL="0" indent="0">
                <a:spcBef>
                  <a:spcPct val="0"/>
                </a:spcBef>
                <a:spcAft>
                  <a:spcPct val="0"/>
                </a:spcAft>
                <a:buNone/>
              </a:pPr>
              <a:t>1,4</a:t>
            </a:fld>
            <a:endParaRPr lang="en-US" sz="1000"/>
          </a:p>
        </p:txBody>
      </p:sp>
      <p:sp>
        <p:nvSpPr>
          <p:cNvPr id="2051" name="Text Placeholder 2">
            <a:extLst>
              <a:ext uri="{FF2B5EF4-FFF2-40B4-BE49-F238E27FC236}">
                <a16:creationId xmlns:a16="http://schemas.microsoft.com/office/drawing/2014/main" id="{D0CE3A14-3441-143D-2FB5-088B0805A09F}"/>
              </a:ext>
            </a:extLst>
          </p:cNvPr>
          <p:cNvSpPr txBox="1">
            <a:spLocks/>
          </p:cNvSpPr>
          <p:nvPr>
            <p:custDataLst>
              <p:tags r:id="rId4"/>
            </p:custDataLst>
          </p:nvPr>
        </p:nvSpPr>
        <p:spPr bwMode="gray">
          <a:xfrm>
            <a:off x="10663238" y="4156075"/>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E598C2F3-B82C-41B4-B05B-ADB0ADA748AD}" type="datetime'1'',''''''''''''''''''''''''3'''''''''''''''''''''">
              <a:rPr lang="en-US" altLang="en-US" sz="1000" smtClean="0"/>
              <a:pPr marL="0" indent="0">
                <a:spcBef>
                  <a:spcPct val="0"/>
                </a:spcBef>
                <a:spcAft>
                  <a:spcPct val="0"/>
                </a:spcAft>
                <a:buNone/>
              </a:pPr>
              <a:t>1,3</a:t>
            </a:fld>
            <a:endParaRPr lang="en-US" sz="1000"/>
          </a:p>
        </p:txBody>
      </p:sp>
      <p:sp>
        <p:nvSpPr>
          <p:cNvPr id="2049" name="Text Placeholder 2">
            <a:extLst>
              <a:ext uri="{FF2B5EF4-FFF2-40B4-BE49-F238E27FC236}">
                <a16:creationId xmlns:a16="http://schemas.microsoft.com/office/drawing/2014/main" id="{4E697FE9-26DC-988D-882B-B82BE6FF3442}"/>
              </a:ext>
            </a:extLst>
          </p:cNvPr>
          <p:cNvSpPr txBox="1">
            <a:spLocks/>
          </p:cNvSpPr>
          <p:nvPr>
            <p:custDataLst>
              <p:tags r:id="rId5"/>
            </p:custDataLst>
          </p:nvPr>
        </p:nvSpPr>
        <p:spPr bwMode="gray">
          <a:xfrm>
            <a:off x="10663238" y="3021013"/>
            <a:ext cx="28575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321C43E7-F1D2-4720-8E8C-7EBDF129528C}" type="datetime'1''''''''''''''''''8'''''''''''''''''',''''''''''3'''">
              <a:rPr lang="en-US" altLang="en-US" sz="1000" smtClean="0"/>
              <a:pPr marL="0" indent="0">
                <a:spcBef>
                  <a:spcPct val="0"/>
                </a:spcBef>
                <a:spcAft>
                  <a:spcPct val="0"/>
                </a:spcAft>
                <a:buNone/>
              </a:pPr>
              <a:t>18,3</a:t>
            </a:fld>
            <a:endParaRPr lang="en-US" sz="1000"/>
          </a:p>
        </p:txBody>
      </p:sp>
      <p:sp>
        <p:nvSpPr>
          <p:cNvPr id="63" name="Text Placeholder 2">
            <a:extLst>
              <a:ext uri="{FF2B5EF4-FFF2-40B4-BE49-F238E27FC236}">
                <a16:creationId xmlns:a16="http://schemas.microsoft.com/office/drawing/2014/main" id="{73CB0B88-1399-DF4E-9250-601CF413B9ED}"/>
              </a:ext>
            </a:extLst>
          </p:cNvPr>
          <p:cNvSpPr txBox="1">
            <a:spLocks/>
          </p:cNvSpPr>
          <p:nvPr>
            <p:custDataLst>
              <p:tags r:id="rId6"/>
            </p:custDataLst>
          </p:nvPr>
        </p:nvSpPr>
        <p:spPr bwMode="gray">
          <a:xfrm>
            <a:off x="10663238" y="2641600"/>
            <a:ext cx="28575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56564CFF-E890-4BDD-9569-8A01E5C3A7FC}" type="datetime'''''''''''''5''''''''''''''''''''''''''''''4'''''',''''2'''''">
              <a:rPr lang="en-US" altLang="en-US" sz="1000" smtClean="0"/>
              <a:pPr marL="0" indent="0">
                <a:spcBef>
                  <a:spcPct val="0"/>
                </a:spcBef>
                <a:spcAft>
                  <a:spcPct val="0"/>
                </a:spcAft>
                <a:buNone/>
              </a:pPr>
              <a:t>54,2</a:t>
            </a:fld>
            <a:endParaRPr lang="en-US" sz="1000"/>
          </a:p>
        </p:txBody>
      </p:sp>
      <p:sp>
        <p:nvSpPr>
          <p:cNvPr id="2054" name="Text Placeholder 2">
            <a:extLst>
              <a:ext uri="{FF2B5EF4-FFF2-40B4-BE49-F238E27FC236}">
                <a16:creationId xmlns:a16="http://schemas.microsoft.com/office/drawing/2014/main" id="{ABCFB7D4-2510-B83E-E3AE-2696F7F2CED9}"/>
              </a:ext>
            </a:extLst>
          </p:cNvPr>
          <p:cNvSpPr txBox="1">
            <a:spLocks/>
          </p:cNvSpPr>
          <p:nvPr>
            <p:custDataLst>
              <p:tags r:id="rId7"/>
            </p:custDataLst>
          </p:nvPr>
        </p:nvSpPr>
        <p:spPr bwMode="gray">
          <a:xfrm>
            <a:off x="10663238" y="3398838"/>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47003FF3-6912-42F1-8AF1-C1ECF1AD23DA}" type="datetime'''''''''''''''''''5'''''''',''8'''''''''''''''''''''">
              <a:rPr lang="en-US" altLang="en-US" sz="1000" smtClean="0"/>
              <a:pPr marL="0" indent="0">
                <a:spcBef>
                  <a:spcPct val="0"/>
                </a:spcBef>
                <a:spcAft>
                  <a:spcPct val="0"/>
                </a:spcAft>
                <a:buNone/>
              </a:pPr>
              <a:t>5,8</a:t>
            </a:fld>
            <a:endParaRPr lang="en-US" sz="1000"/>
          </a:p>
        </p:txBody>
      </p:sp>
      <p:sp>
        <p:nvSpPr>
          <p:cNvPr id="2096" name="Text Placeholder 2">
            <a:extLst>
              <a:ext uri="{FF2B5EF4-FFF2-40B4-BE49-F238E27FC236}">
                <a16:creationId xmlns:a16="http://schemas.microsoft.com/office/drawing/2014/main" id="{5386626A-9CDE-5E18-E875-F82781174A06}"/>
              </a:ext>
            </a:extLst>
          </p:cNvPr>
          <p:cNvSpPr txBox="1">
            <a:spLocks/>
          </p:cNvSpPr>
          <p:nvPr>
            <p:custDataLst>
              <p:tags r:id="rId8"/>
            </p:custDataLst>
          </p:nvPr>
        </p:nvSpPr>
        <p:spPr bwMode="gray">
          <a:xfrm>
            <a:off x="10663238" y="2263775"/>
            <a:ext cx="35877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413227F8-C26B-4744-835F-19F0C63E751E}" type="datetime'1''2''''''''''''''''''''''4,''''1'''''''''">
              <a:rPr lang="en-US" altLang="en-US" sz="1000" smtClean="0"/>
              <a:pPr marL="0" indent="0">
                <a:spcBef>
                  <a:spcPct val="0"/>
                </a:spcBef>
                <a:spcAft>
                  <a:spcPct val="0"/>
                </a:spcAft>
                <a:buNone/>
              </a:pPr>
              <a:t>124,1</a:t>
            </a:fld>
            <a:endParaRPr lang="en-US" sz="1000"/>
          </a:p>
        </p:txBody>
      </p:sp>
      <p:sp>
        <p:nvSpPr>
          <p:cNvPr id="2085" name="Text Placeholder 2">
            <a:extLst>
              <a:ext uri="{FF2B5EF4-FFF2-40B4-BE49-F238E27FC236}">
                <a16:creationId xmlns:a16="http://schemas.microsoft.com/office/drawing/2014/main" id="{A0B1B396-8692-5BCA-4079-E954C32E90FD}"/>
              </a:ext>
            </a:extLst>
          </p:cNvPr>
          <p:cNvSpPr txBox="1">
            <a:spLocks/>
          </p:cNvSpPr>
          <p:nvPr>
            <p:custDataLst>
              <p:tags r:id="rId9"/>
            </p:custDataLst>
          </p:nvPr>
        </p:nvSpPr>
        <p:spPr bwMode="gray">
          <a:xfrm>
            <a:off x="10118725" y="5292725"/>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D8DC1189-340D-4998-A33C-13CAACD8B545}" type="datetime'''''''''''''''''0'''''''',''''''''''''''''''''2'''">
              <a:rPr lang="en-US" altLang="en-US" sz="1000" smtClean="0"/>
              <a:pPr marL="0" indent="0" algn="ctr">
                <a:spcBef>
                  <a:spcPct val="0"/>
                </a:spcBef>
                <a:spcAft>
                  <a:spcPct val="0"/>
                </a:spcAft>
                <a:buNone/>
              </a:pPr>
              <a:t>0,2</a:t>
            </a:fld>
            <a:endParaRPr lang="en-US" sz="1000"/>
          </a:p>
        </p:txBody>
      </p:sp>
      <p:sp>
        <p:nvSpPr>
          <p:cNvPr id="55" name="Text Placeholder 2">
            <a:extLst>
              <a:ext uri="{FF2B5EF4-FFF2-40B4-BE49-F238E27FC236}">
                <a16:creationId xmlns:a16="http://schemas.microsoft.com/office/drawing/2014/main" id="{CF411F6C-E4B0-E70D-667A-67D28C3FEE5C}"/>
              </a:ext>
            </a:extLst>
          </p:cNvPr>
          <p:cNvSpPr txBox="1">
            <a:spLocks/>
          </p:cNvSpPr>
          <p:nvPr>
            <p:custDataLst>
              <p:tags r:id="rId10"/>
            </p:custDataLst>
          </p:nvPr>
        </p:nvSpPr>
        <p:spPr bwMode="auto">
          <a:xfrm>
            <a:off x="7199313" y="4913313"/>
            <a:ext cx="48260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B7FF4151-50DD-400F-9E43-6E292675E11D}" type="datetime'''De''''''nt''''''''i''''''''s''''''''''''''''t''''''''''s'''">
              <a:rPr lang="en-US" altLang="en-US" sz="1000" smtClean="0"/>
              <a:pPr marL="0" indent="0" algn="r">
                <a:spcBef>
                  <a:spcPct val="0"/>
                </a:spcBef>
                <a:spcAft>
                  <a:spcPct val="0"/>
                </a:spcAft>
                <a:buNone/>
              </a:pPr>
              <a:t>Dentists</a:t>
            </a:fld>
            <a:endParaRPr lang="en-US" sz="1000"/>
          </a:p>
        </p:txBody>
      </p:sp>
      <p:sp>
        <p:nvSpPr>
          <p:cNvPr id="2075" name="Text Placeholder 2">
            <a:extLst>
              <a:ext uri="{FF2B5EF4-FFF2-40B4-BE49-F238E27FC236}">
                <a16:creationId xmlns:a16="http://schemas.microsoft.com/office/drawing/2014/main" id="{F9F7496B-6EFD-F73B-A75A-F0716150C89E}"/>
              </a:ext>
            </a:extLst>
          </p:cNvPr>
          <p:cNvSpPr txBox="1">
            <a:spLocks/>
          </p:cNvSpPr>
          <p:nvPr>
            <p:custDataLst>
              <p:tags r:id="rId11"/>
            </p:custDataLst>
          </p:nvPr>
        </p:nvSpPr>
        <p:spPr bwMode="gray">
          <a:xfrm>
            <a:off x="8891588" y="4913313"/>
            <a:ext cx="212725" cy="152400"/>
          </a:xfrm>
          <a:prstGeom prst="rect">
            <a:avLst/>
          </a:prstGeom>
          <a:noFill/>
          <a:ln>
            <a:noFill/>
          </a:ln>
          <a:effectLst/>
          <a:extLst>
            <a:ext uri="{909E8E84-426E-40DD-AFC4-6F175D3DCCD1}">
              <a14:hiddenFill xmlns:a14="http://schemas.microsoft.com/office/drawing/2010/main">
                <a:solidFill>
                  <a:srgbClr val="6F8DB9"/>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4E4ECF8A-8D73-4AC4-BDB6-BD365988B425}" type="datetime'1'''''''''''''',''0'''''''''''''''''''''''''''''''''''''''">
              <a:rPr lang="en-US" altLang="en-US" sz="1000" smtClean="0">
                <a:solidFill>
                  <a:schemeClr val="tx1"/>
                </a:solidFill>
              </a:rPr>
              <a:pPr marL="0" indent="0" algn="ctr">
                <a:spcBef>
                  <a:spcPct val="0"/>
                </a:spcBef>
                <a:spcAft>
                  <a:spcPct val="0"/>
                </a:spcAft>
                <a:buNone/>
              </a:pPr>
              <a:t>1,0</a:t>
            </a:fld>
            <a:endParaRPr lang="en-US" sz="1000">
              <a:solidFill>
                <a:schemeClr val="tx1"/>
              </a:solidFill>
            </a:endParaRPr>
          </a:p>
        </p:txBody>
      </p:sp>
      <p:sp>
        <p:nvSpPr>
          <p:cNvPr id="2065" name="Text Placeholder 2">
            <a:extLst>
              <a:ext uri="{FF2B5EF4-FFF2-40B4-BE49-F238E27FC236}">
                <a16:creationId xmlns:a16="http://schemas.microsoft.com/office/drawing/2014/main" id="{9640F37C-B5CD-A728-5FCB-71D975BEE29B}"/>
              </a:ext>
            </a:extLst>
          </p:cNvPr>
          <p:cNvSpPr txBox="1">
            <a:spLocks/>
          </p:cNvSpPr>
          <p:nvPr>
            <p:custDataLst>
              <p:tags r:id="rId12"/>
            </p:custDataLst>
          </p:nvPr>
        </p:nvSpPr>
        <p:spPr bwMode="gray">
          <a:xfrm>
            <a:off x="10431463" y="2641600"/>
            <a:ext cx="212725" cy="152400"/>
          </a:xfrm>
          <a:prstGeom prst="rect">
            <a:avLst/>
          </a:prstGeom>
          <a:solidFill>
            <a:schemeClr val="accent1"/>
          </a:solidFill>
          <a:ln>
            <a:noFill/>
          </a:ln>
          <a:effec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B39573F3-149E-4606-981F-EE804D1E18C3}" type="datetime'0'''''''''',''''''''''''''''0'''''''''">
              <a:rPr lang="en-US" altLang="en-US" sz="1000" smtClean="0"/>
              <a:pPr marL="0" indent="0" algn="ctr">
                <a:spcBef>
                  <a:spcPct val="0"/>
                </a:spcBef>
                <a:spcAft>
                  <a:spcPct val="0"/>
                </a:spcAft>
                <a:buNone/>
              </a:pPr>
              <a:t>0,0</a:t>
            </a:fld>
            <a:endParaRPr lang="en-US" sz="1000"/>
          </a:p>
        </p:txBody>
      </p:sp>
      <p:sp>
        <p:nvSpPr>
          <p:cNvPr id="28" name="Text Placeholder 2">
            <a:extLst>
              <a:ext uri="{FF2B5EF4-FFF2-40B4-BE49-F238E27FC236}">
                <a16:creationId xmlns:a16="http://schemas.microsoft.com/office/drawing/2014/main" id="{45C0B15E-5AEA-EEDF-0867-ACC61025E53D}"/>
              </a:ext>
            </a:extLst>
          </p:cNvPr>
          <p:cNvSpPr txBox="1">
            <a:spLocks/>
          </p:cNvSpPr>
          <p:nvPr>
            <p:custDataLst>
              <p:tags r:id="rId13"/>
            </p:custDataLst>
          </p:nvPr>
        </p:nvSpPr>
        <p:spPr bwMode="gray">
          <a:xfrm>
            <a:off x="10169525" y="3021013"/>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FA4F70EB-9C1B-4C4F-944B-3A0081F0723C}" type="datetime'''''''''''3'''''''''''',''''''5'''''''''''''''''''">
              <a:rPr lang="en-US" altLang="en-US" sz="1000" smtClean="0"/>
              <a:pPr marL="0" indent="0" algn="ctr">
                <a:spcBef>
                  <a:spcPct val="0"/>
                </a:spcBef>
                <a:spcAft>
                  <a:spcPct val="0"/>
                </a:spcAft>
                <a:buNone/>
              </a:pPr>
              <a:t>3,5</a:t>
            </a:fld>
            <a:endParaRPr lang="en-US" sz="1000"/>
          </a:p>
        </p:txBody>
      </p:sp>
      <p:sp>
        <p:nvSpPr>
          <p:cNvPr id="2076" name="Text Placeholder 2">
            <a:extLst>
              <a:ext uri="{FF2B5EF4-FFF2-40B4-BE49-F238E27FC236}">
                <a16:creationId xmlns:a16="http://schemas.microsoft.com/office/drawing/2014/main" id="{944FADD3-5B4F-6545-4026-6C93CC52050A}"/>
              </a:ext>
            </a:extLst>
          </p:cNvPr>
          <p:cNvSpPr txBox="1">
            <a:spLocks/>
          </p:cNvSpPr>
          <p:nvPr>
            <p:custDataLst>
              <p:tags r:id="rId14"/>
            </p:custDataLst>
          </p:nvPr>
        </p:nvSpPr>
        <p:spPr bwMode="gray">
          <a:xfrm>
            <a:off x="10277475" y="4913313"/>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A156E782-3E8D-4488-9AAE-9C0FBC836E37}" type="datetime'''''''''''''''''''''''''''0'''''''''''''',''''''''''''1'">
              <a:rPr lang="en-US" altLang="en-US" sz="1000" smtClean="0"/>
              <a:pPr marL="0" indent="0" algn="ctr">
                <a:spcBef>
                  <a:spcPct val="0"/>
                </a:spcBef>
                <a:spcAft>
                  <a:spcPct val="0"/>
                </a:spcAft>
                <a:buNone/>
              </a:pPr>
              <a:t>0,1</a:t>
            </a:fld>
            <a:endParaRPr lang="en-US" sz="1000"/>
          </a:p>
        </p:txBody>
      </p:sp>
      <p:sp>
        <p:nvSpPr>
          <p:cNvPr id="58" name="Text Placeholder 2">
            <a:extLst>
              <a:ext uri="{FF2B5EF4-FFF2-40B4-BE49-F238E27FC236}">
                <a16:creationId xmlns:a16="http://schemas.microsoft.com/office/drawing/2014/main" id="{E0EFDB82-BDDB-5BE9-5903-BBB79C4EF02B}"/>
              </a:ext>
            </a:extLst>
          </p:cNvPr>
          <p:cNvSpPr txBox="1">
            <a:spLocks/>
          </p:cNvSpPr>
          <p:nvPr>
            <p:custDataLst>
              <p:tags r:id="rId15"/>
            </p:custDataLst>
          </p:nvPr>
        </p:nvSpPr>
        <p:spPr bwMode="auto">
          <a:xfrm>
            <a:off x="6892925" y="5292725"/>
            <a:ext cx="788988"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74EECA5B-244A-4140-82CF-89FC545506AB}" type="datetime'''Ps''''''''''''''yc''h''''''ol''''''''''og''''i''sts'">
              <a:rPr lang="en-US" altLang="en-US" sz="1000" smtClean="0"/>
              <a:pPr marL="0" indent="0" algn="r">
                <a:spcBef>
                  <a:spcPct val="0"/>
                </a:spcBef>
                <a:spcAft>
                  <a:spcPct val="0"/>
                </a:spcAft>
                <a:buNone/>
              </a:pPr>
              <a:t>Psychologists</a:t>
            </a:fld>
            <a:endParaRPr lang="en-US" sz="1000"/>
          </a:p>
        </p:txBody>
      </p:sp>
      <p:sp>
        <p:nvSpPr>
          <p:cNvPr id="2057" name="Text Placeholder 2">
            <a:extLst>
              <a:ext uri="{FF2B5EF4-FFF2-40B4-BE49-F238E27FC236}">
                <a16:creationId xmlns:a16="http://schemas.microsoft.com/office/drawing/2014/main" id="{8D702C70-7135-ED42-B26D-0E54D996EFCB}"/>
              </a:ext>
            </a:extLst>
          </p:cNvPr>
          <p:cNvSpPr txBox="1">
            <a:spLocks/>
          </p:cNvSpPr>
          <p:nvPr>
            <p:custDataLst>
              <p:tags r:id="rId16"/>
            </p:custDataLst>
          </p:nvPr>
        </p:nvSpPr>
        <p:spPr bwMode="gray">
          <a:xfrm>
            <a:off x="10266363" y="4156075"/>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B4CE04DE-3852-448D-ACC0-CB17241D7E1B}" type="datetime'''''''''''''''''''''''''''0,''''''''''''''''2'''''''''">
              <a:rPr lang="en-US" altLang="en-US" sz="1000" smtClean="0"/>
              <a:pPr marL="0" indent="0" algn="ctr">
                <a:spcBef>
                  <a:spcPct val="0"/>
                </a:spcBef>
                <a:spcAft>
                  <a:spcPct val="0"/>
                </a:spcAft>
                <a:buNone/>
              </a:pPr>
              <a:t>0,2</a:t>
            </a:fld>
            <a:endParaRPr lang="en-US" sz="1000"/>
          </a:p>
        </p:txBody>
      </p:sp>
      <p:sp>
        <p:nvSpPr>
          <p:cNvPr id="2056" name="Text Placeholder 2">
            <a:extLst>
              <a:ext uri="{FF2B5EF4-FFF2-40B4-BE49-F238E27FC236}">
                <a16:creationId xmlns:a16="http://schemas.microsoft.com/office/drawing/2014/main" id="{DBC05A36-CA8E-EE4F-B139-4F0A33E56AE5}"/>
              </a:ext>
            </a:extLst>
          </p:cNvPr>
          <p:cNvSpPr txBox="1">
            <a:spLocks/>
          </p:cNvSpPr>
          <p:nvPr>
            <p:custDataLst>
              <p:tags r:id="rId17"/>
            </p:custDataLst>
          </p:nvPr>
        </p:nvSpPr>
        <p:spPr bwMode="gray">
          <a:xfrm>
            <a:off x="8882063" y="4156075"/>
            <a:ext cx="212725" cy="152400"/>
          </a:xfrm>
          <a:prstGeom prst="rect">
            <a:avLst/>
          </a:prstGeom>
          <a:noFill/>
          <a:ln>
            <a:noFill/>
          </a:ln>
          <a:effectLst/>
          <a:extLst>
            <a:ext uri="{909E8E84-426E-40DD-AFC4-6F175D3DCCD1}">
              <a14:hiddenFill xmlns:a14="http://schemas.microsoft.com/office/drawing/2010/main">
                <a:solidFill>
                  <a:srgbClr val="6F8DB9"/>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7A1E1444-F561-447D-9FBD-DB74EF7CC730}" type="datetime'''''''''''''''''1'''''''''''''''''',''''''''''''''''''1'''''">
              <a:rPr lang="en-US" altLang="en-US" sz="1000" smtClean="0">
                <a:solidFill>
                  <a:schemeClr val="tx1"/>
                </a:solidFill>
              </a:rPr>
              <a:pPr marL="0" indent="0" algn="ctr">
                <a:spcBef>
                  <a:spcPct val="0"/>
                </a:spcBef>
                <a:spcAft>
                  <a:spcPct val="0"/>
                </a:spcAft>
                <a:buNone/>
              </a:pPr>
              <a:t>1,1</a:t>
            </a:fld>
            <a:endParaRPr lang="en-US" sz="1000">
              <a:solidFill>
                <a:schemeClr val="tx1"/>
              </a:solidFill>
            </a:endParaRPr>
          </a:p>
        </p:txBody>
      </p:sp>
      <p:sp>
        <p:nvSpPr>
          <p:cNvPr id="52" name="Text Placeholder 2">
            <a:extLst>
              <a:ext uri="{FF2B5EF4-FFF2-40B4-BE49-F238E27FC236}">
                <a16:creationId xmlns:a16="http://schemas.microsoft.com/office/drawing/2014/main" id="{A5E4FD9B-9BF7-79EC-3AA9-45968905A9E6}"/>
              </a:ext>
            </a:extLst>
          </p:cNvPr>
          <p:cNvSpPr txBox="1">
            <a:spLocks/>
          </p:cNvSpPr>
          <p:nvPr>
            <p:custDataLst>
              <p:tags r:id="rId18"/>
            </p:custDataLst>
          </p:nvPr>
        </p:nvSpPr>
        <p:spPr bwMode="auto">
          <a:xfrm>
            <a:off x="7091363" y="4459288"/>
            <a:ext cx="590550"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75C6335C-F65F-44EB-A954-CEEBD9CF036C}" type="datetime'Phy''s''''''''i''''''''o-''&#10;th''''''er''''''''a''''p''''ists'">
              <a:rPr lang="en-US" altLang="en-US" sz="1000" smtClean="0"/>
              <a:pPr marL="0" indent="0" algn="r">
                <a:spcBef>
                  <a:spcPct val="0"/>
                </a:spcBef>
                <a:spcAft>
                  <a:spcPct val="0"/>
                </a:spcAft>
                <a:buNone/>
              </a:pPr>
              <a:t>Physio-
therapists</a:t>
            </a:fld>
            <a:endParaRPr lang="en-US" sz="1000"/>
          </a:p>
        </p:txBody>
      </p:sp>
      <p:sp>
        <p:nvSpPr>
          <p:cNvPr id="2067" name="Text Placeholder 2">
            <a:extLst>
              <a:ext uri="{FF2B5EF4-FFF2-40B4-BE49-F238E27FC236}">
                <a16:creationId xmlns:a16="http://schemas.microsoft.com/office/drawing/2014/main" id="{B01E55AF-B2E4-F6B9-FA06-738CD9530586}"/>
              </a:ext>
            </a:extLst>
          </p:cNvPr>
          <p:cNvSpPr txBox="1">
            <a:spLocks/>
          </p:cNvSpPr>
          <p:nvPr>
            <p:custDataLst>
              <p:tags r:id="rId19"/>
            </p:custDataLst>
          </p:nvPr>
        </p:nvSpPr>
        <p:spPr bwMode="gray">
          <a:xfrm>
            <a:off x="10285413" y="4535488"/>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C3489699-4FD8-4A08-A497-204CEDAB2EF9}" type="datetime'''''''0'''''''''''''''',1'''''''''''''''''''''''''''''''">
              <a:rPr lang="en-US" altLang="en-US" sz="1000" smtClean="0"/>
              <a:pPr marL="0" indent="0" algn="ctr">
                <a:spcBef>
                  <a:spcPct val="0"/>
                </a:spcBef>
                <a:spcAft>
                  <a:spcPct val="0"/>
                </a:spcAft>
                <a:buNone/>
              </a:pPr>
              <a:t>0,1</a:t>
            </a:fld>
            <a:endParaRPr lang="en-US" sz="1000"/>
          </a:p>
        </p:txBody>
      </p:sp>
      <p:sp>
        <p:nvSpPr>
          <p:cNvPr id="44" name="Text Placeholder 2">
            <a:extLst>
              <a:ext uri="{FF2B5EF4-FFF2-40B4-BE49-F238E27FC236}">
                <a16:creationId xmlns:a16="http://schemas.microsoft.com/office/drawing/2014/main" id="{5A367460-1148-229F-D519-1B576BF9D3FB}"/>
              </a:ext>
            </a:extLst>
          </p:cNvPr>
          <p:cNvSpPr txBox="1">
            <a:spLocks/>
          </p:cNvSpPr>
          <p:nvPr>
            <p:custDataLst>
              <p:tags r:id="rId20"/>
            </p:custDataLst>
          </p:nvPr>
        </p:nvSpPr>
        <p:spPr bwMode="gray">
          <a:xfrm>
            <a:off x="8924925" y="3778250"/>
            <a:ext cx="212725" cy="152400"/>
          </a:xfrm>
          <a:prstGeom prst="rect">
            <a:avLst/>
          </a:prstGeom>
          <a:noFill/>
          <a:ln>
            <a:noFill/>
          </a:ln>
          <a:effectLst/>
          <a:extLst>
            <a:ext uri="{909E8E84-426E-40DD-AFC4-6F175D3DCCD1}">
              <a14:hiddenFill xmlns:a14="http://schemas.microsoft.com/office/drawing/2010/main">
                <a:solidFill>
                  <a:srgbClr val="6F8DB9"/>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C240265D-422D-4D00-A306-CC3BC1B44DC2}" type="datetime'''''''''''''''4'''''',''''1'''''''''''''''">
              <a:rPr lang="en-US" altLang="en-US" sz="1000" smtClean="0">
                <a:solidFill>
                  <a:schemeClr val="tx1"/>
                </a:solidFill>
              </a:rPr>
              <a:pPr marL="0" indent="0" algn="ctr">
                <a:spcBef>
                  <a:spcPct val="0"/>
                </a:spcBef>
                <a:spcAft>
                  <a:spcPct val="0"/>
                </a:spcAft>
                <a:buNone/>
              </a:pPr>
              <a:t>4,1</a:t>
            </a:fld>
            <a:endParaRPr lang="en-US" sz="1000">
              <a:solidFill>
                <a:schemeClr val="tx1"/>
              </a:solidFill>
            </a:endParaRPr>
          </a:p>
        </p:txBody>
      </p:sp>
      <p:sp>
        <p:nvSpPr>
          <p:cNvPr id="31" name="Text Placeholder 2">
            <a:extLst>
              <a:ext uri="{FF2B5EF4-FFF2-40B4-BE49-F238E27FC236}">
                <a16:creationId xmlns:a16="http://schemas.microsoft.com/office/drawing/2014/main" id="{A82E32B8-508A-31E4-7AA6-8EDA731CD0C3}"/>
              </a:ext>
            </a:extLst>
          </p:cNvPr>
          <p:cNvSpPr txBox="1">
            <a:spLocks/>
          </p:cNvSpPr>
          <p:nvPr>
            <p:custDataLst>
              <p:tags r:id="rId21"/>
            </p:custDataLst>
          </p:nvPr>
        </p:nvSpPr>
        <p:spPr bwMode="gray">
          <a:xfrm>
            <a:off x="8775700" y="3398838"/>
            <a:ext cx="212725" cy="152400"/>
          </a:xfrm>
          <a:prstGeom prst="rect">
            <a:avLst/>
          </a:prstGeom>
          <a:noFill/>
          <a:ln>
            <a:noFill/>
          </a:ln>
          <a:effectLst/>
          <a:extLst>
            <a:ext uri="{909E8E84-426E-40DD-AFC4-6F175D3DCCD1}">
              <a14:hiddenFill xmlns:a14="http://schemas.microsoft.com/office/drawing/2010/main">
                <a:solidFill>
                  <a:srgbClr val="6F8DB9"/>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B1C32CE2-9B80-48D5-8C97-075E7AFB470B}" type="datetime'''''''''''''''''''''''''''''''''''''''''''''''4'''',''7'">
              <a:rPr lang="en-US" altLang="en-US" sz="1000" smtClean="0">
                <a:solidFill>
                  <a:schemeClr val="tx1"/>
                </a:solidFill>
              </a:rPr>
              <a:pPr marL="0" indent="0" algn="ctr">
                <a:spcBef>
                  <a:spcPct val="0"/>
                </a:spcBef>
                <a:spcAft>
                  <a:spcPct val="0"/>
                </a:spcAft>
                <a:buNone/>
              </a:pPr>
              <a:t>4,7</a:t>
            </a:fld>
            <a:endParaRPr lang="en-US" sz="1000">
              <a:solidFill>
                <a:schemeClr val="tx1"/>
              </a:solidFill>
            </a:endParaRPr>
          </a:p>
        </p:txBody>
      </p:sp>
      <p:sp>
        <p:nvSpPr>
          <p:cNvPr id="49" name="Text Placeholder 2">
            <a:extLst>
              <a:ext uri="{FF2B5EF4-FFF2-40B4-BE49-F238E27FC236}">
                <a16:creationId xmlns:a16="http://schemas.microsoft.com/office/drawing/2014/main" id="{D00B26BF-C154-462A-7CAE-56F6A8864A77}"/>
              </a:ext>
            </a:extLst>
          </p:cNvPr>
          <p:cNvSpPr txBox="1">
            <a:spLocks/>
          </p:cNvSpPr>
          <p:nvPr>
            <p:custDataLst>
              <p:tags r:id="rId22"/>
            </p:custDataLst>
          </p:nvPr>
        </p:nvSpPr>
        <p:spPr bwMode="auto">
          <a:xfrm>
            <a:off x="6905625" y="4079875"/>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097ECD26-2F43-42F6-952E-76F80BFE2E7E}" type="datetime'O''''c''''''''''c''up''''at''io''nal''&#10;therap''ist''s'''''''">
              <a:rPr lang="en-US" altLang="en-US" sz="1000" smtClean="0"/>
              <a:pPr marL="0" indent="0" algn="r">
                <a:spcBef>
                  <a:spcPct val="0"/>
                </a:spcBef>
                <a:spcAft>
                  <a:spcPct val="0"/>
                </a:spcAft>
                <a:buNone/>
              </a:pPr>
              <a:t>Occupational
therapists</a:t>
            </a:fld>
            <a:endParaRPr lang="en-US" sz="1000"/>
          </a:p>
        </p:txBody>
      </p:sp>
      <p:sp>
        <p:nvSpPr>
          <p:cNvPr id="2059" name="Text Placeholder 2">
            <a:extLst>
              <a:ext uri="{FF2B5EF4-FFF2-40B4-BE49-F238E27FC236}">
                <a16:creationId xmlns:a16="http://schemas.microsoft.com/office/drawing/2014/main" id="{782499D1-B907-A8A7-00F4-F272DFB080C1}"/>
              </a:ext>
            </a:extLst>
          </p:cNvPr>
          <p:cNvSpPr txBox="1">
            <a:spLocks/>
          </p:cNvSpPr>
          <p:nvPr>
            <p:custDataLst>
              <p:tags r:id="rId23"/>
            </p:custDataLst>
          </p:nvPr>
        </p:nvSpPr>
        <p:spPr bwMode="gray">
          <a:xfrm>
            <a:off x="10663238" y="3778250"/>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7D73684C-4EAB-4C84-ACE7-5225302AFD90}" type="datetime'''''''4'''''''''''',''''''''4'''''">
              <a:rPr lang="en-US" altLang="en-US" sz="1000" smtClean="0"/>
              <a:pPr marL="0" indent="0">
                <a:spcBef>
                  <a:spcPct val="0"/>
                </a:spcBef>
                <a:spcAft>
                  <a:spcPct val="0"/>
                </a:spcAft>
                <a:buNone/>
              </a:pPr>
              <a:t>4,4</a:t>
            </a:fld>
            <a:endParaRPr lang="en-US" sz="1000"/>
          </a:p>
        </p:txBody>
      </p:sp>
      <p:sp>
        <p:nvSpPr>
          <p:cNvPr id="45" name="Text Placeholder 2">
            <a:extLst>
              <a:ext uri="{FF2B5EF4-FFF2-40B4-BE49-F238E27FC236}">
                <a16:creationId xmlns:a16="http://schemas.microsoft.com/office/drawing/2014/main" id="{DF6E72B6-D6F6-F94D-44CC-B91F62122D7A}"/>
              </a:ext>
            </a:extLst>
          </p:cNvPr>
          <p:cNvSpPr txBox="1">
            <a:spLocks/>
          </p:cNvSpPr>
          <p:nvPr>
            <p:custDataLst>
              <p:tags r:id="rId24"/>
            </p:custDataLst>
          </p:nvPr>
        </p:nvSpPr>
        <p:spPr bwMode="gray">
          <a:xfrm>
            <a:off x="10309225" y="3778250"/>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9D550DCA-3783-4446-B589-02D2BAD10268}" type="datetime'''''''''''''''''0'''',''''''''4'''''''''''''">
              <a:rPr lang="en-US" altLang="en-US" sz="1000" smtClean="0"/>
              <a:pPr marL="0" indent="0" algn="ctr">
                <a:spcBef>
                  <a:spcPct val="0"/>
                </a:spcBef>
                <a:spcAft>
                  <a:spcPct val="0"/>
                </a:spcAft>
                <a:buNone/>
              </a:pPr>
              <a:t>0,4</a:t>
            </a:fld>
            <a:endParaRPr lang="en-US" sz="1000"/>
          </a:p>
        </p:txBody>
      </p:sp>
      <p:sp>
        <p:nvSpPr>
          <p:cNvPr id="25" name="Text Placeholder 2">
            <a:extLst>
              <a:ext uri="{FF2B5EF4-FFF2-40B4-BE49-F238E27FC236}">
                <a16:creationId xmlns:a16="http://schemas.microsoft.com/office/drawing/2014/main" id="{4909FE85-60C5-D086-6C77-AA1F7ACDFF63}"/>
              </a:ext>
            </a:extLst>
          </p:cNvPr>
          <p:cNvSpPr txBox="1">
            <a:spLocks/>
          </p:cNvSpPr>
          <p:nvPr>
            <p:custDataLst>
              <p:tags r:id="rId25"/>
            </p:custDataLst>
          </p:nvPr>
        </p:nvSpPr>
        <p:spPr bwMode="gray">
          <a:xfrm>
            <a:off x="8747125" y="3021013"/>
            <a:ext cx="28575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B83041B9-CC17-449B-974B-A14D3E405274}" type="datetime'''''''''''''''''1''''4,''''''''''9'''''''''">
              <a:rPr lang="en-US" altLang="en-US" sz="1000" smtClean="0">
                <a:solidFill>
                  <a:schemeClr val="tx1"/>
                </a:solidFill>
              </a:rPr>
              <a:pPr marL="0" indent="0" algn="ctr">
                <a:spcBef>
                  <a:spcPct val="0"/>
                </a:spcBef>
                <a:spcAft>
                  <a:spcPct val="0"/>
                </a:spcAft>
                <a:buNone/>
              </a:pPr>
              <a:t>14,9</a:t>
            </a:fld>
            <a:endParaRPr lang="en-US" sz="1000">
              <a:solidFill>
                <a:schemeClr val="tx1"/>
              </a:solidFill>
            </a:endParaRPr>
          </a:p>
        </p:txBody>
      </p:sp>
      <p:sp>
        <p:nvSpPr>
          <p:cNvPr id="2066" name="Text Placeholder 2">
            <a:extLst>
              <a:ext uri="{FF2B5EF4-FFF2-40B4-BE49-F238E27FC236}">
                <a16:creationId xmlns:a16="http://schemas.microsoft.com/office/drawing/2014/main" id="{BE35C65F-67C5-6871-06B9-312DEA741E52}"/>
              </a:ext>
            </a:extLst>
          </p:cNvPr>
          <p:cNvSpPr txBox="1">
            <a:spLocks/>
          </p:cNvSpPr>
          <p:nvPr>
            <p:custDataLst>
              <p:tags r:id="rId26"/>
            </p:custDataLst>
          </p:nvPr>
        </p:nvSpPr>
        <p:spPr bwMode="gray">
          <a:xfrm>
            <a:off x="8901113" y="4535488"/>
            <a:ext cx="212725" cy="152400"/>
          </a:xfrm>
          <a:prstGeom prst="rect">
            <a:avLst/>
          </a:prstGeom>
          <a:noFill/>
          <a:ln>
            <a:noFill/>
          </a:ln>
          <a:effectLst/>
          <a:extLst>
            <a:ext uri="{909E8E84-426E-40DD-AFC4-6F175D3DCCD1}">
              <a14:hiddenFill xmlns:a14="http://schemas.microsoft.com/office/drawing/2010/main">
                <a:solidFill>
                  <a:srgbClr val="6F8DB9"/>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89F70642-D217-4511-B82C-432F1EB95A9E}" type="datetime'''''1'''''''''''''''''',''''''''''''''''''''''2'''''''''">
              <a:rPr lang="en-US" altLang="en-US" sz="1000" smtClean="0">
                <a:solidFill>
                  <a:schemeClr val="tx1"/>
                </a:solidFill>
              </a:rPr>
              <a:pPr marL="0" indent="0" algn="ctr">
                <a:spcBef>
                  <a:spcPct val="0"/>
                </a:spcBef>
                <a:spcAft>
                  <a:spcPct val="0"/>
                </a:spcAft>
                <a:buNone/>
              </a:pPr>
              <a:t>1,2</a:t>
            </a:fld>
            <a:endParaRPr lang="en-US" sz="1000">
              <a:solidFill>
                <a:schemeClr val="tx1"/>
              </a:solidFill>
            </a:endParaRPr>
          </a:p>
        </p:txBody>
      </p:sp>
      <p:sp>
        <p:nvSpPr>
          <p:cNvPr id="2072" name="Text Placeholder 2">
            <a:extLst>
              <a:ext uri="{FF2B5EF4-FFF2-40B4-BE49-F238E27FC236}">
                <a16:creationId xmlns:a16="http://schemas.microsoft.com/office/drawing/2014/main" id="{6CB4378B-CDAE-98E8-BAD0-2A2C98F65B46}"/>
              </a:ext>
            </a:extLst>
          </p:cNvPr>
          <p:cNvSpPr txBox="1">
            <a:spLocks/>
          </p:cNvSpPr>
          <p:nvPr>
            <p:custDataLst>
              <p:tags r:id="rId27"/>
            </p:custDataLst>
          </p:nvPr>
        </p:nvSpPr>
        <p:spPr bwMode="gray">
          <a:xfrm>
            <a:off x="10663238" y="4913313"/>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15D50B22-C2A2-417A-8C59-BB821078BFCB}" type="datetime'''''''''''''''''1'''',''''''''''''''''''''''''''''''1'''">
              <a:rPr lang="en-US" altLang="en-US" sz="1000" smtClean="0"/>
              <a:pPr marL="0" indent="0">
                <a:spcBef>
                  <a:spcPct val="0"/>
                </a:spcBef>
                <a:spcAft>
                  <a:spcPct val="0"/>
                </a:spcAft>
                <a:buNone/>
              </a:pPr>
              <a:t>1,1</a:t>
            </a:fld>
            <a:endParaRPr lang="en-US" sz="1000"/>
          </a:p>
        </p:txBody>
      </p:sp>
      <p:sp>
        <p:nvSpPr>
          <p:cNvPr id="2084" name="Text Placeholder 2">
            <a:extLst>
              <a:ext uri="{FF2B5EF4-FFF2-40B4-BE49-F238E27FC236}">
                <a16:creationId xmlns:a16="http://schemas.microsoft.com/office/drawing/2014/main" id="{03FB1386-0774-439E-98A6-9808AB6839DE}"/>
              </a:ext>
            </a:extLst>
          </p:cNvPr>
          <p:cNvSpPr txBox="1">
            <a:spLocks/>
          </p:cNvSpPr>
          <p:nvPr>
            <p:custDataLst>
              <p:tags r:id="rId28"/>
            </p:custDataLst>
          </p:nvPr>
        </p:nvSpPr>
        <p:spPr bwMode="gray">
          <a:xfrm>
            <a:off x="8734425" y="5292725"/>
            <a:ext cx="212725" cy="152400"/>
          </a:xfrm>
          <a:prstGeom prst="rect">
            <a:avLst/>
          </a:prstGeom>
          <a:noFill/>
          <a:ln>
            <a:noFill/>
          </a:ln>
          <a:effectLst/>
          <a:extLst>
            <a:ext uri="{909E8E84-426E-40DD-AFC4-6F175D3DCCD1}">
              <a14:hiddenFill xmlns:a14="http://schemas.microsoft.com/office/drawing/2010/main">
                <a:solidFill>
                  <a:srgbClr val="6F8DB9"/>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4AE096AC-4B9E-4003-9874-4EBBF3E77EEC}" type="datetime'''''''0'',5'''''''''''''''''''''''''''''''''''''''''">
              <a:rPr lang="en-US" altLang="en-US" sz="1000" smtClean="0">
                <a:solidFill>
                  <a:schemeClr val="tx1"/>
                </a:solidFill>
              </a:rPr>
              <a:pPr marL="0" indent="0" algn="ctr">
                <a:spcBef>
                  <a:spcPct val="0"/>
                </a:spcBef>
                <a:spcAft>
                  <a:spcPct val="0"/>
                </a:spcAft>
                <a:buNone/>
              </a:pPr>
              <a:t>0,5</a:t>
            </a:fld>
            <a:endParaRPr lang="en-US" sz="1000">
              <a:solidFill>
                <a:schemeClr val="tx1"/>
              </a:solidFill>
            </a:endParaRPr>
          </a:p>
        </p:txBody>
      </p:sp>
      <p:sp>
        <p:nvSpPr>
          <p:cNvPr id="22" name="Text Placeholder 2">
            <a:extLst>
              <a:ext uri="{FF2B5EF4-FFF2-40B4-BE49-F238E27FC236}">
                <a16:creationId xmlns:a16="http://schemas.microsoft.com/office/drawing/2014/main" id="{B3108639-1543-7850-F7D8-F177BDCABD9A}"/>
              </a:ext>
            </a:extLst>
          </p:cNvPr>
          <p:cNvSpPr txBox="1">
            <a:spLocks/>
          </p:cNvSpPr>
          <p:nvPr>
            <p:custDataLst>
              <p:tags r:id="rId29"/>
            </p:custDataLst>
          </p:nvPr>
        </p:nvSpPr>
        <p:spPr bwMode="gray">
          <a:xfrm>
            <a:off x="10239375" y="2263775"/>
            <a:ext cx="28575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28838742-F209-470D-87A9-BEAE79AEC61E}" type="datetime'''''''''''''''''''1''''''''''''3'',''''''9'''''">
              <a:rPr lang="en-US" altLang="en-US" sz="1000" smtClean="0"/>
              <a:pPr marL="0" indent="0" algn="ctr">
                <a:spcBef>
                  <a:spcPct val="0"/>
                </a:spcBef>
                <a:spcAft>
                  <a:spcPct val="0"/>
                </a:spcAft>
                <a:buNone/>
              </a:pPr>
              <a:t>13,9</a:t>
            </a:fld>
            <a:endParaRPr lang="en-US" sz="1000"/>
          </a:p>
        </p:txBody>
      </p:sp>
      <p:sp>
        <p:nvSpPr>
          <p:cNvPr id="59" name="Text Placeholder 2">
            <a:extLst>
              <a:ext uri="{FF2B5EF4-FFF2-40B4-BE49-F238E27FC236}">
                <a16:creationId xmlns:a16="http://schemas.microsoft.com/office/drawing/2014/main" id="{D99BBAD1-CE77-8995-B136-6471AF822F97}"/>
              </a:ext>
            </a:extLst>
          </p:cNvPr>
          <p:cNvSpPr txBox="1">
            <a:spLocks/>
          </p:cNvSpPr>
          <p:nvPr>
            <p:custDataLst>
              <p:tags r:id="rId30"/>
            </p:custDataLst>
          </p:nvPr>
        </p:nvSpPr>
        <p:spPr bwMode="auto">
          <a:xfrm>
            <a:off x="6962775" y="2489200"/>
            <a:ext cx="719138" cy="457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65035614-ABEF-4FAE-8BFD-3272A299BC03}" type="datetime'''Commu''''''''nit''''''y ''&#10;h''ealt''hcare&#10;''w''''orker''''s'">
              <a:rPr lang="en-US" altLang="en-US" sz="1000" smtClean="0"/>
              <a:pPr marL="0" indent="0" algn="r">
                <a:spcBef>
                  <a:spcPct val="0"/>
                </a:spcBef>
                <a:spcAft>
                  <a:spcPct val="0"/>
                </a:spcAft>
                <a:buNone/>
              </a:pPr>
              <a:t>Community 
healthcare
workers</a:t>
            </a:fld>
            <a:endParaRPr lang="en-US" sz="1000"/>
          </a:p>
        </p:txBody>
      </p:sp>
      <p:sp>
        <p:nvSpPr>
          <p:cNvPr id="61" name="Text Placeholder 2">
            <a:extLst>
              <a:ext uri="{FF2B5EF4-FFF2-40B4-BE49-F238E27FC236}">
                <a16:creationId xmlns:a16="http://schemas.microsoft.com/office/drawing/2014/main" id="{A587283C-3D91-1EBB-8F8E-780D04CA45AF}"/>
              </a:ext>
            </a:extLst>
          </p:cNvPr>
          <p:cNvSpPr txBox="1">
            <a:spLocks/>
          </p:cNvSpPr>
          <p:nvPr>
            <p:custDataLst>
              <p:tags r:id="rId31"/>
            </p:custDataLst>
          </p:nvPr>
        </p:nvSpPr>
        <p:spPr bwMode="auto">
          <a:xfrm>
            <a:off x="6927850" y="3778250"/>
            <a:ext cx="754063"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9790D346-D699-4D9C-B8B9-8DF69B4DB723}" type="datetime'P''''''h''''''''''''a''''''rma''c''''''''ist''''''''s'''' '''">
              <a:rPr lang="en-US" altLang="en-US" sz="1000" smtClean="0"/>
              <a:pPr marL="0" indent="0" algn="r">
                <a:spcBef>
                  <a:spcPct val="0"/>
                </a:spcBef>
                <a:spcAft>
                  <a:spcPct val="0"/>
                </a:spcAft>
                <a:buNone/>
              </a:pPr>
              <a:t>Pharmacists </a:t>
            </a:fld>
            <a:endParaRPr lang="en-US" sz="1000"/>
          </a:p>
        </p:txBody>
      </p:sp>
      <p:sp>
        <p:nvSpPr>
          <p:cNvPr id="2064" name="Text Placeholder 2">
            <a:extLst>
              <a:ext uri="{FF2B5EF4-FFF2-40B4-BE49-F238E27FC236}">
                <a16:creationId xmlns:a16="http://schemas.microsoft.com/office/drawing/2014/main" id="{A73EF029-8D75-C95E-3E5D-4A6D70AB550C}"/>
              </a:ext>
            </a:extLst>
          </p:cNvPr>
          <p:cNvSpPr txBox="1">
            <a:spLocks/>
          </p:cNvSpPr>
          <p:nvPr>
            <p:custDataLst>
              <p:tags r:id="rId32"/>
            </p:custDataLst>
          </p:nvPr>
        </p:nvSpPr>
        <p:spPr bwMode="gray">
          <a:xfrm>
            <a:off x="9009063" y="2641600"/>
            <a:ext cx="28575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D87E370F-4711-4C3C-B867-0E5B38C155FF}" type="datetime'''''''5''''''''''''4'''''''''''''''',''''''''''''''''''''2'">
              <a:rPr lang="en-US" altLang="en-US" sz="1000" smtClean="0">
                <a:solidFill>
                  <a:schemeClr val="tx1"/>
                </a:solidFill>
              </a:rPr>
              <a:pPr marL="0" indent="0" algn="ctr">
                <a:spcBef>
                  <a:spcPct val="0"/>
                </a:spcBef>
                <a:spcAft>
                  <a:spcPct val="0"/>
                </a:spcAft>
                <a:buNone/>
              </a:pPr>
              <a:t>54,2</a:t>
            </a:fld>
            <a:endParaRPr lang="en-US" sz="1000">
              <a:solidFill>
                <a:schemeClr val="tx1"/>
              </a:solidFill>
            </a:endParaRPr>
          </a:p>
        </p:txBody>
      </p:sp>
      <p:sp>
        <p:nvSpPr>
          <p:cNvPr id="23" name="Text Placeholder 2">
            <a:extLst>
              <a:ext uri="{FF2B5EF4-FFF2-40B4-BE49-F238E27FC236}">
                <a16:creationId xmlns:a16="http://schemas.microsoft.com/office/drawing/2014/main" id="{5F44DFB6-5F1A-CE12-615F-10B5370FE9CF}"/>
              </a:ext>
            </a:extLst>
          </p:cNvPr>
          <p:cNvSpPr txBox="1">
            <a:spLocks/>
          </p:cNvSpPr>
          <p:nvPr>
            <p:custDataLst>
              <p:tags r:id="rId33"/>
            </p:custDataLst>
          </p:nvPr>
        </p:nvSpPr>
        <p:spPr bwMode="gray">
          <a:xfrm>
            <a:off x="8816975" y="2263775"/>
            <a:ext cx="35877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E054B05D-A3E4-49D5-9E48-DE8B9573DCFB}" type="datetime'1''''''''''1''''0'''''''''''''',''''''''''''''''1'''''''">
              <a:rPr lang="en-US" altLang="en-US" sz="1000" smtClean="0">
                <a:solidFill>
                  <a:schemeClr val="tx1"/>
                </a:solidFill>
              </a:rPr>
              <a:pPr marL="0" indent="0" algn="ctr">
                <a:spcBef>
                  <a:spcPct val="0"/>
                </a:spcBef>
                <a:spcAft>
                  <a:spcPct val="0"/>
                </a:spcAft>
                <a:buNone/>
              </a:pPr>
              <a:t>110,1</a:t>
            </a:fld>
            <a:endParaRPr lang="en-US" sz="1000">
              <a:solidFill>
                <a:schemeClr val="tx1"/>
              </a:solidFill>
            </a:endParaRPr>
          </a:p>
        </p:txBody>
      </p:sp>
      <p:sp>
        <p:nvSpPr>
          <p:cNvPr id="2095" name="Text Placeholder 2">
            <a:extLst>
              <a:ext uri="{FF2B5EF4-FFF2-40B4-BE49-F238E27FC236}">
                <a16:creationId xmlns:a16="http://schemas.microsoft.com/office/drawing/2014/main" id="{20E700F4-5DD2-D1EA-C622-E6DB3EA902BF}"/>
              </a:ext>
            </a:extLst>
          </p:cNvPr>
          <p:cNvSpPr txBox="1">
            <a:spLocks/>
          </p:cNvSpPr>
          <p:nvPr>
            <p:custDataLst>
              <p:tags r:id="rId34"/>
            </p:custDataLst>
          </p:nvPr>
        </p:nvSpPr>
        <p:spPr bwMode="auto">
          <a:xfrm>
            <a:off x="7281863" y="2187575"/>
            <a:ext cx="400050"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CF87253A-D9B0-48D0-A917-38C3B0C83D5C}" type="datetime'''T''''o''ta''l &#10;n''u''''''''r''s''''''e''''''''''s'''''''">
              <a:rPr lang="en-US" altLang="en-US" sz="1000" smtClean="0"/>
              <a:pPr marL="0" indent="0" algn="r">
                <a:spcBef>
                  <a:spcPct val="0"/>
                </a:spcBef>
                <a:spcAft>
                  <a:spcPct val="0"/>
                </a:spcAft>
                <a:buNone/>
              </a:pPr>
              <a:t>Total 
nurses</a:t>
            </a:fld>
            <a:endParaRPr lang="en-US" sz="1000"/>
          </a:p>
        </p:txBody>
      </p:sp>
      <p:sp>
        <p:nvSpPr>
          <p:cNvPr id="43" name="Text Placeholder 2">
            <a:extLst>
              <a:ext uri="{FF2B5EF4-FFF2-40B4-BE49-F238E27FC236}">
                <a16:creationId xmlns:a16="http://schemas.microsoft.com/office/drawing/2014/main" id="{A28C6913-94C2-7903-7E6C-899D7BC004D7}"/>
              </a:ext>
            </a:extLst>
          </p:cNvPr>
          <p:cNvSpPr txBox="1">
            <a:spLocks/>
          </p:cNvSpPr>
          <p:nvPr>
            <p:custDataLst>
              <p:tags r:id="rId35"/>
            </p:custDataLst>
          </p:nvPr>
        </p:nvSpPr>
        <p:spPr bwMode="auto">
          <a:xfrm>
            <a:off x="7081838" y="3322638"/>
            <a:ext cx="600075"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4C2AB0D1-7C3E-4864-B901-E47650544C3A}" type="datetime'Me''dica''l'''' ''''&#10;s''''''peci''''al''i''st''''''''''''s'">
              <a:rPr lang="en-US" altLang="en-US" sz="1000" smtClean="0"/>
              <a:pPr marL="0" indent="0" algn="r">
                <a:spcBef>
                  <a:spcPct val="0"/>
                </a:spcBef>
                <a:spcAft>
                  <a:spcPct val="0"/>
                </a:spcAft>
                <a:buNone/>
              </a:pPr>
              <a:t>Medical 
specialists</a:t>
            </a:fld>
            <a:endParaRPr lang="en-US" sz="1000"/>
          </a:p>
        </p:txBody>
      </p:sp>
      <p:sp>
        <p:nvSpPr>
          <p:cNvPr id="2081" name="Text Placeholder 2">
            <a:extLst>
              <a:ext uri="{FF2B5EF4-FFF2-40B4-BE49-F238E27FC236}">
                <a16:creationId xmlns:a16="http://schemas.microsoft.com/office/drawing/2014/main" id="{65AA55F7-7068-E1AA-78B0-903A85F1F7C1}"/>
              </a:ext>
            </a:extLst>
          </p:cNvPr>
          <p:cNvSpPr txBox="1">
            <a:spLocks/>
          </p:cNvSpPr>
          <p:nvPr>
            <p:custDataLst>
              <p:tags r:id="rId36"/>
            </p:custDataLst>
          </p:nvPr>
        </p:nvSpPr>
        <p:spPr bwMode="gray">
          <a:xfrm>
            <a:off x="10663238" y="5292725"/>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D3A3BC86-6917-46C5-9B7B-AC2C110C9D50}" type="datetime'''''''''''''''''''''''0'',''7'''''''''''''''''''''''''''">
              <a:rPr lang="en-US" altLang="en-US" sz="1000" smtClean="0"/>
              <a:pPr marL="0" indent="0">
                <a:spcBef>
                  <a:spcPct val="0"/>
                </a:spcBef>
                <a:spcAft>
                  <a:spcPct val="0"/>
                </a:spcAft>
                <a:buNone/>
              </a:pPr>
              <a:t>0,7</a:t>
            </a:fld>
            <a:endParaRPr lang="en-US" sz="1000"/>
          </a:p>
        </p:txBody>
      </p:sp>
      <p:sp>
        <p:nvSpPr>
          <p:cNvPr id="35" name="Text Placeholder 2">
            <a:extLst>
              <a:ext uri="{FF2B5EF4-FFF2-40B4-BE49-F238E27FC236}">
                <a16:creationId xmlns:a16="http://schemas.microsoft.com/office/drawing/2014/main" id="{544FCEFE-C7A5-95B0-E417-19524D4415C0}"/>
              </a:ext>
            </a:extLst>
          </p:cNvPr>
          <p:cNvSpPr txBox="1">
            <a:spLocks/>
          </p:cNvSpPr>
          <p:nvPr>
            <p:custDataLst>
              <p:tags r:id="rId37"/>
            </p:custDataLst>
          </p:nvPr>
        </p:nvSpPr>
        <p:spPr bwMode="gray">
          <a:xfrm>
            <a:off x="10161588" y="3398838"/>
            <a:ext cx="212725"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17463" tIns="0" rIns="17463"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D9C1DB5E-D47F-47F7-B20A-30264500FA0D}" type="datetime'''''''1'''''''''''''''''''''''''''''''',''''''''''''1'">
              <a:rPr lang="en-US" altLang="en-US" sz="1000" smtClean="0"/>
              <a:pPr marL="0" indent="0" algn="ctr">
                <a:spcBef>
                  <a:spcPct val="0"/>
                </a:spcBef>
                <a:spcAft>
                  <a:spcPct val="0"/>
                </a:spcAft>
                <a:buNone/>
              </a:pPr>
              <a:t>1,1</a:t>
            </a:fld>
            <a:endParaRPr lang="en-US" sz="1000"/>
          </a:p>
        </p:txBody>
      </p:sp>
      <p:sp>
        <p:nvSpPr>
          <p:cNvPr id="41" name="Text Placeholder 2">
            <a:extLst>
              <a:ext uri="{FF2B5EF4-FFF2-40B4-BE49-F238E27FC236}">
                <a16:creationId xmlns:a16="http://schemas.microsoft.com/office/drawing/2014/main" id="{05362D30-A3F2-1203-9945-033E1E70F7DA}"/>
              </a:ext>
            </a:extLst>
          </p:cNvPr>
          <p:cNvSpPr txBox="1">
            <a:spLocks/>
          </p:cNvSpPr>
          <p:nvPr>
            <p:custDataLst>
              <p:tags r:id="rId38"/>
            </p:custDataLst>
          </p:nvPr>
        </p:nvSpPr>
        <p:spPr bwMode="auto">
          <a:xfrm>
            <a:off x="6973888" y="2944813"/>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ct val="0"/>
              </a:spcBef>
              <a:spcAft>
                <a:spcPct val="0"/>
              </a:spcAft>
              <a:buNone/>
            </a:pPr>
            <a:fld id="{48127AE9-276B-49B7-B96F-25EABCCAD355}" type="datetime'''G''''''''e''ner''a''l ''&#10;p''r''a''ction''e''r''s '''''''''''">
              <a:rPr lang="en-US" altLang="en-US" sz="1000" smtClean="0"/>
              <a:pPr marL="0" indent="0" algn="r">
                <a:spcBef>
                  <a:spcPct val="0"/>
                </a:spcBef>
                <a:spcAft>
                  <a:spcPct val="0"/>
                </a:spcAft>
                <a:buNone/>
              </a:pPr>
              <a:t>General 
practioners </a:t>
            </a:fld>
            <a:endParaRPr lang="en-US" sz="1000"/>
          </a:p>
        </p:txBody>
      </p:sp>
      <p:grpSp>
        <p:nvGrpSpPr>
          <p:cNvPr id="2100" name="Group 2099">
            <a:extLst>
              <a:ext uri="{FF2B5EF4-FFF2-40B4-BE49-F238E27FC236}">
                <a16:creationId xmlns:a16="http://schemas.microsoft.com/office/drawing/2014/main" id="{82CB4662-D5EB-AAC5-15FD-AEC39E52E83D}"/>
              </a:ext>
            </a:extLst>
          </p:cNvPr>
          <p:cNvGrpSpPr/>
          <p:nvPr/>
        </p:nvGrpSpPr>
        <p:grpSpPr>
          <a:xfrm>
            <a:off x="6748463" y="1276350"/>
            <a:ext cx="4837113" cy="623888"/>
            <a:chOff x="6159061" y="1174851"/>
            <a:chExt cx="5108576" cy="624329"/>
          </a:xfrm>
        </p:grpSpPr>
        <p:cxnSp>
          <p:nvCxnSpPr>
            <p:cNvPr id="2101" name="Straight Connector 2100">
              <a:extLst>
                <a:ext uri="{FF2B5EF4-FFF2-40B4-BE49-F238E27FC236}">
                  <a16:creationId xmlns:a16="http://schemas.microsoft.com/office/drawing/2014/main" id="{8FC4D881-2290-5196-35B9-C7A9A586B01C}"/>
                </a:ext>
              </a:extLst>
            </p:cNvPr>
            <p:cNvCxnSpPr>
              <a:cxnSpLocks/>
            </p:cNvCxnSpPr>
            <p:nvPr/>
          </p:nvCxnSpPr>
          <p:spPr>
            <a:xfrm>
              <a:off x="6159062" y="1799180"/>
              <a:ext cx="5108575" cy="0"/>
            </a:xfrm>
            <a:prstGeom prst="line">
              <a:avLst/>
            </a:prstGeom>
            <a:noFill/>
            <a:ln w="6350" cap="flat" cmpd="sng" algn="ctr">
              <a:solidFill>
                <a:srgbClr val="FFFFFF">
                  <a:lumMod val="75000"/>
                </a:srgbClr>
              </a:solidFill>
              <a:prstDash val="solid"/>
              <a:miter lim="800000"/>
            </a:ln>
            <a:effectLst/>
          </p:spPr>
        </p:cxnSp>
        <p:sp>
          <p:nvSpPr>
            <p:cNvPr id="2102" name="TextBox 2101">
              <a:extLst>
                <a:ext uri="{FF2B5EF4-FFF2-40B4-BE49-F238E27FC236}">
                  <a16:creationId xmlns:a16="http://schemas.microsoft.com/office/drawing/2014/main" id="{CF862E12-2932-9F4D-3AFE-C5F30E13E39F}"/>
                </a:ext>
              </a:extLst>
            </p:cNvPr>
            <p:cNvSpPr txBox="1"/>
            <p:nvPr/>
          </p:nvSpPr>
          <p:spPr>
            <a:xfrm>
              <a:off x="6159061" y="1174851"/>
              <a:ext cx="5108575" cy="553421"/>
            </a:xfrm>
            <a:prstGeom prst="rect">
              <a:avLst/>
            </a:prstGeom>
            <a:noFill/>
          </p:spPr>
          <p:txBody>
            <a:bodyPr wrap="square" lIns="91440" tIns="45720" rIns="91440" bIns="45720" rtlCol="0" anchor="t">
              <a:spAutoFit/>
            </a:bodyPr>
            <a:lstStyle/>
            <a:p>
              <a:pPr>
                <a:lnSpc>
                  <a:spcPct val="110000"/>
                </a:lnSpc>
                <a:defRPr/>
              </a:pPr>
              <a:r>
                <a:rPr lang="en-US" sz="1400" b="1" kern="0" dirty="0">
                  <a:solidFill>
                    <a:schemeClr val="bg2"/>
                  </a:solidFill>
                </a:rPr>
                <a:t>Public healthcare workers (2019) </a:t>
              </a:r>
            </a:p>
            <a:p>
              <a:pPr>
                <a:lnSpc>
                  <a:spcPct val="110000"/>
                </a:lnSpc>
                <a:defRPr/>
              </a:pPr>
              <a:r>
                <a:rPr lang="en-US" sz="1400" kern="0" dirty="0">
                  <a:solidFill>
                    <a:schemeClr val="bg2"/>
                  </a:solidFill>
                </a:rPr>
                <a:t>‘000</a:t>
              </a:r>
              <a:endParaRPr lang="en-US" sz="1400" i="0" u="none" strike="noStrike" kern="0" cap="none" spc="0" normalizeH="0" baseline="0" noProof="0" dirty="0">
                <a:ln>
                  <a:noFill/>
                </a:ln>
                <a:solidFill>
                  <a:schemeClr val="bg2"/>
                </a:solidFill>
                <a:effectLst/>
                <a:uLnTx/>
                <a:uFillTx/>
                <a:ea typeface="Open Sans"/>
                <a:cs typeface="Open Sans"/>
              </a:endParaRPr>
            </a:p>
          </p:txBody>
        </p:sp>
      </p:grpSp>
      <p:sp>
        <p:nvSpPr>
          <p:cNvPr id="2128" name="Rectangle 2127">
            <a:extLst>
              <a:ext uri="{FF2B5EF4-FFF2-40B4-BE49-F238E27FC236}">
                <a16:creationId xmlns:a16="http://schemas.microsoft.com/office/drawing/2014/main" id="{171E2392-8B4D-8972-9EB0-A53AD72C9C96}"/>
              </a:ext>
            </a:extLst>
          </p:cNvPr>
          <p:cNvSpPr/>
          <p:nvPr>
            <p:custDataLst>
              <p:tags r:id="rId39"/>
            </p:custDataLst>
          </p:nvPr>
        </p:nvSpPr>
        <p:spPr bwMode="auto">
          <a:xfrm>
            <a:off x="10593388" y="1701800"/>
            <a:ext cx="179388" cy="133350"/>
          </a:xfrm>
          <a:prstGeom prst="rect">
            <a:avLst/>
          </a:prstGeom>
          <a:solidFill>
            <a:schemeClr val="accent1"/>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15000"/>
                  </a:scheme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7" name="Rectangle 2126">
            <a:extLst>
              <a:ext uri="{FF2B5EF4-FFF2-40B4-BE49-F238E27FC236}">
                <a16:creationId xmlns:a16="http://schemas.microsoft.com/office/drawing/2014/main" id="{0E426BD4-8FF5-0BC7-6544-8F24D17F1607}"/>
              </a:ext>
            </a:extLst>
          </p:cNvPr>
          <p:cNvSpPr/>
          <p:nvPr>
            <p:custDataLst>
              <p:tags r:id="rId40"/>
            </p:custDataLst>
          </p:nvPr>
        </p:nvSpPr>
        <p:spPr bwMode="auto">
          <a:xfrm>
            <a:off x="9348788" y="1701800"/>
            <a:ext cx="179388" cy="133350"/>
          </a:xfrm>
          <a:prstGeom prst="rect">
            <a:avLst/>
          </a:prstGeom>
          <a:solidFill>
            <a:srgbClr val="9DB1CF"/>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5" name="Text Placeholder 2">
            <a:extLst>
              <a:ext uri="{FF2B5EF4-FFF2-40B4-BE49-F238E27FC236}">
                <a16:creationId xmlns:a16="http://schemas.microsoft.com/office/drawing/2014/main" id="{E1AFB4F0-AF09-C3F7-B071-8BE88DFCC9D4}"/>
              </a:ext>
            </a:extLst>
          </p:cNvPr>
          <p:cNvSpPr txBox="1">
            <a:spLocks/>
          </p:cNvSpPr>
          <p:nvPr>
            <p:custDataLst>
              <p:tags r:id="rId41"/>
            </p:custDataLst>
          </p:nvPr>
        </p:nvSpPr>
        <p:spPr bwMode="auto">
          <a:xfrm>
            <a:off x="10823575" y="1697038"/>
            <a:ext cx="711200"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9BACBEDB-CEF8-4FAB-9D90-30FF603746BE}" type="datetime'To''''''''''tal'''''''''''' v''a''''''''''ca''''n''''t'''">
              <a:rPr lang="en-US" altLang="en-US" sz="1000" smtClean="0">
                <a:effectLst/>
              </a:rPr>
              <a:pPr marL="0" indent="0">
                <a:spcBef>
                  <a:spcPct val="0"/>
                </a:spcBef>
                <a:spcAft>
                  <a:spcPct val="0"/>
                </a:spcAft>
                <a:buNone/>
              </a:pPr>
              <a:t>Total vacant</a:t>
            </a:fld>
            <a:endParaRPr lang="en-US" sz="1000"/>
          </a:p>
        </p:txBody>
      </p:sp>
      <p:sp>
        <p:nvSpPr>
          <p:cNvPr id="2123" name="Text Placeholder 2">
            <a:extLst>
              <a:ext uri="{FF2B5EF4-FFF2-40B4-BE49-F238E27FC236}">
                <a16:creationId xmlns:a16="http://schemas.microsoft.com/office/drawing/2014/main" id="{35B2EB6E-51A0-7C50-BF46-677140EA094F}"/>
              </a:ext>
            </a:extLst>
          </p:cNvPr>
          <p:cNvSpPr txBox="1">
            <a:spLocks/>
          </p:cNvSpPr>
          <p:nvPr>
            <p:custDataLst>
              <p:tags r:id="rId42"/>
            </p:custDataLst>
          </p:nvPr>
        </p:nvSpPr>
        <p:spPr bwMode="auto">
          <a:xfrm>
            <a:off x="9578975" y="1697038"/>
            <a:ext cx="912813" cy="1524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597" indent="-228597" algn="l" defTabSz="914389"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791" indent="-228597" algn="l" defTabSz="914389"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2986" indent="-228597"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3pPr>
            <a:lvl4pPr marL="1657330"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4pPr>
            <a:lvl5pPr marL="2114524" indent="-285746" algn="l" defTabSz="914389" rtl="0" eaLnBrk="1" latinLnBrk="0" hangingPunct="1">
              <a:lnSpc>
                <a:spcPct val="100000"/>
              </a:lnSpc>
              <a:spcBef>
                <a:spcPts val="0"/>
              </a:spcBef>
              <a:buClr>
                <a:schemeClr val="bg2"/>
              </a:buClr>
              <a:buFont typeface="Wingdings" panose="05000000000000000000" pitchFamily="2" charset="2"/>
              <a:buChar char="§"/>
              <a:defRPr sz="1400" kern="1200">
                <a:solidFill>
                  <a:schemeClr val="bg2"/>
                </a:solidFill>
                <a:latin typeface="+mn-lt"/>
                <a:ea typeface="+mn-ea"/>
                <a:cs typeface="+mn-cs"/>
              </a:defRPr>
            </a:lvl5pPr>
            <a:lvl6pPr marL="2514569"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4"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58"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2" indent="-228597" algn="l" defTabSz="91438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ct val="0"/>
              </a:spcAft>
              <a:buNone/>
            </a:pPr>
            <a:fld id="{F39C4BC6-7549-4392-90B5-A3EF1EC838B9}" type="datetime'''''T''ot''''al'' ''emp''''''''''l''''''''''''''o''''''''yed'">
              <a:rPr lang="en-US" altLang="en-US" sz="1000" smtClean="0">
                <a:effectLst/>
              </a:rPr>
              <a:pPr marL="0" indent="0">
                <a:spcBef>
                  <a:spcPct val="0"/>
                </a:spcBef>
                <a:spcAft>
                  <a:spcPct val="0"/>
                </a:spcAft>
                <a:buNone/>
              </a:pPr>
              <a:t>Total employed</a:t>
            </a:fld>
            <a:endParaRPr lang="en-US" sz="1000"/>
          </a:p>
        </p:txBody>
      </p:sp>
      <p:grpSp>
        <p:nvGrpSpPr>
          <p:cNvPr id="34" name="Group 33">
            <a:extLst>
              <a:ext uri="{FF2B5EF4-FFF2-40B4-BE49-F238E27FC236}">
                <a16:creationId xmlns:a16="http://schemas.microsoft.com/office/drawing/2014/main" id="{49552676-EF7F-E7A1-469B-48A2D9F1EA8D}"/>
              </a:ext>
            </a:extLst>
          </p:cNvPr>
          <p:cNvGrpSpPr/>
          <p:nvPr/>
        </p:nvGrpSpPr>
        <p:grpSpPr>
          <a:xfrm>
            <a:off x="1211263" y="2239963"/>
            <a:ext cx="5376863" cy="3397250"/>
            <a:chOff x="1059638" y="1836474"/>
            <a:chExt cx="5376087" cy="3395926"/>
          </a:xfrm>
        </p:grpSpPr>
        <p:pic>
          <p:nvPicPr>
            <p:cNvPr id="11" name="Picture 12">
              <a:extLst>
                <a:ext uri="{FF2B5EF4-FFF2-40B4-BE49-F238E27FC236}">
                  <a16:creationId xmlns:a16="http://schemas.microsoft.com/office/drawing/2014/main" id="{270582CA-5D7E-955D-FAA9-5050159726FF}"/>
                </a:ext>
              </a:extLst>
            </p:cNvPr>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1117030" y="2333073"/>
              <a:ext cx="1337199" cy="490113"/>
            </a:xfrm>
            <a:prstGeom prst="roundRect">
              <a:avLst/>
            </a:prstGeom>
            <a:noFill/>
            <a:extLst>
              <a:ext uri="{909E8E84-426E-40DD-AFC4-6F175D3DCCD1}">
                <a14:hiddenFill xmlns:a14="http://schemas.microsoft.com/office/drawing/2010/main">
                  <a:solidFill>
                    <a:srgbClr val="FFFFFF"/>
                  </a:solidFill>
                </a14:hiddenFill>
              </a:ext>
            </a:extLst>
          </p:spPr>
        </p:pic>
        <p:pic>
          <p:nvPicPr>
            <p:cNvPr id="12" name="Picture 2">
              <a:extLst>
                <a:ext uri="{FF2B5EF4-FFF2-40B4-BE49-F238E27FC236}">
                  <a16:creationId xmlns:a16="http://schemas.microsoft.com/office/drawing/2014/main" id="{E6D8D051-4F5E-03DF-A33A-728289286F39}"/>
                </a:ext>
              </a:extLst>
            </p:cNvPr>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1116357" y="3301434"/>
              <a:ext cx="1336814" cy="490112"/>
            </a:xfrm>
            <a:prstGeom prst="roundRect">
              <a:avLst/>
            </a:prstGeom>
            <a:noFill/>
            <a:extLst>
              <a:ext uri="{909E8E84-426E-40DD-AFC4-6F175D3DCCD1}">
                <a14:hiddenFill xmlns:a14="http://schemas.microsoft.com/office/drawing/2010/main">
                  <a:solidFill>
                    <a:srgbClr val="FFFFFF"/>
                  </a:solidFill>
                </a14:hiddenFill>
              </a:ext>
            </a:extLst>
          </p:spPr>
        </p:pic>
        <p:pic>
          <p:nvPicPr>
            <p:cNvPr id="13" name="Picture 4">
              <a:extLst>
                <a:ext uri="{FF2B5EF4-FFF2-40B4-BE49-F238E27FC236}">
                  <a16:creationId xmlns:a16="http://schemas.microsoft.com/office/drawing/2014/main" id="{AA379DF6-B5F7-8289-9267-A0D7CB165987}"/>
                </a:ext>
              </a:extLst>
            </p:cNvPr>
            <p:cNvPicPr>
              <a:picLocks noChangeAspect="1" noChangeArrowheads="1"/>
            </p:cNvPicPr>
            <p:nvPr/>
          </p:nvPicPr>
          <p:blipFill rotWithShape="1">
            <a:blip r:embed="rId50">
              <a:extLst>
                <a:ext uri="{28A0092B-C50C-407E-A947-70E740481C1C}">
                  <a14:useLocalDpi xmlns:a14="http://schemas.microsoft.com/office/drawing/2010/main" val="0"/>
                </a:ext>
              </a:extLst>
            </a:blip>
            <a:srcRect t="13167" b="12390"/>
            <a:stretch/>
          </p:blipFill>
          <p:spPr bwMode="auto">
            <a:xfrm>
              <a:off x="1117030" y="4269794"/>
              <a:ext cx="1337199" cy="490112"/>
            </a:xfrm>
            <a:prstGeom prst="round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2359D18B-2387-5FE7-856D-3851553CBBD9}"/>
                </a:ext>
              </a:extLst>
            </p:cNvPr>
            <p:cNvSpPr txBox="1"/>
            <p:nvPr/>
          </p:nvSpPr>
          <p:spPr>
            <a:xfrm>
              <a:off x="2484392" y="2178347"/>
              <a:ext cx="3951333" cy="878317"/>
            </a:xfrm>
            <a:prstGeom prst="rect">
              <a:avLst/>
            </a:prstGeom>
            <a:noFill/>
          </p:spPr>
          <p:txBody>
            <a:bodyPr wrap="square" rtlCol="0">
              <a:spAutoFit/>
            </a:bodyPr>
            <a:lstStyle/>
            <a:p>
              <a:pPr marL="285750" indent="-285750" algn="l">
                <a:lnSpc>
                  <a:spcPct val="110000"/>
                </a:lnSpc>
                <a:spcBef>
                  <a:spcPts val="200"/>
                </a:spcBef>
                <a:spcAft>
                  <a:spcPts val="200"/>
                </a:spcAft>
                <a:buFont typeface="Arial" panose="020B0604020202020204" pitchFamily="34" charset="0"/>
                <a:buChar char="•"/>
              </a:pPr>
              <a:r>
                <a:rPr lang="en-US" sz="1100" b="0" i="0" u="none" strike="noStrike">
                  <a:solidFill>
                    <a:schemeClr val="bg2"/>
                  </a:solidFill>
                  <a:effectLst/>
                  <a:cs typeface="Calibri" panose="020F0502020204030204" pitchFamily="34" charset="0"/>
                </a:rPr>
                <a:t>Ensures adherence to health policies for equitable health system</a:t>
              </a:r>
            </a:p>
            <a:p>
              <a:pPr marL="285750" indent="-285750" algn="l">
                <a:lnSpc>
                  <a:spcPct val="110000"/>
                </a:lnSpc>
                <a:spcBef>
                  <a:spcPts val="200"/>
                </a:spcBef>
                <a:spcAft>
                  <a:spcPts val="200"/>
                </a:spcAft>
                <a:buFont typeface="Arial" panose="020B0604020202020204" pitchFamily="34" charset="0"/>
                <a:buChar char="•"/>
              </a:pPr>
              <a:r>
                <a:rPr lang="en-US" sz="1100" b="0" i="0" u="none" strike="noStrike">
                  <a:solidFill>
                    <a:schemeClr val="bg2"/>
                  </a:solidFill>
                  <a:effectLst/>
                  <a:cs typeface="Calibri" panose="020F0502020204030204" pitchFamily="34" charset="0"/>
                </a:rPr>
                <a:t>Develops strategic health </a:t>
              </a:r>
              <a:r>
                <a:rPr lang="en-US" sz="1100">
                  <a:solidFill>
                    <a:schemeClr val="bg2"/>
                  </a:solidFill>
                  <a:cs typeface="Calibri" panose="020F0502020204030204" pitchFamily="34" charset="0"/>
                </a:rPr>
                <a:t>priorities to </a:t>
              </a:r>
              <a:r>
                <a:rPr lang="en-US" sz="1100" b="0" i="0" u="none" strike="noStrike">
                  <a:solidFill>
                    <a:schemeClr val="bg2"/>
                  </a:solidFill>
                  <a:effectLst/>
                  <a:cs typeface="Calibri" panose="020F0502020204030204" pitchFamily="34" charset="0"/>
                </a:rPr>
                <a:t>improve the healthcare system</a:t>
              </a:r>
            </a:p>
          </p:txBody>
        </p:sp>
        <p:sp>
          <p:nvSpPr>
            <p:cNvPr id="15" name="TextBox 14">
              <a:extLst>
                <a:ext uri="{FF2B5EF4-FFF2-40B4-BE49-F238E27FC236}">
                  <a16:creationId xmlns:a16="http://schemas.microsoft.com/office/drawing/2014/main" id="{103C5B66-FA0B-7EC2-F404-191B05BE884A}"/>
                </a:ext>
              </a:extLst>
            </p:cNvPr>
            <p:cNvSpPr txBox="1"/>
            <p:nvPr/>
          </p:nvSpPr>
          <p:spPr>
            <a:xfrm>
              <a:off x="2461770" y="3232312"/>
              <a:ext cx="3940087" cy="651460"/>
            </a:xfrm>
            <a:prstGeom prst="rect">
              <a:avLst/>
            </a:prstGeom>
            <a:noFill/>
          </p:spPr>
          <p:txBody>
            <a:bodyPr wrap="square" rtlCol="0">
              <a:spAutoFit/>
            </a:bodyPr>
            <a:lstStyle/>
            <a:p>
              <a:pPr marL="285750" indent="-285750">
                <a:spcBef>
                  <a:spcPts val="200"/>
                </a:spcBef>
                <a:spcAft>
                  <a:spcPts val="200"/>
                </a:spcAft>
                <a:buFont typeface="Arial" panose="020B0604020202020204" pitchFamily="34" charset="0"/>
                <a:buChar char="•"/>
              </a:pPr>
              <a:r>
                <a:rPr lang="en-US" sz="1100">
                  <a:solidFill>
                    <a:schemeClr val="bg2"/>
                  </a:solidFill>
                  <a:cs typeface="Calibri" panose="020F0502020204030204" pitchFamily="34" charset="0"/>
                </a:rPr>
                <a:t>Manages spend of provincial health budget</a:t>
              </a:r>
            </a:p>
            <a:p>
              <a:pPr marL="285750" indent="-285750">
                <a:spcBef>
                  <a:spcPts val="200"/>
                </a:spcBef>
                <a:spcAft>
                  <a:spcPts val="200"/>
                </a:spcAft>
                <a:buFont typeface="Arial" panose="020B0604020202020204" pitchFamily="34" charset="0"/>
                <a:buChar char="•"/>
              </a:pPr>
              <a:r>
                <a:rPr lang="en-US" sz="1100">
                  <a:solidFill>
                    <a:schemeClr val="bg2"/>
                  </a:solidFill>
                  <a:cs typeface="Calibri" panose="020F0502020204030204" pitchFamily="34" charset="0"/>
                </a:rPr>
                <a:t>Oversees the delivery of provincial health services across district and regional hospitals </a:t>
              </a:r>
            </a:p>
          </p:txBody>
        </p:sp>
        <p:sp>
          <p:nvSpPr>
            <p:cNvPr id="16" name="TextBox 15">
              <a:extLst>
                <a:ext uri="{FF2B5EF4-FFF2-40B4-BE49-F238E27FC236}">
                  <a16:creationId xmlns:a16="http://schemas.microsoft.com/office/drawing/2014/main" id="{B1B34B80-2CC8-4C8A-C2F1-100B3A8E8820}"/>
                </a:ext>
              </a:extLst>
            </p:cNvPr>
            <p:cNvSpPr txBox="1"/>
            <p:nvPr/>
          </p:nvSpPr>
          <p:spPr>
            <a:xfrm>
              <a:off x="2480497" y="4149725"/>
              <a:ext cx="3875333" cy="820738"/>
            </a:xfrm>
            <a:prstGeom prst="rect">
              <a:avLst/>
            </a:prstGeom>
            <a:noFill/>
          </p:spPr>
          <p:txBody>
            <a:bodyPr wrap="square">
              <a:spAutoFit/>
            </a:bodyPr>
            <a:lstStyle/>
            <a:p>
              <a:pPr marL="285750" indent="-285750">
                <a:spcBef>
                  <a:spcPts val="200"/>
                </a:spcBef>
                <a:spcAft>
                  <a:spcPts val="200"/>
                </a:spcAft>
                <a:buFont typeface="Arial" panose="020B0604020202020204" pitchFamily="34" charset="0"/>
                <a:buChar char="•"/>
              </a:pPr>
              <a:r>
                <a:rPr lang="en-US" sz="1100">
                  <a:solidFill>
                    <a:schemeClr val="bg2"/>
                  </a:solidFill>
                  <a:cs typeface="Calibri" panose="020F0502020204030204" pitchFamily="34" charset="0"/>
                </a:rPr>
                <a:t>Promotes health and prevent diseases by taking care of environmental services</a:t>
              </a:r>
            </a:p>
            <a:p>
              <a:pPr marL="285750" indent="-285750">
                <a:spcBef>
                  <a:spcPts val="200"/>
                </a:spcBef>
                <a:spcAft>
                  <a:spcPts val="200"/>
                </a:spcAft>
                <a:buFont typeface="Arial" panose="020B0604020202020204" pitchFamily="34" charset="0"/>
                <a:buChar char="•"/>
              </a:pPr>
              <a:r>
                <a:rPr lang="en-US" sz="1100">
                  <a:solidFill>
                    <a:schemeClr val="bg2"/>
                  </a:solidFill>
                  <a:cs typeface="Calibri" panose="020F0502020204030204" pitchFamily="34" charset="0"/>
                </a:rPr>
                <a:t>Clinical services – provision of primary healthcare services through PHC clinics </a:t>
              </a:r>
            </a:p>
          </p:txBody>
        </p:sp>
        <p:cxnSp>
          <p:nvCxnSpPr>
            <p:cNvPr id="17" name="Straight Connector 16">
              <a:extLst>
                <a:ext uri="{FF2B5EF4-FFF2-40B4-BE49-F238E27FC236}">
                  <a16:creationId xmlns:a16="http://schemas.microsoft.com/office/drawing/2014/main" id="{929C55F6-8744-9350-1276-C0B5D84AD206}"/>
                </a:ext>
              </a:extLst>
            </p:cNvPr>
            <p:cNvCxnSpPr>
              <a:cxnSpLocks/>
            </p:cNvCxnSpPr>
            <p:nvPr/>
          </p:nvCxnSpPr>
          <p:spPr>
            <a:xfrm>
              <a:off x="1059638" y="3121278"/>
              <a:ext cx="5141930"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E607677-321B-7BF4-665E-9D7C0B723395}"/>
                </a:ext>
              </a:extLst>
            </p:cNvPr>
            <p:cNvCxnSpPr>
              <a:cxnSpLocks/>
            </p:cNvCxnSpPr>
            <p:nvPr/>
          </p:nvCxnSpPr>
          <p:spPr>
            <a:xfrm>
              <a:off x="1059638" y="4080669"/>
              <a:ext cx="5141930"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258A0D3-6948-4B70-8CCF-C4E3211C5F17}"/>
                </a:ext>
              </a:extLst>
            </p:cNvPr>
            <p:cNvCxnSpPr>
              <a:cxnSpLocks/>
            </p:cNvCxnSpPr>
            <p:nvPr/>
          </p:nvCxnSpPr>
          <p:spPr>
            <a:xfrm>
              <a:off x="2518259" y="1836474"/>
              <a:ext cx="0" cy="3395926"/>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05EB7BD-9705-20D8-8887-17CDDB8B4334}"/>
                </a:ext>
              </a:extLst>
            </p:cNvPr>
            <p:cNvCxnSpPr>
              <a:cxnSpLocks/>
            </p:cNvCxnSpPr>
            <p:nvPr/>
          </p:nvCxnSpPr>
          <p:spPr>
            <a:xfrm>
              <a:off x="1059638" y="2161887"/>
              <a:ext cx="5141930" cy="0"/>
            </a:xfrm>
            <a:prstGeom prst="line">
              <a:avLst/>
            </a:prstGeom>
            <a:ln>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A4C8029E-B6C3-5871-98AA-4BD0DF96129B}"/>
                </a:ext>
              </a:extLst>
            </p:cNvPr>
            <p:cNvSpPr txBox="1"/>
            <p:nvPr/>
          </p:nvSpPr>
          <p:spPr>
            <a:xfrm>
              <a:off x="1089801" y="1873676"/>
              <a:ext cx="797013" cy="284437"/>
            </a:xfrm>
            <a:prstGeom prst="rect">
              <a:avLst/>
            </a:prstGeom>
            <a:noFill/>
          </p:spPr>
          <p:txBody>
            <a:bodyPr wrap="none" rtlCol="0">
              <a:spAutoFit/>
            </a:bodyPr>
            <a:lstStyle/>
            <a:p>
              <a:pPr algn="l">
                <a:lnSpc>
                  <a:spcPct val="110000"/>
                </a:lnSpc>
              </a:pPr>
              <a:r>
                <a:rPr lang="en-US" sz="1200" b="0" i="0" u="none" strike="noStrike">
                  <a:solidFill>
                    <a:schemeClr val="bg1">
                      <a:lumMod val="95000"/>
                    </a:schemeClr>
                  </a:solidFill>
                  <a:effectLst/>
                  <a:latin typeface="+mj-lt"/>
                </a:rPr>
                <a:t>Example</a:t>
              </a:r>
            </a:p>
          </p:txBody>
        </p:sp>
        <p:sp>
          <p:nvSpPr>
            <p:cNvPr id="24" name="TextBox 23">
              <a:extLst>
                <a:ext uri="{FF2B5EF4-FFF2-40B4-BE49-F238E27FC236}">
                  <a16:creationId xmlns:a16="http://schemas.microsoft.com/office/drawing/2014/main" id="{64C237CE-9427-9C0A-32D2-B341E0FACC07}"/>
                </a:ext>
              </a:extLst>
            </p:cNvPr>
            <p:cNvSpPr txBox="1"/>
            <p:nvPr/>
          </p:nvSpPr>
          <p:spPr>
            <a:xfrm>
              <a:off x="2560387" y="1873676"/>
              <a:ext cx="1539204" cy="284437"/>
            </a:xfrm>
            <a:prstGeom prst="rect">
              <a:avLst/>
            </a:prstGeom>
            <a:noFill/>
          </p:spPr>
          <p:txBody>
            <a:bodyPr wrap="none" rtlCol="0">
              <a:spAutoFit/>
            </a:bodyPr>
            <a:lstStyle/>
            <a:p>
              <a:pPr algn="l">
                <a:lnSpc>
                  <a:spcPct val="110000"/>
                </a:lnSpc>
              </a:pPr>
              <a:r>
                <a:rPr lang="en-US" sz="1200" b="0" i="0" u="none" strike="noStrike">
                  <a:solidFill>
                    <a:schemeClr val="bg1">
                      <a:lumMod val="95000"/>
                    </a:schemeClr>
                  </a:solidFill>
                  <a:effectLst/>
                  <a:latin typeface="+mj-lt"/>
                </a:rPr>
                <a:t>Service description</a:t>
              </a:r>
            </a:p>
          </p:txBody>
        </p:sp>
      </p:grpSp>
      <p:grpSp>
        <p:nvGrpSpPr>
          <p:cNvPr id="36" name="Group 35">
            <a:extLst>
              <a:ext uri="{FF2B5EF4-FFF2-40B4-BE49-F238E27FC236}">
                <a16:creationId xmlns:a16="http://schemas.microsoft.com/office/drawing/2014/main" id="{159A72A0-95F6-C136-0473-93BEB7032B5E}"/>
              </a:ext>
            </a:extLst>
          </p:cNvPr>
          <p:cNvGrpSpPr/>
          <p:nvPr/>
        </p:nvGrpSpPr>
        <p:grpSpPr>
          <a:xfrm>
            <a:off x="657225" y="1276350"/>
            <a:ext cx="5705475" cy="623888"/>
            <a:chOff x="6159061" y="1174851"/>
            <a:chExt cx="5108576" cy="624329"/>
          </a:xfrm>
        </p:grpSpPr>
        <p:cxnSp>
          <p:nvCxnSpPr>
            <p:cNvPr id="37" name="Straight Connector 36">
              <a:extLst>
                <a:ext uri="{FF2B5EF4-FFF2-40B4-BE49-F238E27FC236}">
                  <a16:creationId xmlns:a16="http://schemas.microsoft.com/office/drawing/2014/main" id="{9C101349-8399-5B3D-C386-D59FBA874FC1}"/>
                </a:ext>
              </a:extLst>
            </p:cNvPr>
            <p:cNvCxnSpPr>
              <a:cxnSpLocks/>
            </p:cNvCxnSpPr>
            <p:nvPr/>
          </p:nvCxnSpPr>
          <p:spPr>
            <a:xfrm>
              <a:off x="6159062" y="1799180"/>
              <a:ext cx="5108575" cy="0"/>
            </a:xfrm>
            <a:prstGeom prst="line">
              <a:avLst/>
            </a:prstGeom>
            <a:noFill/>
            <a:ln w="6350" cap="flat" cmpd="sng" algn="ctr">
              <a:solidFill>
                <a:srgbClr val="FFFFFF">
                  <a:lumMod val="75000"/>
                </a:srgbClr>
              </a:solidFill>
              <a:prstDash val="solid"/>
              <a:miter lim="800000"/>
            </a:ln>
            <a:effectLst/>
          </p:spPr>
        </p:cxnSp>
        <p:sp>
          <p:nvSpPr>
            <p:cNvPr id="38" name="TextBox 37">
              <a:extLst>
                <a:ext uri="{FF2B5EF4-FFF2-40B4-BE49-F238E27FC236}">
                  <a16:creationId xmlns:a16="http://schemas.microsoft.com/office/drawing/2014/main" id="{030806A8-2194-7EFD-D375-6D35E8E935D7}"/>
                </a:ext>
              </a:extLst>
            </p:cNvPr>
            <p:cNvSpPr txBox="1"/>
            <p:nvPr/>
          </p:nvSpPr>
          <p:spPr>
            <a:xfrm>
              <a:off x="6159061" y="1174851"/>
              <a:ext cx="5108575" cy="553421"/>
            </a:xfrm>
            <a:prstGeom prst="rect">
              <a:avLst/>
            </a:prstGeom>
            <a:noFill/>
          </p:spPr>
          <p:txBody>
            <a:bodyPr wrap="square" lIns="91440" tIns="45720" rIns="91440" bIns="45720" rtlCol="0" anchor="t">
              <a:spAutoFit/>
            </a:bodyPr>
            <a:lstStyle/>
            <a:p>
              <a:pPr>
                <a:lnSpc>
                  <a:spcPct val="110000"/>
                </a:lnSpc>
                <a:defRPr/>
              </a:pPr>
              <a:r>
                <a:rPr lang="en-US" sz="1400" b="1" kern="0">
                  <a:solidFill>
                    <a:schemeClr val="bg2"/>
                  </a:solidFill>
                </a:rPr>
                <a:t>Public healthcare delivery structure </a:t>
              </a:r>
            </a:p>
            <a:p>
              <a:pPr>
                <a:lnSpc>
                  <a:spcPct val="110000"/>
                </a:lnSpc>
                <a:defRPr/>
              </a:pPr>
              <a:r>
                <a:rPr lang="en-US" sz="1400" kern="0">
                  <a:solidFill>
                    <a:schemeClr val="bg2"/>
                  </a:solidFill>
                </a:rPr>
                <a:t>‘000</a:t>
              </a:r>
              <a:endParaRPr lang="en-US" sz="1400" i="0" u="none" strike="noStrike" kern="0" cap="none" spc="0" normalizeH="0" baseline="0" noProof="0">
                <a:ln>
                  <a:noFill/>
                </a:ln>
                <a:solidFill>
                  <a:schemeClr val="bg2"/>
                </a:solidFill>
                <a:effectLst/>
                <a:uLnTx/>
                <a:uFillTx/>
                <a:ea typeface="Open Sans"/>
                <a:cs typeface="Open Sans"/>
              </a:endParaRPr>
            </a:p>
          </p:txBody>
        </p:sp>
      </p:grpSp>
      <p:sp>
        <p:nvSpPr>
          <p:cNvPr id="39" name="TextBox 38">
            <a:extLst>
              <a:ext uri="{FF2B5EF4-FFF2-40B4-BE49-F238E27FC236}">
                <a16:creationId xmlns:a16="http://schemas.microsoft.com/office/drawing/2014/main" id="{7995A821-7B71-A98A-37FF-B3B573BB4A33}"/>
              </a:ext>
            </a:extLst>
          </p:cNvPr>
          <p:cNvSpPr txBox="1"/>
          <p:nvPr/>
        </p:nvSpPr>
        <p:spPr>
          <a:xfrm>
            <a:off x="373063" y="2808288"/>
            <a:ext cx="850900" cy="284163"/>
          </a:xfrm>
          <a:prstGeom prst="rect">
            <a:avLst/>
          </a:prstGeom>
          <a:noFill/>
        </p:spPr>
        <p:txBody>
          <a:bodyPr wrap="none" rtlCol="0">
            <a:spAutoFit/>
          </a:bodyPr>
          <a:lstStyle/>
          <a:p>
            <a:pPr algn="l">
              <a:lnSpc>
                <a:spcPct val="110000"/>
              </a:lnSpc>
            </a:pPr>
            <a:r>
              <a:rPr lang="en-US" sz="1200" b="1" i="0" u="none" strike="noStrike">
                <a:solidFill>
                  <a:srgbClr val="1EBEAA"/>
                </a:solidFill>
                <a:effectLst/>
                <a:latin typeface="+mj-lt"/>
              </a:rPr>
              <a:t>National</a:t>
            </a:r>
          </a:p>
        </p:txBody>
      </p:sp>
      <p:sp>
        <p:nvSpPr>
          <p:cNvPr id="40" name="TextBox 39">
            <a:extLst>
              <a:ext uri="{FF2B5EF4-FFF2-40B4-BE49-F238E27FC236}">
                <a16:creationId xmlns:a16="http://schemas.microsoft.com/office/drawing/2014/main" id="{3536BA10-095C-08A5-61DA-7A5651333DBA}"/>
              </a:ext>
            </a:extLst>
          </p:cNvPr>
          <p:cNvSpPr txBox="1"/>
          <p:nvPr/>
        </p:nvSpPr>
        <p:spPr>
          <a:xfrm>
            <a:off x="328613" y="3786188"/>
            <a:ext cx="939800" cy="284163"/>
          </a:xfrm>
          <a:prstGeom prst="rect">
            <a:avLst/>
          </a:prstGeom>
          <a:noFill/>
        </p:spPr>
        <p:txBody>
          <a:bodyPr wrap="none" rtlCol="0">
            <a:spAutoFit/>
          </a:bodyPr>
          <a:lstStyle/>
          <a:p>
            <a:pPr algn="l">
              <a:lnSpc>
                <a:spcPct val="110000"/>
              </a:lnSpc>
            </a:pPr>
            <a:r>
              <a:rPr lang="en-US" sz="1200" b="1" i="0" u="none" strike="noStrike">
                <a:solidFill>
                  <a:srgbClr val="1EBEAA"/>
                </a:solidFill>
                <a:effectLst/>
                <a:latin typeface="+mj-lt"/>
              </a:rPr>
              <a:t>Provincial</a:t>
            </a:r>
          </a:p>
        </p:txBody>
      </p:sp>
      <p:sp>
        <p:nvSpPr>
          <p:cNvPr id="42" name="TextBox 41">
            <a:extLst>
              <a:ext uri="{FF2B5EF4-FFF2-40B4-BE49-F238E27FC236}">
                <a16:creationId xmlns:a16="http://schemas.microsoft.com/office/drawing/2014/main" id="{4DB3A00B-FF26-EEF6-075C-C276B58AC393}"/>
              </a:ext>
            </a:extLst>
          </p:cNvPr>
          <p:cNvSpPr txBox="1"/>
          <p:nvPr/>
        </p:nvSpPr>
        <p:spPr>
          <a:xfrm>
            <a:off x="327025" y="4764088"/>
            <a:ext cx="941388" cy="284163"/>
          </a:xfrm>
          <a:prstGeom prst="rect">
            <a:avLst/>
          </a:prstGeom>
          <a:noFill/>
        </p:spPr>
        <p:txBody>
          <a:bodyPr wrap="none" rtlCol="0">
            <a:spAutoFit/>
          </a:bodyPr>
          <a:lstStyle/>
          <a:p>
            <a:pPr algn="l">
              <a:lnSpc>
                <a:spcPct val="110000"/>
              </a:lnSpc>
            </a:pPr>
            <a:r>
              <a:rPr lang="en-US" sz="1200" b="1" i="0" u="none" strike="noStrike">
                <a:solidFill>
                  <a:srgbClr val="1EBEAA"/>
                </a:solidFill>
                <a:effectLst/>
                <a:latin typeface="+mj-lt"/>
              </a:rPr>
              <a:t>Municipal</a:t>
            </a:r>
          </a:p>
        </p:txBody>
      </p:sp>
      <p:cxnSp>
        <p:nvCxnSpPr>
          <p:cNvPr id="47" name="Straight Arrow Connector 46">
            <a:extLst>
              <a:ext uri="{FF2B5EF4-FFF2-40B4-BE49-F238E27FC236}">
                <a16:creationId xmlns:a16="http://schemas.microsoft.com/office/drawing/2014/main" id="{C4EBB204-F2F1-9018-A8C8-76F543AD43C0}"/>
              </a:ext>
            </a:extLst>
          </p:cNvPr>
          <p:cNvCxnSpPr>
            <a:cxnSpLocks/>
            <a:stCxn id="39" idx="2"/>
            <a:endCxn id="40" idx="0"/>
          </p:cNvCxnSpPr>
          <p:nvPr/>
        </p:nvCxnSpPr>
        <p:spPr>
          <a:xfrm>
            <a:off x="798513" y="3092451"/>
            <a:ext cx="0" cy="693737"/>
          </a:xfrm>
          <a:prstGeom prst="straightConnector1">
            <a:avLst/>
          </a:prstGeom>
          <a:ln w="28575">
            <a:solidFill>
              <a:schemeClr val="tx1">
                <a:lumMod val="10000"/>
                <a:lumOff val="9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6E70DAD1-CDAB-D0E9-22B3-74DB872EB66B}"/>
              </a:ext>
            </a:extLst>
          </p:cNvPr>
          <p:cNvCxnSpPr>
            <a:cxnSpLocks/>
          </p:cNvCxnSpPr>
          <p:nvPr/>
        </p:nvCxnSpPr>
        <p:spPr>
          <a:xfrm>
            <a:off x="798513" y="4049713"/>
            <a:ext cx="0" cy="693738"/>
          </a:xfrm>
          <a:prstGeom prst="straightConnector1">
            <a:avLst/>
          </a:prstGeom>
          <a:ln w="28575">
            <a:solidFill>
              <a:schemeClr val="tx1">
                <a:lumMod val="10000"/>
                <a:lumOff val="9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Title 1">
            <a:extLst>
              <a:ext uri="{FF2B5EF4-FFF2-40B4-BE49-F238E27FC236}">
                <a16:creationId xmlns:a16="http://schemas.microsoft.com/office/drawing/2014/main" id="{127BB797-E89D-AE17-80D4-5D7ACA9A0F07}"/>
              </a:ext>
            </a:extLst>
          </p:cNvPr>
          <p:cNvSpPr>
            <a:spLocks noGrp="1"/>
          </p:cNvSpPr>
          <p:nvPr>
            <p:ph type="title"/>
          </p:nvPr>
        </p:nvSpPr>
        <p:spPr>
          <a:xfrm>
            <a:off x="411609" y="403809"/>
            <a:ext cx="10928321" cy="490112"/>
          </a:xfrm>
        </p:spPr>
        <p:txBody>
          <a:bodyPr vert="horz"/>
          <a:lstStyle/>
          <a:p>
            <a:r>
              <a:rPr lang="en-US" sz="2200" b="0" cap="none" dirty="0">
                <a:latin typeface="+mn-lt"/>
              </a:rPr>
              <a:t>SA public healthcare sector is </a:t>
            </a:r>
            <a:r>
              <a:rPr lang="en-US" sz="2200" b="0" cap="none" dirty="0" err="1">
                <a:latin typeface="+mn-lt"/>
              </a:rPr>
              <a:t>organised</a:t>
            </a:r>
            <a:r>
              <a:rPr lang="en-US" sz="2200" b="0" cap="none" dirty="0">
                <a:latin typeface="+mn-lt"/>
              </a:rPr>
              <a:t> into national, provincial and local municipal structures, each fulfilling different role </a:t>
            </a:r>
          </a:p>
        </p:txBody>
      </p:sp>
      <p:sp>
        <p:nvSpPr>
          <p:cNvPr id="2062" name="TextBox 2061">
            <a:extLst>
              <a:ext uri="{FF2B5EF4-FFF2-40B4-BE49-F238E27FC236}">
                <a16:creationId xmlns:a16="http://schemas.microsoft.com/office/drawing/2014/main" id="{176B0D0C-EBF4-B344-8406-50BDD000E615}"/>
              </a:ext>
            </a:extLst>
          </p:cNvPr>
          <p:cNvSpPr txBox="1"/>
          <p:nvPr/>
        </p:nvSpPr>
        <p:spPr>
          <a:xfrm>
            <a:off x="304800" y="6592463"/>
            <a:ext cx="2250937" cy="220381"/>
          </a:xfrm>
          <a:prstGeom prst="rect">
            <a:avLst/>
          </a:prstGeom>
          <a:noFill/>
        </p:spPr>
        <p:txBody>
          <a:bodyPr wrap="none" rtlCol="0">
            <a:spAutoFit/>
          </a:bodyPr>
          <a:lstStyle/>
          <a:p>
            <a:pPr algn="l">
              <a:lnSpc>
                <a:spcPct val="110000"/>
              </a:lnSpc>
            </a:pPr>
            <a:r>
              <a:rPr lang="en-US" sz="800" b="0" i="0" u="none" strike="noStrike">
                <a:solidFill>
                  <a:schemeClr val="tx1">
                    <a:lumMod val="10000"/>
                    <a:lumOff val="90000"/>
                  </a:schemeClr>
                </a:solidFill>
                <a:effectLst/>
                <a:latin typeface="+mj-lt"/>
              </a:rPr>
              <a:t>Source: Percept report for </a:t>
            </a:r>
            <a:r>
              <a:rPr lang="en-US" sz="800">
                <a:solidFill>
                  <a:schemeClr val="tx1">
                    <a:lumMod val="10000"/>
                    <a:lumOff val="90000"/>
                  </a:schemeClr>
                </a:solidFill>
                <a:latin typeface="+mj-lt"/>
              </a:rPr>
              <a:t>B</a:t>
            </a:r>
            <a:r>
              <a:rPr lang="en-US" sz="800" b="0" i="0" u="none" strike="noStrike">
                <a:solidFill>
                  <a:schemeClr val="tx1">
                    <a:lumMod val="10000"/>
                    <a:lumOff val="90000"/>
                  </a:schemeClr>
                </a:solidFill>
                <a:effectLst/>
                <a:latin typeface="+mj-lt"/>
              </a:rPr>
              <a:t>USA HRH, 2019</a:t>
            </a:r>
          </a:p>
        </p:txBody>
      </p:sp>
      <p:sp>
        <p:nvSpPr>
          <p:cNvPr id="26" name="Oval 25">
            <a:extLst>
              <a:ext uri="{FF2B5EF4-FFF2-40B4-BE49-F238E27FC236}">
                <a16:creationId xmlns:a16="http://schemas.microsoft.com/office/drawing/2014/main" id="{640E923C-D1F5-A5FA-F984-393053BA7266}"/>
              </a:ext>
            </a:extLst>
          </p:cNvPr>
          <p:cNvSpPr/>
          <p:nvPr/>
        </p:nvSpPr>
        <p:spPr>
          <a:xfrm>
            <a:off x="8402684" y="5673725"/>
            <a:ext cx="974725" cy="261938"/>
          </a:xfrm>
          <a:prstGeom prst="ellipse">
            <a:avLst/>
          </a:prstGeom>
          <a:solidFill>
            <a:srgbClr val="9DB1C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a:solidFill>
                  <a:schemeClr val="tx1"/>
                </a:solidFill>
              </a:rPr>
              <a:t>192k</a:t>
            </a:r>
          </a:p>
        </p:txBody>
      </p:sp>
      <p:sp>
        <p:nvSpPr>
          <p:cNvPr id="27" name="Oval 26">
            <a:extLst>
              <a:ext uri="{FF2B5EF4-FFF2-40B4-BE49-F238E27FC236}">
                <a16:creationId xmlns:a16="http://schemas.microsoft.com/office/drawing/2014/main" id="{81D76411-98A7-C9B4-E233-35DF42E0B7E3}"/>
              </a:ext>
            </a:extLst>
          </p:cNvPr>
          <p:cNvSpPr/>
          <p:nvPr/>
        </p:nvSpPr>
        <p:spPr>
          <a:xfrm>
            <a:off x="9569497" y="5673725"/>
            <a:ext cx="973138" cy="2619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solidFill>
                  <a:srgbClr val="FFFFFF"/>
                </a:solidFill>
              </a:rPr>
              <a:t>19k</a:t>
            </a:r>
          </a:p>
        </p:txBody>
      </p:sp>
      <p:sp>
        <p:nvSpPr>
          <p:cNvPr id="29" name="TextBox 28">
            <a:extLst>
              <a:ext uri="{FF2B5EF4-FFF2-40B4-BE49-F238E27FC236}">
                <a16:creationId xmlns:a16="http://schemas.microsoft.com/office/drawing/2014/main" id="{1C60C751-B640-888C-0635-E356C71F9E68}"/>
              </a:ext>
            </a:extLst>
          </p:cNvPr>
          <p:cNvSpPr txBox="1"/>
          <p:nvPr/>
        </p:nvSpPr>
        <p:spPr>
          <a:xfrm>
            <a:off x="7297784" y="5681663"/>
            <a:ext cx="995363" cy="252413"/>
          </a:xfrm>
          <a:prstGeom prst="rect">
            <a:avLst/>
          </a:prstGeom>
          <a:noFill/>
        </p:spPr>
        <p:txBody>
          <a:bodyPr wrap="none" rtlCol="0">
            <a:spAutoFit/>
          </a:bodyPr>
          <a:lstStyle/>
          <a:p>
            <a:pPr algn="l">
              <a:lnSpc>
                <a:spcPct val="110000"/>
              </a:lnSpc>
            </a:pPr>
            <a:r>
              <a:rPr lang="en-US" sz="1000" b="0" i="0" u="none" strike="noStrike">
                <a:solidFill>
                  <a:schemeClr val="tx1">
                    <a:lumMod val="10000"/>
                    <a:lumOff val="90000"/>
                  </a:schemeClr>
                </a:solidFill>
                <a:effectLst/>
                <a:latin typeface="+mj-lt"/>
              </a:rPr>
              <a:t>Total workers</a:t>
            </a:r>
          </a:p>
        </p:txBody>
      </p:sp>
      <p:sp>
        <p:nvSpPr>
          <p:cNvPr id="30" name="TextBox 29">
            <a:extLst>
              <a:ext uri="{FF2B5EF4-FFF2-40B4-BE49-F238E27FC236}">
                <a16:creationId xmlns:a16="http://schemas.microsoft.com/office/drawing/2014/main" id="{71070A86-D730-EF69-73F5-3B399670F5E4}"/>
              </a:ext>
            </a:extLst>
          </p:cNvPr>
          <p:cNvSpPr txBox="1"/>
          <p:nvPr/>
        </p:nvSpPr>
        <p:spPr>
          <a:xfrm>
            <a:off x="7297784" y="6099175"/>
            <a:ext cx="974947" cy="252377"/>
          </a:xfrm>
          <a:prstGeom prst="rect">
            <a:avLst/>
          </a:prstGeom>
          <a:noFill/>
        </p:spPr>
        <p:txBody>
          <a:bodyPr wrap="none" rtlCol="0">
            <a:spAutoFit/>
          </a:bodyPr>
          <a:lstStyle/>
          <a:p>
            <a:pPr algn="l">
              <a:lnSpc>
                <a:spcPct val="110000"/>
              </a:lnSpc>
            </a:pPr>
            <a:r>
              <a:rPr lang="en-US" sz="1000" b="0" i="0" u="none" strike="noStrike" dirty="0">
                <a:solidFill>
                  <a:schemeClr val="tx1">
                    <a:lumMod val="10000"/>
                    <a:lumOff val="90000"/>
                  </a:schemeClr>
                </a:solidFill>
                <a:effectLst/>
                <a:latin typeface="+mj-lt"/>
              </a:rPr>
              <a:t>Vacancy rate </a:t>
            </a:r>
          </a:p>
        </p:txBody>
      </p:sp>
      <p:sp>
        <p:nvSpPr>
          <p:cNvPr id="32" name="Oval 31">
            <a:extLst>
              <a:ext uri="{FF2B5EF4-FFF2-40B4-BE49-F238E27FC236}">
                <a16:creationId xmlns:a16="http://schemas.microsoft.com/office/drawing/2014/main" id="{B15631EA-6577-D45C-DD68-5B657D3C917F}"/>
              </a:ext>
            </a:extLst>
          </p:cNvPr>
          <p:cNvSpPr/>
          <p:nvPr/>
        </p:nvSpPr>
        <p:spPr>
          <a:xfrm>
            <a:off x="8937672" y="6099175"/>
            <a:ext cx="973138" cy="261938"/>
          </a:xfrm>
          <a:prstGeom prst="ellipse">
            <a:avLst/>
          </a:prstGeom>
          <a:solidFill>
            <a:srgbClr val="1EBEA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a:solidFill>
                  <a:schemeClr val="tx1">
                    <a:lumMod val="10000"/>
                    <a:lumOff val="90000"/>
                  </a:schemeClr>
                </a:solidFill>
              </a:rPr>
              <a:t>10%</a:t>
            </a:r>
          </a:p>
        </p:txBody>
      </p:sp>
      <p:sp>
        <p:nvSpPr>
          <p:cNvPr id="10" name="Oval 9">
            <a:extLst>
              <a:ext uri="{FF2B5EF4-FFF2-40B4-BE49-F238E27FC236}">
                <a16:creationId xmlns:a16="http://schemas.microsoft.com/office/drawing/2014/main" id="{4D9948D3-208D-D94A-D23D-3BF0CE050794}"/>
              </a:ext>
            </a:extLst>
          </p:cNvPr>
          <p:cNvSpPr/>
          <p:nvPr/>
        </p:nvSpPr>
        <p:spPr>
          <a:xfrm>
            <a:off x="11022013" y="2209731"/>
            <a:ext cx="732214" cy="261938"/>
          </a:xfrm>
          <a:prstGeom prst="ellipse">
            <a:avLst/>
          </a:prstGeom>
          <a:solidFill>
            <a:srgbClr val="1EBEA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solidFill>
                  <a:schemeClr val="tx1">
                    <a:lumMod val="10000"/>
                    <a:lumOff val="90000"/>
                  </a:schemeClr>
                </a:solidFill>
              </a:rPr>
              <a:t>11%</a:t>
            </a:r>
          </a:p>
        </p:txBody>
      </p:sp>
      <p:sp>
        <p:nvSpPr>
          <p:cNvPr id="46" name="Oval 45">
            <a:extLst>
              <a:ext uri="{FF2B5EF4-FFF2-40B4-BE49-F238E27FC236}">
                <a16:creationId xmlns:a16="http://schemas.microsoft.com/office/drawing/2014/main" id="{9C268EBA-6582-A1AB-1C75-6CF929688770}"/>
              </a:ext>
            </a:extLst>
          </p:cNvPr>
          <p:cNvSpPr/>
          <p:nvPr/>
        </p:nvSpPr>
        <p:spPr>
          <a:xfrm>
            <a:off x="11022013" y="2588259"/>
            <a:ext cx="732214" cy="261938"/>
          </a:xfrm>
          <a:prstGeom prst="ellipse">
            <a:avLst/>
          </a:prstGeom>
          <a:solidFill>
            <a:srgbClr val="1EBEA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solidFill>
                  <a:schemeClr val="tx1">
                    <a:lumMod val="10000"/>
                    <a:lumOff val="90000"/>
                  </a:schemeClr>
                </a:solidFill>
              </a:rPr>
              <a:t>~%</a:t>
            </a:r>
          </a:p>
        </p:txBody>
      </p:sp>
      <p:sp>
        <p:nvSpPr>
          <p:cNvPr id="48" name="Oval 47">
            <a:extLst>
              <a:ext uri="{FF2B5EF4-FFF2-40B4-BE49-F238E27FC236}">
                <a16:creationId xmlns:a16="http://schemas.microsoft.com/office/drawing/2014/main" id="{C3546418-FCB3-EDF1-58CE-7267408D4F45}"/>
              </a:ext>
            </a:extLst>
          </p:cNvPr>
          <p:cNvSpPr/>
          <p:nvPr/>
        </p:nvSpPr>
        <p:spPr>
          <a:xfrm>
            <a:off x="11022013" y="2966787"/>
            <a:ext cx="732214" cy="261938"/>
          </a:xfrm>
          <a:prstGeom prst="ellipse">
            <a:avLst/>
          </a:prstGeom>
          <a:solidFill>
            <a:srgbClr val="1EBEA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solidFill>
                  <a:schemeClr val="tx1">
                    <a:lumMod val="10000"/>
                    <a:lumOff val="90000"/>
                  </a:schemeClr>
                </a:solidFill>
              </a:rPr>
              <a:t>19%</a:t>
            </a:r>
          </a:p>
        </p:txBody>
      </p:sp>
      <p:sp>
        <p:nvSpPr>
          <p:cNvPr id="51" name="Oval 50">
            <a:extLst>
              <a:ext uri="{FF2B5EF4-FFF2-40B4-BE49-F238E27FC236}">
                <a16:creationId xmlns:a16="http://schemas.microsoft.com/office/drawing/2014/main" id="{B1154296-3B19-546E-5D99-024C5186FC73}"/>
              </a:ext>
            </a:extLst>
          </p:cNvPr>
          <p:cNvSpPr/>
          <p:nvPr/>
        </p:nvSpPr>
        <p:spPr>
          <a:xfrm>
            <a:off x="11022013" y="3345315"/>
            <a:ext cx="732214" cy="261938"/>
          </a:xfrm>
          <a:prstGeom prst="ellipse">
            <a:avLst/>
          </a:prstGeom>
          <a:solidFill>
            <a:srgbClr val="1EBEA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solidFill>
                  <a:schemeClr val="tx1">
                    <a:lumMod val="10000"/>
                    <a:lumOff val="90000"/>
                  </a:schemeClr>
                </a:solidFill>
              </a:rPr>
              <a:t>19%</a:t>
            </a:r>
          </a:p>
        </p:txBody>
      </p:sp>
      <p:sp>
        <p:nvSpPr>
          <p:cNvPr id="53" name="Oval 52">
            <a:extLst>
              <a:ext uri="{FF2B5EF4-FFF2-40B4-BE49-F238E27FC236}">
                <a16:creationId xmlns:a16="http://schemas.microsoft.com/office/drawing/2014/main" id="{E87F7507-1E7F-E9CD-592D-315E5E0241A5}"/>
              </a:ext>
            </a:extLst>
          </p:cNvPr>
          <p:cNvSpPr/>
          <p:nvPr/>
        </p:nvSpPr>
        <p:spPr>
          <a:xfrm>
            <a:off x="11022013" y="3723843"/>
            <a:ext cx="732214" cy="261938"/>
          </a:xfrm>
          <a:prstGeom prst="ellipse">
            <a:avLst/>
          </a:prstGeom>
          <a:solidFill>
            <a:srgbClr val="1EBEA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solidFill>
                  <a:schemeClr val="tx1">
                    <a:lumMod val="10000"/>
                    <a:lumOff val="90000"/>
                  </a:schemeClr>
                </a:solidFill>
              </a:rPr>
              <a:t>9%</a:t>
            </a:r>
          </a:p>
        </p:txBody>
      </p:sp>
      <p:sp>
        <p:nvSpPr>
          <p:cNvPr id="56" name="Oval 55">
            <a:extLst>
              <a:ext uri="{FF2B5EF4-FFF2-40B4-BE49-F238E27FC236}">
                <a16:creationId xmlns:a16="http://schemas.microsoft.com/office/drawing/2014/main" id="{C1A354E5-879B-7CED-8CBB-182C5394FA04}"/>
              </a:ext>
            </a:extLst>
          </p:cNvPr>
          <p:cNvSpPr/>
          <p:nvPr/>
        </p:nvSpPr>
        <p:spPr>
          <a:xfrm>
            <a:off x="11022013" y="4102371"/>
            <a:ext cx="732214" cy="261938"/>
          </a:xfrm>
          <a:prstGeom prst="ellipse">
            <a:avLst/>
          </a:prstGeom>
          <a:solidFill>
            <a:srgbClr val="1EBEA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solidFill>
                  <a:schemeClr val="tx1">
                    <a:lumMod val="10000"/>
                    <a:lumOff val="90000"/>
                  </a:schemeClr>
                </a:solidFill>
              </a:rPr>
              <a:t>%</a:t>
            </a:r>
          </a:p>
        </p:txBody>
      </p:sp>
      <p:sp>
        <p:nvSpPr>
          <p:cNvPr id="57" name="Oval 56">
            <a:extLst>
              <a:ext uri="{FF2B5EF4-FFF2-40B4-BE49-F238E27FC236}">
                <a16:creationId xmlns:a16="http://schemas.microsoft.com/office/drawing/2014/main" id="{356996C2-92F3-8416-1B3C-B0018A7A47B8}"/>
              </a:ext>
            </a:extLst>
          </p:cNvPr>
          <p:cNvSpPr/>
          <p:nvPr/>
        </p:nvSpPr>
        <p:spPr>
          <a:xfrm>
            <a:off x="11022013" y="4480899"/>
            <a:ext cx="732214" cy="261938"/>
          </a:xfrm>
          <a:prstGeom prst="ellipse">
            <a:avLst/>
          </a:prstGeom>
          <a:solidFill>
            <a:srgbClr val="1EBEA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solidFill>
                  <a:schemeClr val="tx1">
                    <a:lumMod val="10000"/>
                    <a:lumOff val="90000"/>
                  </a:schemeClr>
                </a:solidFill>
              </a:rPr>
              <a:t>15%</a:t>
            </a:r>
          </a:p>
        </p:txBody>
      </p:sp>
      <p:sp>
        <p:nvSpPr>
          <p:cNvPr id="60" name="Oval 59">
            <a:extLst>
              <a:ext uri="{FF2B5EF4-FFF2-40B4-BE49-F238E27FC236}">
                <a16:creationId xmlns:a16="http://schemas.microsoft.com/office/drawing/2014/main" id="{CCB57664-C57E-07D7-0682-1A51D6E27873}"/>
              </a:ext>
            </a:extLst>
          </p:cNvPr>
          <p:cNvSpPr/>
          <p:nvPr/>
        </p:nvSpPr>
        <p:spPr>
          <a:xfrm>
            <a:off x="11022013" y="4859427"/>
            <a:ext cx="732214" cy="261938"/>
          </a:xfrm>
          <a:prstGeom prst="ellipse">
            <a:avLst/>
          </a:prstGeom>
          <a:solidFill>
            <a:srgbClr val="1EBEA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solidFill>
                  <a:schemeClr val="tx1">
                    <a:lumMod val="10000"/>
                    <a:lumOff val="90000"/>
                  </a:schemeClr>
                </a:solidFill>
              </a:rPr>
              <a:t>9%</a:t>
            </a:r>
          </a:p>
        </p:txBody>
      </p:sp>
      <p:sp>
        <p:nvSpPr>
          <p:cNvPr id="62" name="Oval 61">
            <a:extLst>
              <a:ext uri="{FF2B5EF4-FFF2-40B4-BE49-F238E27FC236}">
                <a16:creationId xmlns:a16="http://schemas.microsoft.com/office/drawing/2014/main" id="{15D24FBE-C0F1-ED4A-216C-22B7CEF86166}"/>
              </a:ext>
            </a:extLst>
          </p:cNvPr>
          <p:cNvSpPr/>
          <p:nvPr/>
        </p:nvSpPr>
        <p:spPr>
          <a:xfrm>
            <a:off x="11022013" y="5237956"/>
            <a:ext cx="732214" cy="261938"/>
          </a:xfrm>
          <a:prstGeom prst="ellipse">
            <a:avLst/>
          </a:prstGeom>
          <a:solidFill>
            <a:srgbClr val="1EBEA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a:solidFill>
                  <a:schemeClr val="tx1">
                    <a:lumMod val="10000"/>
                    <a:lumOff val="90000"/>
                  </a:schemeClr>
                </a:solidFill>
              </a:rPr>
              <a:t>29%</a:t>
            </a:r>
          </a:p>
        </p:txBody>
      </p:sp>
      <p:sp>
        <p:nvSpPr>
          <p:cNvPr id="2071" name="TextBox 2070">
            <a:extLst>
              <a:ext uri="{FF2B5EF4-FFF2-40B4-BE49-F238E27FC236}">
                <a16:creationId xmlns:a16="http://schemas.microsoft.com/office/drawing/2014/main" id="{6A8BEF12-1A6D-6352-9ADA-87A15C7B7D0B}"/>
              </a:ext>
            </a:extLst>
          </p:cNvPr>
          <p:cNvSpPr txBox="1"/>
          <p:nvPr/>
        </p:nvSpPr>
        <p:spPr>
          <a:xfrm>
            <a:off x="10752815" y="828036"/>
            <a:ext cx="1174230" cy="252377"/>
          </a:xfrm>
          <a:prstGeom prst="rect">
            <a:avLst/>
          </a:prstGeom>
          <a:noFill/>
        </p:spPr>
        <p:txBody>
          <a:bodyPr wrap="square" rtlCol="0">
            <a:spAutoFit/>
          </a:bodyPr>
          <a:lstStyle/>
          <a:p>
            <a:pPr algn="r">
              <a:lnSpc>
                <a:spcPct val="110000"/>
              </a:lnSpc>
            </a:pPr>
            <a:r>
              <a:rPr lang="en-US" sz="1000" dirty="0">
                <a:solidFill>
                  <a:schemeClr val="bg1">
                    <a:lumMod val="85000"/>
                  </a:schemeClr>
                </a:solidFill>
                <a:latin typeface="+mj-lt"/>
              </a:rPr>
              <a:t>ESTIMATED</a:t>
            </a:r>
            <a:endParaRPr lang="en-US" sz="1000" b="0" i="0" u="none" strike="noStrike" dirty="0">
              <a:solidFill>
                <a:schemeClr val="bg1">
                  <a:lumMod val="85000"/>
                </a:schemeClr>
              </a:solidFill>
              <a:effectLst/>
              <a:latin typeface="+mj-lt"/>
            </a:endParaRPr>
          </a:p>
        </p:txBody>
      </p:sp>
    </p:spTree>
    <p:extLst>
      <p:ext uri="{BB962C8B-B14F-4D97-AF65-F5344CB8AC3E}">
        <p14:creationId xmlns:p14="http://schemas.microsoft.com/office/powerpoint/2010/main" val="1031421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B42DCFC-9955-1B9A-60A5-9BDF477851FE}"/>
              </a:ext>
            </a:extLst>
          </p:cNvPr>
          <p:cNvGraphicFramePr>
            <a:graphicFrameLocks noChangeAspect="1"/>
          </p:cNvGraphicFramePr>
          <p:nvPr>
            <p:custDataLst>
              <p:tags r:id="rId1"/>
            </p:custDataLst>
            <p:extLst>
              <p:ext uri="{D42A27DB-BD31-4B8C-83A1-F6EECF244321}">
                <p14:modId xmlns:p14="http://schemas.microsoft.com/office/powerpoint/2010/main" val="1012347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Object 2" hidden="1">
                        <a:extLst>
                          <a:ext uri="{FF2B5EF4-FFF2-40B4-BE49-F238E27FC236}">
                            <a16:creationId xmlns:a16="http://schemas.microsoft.com/office/drawing/2014/main" id="{EB42DCFC-9955-1B9A-60A5-9BDF477851FE}"/>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grpSp>
        <p:nvGrpSpPr>
          <p:cNvPr id="57" name="Group 56">
            <a:extLst>
              <a:ext uri="{FF2B5EF4-FFF2-40B4-BE49-F238E27FC236}">
                <a16:creationId xmlns:a16="http://schemas.microsoft.com/office/drawing/2014/main" id="{D4EC2567-B34D-C2C5-F54E-82399DC65753}"/>
              </a:ext>
            </a:extLst>
          </p:cNvPr>
          <p:cNvGrpSpPr/>
          <p:nvPr/>
        </p:nvGrpSpPr>
        <p:grpSpPr>
          <a:xfrm>
            <a:off x="757695" y="2961845"/>
            <a:ext cx="1379782" cy="2167545"/>
            <a:chOff x="388938" y="2900485"/>
            <a:chExt cx="1475504" cy="2317919"/>
          </a:xfrm>
          <a:solidFill>
            <a:srgbClr val="1EBEAA"/>
          </a:solidFill>
        </p:grpSpPr>
        <p:sp>
          <p:nvSpPr>
            <p:cNvPr id="97" name="Freeform: Shape 59">
              <a:extLst>
                <a:ext uri="{FF2B5EF4-FFF2-40B4-BE49-F238E27FC236}">
                  <a16:creationId xmlns:a16="http://schemas.microsoft.com/office/drawing/2014/main" id="{081F92D0-586A-A6C4-8664-BBA9D050CDFB}"/>
                </a:ext>
              </a:extLst>
            </p:cNvPr>
            <p:cNvSpPr/>
            <p:nvPr/>
          </p:nvSpPr>
          <p:spPr>
            <a:xfrm>
              <a:off x="492910" y="2900485"/>
              <a:ext cx="49867" cy="51520"/>
            </a:xfrm>
            <a:custGeom>
              <a:avLst/>
              <a:gdLst>
                <a:gd name="connsiteX0" fmla="*/ 36207 w 53248"/>
                <a:gd name="connsiteY0" fmla="*/ 1627 h 55013"/>
                <a:gd name="connsiteX1" fmla="*/ 2639 w 53248"/>
                <a:gd name="connsiteY1" fmla="*/ 17072 h 55013"/>
                <a:gd name="connsiteX2" fmla="*/ 1627 w 53248"/>
                <a:gd name="connsiteY2" fmla="*/ 19810 h 55013"/>
                <a:gd name="connsiteX3" fmla="*/ 17072 w 53248"/>
                <a:gd name="connsiteY3" fmla="*/ 53377 h 55013"/>
                <a:gd name="connsiteX4" fmla="*/ 26118 w 53248"/>
                <a:gd name="connsiteY4" fmla="*/ 55014 h 55013"/>
                <a:gd name="connsiteX5" fmla="*/ 50610 w 53248"/>
                <a:gd name="connsiteY5" fmla="*/ 37933 h 55013"/>
                <a:gd name="connsiteX6" fmla="*/ 51621 w 53248"/>
                <a:gd name="connsiteY6" fmla="*/ 35195 h 55013"/>
                <a:gd name="connsiteX7" fmla="*/ 36177 w 53248"/>
                <a:gd name="connsiteY7" fmla="*/ 1627 h 5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248" h="55013">
                  <a:moveTo>
                    <a:pt x="36207" y="1627"/>
                  </a:moveTo>
                  <a:cubicBezTo>
                    <a:pt x="22667" y="-3372"/>
                    <a:pt x="7639" y="3532"/>
                    <a:pt x="2639" y="17072"/>
                  </a:cubicBezTo>
                  <a:lnTo>
                    <a:pt x="1627" y="19810"/>
                  </a:lnTo>
                  <a:cubicBezTo>
                    <a:pt x="-3372" y="33350"/>
                    <a:pt x="3532" y="48378"/>
                    <a:pt x="17072" y="53377"/>
                  </a:cubicBezTo>
                  <a:cubicBezTo>
                    <a:pt x="20048" y="54478"/>
                    <a:pt x="23113" y="55014"/>
                    <a:pt x="26118" y="55014"/>
                  </a:cubicBezTo>
                  <a:cubicBezTo>
                    <a:pt x="36742" y="55014"/>
                    <a:pt x="46711" y="48497"/>
                    <a:pt x="50610" y="37933"/>
                  </a:cubicBezTo>
                  <a:lnTo>
                    <a:pt x="51621" y="35195"/>
                  </a:lnTo>
                  <a:cubicBezTo>
                    <a:pt x="56621" y="21655"/>
                    <a:pt x="49717" y="6627"/>
                    <a:pt x="36177" y="1627"/>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8" name="Freeform: Shape 60">
              <a:extLst>
                <a:ext uri="{FF2B5EF4-FFF2-40B4-BE49-F238E27FC236}">
                  <a16:creationId xmlns:a16="http://schemas.microsoft.com/office/drawing/2014/main" id="{9D354C26-1E56-FA4F-CE67-D7FFA6AFE9DE}"/>
                </a:ext>
              </a:extLst>
            </p:cNvPr>
            <p:cNvSpPr/>
            <p:nvPr/>
          </p:nvSpPr>
          <p:spPr>
            <a:xfrm>
              <a:off x="419456" y="3162559"/>
              <a:ext cx="49446" cy="51608"/>
            </a:xfrm>
            <a:custGeom>
              <a:avLst/>
              <a:gdLst>
                <a:gd name="connsiteX0" fmla="*/ 21112 w 52799"/>
                <a:gd name="connsiteY0" fmla="*/ 54632 h 55107"/>
                <a:gd name="connsiteX1" fmla="*/ 26141 w 52799"/>
                <a:gd name="connsiteY1" fmla="*/ 55108 h 55107"/>
                <a:gd name="connsiteX2" fmla="*/ 51763 w 52799"/>
                <a:gd name="connsiteY2" fmla="*/ 33979 h 55107"/>
                <a:gd name="connsiteX3" fmla="*/ 52299 w 52799"/>
                <a:gd name="connsiteY3" fmla="*/ 31212 h 55107"/>
                <a:gd name="connsiteX4" fmla="*/ 31765 w 52799"/>
                <a:gd name="connsiteY4" fmla="*/ 501 h 55107"/>
                <a:gd name="connsiteX5" fmla="*/ 1055 w 52799"/>
                <a:gd name="connsiteY5" fmla="*/ 21034 h 55107"/>
                <a:gd name="connsiteX6" fmla="*/ 489 w 52799"/>
                <a:gd name="connsiteY6" fmla="*/ 23980 h 55107"/>
                <a:gd name="connsiteX7" fmla="*/ 21142 w 52799"/>
                <a:gd name="connsiteY7" fmla="*/ 54632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799" h="55107">
                  <a:moveTo>
                    <a:pt x="21112" y="54632"/>
                  </a:moveTo>
                  <a:cubicBezTo>
                    <a:pt x="22808" y="54959"/>
                    <a:pt x="24474" y="55108"/>
                    <a:pt x="26141" y="55108"/>
                  </a:cubicBezTo>
                  <a:cubicBezTo>
                    <a:pt x="38401" y="55108"/>
                    <a:pt x="49323" y="46448"/>
                    <a:pt x="51763" y="33979"/>
                  </a:cubicBezTo>
                  <a:lnTo>
                    <a:pt x="52299" y="31212"/>
                  </a:lnTo>
                  <a:cubicBezTo>
                    <a:pt x="55096" y="17047"/>
                    <a:pt x="45901" y="3328"/>
                    <a:pt x="31765" y="501"/>
                  </a:cubicBezTo>
                  <a:cubicBezTo>
                    <a:pt x="17630" y="-2296"/>
                    <a:pt x="3882" y="6899"/>
                    <a:pt x="1055" y="21034"/>
                  </a:cubicBezTo>
                  <a:lnTo>
                    <a:pt x="489" y="23980"/>
                  </a:lnTo>
                  <a:cubicBezTo>
                    <a:pt x="-2278" y="38145"/>
                    <a:pt x="6977" y="51864"/>
                    <a:pt x="21142" y="54632"/>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9" name="Freeform: Shape 61">
              <a:extLst>
                <a:ext uri="{FF2B5EF4-FFF2-40B4-BE49-F238E27FC236}">
                  <a16:creationId xmlns:a16="http://schemas.microsoft.com/office/drawing/2014/main" id="{7C1C9B18-722E-801C-7102-2FA0D46F9F78}"/>
                </a:ext>
              </a:extLst>
            </p:cNvPr>
            <p:cNvSpPr/>
            <p:nvPr/>
          </p:nvSpPr>
          <p:spPr>
            <a:xfrm>
              <a:off x="554157" y="4225825"/>
              <a:ext cx="50080" cy="51340"/>
            </a:xfrm>
            <a:custGeom>
              <a:avLst/>
              <a:gdLst>
                <a:gd name="connsiteX0" fmla="*/ 49638 w 53476"/>
                <a:gd name="connsiteY0" fmla="*/ 14766 h 54821"/>
                <a:gd name="connsiteX1" fmla="*/ 14790 w 53476"/>
                <a:gd name="connsiteY1" fmla="*/ 2595 h 54821"/>
                <a:gd name="connsiteX2" fmla="*/ 2590 w 53476"/>
                <a:gd name="connsiteY2" fmla="*/ 37502 h 54821"/>
                <a:gd name="connsiteX3" fmla="*/ 3810 w 53476"/>
                <a:gd name="connsiteY3" fmla="*/ 40031 h 54821"/>
                <a:gd name="connsiteX4" fmla="*/ 27349 w 53476"/>
                <a:gd name="connsiteY4" fmla="*/ 54821 h 54821"/>
                <a:gd name="connsiteX5" fmla="*/ 38686 w 53476"/>
                <a:gd name="connsiteY5" fmla="*/ 52232 h 54821"/>
                <a:gd name="connsiteX6" fmla="*/ 50887 w 53476"/>
                <a:gd name="connsiteY6" fmla="*/ 17355 h 54821"/>
                <a:gd name="connsiteX7" fmla="*/ 49638 w 53476"/>
                <a:gd name="connsiteY7" fmla="*/ 14796 h 54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476" h="54821">
                  <a:moveTo>
                    <a:pt x="49638" y="14766"/>
                  </a:moveTo>
                  <a:cubicBezTo>
                    <a:pt x="43388" y="1762"/>
                    <a:pt x="27825" y="-3654"/>
                    <a:pt x="14790" y="2595"/>
                  </a:cubicBezTo>
                  <a:cubicBezTo>
                    <a:pt x="1786" y="8845"/>
                    <a:pt x="-3660" y="24497"/>
                    <a:pt x="2590" y="37502"/>
                  </a:cubicBezTo>
                  <a:lnTo>
                    <a:pt x="3810" y="40031"/>
                  </a:lnTo>
                  <a:cubicBezTo>
                    <a:pt x="8303" y="49375"/>
                    <a:pt x="17647" y="54821"/>
                    <a:pt x="27349" y="54821"/>
                  </a:cubicBezTo>
                  <a:cubicBezTo>
                    <a:pt x="31158" y="54821"/>
                    <a:pt x="35026" y="53988"/>
                    <a:pt x="38686" y="52232"/>
                  </a:cubicBezTo>
                  <a:cubicBezTo>
                    <a:pt x="51691" y="45983"/>
                    <a:pt x="57137" y="30360"/>
                    <a:pt x="50887" y="17355"/>
                  </a:cubicBezTo>
                  <a:lnTo>
                    <a:pt x="49638" y="14796"/>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0" name="Freeform: Shape 62">
              <a:extLst>
                <a:ext uri="{FF2B5EF4-FFF2-40B4-BE49-F238E27FC236}">
                  <a16:creationId xmlns:a16="http://schemas.microsoft.com/office/drawing/2014/main" id="{96FF8FC4-BA4D-F8B3-C47A-8F7137F23519}"/>
                </a:ext>
              </a:extLst>
            </p:cNvPr>
            <p:cNvSpPr/>
            <p:nvPr/>
          </p:nvSpPr>
          <p:spPr>
            <a:xfrm>
              <a:off x="388938" y="3433117"/>
              <a:ext cx="48994" cy="51656"/>
            </a:xfrm>
            <a:custGeom>
              <a:avLst/>
              <a:gdLst>
                <a:gd name="connsiteX0" fmla="*/ 26113 w 52316"/>
                <a:gd name="connsiteY0" fmla="*/ 55159 h 55158"/>
                <a:gd name="connsiteX1" fmla="*/ 52211 w 52316"/>
                <a:gd name="connsiteY1" fmla="*/ 29864 h 55158"/>
                <a:gd name="connsiteX2" fmla="*/ 52300 w 52316"/>
                <a:gd name="connsiteY2" fmla="*/ 27037 h 55158"/>
                <a:gd name="connsiteX3" fmla="*/ 27124 w 52316"/>
                <a:gd name="connsiteY3" fmla="*/ 16 h 55158"/>
                <a:gd name="connsiteX4" fmla="*/ 104 w 52316"/>
                <a:gd name="connsiteY4" fmla="*/ 25222 h 55158"/>
                <a:gd name="connsiteX5" fmla="*/ 14 w 52316"/>
                <a:gd name="connsiteY5" fmla="*/ 28197 h 55158"/>
                <a:gd name="connsiteX6" fmla="*/ 25279 w 52316"/>
                <a:gd name="connsiteY6" fmla="*/ 55159 h 55158"/>
                <a:gd name="connsiteX7" fmla="*/ 26142 w 52316"/>
                <a:gd name="connsiteY7" fmla="*/ 55159 h 55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16" h="55158">
                  <a:moveTo>
                    <a:pt x="26113" y="55159"/>
                  </a:moveTo>
                  <a:cubicBezTo>
                    <a:pt x="40158" y="55159"/>
                    <a:pt x="51764" y="43999"/>
                    <a:pt x="52211" y="29864"/>
                  </a:cubicBezTo>
                  <a:lnTo>
                    <a:pt x="52300" y="27037"/>
                  </a:lnTo>
                  <a:cubicBezTo>
                    <a:pt x="52806" y="12634"/>
                    <a:pt x="41527" y="522"/>
                    <a:pt x="27124" y="16"/>
                  </a:cubicBezTo>
                  <a:cubicBezTo>
                    <a:pt x="12721" y="-490"/>
                    <a:pt x="610" y="10789"/>
                    <a:pt x="104" y="25222"/>
                  </a:cubicBezTo>
                  <a:lnTo>
                    <a:pt x="14" y="28197"/>
                  </a:lnTo>
                  <a:cubicBezTo>
                    <a:pt x="-462" y="42630"/>
                    <a:pt x="10876" y="54682"/>
                    <a:pt x="25279" y="55159"/>
                  </a:cubicBezTo>
                  <a:cubicBezTo>
                    <a:pt x="25577" y="55159"/>
                    <a:pt x="25845" y="55159"/>
                    <a:pt x="26142" y="55159"/>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1" name="Freeform: Shape 63">
              <a:extLst>
                <a:ext uri="{FF2B5EF4-FFF2-40B4-BE49-F238E27FC236}">
                  <a16:creationId xmlns:a16="http://schemas.microsoft.com/office/drawing/2014/main" id="{0C01325D-794D-6551-AE67-60AD9C988F71}"/>
                </a:ext>
              </a:extLst>
            </p:cNvPr>
            <p:cNvSpPr/>
            <p:nvPr/>
          </p:nvSpPr>
          <p:spPr>
            <a:xfrm>
              <a:off x="456603" y="3971599"/>
              <a:ext cx="49715" cy="51542"/>
            </a:xfrm>
            <a:custGeom>
              <a:avLst/>
              <a:gdLst>
                <a:gd name="connsiteX0" fmla="*/ 51199 w 53086"/>
                <a:gd name="connsiteY0" fmla="*/ 18792 h 55037"/>
                <a:gd name="connsiteX1" fmla="*/ 18792 w 53086"/>
                <a:gd name="connsiteY1" fmla="*/ 1056 h 55037"/>
                <a:gd name="connsiteX2" fmla="*/ 1056 w 53086"/>
                <a:gd name="connsiteY2" fmla="*/ 33462 h 55037"/>
                <a:gd name="connsiteX3" fmla="*/ 1889 w 53086"/>
                <a:gd name="connsiteY3" fmla="*/ 36290 h 55037"/>
                <a:gd name="connsiteX4" fmla="*/ 26945 w 53086"/>
                <a:gd name="connsiteY4" fmla="*/ 55037 h 55037"/>
                <a:gd name="connsiteX5" fmla="*/ 34355 w 53086"/>
                <a:gd name="connsiteY5" fmla="*/ 53966 h 55037"/>
                <a:gd name="connsiteX6" fmla="*/ 52002 w 53086"/>
                <a:gd name="connsiteY6" fmla="*/ 21530 h 55037"/>
                <a:gd name="connsiteX7" fmla="*/ 51199 w 53086"/>
                <a:gd name="connsiteY7" fmla="*/ 18792 h 5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86" h="55037">
                  <a:moveTo>
                    <a:pt x="51199" y="18792"/>
                  </a:moveTo>
                  <a:cubicBezTo>
                    <a:pt x="47151" y="4954"/>
                    <a:pt x="32629" y="-2992"/>
                    <a:pt x="18792" y="1056"/>
                  </a:cubicBezTo>
                  <a:cubicBezTo>
                    <a:pt x="4954" y="5103"/>
                    <a:pt x="-2991" y="19625"/>
                    <a:pt x="1056" y="33462"/>
                  </a:cubicBezTo>
                  <a:lnTo>
                    <a:pt x="1889" y="36290"/>
                  </a:lnTo>
                  <a:cubicBezTo>
                    <a:pt x="5252" y="47657"/>
                    <a:pt x="15637" y="55037"/>
                    <a:pt x="26945" y="55037"/>
                  </a:cubicBezTo>
                  <a:cubicBezTo>
                    <a:pt x="29386" y="55037"/>
                    <a:pt x="31885" y="54680"/>
                    <a:pt x="34355" y="53966"/>
                  </a:cubicBezTo>
                  <a:cubicBezTo>
                    <a:pt x="48193" y="49889"/>
                    <a:pt x="56109" y="35367"/>
                    <a:pt x="52002" y="21530"/>
                  </a:cubicBezTo>
                  <a:lnTo>
                    <a:pt x="51199" y="18792"/>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2" name="Freeform: Shape 64">
              <a:extLst>
                <a:ext uri="{FF2B5EF4-FFF2-40B4-BE49-F238E27FC236}">
                  <a16:creationId xmlns:a16="http://schemas.microsoft.com/office/drawing/2014/main" id="{E5FA5F2B-FB48-DA9E-ECC7-029789357A43}"/>
                </a:ext>
              </a:extLst>
            </p:cNvPr>
            <p:cNvSpPr/>
            <p:nvPr/>
          </p:nvSpPr>
          <p:spPr>
            <a:xfrm>
              <a:off x="691073" y="4460900"/>
              <a:ext cx="50469" cy="51170"/>
            </a:xfrm>
            <a:custGeom>
              <a:avLst/>
              <a:gdLst>
                <a:gd name="connsiteX0" fmla="*/ 47588 w 53891"/>
                <a:gd name="connsiteY0" fmla="*/ 11223 h 54640"/>
                <a:gd name="connsiteX1" fmla="*/ 11223 w 53891"/>
                <a:gd name="connsiteY1" fmla="*/ 4676 h 54640"/>
                <a:gd name="connsiteX2" fmla="*/ 4676 w 53891"/>
                <a:gd name="connsiteY2" fmla="*/ 41041 h 54640"/>
                <a:gd name="connsiteX3" fmla="*/ 6372 w 53891"/>
                <a:gd name="connsiteY3" fmla="*/ 43481 h 54640"/>
                <a:gd name="connsiteX4" fmla="*/ 27798 w 53891"/>
                <a:gd name="connsiteY4" fmla="*/ 54640 h 54640"/>
                <a:gd name="connsiteX5" fmla="*/ 42737 w 53891"/>
                <a:gd name="connsiteY5" fmla="*/ 49939 h 54640"/>
                <a:gd name="connsiteX6" fmla="*/ 49195 w 53891"/>
                <a:gd name="connsiteY6" fmla="*/ 13574 h 54640"/>
                <a:gd name="connsiteX7" fmla="*/ 47588 w 53891"/>
                <a:gd name="connsiteY7" fmla="*/ 11253 h 54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91" h="54640">
                  <a:moveTo>
                    <a:pt x="47588" y="11223"/>
                  </a:moveTo>
                  <a:cubicBezTo>
                    <a:pt x="39345" y="-621"/>
                    <a:pt x="23067" y="-3567"/>
                    <a:pt x="11223" y="4676"/>
                  </a:cubicBezTo>
                  <a:cubicBezTo>
                    <a:pt x="-621" y="12919"/>
                    <a:pt x="-3567" y="29197"/>
                    <a:pt x="4676" y="41041"/>
                  </a:cubicBezTo>
                  <a:lnTo>
                    <a:pt x="6372" y="43481"/>
                  </a:lnTo>
                  <a:cubicBezTo>
                    <a:pt x="11461" y="50742"/>
                    <a:pt x="19555" y="54640"/>
                    <a:pt x="27798" y="54640"/>
                  </a:cubicBezTo>
                  <a:cubicBezTo>
                    <a:pt x="32976" y="54640"/>
                    <a:pt x="38184" y="53123"/>
                    <a:pt x="42737" y="49939"/>
                  </a:cubicBezTo>
                  <a:cubicBezTo>
                    <a:pt x="54551" y="41666"/>
                    <a:pt x="57438" y="25388"/>
                    <a:pt x="49195" y="13574"/>
                  </a:cubicBezTo>
                  <a:lnTo>
                    <a:pt x="47588" y="11253"/>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3" name="Freeform: Shape 65">
              <a:extLst>
                <a:ext uri="{FF2B5EF4-FFF2-40B4-BE49-F238E27FC236}">
                  <a16:creationId xmlns:a16="http://schemas.microsoft.com/office/drawing/2014/main" id="{3BE0EEE0-70EA-629A-DA0B-201879EEB5B7}"/>
                </a:ext>
              </a:extLst>
            </p:cNvPr>
            <p:cNvSpPr/>
            <p:nvPr/>
          </p:nvSpPr>
          <p:spPr>
            <a:xfrm>
              <a:off x="401218" y="3705108"/>
              <a:ext cx="49269" cy="51608"/>
            </a:xfrm>
            <a:custGeom>
              <a:avLst/>
              <a:gdLst>
                <a:gd name="connsiteX0" fmla="*/ 52042 w 52610"/>
                <a:gd name="connsiteY0" fmla="*/ 22909 h 55107"/>
                <a:gd name="connsiteX1" fmla="*/ 22909 w 52610"/>
                <a:gd name="connsiteY1" fmla="*/ 203 h 55107"/>
                <a:gd name="connsiteX2" fmla="*/ 203 w 52610"/>
                <a:gd name="connsiteY2" fmla="*/ 29337 h 55107"/>
                <a:gd name="connsiteX3" fmla="*/ 560 w 52610"/>
                <a:gd name="connsiteY3" fmla="*/ 32283 h 55107"/>
                <a:gd name="connsiteX4" fmla="*/ 26450 w 52610"/>
                <a:gd name="connsiteY4" fmla="*/ 55107 h 55107"/>
                <a:gd name="connsiteX5" fmla="*/ 29783 w 52610"/>
                <a:gd name="connsiteY5" fmla="*/ 54899 h 55107"/>
                <a:gd name="connsiteX6" fmla="*/ 52399 w 52610"/>
                <a:gd name="connsiteY6" fmla="*/ 25706 h 55107"/>
                <a:gd name="connsiteX7" fmla="*/ 52042 w 52610"/>
                <a:gd name="connsiteY7" fmla="*/ 22909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10" h="55107">
                  <a:moveTo>
                    <a:pt x="52042" y="22909"/>
                  </a:moveTo>
                  <a:cubicBezTo>
                    <a:pt x="50257" y="8595"/>
                    <a:pt x="37223" y="-1582"/>
                    <a:pt x="22909" y="203"/>
                  </a:cubicBezTo>
                  <a:cubicBezTo>
                    <a:pt x="8595" y="1989"/>
                    <a:pt x="-1582" y="15023"/>
                    <a:pt x="203" y="29337"/>
                  </a:cubicBezTo>
                  <a:lnTo>
                    <a:pt x="560" y="32283"/>
                  </a:lnTo>
                  <a:cubicBezTo>
                    <a:pt x="2227" y="45466"/>
                    <a:pt x="13475" y="55107"/>
                    <a:pt x="26450" y="55107"/>
                  </a:cubicBezTo>
                  <a:cubicBezTo>
                    <a:pt x="27551" y="55107"/>
                    <a:pt x="28652" y="55048"/>
                    <a:pt x="29783" y="54899"/>
                  </a:cubicBezTo>
                  <a:cubicBezTo>
                    <a:pt x="44097" y="53084"/>
                    <a:pt x="54215" y="40020"/>
                    <a:pt x="52399" y="25706"/>
                  </a:cubicBezTo>
                  <a:lnTo>
                    <a:pt x="52042" y="22909"/>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4" name="Freeform: Shape 66">
              <a:extLst>
                <a:ext uri="{FF2B5EF4-FFF2-40B4-BE49-F238E27FC236}">
                  <a16:creationId xmlns:a16="http://schemas.microsoft.com/office/drawing/2014/main" id="{43486050-1793-66CE-730A-E9C3E088702B}"/>
                </a:ext>
              </a:extLst>
            </p:cNvPr>
            <p:cNvSpPr/>
            <p:nvPr/>
          </p:nvSpPr>
          <p:spPr>
            <a:xfrm>
              <a:off x="1067809" y="4851598"/>
              <a:ext cx="51124" cy="50580"/>
            </a:xfrm>
            <a:custGeom>
              <a:avLst/>
              <a:gdLst>
                <a:gd name="connsiteX0" fmla="*/ 44099 w 54590"/>
                <a:gd name="connsiteY0" fmla="*/ 6961 h 54009"/>
                <a:gd name="connsiteX1" fmla="*/ 41808 w 54590"/>
                <a:gd name="connsiteY1" fmla="*/ 5235 h 54009"/>
                <a:gd name="connsiteX2" fmla="*/ 5235 w 54590"/>
                <a:gd name="connsiteY2" fmla="*/ 10443 h 54009"/>
                <a:gd name="connsiteX3" fmla="*/ 10443 w 54590"/>
                <a:gd name="connsiteY3" fmla="*/ 47016 h 54009"/>
                <a:gd name="connsiteX4" fmla="*/ 12794 w 54590"/>
                <a:gd name="connsiteY4" fmla="*/ 48772 h 54009"/>
                <a:gd name="connsiteX5" fmla="*/ 28447 w 54590"/>
                <a:gd name="connsiteY5" fmla="*/ 54009 h 54009"/>
                <a:gd name="connsiteX6" fmla="*/ 49367 w 54590"/>
                <a:gd name="connsiteY6" fmla="*/ 43564 h 54009"/>
                <a:gd name="connsiteX7" fmla="*/ 44129 w 54590"/>
                <a:gd name="connsiteY7" fmla="*/ 6991 h 5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590" h="54009">
                  <a:moveTo>
                    <a:pt x="44099" y="6961"/>
                  </a:moveTo>
                  <a:lnTo>
                    <a:pt x="41808" y="5235"/>
                  </a:lnTo>
                  <a:cubicBezTo>
                    <a:pt x="30262" y="-3425"/>
                    <a:pt x="13895" y="-1104"/>
                    <a:pt x="5235" y="10443"/>
                  </a:cubicBezTo>
                  <a:cubicBezTo>
                    <a:pt x="-3425" y="21989"/>
                    <a:pt x="-1104" y="38356"/>
                    <a:pt x="10443" y="47016"/>
                  </a:cubicBezTo>
                  <a:lnTo>
                    <a:pt x="12794" y="48772"/>
                  </a:lnTo>
                  <a:cubicBezTo>
                    <a:pt x="17495" y="52283"/>
                    <a:pt x="23001" y="54009"/>
                    <a:pt x="28447" y="54009"/>
                  </a:cubicBezTo>
                  <a:cubicBezTo>
                    <a:pt x="36392" y="54009"/>
                    <a:pt x="44248" y="50408"/>
                    <a:pt x="49367" y="43564"/>
                  </a:cubicBezTo>
                  <a:cubicBezTo>
                    <a:pt x="58026" y="32018"/>
                    <a:pt x="55675" y="15650"/>
                    <a:pt x="44129" y="6991"/>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5" name="Freeform: Shape 67">
              <a:extLst>
                <a:ext uri="{FF2B5EF4-FFF2-40B4-BE49-F238E27FC236}">
                  <a16:creationId xmlns:a16="http://schemas.microsoft.com/office/drawing/2014/main" id="{7C511FA7-776F-AA00-1670-4437ACF24DD8}"/>
                </a:ext>
              </a:extLst>
            </p:cNvPr>
            <p:cNvSpPr/>
            <p:nvPr/>
          </p:nvSpPr>
          <p:spPr>
            <a:xfrm>
              <a:off x="863805" y="4671283"/>
              <a:ext cx="50792" cy="50861"/>
            </a:xfrm>
            <a:custGeom>
              <a:avLst/>
              <a:gdLst>
                <a:gd name="connsiteX0" fmla="*/ 44967 w 54236"/>
                <a:gd name="connsiteY0" fmla="*/ 8037 h 54310"/>
                <a:gd name="connsiteX1" fmla="*/ 8037 w 54236"/>
                <a:gd name="connsiteY1" fmla="*/ 7263 h 54310"/>
                <a:gd name="connsiteX2" fmla="*/ 7263 w 54236"/>
                <a:gd name="connsiteY2" fmla="*/ 44193 h 54310"/>
                <a:gd name="connsiteX3" fmla="*/ 9346 w 54236"/>
                <a:gd name="connsiteY3" fmla="*/ 46365 h 54310"/>
                <a:gd name="connsiteX4" fmla="*/ 28124 w 54236"/>
                <a:gd name="connsiteY4" fmla="*/ 54311 h 54310"/>
                <a:gd name="connsiteX5" fmla="*/ 46276 w 54236"/>
                <a:gd name="connsiteY5" fmla="*/ 46960 h 54310"/>
                <a:gd name="connsiteX6" fmla="*/ 46901 w 54236"/>
                <a:gd name="connsiteY6" fmla="*/ 10031 h 54310"/>
                <a:gd name="connsiteX7" fmla="*/ 44967 w 54236"/>
                <a:gd name="connsiteY7" fmla="*/ 8007 h 5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36" h="54310">
                  <a:moveTo>
                    <a:pt x="44967" y="8037"/>
                  </a:moveTo>
                  <a:cubicBezTo>
                    <a:pt x="34968" y="-2379"/>
                    <a:pt x="18452" y="-2706"/>
                    <a:pt x="8037" y="7263"/>
                  </a:cubicBezTo>
                  <a:cubicBezTo>
                    <a:pt x="-2379" y="17262"/>
                    <a:pt x="-2706" y="33778"/>
                    <a:pt x="7263" y="44193"/>
                  </a:cubicBezTo>
                  <a:lnTo>
                    <a:pt x="9346" y="46365"/>
                  </a:lnTo>
                  <a:cubicBezTo>
                    <a:pt x="14464" y="51662"/>
                    <a:pt x="21279" y="54311"/>
                    <a:pt x="28124" y="54311"/>
                  </a:cubicBezTo>
                  <a:cubicBezTo>
                    <a:pt x="34968" y="54311"/>
                    <a:pt x="41217" y="51871"/>
                    <a:pt x="46276" y="46960"/>
                  </a:cubicBezTo>
                  <a:cubicBezTo>
                    <a:pt x="56632" y="36932"/>
                    <a:pt x="56930" y="20386"/>
                    <a:pt x="46901" y="10031"/>
                  </a:cubicBezTo>
                  <a:lnTo>
                    <a:pt x="44967" y="8007"/>
                  </a:ln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6" name="Freeform: Shape 68">
              <a:extLst>
                <a:ext uri="{FF2B5EF4-FFF2-40B4-BE49-F238E27FC236}">
                  <a16:creationId xmlns:a16="http://schemas.microsoft.com/office/drawing/2014/main" id="{0EC35B94-E13B-5EB9-9CFC-86913393B646}"/>
                </a:ext>
              </a:extLst>
            </p:cNvPr>
            <p:cNvSpPr/>
            <p:nvPr/>
          </p:nvSpPr>
          <p:spPr>
            <a:xfrm>
              <a:off x="1812806" y="5169026"/>
              <a:ext cx="51636" cy="49378"/>
            </a:xfrm>
            <a:custGeom>
              <a:avLst/>
              <a:gdLst>
                <a:gd name="connsiteX0" fmla="*/ 33138 w 55137"/>
                <a:gd name="connsiteY0" fmla="*/ 799 h 52726"/>
                <a:gd name="connsiteX1" fmla="*/ 30341 w 55137"/>
                <a:gd name="connsiteY1" fmla="*/ 352 h 52726"/>
                <a:gd name="connsiteX2" fmla="*/ 345 w 55137"/>
                <a:gd name="connsiteY2" fmla="*/ 21927 h 52726"/>
                <a:gd name="connsiteX3" fmla="*/ 21920 w 55137"/>
                <a:gd name="connsiteY3" fmla="*/ 51923 h 52726"/>
                <a:gd name="connsiteX4" fmla="*/ 24866 w 55137"/>
                <a:gd name="connsiteY4" fmla="*/ 52399 h 52726"/>
                <a:gd name="connsiteX5" fmla="*/ 29032 w 55137"/>
                <a:gd name="connsiteY5" fmla="*/ 52727 h 52726"/>
                <a:gd name="connsiteX6" fmla="*/ 54803 w 55137"/>
                <a:gd name="connsiteY6" fmla="*/ 30735 h 52726"/>
                <a:gd name="connsiteX7" fmla="*/ 33138 w 55137"/>
                <a:gd name="connsiteY7" fmla="*/ 799 h 52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37" h="52726">
                  <a:moveTo>
                    <a:pt x="33138" y="799"/>
                  </a:moveTo>
                  <a:lnTo>
                    <a:pt x="30341" y="352"/>
                  </a:lnTo>
                  <a:cubicBezTo>
                    <a:pt x="16117" y="-1999"/>
                    <a:pt x="2666" y="7673"/>
                    <a:pt x="345" y="21927"/>
                  </a:cubicBezTo>
                  <a:cubicBezTo>
                    <a:pt x="-1976" y="36181"/>
                    <a:pt x="7665" y="49602"/>
                    <a:pt x="21920" y="51923"/>
                  </a:cubicBezTo>
                  <a:lnTo>
                    <a:pt x="24866" y="52399"/>
                  </a:lnTo>
                  <a:cubicBezTo>
                    <a:pt x="26264" y="52637"/>
                    <a:pt x="27663" y="52727"/>
                    <a:pt x="29032" y="52727"/>
                  </a:cubicBezTo>
                  <a:cubicBezTo>
                    <a:pt x="41649" y="52727"/>
                    <a:pt x="52720" y="43591"/>
                    <a:pt x="54803" y="30735"/>
                  </a:cubicBezTo>
                  <a:cubicBezTo>
                    <a:pt x="57094" y="16481"/>
                    <a:pt x="47393" y="3090"/>
                    <a:pt x="33138" y="799"/>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7" name="Freeform: Shape 69">
              <a:extLst>
                <a:ext uri="{FF2B5EF4-FFF2-40B4-BE49-F238E27FC236}">
                  <a16:creationId xmlns:a16="http://schemas.microsoft.com/office/drawing/2014/main" id="{FC37B5D3-FB06-ABD9-32B8-3516302A61FF}"/>
                </a:ext>
              </a:extLst>
            </p:cNvPr>
            <p:cNvSpPr/>
            <p:nvPr/>
          </p:nvSpPr>
          <p:spPr>
            <a:xfrm>
              <a:off x="1548493" y="5103957"/>
              <a:ext cx="51551" cy="49793"/>
            </a:xfrm>
            <a:custGeom>
              <a:avLst/>
              <a:gdLst>
                <a:gd name="connsiteX0" fmla="*/ 37102 w 55046"/>
                <a:gd name="connsiteY0" fmla="*/ 2253 h 53169"/>
                <a:gd name="connsiteX1" fmla="*/ 34424 w 55046"/>
                <a:gd name="connsiteY1" fmla="*/ 1360 h 53169"/>
                <a:gd name="connsiteX2" fmla="*/ 1363 w 55046"/>
                <a:gd name="connsiteY2" fmla="*/ 17816 h 53169"/>
                <a:gd name="connsiteX3" fmla="*/ 17819 w 55046"/>
                <a:gd name="connsiteY3" fmla="*/ 50878 h 53169"/>
                <a:gd name="connsiteX4" fmla="*/ 20676 w 55046"/>
                <a:gd name="connsiteY4" fmla="*/ 51830 h 53169"/>
                <a:gd name="connsiteX5" fmla="*/ 28919 w 55046"/>
                <a:gd name="connsiteY5" fmla="*/ 53169 h 53169"/>
                <a:gd name="connsiteX6" fmla="*/ 53707 w 55046"/>
                <a:gd name="connsiteY6" fmla="*/ 35255 h 53169"/>
                <a:gd name="connsiteX7" fmla="*/ 37132 w 55046"/>
                <a:gd name="connsiteY7" fmla="*/ 2223 h 53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6" h="53169">
                  <a:moveTo>
                    <a:pt x="37102" y="2253"/>
                  </a:moveTo>
                  <a:lnTo>
                    <a:pt x="34424" y="1360"/>
                  </a:lnTo>
                  <a:cubicBezTo>
                    <a:pt x="20735" y="-3223"/>
                    <a:pt x="5945" y="4157"/>
                    <a:pt x="1363" y="17816"/>
                  </a:cubicBezTo>
                  <a:cubicBezTo>
                    <a:pt x="-3220" y="31505"/>
                    <a:pt x="4130" y="46295"/>
                    <a:pt x="17819" y="50878"/>
                  </a:cubicBezTo>
                  <a:lnTo>
                    <a:pt x="20676" y="51830"/>
                  </a:lnTo>
                  <a:cubicBezTo>
                    <a:pt x="23414" y="52723"/>
                    <a:pt x="26181" y="53169"/>
                    <a:pt x="28919" y="53169"/>
                  </a:cubicBezTo>
                  <a:cubicBezTo>
                    <a:pt x="39870" y="53169"/>
                    <a:pt x="50077" y="46235"/>
                    <a:pt x="53707" y="35255"/>
                  </a:cubicBezTo>
                  <a:cubicBezTo>
                    <a:pt x="58261" y="21566"/>
                    <a:pt x="50821" y="6776"/>
                    <a:pt x="37132" y="222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108" name="Freeform: Shape 70">
              <a:extLst>
                <a:ext uri="{FF2B5EF4-FFF2-40B4-BE49-F238E27FC236}">
                  <a16:creationId xmlns:a16="http://schemas.microsoft.com/office/drawing/2014/main" id="{ECC64C25-055D-70BC-D6FA-74F4282094E3}"/>
                </a:ext>
              </a:extLst>
            </p:cNvPr>
            <p:cNvSpPr/>
            <p:nvPr/>
          </p:nvSpPr>
          <p:spPr>
            <a:xfrm>
              <a:off x="1297929" y="4997137"/>
              <a:ext cx="51340" cy="50181"/>
            </a:xfrm>
            <a:custGeom>
              <a:avLst/>
              <a:gdLst>
                <a:gd name="connsiteX0" fmla="*/ 40847 w 54821"/>
                <a:gd name="connsiteY0" fmla="*/ 4333 h 53583"/>
                <a:gd name="connsiteX1" fmla="*/ 38258 w 54821"/>
                <a:gd name="connsiteY1" fmla="*/ 2994 h 53583"/>
                <a:gd name="connsiteX2" fmla="*/ 2994 w 54821"/>
                <a:gd name="connsiteY2" fmla="*/ 13975 h 53583"/>
                <a:gd name="connsiteX3" fmla="*/ 13975 w 54821"/>
                <a:gd name="connsiteY3" fmla="*/ 49239 h 53583"/>
                <a:gd name="connsiteX4" fmla="*/ 16564 w 54821"/>
                <a:gd name="connsiteY4" fmla="*/ 50578 h 53583"/>
                <a:gd name="connsiteX5" fmla="*/ 28676 w 54821"/>
                <a:gd name="connsiteY5" fmla="*/ 53583 h 53583"/>
                <a:gd name="connsiteX6" fmla="*/ 51828 w 54821"/>
                <a:gd name="connsiteY6" fmla="*/ 39597 h 53583"/>
                <a:gd name="connsiteX7" fmla="*/ 40847 w 54821"/>
                <a:gd name="connsiteY7" fmla="*/ 4333 h 53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21" h="53583">
                  <a:moveTo>
                    <a:pt x="40847" y="4333"/>
                  </a:moveTo>
                  <a:lnTo>
                    <a:pt x="38258" y="2994"/>
                  </a:lnTo>
                  <a:cubicBezTo>
                    <a:pt x="25491" y="-3702"/>
                    <a:pt x="9690" y="1209"/>
                    <a:pt x="2994" y="13975"/>
                  </a:cubicBezTo>
                  <a:cubicBezTo>
                    <a:pt x="-3702" y="26741"/>
                    <a:pt x="1209" y="42543"/>
                    <a:pt x="13975" y="49239"/>
                  </a:cubicBezTo>
                  <a:lnTo>
                    <a:pt x="16564" y="50578"/>
                  </a:lnTo>
                  <a:cubicBezTo>
                    <a:pt x="20433" y="52601"/>
                    <a:pt x="24599" y="53583"/>
                    <a:pt x="28676" y="53583"/>
                  </a:cubicBezTo>
                  <a:cubicBezTo>
                    <a:pt x="38079" y="53583"/>
                    <a:pt x="47155" y="48495"/>
                    <a:pt x="51828" y="39597"/>
                  </a:cubicBezTo>
                  <a:cubicBezTo>
                    <a:pt x="58523" y="26831"/>
                    <a:pt x="53613" y="11029"/>
                    <a:pt x="40847" y="433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58" name="Group 57">
            <a:extLst>
              <a:ext uri="{FF2B5EF4-FFF2-40B4-BE49-F238E27FC236}">
                <a16:creationId xmlns:a16="http://schemas.microsoft.com/office/drawing/2014/main" id="{456C2DED-3835-CC81-9428-C2151110E418}"/>
              </a:ext>
            </a:extLst>
          </p:cNvPr>
          <p:cNvGrpSpPr/>
          <p:nvPr/>
        </p:nvGrpSpPr>
        <p:grpSpPr>
          <a:xfrm>
            <a:off x="4835442" y="1930164"/>
            <a:ext cx="2500776" cy="636331"/>
            <a:chOff x="4749579" y="1797231"/>
            <a:chExt cx="2674267" cy="680476"/>
          </a:xfrm>
          <a:solidFill>
            <a:schemeClr val="tx2">
              <a:lumMod val="60000"/>
              <a:lumOff val="40000"/>
            </a:schemeClr>
          </a:solidFill>
        </p:grpSpPr>
        <p:sp>
          <p:nvSpPr>
            <p:cNvPr id="85" name="Freeform: Shape 72">
              <a:extLst>
                <a:ext uri="{FF2B5EF4-FFF2-40B4-BE49-F238E27FC236}">
                  <a16:creationId xmlns:a16="http://schemas.microsoft.com/office/drawing/2014/main" id="{5B2EE73E-B615-B9DC-9980-746EE40584A5}"/>
                </a:ext>
              </a:extLst>
            </p:cNvPr>
            <p:cNvSpPr/>
            <p:nvPr/>
          </p:nvSpPr>
          <p:spPr>
            <a:xfrm>
              <a:off x="7181514" y="2203590"/>
              <a:ext cx="50995" cy="50694"/>
            </a:xfrm>
            <a:custGeom>
              <a:avLst/>
              <a:gdLst>
                <a:gd name="connsiteX0" fmla="*/ 9107 w 54453"/>
                <a:gd name="connsiteY0" fmla="*/ 45918 h 54131"/>
                <a:gd name="connsiteX1" fmla="*/ 11249 w 54453"/>
                <a:gd name="connsiteY1" fmla="*/ 47763 h 54131"/>
                <a:gd name="connsiteX2" fmla="*/ 28331 w 54453"/>
                <a:gd name="connsiteY2" fmla="*/ 54131 h 54131"/>
                <a:gd name="connsiteX3" fmla="*/ 48090 w 54453"/>
                <a:gd name="connsiteY3" fmla="*/ 45085 h 54131"/>
                <a:gd name="connsiteX4" fmla="*/ 45412 w 54453"/>
                <a:gd name="connsiteY4" fmla="*/ 8244 h 54131"/>
                <a:gd name="connsiteX5" fmla="*/ 43151 w 54453"/>
                <a:gd name="connsiteY5" fmla="*/ 6310 h 54131"/>
                <a:gd name="connsiteX6" fmla="*/ 6310 w 54453"/>
                <a:gd name="connsiteY6" fmla="*/ 9107 h 54131"/>
                <a:gd name="connsiteX7" fmla="*/ 9107 w 54453"/>
                <a:gd name="connsiteY7" fmla="*/ 45948 h 5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53" h="54131">
                  <a:moveTo>
                    <a:pt x="9107" y="45918"/>
                  </a:moveTo>
                  <a:lnTo>
                    <a:pt x="11249" y="47763"/>
                  </a:lnTo>
                  <a:cubicBezTo>
                    <a:pt x="16190" y="52019"/>
                    <a:pt x="22260" y="54131"/>
                    <a:pt x="28331" y="54131"/>
                  </a:cubicBezTo>
                  <a:cubicBezTo>
                    <a:pt x="35652" y="54131"/>
                    <a:pt x="42942" y="51066"/>
                    <a:pt x="48090" y="45085"/>
                  </a:cubicBezTo>
                  <a:cubicBezTo>
                    <a:pt x="57524" y="34163"/>
                    <a:pt x="56334" y="17677"/>
                    <a:pt x="45412" y="8244"/>
                  </a:cubicBezTo>
                  <a:lnTo>
                    <a:pt x="43151" y="6310"/>
                  </a:lnTo>
                  <a:cubicBezTo>
                    <a:pt x="32199" y="-3094"/>
                    <a:pt x="15713" y="-1844"/>
                    <a:pt x="6310" y="9107"/>
                  </a:cubicBezTo>
                  <a:cubicBezTo>
                    <a:pt x="-3094" y="20058"/>
                    <a:pt x="-1844" y="36544"/>
                    <a:pt x="9107" y="45948"/>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6" name="Freeform: Shape 73">
              <a:extLst>
                <a:ext uri="{FF2B5EF4-FFF2-40B4-BE49-F238E27FC236}">
                  <a16:creationId xmlns:a16="http://schemas.microsoft.com/office/drawing/2014/main" id="{EA6D7DEA-BA5A-9C80-4586-AEAD8888C6B3}"/>
                </a:ext>
              </a:extLst>
            </p:cNvPr>
            <p:cNvSpPr/>
            <p:nvPr/>
          </p:nvSpPr>
          <p:spPr>
            <a:xfrm>
              <a:off x="6189775" y="1797231"/>
              <a:ext cx="51644" cy="49109"/>
            </a:xfrm>
            <a:custGeom>
              <a:avLst/>
              <a:gdLst>
                <a:gd name="connsiteX0" fmla="*/ 24374 w 55146"/>
                <a:gd name="connsiteY0" fmla="*/ 52172 h 52439"/>
                <a:gd name="connsiteX1" fmla="*/ 27231 w 55146"/>
                <a:gd name="connsiteY1" fmla="*/ 52380 h 52439"/>
                <a:gd name="connsiteX2" fmla="*/ 29046 w 55146"/>
                <a:gd name="connsiteY2" fmla="*/ 52440 h 52439"/>
                <a:gd name="connsiteX3" fmla="*/ 55085 w 55146"/>
                <a:gd name="connsiteY3" fmla="*/ 28127 h 52439"/>
                <a:gd name="connsiteX4" fmla="*/ 30832 w 55146"/>
                <a:gd name="connsiteY4" fmla="*/ 273 h 52439"/>
                <a:gd name="connsiteX5" fmla="*/ 27886 w 55146"/>
                <a:gd name="connsiteY5" fmla="*/ 65 h 52439"/>
                <a:gd name="connsiteX6" fmla="*/ 62 w 55146"/>
                <a:gd name="connsiteY6" fmla="*/ 24378 h 52439"/>
                <a:gd name="connsiteX7" fmla="*/ 24374 w 55146"/>
                <a:gd name="connsiteY7" fmla="*/ 52202 h 52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46" h="52439">
                  <a:moveTo>
                    <a:pt x="24374" y="52172"/>
                  </a:moveTo>
                  <a:lnTo>
                    <a:pt x="27231" y="52380"/>
                  </a:lnTo>
                  <a:cubicBezTo>
                    <a:pt x="27856" y="52410"/>
                    <a:pt x="28451" y="52440"/>
                    <a:pt x="29046" y="52440"/>
                  </a:cubicBezTo>
                  <a:cubicBezTo>
                    <a:pt x="42646" y="52440"/>
                    <a:pt x="54132" y="41905"/>
                    <a:pt x="55085" y="28127"/>
                  </a:cubicBezTo>
                  <a:cubicBezTo>
                    <a:pt x="56067" y="13724"/>
                    <a:pt x="45205" y="1255"/>
                    <a:pt x="30832" y="273"/>
                  </a:cubicBezTo>
                  <a:lnTo>
                    <a:pt x="27886" y="65"/>
                  </a:lnTo>
                  <a:cubicBezTo>
                    <a:pt x="13483" y="-947"/>
                    <a:pt x="1044" y="9975"/>
                    <a:pt x="62" y="24378"/>
                  </a:cubicBezTo>
                  <a:cubicBezTo>
                    <a:pt x="-921" y="38781"/>
                    <a:pt x="9971" y="51220"/>
                    <a:pt x="24374" y="5220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7" name="Freeform: Shape 74">
              <a:extLst>
                <a:ext uri="{FF2B5EF4-FFF2-40B4-BE49-F238E27FC236}">
                  <a16:creationId xmlns:a16="http://schemas.microsoft.com/office/drawing/2014/main" id="{0BBF3E62-979B-BE09-849D-CD868D881592}"/>
                </a:ext>
              </a:extLst>
            </p:cNvPr>
            <p:cNvSpPr/>
            <p:nvPr/>
          </p:nvSpPr>
          <p:spPr>
            <a:xfrm>
              <a:off x="6459211" y="1837143"/>
              <a:ext cx="51590" cy="49524"/>
            </a:xfrm>
            <a:custGeom>
              <a:avLst/>
              <a:gdLst>
                <a:gd name="connsiteX0" fmla="*/ 20238 w 55088"/>
                <a:gd name="connsiteY0" fmla="*/ 51543 h 52882"/>
                <a:gd name="connsiteX1" fmla="*/ 23035 w 55088"/>
                <a:gd name="connsiteY1" fmla="*/ 52198 h 52882"/>
                <a:gd name="connsiteX2" fmla="*/ 28986 w 55088"/>
                <a:gd name="connsiteY2" fmla="*/ 52883 h 52882"/>
                <a:gd name="connsiteX3" fmla="*/ 54400 w 55088"/>
                <a:gd name="connsiteY3" fmla="*/ 32706 h 52882"/>
                <a:gd name="connsiteX4" fmla="*/ 34908 w 55088"/>
                <a:gd name="connsiteY4" fmla="*/ 1341 h 52882"/>
                <a:gd name="connsiteX5" fmla="*/ 32022 w 55088"/>
                <a:gd name="connsiteY5" fmla="*/ 686 h 52882"/>
                <a:gd name="connsiteX6" fmla="*/ 686 w 55088"/>
                <a:gd name="connsiteY6" fmla="*/ 20238 h 52882"/>
                <a:gd name="connsiteX7" fmla="*/ 20238 w 55088"/>
                <a:gd name="connsiteY7" fmla="*/ 51573 h 5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88" h="52882">
                  <a:moveTo>
                    <a:pt x="20238" y="51543"/>
                  </a:moveTo>
                  <a:lnTo>
                    <a:pt x="23035" y="52198"/>
                  </a:lnTo>
                  <a:cubicBezTo>
                    <a:pt x="25029" y="52674"/>
                    <a:pt x="27023" y="52883"/>
                    <a:pt x="28986" y="52883"/>
                  </a:cubicBezTo>
                  <a:cubicBezTo>
                    <a:pt x="40860" y="52883"/>
                    <a:pt x="51603" y="44759"/>
                    <a:pt x="54400" y="32706"/>
                  </a:cubicBezTo>
                  <a:cubicBezTo>
                    <a:pt x="57674" y="18660"/>
                    <a:pt x="48955" y="4614"/>
                    <a:pt x="34908" y="1341"/>
                  </a:cubicBezTo>
                  <a:lnTo>
                    <a:pt x="32022" y="686"/>
                  </a:lnTo>
                  <a:cubicBezTo>
                    <a:pt x="17976" y="-2587"/>
                    <a:pt x="3930" y="6162"/>
                    <a:pt x="686" y="20238"/>
                  </a:cubicBezTo>
                  <a:cubicBezTo>
                    <a:pt x="-2587" y="34284"/>
                    <a:pt x="6162" y="48330"/>
                    <a:pt x="20238" y="51573"/>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8" name="Freeform: Shape 75">
              <a:extLst>
                <a:ext uri="{FF2B5EF4-FFF2-40B4-BE49-F238E27FC236}">
                  <a16:creationId xmlns:a16="http://schemas.microsoft.com/office/drawing/2014/main" id="{43A466E6-F8E8-9346-9ECE-CC2E6CFED468}"/>
                </a:ext>
              </a:extLst>
            </p:cNvPr>
            <p:cNvSpPr/>
            <p:nvPr/>
          </p:nvSpPr>
          <p:spPr>
            <a:xfrm>
              <a:off x="6961533" y="2043081"/>
              <a:ext cx="51248" cy="50344"/>
            </a:xfrm>
            <a:custGeom>
              <a:avLst/>
              <a:gdLst>
                <a:gd name="connsiteX0" fmla="*/ 12454 w 54723"/>
                <a:gd name="connsiteY0" fmla="*/ 48372 h 53757"/>
                <a:gd name="connsiteX1" fmla="*/ 14953 w 54723"/>
                <a:gd name="connsiteY1" fmla="*/ 49889 h 53757"/>
                <a:gd name="connsiteX2" fmla="*/ 28582 w 54723"/>
                <a:gd name="connsiteY2" fmla="*/ 53758 h 53757"/>
                <a:gd name="connsiteX3" fmla="*/ 50871 w 54723"/>
                <a:gd name="connsiteY3" fmla="*/ 41289 h 53757"/>
                <a:gd name="connsiteX4" fmla="*/ 42242 w 54723"/>
                <a:gd name="connsiteY4" fmla="*/ 5371 h 53757"/>
                <a:gd name="connsiteX5" fmla="*/ 39772 w 54723"/>
                <a:gd name="connsiteY5" fmla="*/ 3853 h 53757"/>
                <a:gd name="connsiteX6" fmla="*/ 3853 w 54723"/>
                <a:gd name="connsiteY6" fmla="*/ 12453 h 53757"/>
                <a:gd name="connsiteX7" fmla="*/ 12454 w 54723"/>
                <a:gd name="connsiteY7" fmla="*/ 48372 h 5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723" h="53757">
                  <a:moveTo>
                    <a:pt x="12454" y="48372"/>
                  </a:moveTo>
                  <a:lnTo>
                    <a:pt x="14953" y="49889"/>
                  </a:lnTo>
                  <a:cubicBezTo>
                    <a:pt x="19209" y="52508"/>
                    <a:pt x="23910" y="53758"/>
                    <a:pt x="28582" y="53758"/>
                  </a:cubicBezTo>
                  <a:cubicBezTo>
                    <a:pt x="37361" y="53758"/>
                    <a:pt x="45962" y="49324"/>
                    <a:pt x="50871" y="41289"/>
                  </a:cubicBezTo>
                  <a:cubicBezTo>
                    <a:pt x="58400" y="28999"/>
                    <a:pt x="54561" y="12900"/>
                    <a:pt x="42242" y="5371"/>
                  </a:cubicBezTo>
                  <a:lnTo>
                    <a:pt x="39772" y="3853"/>
                  </a:lnTo>
                  <a:cubicBezTo>
                    <a:pt x="27481" y="-3676"/>
                    <a:pt x="11382" y="163"/>
                    <a:pt x="3853" y="12453"/>
                  </a:cubicBezTo>
                  <a:cubicBezTo>
                    <a:pt x="-3676" y="24743"/>
                    <a:pt x="163" y="40843"/>
                    <a:pt x="12454" y="4837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9" name="Freeform: Shape 76">
              <a:extLst>
                <a:ext uri="{FF2B5EF4-FFF2-40B4-BE49-F238E27FC236}">
                  <a16:creationId xmlns:a16="http://schemas.microsoft.com/office/drawing/2014/main" id="{3F9DDE83-3866-526D-2B4F-981F3CA73A54}"/>
                </a:ext>
              </a:extLst>
            </p:cNvPr>
            <p:cNvSpPr/>
            <p:nvPr/>
          </p:nvSpPr>
          <p:spPr>
            <a:xfrm>
              <a:off x="6718759" y="1919780"/>
              <a:ext cx="51436" cy="49963"/>
            </a:xfrm>
            <a:custGeom>
              <a:avLst/>
              <a:gdLst>
                <a:gd name="connsiteX0" fmla="*/ 16184 w 54924"/>
                <a:gd name="connsiteY0" fmla="*/ 50287 h 53351"/>
                <a:gd name="connsiteX1" fmla="*/ 18862 w 54924"/>
                <a:gd name="connsiteY1" fmla="*/ 51388 h 53351"/>
                <a:gd name="connsiteX2" fmla="*/ 28771 w 54924"/>
                <a:gd name="connsiteY2" fmla="*/ 53352 h 53351"/>
                <a:gd name="connsiteX3" fmla="*/ 52965 w 54924"/>
                <a:gd name="connsiteY3" fmla="*/ 37134 h 53351"/>
                <a:gd name="connsiteX4" fmla="*/ 38711 w 54924"/>
                <a:gd name="connsiteY4" fmla="*/ 3060 h 53351"/>
                <a:gd name="connsiteX5" fmla="*/ 36032 w 54924"/>
                <a:gd name="connsiteY5" fmla="*/ 1959 h 53351"/>
                <a:gd name="connsiteX6" fmla="*/ 1959 w 54924"/>
                <a:gd name="connsiteY6" fmla="*/ 16213 h 53351"/>
                <a:gd name="connsiteX7" fmla="*/ 16213 w 54924"/>
                <a:gd name="connsiteY7" fmla="*/ 50287 h 5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24" h="53351">
                  <a:moveTo>
                    <a:pt x="16184" y="50287"/>
                  </a:moveTo>
                  <a:lnTo>
                    <a:pt x="18862" y="51388"/>
                  </a:lnTo>
                  <a:cubicBezTo>
                    <a:pt x="22105" y="52727"/>
                    <a:pt x="25469" y="53352"/>
                    <a:pt x="28771" y="53352"/>
                  </a:cubicBezTo>
                  <a:cubicBezTo>
                    <a:pt x="39068" y="53352"/>
                    <a:pt x="48799" y="47251"/>
                    <a:pt x="52965" y="37134"/>
                  </a:cubicBezTo>
                  <a:cubicBezTo>
                    <a:pt x="58440" y="23772"/>
                    <a:pt x="52043" y="8536"/>
                    <a:pt x="38711" y="3060"/>
                  </a:cubicBezTo>
                  <a:lnTo>
                    <a:pt x="36032" y="1959"/>
                  </a:lnTo>
                  <a:cubicBezTo>
                    <a:pt x="22671" y="-3516"/>
                    <a:pt x="7435" y="2882"/>
                    <a:pt x="1959" y="16213"/>
                  </a:cubicBezTo>
                  <a:cubicBezTo>
                    <a:pt x="-3516" y="29575"/>
                    <a:pt x="2882" y="44811"/>
                    <a:pt x="16213" y="50287"/>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0" name="Freeform: Shape 77">
              <a:extLst>
                <a:ext uri="{FF2B5EF4-FFF2-40B4-BE49-F238E27FC236}">
                  <a16:creationId xmlns:a16="http://schemas.microsoft.com/office/drawing/2014/main" id="{9F1606F5-0F7F-53A7-5F63-8D25CE9D46A2}"/>
                </a:ext>
              </a:extLst>
            </p:cNvPr>
            <p:cNvSpPr/>
            <p:nvPr/>
          </p:nvSpPr>
          <p:spPr>
            <a:xfrm>
              <a:off x="5649309" y="1846336"/>
              <a:ext cx="51553" cy="49582"/>
            </a:xfrm>
            <a:custGeom>
              <a:avLst/>
              <a:gdLst>
                <a:gd name="connsiteX0" fmla="*/ 26109 w 55048"/>
                <a:gd name="connsiteY0" fmla="*/ 52945 h 52944"/>
                <a:gd name="connsiteX1" fmla="*/ 32656 w 55048"/>
                <a:gd name="connsiteY1" fmla="*/ 52112 h 52944"/>
                <a:gd name="connsiteX2" fmla="*/ 35364 w 55048"/>
                <a:gd name="connsiteY2" fmla="*/ 51427 h 52944"/>
                <a:gd name="connsiteX3" fmla="*/ 54231 w 55048"/>
                <a:gd name="connsiteY3" fmla="*/ 19675 h 52944"/>
                <a:gd name="connsiteX4" fmla="*/ 22478 w 55048"/>
                <a:gd name="connsiteY4" fmla="*/ 808 h 52944"/>
                <a:gd name="connsiteX5" fmla="*/ 19592 w 55048"/>
                <a:gd name="connsiteY5" fmla="*/ 1552 h 52944"/>
                <a:gd name="connsiteX6" fmla="*/ 844 w 55048"/>
                <a:gd name="connsiteY6" fmla="*/ 33364 h 52944"/>
                <a:gd name="connsiteX7" fmla="*/ 26109 w 55048"/>
                <a:gd name="connsiteY7" fmla="*/ 52945 h 5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8" h="52944">
                  <a:moveTo>
                    <a:pt x="26109" y="52945"/>
                  </a:moveTo>
                  <a:cubicBezTo>
                    <a:pt x="28281" y="52945"/>
                    <a:pt x="30484" y="52677"/>
                    <a:pt x="32656" y="52112"/>
                  </a:cubicBezTo>
                  <a:lnTo>
                    <a:pt x="35364" y="51427"/>
                  </a:lnTo>
                  <a:cubicBezTo>
                    <a:pt x="49350" y="47856"/>
                    <a:pt x="57801" y="33632"/>
                    <a:pt x="54231" y="19675"/>
                  </a:cubicBezTo>
                  <a:cubicBezTo>
                    <a:pt x="50659" y="5689"/>
                    <a:pt x="36435" y="-2733"/>
                    <a:pt x="22478" y="808"/>
                  </a:cubicBezTo>
                  <a:lnTo>
                    <a:pt x="19592" y="1552"/>
                  </a:lnTo>
                  <a:cubicBezTo>
                    <a:pt x="5635" y="5153"/>
                    <a:pt x="-2786" y="19407"/>
                    <a:pt x="844" y="33364"/>
                  </a:cubicBezTo>
                  <a:cubicBezTo>
                    <a:pt x="3879" y="45148"/>
                    <a:pt x="14503" y="52945"/>
                    <a:pt x="26109" y="52945"/>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1" name="Freeform: Shape 78">
              <a:extLst>
                <a:ext uri="{FF2B5EF4-FFF2-40B4-BE49-F238E27FC236}">
                  <a16:creationId xmlns:a16="http://schemas.microsoft.com/office/drawing/2014/main" id="{198AE1CF-1AD8-B7B4-D7E7-0533CF205EA2}"/>
                </a:ext>
              </a:extLst>
            </p:cNvPr>
            <p:cNvSpPr/>
            <p:nvPr/>
          </p:nvSpPr>
          <p:spPr>
            <a:xfrm>
              <a:off x="5917592" y="1800232"/>
              <a:ext cx="51618" cy="49202"/>
            </a:xfrm>
            <a:custGeom>
              <a:avLst/>
              <a:gdLst>
                <a:gd name="connsiteX0" fmla="*/ 26059 w 55118"/>
                <a:gd name="connsiteY0" fmla="*/ 52539 h 52538"/>
                <a:gd name="connsiteX1" fmla="*/ 28469 w 55118"/>
                <a:gd name="connsiteY1" fmla="*/ 52420 h 52538"/>
                <a:gd name="connsiteX2" fmla="*/ 31326 w 55118"/>
                <a:gd name="connsiteY2" fmla="*/ 52152 h 52538"/>
                <a:gd name="connsiteX3" fmla="*/ 55014 w 55118"/>
                <a:gd name="connsiteY3" fmla="*/ 23792 h 52538"/>
                <a:gd name="connsiteX4" fmla="*/ 26654 w 55118"/>
                <a:gd name="connsiteY4" fmla="*/ 105 h 52538"/>
                <a:gd name="connsiteX5" fmla="*/ 23738 w 55118"/>
                <a:gd name="connsiteY5" fmla="*/ 373 h 52538"/>
                <a:gd name="connsiteX6" fmla="*/ 110 w 55118"/>
                <a:gd name="connsiteY6" fmla="*/ 28762 h 52538"/>
                <a:gd name="connsiteX7" fmla="*/ 26089 w 55118"/>
                <a:gd name="connsiteY7" fmla="*/ 52509 h 5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18" h="52538">
                  <a:moveTo>
                    <a:pt x="26059" y="52539"/>
                  </a:moveTo>
                  <a:cubicBezTo>
                    <a:pt x="26862" y="52539"/>
                    <a:pt x="27666" y="52509"/>
                    <a:pt x="28469" y="52420"/>
                  </a:cubicBezTo>
                  <a:lnTo>
                    <a:pt x="31326" y="52152"/>
                  </a:lnTo>
                  <a:cubicBezTo>
                    <a:pt x="45700" y="50872"/>
                    <a:pt x="56293" y="38166"/>
                    <a:pt x="55014" y="23792"/>
                  </a:cubicBezTo>
                  <a:cubicBezTo>
                    <a:pt x="53734" y="9419"/>
                    <a:pt x="41027" y="-1175"/>
                    <a:pt x="26654" y="105"/>
                  </a:cubicBezTo>
                  <a:lnTo>
                    <a:pt x="23738" y="373"/>
                  </a:lnTo>
                  <a:cubicBezTo>
                    <a:pt x="9364" y="1682"/>
                    <a:pt x="-1200" y="14389"/>
                    <a:pt x="110" y="28762"/>
                  </a:cubicBezTo>
                  <a:cubicBezTo>
                    <a:pt x="1360" y="42332"/>
                    <a:pt x="12727" y="52509"/>
                    <a:pt x="26089" y="52509"/>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2" name="Freeform: Shape 79">
              <a:extLst>
                <a:ext uri="{FF2B5EF4-FFF2-40B4-BE49-F238E27FC236}">
                  <a16:creationId xmlns:a16="http://schemas.microsoft.com/office/drawing/2014/main" id="{18E5EEE3-FCED-1F73-7E64-285CEDE3F861}"/>
                </a:ext>
              </a:extLst>
            </p:cNvPr>
            <p:cNvSpPr/>
            <p:nvPr/>
          </p:nvSpPr>
          <p:spPr>
            <a:xfrm>
              <a:off x="7373161" y="2396965"/>
              <a:ext cx="50685" cy="51007"/>
            </a:xfrm>
            <a:custGeom>
              <a:avLst/>
              <a:gdLst>
                <a:gd name="connsiteX0" fmla="*/ 7983 w 54122"/>
                <a:gd name="connsiteY0" fmla="*/ 45121 h 54465"/>
                <a:gd name="connsiteX1" fmla="*/ 28010 w 54122"/>
                <a:gd name="connsiteY1" fmla="*/ 54465 h 54465"/>
                <a:gd name="connsiteX2" fmla="*/ 44793 w 54122"/>
                <a:gd name="connsiteY2" fmla="*/ 48365 h 54465"/>
                <a:gd name="connsiteX3" fmla="*/ 48008 w 54122"/>
                <a:gd name="connsiteY3" fmla="*/ 11554 h 54465"/>
                <a:gd name="connsiteX4" fmla="*/ 46074 w 54122"/>
                <a:gd name="connsiteY4" fmla="*/ 9262 h 54465"/>
                <a:gd name="connsiteX5" fmla="*/ 9262 w 54122"/>
                <a:gd name="connsiteY5" fmla="*/ 6167 h 54465"/>
                <a:gd name="connsiteX6" fmla="*/ 6167 w 54122"/>
                <a:gd name="connsiteY6" fmla="*/ 42978 h 54465"/>
                <a:gd name="connsiteX7" fmla="*/ 7983 w 54122"/>
                <a:gd name="connsiteY7" fmla="*/ 45121 h 54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122" h="54465">
                  <a:moveTo>
                    <a:pt x="7983" y="45121"/>
                  </a:moveTo>
                  <a:cubicBezTo>
                    <a:pt x="13161" y="51281"/>
                    <a:pt x="20541" y="54465"/>
                    <a:pt x="28010" y="54465"/>
                  </a:cubicBezTo>
                  <a:cubicBezTo>
                    <a:pt x="33932" y="54465"/>
                    <a:pt x="39884" y="52471"/>
                    <a:pt x="44793" y="48365"/>
                  </a:cubicBezTo>
                  <a:cubicBezTo>
                    <a:pt x="55834" y="39080"/>
                    <a:pt x="57293" y="22624"/>
                    <a:pt x="48008" y="11554"/>
                  </a:cubicBezTo>
                  <a:lnTo>
                    <a:pt x="46074" y="9262"/>
                  </a:lnTo>
                  <a:cubicBezTo>
                    <a:pt x="36759" y="-1748"/>
                    <a:pt x="20273" y="-3147"/>
                    <a:pt x="9262" y="6167"/>
                  </a:cubicBezTo>
                  <a:cubicBezTo>
                    <a:pt x="-1748" y="15482"/>
                    <a:pt x="-3147" y="31968"/>
                    <a:pt x="6167" y="42978"/>
                  </a:cubicBezTo>
                  <a:lnTo>
                    <a:pt x="7983" y="45121"/>
                  </a:ln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3" name="Freeform: Shape 80">
              <a:extLst>
                <a:ext uri="{FF2B5EF4-FFF2-40B4-BE49-F238E27FC236}">
                  <a16:creationId xmlns:a16="http://schemas.microsoft.com/office/drawing/2014/main" id="{9719BC8A-3DBD-DC15-2041-D0F591ED6CE6}"/>
                </a:ext>
              </a:extLst>
            </p:cNvPr>
            <p:cNvSpPr/>
            <p:nvPr/>
          </p:nvSpPr>
          <p:spPr>
            <a:xfrm>
              <a:off x="5392104" y="1934837"/>
              <a:ext cx="51419" cy="50039"/>
            </a:xfrm>
            <a:custGeom>
              <a:avLst/>
              <a:gdLst>
                <a:gd name="connsiteX0" fmla="*/ 26142 w 54905"/>
                <a:gd name="connsiteY0" fmla="*/ 53433 h 53432"/>
                <a:gd name="connsiteX1" fmla="*/ 36647 w 54905"/>
                <a:gd name="connsiteY1" fmla="*/ 51201 h 53432"/>
                <a:gd name="connsiteX2" fmla="*/ 39236 w 54905"/>
                <a:gd name="connsiteY2" fmla="*/ 50070 h 53432"/>
                <a:gd name="connsiteX3" fmla="*/ 52716 w 54905"/>
                <a:gd name="connsiteY3" fmla="*/ 15669 h 53432"/>
                <a:gd name="connsiteX4" fmla="*/ 18316 w 54905"/>
                <a:gd name="connsiteY4" fmla="*/ 2189 h 53432"/>
                <a:gd name="connsiteX5" fmla="*/ 15608 w 54905"/>
                <a:gd name="connsiteY5" fmla="*/ 3379 h 53432"/>
                <a:gd name="connsiteX6" fmla="*/ 2216 w 54905"/>
                <a:gd name="connsiteY6" fmla="*/ 37810 h 53432"/>
                <a:gd name="connsiteX7" fmla="*/ 26142 w 54905"/>
                <a:gd name="connsiteY7" fmla="*/ 53433 h 53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05" h="53432">
                  <a:moveTo>
                    <a:pt x="26142" y="53433"/>
                  </a:moveTo>
                  <a:cubicBezTo>
                    <a:pt x="29654" y="53433"/>
                    <a:pt x="33225" y="52719"/>
                    <a:pt x="36647" y="51201"/>
                  </a:cubicBezTo>
                  <a:lnTo>
                    <a:pt x="39236" y="50070"/>
                  </a:lnTo>
                  <a:cubicBezTo>
                    <a:pt x="52449" y="44297"/>
                    <a:pt x="58490" y="28912"/>
                    <a:pt x="52716" y="15669"/>
                  </a:cubicBezTo>
                  <a:cubicBezTo>
                    <a:pt x="46943" y="2457"/>
                    <a:pt x="31558" y="-3584"/>
                    <a:pt x="18316" y="2189"/>
                  </a:cubicBezTo>
                  <a:lnTo>
                    <a:pt x="15608" y="3379"/>
                  </a:lnTo>
                  <a:cubicBezTo>
                    <a:pt x="2395" y="9182"/>
                    <a:pt x="-3586" y="24597"/>
                    <a:pt x="2216" y="37810"/>
                  </a:cubicBezTo>
                  <a:cubicBezTo>
                    <a:pt x="6531" y="47600"/>
                    <a:pt x="16084" y="53433"/>
                    <a:pt x="26142" y="53433"/>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4" name="Freeform: Shape 81">
              <a:extLst>
                <a:ext uri="{FF2B5EF4-FFF2-40B4-BE49-F238E27FC236}">
                  <a16:creationId xmlns:a16="http://schemas.microsoft.com/office/drawing/2014/main" id="{4E61EBB5-44DE-4A52-5B6A-9A92BBC4096E}"/>
                </a:ext>
              </a:extLst>
            </p:cNvPr>
            <p:cNvSpPr/>
            <p:nvPr/>
          </p:nvSpPr>
          <p:spPr>
            <a:xfrm>
              <a:off x="4749579" y="2426670"/>
              <a:ext cx="50617" cy="51037"/>
            </a:xfrm>
            <a:custGeom>
              <a:avLst/>
              <a:gdLst>
                <a:gd name="connsiteX0" fmla="*/ 9728 w 54049"/>
                <a:gd name="connsiteY0" fmla="*/ 48726 h 54498"/>
                <a:gd name="connsiteX1" fmla="*/ 26095 w 54049"/>
                <a:gd name="connsiteY1" fmla="*/ 54499 h 54498"/>
                <a:gd name="connsiteX2" fmla="*/ 46450 w 54049"/>
                <a:gd name="connsiteY2" fmla="*/ 44738 h 54498"/>
                <a:gd name="connsiteX3" fmla="*/ 48266 w 54049"/>
                <a:gd name="connsiteY3" fmla="*/ 42506 h 54498"/>
                <a:gd name="connsiteX4" fmla="*/ 44337 w 54049"/>
                <a:gd name="connsiteY4" fmla="*/ 5784 h 54498"/>
                <a:gd name="connsiteX5" fmla="*/ 7615 w 54049"/>
                <a:gd name="connsiteY5" fmla="*/ 9713 h 54498"/>
                <a:gd name="connsiteX6" fmla="*/ 5770 w 54049"/>
                <a:gd name="connsiteY6" fmla="*/ 12004 h 54498"/>
                <a:gd name="connsiteX7" fmla="*/ 9758 w 54049"/>
                <a:gd name="connsiteY7" fmla="*/ 48726 h 54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49" h="54498">
                  <a:moveTo>
                    <a:pt x="9728" y="48726"/>
                  </a:moveTo>
                  <a:cubicBezTo>
                    <a:pt x="14549" y="52594"/>
                    <a:pt x="20352" y="54499"/>
                    <a:pt x="26095" y="54499"/>
                  </a:cubicBezTo>
                  <a:cubicBezTo>
                    <a:pt x="33743" y="54499"/>
                    <a:pt x="41302" y="51166"/>
                    <a:pt x="46450" y="44738"/>
                  </a:cubicBezTo>
                  <a:lnTo>
                    <a:pt x="48266" y="42506"/>
                  </a:lnTo>
                  <a:cubicBezTo>
                    <a:pt x="57312" y="31287"/>
                    <a:pt x="55556" y="14831"/>
                    <a:pt x="44337" y="5784"/>
                  </a:cubicBezTo>
                  <a:cubicBezTo>
                    <a:pt x="33118" y="-3262"/>
                    <a:pt x="16662" y="-1506"/>
                    <a:pt x="7615" y="9713"/>
                  </a:cubicBezTo>
                  <a:lnTo>
                    <a:pt x="5770" y="12004"/>
                  </a:lnTo>
                  <a:cubicBezTo>
                    <a:pt x="-3276" y="23253"/>
                    <a:pt x="-1491" y="39679"/>
                    <a:pt x="9758" y="48726"/>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5" name="Freeform: Shape 82">
              <a:extLst>
                <a:ext uri="{FF2B5EF4-FFF2-40B4-BE49-F238E27FC236}">
                  <a16:creationId xmlns:a16="http://schemas.microsoft.com/office/drawing/2014/main" id="{4EFC64C3-7A1B-4F30-36C8-660C0C6B2C0E}"/>
                </a:ext>
              </a:extLst>
            </p:cNvPr>
            <p:cNvSpPr/>
            <p:nvPr/>
          </p:nvSpPr>
          <p:spPr>
            <a:xfrm>
              <a:off x="4936505" y="2228978"/>
              <a:ext cx="50960" cy="50750"/>
            </a:xfrm>
            <a:custGeom>
              <a:avLst/>
              <a:gdLst>
                <a:gd name="connsiteX0" fmla="*/ 26143 w 54415"/>
                <a:gd name="connsiteY0" fmla="*/ 54192 h 54191"/>
                <a:gd name="connsiteX1" fmla="*/ 43641 w 54415"/>
                <a:gd name="connsiteY1" fmla="*/ 47466 h 54191"/>
                <a:gd name="connsiteX2" fmla="*/ 45784 w 54415"/>
                <a:gd name="connsiteY2" fmla="*/ 45532 h 54191"/>
                <a:gd name="connsiteX3" fmla="*/ 47688 w 54415"/>
                <a:gd name="connsiteY3" fmla="*/ 8632 h 54191"/>
                <a:gd name="connsiteX4" fmla="*/ 10788 w 54415"/>
                <a:gd name="connsiteY4" fmla="*/ 6727 h 54191"/>
                <a:gd name="connsiteX5" fmla="*/ 8615 w 54415"/>
                <a:gd name="connsiteY5" fmla="*/ 8691 h 54191"/>
                <a:gd name="connsiteX6" fmla="*/ 6741 w 54415"/>
                <a:gd name="connsiteY6" fmla="*/ 45592 h 54191"/>
                <a:gd name="connsiteX7" fmla="*/ 26143 w 54415"/>
                <a:gd name="connsiteY7" fmla="*/ 54192 h 5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15" h="54191">
                  <a:moveTo>
                    <a:pt x="26143" y="54192"/>
                  </a:moveTo>
                  <a:cubicBezTo>
                    <a:pt x="32392" y="54192"/>
                    <a:pt x="38641" y="51960"/>
                    <a:pt x="43641" y="47466"/>
                  </a:cubicBezTo>
                  <a:lnTo>
                    <a:pt x="45784" y="45532"/>
                  </a:lnTo>
                  <a:cubicBezTo>
                    <a:pt x="56496" y="35861"/>
                    <a:pt x="57360" y="19345"/>
                    <a:pt x="47688" y="8632"/>
                  </a:cubicBezTo>
                  <a:cubicBezTo>
                    <a:pt x="38017" y="-2081"/>
                    <a:pt x="21501" y="-2944"/>
                    <a:pt x="10788" y="6727"/>
                  </a:cubicBezTo>
                  <a:lnTo>
                    <a:pt x="8615" y="8691"/>
                  </a:lnTo>
                  <a:cubicBezTo>
                    <a:pt x="-2098" y="18363"/>
                    <a:pt x="-2931" y="34879"/>
                    <a:pt x="6741" y="45592"/>
                  </a:cubicBezTo>
                  <a:cubicBezTo>
                    <a:pt x="11889" y="51305"/>
                    <a:pt x="19001" y="54192"/>
                    <a:pt x="26143" y="54192"/>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96" name="Freeform: Shape 83">
              <a:extLst>
                <a:ext uri="{FF2B5EF4-FFF2-40B4-BE49-F238E27FC236}">
                  <a16:creationId xmlns:a16="http://schemas.microsoft.com/office/drawing/2014/main" id="{7F3B3CA6-6F87-2A4B-D301-911CA70B1072}"/>
                </a:ext>
              </a:extLst>
            </p:cNvPr>
            <p:cNvSpPr/>
            <p:nvPr/>
          </p:nvSpPr>
          <p:spPr>
            <a:xfrm>
              <a:off x="5152467" y="2063565"/>
              <a:ext cx="51214" cy="50428"/>
            </a:xfrm>
            <a:custGeom>
              <a:avLst/>
              <a:gdLst>
                <a:gd name="connsiteX0" fmla="*/ 26165 w 54687"/>
                <a:gd name="connsiteY0" fmla="*/ 53848 h 53847"/>
                <a:gd name="connsiteX1" fmla="*/ 40330 w 54687"/>
                <a:gd name="connsiteY1" fmla="*/ 49652 h 53847"/>
                <a:gd name="connsiteX2" fmla="*/ 42740 w 54687"/>
                <a:gd name="connsiteY2" fmla="*/ 48075 h 53847"/>
                <a:gd name="connsiteX3" fmla="*/ 50507 w 54687"/>
                <a:gd name="connsiteY3" fmla="*/ 11948 h 53847"/>
                <a:gd name="connsiteX4" fmla="*/ 14380 w 54687"/>
                <a:gd name="connsiteY4" fmla="*/ 4181 h 53847"/>
                <a:gd name="connsiteX5" fmla="*/ 11940 w 54687"/>
                <a:gd name="connsiteY5" fmla="*/ 5758 h 53847"/>
                <a:gd name="connsiteX6" fmla="*/ 4203 w 54687"/>
                <a:gd name="connsiteY6" fmla="*/ 41885 h 53847"/>
                <a:gd name="connsiteX7" fmla="*/ 26165 w 54687"/>
                <a:gd name="connsiteY7" fmla="*/ 53818 h 53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687" h="53847">
                  <a:moveTo>
                    <a:pt x="26165" y="53848"/>
                  </a:moveTo>
                  <a:cubicBezTo>
                    <a:pt x="31015" y="53848"/>
                    <a:pt x="35955" y="52479"/>
                    <a:pt x="40330" y="49652"/>
                  </a:cubicBezTo>
                  <a:lnTo>
                    <a:pt x="42740" y="48075"/>
                  </a:lnTo>
                  <a:cubicBezTo>
                    <a:pt x="54852" y="40248"/>
                    <a:pt x="58333" y="24089"/>
                    <a:pt x="50507" y="11948"/>
                  </a:cubicBezTo>
                  <a:cubicBezTo>
                    <a:pt x="42681" y="-164"/>
                    <a:pt x="26522" y="-3645"/>
                    <a:pt x="14380" y="4181"/>
                  </a:cubicBezTo>
                  <a:lnTo>
                    <a:pt x="11940" y="5758"/>
                  </a:lnTo>
                  <a:cubicBezTo>
                    <a:pt x="-172" y="13585"/>
                    <a:pt x="-3653" y="29773"/>
                    <a:pt x="4203" y="41885"/>
                  </a:cubicBezTo>
                  <a:cubicBezTo>
                    <a:pt x="9202" y="49622"/>
                    <a:pt x="17594" y="53818"/>
                    <a:pt x="26165" y="53818"/>
                  </a:cubicBezTo>
                  <a:close/>
                </a:path>
              </a:pathLst>
            </a:custGeom>
            <a:grpFill/>
            <a:ln w="2976" cap="flat">
              <a:solidFill>
                <a:schemeClr val="tx2">
                  <a:lumMod val="60000"/>
                  <a:lumOff val="40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59" name="Group 58">
            <a:extLst>
              <a:ext uri="{FF2B5EF4-FFF2-40B4-BE49-F238E27FC236}">
                <a16:creationId xmlns:a16="http://schemas.microsoft.com/office/drawing/2014/main" id="{C7578477-E913-F76D-F025-D752E75E126D}"/>
              </a:ext>
            </a:extLst>
          </p:cNvPr>
          <p:cNvGrpSpPr/>
          <p:nvPr/>
        </p:nvGrpSpPr>
        <p:grpSpPr>
          <a:xfrm>
            <a:off x="10054497" y="2961855"/>
            <a:ext cx="1379808" cy="2167535"/>
            <a:chOff x="10330705" y="2900495"/>
            <a:chExt cx="1475533" cy="2317908"/>
          </a:xfrm>
          <a:solidFill>
            <a:schemeClr val="bg1">
              <a:lumMod val="85000"/>
            </a:schemeClr>
          </a:solidFill>
        </p:grpSpPr>
        <p:sp>
          <p:nvSpPr>
            <p:cNvPr id="73" name="Freeform: Shape 85">
              <a:extLst>
                <a:ext uri="{FF2B5EF4-FFF2-40B4-BE49-F238E27FC236}">
                  <a16:creationId xmlns:a16="http://schemas.microsoft.com/office/drawing/2014/main" id="{B8CCA130-38D8-FDBC-3CC7-9E6A96A97B4F}"/>
                </a:ext>
              </a:extLst>
            </p:cNvPr>
            <p:cNvSpPr/>
            <p:nvPr/>
          </p:nvSpPr>
          <p:spPr>
            <a:xfrm>
              <a:off x="11726254" y="3162532"/>
              <a:ext cx="49457" cy="51635"/>
            </a:xfrm>
            <a:custGeom>
              <a:avLst/>
              <a:gdLst>
                <a:gd name="connsiteX0" fmla="*/ 1027 w 52810"/>
                <a:gd name="connsiteY0" fmla="*/ 33978 h 55136"/>
                <a:gd name="connsiteX1" fmla="*/ 26649 w 52810"/>
                <a:gd name="connsiteY1" fmla="*/ 55136 h 55136"/>
                <a:gd name="connsiteX2" fmla="*/ 31648 w 52810"/>
                <a:gd name="connsiteY2" fmla="*/ 54660 h 55136"/>
                <a:gd name="connsiteX3" fmla="*/ 52330 w 52810"/>
                <a:gd name="connsiteY3" fmla="*/ 24039 h 55136"/>
                <a:gd name="connsiteX4" fmla="*/ 51765 w 52810"/>
                <a:gd name="connsiteY4" fmla="*/ 21093 h 55136"/>
                <a:gd name="connsiteX5" fmla="*/ 21084 w 52810"/>
                <a:gd name="connsiteY5" fmla="*/ 500 h 55136"/>
                <a:gd name="connsiteX6" fmla="*/ 492 w 52810"/>
                <a:gd name="connsiteY6" fmla="*/ 31181 h 55136"/>
                <a:gd name="connsiteX7" fmla="*/ 1027 w 52810"/>
                <a:gd name="connsiteY7" fmla="*/ 33948 h 55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10" h="55136">
                  <a:moveTo>
                    <a:pt x="1027" y="33978"/>
                  </a:moveTo>
                  <a:cubicBezTo>
                    <a:pt x="3438" y="46477"/>
                    <a:pt x="14388" y="55136"/>
                    <a:pt x="26649" y="55136"/>
                  </a:cubicBezTo>
                  <a:cubicBezTo>
                    <a:pt x="28286" y="55136"/>
                    <a:pt x="29952" y="54987"/>
                    <a:pt x="31648" y="54660"/>
                  </a:cubicBezTo>
                  <a:cubicBezTo>
                    <a:pt x="45813" y="51922"/>
                    <a:pt x="55069" y="38204"/>
                    <a:pt x="52330" y="24039"/>
                  </a:cubicBezTo>
                  <a:lnTo>
                    <a:pt x="51765" y="21093"/>
                  </a:lnTo>
                  <a:cubicBezTo>
                    <a:pt x="48968" y="6928"/>
                    <a:pt x="35249" y="-2297"/>
                    <a:pt x="21084" y="500"/>
                  </a:cubicBezTo>
                  <a:cubicBezTo>
                    <a:pt x="6919" y="3297"/>
                    <a:pt x="-2276" y="17016"/>
                    <a:pt x="492" y="31181"/>
                  </a:cubicBezTo>
                  <a:lnTo>
                    <a:pt x="1027" y="33948"/>
                  </a:ln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4" name="Freeform: Shape 86">
              <a:extLst>
                <a:ext uri="{FF2B5EF4-FFF2-40B4-BE49-F238E27FC236}">
                  <a16:creationId xmlns:a16="http://schemas.microsoft.com/office/drawing/2014/main" id="{02C3D0AB-11CA-9426-2C1C-0E4CD206458B}"/>
                </a:ext>
              </a:extLst>
            </p:cNvPr>
            <p:cNvSpPr/>
            <p:nvPr/>
          </p:nvSpPr>
          <p:spPr>
            <a:xfrm>
              <a:off x="11280539" y="4671300"/>
              <a:ext cx="50813" cy="50873"/>
            </a:xfrm>
            <a:custGeom>
              <a:avLst/>
              <a:gdLst>
                <a:gd name="connsiteX0" fmla="*/ 9281 w 54258"/>
                <a:gd name="connsiteY0" fmla="*/ 8018 h 54322"/>
                <a:gd name="connsiteX1" fmla="*/ 7346 w 54258"/>
                <a:gd name="connsiteY1" fmla="*/ 10042 h 54322"/>
                <a:gd name="connsiteX2" fmla="*/ 7972 w 54258"/>
                <a:gd name="connsiteY2" fmla="*/ 46972 h 54322"/>
                <a:gd name="connsiteX3" fmla="*/ 26124 w 54258"/>
                <a:gd name="connsiteY3" fmla="*/ 54322 h 54322"/>
                <a:gd name="connsiteX4" fmla="*/ 44901 w 54258"/>
                <a:gd name="connsiteY4" fmla="*/ 46377 h 54322"/>
                <a:gd name="connsiteX5" fmla="*/ 46984 w 54258"/>
                <a:gd name="connsiteY5" fmla="*/ 44205 h 54322"/>
                <a:gd name="connsiteX6" fmla="*/ 46211 w 54258"/>
                <a:gd name="connsiteY6" fmla="*/ 7274 h 54322"/>
                <a:gd name="connsiteX7" fmla="*/ 9281 w 54258"/>
                <a:gd name="connsiteY7" fmla="*/ 8048 h 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58" h="54322">
                  <a:moveTo>
                    <a:pt x="9281" y="8018"/>
                  </a:moveTo>
                  <a:lnTo>
                    <a:pt x="7346" y="10042"/>
                  </a:lnTo>
                  <a:cubicBezTo>
                    <a:pt x="-2682" y="20428"/>
                    <a:pt x="-2414" y="36943"/>
                    <a:pt x="7972" y="46972"/>
                  </a:cubicBezTo>
                  <a:cubicBezTo>
                    <a:pt x="13060" y="51882"/>
                    <a:pt x="19607" y="54322"/>
                    <a:pt x="26124" y="54322"/>
                  </a:cubicBezTo>
                  <a:cubicBezTo>
                    <a:pt x="32641" y="54322"/>
                    <a:pt x="39783" y="51674"/>
                    <a:pt x="44901" y="46377"/>
                  </a:cubicBezTo>
                  <a:lnTo>
                    <a:pt x="46984" y="44205"/>
                  </a:lnTo>
                  <a:cubicBezTo>
                    <a:pt x="56984" y="33789"/>
                    <a:pt x="56626" y="17243"/>
                    <a:pt x="46211" y="7274"/>
                  </a:cubicBezTo>
                  <a:cubicBezTo>
                    <a:pt x="35795" y="-2724"/>
                    <a:pt x="19279" y="-2367"/>
                    <a:pt x="9281" y="8048"/>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5" name="Freeform: Shape 87">
              <a:extLst>
                <a:ext uri="{FF2B5EF4-FFF2-40B4-BE49-F238E27FC236}">
                  <a16:creationId xmlns:a16="http://schemas.microsoft.com/office/drawing/2014/main" id="{5F47B14A-3204-F355-D149-CE3A61632E0C}"/>
                </a:ext>
              </a:extLst>
            </p:cNvPr>
            <p:cNvSpPr/>
            <p:nvPr/>
          </p:nvSpPr>
          <p:spPr>
            <a:xfrm>
              <a:off x="10330705" y="5169033"/>
              <a:ext cx="51636" cy="49370"/>
            </a:xfrm>
            <a:custGeom>
              <a:avLst/>
              <a:gdLst>
                <a:gd name="connsiteX0" fmla="*/ 24796 w 55137"/>
                <a:gd name="connsiteY0" fmla="*/ 344 h 52718"/>
                <a:gd name="connsiteX1" fmla="*/ 21999 w 55137"/>
                <a:gd name="connsiteY1" fmla="*/ 790 h 52718"/>
                <a:gd name="connsiteX2" fmla="*/ 335 w 55137"/>
                <a:gd name="connsiteY2" fmla="*/ 30727 h 52718"/>
                <a:gd name="connsiteX3" fmla="*/ 26106 w 55137"/>
                <a:gd name="connsiteY3" fmla="*/ 52719 h 52718"/>
                <a:gd name="connsiteX4" fmla="*/ 30272 w 55137"/>
                <a:gd name="connsiteY4" fmla="*/ 52391 h 52718"/>
                <a:gd name="connsiteX5" fmla="*/ 33218 w 55137"/>
                <a:gd name="connsiteY5" fmla="*/ 51915 h 52718"/>
                <a:gd name="connsiteX6" fmla="*/ 54793 w 55137"/>
                <a:gd name="connsiteY6" fmla="*/ 21919 h 52718"/>
                <a:gd name="connsiteX7" fmla="*/ 24796 w 55137"/>
                <a:gd name="connsiteY7" fmla="*/ 344 h 52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137" h="52718">
                  <a:moveTo>
                    <a:pt x="24796" y="344"/>
                  </a:moveTo>
                  <a:lnTo>
                    <a:pt x="21999" y="790"/>
                  </a:lnTo>
                  <a:cubicBezTo>
                    <a:pt x="7745" y="3082"/>
                    <a:pt x="-1956" y="16473"/>
                    <a:pt x="335" y="30727"/>
                  </a:cubicBezTo>
                  <a:cubicBezTo>
                    <a:pt x="2388" y="43583"/>
                    <a:pt x="13488" y="52719"/>
                    <a:pt x="26106" y="52719"/>
                  </a:cubicBezTo>
                  <a:cubicBezTo>
                    <a:pt x="27475" y="52719"/>
                    <a:pt x="28874" y="52600"/>
                    <a:pt x="30272" y="52391"/>
                  </a:cubicBezTo>
                  <a:lnTo>
                    <a:pt x="33218" y="51915"/>
                  </a:lnTo>
                  <a:cubicBezTo>
                    <a:pt x="47443" y="49594"/>
                    <a:pt x="57114" y="36173"/>
                    <a:pt x="54793" y="21919"/>
                  </a:cubicBezTo>
                  <a:cubicBezTo>
                    <a:pt x="52472" y="7694"/>
                    <a:pt x="39051" y="-1977"/>
                    <a:pt x="24796" y="344"/>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6" name="Freeform: Shape 88">
              <a:extLst>
                <a:ext uri="{FF2B5EF4-FFF2-40B4-BE49-F238E27FC236}">
                  <a16:creationId xmlns:a16="http://schemas.microsoft.com/office/drawing/2014/main" id="{3753AE83-935B-5E68-0A89-E0D10CE6156A}"/>
                </a:ext>
              </a:extLst>
            </p:cNvPr>
            <p:cNvSpPr/>
            <p:nvPr/>
          </p:nvSpPr>
          <p:spPr>
            <a:xfrm>
              <a:off x="10595157" y="5103900"/>
              <a:ext cx="51523" cy="49820"/>
            </a:xfrm>
            <a:custGeom>
              <a:avLst/>
              <a:gdLst>
                <a:gd name="connsiteX0" fmla="*/ 20595 w 55016"/>
                <a:gd name="connsiteY0" fmla="*/ 1389 h 53198"/>
                <a:gd name="connsiteX1" fmla="*/ 17888 w 55016"/>
                <a:gd name="connsiteY1" fmla="*/ 2282 h 53198"/>
                <a:gd name="connsiteX2" fmla="*/ 1342 w 55016"/>
                <a:gd name="connsiteY2" fmla="*/ 35314 h 53198"/>
                <a:gd name="connsiteX3" fmla="*/ 26131 w 55016"/>
                <a:gd name="connsiteY3" fmla="*/ 53199 h 53198"/>
                <a:gd name="connsiteX4" fmla="*/ 34374 w 55016"/>
                <a:gd name="connsiteY4" fmla="*/ 51859 h 53198"/>
                <a:gd name="connsiteX5" fmla="*/ 37171 w 55016"/>
                <a:gd name="connsiteY5" fmla="*/ 50907 h 53198"/>
                <a:gd name="connsiteX6" fmla="*/ 53657 w 55016"/>
                <a:gd name="connsiteY6" fmla="*/ 17846 h 53198"/>
                <a:gd name="connsiteX7" fmla="*/ 20595 w 55016"/>
                <a:gd name="connsiteY7" fmla="*/ 1359 h 53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16" h="53198">
                  <a:moveTo>
                    <a:pt x="20595" y="1389"/>
                  </a:moveTo>
                  <a:lnTo>
                    <a:pt x="17888" y="2282"/>
                  </a:lnTo>
                  <a:cubicBezTo>
                    <a:pt x="4198" y="6835"/>
                    <a:pt x="-3211" y="21625"/>
                    <a:pt x="1342" y="35314"/>
                  </a:cubicBezTo>
                  <a:cubicBezTo>
                    <a:pt x="4972" y="46265"/>
                    <a:pt x="15180" y="53199"/>
                    <a:pt x="26131" y="53199"/>
                  </a:cubicBezTo>
                  <a:cubicBezTo>
                    <a:pt x="28868" y="53199"/>
                    <a:pt x="31636" y="52752"/>
                    <a:pt x="34374" y="51859"/>
                  </a:cubicBezTo>
                  <a:lnTo>
                    <a:pt x="37171" y="50907"/>
                  </a:lnTo>
                  <a:cubicBezTo>
                    <a:pt x="50860" y="46324"/>
                    <a:pt x="58240" y="31534"/>
                    <a:pt x="53657" y="17846"/>
                  </a:cubicBezTo>
                  <a:cubicBezTo>
                    <a:pt x="49074" y="4157"/>
                    <a:pt x="34284" y="-3223"/>
                    <a:pt x="20595" y="1359"/>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7" name="Freeform: Shape 89">
              <a:extLst>
                <a:ext uri="{FF2B5EF4-FFF2-40B4-BE49-F238E27FC236}">
                  <a16:creationId xmlns:a16="http://schemas.microsoft.com/office/drawing/2014/main" id="{9A07375F-D0B3-6350-7839-713932A9F284}"/>
                </a:ext>
              </a:extLst>
            </p:cNvPr>
            <p:cNvSpPr/>
            <p:nvPr/>
          </p:nvSpPr>
          <p:spPr>
            <a:xfrm>
              <a:off x="11076237" y="4851598"/>
              <a:ext cx="51074" cy="50551"/>
            </a:xfrm>
            <a:custGeom>
              <a:avLst/>
              <a:gdLst>
                <a:gd name="connsiteX0" fmla="*/ 12759 w 54537"/>
                <a:gd name="connsiteY0" fmla="*/ 5205 h 53979"/>
                <a:gd name="connsiteX1" fmla="*/ 10468 w 54537"/>
                <a:gd name="connsiteY1" fmla="*/ 6931 h 53979"/>
                <a:gd name="connsiteX2" fmla="*/ 5201 w 54537"/>
                <a:gd name="connsiteY2" fmla="*/ 43504 h 53979"/>
                <a:gd name="connsiteX3" fmla="*/ 26120 w 54537"/>
                <a:gd name="connsiteY3" fmla="*/ 53979 h 53979"/>
                <a:gd name="connsiteX4" fmla="*/ 41744 w 54537"/>
                <a:gd name="connsiteY4" fmla="*/ 48772 h 53979"/>
                <a:gd name="connsiteX5" fmla="*/ 44095 w 54537"/>
                <a:gd name="connsiteY5" fmla="*/ 47016 h 53979"/>
                <a:gd name="connsiteX6" fmla="*/ 49302 w 54537"/>
                <a:gd name="connsiteY6" fmla="*/ 10443 h 53979"/>
                <a:gd name="connsiteX7" fmla="*/ 12729 w 54537"/>
                <a:gd name="connsiteY7" fmla="*/ 5235 h 53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537" h="53979">
                  <a:moveTo>
                    <a:pt x="12759" y="5205"/>
                  </a:moveTo>
                  <a:lnTo>
                    <a:pt x="10468" y="6931"/>
                  </a:lnTo>
                  <a:cubicBezTo>
                    <a:pt x="-1078" y="15561"/>
                    <a:pt x="-3429" y="31958"/>
                    <a:pt x="5201" y="43504"/>
                  </a:cubicBezTo>
                  <a:cubicBezTo>
                    <a:pt x="10319" y="50349"/>
                    <a:pt x="18175" y="53979"/>
                    <a:pt x="26120" y="53979"/>
                  </a:cubicBezTo>
                  <a:cubicBezTo>
                    <a:pt x="31566" y="53979"/>
                    <a:pt x="37042" y="52283"/>
                    <a:pt x="41744" y="48772"/>
                  </a:cubicBezTo>
                  <a:lnTo>
                    <a:pt x="44095" y="47016"/>
                  </a:lnTo>
                  <a:cubicBezTo>
                    <a:pt x="55641" y="38356"/>
                    <a:pt x="57962" y="21989"/>
                    <a:pt x="49302" y="10443"/>
                  </a:cubicBezTo>
                  <a:cubicBezTo>
                    <a:pt x="40643" y="-1104"/>
                    <a:pt x="24276" y="-3425"/>
                    <a:pt x="12729" y="5235"/>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8" name="Freeform: Shape 90">
              <a:extLst>
                <a:ext uri="{FF2B5EF4-FFF2-40B4-BE49-F238E27FC236}">
                  <a16:creationId xmlns:a16="http://schemas.microsoft.com/office/drawing/2014/main" id="{BD32DA6E-6077-C1CB-EF3B-67B960C71E6B}"/>
                </a:ext>
              </a:extLst>
            </p:cNvPr>
            <p:cNvSpPr/>
            <p:nvPr/>
          </p:nvSpPr>
          <p:spPr>
            <a:xfrm>
              <a:off x="10845838" y="4997089"/>
              <a:ext cx="51373" cy="50229"/>
            </a:xfrm>
            <a:custGeom>
              <a:avLst/>
              <a:gdLst>
                <a:gd name="connsiteX0" fmla="*/ 16607 w 54856"/>
                <a:gd name="connsiteY0" fmla="*/ 3016 h 53635"/>
                <a:gd name="connsiteX1" fmla="*/ 13988 w 54856"/>
                <a:gd name="connsiteY1" fmla="*/ 4386 h 53635"/>
                <a:gd name="connsiteX2" fmla="*/ 3007 w 54856"/>
                <a:gd name="connsiteY2" fmla="*/ 39649 h 53635"/>
                <a:gd name="connsiteX3" fmla="*/ 26159 w 54856"/>
                <a:gd name="connsiteY3" fmla="*/ 53635 h 53635"/>
                <a:gd name="connsiteX4" fmla="*/ 38271 w 54856"/>
                <a:gd name="connsiteY4" fmla="*/ 50630 h 53635"/>
                <a:gd name="connsiteX5" fmla="*/ 40830 w 54856"/>
                <a:gd name="connsiteY5" fmla="*/ 49291 h 53635"/>
                <a:gd name="connsiteX6" fmla="*/ 51870 w 54856"/>
                <a:gd name="connsiteY6" fmla="*/ 14027 h 53635"/>
                <a:gd name="connsiteX7" fmla="*/ 16607 w 54856"/>
                <a:gd name="connsiteY7" fmla="*/ 2987 h 53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56" h="53635">
                  <a:moveTo>
                    <a:pt x="16607" y="3016"/>
                  </a:moveTo>
                  <a:lnTo>
                    <a:pt x="13988" y="4386"/>
                  </a:lnTo>
                  <a:cubicBezTo>
                    <a:pt x="1222" y="11081"/>
                    <a:pt x="-3718" y="26883"/>
                    <a:pt x="3007" y="39649"/>
                  </a:cubicBezTo>
                  <a:cubicBezTo>
                    <a:pt x="7679" y="48547"/>
                    <a:pt x="16756" y="53635"/>
                    <a:pt x="26159" y="53635"/>
                  </a:cubicBezTo>
                  <a:cubicBezTo>
                    <a:pt x="30237" y="53635"/>
                    <a:pt x="34402" y="52683"/>
                    <a:pt x="38271" y="50630"/>
                  </a:cubicBezTo>
                  <a:lnTo>
                    <a:pt x="40830" y="49291"/>
                  </a:lnTo>
                  <a:cubicBezTo>
                    <a:pt x="53626" y="42595"/>
                    <a:pt x="58566" y="26823"/>
                    <a:pt x="51870" y="14027"/>
                  </a:cubicBezTo>
                  <a:cubicBezTo>
                    <a:pt x="45175" y="1231"/>
                    <a:pt x="29403" y="-3709"/>
                    <a:pt x="16607" y="2987"/>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9" name="Freeform: Shape 91">
              <a:extLst>
                <a:ext uri="{FF2B5EF4-FFF2-40B4-BE49-F238E27FC236}">
                  <a16:creationId xmlns:a16="http://schemas.microsoft.com/office/drawing/2014/main" id="{9BE49D71-F629-CA9A-5273-8E4F3C63DDF8}"/>
                </a:ext>
              </a:extLst>
            </p:cNvPr>
            <p:cNvSpPr/>
            <p:nvPr/>
          </p:nvSpPr>
          <p:spPr>
            <a:xfrm>
              <a:off x="11453585" y="4460895"/>
              <a:ext cx="50494" cy="51148"/>
            </a:xfrm>
            <a:custGeom>
              <a:avLst/>
              <a:gdLst>
                <a:gd name="connsiteX0" fmla="*/ 42660 w 53918"/>
                <a:gd name="connsiteY0" fmla="*/ 4652 h 54616"/>
                <a:gd name="connsiteX1" fmla="*/ 6325 w 53918"/>
                <a:gd name="connsiteY1" fmla="*/ 11258 h 54616"/>
                <a:gd name="connsiteX2" fmla="*/ 4719 w 53918"/>
                <a:gd name="connsiteY2" fmla="*/ 13549 h 54616"/>
                <a:gd name="connsiteX3" fmla="*/ 11176 w 53918"/>
                <a:gd name="connsiteY3" fmla="*/ 49914 h 54616"/>
                <a:gd name="connsiteX4" fmla="*/ 26115 w 53918"/>
                <a:gd name="connsiteY4" fmla="*/ 54616 h 54616"/>
                <a:gd name="connsiteX5" fmla="*/ 47541 w 53918"/>
                <a:gd name="connsiteY5" fmla="*/ 43457 h 54616"/>
                <a:gd name="connsiteX6" fmla="*/ 49267 w 53918"/>
                <a:gd name="connsiteY6" fmla="*/ 40987 h 54616"/>
                <a:gd name="connsiteX7" fmla="*/ 42660 w 53918"/>
                <a:gd name="connsiteY7" fmla="*/ 4652 h 5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918" h="54616">
                  <a:moveTo>
                    <a:pt x="42660" y="4652"/>
                  </a:moveTo>
                  <a:cubicBezTo>
                    <a:pt x="30787" y="-3562"/>
                    <a:pt x="14538" y="-616"/>
                    <a:pt x="6325" y="11258"/>
                  </a:cubicBezTo>
                  <a:lnTo>
                    <a:pt x="4719" y="13549"/>
                  </a:lnTo>
                  <a:cubicBezTo>
                    <a:pt x="-3554" y="25364"/>
                    <a:pt x="-668" y="41671"/>
                    <a:pt x="11176" y="49914"/>
                  </a:cubicBezTo>
                  <a:cubicBezTo>
                    <a:pt x="15729" y="53098"/>
                    <a:pt x="20937" y="54616"/>
                    <a:pt x="26115" y="54616"/>
                  </a:cubicBezTo>
                  <a:cubicBezTo>
                    <a:pt x="34358" y="54616"/>
                    <a:pt x="42482" y="50718"/>
                    <a:pt x="47541" y="43457"/>
                  </a:cubicBezTo>
                  <a:lnTo>
                    <a:pt x="49267" y="40987"/>
                  </a:lnTo>
                  <a:cubicBezTo>
                    <a:pt x="57480" y="29113"/>
                    <a:pt x="54534" y="12865"/>
                    <a:pt x="42660" y="4652"/>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0" name="Freeform: Shape 92">
              <a:extLst>
                <a:ext uri="{FF2B5EF4-FFF2-40B4-BE49-F238E27FC236}">
                  <a16:creationId xmlns:a16="http://schemas.microsoft.com/office/drawing/2014/main" id="{973F5DB9-2308-6669-27A9-5F30A42B90AD}"/>
                </a:ext>
              </a:extLst>
            </p:cNvPr>
            <p:cNvSpPr/>
            <p:nvPr/>
          </p:nvSpPr>
          <p:spPr>
            <a:xfrm>
              <a:off x="11744660" y="3705108"/>
              <a:ext cx="49269" cy="51608"/>
            </a:xfrm>
            <a:custGeom>
              <a:avLst/>
              <a:gdLst>
                <a:gd name="connsiteX0" fmla="*/ 29701 w 52610"/>
                <a:gd name="connsiteY0" fmla="*/ 203 h 55107"/>
                <a:gd name="connsiteX1" fmla="*/ 567 w 52610"/>
                <a:gd name="connsiteY1" fmla="*/ 22909 h 55107"/>
                <a:gd name="connsiteX2" fmla="*/ 211 w 52610"/>
                <a:gd name="connsiteY2" fmla="*/ 25706 h 55107"/>
                <a:gd name="connsiteX3" fmla="*/ 22827 w 52610"/>
                <a:gd name="connsiteY3" fmla="*/ 54899 h 55107"/>
                <a:gd name="connsiteX4" fmla="*/ 26160 w 52610"/>
                <a:gd name="connsiteY4" fmla="*/ 55107 h 55107"/>
                <a:gd name="connsiteX5" fmla="*/ 52050 w 52610"/>
                <a:gd name="connsiteY5" fmla="*/ 32283 h 55107"/>
                <a:gd name="connsiteX6" fmla="*/ 52407 w 52610"/>
                <a:gd name="connsiteY6" fmla="*/ 29337 h 55107"/>
                <a:gd name="connsiteX7" fmla="*/ 29701 w 52610"/>
                <a:gd name="connsiteY7" fmla="*/ 203 h 5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10" h="55107">
                  <a:moveTo>
                    <a:pt x="29701" y="203"/>
                  </a:moveTo>
                  <a:cubicBezTo>
                    <a:pt x="15417" y="-1582"/>
                    <a:pt x="2323" y="8595"/>
                    <a:pt x="567" y="22909"/>
                  </a:cubicBezTo>
                  <a:lnTo>
                    <a:pt x="211" y="25706"/>
                  </a:lnTo>
                  <a:cubicBezTo>
                    <a:pt x="-1605" y="40020"/>
                    <a:pt x="8513" y="53084"/>
                    <a:pt x="22827" y="54899"/>
                  </a:cubicBezTo>
                  <a:cubicBezTo>
                    <a:pt x="23958" y="55048"/>
                    <a:pt x="25058" y="55107"/>
                    <a:pt x="26160" y="55107"/>
                  </a:cubicBezTo>
                  <a:cubicBezTo>
                    <a:pt x="39105" y="55107"/>
                    <a:pt x="50353" y="45466"/>
                    <a:pt x="52050" y="32283"/>
                  </a:cubicBezTo>
                  <a:lnTo>
                    <a:pt x="52407" y="29337"/>
                  </a:lnTo>
                  <a:cubicBezTo>
                    <a:pt x="54192" y="15023"/>
                    <a:pt x="44015" y="1959"/>
                    <a:pt x="29701" y="203"/>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1" name="Freeform: Shape 93">
              <a:extLst>
                <a:ext uri="{FF2B5EF4-FFF2-40B4-BE49-F238E27FC236}">
                  <a16:creationId xmlns:a16="http://schemas.microsoft.com/office/drawing/2014/main" id="{CCB97BCE-1C4B-AC9A-7C6F-9819079056D2}"/>
                </a:ext>
              </a:extLst>
            </p:cNvPr>
            <p:cNvSpPr/>
            <p:nvPr/>
          </p:nvSpPr>
          <p:spPr>
            <a:xfrm>
              <a:off x="11757214" y="3433120"/>
              <a:ext cx="49024" cy="51653"/>
            </a:xfrm>
            <a:custGeom>
              <a:avLst/>
              <a:gdLst>
                <a:gd name="connsiteX0" fmla="*/ 52215 w 52348"/>
                <a:gd name="connsiteY0" fmla="*/ 25218 h 55155"/>
                <a:gd name="connsiteX1" fmla="*/ 25194 w 52348"/>
                <a:gd name="connsiteY1" fmla="*/ 13 h 55155"/>
                <a:gd name="connsiteX2" fmla="*/ 18 w 52348"/>
                <a:gd name="connsiteY2" fmla="*/ 27033 h 55155"/>
                <a:gd name="connsiteX3" fmla="*/ 108 w 52348"/>
                <a:gd name="connsiteY3" fmla="*/ 29860 h 55155"/>
                <a:gd name="connsiteX4" fmla="*/ 26206 w 52348"/>
                <a:gd name="connsiteY4" fmla="*/ 55155 h 55155"/>
                <a:gd name="connsiteX5" fmla="*/ 27069 w 52348"/>
                <a:gd name="connsiteY5" fmla="*/ 55155 h 55155"/>
                <a:gd name="connsiteX6" fmla="*/ 52334 w 52348"/>
                <a:gd name="connsiteY6" fmla="*/ 28194 h 55155"/>
                <a:gd name="connsiteX7" fmla="*/ 52244 w 52348"/>
                <a:gd name="connsiteY7" fmla="*/ 25218 h 5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48" h="55155">
                  <a:moveTo>
                    <a:pt x="52215" y="25218"/>
                  </a:moveTo>
                  <a:cubicBezTo>
                    <a:pt x="51709" y="10785"/>
                    <a:pt x="39686" y="-434"/>
                    <a:pt x="25194" y="13"/>
                  </a:cubicBezTo>
                  <a:cubicBezTo>
                    <a:pt x="10761" y="519"/>
                    <a:pt x="-517" y="12630"/>
                    <a:pt x="18" y="27033"/>
                  </a:cubicBezTo>
                  <a:lnTo>
                    <a:pt x="108" y="29860"/>
                  </a:lnTo>
                  <a:cubicBezTo>
                    <a:pt x="554" y="43996"/>
                    <a:pt x="12160" y="55155"/>
                    <a:pt x="26206" y="55155"/>
                  </a:cubicBezTo>
                  <a:cubicBezTo>
                    <a:pt x="26503" y="55155"/>
                    <a:pt x="26771" y="55155"/>
                    <a:pt x="27069" y="55155"/>
                  </a:cubicBezTo>
                  <a:cubicBezTo>
                    <a:pt x="41501" y="54679"/>
                    <a:pt x="52810" y="42627"/>
                    <a:pt x="52334" y="28194"/>
                  </a:cubicBezTo>
                  <a:lnTo>
                    <a:pt x="52244" y="25218"/>
                  </a:ln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2" name="Freeform: Shape 94">
              <a:extLst>
                <a:ext uri="{FF2B5EF4-FFF2-40B4-BE49-F238E27FC236}">
                  <a16:creationId xmlns:a16="http://schemas.microsoft.com/office/drawing/2014/main" id="{52DE0851-04F3-49AB-A188-23D1E7F4034A}"/>
                </a:ext>
              </a:extLst>
            </p:cNvPr>
            <p:cNvSpPr/>
            <p:nvPr/>
          </p:nvSpPr>
          <p:spPr>
            <a:xfrm>
              <a:off x="11688826" y="3971627"/>
              <a:ext cx="49690" cy="51514"/>
            </a:xfrm>
            <a:custGeom>
              <a:avLst/>
              <a:gdLst>
                <a:gd name="connsiteX0" fmla="*/ 34297 w 53059"/>
                <a:gd name="connsiteY0" fmla="*/ 1056 h 55007"/>
                <a:gd name="connsiteX1" fmla="*/ 1891 w 53059"/>
                <a:gd name="connsiteY1" fmla="*/ 18792 h 55007"/>
                <a:gd name="connsiteX2" fmla="*/ 1087 w 53059"/>
                <a:gd name="connsiteY2" fmla="*/ 21470 h 55007"/>
                <a:gd name="connsiteX3" fmla="*/ 18704 w 53059"/>
                <a:gd name="connsiteY3" fmla="*/ 53936 h 55007"/>
                <a:gd name="connsiteX4" fmla="*/ 26144 w 53059"/>
                <a:gd name="connsiteY4" fmla="*/ 55008 h 55007"/>
                <a:gd name="connsiteX5" fmla="*/ 51170 w 53059"/>
                <a:gd name="connsiteY5" fmla="*/ 36319 h 55007"/>
                <a:gd name="connsiteX6" fmla="*/ 52003 w 53059"/>
                <a:gd name="connsiteY6" fmla="*/ 33433 h 55007"/>
                <a:gd name="connsiteX7" fmla="*/ 34268 w 53059"/>
                <a:gd name="connsiteY7" fmla="*/ 1026 h 5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59" h="55007">
                  <a:moveTo>
                    <a:pt x="34297" y="1056"/>
                  </a:moveTo>
                  <a:cubicBezTo>
                    <a:pt x="20430" y="-2991"/>
                    <a:pt x="5938" y="4954"/>
                    <a:pt x="1891" y="18792"/>
                  </a:cubicBezTo>
                  <a:lnTo>
                    <a:pt x="1087" y="21470"/>
                  </a:lnTo>
                  <a:cubicBezTo>
                    <a:pt x="-3020" y="35308"/>
                    <a:pt x="4867" y="49830"/>
                    <a:pt x="18704" y="53936"/>
                  </a:cubicBezTo>
                  <a:cubicBezTo>
                    <a:pt x="21174" y="54680"/>
                    <a:pt x="23673" y="55008"/>
                    <a:pt x="26144" y="55008"/>
                  </a:cubicBezTo>
                  <a:cubicBezTo>
                    <a:pt x="37422" y="55008"/>
                    <a:pt x="47808" y="47657"/>
                    <a:pt x="51170" y="36319"/>
                  </a:cubicBezTo>
                  <a:lnTo>
                    <a:pt x="52003" y="33433"/>
                  </a:lnTo>
                  <a:cubicBezTo>
                    <a:pt x="56051" y="19595"/>
                    <a:pt x="48106" y="5073"/>
                    <a:pt x="34268" y="1026"/>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3" name="Freeform: Shape 95">
              <a:extLst>
                <a:ext uri="{FF2B5EF4-FFF2-40B4-BE49-F238E27FC236}">
                  <a16:creationId xmlns:a16="http://schemas.microsoft.com/office/drawing/2014/main" id="{6F635718-DDE9-B269-CE4B-1FF9C51F2622}"/>
                </a:ext>
              </a:extLst>
            </p:cNvPr>
            <p:cNvSpPr/>
            <p:nvPr/>
          </p:nvSpPr>
          <p:spPr>
            <a:xfrm>
              <a:off x="11652354" y="2900495"/>
              <a:ext cx="49870" cy="51482"/>
            </a:xfrm>
            <a:custGeom>
              <a:avLst/>
              <a:gdLst>
                <a:gd name="connsiteX0" fmla="*/ 51608 w 53251"/>
                <a:gd name="connsiteY0" fmla="*/ 19770 h 54973"/>
                <a:gd name="connsiteX1" fmla="*/ 50596 w 53251"/>
                <a:gd name="connsiteY1" fmla="*/ 17032 h 54973"/>
                <a:gd name="connsiteX2" fmla="*/ 17029 w 53251"/>
                <a:gd name="connsiteY2" fmla="*/ 1647 h 54973"/>
                <a:gd name="connsiteX3" fmla="*/ 1643 w 53251"/>
                <a:gd name="connsiteY3" fmla="*/ 35214 h 54973"/>
                <a:gd name="connsiteX4" fmla="*/ 2655 w 53251"/>
                <a:gd name="connsiteY4" fmla="*/ 37952 h 54973"/>
                <a:gd name="connsiteX5" fmla="*/ 27146 w 53251"/>
                <a:gd name="connsiteY5" fmla="*/ 54974 h 54973"/>
                <a:gd name="connsiteX6" fmla="*/ 36223 w 53251"/>
                <a:gd name="connsiteY6" fmla="*/ 53337 h 54973"/>
                <a:gd name="connsiteX7" fmla="*/ 51608 w 53251"/>
                <a:gd name="connsiteY7" fmla="*/ 19770 h 5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251" h="54973">
                  <a:moveTo>
                    <a:pt x="51608" y="19770"/>
                  </a:moveTo>
                  <a:lnTo>
                    <a:pt x="50596" y="17032"/>
                  </a:lnTo>
                  <a:cubicBezTo>
                    <a:pt x="45567" y="3492"/>
                    <a:pt x="30539" y="-3382"/>
                    <a:pt x="17029" y="1647"/>
                  </a:cubicBezTo>
                  <a:cubicBezTo>
                    <a:pt x="3518" y="6676"/>
                    <a:pt x="-3386" y="21704"/>
                    <a:pt x="1643" y="35214"/>
                  </a:cubicBezTo>
                  <a:lnTo>
                    <a:pt x="2655" y="37952"/>
                  </a:lnTo>
                  <a:cubicBezTo>
                    <a:pt x="6554" y="48486"/>
                    <a:pt x="16552" y="54974"/>
                    <a:pt x="27146" y="54974"/>
                  </a:cubicBezTo>
                  <a:cubicBezTo>
                    <a:pt x="30182" y="54974"/>
                    <a:pt x="33247" y="54438"/>
                    <a:pt x="36223" y="53337"/>
                  </a:cubicBezTo>
                  <a:cubicBezTo>
                    <a:pt x="49733" y="48308"/>
                    <a:pt x="56637" y="33280"/>
                    <a:pt x="51608" y="19770"/>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84" name="Freeform: Shape 96">
              <a:extLst>
                <a:ext uri="{FF2B5EF4-FFF2-40B4-BE49-F238E27FC236}">
                  <a16:creationId xmlns:a16="http://schemas.microsoft.com/office/drawing/2014/main" id="{C6C3351E-6CF8-4507-A8BB-749B41B87A73}"/>
                </a:ext>
              </a:extLst>
            </p:cNvPr>
            <p:cNvSpPr/>
            <p:nvPr/>
          </p:nvSpPr>
          <p:spPr>
            <a:xfrm>
              <a:off x="11590887" y="4225759"/>
              <a:ext cx="50108" cy="51378"/>
            </a:xfrm>
            <a:custGeom>
              <a:avLst/>
              <a:gdLst>
                <a:gd name="connsiteX0" fmla="*/ 38681 w 53505"/>
                <a:gd name="connsiteY0" fmla="*/ 2577 h 54862"/>
                <a:gd name="connsiteX1" fmla="*/ 3834 w 53505"/>
                <a:gd name="connsiteY1" fmla="*/ 14868 h 54862"/>
                <a:gd name="connsiteX2" fmla="*/ 2584 w 53505"/>
                <a:gd name="connsiteY2" fmla="*/ 17427 h 54862"/>
                <a:gd name="connsiteX3" fmla="*/ 14815 w 53505"/>
                <a:gd name="connsiteY3" fmla="*/ 52274 h 54862"/>
                <a:gd name="connsiteX4" fmla="*/ 26123 w 53505"/>
                <a:gd name="connsiteY4" fmla="*/ 54863 h 54862"/>
                <a:gd name="connsiteX5" fmla="*/ 49691 w 53505"/>
                <a:gd name="connsiteY5" fmla="*/ 40043 h 54862"/>
                <a:gd name="connsiteX6" fmla="*/ 50941 w 53505"/>
                <a:gd name="connsiteY6" fmla="*/ 37395 h 54862"/>
                <a:gd name="connsiteX7" fmla="*/ 38651 w 53505"/>
                <a:gd name="connsiteY7" fmla="*/ 2548 h 54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505" h="54862">
                  <a:moveTo>
                    <a:pt x="38681" y="2577"/>
                  </a:moveTo>
                  <a:cubicBezTo>
                    <a:pt x="25676" y="-3672"/>
                    <a:pt x="10053" y="1833"/>
                    <a:pt x="3834" y="14868"/>
                  </a:cubicBezTo>
                  <a:lnTo>
                    <a:pt x="2584" y="17427"/>
                  </a:lnTo>
                  <a:cubicBezTo>
                    <a:pt x="-3665" y="30431"/>
                    <a:pt x="1810" y="46025"/>
                    <a:pt x="14815" y="52274"/>
                  </a:cubicBezTo>
                  <a:cubicBezTo>
                    <a:pt x="18475" y="54030"/>
                    <a:pt x="22314" y="54863"/>
                    <a:pt x="26123" y="54863"/>
                  </a:cubicBezTo>
                  <a:cubicBezTo>
                    <a:pt x="35854" y="54863"/>
                    <a:pt x="45198" y="49417"/>
                    <a:pt x="49691" y="40043"/>
                  </a:cubicBezTo>
                  <a:lnTo>
                    <a:pt x="50941" y="37395"/>
                  </a:lnTo>
                  <a:cubicBezTo>
                    <a:pt x="57161" y="24390"/>
                    <a:pt x="51685" y="8797"/>
                    <a:pt x="38651" y="2548"/>
                  </a:cubicBezTo>
                  <a:close/>
                </a:path>
              </a:pathLst>
            </a:custGeom>
            <a:grpFill/>
            <a:ln w="2976" cap="flat">
              <a:solidFill>
                <a:schemeClr val="bg1">
                  <a:lumMod val="85000"/>
                </a:schemeClr>
              </a:solid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grpSp>
        <p:nvGrpSpPr>
          <p:cNvPr id="60" name="Group 59">
            <a:extLst>
              <a:ext uri="{FF2B5EF4-FFF2-40B4-BE49-F238E27FC236}">
                <a16:creationId xmlns:a16="http://schemas.microsoft.com/office/drawing/2014/main" id="{7E0FF88D-7597-1130-5FB9-DD5127301FE8}"/>
              </a:ext>
            </a:extLst>
          </p:cNvPr>
          <p:cNvGrpSpPr/>
          <p:nvPr/>
        </p:nvGrpSpPr>
        <p:grpSpPr>
          <a:xfrm>
            <a:off x="981020" y="1926547"/>
            <a:ext cx="10229914" cy="3222936"/>
            <a:chOff x="627757" y="1793363"/>
            <a:chExt cx="10939614" cy="3446528"/>
          </a:xfrm>
          <a:gradFill>
            <a:gsLst>
              <a:gs pos="50000">
                <a:srgbClr val="1EBEAA"/>
              </a:gs>
              <a:gs pos="100000">
                <a:srgbClr val="3D45E0"/>
              </a:gs>
            </a:gsLst>
            <a:lin ang="2700000" scaled="0"/>
          </a:gradFill>
        </p:grpSpPr>
        <p:sp>
          <p:nvSpPr>
            <p:cNvPr id="66" name="Freeform: Shape 98">
              <a:extLst>
                <a:ext uri="{FF2B5EF4-FFF2-40B4-BE49-F238E27FC236}">
                  <a16:creationId xmlns:a16="http://schemas.microsoft.com/office/drawing/2014/main" id="{B9721CB5-668A-B0B3-22E7-FFDD7F1461B6}"/>
                </a:ext>
              </a:extLst>
            </p:cNvPr>
            <p:cNvSpPr/>
            <p:nvPr/>
          </p:nvSpPr>
          <p:spPr>
            <a:xfrm>
              <a:off x="3782948"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9" y="58029"/>
                    <a:pt x="29014" y="58029"/>
                  </a:cubicBezTo>
                  <a:cubicBezTo>
                    <a:pt x="12990" y="58029"/>
                    <a:pt x="0" y="45039"/>
                    <a:pt x="0" y="29014"/>
                  </a:cubicBezTo>
                  <a:cubicBezTo>
                    <a:pt x="0" y="12990"/>
                    <a:pt x="12990" y="0"/>
                    <a:pt x="29014" y="0"/>
                  </a:cubicBezTo>
                  <a:cubicBezTo>
                    <a:pt x="45039"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7" name="Freeform: Shape 99">
              <a:extLst>
                <a:ext uri="{FF2B5EF4-FFF2-40B4-BE49-F238E27FC236}">
                  <a16:creationId xmlns:a16="http://schemas.microsoft.com/office/drawing/2014/main" id="{7EF3FF74-8CD6-7BF6-423E-51FD4A3D8D05}"/>
                </a:ext>
              </a:extLst>
            </p:cNvPr>
            <p:cNvSpPr/>
            <p:nvPr/>
          </p:nvSpPr>
          <p:spPr>
            <a:xfrm>
              <a:off x="627757" y="1793363"/>
              <a:ext cx="3704401" cy="3446392"/>
            </a:xfrm>
            <a:custGeom>
              <a:avLst/>
              <a:gdLst>
                <a:gd name="connsiteX0" fmla="*/ 3955572 w 3955572"/>
                <a:gd name="connsiteY0" fmla="*/ 1814010 h 3680070"/>
                <a:gd name="connsiteX1" fmla="*/ 3520177 w 3955572"/>
                <a:gd name="connsiteY1" fmla="*/ 1814010 h 3680070"/>
                <a:gd name="connsiteX2" fmla="*/ 3420219 w 3955572"/>
                <a:gd name="connsiteY2" fmla="*/ 1717325 h 3680070"/>
                <a:gd name="connsiteX3" fmla="*/ 1584128 w 3955572"/>
                <a:gd name="connsiteY3" fmla="*/ 0 h 3680070"/>
                <a:gd name="connsiteX4" fmla="*/ 651085 w 3955572"/>
                <a:gd name="connsiteY4" fmla="*/ 253750 h 3680070"/>
                <a:gd name="connsiteX5" fmla="*/ 3721 w 3955572"/>
                <a:gd name="connsiteY5" fmla="*/ 897036 h 3680070"/>
                <a:gd name="connsiteX6" fmla="*/ 13065 w 3955572"/>
                <a:gd name="connsiteY6" fmla="*/ 933103 h 3680070"/>
                <a:gd name="connsiteX7" fmla="*/ 48508 w 3955572"/>
                <a:gd name="connsiteY7" fmla="*/ 923938 h 3680070"/>
                <a:gd name="connsiteX8" fmla="*/ 1584128 w 3955572"/>
                <a:gd name="connsiteY8" fmla="*/ 52256 h 3680070"/>
                <a:gd name="connsiteX9" fmla="*/ 3367963 w 3955572"/>
                <a:gd name="connsiteY9" fmla="*/ 1719051 h 3680070"/>
                <a:gd name="connsiteX10" fmla="*/ 3273332 w 3955572"/>
                <a:gd name="connsiteY10" fmla="*/ 1840138 h 3680070"/>
                <a:gd name="connsiteX11" fmla="*/ 3367963 w 3955572"/>
                <a:gd name="connsiteY11" fmla="*/ 1961225 h 3680070"/>
                <a:gd name="connsiteX12" fmla="*/ 1609839 w 3955572"/>
                <a:gd name="connsiteY12" fmla="*/ 3627842 h 3680070"/>
                <a:gd name="connsiteX13" fmla="*/ 1584128 w 3955572"/>
                <a:gd name="connsiteY13" fmla="*/ 3653940 h 3680070"/>
                <a:gd name="connsiteX14" fmla="*/ 1610673 w 3955572"/>
                <a:gd name="connsiteY14" fmla="*/ 3680068 h 3680070"/>
                <a:gd name="connsiteX15" fmla="*/ 3420189 w 3955572"/>
                <a:gd name="connsiteY15" fmla="*/ 1962921 h 3680070"/>
                <a:gd name="connsiteX16" fmla="*/ 3520148 w 3955572"/>
                <a:gd name="connsiteY16" fmla="*/ 1866236 h 3680070"/>
                <a:gd name="connsiteX17" fmla="*/ 3955542 w 3955572"/>
                <a:gd name="connsiteY17" fmla="*/ 1866236 h 3680070"/>
                <a:gd name="connsiteX18" fmla="*/ 3955542 w 3955572"/>
                <a:gd name="connsiteY18" fmla="*/ 1813980 h 3680070"/>
                <a:gd name="connsiteX19" fmla="*/ 3398138 w 3955572"/>
                <a:gd name="connsiteY19" fmla="*/ 1918492 h 3680070"/>
                <a:gd name="connsiteX20" fmla="*/ 3319785 w 3955572"/>
                <a:gd name="connsiteY20" fmla="*/ 1840138 h 3680070"/>
                <a:gd name="connsiteX21" fmla="*/ 3398138 w 3955572"/>
                <a:gd name="connsiteY21" fmla="*/ 1761784 h 3680070"/>
                <a:gd name="connsiteX22" fmla="*/ 3476492 w 3955572"/>
                <a:gd name="connsiteY22" fmla="*/ 1840138 h 3680070"/>
                <a:gd name="connsiteX23" fmla="*/ 3398138 w 3955572"/>
                <a:gd name="connsiteY23" fmla="*/ 1918492 h 3680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55572" h="3680070">
                  <a:moveTo>
                    <a:pt x="3955572" y="1814010"/>
                  </a:moveTo>
                  <a:lnTo>
                    <a:pt x="3520177" y="1814010"/>
                  </a:lnTo>
                  <a:cubicBezTo>
                    <a:pt x="3509643" y="1764790"/>
                    <a:pt x="3470005" y="1726253"/>
                    <a:pt x="3420219" y="1717325"/>
                  </a:cubicBezTo>
                  <a:cubicBezTo>
                    <a:pt x="3356715" y="752708"/>
                    <a:pt x="2554013" y="0"/>
                    <a:pt x="1584128" y="0"/>
                  </a:cubicBezTo>
                  <a:cubicBezTo>
                    <a:pt x="1255388" y="0"/>
                    <a:pt x="932747" y="87757"/>
                    <a:pt x="651085" y="253750"/>
                  </a:cubicBezTo>
                  <a:cubicBezTo>
                    <a:pt x="385313" y="410398"/>
                    <a:pt x="161946" y="632454"/>
                    <a:pt x="3721" y="897036"/>
                  </a:cubicBezTo>
                  <a:cubicBezTo>
                    <a:pt x="-3778" y="909564"/>
                    <a:pt x="418" y="925783"/>
                    <a:pt x="13065" y="933103"/>
                  </a:cubicBezTo>
                  <a:cubicBezTo>
                    <a:pt x="25415" y="940245"/>
                    <a:pt x="41187" y="936168"/>
                    <a:pt x="48508" y="923938"/>
                  </a:cubicBezTo>
                  <a:cubicBezTo>
                    <a:pt x="370433" y="385579"/>
                    <a:pt x="956435" y="52256"/>
                    <a:pt x="1584128" y="52256"/>
                  </a:cubicBezTo>
                  <a:cubicBezTo>
                    <a:pt x="2525921" y="52256"/>
                    <a:pt x="3305441" y="782675"/>
                    <a:pt x="3367963" y="1719051"/>
                  </a:cubicBezTo>
                  <a:cubicBezTo>
                    <a:pt x="3313684" y="1732591"/>
                    <a:pt x="3273332" y="1781722"/>
                    <a:pt x="3273332" y="1840138"/>
                  </a:cubicBezTo>
                  <a:cubicBezTo>
                    <a:pt x="3273332" y="1898554"/>
                    <a:pt x="3313684" y="1947714"/>
                    <a:pt x="3367963" y="1961225"/>
                  </a:cubicBezTo>
                  <a:cubicBezTo>
                    <a:pt x="3306007" y="2889061"/>
                    <a:pt x="2540056" y="3614689"/>
                    <a:pt x="1609839" y="3627842"/>
                  </a:cubicBezTo>
                  <a:cubicBezTo>
                    <a:pt x="1595585" y="3628050"/>
                    <a:pt x="1584128" y="3639685"/>
                    <a:pt x="1584128" y="3653940"/>
                  </a:cubicBezTo>
                  <a:cubicBezTo>
                    <a:pt x="1584128" y="3668194"/>
                    <a:pt x="1596091" y="3680276"/>
                    <a:pt x="1610673" y="3680068"/>
                  </a:cubicBezTo>
                  <a:cubicBezTo>
                    <a:pt x="2568624" y="3666468"/>
                    <a:pt x="3357280" y="2918730"/>
                    <a:pt x="3420189" y="1962921"/>
                  </a:cubicBezTo>
                  <a:cubicBezTo>
                    <a:pt x="3469975" y="1953993"/>
                    <a:pt x="3509643" y="1915456"/>
                    <a:pt x="3520148" y="1866236"/>
                  </a:cubicBezTo>
                  <a:lnTo>
                    <a:pt x="3955542" y="1866236"/>
                  </a:lnTo>
                  <a:lnTo>
                    <a:pt x="3955542" y="1813980"/>
                  </a:lnTo>
                  <a:close/>
                  <a:moveTo>
                    <a:pt x="3398138" y="1918492"/>
                  </a:moveTo>
                  <a:cubicBezTo>
                    <a:pt x="3354929" y="1918492"/>
                    <a:pt x="3319785" y="1883347"/>
                    <a:pt x="3319785" y="1840138"/>
                  </a:cubicBezTo>
                  <a:cubicBezTo>
                    <a:pt x="3319785" y="1796929"/>
                    <a:pt x="3354929" y="1761784"/>
                    <a:pt x="3398138" y="1761784"/>
                  </a:cubicBezTo>
                  <a:cubicBezTo>
                    <a:pt x="3441348" y="1761784"/>
                    <a:pt x="3476492" y="1796929"/>
                    <a:pt x="3476492" y="1840138"/>
                  </a:cubicBezTo>
                  <a:cubicBezTo>
                    <a:pt x="3476492" y="1883347"/>
                    <a:pt x="3441348" y="1918492"/>
                    <a:pt x="3398138" y="1918492"/>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8" name="Freeform: Shape 100">
              <a:extLst>
                <a:ext uri="{FF2B5EF4-FFF2-40B4-BE49-F238E27FC236}">
                  <a16:creationId xmlns:a16="http://schemas.microsoft.com/office/drawing/2014/main" id="{6E2A58D9-0393-99B1-DD88-A25879AECC66}"/>
                </a:ext>
              </a:extLst>
            </p:cNvPr>
            <p:cNvSpPr/>
            <p:nvPr/>
          </p:nvSpPr>
          <p:spPr>
            <a:xfrm>
              <a:off x="4372930" y="3489483"/>
              <a:ext cx="54343" cy="54343"/>
            </a:xfrm>
            <a:custGeom>
              <a:avLst/>
              <a:gdLst>
                <a:gd name="connsiteX0" fmla="*/ 58029 w 58028"/>
                <a:gd name="connsiteY0" fmla="*/ 29014 h 58028"/>
                <a:gd name="connsiteX1" fmla="*/ 29015 w 58028"/>
                <a:gd name="connsiteY1" fmla="*/ 58029 h 58028"/>
                <a:gd name="connsiteX2" fmla="*/ 0 w 58028"/>
                <a:gd name="connsiteY2" fmla="*/ 29014 h 58028"/>
                <a:gd name="connsiteX3" fmla="*/ 29015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9" y="58029"/>
                    <a:pt x="29015" y="58029"/>
                  </a:cubicBezTo>
                  <a:cubicBezTo>
                    <a:pt x="12990" y="58029"/>
                    <a:pt x="0" y="45039"/>
                    <a:pt x="0" y="29014"/>
                  </a:cubicBezTo>
                  <a:cubicBezTo>
                    <a:pt x="0" y="12990"/>
                    <a:pt x="12990" y="0"/>
                    <a:pt x="29015" y="0"/>
                  </a:cubicBezTo>
                  <a:cubicBezTo>
                    <a:pt x="45039"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69" name="Freeform: Shape 101">
              <a:extLst>
                <a:ext uri="{FF2B5EF4-FFF2-40B4-BE49-F238E27FC236}">
                  <a16:creationId xmlns:a16="http://schemas.microsoft.com/office/drawing/2014/main" id="{E53C5E53-2F87-F3AC-55DB-5AE6547A78B7}"/>
                </a:ext>
              </a:extLst>
            </p:cNvPr>
            <p:cNvSpPr/>
            <p:nvPr/>
          </p:nvSpPr>
          <p:spPr>
            <a:xfrm>
              <a:off x="7770577"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8" y="58029"/>
                    <a:pt x="29014" y="58029"/>
                  </a:cubicBezTo>
                  <a:cubicBezTo>
                    <a:pt x="12990" y="58029"/>
                    <a:pt x="0" y="45039"/>
                    <a:pt x="0" y="29014"/>
                  </a:cubicBezTo>
                  <a:cubicBezTo>
                    <a:pt x="0" y="12990"/>
                    <a:pt x="12990" y="0"/>
                    <a:pt x="29014" y="0"/>
                  </a:cubicBezTo>
                  <a:cubicBezTo>
                    <a:pt x="45038"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0" name="Freeform: Shape 102">
              <a:extLst>
                <a:ext uri="{FF2B5EF4-FFF2-40B4-BE49-F238E27FC236}">
                  <a16:creationId xmlns:a16="http://schemas.microsoft.com/office/drawing/2014/main" id="{6A2E5FAE-2B09-337D-6AB2-C71A525BBC40}"/>
                </a:ext>
              </a:extLst>
            </p:cNvPr>
            <p:cNvSpPr/>
            <p:nvPr/>
          </p:nvSpPr>
          <p:spPr>
            <a:xfrm>
              <a:off x="4310336" y="2665488"/>
              <a:ext cx="4006719" cy="2574403"/>
            </a:xfrm>
            <a:custGeom>
              <a:avLst/>
              <a:gdLst>
                <a:gd name="connsiteX0" fmla="*/ 4278390 w 4278389"/>
                <a:gd name="connsiteY0" fmla="*/ 882751 h 2748957"/>
                <a:gd name="connsiteX1" fmla="*/ 3845911 w 4278389"/>
                <a:gd name="connsiteY1" fmla="*/ 882751 h 2748957"/>
                <a:gd name="connsiteX2" fmla="*/ 3745923 w 4278389"/>
                <a:gd name="connsiteY2" fmla="*/ 786066 h 2748957"/>
                <a:gd name="connsiteX3" fmla="*/ 3672271 w 4278389"/>
                <a:gd name="connsiteY3" fmla="*/ 378050 h 2748957"/>
                <a:gd name="connsiteX4" fmla="*/ 3517766 w 4278389"/>
                <a:gd name="connsiteY4" fmla="*/ 13391 h 2748957"/>
                <a:gd name="connsiteX5" fmla="*/ 3481877 w 4278389"/>
                <a:gd name="connsiteY5" fmla="*/ 3511 h 2748957"/>
                <a:gd name="connsiteX6" fmla="*/ 3472146 w 4278389"/>
                <a:gd name="connsiteY6" fmla="*/ 38864 h 2748957"/>
                <a:gd name="connsiteX7" fmla="*/ 3693668 w 4278389"/>
                <a:gd name="connsiteY7" fmla="*/ 787792 h 2748957"/>
                <a:gd name="connsiteX8" fmla="*/ 3599036 w 4278389"/>
                <a:gd name="connsiteY8" fmla="*/ 908879 h 2748957"/>
                <a:gd name="connsiteX9" fmla="*/ 3693668 w 4278389"/>
                <a:gd name="connsiteY9" fmla="*/ 1029966 h 2748957"/>
                <a:gd name="connsiteX10" fmla="*/ 1909832 w 4278389"/>
                <a:gd name="connsiteY10" fmla="*/ 2696762 h 2748957"/>
                <a:gd name="connsiteX11" fmla="*/ 124241 w 4278389"/>
                <a:gd name="connsiteY11" fmla="*/ 1000327 h 2748957"/>
                <a:gd name="connsiteX12" fmla="*/ 191584 w 4278389"/>
                <a:gd name="connsiteY12" fmla="*/ 908849 h 2748957"/>
                <a:gd name="connsiteX13" fmla="*/ 124271 w 4278389"/>
                <a:gd name="connsiteY13" fmla="*/ 817372 h 2748957"/>
                <a:gd name="connsiteX14" fmla="*/ 341804 w 4278389"/>
                <a:gd name="connsiteY14" fmla="*/ 49160 h 2748957"/>
                <a:gd name="connsiteX15" fmla="*/ 331836 w 4278389"/>
                <a:gd name="connsiteY15" fmla="*/ 13896 h 2748957"/>
                <a:gd name="connsiteX16" fmla="*/ 296006 w 4278389"/>
                <a:gd name="connsiteY16" fmla="*/ 24014 h 2748957"/>
                <a:gd name="connsiteX17" fmla="*/ 141650 w 4278389"/>
                <a:gd name="connsiteY17" fmla="*/ 397571 h 2748957"/>
                <a:gd name="connsiteX18" fmla="*/ 72015 w 4278389"/>
                <a:gd name="connsiteY18" fmla="*/ 816033 h 2748957"/>
                <a:gd name="connsiteX19" fmla="*/ 0 w 4278389"/>
                <a:gd name="connsiteY19" fmla="*/ 908820 h 2748957"/>
                <a:gd name="connsiteX20" fmla="*/ 71986 w 4278389"/>
                <a:gd name="connsiteY20" fmla="*/ 1001606 h 2748957"/>
                <a:gd name="connsiteX21" fmla="*/ 235270 w 4278389"/>
                <a:gd name="connsiteY21" fmla="*/ 1672776 h 2748957"/>
                <a:gd name="connsiteX22" fmla="*/ 633079 w 4278389"/>
                <a:gd name="connsiteY22" fmla="*/ 2233989 h 2748957"/>
                <a:gd name="connsiteX23" fmla="*/ 1909803 w 4278389"/>
                <a:gd name="connsiteY23" fmla="*/ 2748957 h 2748957"/>
                <a:gd name="connsiteX24" fmla="*/ 3745864 w 4278389"/>
                <a:gd name="connsiteY24" fmla="*/ 1031632 h 2748957"/>
                <a:gd name="connsiteX25" fmla="*/ 3845851 w 4278389"/>
                <a:gd name="connsiteY25" fmla="*/ 934947 h 2748957"/>
                <a:gd name="connsiteX26" fmla="*/ 4278330 w 4278389"/>
                <a:gd name="connsiteY26" fmla="*/ 934947 h 2748957"/>
                <a:gd name="connsiteX27" fmla="*/ 4278330 w 4278389"/>
                <a:gd name="connsiteY27" fmla="*/ 882692 h 2748957"/>
                <a:gd name="connsiteX28" fmla="*/ 46512 w 4278389"/>
                <a:gd name="connsiteY28" fmla="*/ 908879 h 2748957"/>
                <a:gd name="connsiteX29" fmla="*/ 95852 w 4278389"/>
                <a:gd name="connsiteY29" fmla="*/ 859540 h 2748957"/>
                <a:gd name="connsiteX30" fmla="*/ 145191 w 4278389"/>
                <a:gd name="connsiteY30" fmla="*/ 908879 h 2748957"/>
                <a:gd name="connsiteX31" fmla="*/ 95852 w 4278389"/>
                <a:gd name="connsiteY31" fmla="*/ 958218 h 2748957"/>
                <a:gd name="connsiteX32" fmla="*/ 46512 w 4278389"/>
                <a:gd name="connsiteY32" fmla="*/ 908879 h 2748957"/>
                <a:gd name="connsiteX33" fmla="*/ 3723872 w 4278389"/>
                <a:gd name="connsiteY33" fmla="*/ 987233 h 2748957"/>
                <a:gd name="connsiteX34" fmla="*/ 3645518 w 4278389"/>
                <a:gd name="connsiteY34" fmla="*/ 908879 h 2748957"/>
                <a:gd name="connsiteX35" fmla="*/ 3723872 w 4278389"/>
                <a:gd name="connsiteY35" fmla="*/ 830525 h 2748957"/>
                <a:gd name="connsiteX36" fmla="*/ 3802226 w 4278389"/>
                <a:gd name="connsiteY36" fmla="*/ 908879 h 2748957"/>
                <a:gd name="connsiteX37" fmla="*/ 3723872 w 4278389"/>
                <a:gd name="connsiteY37" fmla="*/ 987233 h 2748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278389" h="2748957">
                  <a:moveTo>
                    <a:pt x="4278390" y="882751"/>
                  </a:moveTo>
                  <a:lnTo>
                    <a:pt x="3845911" y="882751"/>
                  </a:lnTo>
                  <a:cubicBezTo>
                    <a:pt x="3835376" y="833531"/>
                    <a:pt x="3795739" y="794994"/>
                    <a:pt x="3745923" y="786066"/>
                  </a:cubicBezTo>
                  <a:cubicBezTo>
                    <a:pt x="3736758" y="647452"/>
                    <a:pt x="3712058" y="510296"/>
                    <a:pt x="3672271" y="378050"/>
                  </a:cubicBezTo>
                  <a:cubicBezTo>
                    <a:pt x="3634210" y="251547"/>
                    <a:pt x="3582281" y="129002"/>
                    <a:pt x="3517766" y="13391"/>
                  </a:cubicBezTo>
                  <a:cubicBezTo>
                    <a:pt x="3510654" y="654"/>
                    <a:pt x="3494494" y="-3780"/>
                    <a:pt x="3481877" y="3511"/>
                  </a:cubicBezTo>
                  <a:cubicBezTo>
                    <a:pt x="3469498" y="10653"/>
                    <a:pt x="3465183" y="26395"/>
                    <a:pt x="3472146" y="38864"/>
                  </a:cubicBezTo>
                  <a:cubicBezTo>
                    <a:pt x="3601536" y="270473"/>
                    <a:pt x="3675991" y="522199"/>
                    <a:pt x="3693668" y="787792"/>
                  </a:cubicBezTo>
                  <a:cubicBezTo>
                    <a:pt x="3639388" y="801332"/>
                    <a:pt x="3599036" y="850463"/>
                    <a:pt x="3599036" y="908879"/>
                  </a:cubicBezTo>
                  <a:cubicBezTo>
                    <a:pt x="3599036" y="967295"/>
                    <a:pt x="3639388" y="1016426"/>
                    <a:pt x="3693668" y="1029966"/>
                  </a:cubicBezTo>
                  <a:cubicBezTo>
                    <a:pt x="3631115" y="1966342"/>
                    <a:pt x="2851625" y="2696762"/>
                    <a:pt x="1909832" y="2696762"/>
                  </a:cubicBezTo>
                  <a:cubicBezTo>
                    <a:pt x="968040" y="2696762"/>
                    <a:pt x="172093" y="1953249"/>
                    <a:pt x="124241" y="1000327"/>
                  </a:cubicBezTo>
                  <a:cubicBezTo>
                    <a:pt x="163225" y="988185"/>
                    <a:pt x="191584" y="951761"/>
                    <a:pt x="191584" y="908849"/>
                  </a:cubicBezTo>
                  <a:cubicBezTo>
                    <a:pt x="191584" y="865938"/>
                    <a:pt x="163225" y="829543"/>
                    <a:pt x="124271" y="817372"/>
                  </a:cubicBezTo>
                  <a:cubicBezTo>
                    <a:pt x="137871" y="548743"/>
                    <a:pt x="212802" y="284102"/>
                    <a:pt x="341804" y="49160"/>
                  </a:cubicBezTo>
                  <a:cubicBezTo>
                    <a:pt x="348679" y="36662"/>
                    <a:pt x="344245" y="20949"/>
                    <a:pt x="331836" y="13896"/>
                  </a:cubicBezTo>
                  <a:cubicBezTo>
                    <a:pt x="319158" y="6695"/>
                    <a:pt x="303030" y="11248"/>
                    <a:pt x="296006" y="24014"/>
                  </a:cubicBezTo>
                  <a:cubicBezTo>
                    <a:pt x="230925" y="142453"/>
                    <a:pt x="179056" y="268003"/>
                    <a:pt x="141650" y="397571"/>
                  </a:cubicBezTo>
                  <a:cubicBezTo>
                    <a:pt x="102458" y="533329"/>
                    <a:pt x="79098" y="673996"/>
                    <a:pt x="72015" y="816033"/>
                  </a:cubicBezTo>
                  <a:cubicBezTo>
                    <a:pt x="30681" y="826627"/>
                    <a:pt x="0" y="864212"/>
                    <a:pt x="0" y="908820"/>
                  </a:cubicBezTo>
                  <a:cubicBezTo>
                    <a:pt x="0" y="953427"/>
                    <a:pt x="30651" y="990982"/>
                    <a:pt x="71986" y="1001606"/>
                  </a:cubicBezTo>
                  <a:cubicBezTo>
                    <a:pt x="83562" y="1235209"/>
                    <a:pt x="138466" y="1460926"/>
                    <a:pt x="235270" y="1672776"/>
                  </a:cubicBezTo>
                  <a:cubicBezTo>
                    <a:pt x="331627" y="1883644"/>
                    <a:pt x="465480" y="2072461"/>
                    <a:pt x="633079" y="2233989"/>
                  </a:cubicBezTo>
                  <a:cubicBezTo>
                    <a:pt x="977681" y="2566063"/>
                    <a:pt x="1431109" y="2748957"/>
                    <a:pt x="1909803" y="2748957"/>
                  </a:cubicBezTo>
                  <a:cubicBezTo>
                    <a:pt x="2879687" y="2748957"/>
                    <a:pt x="3682359" y="1996250"/>
                    <a:pt x="3745864" y="1031632"/>
                  </a:cubicBezTo>
                  <a:cubicBezTo>
                    <a:pt x="3795679" y="1022705"/>
                    <a:pt x="3835317" y="984168"/>
                    <a:pt x="3845851" y="934947"/>
                  </a:cubicBezTo>
                  <a:lnTo>
                    <a:pt x="4278330" y="934947"/>
                  </a:lnTo>
                  <a:lnTo>
                    <a:pt x="4278330" y="882692"/>
                  </a:lnTo>
                  <a:close/>
                  <a:moveTo>
                    <a:pt x="46512" y="908879"/>
                  </a:moveTo>
                  <a:cubicBezTo>
                    <a:pt x="46512" y="881680"/>
                    <a:pt x="68653" y="859540"/>
                    <a:pt x="95852" y="859540"/>
                  </a:cubicBezTo>
                  <a:cubicBezTo>
                    <a:pt x="123051" y="859540"/>
                    <a:pt x="145191" y="881680"/>
                    <a:pt x="145191" y="908879"/>
                  </a:cubicBezTo>
                  <a:cubicBezTo>
                    <a:pt x="145191" y="936078"/>
                    <a:pt x="123051" y="958218"/>
                    <a:pt x="95852" y="958218"/>
                  </a:cubicBezTo>
                  <a:cubicBezTo>
                    <a:pt x="68653" y="958218"/>
                    <a:pt x="46512" y="936078"/>
                    <a:pt x="46512" y="908879"/>
                  </a:cubicBezTo>
                  <a:close/>
                  <a:moveTo>
                    <a:pt x="3723872" y="987233"/>
                  </a:moveTo>
                  <a:cubicBezTo>
                    <a:pt x="3680663" y="987233"/>
                    <a:pt x="3645518" y="952088"/>
                    <a:pt x="3645518" y="908879"/>
                  </a:cubicBezTo>
                  <a:cubicBezTo>
                    <a:pt x="3645518" y="865670"/>
                    <a:pt x="3680663" y="830525"/>
                    <a:pt x="3723872" y="830525"/>
                  </a:cubicBezTo>
                  <a:cubicBezTo>
                    <a:pt x="3767081" y="830525"/>
                    <a:pt x="3802226" y="865670"/>
                    <a:pt x="3802226" y="908879"/>
                  </a:cubicBezTo>
                  <a:cubicBezTo>
                    <a:pt x="3802226" y="952088"/>
                    <a:pt x="3767081" y="987233"/>
                    <a:pt x="3723872" y="987233"/>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1" name="Freeform: Shape 103">
              <a:extLst>
                <a:ext uri="{FF2B5EF4-FFF2-40B4-BE49-F238E27FC236}">
                  <a16:creationId xmlns:a16="http://schemas.microsoft.com/office/drawing/2014/main" id="{0C7CDFE1-2051-A973-1067-5BD189D465DD}"/>
                </a:ext>
              </a:extLst>
            </p:cNvPr>
            <p:cNvSpPr/>
            <p:nvPr/>
          </p:nvSpPr>
          <p:spPr>
            <a:xfrm>
              <a:off x="8295346" y="1793363"/>
              <a:ext cx="3272025" cy="3446420"/>
            </a:xfrm>
            <a:custGeom>
              <a:avLst/>
              <a:gdLst>
                <a:gd name="connsiteX0" fmla="*/ 2842787 w 3493880"/>
                <a:gd name="connsiteY0" fmla="*/ 253750 h 3680100"/>
                <a:gd name="connsiteX1" fmla="*/ 1909773 w 3493880"/>
                <a:gd name="connsiteY1" fmla="*/ 0 h 3680100"/>
                <a:gd name="connsiteX2" fmla="*/ 633050 w 3493880"/>
                <a:gd name="connsiteY2" fmla="*/ 514968 h 3680100"/>
                <a:gd name="connsiteX3" fmla="*/ 235240 w 3493880"/>
                <a:gd name="connsiteY3" fmla="*/ 1076181 h 3680100"/>
                <a:gd name="connsiteX4" fmla="*/ 71956 w 3493880"/>
                <a:gd name="connsiteY4" fmla="*/ 1747351 h 3680100"/>
                <a:gd name="connsiteX5" fmla="*/ 0 w 3493880"/>
                <a:gd name="connsiteY5" fmla="*/ 1840138 h 3680100"/>
                <a:gd name="connsiteX6" fmla="*/ 71956 w 3493880"/>
                <a:gd name="connsiteY6" fmla="*/ 1932924 h 3680100"/>
                <a:gd name="connsiteX7" fmla="*/ 235240 w 3493880"/>
                <a:gd name="connsiteY7" fmla="*/ 2604095 h 3680100"/>
                <a:gd name="connsiteX8" fmla="*/ 633050 w 3493880"/>
                <a:gd name="connsiteY8" fmla="*/ 3165308 h 3680100"/>
                <a:gd name="connsiteX9" fmla="*/ 1883228 w 3493880"/>
                <a:gd name="connsiteY9" fmla="*/ 3680097 h 3680100"/>
                <a:gd name="connsiteX10" fmla="*/ 1909773 w 3493880"/>
                <a:gd name="connsiteY10" fmla="*/ 3653970 h 3680100"/>
                <a:gd name="connsiteX11" fmla="*/ 1884061 w 3493880"/>
                <a:gd name="connsiteY11" fmla="*/ 3627871 h 3680100"/>
                <a:gd name="connsiteX12" fmla="*/ 124182 w 3493880"/>
                <a:gd name="connsiteY12" fmla="*/ 1931645 h 3680100"/>
                <a:gd name="connsiteX13" fmla="*/ 191524 w 3493880"/>
                <a:gd name="connsiteY13" fmla="*/ 1840168 h 3680100"/>
                <a:gd name="connsiteX14" fmla="*/ 124182 w 3493880"/>
                <a:gd name="connsiteY14" fmla="*/ 1748691 h 3680100"/>
                <a:gd name="connsiteX15" fmla="*/ 1909773 w 3493880"/>
                <a:gd name="connsiteY15" fmla="*/ 52256 h 3680100"/>
                <a:gd name="connsiteX16" fmla="*/ 3445393 w 3493880"/>
                <a:gd name="connsiteY16" fmla="*/ 923938 h 3680100"/>
                <a:gd name="connsiteX17" fmla="*/ 3480835 w 3493880"/>
                <a:gd name="connsiteY17" fmla="*/ 933103 h 3680100"/>
                <a:gd name="connsiteX18" fmla="*/ 3490180 w 3493880"/>
                <a:gd name="connsiteY18" fmla="*/ 897036 h 3680100"/>
                <a:gd name="connsiteX19" fmla="*/ 2842816 w 3493880"/>
                <a:gd name="connsiteY19" fmla="*/ 253779 h 3680100"/>
                <a:gd name="connsiteX20" fmla="*/ 145102 w 3493880"/>
                <a:gd name="connsiteY20" fmla="*/ 1840138 h 3680100"/>
                <a:gd name="connsiteX21" fmla="*/ 95762 w 3493880"/>
                <a:gd name="connsiteY21" fmla="*/ 1889477 h 3680100"/>
                <a:gd name="connsiteX22" fmla="*/ 46423 w 3493880"/>
                <a:gd name="connsiteY22" fmla="*/ 1840138 h 3680100"/>
                <a:gd name="connsiteX23" fmla="*/ 95762 w 3493880"/>
                <a:gd name="connsiteY23" fmla="*/ 1790799 h 3680100"/>
                <a:gd name="connsiteX24" fmla="*/ 145102 w 3493880"/>
                <a:gd name="connsiteY24" fmla="*/ 1840138 h 368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493880" h="3680100">
                  <a:moveTo>
                    <a:pt x="2842787" y="253750"/>
                  </a:moveTo>
                  <a:cubicBezTo>
                    <a:pt x="2561123" y="87757"/>
                    <a:pt x="2238513" y="0"/>
                    <a:pt x="1909773" y="0"/>
                  </a:cubicBezTo>
                  <a:cubicBezTo>
                    <a:pt x="1431079" y="0"/>
                    <a:pt x="977652" y="182895"/>
                    <a:pt x="633050" y="514968"/>
                  </a:cubicBezTo>
                  <a:cubicBezTo>
                    <a:pt x="465420" y="676497"/>
                    <a:pt x="331597" y="865314"/>
                    <a:pt x="235240" y="1076181"/>
                  </a:cubicBezTo>
                  <a:cubicBezTo>
                    <a:pt x="138436" y="1288061"/>
                    <a:pt x="83532" y="1513778"/>
                    <a:pt x="71956" y="1747351"/>
                  </a:cubicBezTo>
                  <a:cubicBezTo>
                    <a:pt x="30621" y="1757975"/>
                    <a:pt x="0" y="1795530"/>
                    <a:pt x="0" y="1840138"/>
                  </a:cubicBezTo>
                  <a:cubicBezTo>
                    <a:pt x="0" y="1884746"/>
                    <a:pt x="30621" y="1922301"/>
                    <a:pt x="71956" y="1932924"/>
                  </a:cubicBezTo>
                  <a:cubicBezTo>
                    <a:pt x="83532" y="2166528"/>
                    <a:pt x="138436" y="2392245"/>
                    <a:pt x="235240" y="2604095"/>
                  </a:cubicBezTo>
                  <a:cubicBezTo>
                    <a:pt x="331597" y="2814962"/>
                    <a:pt x="465450" y="3003779"/>
                    <a:pt x="633050" y="3165308"/>
                  </a:cubicBezTo>
                  <a:cubicBezTo>
                    <a:pt x="971283" y="3491251"/>
                    <a:pt x="1414326" y="3673461"/>
                    <a:pt x="1883228" y="3680097"/>
                  </a:cubicBezTo>
                  <a:cubicBezTo>
                    <a:pt x="1897810" y="3680306"/>
                    <a:pt x="1909773" y="3668551"/>
                    <a:pt x="1909773" y="3653970"/>
                  </a:cubicBezTo>
                  <a:cubicBezTo>
                    <a:pt x="1909773" y="3639388"/>
                    <a:pt x="1898345" y="3628080"/>
                    <a:pt x="1884061" y="3627871"/>
                  </a:cubicBezTo>
                  <a:cubicBezTo>
                    <a:pt x="938578" y="3614689"/>
                    <a:pt x="171586" y="2875997"/>
                    <a:pt x="124182" y="1931645"/>
                  </a:cubicBezTo>
                  <a:cubicBezTo>
                    <a:pt x="163165" y="1919504"/>
                    <a:pt x="191524" y="1883079"/>
                    <a:pt x="191524" y="1840168"/>
                  </a:cubicBezTo>
                  <a:cubicBezTo>
                    <a:pt x="191524" y="1797256"/>
                    <a:pt x="163136" y="1760832"/>
                    <a:pt x="124182" y="1748691"/>
                  </a:cubicBezTo>
                  <a:cubicBezTo>
                    <a:pt x="172033" y="795798"/>
                    <a:pt x="952536" y="52256"/>
                    <a:pt x="1909773" y="52256"/>
                  </a:cubicBezTo>
                  <a:cubicBezTo>
                    <a:pt x="2537436" y="52256"/>
                    <a:pt x="3123438" y="385579"/>
                    <a:pt x="3445393" y="923938"/>
                  </a:cubicBezTo>
                  <a:cubicBezTo>
                    <a:pt x="3452714" y="936168"/>
                    <a:pt x="3468516" y="940245"/>
                    <a:pt x="3480835" y="933103"/>
                  </a:cubicBezTo>
                  <a:cubicBezTo>
                    <a:pt x="3493453" y="925783"/>
                    <a:pt x="3497649" y="909564"/>
                    <a:pt x="3490180" y="897036"/>
                  </a:cubicBezTo>
                  <a:cubicBezTo>
                    <a:pt x="3331954" y="632454"/>
                    <a:pt x="3108588" y="410427"/>
                    <a:pt x="2842816" y="253779"/>
                  </a:cubicBezTo>
                  <a:close/>
                  <a:moveTo>
                    <a:pt x="145102" y="1840138"/>
                  </a:moveTo>
                  <a:cubicBezTo>
                    <a:pt x="145102" y="1867337"/>
                    <a:pt x="122962" y="1889477"/>
                    <a:pt x="95762" y="1889477"/>
                  </a:cubicBezTo>
                  <a:cubicBezTo>
                    <a:pt x="68563" y="1889477"/>
                    <a:pt x="46423" y="1867337"/>
                    <a:pt x="46423" y="1840138"/>
                  </a:cubicBezTo>
                  <a:cubicBezTo>
                    <a:pt x="46423" y="1812939"/>
                    <a:pt x="68563" y="1790799"/>
                    <a:pt x="95762" y="1790799"/>
                  </a:cubicBezTo>
                  <a:cubicBezTo>
                    <a:pt x="122962" y="1790799"/>
                    <a:pt x="145102" y="1812939"/>
                    <a:pt x="145102" y="1840138"/>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sp>
          <p:nvSpPr>
            <p:cNvPr id="72" name="Freeform: Shape 104">
              <a:extLst>
                <a:ext uri="{FF2B5EF4-FFF2-40B4-BE49-F238E27FC236}">
                  <a16:creationId xmlns:a16="http://schemas.microsoft.com/office/drawing/2014/main" id="{E146CDA6-7997-1E14-DA13-6104E6E8296D}"/>
                </a:ext>
              </a:extLst>
            </p:cNvPr>
            <p:cNvSpPr/>
            <p:nvPr/>
          </p:nvSpPr>
          <p:spPr>
            <a:xfrm>
              <a:off x="8357856" y="3489483"/>
              <a:ext cx="54343" cy="54343"/>
            </a:xfrm>
            <a:custGeom>
              <a:avLst/>
              <a:gdLst>
                <a:gd name="connsiteX0" fmla="*/ 58029 w 58028"/>
                <a:gd name="connsiteY0" fmla="*/ 29014 h 58028"/>
                <a:gd name="connsiteX1" fmla="*/ 29014 w 58028"/>
                <a:gd name="connsiteY1" fmla="*/ 58029 h 58028"/>
                <a:gd name="connsiteX2" fmla="*/ 0 w 58028"/>
                <a:gd name="connsiteY2" fmla="*/ 29014 h 58028"/>
                <a:gd name="connsiteX3" fmla="*/ 29014 w 58028"/>
                <a:gd name="connsiteY3" fmla="*/ 0 h 58028"/>
                <a:gd name="connsiteX4" fmla="*/ 58029 w 58028"/>
                <a:gd name="connsiteY4" fmla="*/ 29014 h 58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8" h="58028">
                  <a:moveTo>
                    <a:pt x="58029" y="29014"/>
                  </a:moveTo>
                  <a:cubicBezTo>
                    <a:pt x="58029" y="45039"/>
                    <a:pt x="45038" y="58029"/>
                    <a:pt x="29014" y="58029"/>
                  </a:cubicBezTo>
                  <a:cubicBezTo>
                    <a:pt x="12990" y="58029"/>
                    <a:pt x="0" y="45039"/>
                    <a:pt x="0" y="29014"/>
                  </a:cubicBezTo>
                  <a:cubicBezTo>
                    <a:pt x="0" y="12990"/>
                    <a:pt x="12990" y="0"/>
                    <a:pt x="29014" y="0"/>
                  </a:cubicBezTo>
                  <a:cubicBezTo>
                    <a:pt x="45038" y="0"/>
                    <a:pt x="58029" y="12990"/>
                    <a:pt x="58029" y="29014"/>
                  </a:cubicBezTo>
                  <a:close/>
                </a:path>
              </a:pathLst>
            </a:custGeom>
            <a:grpFill/>
            <a:ln w="2976" cap="flat">
              <a:noFill/>
              <a:prstDash val="solid"/>
              <a:miter/>
            </a:ln>
          </p:spPr>
          <p:txBody>
            <a:bodyPr rtlCol="0" anchor="ctr"/>
            <a:lstStyle/>
            <a:p>
              <a:pPr marL="0" marR="0" lvl="0" indent="0" defTabSz="967710" eaLnBrk="1" fontAlgn="auto" latinLnBrk="0" hangingPunct="1">
                <a:lnSpc>
                  <a:spcPct val="100000"/>
                </a:lnSpc>
                <a:spcBef>
                  <a:spcPts val="0"/>
                </a:spcBef>
                <a:spcAft>
                  <a:spcPts val="0"/>
                </a:spcAft>
                <a:buClrTx/>
                <a:buSzTx/>
                <a:buFontTx/>
                <a:buNone/>
                <a:tabLst/>
                <a:defRPr/>
              </a:pPr>
              <a:endParaRPr kumimoji="0" lang="en-ZA" sz="1905" b="0" i="0" u="none" strike="noStrike" kern="0" cap="none" spc="0" normalizeH="0" baseline="0" noProof="0">
                <a:ln>
                  <a:noFill/>
                </a:ln>
                <a:solidFill>
                  <a:srgbClr val="292B2C"/>
                </a:solidFill>
                <a:effectLst/>
                <a:uLnTx/>
                <a:uFillTx/>
              </a:endParaRPr>
            </a:p>
          </p:txBody>
        </p:sp>
      </p:grpSp>
      <p:sp>
        <p:nvSpPr>
          <p:cNvPr id="61" name="Oval 60">
            <a:extLst>
              <a:ext uri="{FF2B5EF4-FFF2-40B4-BE49-F238E27FC236}">
                <a16:creationId xmlns:a16="http://schemas.microsoft.com/office/drawing/2014/main" id="{B78DCB14-ADB4-EC67-9434-24323D4EEBCD}"/>
              </a:ext>
            </a:extLst>
          </p:cNvPr>
          <p:cNvSpPr/>
          <p:nvPr/>
        </p:nvSpPr>
        <p:spPr>
          <a:xfrm>
            <a:off x="951870" y="2132563"/>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62" name="Oval 61">
            <a:extLst>
              <a:ext uri="{FF2B5EF4-FFF2-40B4-BE49-F238E27FC236}">
                <a16:creationId xmlns:a16="http://schemas.microsoft.com/office/drawing/2014/main" id="{B7AD2BC8-74DB-42BA-5036-16BF6F788BE7}"/>
              </a:ext>
            </a:extLst>
          </p:cNvPr>
          <p:cNvSpPr/>
          <p:nvPr/>
        </p:nvSpPr>
        <p:spPr>
          <a:xfrm>
            <a:off x="8415547" y="2121677"/>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63" name="Oval 62">
            <a:extLst>
              <a:ext uri="{FF2B5EF4-FFF2-40B4-BE49-F238E27FC236}">
                <a16:creationId xmlns:a16="http://schemas.microsoft.com/office/drawing/2014/main" id="{47E09577-4073-12DF-AC08-C7EDBB1F49C3}"/>
              </a:ext>
            </a:extLst>
          </p:cNvPr>
          <p:cNvSpPr/>
          <p:nvPr/>
        </p:nvSpPr>
        <p:spPr>
          <a:xfrm>
            <a:off x="4713548" y="2132563"/>
            <a:ext cx="2810905" cy="2810905"/>
          </a:xfrm>
          <a:prstGeom prst="ellipse">
            <a:avLst/>
          </a:prstGeom>
          <a:gradFill>
            <a:gsLst>
              <a:gs pos="0">
                <a:srgbClr val="292B2C">
                  <a:lumMod val="75000"/>
                  <a:lumOff val="25000"/>
                </a:srgbClr>
              </a:gs>
              <a:gs pos="100000">
                <a:srgbClr val="FFFFFF">
                  <a:lumMod val="10000"/>
                </a:srgbClr>
              </a:gs>
            </a:gsLst>
            <a:lin ang="2700000" scaled="0"/>
          </a:gradFill>
          <a:ln w="9525" cap="flat">
            <a:gradFill flip="none" rotWithShape="1">
              <a:gsLst>
                <a:gs pos="0">
                  <a:srgbClr val="292B2C">
                    <a:lumMod val="75000"/>
                    <a:lumOff val="25000"/>
                  </a:srgbClr>
                </a:gs>
                <a:gs pos="100000">
                  <a:srgbClr val="FFFFFF">
                    <a:lumMod val="10000"/>
                  </a:srgbClr>
                </a:gs>
              </a:gsLst>
              <a:lin ang="13500000" scaled="1"/>
              <a:tileRect/>
            </a:gradFill>
            <a:prstDash val="solid"/>
            <a:miter/>
          </a:ln>
        </p:spPr>
        <p:txBody>
          <a:bodyPr rot="0" spcFirstLastPara="0" vertOverflow="overflow" horzOverflow="overflow" vert="horz" wrap="square" lIns="0" tIns="48385" rIns="152394" bIns="48385"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810" b="1" i="0" u="none" strike="noStrike" kern="0" cap="none" spc="0" normalizeH="0" baseline="0" noProof="0">
              <a:ln>
                <a:noFill/>
              </a:ln>
              <a:solidFill>
                <a:srgbClr val="FFFFFF">
                  <a:lumMod val="75000"/>
                </a:srgbClr>
              </a:solidFill>
              <a:effectLst/>
              <a:uLnTx/>
              <a:uFillTx/>
              <a:sym typeface="Arial"/>
            </a:endParaRPr>
          </a:p>
        </p:txBody>
      </p:sp>
      <p:sp>
        <p:nvSpPr>
          <p:cNvPr id="65" name="Google Shape;817;g1fb3d38d5ef_0_938">
            <a:extLst>
              <a:ext uri="{FF2B5EF4-FFF2-40B4-BE49-F238E27FC236}">
                <a16:creationId xmlns:a16="http://schemas.microsoft.com/office/drawing/2014/main" id="{C7EDE2D2-85C9-D1A6-BD04-B04CBB251D7B}"/>
              </a:ext>
            </a:extLst>
          </p:cNvPr>
          <p:cNvSpPr txBox="1"/>
          <p:nvPr/>
        </p:nvSpPr>
        <p:spPr>
          <a:xfrm>
            <a:off x="1094928" y="2937108"/>
            <a:ext cx="2568145" cy="1113364"/>
          </a:xfrm>
          <a:prstGeom prst="rect">
            <a:avLst/>
          </a:prstGeom>
          <a:noFill/>
          <a:ln>
            <a:noFill/>
          </a:ln>
        </p:spPr>
        <p:txBody>
          <a:bodyPr spcFirstLastPara="1" wrap="square" lIns="48378" tIns="48378" rIns="48378" bIns="48378" anchor="t" anchorCtr="0">
            <a:spAutoFit/>
          </a:bodyPr>
          <a:lstStyle/>
          <a:p>
            <a:pPr algn="ctr"/>
            <a:r>
              <a:rPr lang="en-US" sz="2200" b="1">
                <a:solidFill>
                  <a:schemeClr val="bg1">
                    <a:lumMod val="10000"/>
                    <a:lumOff val="90000"/>
                  </a:schemeClr>
                </a:solidFill>
              </a:rPr>
              <a:t>South African healthcare overview</a:t>
            </a:r>
          </a:p>
        </p:txBody>
      </p:sp>
      <p:sp>
        <p:nvSpPr>
          <p:cNvPr id="2" name="Google Shape;817;g1fb3d38d5ef_0_938">
            <a:extLst>
              <a:ext uri="{FF2B5EF4-FFF2-40B4-BE49-F238E27FC236}">
                <a16:creationId xmlns:a16="http://schemas.microsoft.com/office/drawing/2014/main" id="{DDD9F255-D3F2-F044-82BF-41F42D047BC6}"/>
              </a:ext>
            </a:extLst>
          </p:cNvPr>
          <p:cNvSpPr txBox="1"/>
          <p:nvPr/>
        </p:nvSpPr>
        <p:spPr>
          <a:xfrm>
            <a:off x="1094928" y="2937108"/>
            <a:ext cx="2568145" cy="1113364"/>
          </a:xfrm>
          <a:prstGeom prst="rect">
            <a:avLst/>
          </a:prstGeom>
          <a:noFill/>
          <a:ln>
            <a:noFill/>
          </a:ln>
        </p:spPr>
        <p:txBody>
          <a:bodyPr spcFirstLastPara="1" wrap="square" lIns="48378" tIns="48378" rIns="48378" bIns="48378" anchor="t" anchorCtr="0">
            <a:spAutoFit/>
          </a:bodyPr>
          <a:lstStyle/>
          <a:p>
            <a:pPr algn="ctr"/>
            <a:r>
              <a:rPr lang="en-US" sz="2200" b="1">
                <a:solidFill>
                  <a:schemeClr val="bg1">
                    <a:lumMod val="10000"/>
                    <a:lumOff val="90000"/>
                  </a:schemeClr>
                </a:solidFill>
              </a:rPr>
              <a:t>South African healthcare overview</a:t>
            </a:r>
          </a:p>
        </p:txBody>
      </p:sp>
      <p:sp>
        <p:nvSpPr>
          <p:cNvPr id="6" name="Google Shape;817;g1fb3d38d5ef_0_938">
            <a:extLst>
              <a:ext uri="{FF2B5EF4-FFF2-40B4-BE49-F238E27FC236}">
                <a16:creationId xmlns:a16="http://schemas.microsoft.com/office/drawing/2014/main" id="{6BA2DCD4-5DE5-8704-84AD-A00DFDF8B958}"/>
              </a:ext>
            </a:extLst>
          </p:cNvPr>
          <p:cNvSpPr txBox="1"/>
          <p:nvPr/>
        </p:nvSpPr>
        <p:spPr>
          <a:xfrm>
            <a:off x="4846414" y="3106386"/>
            <a:ext cx="2568145" cy="774809"/>
          </a:xfrm>
          <a:prstGeom prst="rect">
            <a:avLst/>
          </a:prstGeom>
          <a:noFill/>
          <a:ln>
            <a:noFill/>
          </a:ln>
        </p:spPr>
        <p:txBody>
          <a:bodyPr spcFirstLastPara="1" wrap="square" lIns="48378" tIns="48378" rIns="48378" bIns="48378" anchor="t" anchorCtr="0">
            <a:spAutoFit/>
          </a:bodyPr>
          <a:lstStyle/>
          <a:p>
            <a:pPr algn="ctr"/>
            <a:r>
              <a:rPr lang="en-US" sz="2200" b="1" dirty="0">
                <a:solidFill>
                  <a:schemeClr val="bg1">
                    <a:lumMod val="10000"/>
                    <a:lumOff val="90000"/>
                  </a:schemeClr>
                </a:solidFill>
              </a:rPr>
              <a:t>Primary and secondary care </a:t>
            </a:r>
          </a:p>
        </p:txBody>
      </p:sp>
      <p:sp>
        <p:nvSpPr>
          <p:cNvPr id="7" name="Google Shape;817;g1fb3d38d5ef_0_938">
            <a:extLst>
              <a:ext uri="{FF2B5EF4-FFF2-40B4-BE49-F238E27FC236}">
                <a16:creationId xmlns:a16="http://schemas.microsoft.com/office/drawing/2014/main" id="{AAF28583-4B34-1238-C8BA-D9D38BF6101D}"/>
              </a:ext>
            </a:extLst>
          </p:cNvPr>
          <p:cNvSpPr txBox="1"/>
          <p:nvPr/>
        </p:nvSpPr>
        <p:spPr>
          <a:xfrm>
            <a:off x="8561800" y="3106386"/>
            <a:ext cx="2568145" cy="774809"/>
          </a:xfrm>
          <a:prstGeom prst="rect">
            <a:avLst/>
          </a:prstGeom>
          <a:noFill/>
          <a:ln>
            <a:noFill/>
          </a:ln>
        </p:spPr>
        <p:txBody>
          <a:bodyPr spcFirstLastPara="1" wrap="square" lIns="48378" tIns="48378" rIns="48378" bIns="48378" anchor="t" anchorCtr="0">
            <a:spAutoFit/>
          </a:bodyPr>
          <a:lstStyle/>
          <a:p>
            <a:pPr algn="ctr"/>
            <a:r>
              <a:rPr lang="en-US" sz="2200" b="1" dirty="0">
                <a:solidFill>
                  <a:schemeClr val="bg1">
                    <a:lumMod val="10000"/>
                    <a:lumOff val="90000"/>
                  </a:schemeClr>
                </a:solidFill>
              </a:rPr>
              <a:t>Discovery Health experience </a:t>
            </a:r>
          </a:p>
        </p:txBody>
      </p:sp>
      <p:sp>
        <p:nvSpPr>
          <p:cNvPr id="4" name="Rectangle 3">
            <a:extLst>
              <a:ext uri="{FF2B5EF4-FFF2-40B4-BE49-F238E27FC236}">
                <a16:creationId xmlns:a16="http://schemas.microsoft.com/office/drawing/2014/main" id="{3CA7AF4B-EEB4-6175-156B-BB59FC780AE0}"/>
              </a:ext>
            </a:extLst>
          </p:cNvPr>
          <p:cNvSpPr/>
          <p:nvPr/>
        </p:nvSpPr>
        <p:spPr>
          <a:xfrm>
            <a:off x="411610" y="1149350"/>
            <a:ext cx="3843726" cy="4787900"/>
          </a:xfrm>
          <a:prstGeom prst="rect">
            <a:avLst/>
          </a:prstGeom>
          <a:solidFill>
            <a:schemeClr val="tx1">
              <a:alpha val="5797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2762EC8-C0C2-5F2B-6922-89AE8D69DE4A}"/>
              </a:ext>
            </a:extLst>
          </p:cNvPr>
          <p:cNvSpPr/>
          <p:nvPr/>
        </p:nvSpPr>
        <p:spPr>
          <a:xfrm>
            <a:off x="7936666" y="1149350"/>
            <a:ext cx="3835541" cy="4787900"/>
          </a:xfrm>
          <a:prstGeom prst="rect">
            <a:avLst/>
          </a:prstGeom>
          <a:solidFill>
            <a:schemeClr val="tx1">
              <a:alpha val="5797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90340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8224&quot;&gt;&lt;version val=&quot;35105&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 &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4&quot;/&gt;&lt;end val=&quot;4&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1&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j1UsRfoA9lwgo8Ra9TrjDQ"/>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nxqY9F_byWPwyGKTSYIfGg"/>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Dyjy9i1QK95Lgs.2TmcUNw"/>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ryf08sr0_7A2Cg5p6B4Ds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K1Z952tPL31bTQ7kfTkpVQ"/>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ZFHvbDOHt7XceqLjPW9FvQ"/>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YjnFpTua6xpS5peyrHQluQ"/>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95N2OpWeMkt6jDse0qnBHQ"/>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qXCYN6enH63U.dCEtQ3RA"/>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Ks7048AcoNZig82QuXf04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9MTSkmti9d1dU1d2QO9ssQ"/>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8tIHNcrAu549x17nxgFoq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TAqnu7zqZ6nUYoFoIG9LCQ"/>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wmnyhmJ02v3Wojoo9akyjw"/>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KSfYQ4P1vzXppdUlHzTJ1g"/>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kSl0Tv30lDjkDAItA2kUZ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EaT5bKM58QLLOfWU1Z5bPQ"/>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iM9f93MuaLIEOdLLm7r..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oIlyCzDVIDca0tCdbnOK4w"/>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no5ti4FQGwn60w8tSuE1IA"/>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r22fdDa9d3pj.UpnidLq6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sWn2iql_W2u5rFUJ9RvI2g"/>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KDD9M7wJPxF7l99Sw2hyzQ"/>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dTnXngO_2NJcJoUoDbCjU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sZS6.iVAmmxkttnoo5rxuA"/>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fMws7AgZ9pxxA1RNQNUzFA"/>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1eyKYHLUG.44PSEJeHZt_g"/>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5SLKZ7SgtChonIHKcdy_8A"/>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AKmYTwbT0nB0jkbGL_N3Gw"/>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Q0ZmIwlSWtWdsSmv9xXtDg"/>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4tUbM38zamEqKWeY60Cseg"/>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mjeOiKuciODr3p41EhN4UQ"/>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C7G3PVCVA4uWKqd9Qu1aKw"/>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l4q0w_WHh9rYoGtyDrxa3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liQXIpJMuJdPQkziEkF8UA"/>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8O97blBRdwDwgrlX.KP98w"/>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Vmu8suMZymHvrkTg6N6zhA"/>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JS_vNzERQY7h0PiTjbUVvQ"/>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CVFvnCXHSW0MEn604HGDmQ"/>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A6QxL4dVNp_iTR_3MT4d9w"/>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lRDzMNUn.wwuBdafxfp4zw"/>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aoMzmgkgiRfE4BubOaqgKQ"/>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ZtY6_Ms9veXdYUkMVSAM.g"/>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iZM.CBIrtMy1YOz8PJl4Bw"/>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XkOuVCkDBBSY7ZXW7Mzvd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Qfm9fsj76E8i0JHFTm4UGw"/>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vRGkCtT1SF9HwD9y8aDeBg"/>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QJZNpkv4Cdr_aHaEEHUq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Gnu89rS0hvzVbkysA9t96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v87oesMkiWerIfUN61eDC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nCUX2xxMHu5zL5VvcLZZC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4_ErIMDlhhCdMboKw2nDX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GRu7Ce3MK1J9IPl7qO.Iq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pm3nIhyDGw5iFzfPeFIAW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qpJBaGPs4Zqs3bccuiz7I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ABk0Hu04yf8v2q.3Jz3OG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Czsk..Rj4IAW635cA4dL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RmWv02eHA7z9BEOLDM6e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FHO6SmdPG2G8uzALcb4.b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w_lFkSJA_x7H7zPkb31Cv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1lCCLg4t5YLD4kOrGIlD7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EJo7rjT1bpeBaWpoO_0q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pO0FAframw3QSMzwYSX6t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q_OwQM3W3SwjTuSmfAsIV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gKktSVnQEM9wJ6I4xNsSW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vbiwzvgJv_YTMczxjsuh4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st6AX7oq3cnN3g.sEJBUp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BBVM_n0WtXyQxFWi71QxV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6dDfkJASdwK6RF.ABheP1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eKftZozEuaYBA7UuxYQq1A"/>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l6Z.MzNZ6GulGIrdvCXzO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00SQO9us0ztUvX53hUZnd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gYO4JKcRunCiLoWgk9Vpr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QqJeXPIHUGi14Z._KMPrb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cISCq7YOmV6u8oW1xLV9P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eyZZU3.lOXyWKUVwzPAav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Z2LqwxiyK0MPCREbVI2DZ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B8o9ifM0OmzQ6zmM9xtj8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1ILrkae_2jui9EQaEa8MS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muesBm7_DK4Ynn.Ja9Yzd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oaxP7HBcSL53CU6xS75R0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lzsY2f0uWciT.XW2MN_n7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OIRCymajLzxnanM1NuUeV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_32E_RokAH8t3J3nKioyM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xpfWLkpSor7gm.2r24pjE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IjK1mSXhElGKIATRZnvz1A"/>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kUpAgnBFlMIcAIx6Rp3PxQ"/>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UHWnIOMr6hv.gOIiGtzVg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bL6Cpj9E8Go2B_YCCyjeaA"/>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X183C0jwv9RAVIz.mhNsw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3SMxkpQkplDg93ybGBXFB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5lMlKzD.sScxpM6qsFYkeQ"/>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2LzrbvHXwQIGfDNfxwnO6Q"/>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q8m_d4Icy1QK6nykIr7t4A"/>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x3mbVRdvfrLxls1AJR_1cw"/>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QmpCG8IlQt.w3BDF84omS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v21Vl5e.2_ar5aZNVeqBo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KW1FKR9bXpAKwVihIZ1htg"/>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7SI6Nk79hC47.OAxz5HQhA"/>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8iOCppvB3jut95DRhD4lx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JRrVUT3tF3f3BEDgyirOtA"/>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jTJbaOKr4ru8R1aV8eP1zg"/>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BO.8E_KzaHnemG7.J6.zAw"/>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8zSUOaajUz3zLM1AXSEOU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QNHk16D.DY6LNYOx1c1FQA"/>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PaGnscLthPa7Y9qVHDzMzw"/>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0X_XJxy1dnDlcOuHTTE9EA"/>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LHEg49MhcPizOlBn8UrHw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imuAfihV.nhH1Fc0j2bbC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ytooOSanzlxt97_2Htjvu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Vgkm6FfDeeNdHWEBBwJWPQ"/>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shLUxs5KmRfP8q55HIFVb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dP31TnbOWvUzKZPVKpU4JQ"/>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0zeuRLB6aWgceUyuo.ic1g"/>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GZ.Xmp1.4UpeVZg9xEu4Jg"/>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p3bgbM0z2VZlx9u0w2eRjQ"/>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n54yeqDB2t4vWi2Pq8HFsA"/>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dZd_gYMeK9Zn76QPU0UYL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s_KoC8_Nw_jxgRhzNUumh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fz_oz5P0Y196OcB98K3YR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k2YXsCMay.RoQC3oLt4Zzw"/>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sTVNo78Jn2AxjpfBRJ8du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q5zBXE7DJ9VEafcCNIpvKQ"/>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oVUqYJE_LkBeEExFqEbv5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OzAgC.iktTmu0q5IMyYfJQ"/>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Gx2PbPqrXj5QpHAUbIKXt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Plzmlifsthb6UV9Vqg8BKg"/>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yDJ1xzASLfzogCsW.WCCeg"/>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32NCJC.FlCqbBNMTNGmtlg"/>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SBQqGEA7qMuNAWyUjZ6cKQ"/>
</p:tagLst>
</file>

<file path=ppt/theme/theme1.xml><?xml version="1.0" encoding="utf-8"?>
<a:theme xmlns:a="http://schemas.openxmlformats.org/drawingml/2006/main" name="Health Temp Feb 2023">
  <a:themeElements>
    <a:clrScheme name="DSY Health Feb 2023">
      <a:dk1>
        <a:srgbClr val="292B2C"/>
      </a:dk1>
      <a:lt1>
        <a:srgbClr val="FFFFFF"/>
      </a:lt1>
      <a:dk2>
        <a:srgbClr val="114B8A"/>
      </a:dk2>
      <a:lt2>
        <a:srgbClr val="E0E0E0"/>
      </a:lt2>
      <a:accent1>
        <a:srgbClr val="114B8A"/>
      </a:accent1>
      <a:accent2>
        <a:srgbClr val="E0E0E0"/>
      </a:accent2>
      <a:accent3>
        <a:srgbClr val="1EBEAA"/>
      </a:accent3>
      <a:accent4>
        <a:srgbClr val="3C45E0"/>
      </a:accent4>
      <a:accent5>
        <a:srgbClr val="00A0D2"/>
      </a:accent5>
      <a:accent6>
        <a:srgbClr val="A8A8A8"/>
      </a:accent6>
      <a:hlink>
        <a:srgbClr val="00D6FF"/>
      </a:hlink>
      <a:folHlink>
        <a:srgbClr val="A8A8A8"/>
      </a:folHlink>
    </a:clrScheme>
    <a:fontScheme name="Custom 50">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lnSpc>
            <a:spcPct val="110000"/>
          </a:lnSpc>
          <a:defRPr b="0" i="0" u="none" strike="noStrike" dirty="0" smtClean="0">
            <a:solidFill>
              <a:srgbClr val="666666"/>
            </a:solidFill>
            <a:effectLst/>
            <a:latin typeface="+mj-lt"/>
          </a:defRPr>
        </a:defPPr>
      </a:lstStyle>
    </a:txDef>
  </a:objectDefaults>
  <a:extraClrSchemeLst/>
  <a:custClrLst>
    <a:custClr>
      <a:srgbClr val="114B8A"/>
    </a:custClr>
    <a:custClr>
      <a:srgbClr val="FFFFFF"/>
    </a:custClr>
    <a:custClr>
      <a:srgbClr val="292B2C"/>
    </a:custClr>
    <a:custClr>
      <a:srgbClr val="114B8A"/>
    </a:custClr>
    <a:custClr>
      <a:srgbClr val="292B2C"/>
    </a:custClr>
    <a:custClr>
      <a:srgbClr val="3D45E0"/>
    </a:custClr>
    <a:custClr>
      <a:srgbClr val="00A0D2"/>
    </a:custClr>
    <a:custClr>
      <a:srgbClr val="00D6FF"/>
    </a:custClr>
    <a:custClr>
      <a:srgbClr val="1EBEAA"/>
    </a:custClr>
    <a:custClr>
      <a:srgbClr val="00D6FF"/>
    </a:custClr>
    <a:custClr>
      <a:srgbClr val="FCB812"/>
    </a:custClr>
    <a:custClr>
      <a:srgbClr val="F00A23"/>
    </a:custClr>
    <a:custClr>
      <a:srgbClr val="AADB1E"/>
    </a:custClr>
    <a:custClr>
      <a:srgbClr val="1EBEAA"/>
    </a:custClr>
    <a:custClr>
      <a:srgbClr val="00D6FF"/>
    </a:custClr>
    <a:custClr>
      <a:srgbClr val="00A0D2"/>
    </a:custClr>
    <a:custClr>
      <a:srgbClr val="9440E8"/>
    </a:custClr>
    <a:custClr>
      <a:srgbClr val="3D45E0"/>
    </a:custClr>
    <a:custClr>
      <a:srgbClr val="820082"/>
    </a:custClr>
    <a:custClr>
      <a:srgbClr val="C6007E"/>
    </a:custClr>
    <a:custClr>
      <a:srgbClr val="FF5A22"/>
    </a:custClr>
    <a:custClr>
      <a:srgbClr val="F8116A"/>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BE8C30"/>
    </a:custClr>
    <a:custClr>
      <a:srgbClr val="808080"/>
    </a:custClr>
    <a:custClr>
      <a:srgbClr val="B2623D"/>
    </a:custClr>
    <a:custClr>
      <a:srgbClr val="3070B2"/>
    </a:custClr>
    <a:custClr>
      <a:srgbClr val="96659A"/>
    </a:custClr>
  </a:custClrLst>
  <a:extLst>
    <a:ext uri="{05A4C25C-085E-4340-85A3-A5531E510DB2}">
      <thm15:themeFamily xmlns:thm15="http://schemas.microsoft.com/office/thememl/2012/main" name="20210531_DSY_HealthCore  -  Read-Only" id="{08CE9994-6B5C-478C-B4E2-19A894B3F3B8}" vid="{A0816CCA-6361-40D3-8FAE-9FFFF4B0DC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847</TotalTime>
  <Words>1484</Words>
  <Application>Microsoft Office PowerPoint</Application>
  <PresentationFormat>Widescreen</PresentationFormat>
  <Paragraphs>448</Paragraphs>
  <Slides>23</Slides>
  <Notes>12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2" baseType="lpstr">
      <vt:lpstr>Arial</vt:lpstr>
      <vt:lpstr>Calibri</vt:lpstr>
      <vt:lpstr>Lucida Sans</vt:lpstr>
      <vt:lpstr>Open Sans</vt:lpstr>
      <vt:lpstr>Open Sans Light</vt:lpstr>
      <vt:lpstr>Open Sans Semibold</vt:lpstr>
      <vt:lpstr>Wingdings</vt:lpstr>
      <vt:lpstr>Health Temp Feb 2023</vt:lpstr>
      <vt:lpstr>think-cell Slide</vt:lpstr>
      <vt:lpstr>Healthcare supply </vt:lpstr>
      <vt:lpstr>PowerPoint Presentation</vt:lpstr>
      <vt:lpstr>PowerPoint Presentation</vt:lpstr>
      <vt:lpstr>South Africa population access to health insurance </vt:lpstr>
      <vt:lpstr>Overview of the South African healthcare sector and regulators </vt:lpstr>
      <vt:lpstr>South Africa has an estimated ~400k healthcare workers, with nurses accounting for 69% of the workforce capacity  </vt:lpstr>
      <vt:lpstr>According to the World Health Organisation, 16% reduction in nurses per 1,000 population in SA between 2018 - 2020</vt:lpstr>
      <vt:lpstr>SA public healthcare sector is organised into national, provincial and local municipal structures, each fulfilling different role </vt:lpstr>
      <vt:lpstr>PowerPoint Presentation</vt:lpstr>
      <vt:lpstr>Three levels of care</vt:lpstr>
      <vt:lpstr>Overview of main private primary care providers</vt:lpstr>
      <vt:lpstr>Approximately 70% of private practice GPs are located in 3 provinces </vt:lpstr>
      <vt:lpstr>PowerPoint Presentation</vt:lpstr>
      <vt:lpstr>Overview of private sector secondary and tertiary care providers</vt:lpstr>
      <vt:lpstr>Overview of main specialist societies in South Africa</vt:lpstr>
      <vt:lpstr>PowerPoint Presentation</vt:lpstr>
      <vt:lpstr>PowerPoint Presentation</vt:lpstr>
      <vt:lpstr>PowerPoint Presentation</vt:lpstr>
      <vt:lpstr>Medical devices overview </vt:lpstr>
      <vt:lpstr>PowerPoint Presentation</vt:lpstr>
      <vt:lpstr>Overview of Discovery Health strategic focus areas over the next 10 years</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 AT HOME STRATEGIC THEMES</dc:title>
  <dc:creator>Sivuyile Madikana</dc:creator>
  <cp:lastModifiedBy>Lianne Osterberger</cp:lastModifiedBy>
  <cp:revision>2</cp:revision>
  <dcterms:created xsi:type="dcterms:W3CDTF">2023-07-13T09:15:39Z</dcterms:created>
  <dcterms:modified xsi:type="dcterms:W3CDTF">2023-07-18T08:44:05Z</dcterms:modified>
</cp:coreProperties>
</file>