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9" r:id="rId2"/>
    <p:sldMasterId id="2147483700" r:id="rId3"/>
  </p:sldMasterIdLst>
  <p:notesMasterIdLst>
    <p:notesMasterId r:id="rId21"/>
  </p:notesMasterIdLst>
  <p:sldIdLst>
    <p:sldId id="468" r:id="rId4"/>
    <p:sldId id="2147479424" r:id="rId5"/>
    <p:sldId id="2147479185" r:id="rId6"/>
    <p:sldId id="2147479413" r:id="rId7"/>
    <p:sldId id="332" r:id="rId8"/>
    <p:sldId id="313" r:id="rId9"/>
    <p:sldId id="6468" r:id="rId10"/>
    <p:sldId id="2147479393" r:id="rId11"/>
    <p:sldId id="398" r:id="rId12"/>
    <p:sldId id="4211" r:id="rId13"/>
    <p:sldId id="2147479418" r:id="rId14"/>
    <p:sldId id="2147479417" r:id="rId15"/>
    <p:sldId id="299" r:id="rId16"/>
    <p:sldId id="2147375829" r:id="rId17"/>
    <p:sldId id="429" r:id="rId18"/>
    <p:sldId id="2147479420" r:id="rId19"/>
    <p:sldId id="214747942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4569926-3494-DD4A-6B59-442E6EEFA55C}" name="Deon Viljoen" initials="DV" userId="Deon Viljoen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CD5"/>
    <a:srgbClr val="EE7D31"/>
    <a:srgbClr val="F9F9F9"/>
    <a:srgbClr val="FCFCFC"/>
    <a:srgbClr val="E6CFB0"/>
    <a:srgbClr val="F28E76"/>
    <a:srgbClr val="5A8C81"/>
    <a:srgbClr val="FBFBFB"/>
    <a:srgbClr val="F7F7F7"/>
    <a:srgbClr val="EEEF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AF3E25-F7A6-4169-ADC6-D31506CD16FF}" v="1" dt="2023-07-17T20:45:02.779"/>
    <p1510:client id="{EFF90836-DB54-7346-B70F-5D8F2F9A62AC}" v="36" dt="2023-07-17T21:19:49.5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93732" autoAdjust="0"/>
  </p:normalViewPr>
  <p:slideViewPr>
    <p:cSldViewPr snapToGrid="0" snapToObjects="1">
      <p:cViewPr varScale="1">
        <p:scale>
          <a:sx n="111" d="100"/>
          <a:sy n="111" d="100"/>
        </p:scale>
        <p:origin x="1096" y="192"/>
      </p:cViewPr>
      <p:guideLst>
        <p:guide orient="horz" pos="340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ne Viljoen" userId="96b8a465-962a-4603-b23a-562a3ca532bf" providerId="ADAL" clId="{20AF3E25-F7A6-4169-ADC6-D31506CD16FF}"/>
    <pc:docChg chg="undo custSel modSld">
      <pc:chgData name="Lene Viljoen" userId="96b8a465-962a-4603-b23a-562a3ca532bf" providerId="ADAL" clId="{20AF3E25-F7A6-4169-ADC6-D31506CD16FF}" dt="2023-07-17T20:46:36.445" v="19" actId="947"/>
      <pc:docMkLst>
        <pc:docMk/>
      </pc:docMkLst>
      <pc:sldChg chg="modSp mod">
        <pc:chgData name="Lene Viljoen" userId="96b8a465-962a-4603-b23a-562a3ca532bf" providerId="ADAL" clId="{20AF3E25-F7A6-4169-ADC6-D31506CD16FF}" dt="2023-07-17T20:44:09.296" v="7" actId="20577"/>
        <pc:sldMkLst>
          <pc:docMk/>
          <pc:sldMk cId="0" sldId="332"/>
        </pc:sldMkLst>
        <pc:spChg chg="mod">
          <ac:chgData name="Lene Viljoen" userId="96b8a465-962a-4603-b23a-562a3ca532bf" providerId="ADAL" clId="{20AF3E25-F7A6-4169-ADC6-D31506CD16FF}" dt="2023-07-17T20:44:06.179" v="5" actId="20577"/>
          <ac:spMkLst>
            <pc:docMk/>
            <pc:sldMk cId="0" sldId="332"/>
            <ac:spMk id="19465" creationId="{00000000-0000-0000-0000-000000000000}"/>
          </ac:spMkLst>
        </pc:spChg>
        <pc:spChg chg="mod">
          <ac:chgData name="Lene Viljoen" userId="96b8a465-962a-4603-b23a-562a3ca532bf" providerId="ADAL" clId="{20AF3E25-F7A6-4169-ADC6-D31506CD16FF}" dt="2023-07-17T20:44:09.296" v="7" actId="20577"/>
          <ac:spMkLst>
            <pc:docMk/>
            <pc:sldMk cId="0" sldId="332"/>
            <ac:spMk id="19466" creationId="{00000000-0000-0000-0000-000000000000}"/>
          </ac:spMkLst>
        </pc:spChg>
        <pc:spChg chg="mod">
          <ac:chgData name="Lene Viljoen" userId="96b8a465-962a-4603-b23a-562a3ca532bf" providerId="ADAL" clId="{20AF3E25-F7A6-4169-ADC6-D31506CD16FF}" dt="2023-07-17T20:43:57.149" v="1" actId="20577"/>
          <ac:spMkLst>
            <pc:docMk/>
            <pc:sldMk cId="0" sldId="332"/>
            <ac:spMk id="19476" creationId="{00000000-0000-0000-0000-000000000000}"/>
          </ac:spMkLst>
        </pc:spChg>
        <pc:spChg chg="mod">
          <ac:chgData name="Lene Viljoen" userId="96b8a465-962a-4603-b23a-562a3ca532bf" providerId="ADAL" clId="{20AF3E25-F7A6-4169-ADC6-D31506CD16FF}" dt="2023-07-17T20:44:00.545" v="3" actId="20577"/>
          <ac:spMkLst>
            <pc:docMk/>
            <pc:sldMk cId="0" sldId="332"/>
            <ac:spMk id="19477" creationId="{00000000-0000-0000-0000-000000000000}"/>
          </ac:spMkLst>
        </pc:spChg>
      </pc:sldChg>
      <pc:sldChg chg="addSp modSp mod">
        <pc:chgData name="Lene Viljoen" userId="96b8a465-962a-4603-b23a-562a3ca532bf" providerId="ADAL" clId="{20AF3E25-F7A6-4169-ADC6-D31506CD16FF}" dt="2023-07-17T20:46:36.445" v="19" actId="947"/>
        <pc:sldMkLst>
          <pc:docMk/>
          <pc:sldMk cId="3441382748" sldId="2147479393"/>
        </pc:sldMkLst>
        <pc:spChg chg="mod">
          <ac:chgData name="Lene Viljoen" userId="96b8a465-962a-4603-b23a-562a3ca532bf" providerId="ADAL" clId="{20AF3E25-F7A6-4169-ADC6-D31506CD16FF}" dt="2023-07-17T20:46:06.485" v="16" actId="947"/>
          <ac:spMkLst>
            <pc:docMk/>
            <pc:sldMk cId="3441382748" sldId="2147479393"/>
            <ac:spMk id="19" creationId="{CC66F6E2-ABB8-9631-9024-4B180F802B4A}"/>
          </ac:spMkLst>
        </pc:spChg>
        <pc:spChg chg="mod">
          <ac:chgData name="Lene Viljoen" userId="96b8a465-962a-4603-b23a-562a3ca532bf" providerId="ADAL" clId="{20AF3E25-F7A6-4169-ADC6-D31506CD16FF}" dt="2023-07-17T20:46:11.536" v="17" actId="947"/>
          <ac:spMkLst>
            <pc:docMk/>
            <pc:sldMk cId="3441382748" sldId="2147479393"/>
            <ac:spMk id="25" creationId="{14BE40EB-1362-B675-ABFF-98933886CD59}"/>
          </ac:spMkLst>
        </pc:spChg>
        <pc:spChg chg="mod">
          <ac:chgData name="Lene Viljoen" userId="96b8a465-962a-4603-b23a-562a3ca532bf" providerId="ADAL" clId="{20AF3E25-F7A6-4169-ADC6-D31506CD16FF}" dt="2023-07-17T20:46:36.445" v="19" actId="947"/>
          <ac:spMkLst>
            <pc:docMk/>
            <pc:sldMk cId="3441382748" sldId="2147479393"/>
            <ac:spMk id="27" creationId="{68EF4CD6-7BE5-FACA-BE77-1AA3FD64F54C}"/>
          </ac:spMkLst>
        </pc:spChg>
        <pc:spChg chg="add mod">
          <ac:chgData name="Lene Viljoen" userId="96b8a465-962a-4603-b23a-562a3ca532bf" providerId="ADAL" clId="{20AF3E25-F7A6-4169-ADC6-D31506CD16FF}" dt="2023-07-17T20:45:02.779" v="9"/>
          <ac:spMkLst>
            <pc:docMk/>
            <pc:sldMk cId="3441382748" sldId="2147479393"/>
            <ac:spMk id="42" creationId="{B30BC755-D873-4833-8E6C-ECF359B46D5C}"/>
          </ac:spMkLst>
        </pc:spChg>
      </pc:sldChg>
    </pc:docChg>
  </pc:docChgLst>
  <pc:docChgLst>
    <pc:chgData name="Deon Kotze" userId="53b1ec52-097d-4d72-ac41-36993f755a7c" providerId="ADAL" clId="{EFF90836-DB54-7346-B70F-5D8F2F9A62AC}"/>
    <pc:docChg chg="undo custSel modSld">
      <pc:chgData name="Deon Kotze" userId="53b1ec52-097d-4d72-ac41-36993f755a7c" providerId="ADAL" clId="{EFF90836-DB54-7346-B70F-5D8F2F9A62AC}" dt="2023-07-17T21:22:46.412" v="92" actId="1035"/>
      <pc:docMkLst>
        <pc:docMk/>
      </pc:docMkLst>
      <pc:sldChg chg="modSp mod">
        <pc:chgData name="Deon Kotze" userId="53b1ec52-097d-4d72-ac41-36993f755a7c" providerId="ADAL" clId="{EFF90836-DB54-7346-B70F-5D8F2F9A62AC}" dt="2023-07-17T21:13:14.087" v="1" actId="20577"/>
        <pc:sldMkLst>
          <pc:docMk/>
          <pc:sldMk cId="3441382748" sldId="2147479393"/>
        </pc:sldMkLst>
        <pc:spChg chg="mod">
          <ac:chgData name="Deon Kotze" userId="53b1ec52-097d-4d72-ac41-36993f755a7c" providerId="ADAL" clId="{EFF90836-DB54-7346-B70F-5D8F2F9A62AC}" dt="2023-07-17T21:13:14.087" v="1" actId="20577"/>
          <ac:spMkLst>
            <pc:docMk/>
            <pc:sldMk cId="3441382748" sldId="2147479393"/>
            <ac:spMk id="6" creationId="{1C4DBED9-DF16-B00A-AD63-166E38B78FEA}"/>
          </ac:spMkLst>
        </pc:spChg>
      </pc:sldChg>
      <pc:sldChg chg="addSp delSp modSp mod">
        <pc:chgData name="Deon Kotze" userId="53b1ec52-097d-4d72-ac41-36993f755a7c" providerId="ADAL" clId="{EFF90836-DB54-7346-B70F-5D8F2F9A62AC}" dt="2023-07-17T21:22:46.412" v="92" actId="1035"/>
        <pc:sldMkLst>
          <pc:docMk/>
          <pc:sldMk cId="2930561653" sldId="2147479420"/>
        </pc:sldMkLst>
        <pc:spChg chg="add mod">
          <ac:chgData name="Deon Kotze" userId="53b1ec52-097d-4d72-ac41-36993f755a7c" providerId="ADAL" clId="{EFF90836-DB54-7346-B70F-5D8F2F9A62AC}" dt="2023-07-17T21:19:33.538" v="33" actId="14100"/>
          <ac:spMkLst>
            <pc:docMk/>
            <pc:sldMk cId="2930561653" sldId="2147479420"/>
            <ac:spMk id="3" creationId="{D0E4A1A6-48CA-6CD2-F8F9-489D2275B903}"/>
          </ac:spMkLst>
        </pc:spChg>
        <pc:spChg chg="add del">
          <ac:chgData name="Deon Kotze" userId="53b1ec52-097d-4d72-ac41-36993f755a7c" providerId="ADAL" clId="{EFF90836-DB54-7346-B70F-5D8F2F9A62AC}" dt="2023-07-17T21:18:04.199" v="16" actId="478"/>
          <ac:spMkLst>
            <pc:docMk/>
            <pc:sldMk cId="2930561653" sldId="2147479420"/>
            <ac:spMk id="75" creationId="{CD6746DB-879C-C3A4-7755-765430FE661A}"/>
          </ac:spMkLst>
        </pc:spChg>
        <pc:spChg chg="del">
          <ac:chgData name="Deon Kotze" userId="53b1ec52-097d-4d72-ac41-36993f755a7c" providerId="ADAL" clId="{EFF90836-DB54-7346-B70F-5D8F2F9A62AC}" dt="2023-07-17T21:20:40.973" v="37" actId="478"/>
          <ac:spMkLst>
            <pc:docMk/>
            <pc:sldMk cId="2930561653" sldId="2147479420"/>
            <ac:spMk id="86" creationId="{C95CB2C1-957C-35E5-A0F4-751326E2CB36}"/>
          </ac:spMkLst>
        </pc:spChg>
        <pc:spChg chg="del">
          <ac:chgData name="Deon Kotze" userId="53b1ec52-097d-4d72-ac41-36993f755a7c" providerId="ADAL" clId="{EFF90836-DB54-7346-B70F-5D8F2F9A62AC}" dt="2023-07-17T21:20:38.955" v="36" actId="478"/>
          <ac:spMkLst>
            <pc:docMk/>
            <pc:sldMk cId="2930561653" sldId="2147479420"/>
            <ac:spMk id="87" creationId="{F63D7229-4F00-A1B0-43A5-03B9E357B86B}"/>
          </ac:spMkLst>
        </pc:spChg>
        <pc:spChg chg="mod">
          <ac:chgData name="Deon Kotze" userId="53b1ec52-097d-4d72-ac41-36993f755a7c" providerId="ADAL" clId="{EFF90836-DB54-7346-B70F-5D8F2F9A62AC}" dt="2023-07-17T21:22:26.281" v="68" actId="20577"/>
          <ac:spMkLst>
            <pc:docMk/>
            <pc:sldMk cId="2930561653" sldId="2147479420"/>
            <ac:spMk id="113" creationId="{376A9B3A-0600-7EE6-50C4-EE0480C2833C}"/>
          </ac:spMkLst>
        </pc:spChg>
        <pc:spChg chg="mod">
          <ac:chgData name="Deon Kotze" userId="53b1ec52-097d-4d72-ac41-36993f755a7c" providerId="ADAL" clId="{EFF90836-DB54-7346-B70F-5D8F2F9A62AC}" dt="2023-07-17T21:22:39.065" v="80" actId="1076"/>
          <ac:spMkLst>
            <pc:docMk/>
            <pc:sldMk cId="2930561653" sldId="2147479420"/>
            <ac:spMk id="123" creationId="{EAF45C68-45F0-E9D1-1858-9D38F6156768}"/>
          </ac:spMkLst>
        </pc:spChg>
        <pc:spChg chg="mod">
          <ac:chgData name="Deon Kotze" userId="53b1ec52-097d-4d72-ac41-36993f755a7c" providerId="ADAL" clId="{EFF90836-DB54-7346-B70F-5D8F2F9A62AC}" dt="2023-07-17T21:21:10.731" v="40" actId="14100"/>
          <ac:spMkLst>
            <pc:docMk/>
            <pc:sldMk cId="2930561653" sldId="2147479420"/>
            <ac:spMk id="128" creationId="{94C492E3-7FAE-464E-E516-ED5A0EE303A2}"/>
          </ac:spMkLst>
        </pc:spChg>
        <pc:spChg chg="mod">
          <ac:chgData name="Deon Kotze" userId="53b1ec52-097d-4d72-ac41-36993f755a7c" providerId="ADAL" clId="{EFF90836-DB54-7346-B70F-5D8F2F9A62AC}" dt="2023-07-17T21:21:49.726" v="54" actId="1035"/>
          <ac:spMkLst>
            <pc:docMk/>
            <pc:sldMk cId="2930561653" sldId="2147479420"/>
            <ac:spMk id="134" creationId="{DE1807B0-7C2B-9C9A-20E5-B806D85EEAC8}"/>
          </ac:spMkLst>
        </pc:spChg>
        <pc:spChg chg="del">
          <ac:chgData name="Deon Kotze" userId="53b1ec52-097d-4d72-ac41-36993f755a7c" providerId="ADAL" clId="{EFF90836-DB54-7346-B70F-5D8F2F9A62AC}" dt="2023-07-17T21:19:47.789" v="34" actId="478"/>
          <ac:spMkLst>
            <pc:docMk/>
            <pc:sldMk cId="2930561653" sldId="2147479420"/>
            <ac:spMk id="136" creationId="{D5D74BD4-D711-B8DB-591A-0C0887A3F6F0}"/>
          </ac:spMkLst>
        </pc:spChg>
        <pc:grpChg chg="del mod">
          <ac:chgData name="Deon Kotze" userId="53b1ec52-097d-4d72-ac41-36993f755a7c" providerId="ADAL" clId="{EFF90836-DB54-7346-B70F-5D8F2F9A62AC}" dt="2023-07-17T21:18:07.117" v="17" actId="478"/>
          <ac:grpSpMkLst>
            <pc:docMk/>
            <pc:sldMk cId="2930561653" sldId="2147479420"/>
            <ac:grpSpMk id="72" creationId="{FF5752B0-341F-AE82-BDC3-7C7253DFC919}"/>
          </ac:grpSpMkLst>
        </pc:grpChg>
        <pc:grpChg chg="del mod topLvl">
          <ac:chgData name="Deon Kotze" userId="53b1ec52-097d-4d72-ac41-36993f755a7c" providerId="ADAL" clId="{EFF90836-DB54-7346-B70F-5D8F2F9A62AC}" dt="2023-07-17T21:18:15.508" v="19" actId="478"/>
          <ac:grpSpMkLst>
            <pc:docMk/>
            <pc:sldMk cId="2930561653" sldId="2147479420"/>
            <ac:grpSpMk id="73" creationId="{D784621E-E430-76DB-2FC7-8954120B5C86}"/>
          </ac:grpSpMkLst>
        </pc:grpChg>
        <pc:grpChg chg="del">
          <ac:chgData name="Deon Kotze" userId="53b1ec52-097d-4d72-ac41-36993f755a7c" providerId="ADAL" clId="{EFF90836-DB54-7346-B70F-5D8F2F9A62AC}" dt="2023-07-17T21:22:07.607" v="55" actId="478"/>
          <ac:grpSpMkLst>
            <pc:docMk/>
            <pc:sldMk cId="2930561653" sldId="2147479420"/>
            <ac:grpSpMk id="106" creationId="{61548BE1-DD1F-60EC-E775-2128F121BA8A}"/>
          </ac:grpSpMkLst>
        </pc:grpChg>
        <pc:grpChg chg="mod">
          <ac:chgData name="Deon Kotze" userId="53b1ec52-097d-4d72-ac41-36993f755a7c" providerId="ADAL" clId="{EFF90836-DB54-7346-B70F-5D8F2F9A62AC}" dt="2023-07-17T21:22:46.412" v="92" actId="1035"/>
          <ac:grpSpMkLst>
            <pc:docMk/>
            <pc:sldMk cId="2930561653" sldId="2147479420"/>
            <ac:grpSpMk id="111" creationId="{C02D9425-52F3-B0C1-8B47-17836D0BEB76}"/>
          </ac:grpSpMkLst>
        </pc:grpChg>
        <pc:grpChg chg="del">
          <ac:chgData name="Deon Kotze" userId="53b1ec52-097d-4d72-ac41-36993f755a7c" providerId="ADAL" clId="{EFF90836-DB54-7346-B70F-5D8F2F9A62AC}" dt="2023-07-17T21:22:09.414" v="56" actId="478"/>
          <ac:grpSpMkLst>
            <pc:docMk/>
            <pc:sldMk cId="2930561653" sldId="2147479420"/>
            <ac:grpSpMk id="116" creationId="{72879647-5B0F-FE03-B67F-A071159181D9}"/>
          </ac:grpSpMkLst>
        </pc:grpChg>
        <pc:grpChg chg="mod">
          <ac:chgData name="Deon Kotze" userId="53b1ec52-097d-4d72-ac41-36993f755a7c" providerId="ADAL" clId="{EFF90836-DB54-7346-B70F-5D8F2F9A62AC}" dt="2023-07-17T21:22:46.412" v="92" actId="1035"/>
          <ac:grpSpMkLst>
            <pc:docMk/>
            <pc:sldMk cId="2930561653" sldId="2147479420"/>
            <ac:grpSpMk id="121" creationId="{5EE45558-65BA-A4FF-BEA7-D35A3ECF8E5F}"/>
          </ac:grpSpMkLst>
        </pc:grpChg>
        <pc:picChg chg="del topLvl">
          <ac:chgData name="Deon Kotze" userId="53b1ec52-097d-4d72-ac41-36993f755a7c" providerId="ADAL" clId="{EFF90836-DB54-7346-B70F-5D8F2F9A62AC}" dt="2023-07-17T21:18:07.117" v="17" actId="478"/>
          <ac:picMkLst>
            <pc:docMk/>
            <pc:sldMk cId="2930561653" sldId="2147479420"/>
            <ac:picMk id="74" creationId="{C24B9E14-E94F-3B5A-8213-691B5BD75489}"/>
          </ac:picMkLst>
        </pc:picChg>
        <pc:picChg chg="mod">
          <ac:chgData name="Deon Kotze" userId="53b1ec52-097d-4d72-ac41-36993f755a7c" providerId="ADAL" clId="{EFF90836-DB54-7346-B70F-5D8F2F9A62AC}" dt="2023-07-17T21:19:24.699" v="32" actId="1036"/>
          <ac:picMkLst>
            <pc:docMk/>
            <pc:sldMk cId="2930561653" sldId="2147479420"/>
            <ac:picMk id="126" creationId="{304A3B0B-8E0B-2CDF-2484-96E079A14118}"/>
          </ac:picMkLst>
        </pc:picChg>
        <pc:picChg chg="del">
          <ac:chgData name="Deon Kotze" userId="53b1ec52-097d-4d72-ac41-36993f755a7c" providerId="ADAL" clId="{EFF90836-DB54-7346-B70F-5D8F2F9A62AC}" dt="2023-07-17T21:19:49.522" v="35" actId="478"/>
          <ac:picMkLst>
            <pc:docMk/>
            <pc:sldMk cId="2930561653" sldId="2147479420"/>
            <ac:picMk id="135" creationId="{BD270853-6DCD-05F1-CBDA-969736188469}"/>
          </ac:picMkLst>
        </pc:picChg>
        <pc:cxnChg chg="del mod">
          <ac:chgData name="Deon Kotze" userId="53b1ec52-097d-4d72-ac41-36993f755a7c" providerId="ADAL" clId="{EFF90836-DB54-7346-B70F-5D8F2F9A62AC}" dt="2023-07-17T21:20:42.986" v="38" actId="478"/>
          <ac:cxnSpMkLst>
            <pc:docMk/>
            <pc:sldMk cId="2930561653" sldId="2147479420"/>
            <ac:cxnSpMk id="129" creationId="{E1BBBD9B-74DB-BF68-37ED-DC90753A5EC9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/dcpcifs02\TechnicalMarketingConfidential\2017\Gap%20cover%20launch\Analyses\Normal%20Distribution%20Graph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rgbClr val="FFFFFF"/>
              </a:solidFill>
            </a:ln>
          </c:spPr>
          <c:dPt>
            <c:idx val="0"/>
            <c:bubble3D val="0"/>
            <c:spPr>
              <a:gradFill>
                <a:gsLst>
                  <a:gs pos="0">
                    <a:srgbClr val="3D45E0"/>
                  </a:gs>
                  <a:gs pos="100000">
                    <a:srgbClr val="1EBEAA"/>
                  </a:gs>
                </a:gsLst>
                <a:lin ang="10800000" scaled="1"/>
              </a:gradFill>
              <a:ln w="3175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235-4A36-B077-E7B982FF989A}"/>
              </c:ext>
            </c:extLst>
          </c:dPt>
          <c:dPt>
            <c:idx val="1"/>
            <c:bubble3D val="0"/>
            <c:spPr>
              <a:gradFill flip="none" rotWithShape="1">
                <a:gsLst>
                  <a:gs pos="0">
                    <a:srgbClr val="FFFFFF">
                      <a:lumMod val="85000"/>
                      <a:shade val="30000"/>
                      <a:satMod val="115000"/>
                    </a:srgbClr>
                  </a:gs>
                  <a:gs pos="50000">
                    <a:srgbClr val="FFFFFF">
                      <a:lumMod val="85000"/>
                      <a:shade val="67500"/>
                      <a:satMod val="115000"/>
                    </a:srgbClr>
                  </a:gs>
                  <a:gs pos="100000">
                    <a:srgbClr val="FFFFFF">
                      <a:lumMod val="85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 w="3175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235-4A36-B077-E7B982FF989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235-4A36-B077-E7B982FF98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1"/>
        <c:holeSize val="5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rgbClr val="FFFFFF"/>
              </a:solidFill>
            </a:ln>
          </c:spPr>
          <c:dPt>
            <c:idx val="0"/>
            <c:bubble3D val="0"/>
            <c:spPr>
              <a:gradFill>
                <a:gsLst>
                  <a:gs pos="0">
                    <a:srgbClr val="3D45E0"/>
                  </a:gs>
                  <a:gs pos="100000">
                    <a:srgbClr val="1EBEAA"/>
                  </a:gs>
                </a:gsLst>
                <a:lin ang="10800000" scaled="1"/>
              </a:gradFill>
              <a:ln w="3175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6A5-4FBA-802F-BEEAFE4DAF34}"/>
              </c:ext>
            </c:extLst>
          </c:dPt>
          <c:dPt>
            <c:idx val="1"/>
            <c:bubble3D val="0"/>
            <c:spPr>
              <a:gradFill flip="none" rotWithShape="1">
                <a:gsLst>
                  <a:gs pos="0">
                    <a:srgbClr val="FFFFFF">
                      <a:lumMod val="85000"/>
                      <a:shade val="30000"/>
                      <a:satMod val="115000"/>
                    </a:srgbClr>
                  </a:gs>
                  <a:gs pos="50000">
                    <a:srgbClr val="FFFFFF">
                      <a:lumMod val="85000"/>
                      <a:shade val="67500"/>
                      <a:satMod val="115000"/>
                    </a:srgbClr>
                  </a:gs>
                  <a:gs pos="100000">
                    <a:srgbClr val="FFFFFF">
                      <a:lumMod val="85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 w="3175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6A5-4FBA-802F-BEEAFE4DAF3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6A5-4FBA-802F-BEEAFE4DAF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1"/>
        <c:holeSize val="5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904139365343441E-2"/>
          <c:y val="0.2178077308881804"/>
          <c:w val="0.98277051568754481"/>
          <c:h val="0.6831887550717376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FCB812"/>
              </a:solidFill>
              <a:round/>
            </a:ln>
            <a:effectLst/>
          </c:spPr>
          <c:marker>
            <c:symbol val="none"/>
          </c:marker>
          <c:val>
            <c:numRef>
              <c:f>Sheet1!$B$2:$B$62</c:f>
              <c:numCache>
                <c:formatCode>General</c:formatCode>
                <c:ptCount val="61"/>
                <c:pt idx="0">
                  <c:v>1.2151765699646572E-9</c:v>
                </c:pt>
                <c:pt idx="1">
                  <c:v>3.9546392812489344E-9</c:v>
                </c:pt>
                <c:pt idx="2">
                  <c:v>1.2365241000331714E-8</c:v>
                </c:pt>
                <c:pt idx="3">
                  <c:v>3.7147236891105796E-8</c:v>
                </c:pt>
                <c:pt idx="4">
                  <c:v>1.0722070689395228E-7</c:v>
                </c:pt>
                <c:pt idx="5">
                  <c:v>2.9734390294685955E-7</c:v>
                </c:pt>
                <c:pt idx="6">
                  <c:v>7.922598182064151E-7</c:v>
                </c:pt>
                <c:pt idx="7">
                  <c:v>2.0281704130973521E-6</c:v>
                </c:pt>
                <c:pt idx="8">
                  <c:v>4.9884942580107064E-6</c:v>
                </c:pt>
                <c:pt idx="9">
                  <c:v>1.1788613551307972E-5</c:v>
                </c:pt>
                <c:pt idx="10">
                  <c:v>2.6766045152977071E-5</c:v>
                </c:pt>
                <c:pt idx="11">
                  <c:v>5.8389385158292053E-5</c:v>
                </c:pt>
                <c:pt idx="12">
                  <c:v>1.2238038602275437E-4</c:v>
                </c:pt>
                <c:pt idx="13">
                  <c:v>2.4644383369460396E-4</c:v>
                </c:pt>
                <c:pt idx="14">
                  <c:v>4.768176402929681E-4</c:v>
                </c:pt>
                <c:pt idx="15">
                  <c:v>8.8636968238760153E-4</c:v>
                </c:pt>
                <c:pt idx="16">
                  <c:v>1.5830903165959939E-3</c:v>
                </c:pt>
                <c:pt idx="17">
                  <c:v>2.7165938467371225E-3</c:v>
                </c:pt>
                <c:pt idx="18">
                  <c:v>4.4789060589685804E-3</c:v>
                </c:pt>
                <c:pt idx="19">
                  <c:v>7.0949185692462842E-3</c:v>
                </c:pt>
                <c:pt idx="20">
                  <c:v>1.0798193302637612E-2</c:v>
                </c:pt>
                <c:pt idx="21">
                  <c:v>1.5790031660178828E-2</c:v>
                </c:pt>
                <c:pt idx="22">
                  <c:v>2.2184166935891109E-2</c:v>
                </c:pt>
                <c:pt idx="23">
                  <c:v>2.9945493127148972E-2</c:v>
                </c:pt>
                <c:pt idx="24">
                  <c:v>3.8837210996642592E-2</c:v>
                </c:pt>
                <c:pt idx="25">
                  <c:v>4.8394144903828672E-2</c:v>
                </c:pt>
                <c:pt idx="26">
                  <c:v>5.7938310552296549E-2</c:v>
                </c:pt>
                <c:pt idx="27">
                  <c:v>6.6644920578359926E-2</c:v>
                </c:pt>
                <c:pt idx="28">
                  <c:v>7.3654028060664664E-2</c:v>
                </c:pt>
                <c:pt idx="29">
                  <c:v>7.8208538795091181E-2</c:v>
                </c:pt>
                <c:pt idx="30">
                  <c:v>7.9788456080286549E-2</c:v>
                </c:pt>
                <c:pt idx="31">
                  <c:v>7.8208538795091181E-2</c:v>
                </c:pt>
                <c:pt idx="32">
                  <c:v>7.3654028060664664E-2</c:v>
                </c:pt>
                <c:pt idx="33">
                  <c:v>6.6644920578359926E-2</c:v>
                </c:pt>
                <c:pt idx="34">
                  <c:v>5.7938310552296549E-2</c:v>
                </c:pt>
                <c:pt idx="35">
                  <c:v>4.8394144903828672E-2</c:v>
                </c:pt>
                <c:pt idx="36">
                  <c:v>3.8837210996642592E-2</c:v>
                </c:pt>
                <c:pt idx="37">
                  <c:v>2.9945493127148972E-2</c:v>
                </c:pt>
                <c:pt idx="38">
                  <c:v>2.2184166935891109E-2</c:v>
                </c:pt>
                <c:pt idx="39">
                  <c:v>1.5790031660178828E-2</c:v>
                </c:pt>
                <c:pt idx="40">
                  <c:v>1.0798193302637612E-2</c:v>
                </c:pt>
                <c:pt idx="41">
                  <c:v>7.0949185692462842E-3</c:v>
                </c:pt>
                <c:pt idx="42">
                  <c:v>4.4789060589685804E-3</c:v>
                </c:pt>
                <c:pt idx="43">
                  <c:v>2.7165938467371225E-3</c:v>
                </c:pt>
                <c:pt idx="44">
                  <c:v>1.5830903165959939E-3</c:v>
                </c:pt>
                <c:pt idx="45">
                  <c:v>8.8636968238760153E-4</c:v>
                </c:pt>
                <c:pt idx="46">
                  <c:v>4.768176402929681E-4</c:v>
                </c:pt>
                <c:pt idx="47">
                  <c:v>2.4644383369460396E-4</c:v>
                </c:pt>
                <c:pt idx="48">
                  <c:v>1.2238038602275437E-4</c:v>
                </c:pt>
                <c:pt idx="49">
                  <c:v>5.8389385158292053E-5</c:v>
                </c:pt>
                <c:pt idx="50">
                  <c:v>2.6766045152977071E-5</c:v>
                </c:pt>
                <c:pt idx="51">
                  <c:v>1.1788613551307972E-5</c:v>
                </c:pt>
                <c:pt idx="52">
                  <c:v>4.9884942580107064E-6</c:v>
                </c:pt>
                <c:pt idx="53">
                  <c:v>2.0281704130973521E-6</c:v>
                </c:pt>
                <c:pt idx="54">
                  <c:v>7.922598182064151E-7</c:v>
                </c:pt>
                <c:pt idx="55">
                  <c:v>2.9734390294685955E-7</c:v>
                </c:pt>
                <c:pt idx="56">
                  <c:v>1.0722070689395228E-7</c:v>
                </c:pt>
                <c:pt idx="57">
                  <c:v>3.7147236891105796E-8</c:v>
                </c:pt>
                <c:pt idx="58">
                  <c:v>1.2365241000331714E-8</c:v>
                </c:pt>
                <c:pt idx="59">
                  <c:v>3.9546392812489344E-9</c:v>
                </c:pt>
                <c:pt idx="60">
                  <c:v>1.2151765699646572E-9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E8CD-45F5-BFC0-0C3C96A1C2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5292912"/>
        <c:axId val="435290560"/>
      </c:lineChart>
      <c:catAx>
        <c:axId val="435292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35290560"/>
        <c:crosses val="autoZero"/>
        <c:auto val="1"/>
        <c:lblAlgn val="ctr"/>
        <c:lblOffset val="100"/>
        <c:noMultiLvlLbl val="0"/>
      </c:catAx>
      <c:valAx>
        <c:axId val="4352905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529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414564579751188"/>
          <c:y val="4.3141224989713615E-2"/>
          <c:w val="0.83077225986986281"/>
          <c:h val="0.84409388844766364"/>
        </c:manualLayout>
      </c:layout>
      <c:lineChart>
        <c:grouping val="standard"/>
        <c:varyColors val="0"/>
        <c:ser>
          <c:idx val="0"/>
          <c:order val="0"/>
          <c:tx>
            <c:strRef>
              <c:f>Sheet1!$G$19</c:f>
              <c:strCache>
                <c:ptCount val="1"/>
                <c:pt idx="0">
                  <c:v>Pharmacy</c:v>
                </c:pt>
              </c:strCache>
            </c:strRef>
          </c:tx>
          <c:spPr>
            <a:ln w="28575" cap="rnd">
              <a:solidFill>
                <a:srgbClr val="00A0D2"/>
              </a:solidFill>
              <a:round/>
            </a:ln>
            <a:effectLst/>
          </c:spPr>
          <c:marker>
            <c:symbol val="none"/>
          </c:marker>
          <c:val>
            <c:numRef>
              <c:f>Sheet1!$G$20:$G$25</c:f>
              <c:numCache>
                <c:formatCode>0%</c:formatCode>
                <c:ptCount val="6"/>
                <c:pt idx="0">
                  <c:v>0</c:v>
                </c:pt>
                <c:pt idx="1">
                  <c:v>0.54</c:v>
                </c:pt>
                <c:pt idx="2">
                  <c:v>0.3</c:v>
                </c:pt>
                <c:pt idx="3">
                  <c:v>0.09</c:v>
                </c:pt>
                <c:pt idx="4">
                  <c:v>0.04</c:v>
                </c:pt>
                <c:pt idx="5">
                  <c:v>0.04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F3E8-4B85-9080-0A3BD2523B9B}"/>
            </c:ext>
          </c:extLst>
        </c:ser>
        <c:ser>
          <c:idx val="1"/>
          <c:order val="1"/>
          <c:tx>
            <c:strRef>
              <c:f>Sheet1!$H$19</c:f>
              <c:strCache>
                <c:ptCount val="1"/>
                <c:pt idx="0">
                  <c:v>GP care</c:v>
                </c:pt>
              </c:strCache>
            </c:strRef>
          </c:tx>
          <c:spPr>
            <a:ln w="28575" cap="rnd">
              <a:solidFill>
                <a:srgbClr val="8BC441"/>
              </a:solidFill>
              <a:round/>
            </a:ln>
            <a:effectLst/>
          </c:spPr>
          <c:marker>
            <c:symbol val="none"/>
          </c:marker>
          <c:val>
            <c:numRef>
              <c:f>Sheet1!$H$20:$H$25</c:f>
              <c:numCache>
                <c:formatCode>0%</c:formatCode>
                <c:ptCount val="6"/>
                <c:pt idx="0">
                  <c:v>0</c:v>
                </c:pt>
                <c:pt idx="1">
                  <c:v>0.42</c:v>
                </c:pt>
                <c:pt idx="2">
                  <c:v>0.31</c:v>
                </c:pt>
                <c:pt idx="3">
                  <c:v>0.14000000000000001</c:v>
                </c:pt>
                <c:pt idx="4">
                  <c:v>0.09</c:v>
                </c:pt>
                <c:pt idx="5">
                  <c:v>0.04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F3E8-4B85-9080-0A3BD2523B9B}"/>
            </c:ext>
          </c:extLst>
        </c:ser>
        <c:ser>
          <c:idx val="2"/>
          <c:order val="2"/>
          <c:tx>
            <c:strRef>
              <c:f>Sheet1!$I$19</c:f>
              <c:strCache>
                <c:ptCount val="1"/>
                <c:pt idx="0">
                  <c:v>Nurse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Sheet1!$I$20:$I$25</c:f>
              <c:numCache>
                <c:formatCode>0%</c:formatCode>
                <c:ptCount val="6"/>
                <c:pt idx="0">
                  <c:v>0</c:v>
                </c:pt>
                <c:pt idx="1">
                  <c:v>0.41</c:v>
                </c:pt>
                <c:pt idx="2">
                  <c:v>0.31</c:v>
                </c:pt>
                <c:pt idx="3">
                  <c:v>0.15</c:v>
                </c:pt>
                <c:pt idx="4">
                  <c:v>7.0000000000000007E-2</c:v>
                </c:pt>
                <c:pt idx="5">
                  <c:v>7.0000000000000007E-2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F3E8-4B85-9080-0A3BD2523B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1255432"/>
        <c:axId val="241256416"/>
      </c:lineChart>
      <c:catAx>
        <c:axId val="24125543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292B2C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1256416"/>
        <c:crosses val="autoZero"/>
        <c:auto val="1"/>
        <c:lblAlgn val="ctr"/>
        <c:lblOffset val="100"/>
        <c:noMultiLvlLbl val="0"/>
      </c:catAx>
      <c:valAx>
        <c:axId val="241256416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1255432"/>
        <c:crosses val="autoZero"/>
        <c:crossBetween val="between"/>
        <c:majorUnit val="0.2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72124284413876805"/>
          <c:y val="9.9884601031509881E-2"/>
          <c:w val="0.22679424159670952"/>
          <c:h val="0.246085716746246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bg1">
                  <a:lumMod val="10000"/>
                  <a:lumOff val="9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432229814077848"/>
          <c:y val="0.25663287394140588"/>
          <c:w val="0.49913167916334461"/>
          <c:h val="0.65231983405149774"/>
        </c:manualLayout>
      </c:layout>
      <c:pieChart>
        <c:varyColors val="1"/>
        <c:ser>
          <c:idx val="0"/>
          <c:order val="0"/>
          <c:spPr>
            <a:ln w="6350">
              <a:solidFill>
                <a:srgbClr val="292B2C">
                  <a:lumMod val="25000"/>
                  <a:lumOff val="75000"/>
                </a:srgbClr>
              </a:solidFill>
            </a:ln>
          </c:spPr>
          <c:dPt>
            <c:idx val="0"/>
            <c:bubble3D val="0"/>
            <c:spPr>
              <a:solidFill>
                <a:srgbClr val="00D6FF">
                  <a:lumMod val="75000"/>
                </a:srgbClr>
              </a:solidFill>
              <a:ln w="6350" cap="flat" cmpd="sng" algn="ctr">
                <a:solidFill>
                  <a:srgbClr val="292B2C">
                    <a:lumMod val="25000"/>
                    <a:lumOff val="75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7BB-48C6-9E0A-75DDBBACC59C}"/>
              </c:ext>
            </c:extLst>
          </c:dPt>
          <c:dPt>
            <c:idx val="1"/>
            <c:bubble3D val="0"/>
            <c:spPr>
              <a:solidFill>
                <a:srgbClr val="BA8C60"/>
              </a:solidFill>
              <a:ln w="6350" cap="flat" cmpd="sng" algn="ctr">
                <a:solidFill>
                  <a:srgbClr val="292B2C">
                    <a:lumMod val="25000"/>
                    <a:lumOff val="75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7BB-48C6-9E0A-75DDBBACC59C}"/>
              </c:ext>
            </c:extLst>
          </c:dPt>
          <c:dPt>
            <c:idx val="2"/>
            <c:bubble3D val="0"/>
            <c:spPr>
              <a:solidFill>
                <a:srgbClr val="1EBEAA"/>
              </a:solidFill>
              <a:ln w="6350" cap="flat" cmpd="sng" algn="ctr">
                <a:solidFill>
                  <a:srgbClr val="292B2C">
                    <a:lumMod val="25000"/>
                    <a:lumOff val="75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57BB-48C6-9E0A-75DDBBACC59C}"/>
              </c:ext>
            </c:extLst>
          </c:dPt>
          <c:dPt>
            <c:idx val="3"/>
            <c:bubble3D val="0"/>
            <c:spPr>
              <a:solidFill>
                <a:srgbClr val="FCB812"/>
              </a:solidFill>
              <a:ln w="6350" cap="flat" cmpd="sng" algn="ctr">
                <a:solidFill>
                  <a:srgbClr val="292B2C">
                    <a:lumMod val="25000"/>
                    <a:lumOff val="75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57BB-48C6-9E0A-75DDBBACC59C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rgbClr val="292B2C">
                    <a:lumMod val="25000"/>
                    <a:lumOff val="75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57BB-48C6-9E0A-75DDBBACC59C}"/>
              </c:ext>
            </c:extLst>
          </c:dPt>
          <c:dLbls>
            <c:dLbl>
              <c:idx val="2"/>
              <c:layout>
                <c:manualLayout>
                  <c:x val="3.5178216097426961E-2"/>
                  <c:y val="-7.157237352467881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971349923147967E-2"/>
                      <c:h val="8.7268500181460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57BB-48C6-9E0A-75DDBBACC59C}"/>
                </c:ext>
              </c:extLst>
            </c:dLbl>
            <c:dLbl>
              <c:idx val="3"/>
              <c:layout>
                <c:manualLayout>
                  <c:x val="-1.7902069197276854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7BB-48C6-9E0A-75DDBBACC59C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7BB-48C6-9E0A-75DDBBACC5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Sheet1!$E$60:$E$64</c:f>
              <c:strCache>
                <c:ptCount val="5"/>
                <c:pt idx="0">
                  <c:v>Medication</c:v>
                </c:pt>
                <c:pt idx="1">
                  <c:v>Private doctor</c:v>
                </c:pt>
                <c:pt idx="2">
                  <c:v>Nurse consultation</c:v>
                </c:pt>
                <c:pt idx="3">
                  <c:v>Traditional healer</c:v>
                </c:pt>
                <c:pt idx="4">
                  <c:v>Other</c:v>
                </c:pt>
              </c:strCache>
            </c:strRef>
          </c:cat>
          <c:val>
            <c:numRef>
              <c:f>Sheet1!$F$60:$F$64</c:f>
              <c:numCache>
                <c:formatCode>0%</c:formatCode>
                <c:ptCount val="5"/>
                <c:pt idx="0">
                  <c:v>0.56000000000000005</c:v>
                </c:pt>
                <c:pt idx="1">
                  <c:v>0.41</c:v>
                </c:pt>
                <c:pt idx="2">
                  <c:v>0.02</c:v>
                </c:pt>
                <c:pt idx="3">
                  <c:v>0.01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7BB-48C6-9E0A-75DDBBACC59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178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2.8666146425957606E-2"/>
          <c:y val="5.1472037640539481E-2"/>
          <c:w val="0.9319264656297187"/>
          <c:h val="0.226416171873128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rgbClr val="FFFFFF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rgbClr val="FFFFFF"/>
          </a:solidFill>
        </a:defRPr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5195399850297913E-2"/>
          <c:y val="3.5714295757675971E-2"/>
          <c:w val="0.93845324618853687"/>
          <c:h val="0.79616642186907249"/>
        </c:manualLayout>
      </c:layout>
      <c:lineChart>
        <c:grouping val="standard"/>
        <c:varyColors val="0"/>
        <c:ser>
          <c:idx val="0"/>
          <c:order val="0"/>
          <c:tx>
            <c:strRef>
              <c:f>'Coverage by DHMSvsPC cumulative'!$Y$3</c:f>
              <c:strCache>
                <c:ptCount val="1"/>
                <c:pt idx="0">
                  <c:v>DHMS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'Coverage by DHMSvsPC cumulative'!$W$4:$W$11</c:f>
              <c:strCache>
                <c:ptCount val="8"/>
                <c:pt idx="0">
                  <c:v>&lt;5000</c:v>
                </c:pt>
                <c:pt idx="1">
                  <c:v>5000</c:v>
                </c:pt>
                <c:pt idx="2">
                  <c:v>7500</c:v>
                </c:pt>
                <c:pt idx="3">
                  <c:v>10000</c:v>
                </c:pt>
                <c:pt idx="4">
                  <c:v>12500</c:v>
                </c:pt>
                <c:pt idx="5">
                  <c:v>17500</c:v>
                </c:pt>
                <c:pt idx="6">
                  <c:v>20000</c:v>
                </c:pt>
                <c:pt idx="7">
                  <c:v>25000</c:v>
                </c:pt>
              </c:strCache>
            </c:strRef>
          </c:cat>
          <c:val>
            <c:numRef>
              <c:f>'Coverage by DHMSvsPC cumulative'!$Y$4:$Y$11</c:f>
              <c:numCache>
                <c:formatCode>0%</c:formatCode>
                <c:ptCount val="8"/>
                <c:pt idx="0">
                  <c:v>2.1403263515630648E-2</c:v>
                </c:pt>
                <c:pt idx="1">
                  <c:v>8.3568833266047637E-2</c:v>
                </c:pt>
                <c:pt idx="2">
                  <c:v>0.14746886843530049</c:v>
                </c:pt>
                <c:pt idx="3">
                  <c:v>0.170790934320074</c:v>
                </c:pt>
                <c:pt idx="4">
                  <c:v>0.25895908602675521</c:v>
                </c:pt>
                <c:pt idx="5">
                  <c:v>0.38284518828451886</c:v>
                </c:pt>
                <c:pt idx="6">
                  <c:v>0.51554517588673188</c:v>
                </c:pt>
                <c:pt idx="7">
                  <c:v>0.5135939927498705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F77-48E4-8174-0B7E56B984C8}"/>
            </c:ext>
          </c:extLst>
        </c:ser>
        <c:ser>
          <c:idx val="1"/>
          <c:order val="1"/>
          <c:tx>
            <c:strRef>
              <c:f>'Coverage by DHMSvsPC cumulative'!$X$3</c:f>
              <c:strCache>
                <c:ptCount val="1"/>
                <c:pt idx="0">
                  <c:v>DHMS+PC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'Coverage by DHMSvsPC cumulative'!$W$4:$W$11</c:f>
              <c:strCache>
                <c:ptCount val="8"/>
                <c:pt idx="0">
                  <c:v>&lt;5000</c:v>
                </c:pt>
                <c:pt idx="1">
                  <c:v>5000</c:v>
                </c:pt>
                <c:pt idx="2">
                  <c:v>7500</c:v>
                </c:pt>
                <c:pt idx="3">
                  <c:v>10000</c:v>
                </c:pt>
                <c:pt idx="4">
                  <c:v>12500</c:v>
                </c:pt>
                <c:pt idx="5">
                  <c:v>17500</c:v>
                </c:pt>
                <c:pt idx="6">
                  <c:v>20000</c:v>
                </c:pt>
                <c:pt idx="7">
                  <c:v>25000</c:v>
                </c:pt>
              </c:strCache>
            </c:strRef>
          </c:cat>
          <c:val>
            <c:numRef>
              <c:f>'Coverage by DHMSvsPC cumulative'!$X$4:$X$11</c:f>
              <c:numCache>
                <c:formatCode>0%</c:formatCode>
                <c:ptCount val="8"/>
                <c:pt idx="0">
                  <c:v>4.6614765359492875E-2</c:v>
                </c:pt>
                <c:pt idx="1">
                  <c:v>0.18706646603295776</c:v>
                </c:pt>
                <c:pt idx="2">
                  <c:v>0.2638738494856524</c:v>
                </c:pt>
                <c:pt idx="3">
                  <c:v>0.35048566142460685</c:v>
                </c:pt>
                <c:pt idx="4">
                  <c:v>0.31032125768967872</c:v>
                </c:pt>
                <c:pt idx="5">
                  <c:v>0.43436192468619245</c:v>
                </c:pt>
                <c:pt idx="6">
                  <c:v>0.54240256896803385</c:v>
                </c:pt>
                <c:pt idx="7">
                  <c:v>0.54453650958052824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AF77-48E4-8174-0B7E56B984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7818008"/>
        <c:axId val="607818664"/>
      </c:lineChart>
      <c:catAx>
        <c:axId val="607818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292B2C">
                <a:lumMod val="75000"/>
                <a:lumOff val="25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bg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818664"/>
        <c:crosses val="autoZero"/>
        <c:auto val="1"/>
        <c:lblAlgn val="ctr"/>
        <c:lblOffset val="100"/>
        <c:noMultiLvlLbl val="0"/>
      </c:catAx>
      <c:valAx>
        <c:axId val="607818664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ln>
                  <a:noFill/>
                </a:ln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818008"/>
        <c:crosses val="autoZero"/>
        <c:crossBetween val="between"/>
        <c:majorUnit val="0.2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B3258-7059-284E-9A0D-CE6D6537895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7B359-16D0-4445-A606-D9ED30A02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38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57B359-16D0-4445-A606-D9ED30A020B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0618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78563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Relationship Id="rId4" Type="http://schemas.openxmlformats.org/officeDocument/2006/relationships/image" Target="../media/image9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5097102"/>
            <a:ext cx="9867037" cy="561314"/>
          </a:xfrm>
        </p:spPr>
        <p:txBody>
          <a:bodyPr anchor="ctr"/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729360"/>
            <a:ext cx="9867037" cy="345515"/>
          </a:xfrm>
        </p:spPr>
        <p:txBody>
          <a:bodyPr/>
          <a:lstStyle>
            <a:lvl1pPr marL="0" indent="0" algn="l">
              <a:buNone/>
              <a:defRPr sz="1400" cap="none" spc="1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550F553A-8815-BDC3-B910-7E6A379800BA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185FC231-21BA-38F8-136C-9ACC69E6FF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16" name="Graphic 35">
            <a:extLst>
              <a:ext uri="{FF2B5EF4-FFF2-40B4-BE49-F238E27FC236}">
                <a16:creationId xmlns:a16="http://schemas.microsoft.com/office/drawing/2014/main" id="{4F33D126-8F3B-D946-7083-2AE99EE77F36}"/>
              </a:ext>
            </a:extLst>
          </p:cNvPr>
          <p:cNvGrpSpPr/>
          <p:nvPr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39EA8F-6FB7-CE70-CDB9-4CD6D0DC00D9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57A37A3-ACDD-EDF1-7EE2-ADC851E6A561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E38371-215C-A996-0CA7-0A977F7E9C60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A64306-E7F7-5030-7E8D-F407F98D58B9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91B1FD6-3A14-A4A6-1A40-250184973B24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B75345F-5958-0860-0967-41EC4445211A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3304141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rt large left, smlr right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DB2A-CE80-4DBC-9337-86EA32AA3D5C}" type="slidenum">
              <a:rPr lang="en-US" smtClean="0">
                <a:solidFill>
                  <a:srgbClr val="6D6F71"/>
                </a:solidFill>
              </a:rPr>
              <a:pPr/>
              <a:t>‹#›</a:t>
            </a:fld>
            <a:endParaRPr lang="en-US">
              <a:solidFill>
                <a:srgbClr val="6D6F71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858518" y="1606550"/>
            <a:ext cx="6280835" cy="47766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Freeform 13"/>
          <p:cNvSpPr/>
          <p:nvPr userDrawn="1"/>
        </p:nvSpPr>
        <p:spPr>
          <a:xfrm>
            <a:off x="493207" y="1606550"/>
            <a:ext cx="365313" cy="154381"/>
          </a:xfrm>
          <a:custGeom>
            <a:avLst/>
            <a:gdLst>
              <a:gd name="connsiteX0" fmla="*/ 0 w 271604"/>
              <a:gd name="connsiteY0" fmla="*/ 0 h 153909"/>
              <a:gd name="connsiteX1" fmla="*/ 271604 w 271604"/>
              <a:gd name="connsiteY1" fmla="*/ 153909 h 153909"/>
              <a:gd name="connsiteX2" fmla="*/ 271604 w 271604"/>
              <a:gd name="connsiteY2" fmla="*/ 9053 h 153909"/>
              <a:gd name="connsiteX3" fmla="*/ 0 w 271604"/>
              <a:gd name="connsiteY3" fmla="*/ 0 h 153909"/>
              <a:gd name="connsiteX0" fmla="*/ 0 w 273985"/>
              <a:gd name="connsiteY0" fmla="*/ 472 h 154381"/>
              <a:gd name="connsiteX1" fmla="*/ 271604 w 273985"/>
              <a:gd name="connsiteY1" fmla="*/ 154381 h 154381"/>
              <a:gd name="connsiteX2" fmla="*/ 273985 w 273985"/>
              <a:gd name="connsiteY2" fmla="*/ 0 h 154381"/>
              <a:gd name="connsiteX3" fmla="*/ 0 w 273985"/>
              <a:gd name="connsiteY3" fmla="*/ 472 h 15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5" h="154381">
                <a:moveTo>
                  <a:pt x="0" y="472"/>
                </a:moveTo>
                <a:lnTo>
                  <a:pt x="271604" y="154381"/>
                </a:lnTo>
                <a:cubicBezTo>
                  <a:pt x="272398" y="102921"/>
                  <a:pt x="273191" y="51460"/>
                  <a:pt x="273985" y="0"/>
                </a:cubicBezTo>
                <a:lnTo>
                  <a:pt x="0" y="4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493206" y="1052780"/>
            <a:ext cx="6657871" cy="55377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Freeform 15"/>
          <p:cNvSpPr/>
          <p:nvPr userDrawn="1"/>
        </p:nvSpPr>
        <p:spPr>
          <a:xfrm>
            <a:off x="7541685" y="1606550"/>
            <a:ext cx="312111" cy="154381"/>
          </a:xfrm>
          <a:custGeom>
            <a:avLst/>
            <a:gdLst>
              <a:gd name="connsiteX0" fmla="*/ 0 w 271604"/>
              <a:gd name="connsiteY0" fmla="*/ 0 h 153909"/>
              <a:gd name="connsiteX1" fmla="*/ 271604 w 271604"/>
              <a:gd name="connsiteY1" fmla="*/ 153909 h 153909"/>
              <a:gd name="connsiteX2" fmla="*/ 271604 w 271604"/>
              <a:gd name="connsiteY2" fmla="*/ 9053 h 153909"/>
              <a:gd name="connsiteX3" fmla="*/ 0 w 271604"/>
              <a:gd name="connsiteY3" fmla="*/ 0 h 153909"/>
              <a:gd name="connsiteX0" fmla="*/ 0 w 273985"/>
              <a:gd name="connsiteY0" fmla="*/ 472 h 154381"/>
              <a:gd name="connsiteX1" fmla="*/ 271604 w 273985"/>
              <a:gd name="connsiteY1" fmla="*/ 154381 h 154381"/>
              <a:gd name="connsiteX2" fmla="*/ 273985 w 273985"/>
              <a:gd name="connsiteY2" fmla="*/ 0 h 154381"/>
              <a:gd name="connsiteX3" fmla="*/ 0 w 273985"/>
              <a:gd name="connsiteY3" fmla="*/ 472 h 15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5" h="154381">
                <a:moveTo>
                  <a:pt x="0" y="472"/>
                </a:moveTo>
                <a:lnTo>
                  <a:pt x="271604" y="154381"/>
                </a:lnTo>
                <a:cubicBezTo>
                  <a:pt x="272398" y="102921"/>
                  <a:pt x="273191" y="51460"/>
                  <a:pt x="273985" y="0"/>
                </a:cubicBezTo>
                <a:lnTo>
                  <a:pt x="0" y="4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idx="15"/>
          </p:nvPr>
        </p:nvSpPr>
        <p:spPr>
          <a:xfrm>
            <a:off x="7541684" y="1052780"/>
            <a:ext cx="4157133" cy="55377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6"/>
          </p:nvPr>
        </p:nvSpPr>
        <p:spPr>
          <a:xfrm>
            <a:off x="7858407" y="1606550"/>
            <a:ext cx="3840411" cy="47766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136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BAA4-9E7E-2541-AAE0-003B6241913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304864" y="1147054"/>
            <a:ext cx="5598520" cy="489689"/>
          </a:xfrm>
          <a:noFill/>
        </p:spPr>
        <p:txBody>
          <a:bodyPr anchor="b" anchorCtr="0">
            <a:noAutofit/>
          </a:bodyPr>
          <a:lstStyle>
            <a:lvl1pPr marL="0" indent="0" algn="l">
              <a:buNone/>
              <a:defRPr sz="1600" b="0">
                <a:solidFill>
                  <a:schemeClr val="tx2"/>
                </a:solidFill>
                <a:latin typeface="+mj-lt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239185" y="1613279"/>
            <a:ext cx="5677537" cy="58221"/>
            <a:chOff x="310196" y="1262103"/>
            <a:chExt cx="4258153" cy="43666"/>
          </a:xfrm>
        </p:grpSpPr>
        <p:sp>
          <p:nvSpPr>
            <p:cNvPr id="8" name="Rectangle 7"/>
            <p:cNvSpPr/>
            <p:nvPr/>
          </p:nvSpPr>
          <p:spPr>
            <a:xfrm>
              <a:off x="310196" y="1262103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10196" y="1298103"/>
              <a:ext cx="4248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751121" y="1305769"/>
              <a:ext cx="817228" cy="0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912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 title w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BAA4-9E7E-2541-AAE0-003B6241913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304864" y="1147054"/>
            <a:ext cx="10949883" cy="489689"/>
          </a:xfrm>
          <a:noFill/>
        </p:spPr>
        <p:txBody>
          <a:bodyPr anchor="b" anchorCtr="0">
            <a:noAutofit/>
          </a:bodyPr>
          <a:lstStyle>
            <a:lvl1pPr marL="0" indent="0" algn="l">
              <a:buNone/>
              <a:defRPr sz="1600" b="0">
                <a:solidFill>
                  <a:schemeClr val="tx2"/>
                </a:solidFill>
                <a:latin typeface="+mj-lt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239185" y="1613279"/>
            <a:ext cx="11150025" cy="58221"/>
            <a:chOff x="310196" y="1262103"/>
            <a:chExt cx="8362519" cy="43666"/>
          </a:xfrm>
        </p:grpSpPr>
        <p:sp>
          <p:nvSpPr>
            <p:cNvPr id="8" name="Rectangle 7"/>
            <p:cNvSpPr/>
            <p:nvPr/>
          </p:nvSpPr>
          <p:spPr>
            <a:xfrm>
              <a:off x="310196" y="1262103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10196" y="1298103"/>
              <a:ext cx="836251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855487" y="1305769"/>
              <a:ext cx="817228" cy="0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183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0"/>
            <a:ext cx="89408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066801"/>
            <a:ext cx="11176000" cy="534314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85209" y="6172200"/>
            <a:ext cx="11821583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9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8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liner header +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88938" y="1147595"/>
            <a:ext cx="10788145" cy="189766"/>
          </a:xfrm>
        </p:spPr>
        <p:txBody>
          <a:bodyPr/>
          <a:lstStyle>
            <a:lvl1pPr marL="0" indent="0">
              <a:buNone/>
              <a:defRPr sz="1400" b="0" cap="none" spc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Add subtitle</a:t>
            </a:r>
            <a:endParaRPr lang="en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0A8A1C-8827-DE8A-1279-500780D64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8492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 whit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6" progId="TCLayout.ActiveDocument.1">
                  <p:embed/>
                </p:oleObj>
              </mc:Choice>
              <mc:Fallback>
                <p:oleObj name="think-cell Slide" r:id="rId4" imgW="425" imgH="426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211667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 Light" panose="020B0306030504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BD47BCA-651B-464E-AADA-38499A7D9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61" y="201171"/>
            <a:ext cx="10229747" cy="65766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CB1DED-45D5-4780-9289-9350091CB4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4D02-1089-416C-8352-CC13AB32DEDD}" type="slidenum">
              <a:rPr lang="en-ZA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ZA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4910088"/>
            <a:ext cx="9867037" cy="893524"/>
          </a:xfrm>
        </p:spPr>
        <p:txBody>
          <a:bodyPr anchor="b" anchorCtr="0"/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874556"/>
            <a:ext cx="9867037" cy="345515"/>
          </a:xfrm>
        </p:spPr>
        <p:txBody>
          <a:bodyPr/>
          <a:lstStyle>
            <a:lvl1pPr marL="0" indent="0" algn="l">
              <a:buNone/>
              <a:defRPr sz="1400" cap="none" spc="1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550F553A-8815-BDC3-B910-7E6A379800BA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185FC231-21BA-38F8-136C-9ACC69E6FF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16" name="Graphic 35">
            <a:extLst>
              <a:ext uri="{FF2B5EF4-FFF2-40B4-BE49-F238E27FC236}">
                <a16:creationId xmlns:a16="http://schemas.microsoft.com/office/drawing/2014/main" id="{4F33D126-8F3B-D946-7083-2AE99EE77F36}"/>
              </a:ext>
            </a:extLst>
          </p:cNvPr>
          <p:cNvGrpSpPr/>
          <p:nvPr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39EA8F-6FB7-CE70-CDB9-4CD6D0DC00D9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57A37A3-ACDD-EDF1-7EE2-ADC851E6A561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E38371-215C-A996-0CA7-0A977F7E9C60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A64306-E7F7-5030-7E8D-F407F98D58B9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91B1FD6-3A14-A4A6-1A40-250184973B24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B75345F-5958-0860-0967-41EC4445211A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111846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3981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10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97721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738593"/>
            <a:ext cx="9720000" cy="301625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22263" y="1228725"/>
            <a:ext cx="5677944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179094" y="1228725"/>
            <a:ext cx="5677944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1C1AFD-23D7-4F1F-9634-994133964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62659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A5FE60-CB67-4587-A8F8-63FEBCE68B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B3DADDB-F7BA-80D3-DE2D-3FF4704666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8938" y="947519"/>
            <a:ext cx="8983663" cy="320894"/>
          </a:xfrm>
        </p:spPr>
        <p:txBody>
          <a:bodyPr/>
          <a:lstStyle>
            <a:lvl1pPr marL="0" indent="0">
              <a:buNone/>
              <a:defRPr sz="1600" b="1" cap="none" spc="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744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338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5268640"/>
            <a:ext cx="9867037" cy="561314"/>
          </a:xfrm>
        </p:spPr>
        <p:txBody>
          <a:bodyPr anchor="ctr"/>
          <a:lstStyle>
            <a:lvl1pPr algn="l">
              <a:defRPr sz="3600" b="1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993491"/>
            <a:ext cx="9867037" cy="345515"/>
          </a:xfrm>
        </p:spPr>
        <p:txBody>
          <a:bodyPr/>
          <a:lstStyle>
            <a:lvl1pPr marL="0" indent="0" algn="l">
              <a:buNone/>
              <a:defRPr sz="1600" cap="none" spc="1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747F25-FFE5-8FE4-E632-549A99A70123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tx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0C9ABC-40B1-4B21-E3E9-0604D76986F8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6D95592-F453-95A0-DDD2-ABC7788D78BD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F8495137-E30A-C978-A192-F4D8C3985F89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7E89F34E-4A72-09E5-D3C9-DEDA6C30AD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21" name="Graphic 35">
            <a:extLst>
              <a:ext uri="{FF2B5EF4-FFF2-40B4-BE49-F238E27FC236}">
                <a16:creationId xmlns:a16="http://schemas.microsoft.com/office/drawing/2014/main" id="{8EACA996-0D70-941E-A7A5-414E50AA8F5E}"/>
              </a:ext>
            </a:extLst>
          </p:cNvPr>
          <p:cNvGrpSpPr/>
          <p:nvPr userDrawn="1"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7951BFE-07D8-AF95-438F-3C8C6AFE2517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753BEB0-9BB0-1348-4822-623BB89B2A98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40138E9-E8B7-8DD6-FCE8-605E645B369D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963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44263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82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slide with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66664266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4" progId="TCLayout.ActiveDocument.1">
                  <p:embed/>
                </p:oleObj>
              </mc:Choice>
              <mc:Fallback>
                <p:oleObj name="think-cell Slide" r:id="rId3" imgW="425" imgH="424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75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03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97EB6-80A2-4AC1-988D-AC9938393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7164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6.svg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28725"/>
            <a:ext cx="11417300" cy="51165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bg2"/>
                </a:solidFill>
              </a:rPr>
              <a:t>‹#›</a:t>
            </a:fld>
            <a:endParaRPr lang="en-ZA" sz="100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00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8" r:id="rId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Open Sans Light" panose="020B0306030504020204" pitchFamily="34" charset="0"/>
        <a:buChar char="–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7" pos="3976" userDrawn="1">
          <p15:clr>
            <a:srgbClr val="F26B43"/>
          </p15:clr>
        </p15:guide>
        <p15:guide id="8" pos="370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28725"/>
            <a:ext cx="11417300" cy="51165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bg2"/>
                </a:solidFill>
              </a:rPr>
              <a:t>‹#›</a:t>
            </a:fld>
            <a:endParaRPr lang="en-ZA" sz="100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6" r:id="rId10"/>
    <p:sldLayoutId id="2147483697" r:id="rId11"/>
    <p:sldLayoutId id="2147483698" r:id="rId12"/>
    <p:sldLayoutId id="2147483699" r:id="rId1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Open Sans Light" panose="020B0306030504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7" pos="3976" userDrawn="1">
          <p15:clr>
            <a:srgbClr val="F26B43"/>
          </p15:clr>
        </p15:guide>
        <p15:guide id="8" pos="370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2C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28725"/>
            <a:ext cx="11417300" cy="51165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bg2"/>
                </a:solidFill>
              </a:rPr>
              <a:t>‹#›</a:t>
            </a:fld>
            <a:endParaRPr lang="en-ZA" sz="100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5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Open Sans Light" panose="020B0306030504020204" pitchFamily="34" charset="0"/>
        <a:buChar char="–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>
          <p15:clr>
            <a:srgbClr val="F26B43"/>
          </p15:clr>
        </p15:guide>
        <p15:guide id="6" pos="3840">
          <p15:clr>
            <a:srgbClr val="F26B43"/>
          </p15:clr>
        </p15:guide>
        <p15:guide id="7" pos="3976">
          <p15:clr>
            <a:srgbClr val="F26B43"/>
          </p15:clr>
        </p15:guide>
        <p15:guide id="8" pos="37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microsoft.com/office/2007/relationships/hdphoto" Target="../media/hdphoto1.wdp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3.png"/><Relationship Id="rId7" Type="http://schemas.openxmlformats.org/officeDocument/2006/relationships/image" Target="../media/image3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Relationship Id="rId6" Type="http://schemas.openxmlformats.org/officeDocument/2006/relationships/chart" Target="../charts/char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13" Type="http://schemas.openxmlformats.org/officeDocument/2006/relationships/image" Target="../media/image43.jpg"/><Relationship Id="rId18" Type="http://schemas.openxmlformats.org/officeDocument/2006/relationships/image" Target="../media/image48.png"/><Relationship Id="rId3" Type="http://schemas.openxmlformats.org/officeDocument/2006/relationships/image" Target="../media/image33.jpg"/><Relationship Id="rId7" Type="http://schemas.openxmlformats.org/officeDocument/2006/relationships/image" Target="../media/image37.jpeg"/><Relationship Id="rId12" Type="http://schemas.openxmlformats.org/officeDocument/2006/relationships/image" Target="../media/image42.jpg"/><Relationship Id="rId17" Type="http://schemas.openxmlformats.org/officeDocument/2006/relationships/image" Target="../media/image47.png"/><Relationship Id="rId2" Type="http://schemas.openxmlformats.org/officeDocument/2006/relationships/image" Target="../media/image32.png"/><Relationship Id="rId16" Type="http://schemas.openxmlformats.org/officeDocument/2006/relationships/image" Target="../media/image46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6.jpg"/><Relationship Id="rId11" Type="http://schemas.openxmlformats.org/officeDocument/2006/relationships/image" Target="../media/image41.jpeg"/><Relationship Id="rId5" Type="http://schemas.openxmlformats.org/officeDocument/2006/relationships/image" Target="../media/image35.jpg"/><Relationship Id="rId15" Type="http://schemas.openxmlformats.org/officeDocument/2006/relationships/image" Target="../media/image45.jpg"/><Relationship Id="rId10" Type="http://schemas.openxmlformats.org/officeDocument/2006/relationships/image" Target="../media/image40.jpg"/><Relationship Id="rId19" Type="http://schemas.openxmlformats.org/officeDocument/2006/relationships/image" Target="../media/image49.png"/><Relationship Id="rId4" Type="http://schemas.openxmlformats.org/officeDocument/2006/relationships/image" Target="../media/image34.jpeg"/><Relationship Id="rId9" Type="http://schemas.openxmlformats.org/officeDocument/2006/relationships/image" Target="../media/image39.jpg"/><Relationship Id="rId14" Type="http://schemas.openxmlformats.org/officeDocument/2006/relationships/image" Target="../media/image44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g"/><Relationship Id="rId3" Type="http://schemas.openxmlformats.org/officeDocument/2006/relationships/image" Target="../media/image47.png"/><Relationship Id="rId7" Type="http://schemas.openxmlformats.org/officeDocument/2006/relationships/image" Target="../media/image53.jp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2.jpg"/><Relationship Id="rId5" Type="http://schemas.openxmlformats.org/officeDocument/2006/relationships/image" Target="../media/image48.png"/><Relationship Id="rId4" Type="http://schemas.openxmlformats.org/officeDocument/2006/relationships/image" Target="../media/image51.png"/><Relationship Id="rId9" Type="http://schemas.openxmlformats.org/officeDocument/2006/relationships/image" Target="../media/image55.jp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5" Type="http://schemas.openxmlformats.org/officeDocument/2006/relationships/hyperlink" Target="http://www.medicalschemes.com/Default.aspx" TargetMode="External"/><Relationship Id="rId4" Type="http://schemas.openxmlformats.org/officeDocument/2006/relationships/image" Target="../media/image19.gif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D44DD-8A52-45F0-D92C-0187BD1C9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5844" y="5035255"/>
            <a:ext cx="9867037" cy="893524"/>
          </a:xfrm>
        </p:spPr>
        <p:txBody>
          <a:bodyPr/>
          <a:lstStyle/>
          <a:p>
            <a:r>
              <a:rPr lang="en-ZA" dirty="0"/>
              <a:t>Introduction to the </a:t>
            </a:r>
            <a:br>
              <a:rPr lang="en-ZA" dirty="0"/>
            </a:br>
            <a:r>
              <a:rPr lang="en-ZA" dirty="0"/>
              <a:t>HEALTHCARE FUNDING ENVIRONMENT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E267AD1-6ECA-B7F2-3D33-3B06B5997F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844" y="5999723"/>
            <a:ext cx="9867037" cy="345515"/>
          </a:xfrm>
        </p:spPr>
        <p:txBody>
          <a:bodyPr/>
          <a:lstStyle/>
          <a:p>
            <a:r>
              <a:rPr lang="en-US" dirty="0"/>
              <a:t>DEON KOTZÉ | CHIEF PRODUCT OFFICER</a:t>
            </a:r>
          </a:p>
        </p:txBody>
      </p:sp>
    </p:spTree>
    <p:extLst>
      <p:ext uri="{BB962C8B-B14F-4D97-AF65-F5344CB8AC3E}">
        <p14:creationId xmlns:p14="http://schemas.microsoft.com/office/powerpoint/2010/main" val="194930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hab">
            <a:extLst>
              <a:ext uri="{FF2B5EF4-FFF2-40B4-BE49-F238E27FC236}">
                <a16:creationId xmlns:a16="http://schemas.microsoft.com/office/drawing/2014/main" id="{747C6B36-6CCF-4751-929D-C92C612F9C2C}"/>
              </a:ext>
            </a:extLst>
          </p:cNvPr>
          <p:cNvSpPr/>
          <p:nvPr/>
        </p:nvSpPr>
        <p:spPr>
          <a:xfrm>
            <a:off x="7040621" y="1295526"/>
            <a:ext cx="4809347" cy="4102777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2400" b="0" i="0" u="none" strike="noStrike" kern="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78" name="surgery">
            <a:extLst>
              <a:ext uri="{FF2B5EF4-FFF2-40B4-BE49-F238E27FC236}">
                <a16:creationId xmlns:a16="http://schemas.microsoft.com/office/drawing/2014/main" id="{6B9511E8-61BF-4C46-9353-2EB27E719469}"/>
              </a:ext>
            </a:extLst>
          </p:cNvPr>
          <p:cNvSpPr/>
          <p:nvPr/>
        </p:nvSpPr>
        <p:spPr>
          <a:xfrm>
            <a:off x="5135084" y="1295526"/>
            <a:ext cx="1904630" cy="4101222"/>
          </a:xfrm>
          <a:prstGeom prst="rect">
            <a:avLst/>
          </a:prstGeom>
          <a:blipFill dpi="0"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2400" b="0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2EC51AC1-BDF9-4AE4-90A3-E2425B79D006}"/>
              </a:ext>
            </a:extLst>
          </p:cNvPr>
          <p:cNvSpPr/>
          <p:nvPr/>
        </p:nvSpPr>
        <p:spPr>
          <a:xfrm>
            <a:off x="330913" y="1295526"/>
            <a:ext cx="4800850" cy="4101222"/>
          </a:xfrm>
          <a:prstGeom prst="rect">
            <a:avLst/>
          </a:prstGeom>
          <a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2400" b="0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181" name="right blue">
            <a:extLst>
              <a:ext uri="{FF2B5EF4-FFF2-40B4-BE49-F238E27FC236}">
                <a16:creationId xmlns:a16="http://schemas.microsoft.com/office/drawing/2014/main" id="{5C5C43C6-6930-41A0-9BFB-8398F42467C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9989"/>
          <a:stretch/>
        </p:blipFill>
        <p:spPr>
          <a:xfrm>
            <a:off x="7040622" y="1721103"/>
            <a:ext cx="4118891" cy="3476772"/>
          </a:xfrm>
          <a:prstGeom prst="rect">
            <a:avLst/>
          </a:prstGeom>
        </p:spPr>
      </p:pic>
      <p:pic>
        <p:nvPicPr>
          <p:cNvPr id="182" name="Left blue">
            <a:extLst>
              <a:ext uri="{FF2B5EF4-FFF2-40B4-BE49-F238E27FC236}">
                <a16:creationId xmlns:a16="http://schemas.microsoft.com/office/drawing/2014/main" id="{33DA0C98-E78F-4537-9AC7-43E5261245F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8554"/>
          <a:stretch/>
        </p:blipFill>
        <p:spPr>
          <a:xfrm>
            <a:off x="865208" y="1721103"/>
            <a:ext cx="4266553" cy="3476772"/>
          </a:xfrm>
          <a:prstGeom prst="rect">
            <a:avLst/>
          </a:prstGeom>
        </p:spPr>
      </p:pic>
      <p:pic>
        <p:nvPicPr>
          <p:cNvPr id="180" name="Middle blue">
            <a:extLst>
              <a:ext uri="{FF2B5EF4-FFF2-40B4-BE49-F238E27FC236}">
                <a16:creationId xmlns:a16="http://schemas.microsoft.com/office/drawing/2014/main" id="{DE597C76-79E1-42F0-B445-D7C131C0AFA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1446" r="40011"/>
          <a:stretch/>
        </p:blipFill>
        <p:spPr>
          <a:xfrm>
            <a:off x="5131763" y="1721103"/>
            <a:ext cx="1908862" cy="3476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GAP COVER OFFERS REGULATED INSURANCE FOR MEDICAL EXPENSE SHORTFALS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1D35DFDC-393C-4B02-9026-31C0E370551D}"/>
              </a:ext>
            </a:extLst>
          </p:cNvPr>
          <p:cNvSpPr/>
          <p:nvPr/>
        </p:nvSpPr>
        <p:spPr>
          <a:xfrm>
            <a:off x="2841956" y="5601891"/>
            <a:ext cx="1800409" cy="76531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Pre-admission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4CD64382-1C11-4841-AA6D-A0764E2430FF}"/>
              </a:ext>
            </a:extLst>
          </p:cNvPr>
          <p:cNvSpPr/>
          <p:nvPr/>
        </p:nvSpPr>
        <p:spPr>
          <a:xfrm>
            <a:off x="7409811" y="5601891"/>
            <a:ext cx="1913587" cy="76531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Post-discharge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3ACA5D42-DE33-41F8-A5B1-929AD2A9F8FA}"/>
              </a:ext>
            </a:extLst>
          </p:cNvPr>
          <p:cNvSpPr txBox="1"/>
          <p:nvPr/>
        </p:nvSpPr>
        <p:spPr>
          <a:xfrm>
            <a:off x="5235732" y="5807451"/>
            <a:ext cx="1716721" cy="354196"/>
          </a:xfrm>
          <a:prstGeom prst="rect">
            <a:avLst/>
          </a:prstGeom>
          <a:noFill/>
          <a:effectLst/>
        </p:spPr>
        <p:txBody>
          <a:bodyPr wrap="square" rtlCol="0">
            <a:noAutofit/>
          </a:bodyPr>
          <a:lstStyle/>
          <a:p>
            <a:pPr marL="0" marR="0" lvl="0" indent="0" algn="ctr" defTabSz="9143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Admission</a:t>
            </a: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12DBBE8F-8C6B-4A9C-83CD-1E1662BDC39C}"/>
              </a:ext>
            </a:extLst>
          </p:cNvPr>
          <p:cNvCxnSpPr>
            <a:cxnSpLocks/>
          </p:cNvCxnSpPr>
          <p:nvPr/>
        </p:nvCxnSpPr>
        <p:spPr>
          <a:xfrm>
            <a:off x="330913" y="5412571"/>
            <a:ext cx="11519056" cy="0"/>
          </a:xfrm>
          <a:prstGeom prst="line">
            <a:avLst/>
          </a:prstGeom>
          <a:noFill/>
          <a:ln w="22225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</a:ln>
          <a:effectLst/>
        </p:spPr>
      </p:cxnSp>
      <p:sp>
        <p:nvSpPr>
          <p:cNvPr id="189" name="Rectangle 188">
            <a:extLst>
              <a:ext uri="{FF2B5EF4-FFF2-40B4-BE49-F238E27FC236}">
                <a16:creationId xmlns:a16="http://schemas.microsoft.com/office/drawing/2014/main" id="{47521CD2-B452-4D7F-98DD-29983E7E6D0F}"/>
              </a:ext>
            </a:extLst>
          </p:cNvPr>
          <p:cNvSpPr/>
          <p:nvPr/>
        </p:nvSpPr>
        <p:spPr>
          <a:xfrm>
            <a:off x="10257787" y="1311353"/>
            <a:ext cx="1828111" cy="114274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Amount claimed</a:t>
            </a:r>
          </a:p>
          <a:p>
            <a:pPr marL="0" marR="0" lvl="0" indent="0" algn="l" defTabSz="914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Amount paid</a:t>
            </a:r>
          </a:p>
          <a:p>
            <a:pPr marL="0" marR="0" lvl="0" indent="0" algn="l" defTabSz="914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Cover ratio</a:t>
            </a:r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F2B97FED-DBE5-441F-9094-6299C0EAC5A4}"/>
              </a:ext>
            </a:extLst>
          </p:cNvPr>
          <p:cNvCxnSpPr/>
          <p:nvPr/>
        </p:nvCxnSpPr>
        <p:spPr>
          <a:xfrm>
            <a:off x="10066830" y="1494471"/>
            <a:ext cx="222780" cy="0"/>
          </a:xfrm>
          <a:prstGeom prst="lin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miter lim="800000"/>
          </a:ln>
          <a:effectLst/>
        </p:spPr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048E40FC-3329-4AC4-AFE1-B8EDB4450900}"/>
              </a:ext>
            </a:extLst>
          </p:cNvPr>
          <p:cNvCxnSpPr/>
          <p:nvPr/>
        </p:nvCxnSpPr>
        <p:spPr>
          <a:xfrm>
            <a:off x="10066830" y="1873684"/>
            <a:ext cx="222780" cy="0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9523986D-A36C-4CFA-904C-389CFDBF5FC6}"/>
              </a:ext>
            </a:extLst>
          </p:cNvPr>
          <p:cNvSpPr txBox="1">
            <a:spLocks noChangeAspect="1"/>
          </p:cNvSpPr>
          <p:nvPr/>
        </p:nvSpPr>
        <p:spPr>
          <a:xfrm>
            <a:off x="10058638" y="2182131"/>
            <a:ext cx="239162" cy="239162"/>
          </a:xfrm>
          <a:prstGeom prst="ellipse">
            <a:avLst/>
          </a:prstGeom>
          <a:solidFill>
            <a:schemeClr val="accent1"/>
          </a:solidFill>
          <a:ln>
            <a:solidFill>
              <a:schemeClr val="bg2"/>
            </a:solidFill>
          </a:ln>
        </p:spPr>
        <p:txBody>
          <a:bodyPr wrap="none" rtlCol="0" anchor="ctr">
            <a:noAutofit/>
          </a:bodyPr>
          <a:lstStyle/>
          <a:p>
            <a:pPr marL="0" marR="0" lvl="0" indent="0" algn="ctr" defTabSz="914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51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%</a:t>
            </a:r>
          </a:p>
        </p:txBody>
      </p: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B27EFDD2-19CF-4C28-A99B-02B8B83C7957}"/>
              </a:ext>
            </a:extLst>
          </p:cNvPr>
          <p:cNvCxnSpPr/>
          <p:nvPr/>
        </p:nvCxnSpPr>
        <p:spPr>
          <a:xfrm>
            <a:off x="5131763" y="1295526"/>
            <a:ext cx="0" cy="4975108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  <a:miter lim="800000"/>
          </a:ln>
          <a:effectLst/>
        </p:spPr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2A727CFF-BC16-41AB-AC86-9C97E6C6B1EE}"/>
              </a:ext>
            </a:extLst>
          </p:cNvPr>
          <p:cNvCxnSpPr/>
          <p:nvPr/>
        </p:nvCxnSpPr>
        <p:spPr>
          <a:xfrm>
            <a:off x="6722513" y="1295526"/>
            <a:ext cx="0" cy="4975108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  <a:miter lim="800000"/>
          </a:ln>
          <a:effectLst/>
        </p:spPr>
      </p:cxnSp>
      <p:pic>
        <p:nvPicPr>
          <p:cNvPr id="184" name="Picture 183">
            <a:extLst>
              <a:ext uri="{FF2B5EF4-FFF2-40B4-BE49-F238E27FC236}">
                <a16:creationId xmlns:a16="http://schemas.microsoft.com/office/drawing/2014/main" id="{1BA03329-F409-4595-BFD4-4C48F2D69B8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42000"/>
                    </a14:imgEffect>
                    <a14:imgEffect>
                      <a14:colorTemperature colorTemp="1500"/>
                    </a14:imgEffect>
                    <a14:imgEffect>
                      <a14:saturation sat="19200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7117" y="144337"/>
            <a:ext cx="10494333" cy="5609528"/>
          </a:xfrm>
          <a:prstGeom prst="rect">
            <a:avLst/>
          </a:prstGeom>
          <a:noFill/>
          <a:ln w="22225" cap="rnd" cmpd="sng" algn="ctr">
            <a:noFill/>
            <a:prstDash val="sysDot"/>
            <a:round/>
            <a:headEnd type="oval" w="sm" len="sm"/>
            <a:tailEnd type="oval" w="sm" len="sm"/>
          </a:ln>
          <a:effectLst/>
        </p:spPr>
      </p:pic>
      <p:graphicFrame>
        <p:nvGraphicFramePr>
          <p:cNvPr id="183" name="Chart 182">
            <a:extLst>
              <a:ext uri="{FF2B5EF4-FFF2-40B4-BE49-F238E27FC236}">
                <a16:creationId xmlns:a16="http://schemas.microsoft.com/office/drawing/2014/main" id="{77F104B2-A02B-40F0-8444-BA0F18E260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1204769"/>
              </p:ext>
            </p:extLst>
          </p:nvPr>
        </p:nvGraphicFramePr>
        <p:xfrm>
          <a:off x="94983" y="116643"/>
          <a:ext cx="11754986" cy="5387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193" name="TextBox 192">
            <a:extLst>
              <a:ext uri="{FF2B5EF4-FFF2-40B4-BE49-F238E27FC236}">
                <a16:creationId xmlns:a16="http://schemas.microsoft.com/office/drawing/2014/main" id="{4C1F149A-C1B2-4EFE-8B31-B5CFF985205D}"/>
              </a:ext>
            </a:extLst>
          </p:cNvPr>
          <p:cNvSpPr txBox="1"/>
          <p:nvPr/>
        </p:nvSpPr>
        <p:spPr>
          <a:xfrm>
            <a:off x="5814576" y="1732169"/>
            <a:ext cx="478323" cy="47832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2"/>
            </a:solidFill>
          </a:ln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92%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4F70FD1F-210D-4DAD-A6E0-2C51DFEB29A9}"/>
              </a:ext>
            </a:extLst>
          </p:cNvPr>
          <p:cNvSpPr txBox="1"/>
          <p:nvPr/>
        </p:nvSpPr>
        <p:spPr>
          <a:xfrm>
            <a:off x="7511165" y="4633292"/>
            <a:ext cx="478323" cy="47832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2"/>
            </a:solidFill>
          </a:ln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86%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5B239C2E-F684-4907-BE45-E00027927844}"/>
              </a:ext>
            </a:extLst>
          </p:cNvPr>
          <p:cNvSpPr txBox="1"/>
          <p:nvPr/>
        </p:nvSpPr>
        <p:spPr>
          <a:xfrm>
            <a:off x="4073261" y="4645552"/>
            <a:ext cx="478323" cy="47832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2"/>
            </a:solidFill>
          </a:ln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85%</a:t>
            </a:r>
          </a:p>
        </p:txBody>
      </p:sp>
    </p:spTree>
    <p:extLst>
      <p:ext uri="{BB962C8B-B14F-4D97-AF65-F5344CB8AC3E}">
        <p14:creationId xmlns:p14="http://schemas.microsoft.com/office/powerpoint/2010/main" val="284445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51BC-1656-26E6-2733-D4CFC8B04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primary healthcare is highly valued by INDIVIDUALS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6841386-2555-0F08-D383-CCF6803F424E}"/>
              </a:ext>
            </a:extLst>
          </p:cNvPr>
          <p:cNvGrpSpPr/>
          <p:nvPr/>
        </p:nvGrpSpPr>
        <p:grpSpPr>
          <a:xfrm>
            <a:off x="390575" y="2154569"/>
            <a:ext cx="11415663" cy="65256"/>
            <a:chOff x="390575" y="2001351"/>
            <a:chExt cx="11415663" cy="6525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A670C0F-1C21-BCE5-331E-AB743B09530D}"/>
                </a:ext>
              </a:extLst>
            </p:cNvPr>
            <p:cNvSpPr/>
            <p:nvPr/>
          </p:nvSpPr>
          <p:spPr>
            <a:xfrm>
              <a:off x="8209838" y="2002156"/>
              <a:ext cx="35964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255C239-99DE-5881-0652-87874AD9A9F4}"/>
                </a:ext>
              </a:extLst>
            </p:cNvPr>
            <p:cNvSpPr/>
            <p:nvPr/>
          </p:nvSpPr>
          <p:spPr>
            <a:xfrm>
              <a:off x="390575" y="2001351"/>
              <a:ext cx="35964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77D5D86-6AC0-6B8C-41A9-424E4E3F7593}"/>
                </a:ext>
              </a:extLst>
            </p:cNvPr>
            <p:cNvSpPr/>
            <p:nvPr/>
          </p:nvSpPr>
          <p:spPr>
            <a:xfrm>
              <a:off x="4300207" y="2001351"/>
              <a:ext cx="35964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116B2F3-2215-9F47-0CAE-348BE933667B}"/>
              </a:ext>
            </a:extLst>
          </p:cNvPr>
          <p:cNvGrpSpPr/>
          <p:nvPr/>
        </p:nvGrpSpPr>
        <p:grpSpPr>
          <a:xfrm>
            <a:off x="388936" y="1243310"/>
            <a:ext cx="11412487" cy="5090598"/>
            <a:chOff x="388937" y="1243310"/>
            <a:chExt cx="7532484" cy="509059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0085626-BCE7-EA06-32B8-297ADB80D9C9}"/>
                </a:ext>
              </a:extLst>
            </p:cNvPr>
            <p:cNvSpPr txBox="1"/>
            <p:nvPr/>
          </p:nvSpPr>
          <p:spPr>
            <a:xfrm>
              <a:off x="2957244" y="1243310"/>
              <a:ext cx="2373231" cy="911259"/>
            </a:xfrm>
            <a:prstGeom prst="round2SameRect">
              <a:avLst/>
            </a:prstGeom>
            <a:solidFill>
              <a:srgbClr val="082340"/>
            </a:solidFill>
            <a:ln w="12700">
              <a:noFill/>
            </a:ln>
            <a:effectLst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HOUSEHOLDS EXPERIENCE SUBSTANTIAL CHALLENGES</a:t>
              </a:r>
              <a:br>
                <a:rPr kumimoji="0" lang="en-ZA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</a:br>
              <a:r>
                <a:rPr kumimoji="0" lang="en-ZA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WHEN ACCESSING CARE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81A03D1-7455-ADFE-EAAA-BE98184B32ED}"/>
                </a:ext>
              </a:extLst>
            </p:cNvPr>
            <p:cNvGrpSpPr/>
            <p:nvPr/>
          </p:nvGrpSpPr>
          <p:grpSpPr>
            <a:xfrm>
              <a:off x="388937" y="1243310"/>
              <a:ext cx="7532484" cy="5090598"/>
              <a:chOff x="388937" y="1243310"/>
              <a:chExt cx="7532484" cy="5090598"/>
            </a:xfrm>
          </p:grpSpPr>
          <p:sp>
            <p:nvSpPr>
              <p:cNvPr id="3" name="Rounded Rectangle 11">
                <a:extLst>
                  <a:ext uri="{FF2B5EF4-FFF2-40B4-BE49-F238E27FC236}">
                    <a16:creationId xmlns:a16="http://schemas.microsoft.com/office/drawing/2014/main" id="{C0CC252B-09FA-10DC-1CD1-F462A447769C}"/>
                  </a:ext>
                </a:extLst>
              </p:cNvPr>
              <p:cNvSpPr/>
              <p:nvPr/>
            </p:nvSpPr>
            <p:spPr>
              <a:xfrm rot="10800000" flipH="1">
                <a:off x="388938" y="2296026"/>
                <a:ext cx="2373231" cy="4037882"/>
              </a:xfrm>
              <a:prstGeom prst="round2SameRect">
                <a:avLst>
                  <a:gd name="adj1" fmla="val 5857"/>
                  <a:gd name="adj2" fmla="val 0"/>
                </a:avLst>
              </a:prstGeom>
              <a:solidFill>
                <a:srgbClr val="082340"/>
              </a:solidFill>
              <a:ln w="12700">
                <a:noFill/>
              </a:ln>
              <a:effectLst/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4" name="Rounded Rectangle 11">
                <a:extLst>
                  <a:ext uri="{FF2B5EF4-FFF2-40B4-BE49-F238E27FC236}">
                    <a16:creationId xmlns:a16="http://schemas.microsoft.com/office/drawing/2014/main" id="{6A2CBAAB-208A-33CE-C12D-7002587EE01A}"/>
                  </a:ext>
                </a:extLst>
              </p:cNvPr>
              <p:cNvSpPr/>
              <p:nvPr/>
            </p:nvSpPr>
            <p:spPr>
              <a:xfrm rot="10800000" flipH="1">
                <a:off x="2957244" y="2296026"/>
                <a:ext cx="2373231" cy="4037882"/>
              </a:xfrm>
              <a:prstGeom prst="round2SameRect">
                <a:avLst>
                  <a:gd name="adj1" fmla="val 8173"/>
                  <a:gd name="adj2" fmla="val 0"/>
                </a:avLst>
              </a:prstGeom>
              <a:solidFill>
                <a:srgbClr val="082340"/>
              </a:solidFill>
              <a:ln w="12700">
                <a:noFill/>
              </a:ln>
              <a:effectLst/>
            </p:spPr>
            <p:txBody>
              <a:bodyPr wrap="square" lIns="0" tIns="36000" rIns="0" bIns="36000" rtlCol="0" anchor="ctr" anchorCtr="0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E04C101-8C20-90A8-B9F4-208B9FA0F073}"/>
                  </a:ext>
                </a:extLst>
              </p:cNvPr>
              <p:cNvSpPr txBox="1"/>
              <p:nvPr/>
            </p:nvSpPr>
            <p:spPr>
              <a:xfrm>
                <a:off x="388937" y="1243310"/>
                <a:ext cx="2373231" cy="911259"/>
              </a:xfrm>
              <a:prstGeom prst="round2SameRect">
                <a:avLst/>
              </a:prstGeom>
              <a:solidFill>
                <a:srgbClr val="082340"/>
              </a:solidFill>
              <a:ln w="12700">
                <a:noFill/>
              </a:ln>
              <a:effectLst/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LOW INCOME </a:t>
                </a:r>
                <a:r>
                  <a:rPr lang="en-ZA" sz="1600" kern="0" dirty="0">
                    <a:solidFill>
                      <a:srgbClr val="FFFFFF"/>
                    </a:solidFill>
                    <a:latin typeface="Open Sans"/>
                  </a:rPr>
                  <a:t>HOUSEHOLDS </a:t>
                </a:r>
                <a:r>
                  <a:rPr kumimoji="0" lang="en-ZA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 USE PRIMARY HEALTHCARE CHANNELS WHEN SEEKING CARE</a:t>
                </a:r>
              </a:p>
            </p:txBody>
          </p:sp>
          <p:sp>
            <p:nvSpPr>
              <p:cNvPr id="11" name="Rounded Rectangle 11">
                <a:extLst>
                  <a:ext uri="{FF2B5EF4-FFF2-40B4-BE49-F238E27FC236}">
                    <a16:creationId xmlns:a16="http://schemas.microsoft.com/office/drawing/2014/main" id="{D0863329-8317-1871-29E1-34C9AB7F6BE6}"/>
                  </a:ext>
                </a:extLst>
              </p:cNvPr>
              <p:cNvSpPr/>
              <p:nvPr/>
            </p:nvSpPr>
            <p:spPr>
              <a:xfrm rot="10800000" flipH="1">
                <a:off x="5548190" y="2296025"/>
                <a:ext cx="2373231" cy="4037882"/>
              </a:xfrm>
              <a:prstGeom prst="round2SameRect">
                <a:avLst>
                  <a:gd name="adj1" fmla="val 8173"/>
                  <a:gd name="adj2" fmla="val 0"/>
                </a:avLst>
              </a:prstGeom>
              <a:solidFill>
                <a:srgbClr val="082340"/>
              </a:solidFill>
              <a:ln w="12700">
                <a:noFill/>
              </a:ln>
              <a:effectLst/>
            </p:spPr>
            <p:txBody>
              <a:bodyPr wrap="square" lIns="0" tIns="36000" rIns="0" bIns="36000" rtlCol="0" anchor="ctr" anchorCtr="0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1FB36B-E8E3-79A1-40B8-57F6CBFA2A03}"/>
                  </a:ext>
                </a:extLst>
              </p:cNvPr>
              <p:cNvSpPr txBox="1"/>
              <p:nvPr/>
            </p:nvSpPr>
            <p:spPr>
              <a:xfrm>
                <a:off x="5548190" y="1243310"/>
                <a:ext cx="2373231" cy="911259"/>
              </a:xfrm>
              <a:prstGeom prst="round2SameRect">
                <a:avLst/>
              </a:prstGeom>
              <a:solidFill>
                <a:srgbClr val="082340"/>
              </a:solidFill>
              <a:ln w="12700">
                <a:noFill/>
              </a:ln>
              <a:effectLst/>
            </p:spPr>
            <p:txBody>
              <a:bodyPr wrap="square" lIns="36000" tIns="36000" rIns="36000" bIns="36000" rtlCol="0" anchor="ctr" anchorCtr="0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HOUSEHOLDS REGULARLY USE</a:t>
                </a:r>
                <a:br>
                  <a:rPr kumimoji="0" lang="en-ZA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</a:br>
                <a:r>
                  <a:rPr kumimoji="0" lang="en-ZA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THEIR HEALTHCARE BUDGET</a:t>
                </a:r>
                <a:br>
                  <a:rPr kumimoji="0" lang="en-ZA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</a:br>
                <a:r>
                  <a:rPr kumimoji="0" lang="en-ZA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ON PRIMARY HEALTHCARE</a:t>
                </a:r>
              </a:p>
            </p:txBody>
          </p:sp>
        </p:grp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D2B5326-4EAE-F4EA-406B-69F5AF9D3E7A}"/>
              </a:ext>
            </a:extLst>
          </p:cNvPr>
          <p:cNvSpPr/>
          <p:nvPr/>
        </p:nvSpPr>
        <p:spPr>
          <a:xfrm>
            <a:off x="448879" y="2286380"/>
            <a:ext cx="3475802" cy="792649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~80% 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of low income earners seek primary healthcare within the first 48 hours of experiencing any symptoms</a:t>
            </a:r>
            <a:r>
              <a:rPr kumimoji="0" lang="en-ZA" sz="11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1</a:t>
            </a:r>
            <a:endParaRPr kumimoji="0" lang="en-ZA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7EB3041E-BF10-C9E4-AF94-B6BD2D1811A0}"/>
              </a:ext>
            </a:extLst>
          </p:cNvPr>
          <p:cNvGraphicFramePr>
            <a:graphicFrameLocks/>
          </p:cNvGraphicFramePr>
          <p:nvPr/>
        </p:nvGraphicFramePr>
        <p:xfrm>
          <a:off x="395752" y="3249684"/>
          <a:ext cx="3707625" cy="2612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3AF9ECBA-D820-E6F1-9914-8D351ADEC8F1}"/>
              </a:ext>
            </a:extLst>
          </p:cNvPr>
          <p:cNvSpPr/>
          <p:nvPr/>
        </p:nvSpPr>
        <p:spPr>
          <a:xfrm>
            <a:off x="991181" y="5653228"/>
            <a:ext cx="640798" cy="2091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700" b="0" i="0" u="none" strike="noStrike" kern="1200" cap="none" spc="0" normalizeH="0" baseline="0" noProof="0" dirty="0">
                <a:ln>
                  <a:noFill/>
                </a:ln>
                <a:solidFill>
                  <a:srgbClr val="292B2C">
                    <a:lumMod val="25000"/>
                    <a:lumOff val="75000"/>
                  </a:srgbClr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&lt;24 hours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0A2B71-EC8A-A2E1-5F70-367DEFFA3A8B}"/>
              </a:ext>
            </a:extLst>
          </p:cNvPr>
          <p:cNvSpPr/>
          <p:nvPr/>
        </p:nvSpPr>
        <p:spPr>
          <a:xfrm>
            <a:off x="1523722" y="5653228"/>
            <a:ext cx="640798" cy="2091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700" b="0" i="0" u="none" strike="noStrike" kern="1200" cap="none" spc="0" normalizeH="0" baseline="0" noProof="0" dirty="0">
                <a:ln>
                  <a:noFill/>
                </a:ln>
                <a:solidFill>
                  <a:srgbClr val="292B2C">
                    <a:lumMod val="25000"/>
                    <a:lumOff val="75000"/>
                  </a:srgbClr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48 hours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A2D1839-D0E9-EB34-CE55-DDD9EFBF50CA}"/>
              </a:ext>
            </a:extLst>
          </p:cNvPr>
          <p:cNvSpPr/>
          <p:nvPr/>
        </p:nvSpPr>
        <p:spPr>
          <a:xfrm>
            <a:off x="2060812" y="5653228"/>
            <a:ext cx="640798" cy="375858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700" b="0" i="0" u="none" strike="noStrike" kern="1200" cap="none" spc="0" normalizeH="0" baseline="0" noProof="0" dirty="0">
                <a:ln>
                  <a:noFill/>
                </a:ln>
                <a:solidFill>
                  <a:srgbClr val="292B2C">
                    <a:lumMod val="25000"/>
                    <a:lumOff val="75000"/>
                  </a:srgbClr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Regular activities stopped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8A563D-9A23-0A1F-F982-4F12554384F0}"/>
              </a:ext>
            </a:extLst>
          </p:cNvPr>
          <p:cNvSpPr/>
          <p:nvPr/>
        </p:nvSpPr>
        <p:spPr>
          <a:xfrm>
            <a:off x="2666827" y="5653227"/>
            <a:ext cx="476573" cy="379787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700" b="0" i="0" u="none" strike="noStrike" kern="1200" cap="none" spc="0" normalizeH="0" baseline="0" noProof="0" dirty="0">
                <a:ln>
                  <a:noFill/>
                </a:ln>
                <a:solidFill>
                  <a:srgbClr val="292B2C">
                    <a:lumMod val="25000"/>
                    <a:lumOff val="75000"/>
                  </a:srgbClr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Many activities stopped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4169B8-458B-FF5A-146C-AA30793C3746}"/>
              </a:ext>
            </a:extLst>
          </p:cNvPr>
          <p:cNvSpPr/>
          <p:nvPr/>
        </p:nvSpPr>
        <p:spPr>
          <a:xfrm>
            <a:off x="3196860" y="5653228"/>
            <a:ext cx="473770" cy="21924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700" b="0" i="0" u="none" strike="noStrike" kern="1200" cap="none" spc="0" normalizeH="0" baseline="0" noProof="0" dirty="0">
                <a:ln>
                  <a:noFill/>
                </a:ln>
                <a:solidFill>
                  <a:srgbClr val="292B2C">
                    <a:lumMod val="25000"/>
                    <a:lumOff val="75000"/>
                  </a:srgbClr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Last resort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EEFA961-DAC5-7DC0-55AB-17F7F3BA37EC}"/>
              </a:ext>
            </a:extLst>
          </p:cNvPr>
          <p:cNvSpPr/>
          <p:nvPr/>
        </p:nvSpPr>
        <p:spPr>
          <a:xfrm>
            <a:off x="978073" y="3284827"/>
            <a:ext cx="1147146" cy="2632580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6BF64BB-F457-4B9A-0541-8D5205049B3A}"/>
              </a:ext>
            </a:extLst>
          </p:cNvPr>
          <p:cNvSpPr/>
          <p:nvPr/>
        </p:nvSpPr>
        <p:spPr>
          <a:xfrm>
            <a:off x="1193678" y="6057178"/>
            <a:ext cx="2030924" cy="221713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rgbClr val="292B2C">
                    <a:lumMod val="25000"/>
                    <a:lumOff val="75000"/>
                  </a:srgbClr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Time to Seeking Care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726E65E-2014-81F9-E18F-042788536FA8}"/>
              </a:ext>
            </a:extLst>
          </p:cNvPr>
          <p:cNvSpPr/>
          <p:nvPr/>
        </p:nvSpPr>
        <p:spPr>
          <a:xfrm>
            <a:off x="4488741" y="2845464"/>
            <a:ext cx="1228725" cy="576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~65% 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Public clinics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245D6B0-53C5-4AD8-8759-E6D296BA8C5A}"/>
              </a:ext>
            </a:extLst>
          </p:cNvPr>
          <p:cNvSpPr/>
          <p:nvPr/>
        </p:nvSpPr>
        <p:spPr>
          <a:xfrm>
            <a:off x="4423466" y="2323939"/>
            <a:ext cx="3312000" cy="792649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Employees access care through public clinics and self-funded private facilities</a:t>
            </a:r>
            <a:r>
              <a:rPr kumimoji="0" lang="en-ZA" sz="11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*</a:t>
            </a:r>
            <a:endParaRPr kumimoji="0" lang="en-ZA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B85D4B1-0351-7A85-D056-1374B62DD886}"/>
              </a:ext>
            </a:extLst>
          </p:cNvPr>
          <p:cNvSpPr/>
          <p:nvPr/>
        </p:nvSpPr>
        <p:spPr>
          <a:xfrm>
            <a:off x="6355640" y="2845464"/>
            <a:ext cx="1228725" cy="576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~21% 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Private doctors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94FFC61-1330-ECBB-9CAE-E85710EC3C2F}"/>
              </a:ext>
            </a:extLst>
          </p:cNvPr>
          <p:cNvSpPr/>
          <p:nvPr/>
        </p:nvSpPr>
        <p:spPr>
          <a:xfrm>
            <a:off x="6324730" y="4970412"/>
            <a:ext cx="1329301" cy="105346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70%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Self-fund care</a:t>
            </a:r>
            <a:b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no </a:t>
            </a:r>
            <a:r>
              <a:rPr kumimoji="0" lang="en-ZA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medica</a:t>
            </a: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l aid or employer subsidies</a:t>
            </a:r>
            <a:r>
              <a:rPr kumimoji="0" lang="en-ZA" sz="1000" b="0" i="1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2</a:t>
            </a:r>
            <a:endParaRPr kumimoji="0" lang="en-ZA" sz="10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A4EF8AC-D401-62E4-C7BB-F2738FB9555A}"/>
              </a:ext>
            </a:extLst>
          </p:cNvPr>
          <p:cNvSpPr/>
          <p:nvPr/>
        </p:nvSpPr>
        <p:spPr>
          <a:xfrm>
            <a:off x="4840291" y="4933319"/>
            <a:ext cx="1218192" cy="288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Queues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D99D96B-939B-3648-A8CF-2E5FE3A6E69D}"/>
              </a:ext>
            </a:extLst>
          </p:cNvPr>
          <p:cNvSpPr/>
          <p:nvPr/>
        </p:nvSpPr>
        <p:spPr>
          <a:xfrm>
            <a:off x="4840290" y="5699905"/>
            <a:ext cx="1160349" cy="288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Quality  of care</a:t>
            </a:r>
          </a:p>
        </p:txBody>
      </p:sp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E16209E3-1DFB-A4CC-3808-91F2203EEA5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4433939" y="4927846"/>
            <a:ext cx="336157" cy="336157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FB4784A0-7D0E-24B9-4672-E5B5D46F0CB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4451940" y="5692177"/>
            <a:ext cx="300155" cy="300880"/>
          </a:xfrm>
          <a:prstGeom prst="rect">
            <a:avLst/>
          </a:prstGeom>
        </p:spPr>
      </p:pic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F0C96F0A-F086-E53F-97A4-205A0150B02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4471457" y="5302210"/>
            <a:ext cx="261121" cy="261752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01D593B-0CF1-69D9-6C3F-0C3D59360007}"/>
              </a:ext>
            </a:extLst>
          </p:cNvPr>
          <p:cNvSpPr/>
          <p:nvPr/>
        </p:nvSpPr>
        <p:spPr>
          <a:xfrm>
            <a:off x="4840291" y="5316612"/>
            <a:ext cx="1218192" cy="288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Transport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055BF8E-7470-2BFE-A45E-61C324CA0285}"/>
              </a:ext>
            </a:extLst>
          </p:cNvPr>
          <p:cNvSpPr/>
          <p:nvPr/>
        </p:nvSpPr>
        <p:spPr>
          <a:xfrm>
            <a:off x="8342519" y="2286380"/>
            <a:ext cx="3312000" cy="792649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~97% 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of healthcare budget spent on medication</a:t>
            </a:r>
            <a:br>
              <a:rPr kumimoji="0" lang="en-ZA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and private doctor consultations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B6E2EC6-31A7-3050-6F05-AEB82BA68532}"/>
              </a:ext>
            </a:extLst>
          </p:cNvPr>
          <p:cNvSpPr/>
          <p:nvPr/>
        </p:nvSpPr>
        <p:spPr>
          <a:xfrm>
            <a:off x="8198250" y="5745014"/>
            <a:ext cx="3561066" cy="576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Research shows preference to self-medicate</a:t>
            </a:r>
            <a:b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to avoid access and affordability constraints</a:t>
            </a:r>
            <a:r>
              <a:rPr kumimoji="0" lang="en-ZA" sz="1000" b="0" i="1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*</a:t>
            </a:r>
            <a:endParaRPr kumimoji="0" lang="en-ZA" sz="10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D4E2AC9B-8EC2-E09B-A480-B50BA213B613}"/>
              </a:ext>
            </a:extLst>
          </p:cNvPr>
          <p:cNvGraphicFramePr>
            <a:graphicFrameLocks/>
          </p:cNvGraphicFramePr>
          <p:nvPr/>
        </p:nvGraphicFramePr>
        <p:xfrm>
          <a:off x="8292205" y="2996329"/>
          <a:ext cx="3547076" cy="2714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37" name="Picture 36" descr="A picture containing icon&#10;&#10;Description automatically generated">
            <a:extLst>
              <a:ext uri="{FF2B5EF4-FFF2-40B4-BE49-F238E27FC236}">
                <a16:creationId xmlns:a16="http://schemas.microsoft.com/office/drawing/2014/main" id="{9D120CAF-1635-251E-C8FB-B797477C515C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</a:blip>
          <a:stretch>
            <a:fillRect/>
          </a:stretch>
        </p:blipFill>
        <p:spPr>
          <a:xfrm>
            <a:off x="4661630" y="3441081"/>
            <a:ext cx="882947" cy="885080"/>
          </a:xfrm>
          <a:prstGeom prst="rect">
            <a:avLst/>
          </a:prstGeom>
        </p:spPr>
      </p:pic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1F3245F3-3E8D-9F61-E486-D56504BC6597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6486600" y="3400219"/>
            <a:ext cx="966804" cy="966804"/>
          </a:xfrm>
          <a:prstGeom prst="rect">
            <a:avLst/>
          </a:prstGeom>
        </p:spPr>
      </p:pic>
      <p:sp>
        <p:nvSpPr>
          <p:cNvPr id="39" name="Arrow: Chevron 38">
            <a:extLst>
              <a:ext uri="{FF2B5EF4-FFF2-40B4-BE49-F238E27FC236}">
                <a16:creationId xmlns:a16="http://schemas.microsoft.com/office/drawing/2014/main" id="{9C123696-9BE6-4444-2ABC-9E99E0E84802}"/>
              </a:ext>
            </a:extLst>
          </p:cNvPr>
          <p:cNvSpPr/>
          <p:nvPr/>
        </p:nvSpPr>
        <p:spPr>
          <a:xfrm rot="5400000">
            <a:off x="4947052" y="4347240"/>
            <a:ext cx="261366" cy="394081"/>
          </a:xfrm>
          <a:prstGeom prst="chevron">
            <a:avLst>
              <a:gd name="adj" fmla="val 65753"/>
            </a:avLst>
          </a:prstGeom>
          <a:solidFill>
            <a:srgbClr val="232425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40" name="Arrow: Chevron 39">
            <a:extLst>
              <a:ext uri="{FF2B5EF4-FFF2-40B4-BE49-F238E27FC236}">
                <a16:creationId xmlns:a16="http://schemas.microsoft.com/office/drawing/2014/main" id="{441D1E72-992F-B964-727B-3285EA2445EA}"/>
              </a:ext>
            </a:extLst>
          </p:cNvPr>
          <p:cNvSpPr/>
          <p:nvPr/>
        </p:nvSpPr>
        <p:spPr>
          <a:xfrm rot="5400000">
            <a:off x="6839318" y="4325513"/>
            <a:ext cx="261366" cy="394081"/>
          </a:xfrm>
          <a:prstGeom prst="chevron">
            <a:avLst>
              <a:gd name="adj" fmla="val 65753"/>
            </a:avLst>
          </a:prstGeom>
          <a:solidFill>
            <a:srgbClr val="232425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9B1E9A0-832A-3FA9-DBBD-8FB694CE3A39}"/>
              </a:ext>
            </a:extLst>
          </p:cNvPr>
          <p:cNvSpPr txBox="1"/>
          <p:nvPr/>
        </p:nvSpPr>
        <p:spPr>
          <a:xfrm>
            <a:off x="387155" y="6410915"/>
            <a:ext cx="3165671" cy="377758"/>
          </a:xfrm>
          <a:prstGeom prst="rect">
            <a:avLst/>
          </a:prstGeom>
          <a:noFill/>
        </p:spPr>
        <p:txBody>
          <a:bodyPr wrap="square" lIns="36000" tIns="36000" rIns="36000" bIns="36000" rtlCol="0" anchor="b" anchorCtr="0">
            <a:noAutofit/>
          </a:bodyPr>
          <a:lstStyle/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r>
              <a:rPr kumimoji="0" lang="en-ZA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  <a:t>M4JAM Discovery Research – September 2020</a:t>
            </a:r>
          </a:p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r>
              <a:rPr kumimoji="0" lang="en-ZA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  <a:t>2020 General Household Survey</a:t>
            </a:r>
          </a:p>
        </p:txBody>
      </p:sp>
    </p:spTree>
    <p:extLst>
      <p:ext uri="{BB962C8B-B14F-4D97-AF65-F5344CB8AC3E}">
        <p14:creationId xmlns:p14="http://schemas.microsoft.com/office/powerpoint/2010/main" val="1672629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4FE40B7-F273-4B3F-B6E1-D29E9F5FC9DD}"/>
              </a:ext>
            </a:extLst>
          </p:cNvPr>
          <p:cNvSpPr/>
          <p:nvPr/>
        </p:nvSpPr>
        <p:spPr>
          <a:xfrm>
            <a:off x="3418245" y="3264175"/>
            <a:ext cx="3010929" cy="1194486"/>
          </a:xfrm>
          <a:custGeom>
            <a:avLst/>
            <a:gdLst>
              <a:gd name="connsiteX0" fmla="*/ 0 w 3010929"/>
              <a:gd name="connsiteY0" fmla="*/ 1194486 h 1194486"/>
              <a:gd name="connsiteX1" fmla="*/ 0 w 3010929"/>
              <a:gd name="connsiteY1" fmla="*/ 634313 h 1194486"/>
              <a:gd name="connsiteX2" fmla="*/ 568410 w 3010929"/>
              <a:gd name="connsiteY2" fmla="*/ 444843 h 1194486"/>
              <a:gd name="connsiteX3" fmla="*/ 1285102 w 3010929"/>
              <a:gd name="connsiteY3" fmla="*/ 94735 h 1194486"/>
              <a:gd name="connsiteX4" fmla="*/ 1664043 w 3010929"/>
              <a:gd name="connsiteY4" fmla="*/ 0 h 1194486"/>
              <a:gd name="connsiteX5" fmla="*/ 2228335 w 3010929"/>
              <a:gd name="connsiteY5" fmla="*/ 135924 h 1194486"/>
              <a:gd name="connsiteX6" fmla="*/ 2603156 w 3010929"/>
              <a:gd name="connsiteY6" fmla="*/ 230659 h 1194486"/>
              <a:gd name="connsiteX7" fmla="*/ 3010929 w 3010929"/>
              <a:gd name="connsiteY7" fmla="*/ 90616 h 1194486"/>
              <a:gd name="connsiteX8" fmla="*/ 3010929 w 3010929"/>
              <a:gd name="connsiteY8" fmla="*/ 321275 h 1194486"/>
              <a:gd name="connsiteX9" fmla="*/ 2664940 w 3010929"/>
              <a:gd name="connsiteY9" fmla="*/ 498389 h 1194486"/>
              <a:gd name="connsiteX10" fmla="*/ 1960605 w 3010929"/>
              <a:gd name="connsiteY10" fmla="*/ 819665 h 1194486"/>
              <a:gd name="connsiteX11" fmla="*/ 1462216 w 3010929"/>
              <a:gd name="connsiteY11" fmla="*/ 963827 h 1194486"/>
              <a:gd name="connsiteX12" fmla="*/ 1408670 w 3010929"/>
              <a:gd name="connsiteY12" fmla="*/ 967946 h 1194486"/>
              <a:gd name="connsiteX13" fmla="*/ 881448 w 3010929"/>
              <a:gd name="connsiteY13" fmla="*/ 1000897 h 1194486"/>
              <a:gd name="connsiteX14" fmla="*/ 411891 w 3010929"/>
              <a:gd name="connsiteY14" fmla="*/ 1075038 h 1194486"/>
              <a:gd name="connsiteX15" fmla="*/ 0 w 3010929"/>
              <a:gd name="connsiteY15" fmla="*/ 1194486 h 1194486"/>
              <a:gd name="connsiteX0" fmla="*/ 0 w 3010929"/>
              <a:gd name="connsiteY0" fmla="*/ 1194486 h 1194486"/>
              <a:gd name="connsiteX1" fmla="*/ 0 w 3010929"/>
              <a:gd name="connsiteY1" fmla="*/ 634313 h 1194486"/>
              <a:gd name="connsiteX2" fmla="*/ 568410 w 3010929"/>
              <a:gd name="connsiteY2" fmla="*/ 444843 h 1194486"/>
              <a:gd name="connsiteX3" fmla="*/ 1285102 w 3010929"/>
              <a:gd name="connsiteY3" fmla="*/ 94735 h 1194486"/>
              <a:gd name="connsiteX4" fmla="*/ 1664043 w 3010929"/>
              <a:gd name="connsiteY4" fmla="*/ 0 h 1194486"/>
              <a:gd name="connsiteX5" fmla="*/ 2228335 w 3010929"/>
              <a:gd name="connsiteY5" fmla="*/ 135924 h 1194486"/>
              <a:gd name="connsiteX6" fmla="*/ 2603156 w 3010929"/>
              <a:gd name="connsiteY6" fmla="*/ 230659 h 1194486"/>
              <a:gd name="connsiteX7" fmla="*/ 3010929 w 3010929"/>
              <a:gd name="connsiteY7" fmla="*/ 90616 h 1194486"/>
              <a:gd name="connsiteX8" fmla="*/ 3010929 w 3010929"/>
              <a:gd name="connsiteY8" fmla="*/ 321275 h 1194486"/>
              <a:gd name="connsiteX9" fmla="*/ 2664940 w 3010929"/>
              <a:gd name="connsiteY9" fmla="*/ 498389 h 1194486"/>
              <a:gd name="connsiteX10" fmla="*/ 1960605 w 3010929"/>
              <a:gd name="connsiteY10" fmla="*/ 819665 h 1194486"/>
              <a:gd name="connsiteX11" fmla="*/ 1462216 w 3010929"/>
              <a:gd name="connsiteY11" fmla="*/ 963827 h 1194486"/>
              <a:gd name="connsiteX12" fmla="*/ 1408670 w 3010929"/>
              <a:gd name="connsiteY12" fmla="*/ 967946 h 1194486"/>
              <a:gd name="connsiteX13" fmla="*/ 881448 w 3010929"/>
              <a:gd name="connsiteY13" fmla="*/ 1000897 h 1194486"/>
              <a:gd name="connsiteX14" fmla="*/ 411891 w 3010929"/>
              <a:gd name="connsiteY14" fmla="*/ 1075038 h 1194486"/>
              <a:gd name="connsiteX15" fmla="*/ 0 w 3010929"/>
              <a:gd name="connsiteY15" fmla="*/ 1194486 h 1194486"/>
              <a:gd name="connsiteX0" fmla="*/ 0 w 3010929"/>
              <a:gd name="connsiteY0" fmla="*/ 1194486 h 1194486"/>
              <a:gd name="connsiteX1" fmla="*/ 0 w 3010929"/>
              <a:gd name="connsiteY1" fmla="*/ 634313 h 1194486"/>
              <a:gd name="connsiteX2" fmla="*/ 568410 w 3010929"/>
              <a:gd name="connsiteY2" fmla="*/ 444843 h 1194486"/>
              <a:gd name="connsiteX3" fmla="*/ 1285102 w 3010929"/>
              <a:gd name="connsiteY3" fmla="*/ 94735 h 1194486"/>
              <a:gd name="connsiteX4" fmla="*/ 1664043 w 3010929"/>
              <a:gd name="connsiteY4" fmla="*/ 0 h 1194486"/>
              <a:gd name="connsiteX5" fmla="*/ 2228335 w 3010929"/>
              <a:gd name="connsiteY5" fmla="*/ 135924 h 1194486"/>
              <a:gd name="connsiteX6" fmla="*/ 2603156 w 3010929"/>
              <a:gd name="connsiteY6" fmla="*/ 230659 h 1194486"/>
              <a:gd name="connsiteX7" fmla="*/ 3010929 w 3010929"/>
              <a:gd name="connsiteY7" fmla="*/ 90616 h 1194486"/>
              <a:gd name="connsiteX8" fmla="*/ 3010929 w 3010929"/>
              <a:gd name="connsiteY8" fmla="*/ 321275 h 1194486"/>
              <a:gd name="connsiteX9" fmla="*/ 2664940 w 3010929"/>
              <a:gd name="connsiteY9" fmla="*/ 498389 h 1194486"/>
              <a:gd name="connsiteX10" fmla="*/ 1960605 w 3010929"/>
              <a:gd name="connsiteY10" fmla="*/ 819665 h 1194486"/>
              <a:gd name="connsiteX11" fmla="*/ 1462216 w 3010929"/>
              <a:gd name="connsiteY11" fmla="*/ 963827 h 1194486"/>
              <a:gd name="connsiteX12" fmla="*/ 1408670 w 3010929"/>
              <a:gd name="connsiteY12" fmla="*/ 967946 h 1194486"/>
              <a:gd name="connsiteX13" fmla="*/ 881448 w 3010929"/>
              <a:gd name="connsiteY13" fmla="*/ 1000897 h 1194486"/>
              <a:gd name="connsiteX14" fmla="*/ 411891 w 3010929"/>
              <a:gd name="connsiteY14" fmla="*/ 1075038 h 1194486"/>
              <a:gd name="connsiteX15" fmla="*/ 0 w 3010929"/>
              <a:gd name="connsiteY15" fmla="*/ 1194486 h 1194486"/>
              <a:gd name="connsiteX0" fmla="*/ 0 w 3010929"/>
              <a:gd name="connsiteY0" fmla="*/ 1194486 h 1194486"/>
              <a:gd name="connsiteX1" fmla="*/ 0 w 3010929"/>
              <a:gd name="connsiteY1" fmla="*/ 634313 h 1194486"/>
              <a:gd name="connsiteX2" fmla="*/ 568410 w 3010929"/>
              <a:gd name="connsiteY2" fmla="*/ 444843 h 1194486"/>
              <a:gd name="connsiteX3" fmla="*/ 1285102 w 3010929"/>
              <a:gd name="connsiteY3" fmla="*/ 94735 h 1194486"/>
              <a:gd name="connsiteX4" fmla="*/ 1664043 w 3010929"/>
              <a:gd name="connsiteY4" fmla="*/ 0 h 1194486"/>
              <a:gd name="connsiteX5" fmla="*/ 2232454 w 3010929"/>
              <a:gd name="connsiteY5" fmla="*/ 152400 h 1194486"/>
              <a:gd name="connsiteX6" fmla="*/ 2603156 w 3010929"/>
              <a:gd name="connsiteY6" fmla="*/ 230659 h 1194486"/>
              <a:gd name="connsiteX7" fmla="*/ 3010929 w 3010929"/>
              <a:gd name="connsiteY7" fmla="*/ 90616 h 1194486"/>
              <a:gd name="connsiteX8" fmla="*/ 3010929 w 3010929"/>
              <a:gd name="connsiteY8" fmla="*/ 321275 h 1194486"/>
              <a:gd name="connsiteX9" fmla="*/ 2664940 w 3010929"/>
              <a:gd name="connsiteY9" fmla="*/ 498389 h 1194486"/>
              <a:gd name="connsiteX10" fmla="*/ 1960605 w 3010929"/>
              <a:gd name="connsiteY10" fmla="*/ 819665 h 1194486"/>
              <a:gd name="connsiteX11" fmla="*/ 1462216 w 3010929"/>
              <a:gd name="connsiteY11" fmla="*/ 963827 h 1194486"/>
              <a:gd name="connsiteX12" fmla="*/ 1408670 w 3010929"/>
              <a:gd name="connsiteY12" fmla="*/ 967946 h 1194486"/>
              <a:gd name="connsiteX13" fmla="*/ 881448 w 3010929"/>
              <a:gd name="connsiteY13" fmla="*/ 1000897 h 1194486"/>
              <a:gd name="connsiteX14" fmla="*/ 411891 w 3010929"/>
              <a:gd name="connsiteY14" fmla="*/ 1075038 h 1194486"/>
              <a:gd name="connsiteX15" fmla="*/ 0 w 3010929"/>
              <a:gd name="connsiteY15" fmla="*/ 1194486 h 1194486"/>
              <a:gd name="connsiteX0" fmla="*/ 0 w 3010929"/>
              <a:gd name="connsiteY0" fmla="*/ 1194486 h 1194486"/>
              <a:gd name="connsiteX1" fmla="*/ 0 w 3010929"/>
              <a:gd name="connsiteY1" fmla="*/ 634313 h 1194486"/>
              <a:gd name="connsiteX2" fmla="*/ 568410 w 3010929"/>
              <a:gd name="connsiteY2" fmla="*/ 444843 h 1194486"/>
              <a:gd name="connsiteX3" fmla="*/ 1285102 w 3010929"/>
              <a:gd name="connsiteY3" fmla="*/ 94735 h 1194486"/>
              <a:gd name="connsiteX4" fmla="*/ 1664043 w 3010929"/>
              <a:gd name="connsiteY4" fmla="*/ 0 h 1194486"/>
              <a:gd name="connsiteX5" fmla="*/ 2232454 w 3010929"/>
              <a:gd name="connsiteY5" fmla="*/ 152400 h 1194486"/>
              <a:gd name="connsiteX6" fmla="*/ 2603156 w 3010929"/>
              <a:gd name="connsiteY6" fmla="*/ 230659 h 1194486"/>
              <a:gd name="connsiteX7" fmla="*/ 3010929 w 3010929"/>
              <a:gd name="connsiteY7" fmla="*/ 90616 h 1194486"/>
              <a:gd name="connsiteX8" fmla="*/ 3010929 w 3010929"/>
              <a:gd name="connsiteY8" fmla="*/ 321275 h 1194486"/>
              <a:gd name="connsiteX9" fmla="*/ 2664940 w 3010929"/>
              <a:gd name="connsiteY9" fmla="*/ 498389 h 1194486"/>
              <a:gd name="connsiteX10" fmla="*/ 1960605 w 3010929"/>
              <a:gd name="connsiteY10" fmla="*/ 819665 h 1194486"/>
              <a:gd name="connsiteX11" fmla="*/ 1462216 w 3010929"/>
              <a:gd name="connsiteY11" fmla="*/ 963827 h 1194486"/>
              <a:gd name="connsiteX12" fmla="*/ 1408670 w 3010929"/>
              <a:gd name="connsiteY12" fmla="*/ 967946 h 1194486"/>
              <a:gd name="connsiteX13" fmla="*/ 881448 w 3010929"/>
              <a:gd name="connsiteY13" fmla="*/ 1000897 h 1194486"/>
              <a:gd name="connsiteX14" fmla="*/ 411891 w 3010929"/>
              <a:gd name="connsiteY14" fmla="*/ 1075038 h 1194486"/>
              <a:gd name="connsiteX15" fmla="*/ 0 w 3010929"/>
              <a:gd name="connsiteY15" fmla="*/ 1194486 h 1194486"/>
              <a:gd name="connsiteX0" fmla="*/ 0 w 3010929"/>
              <a:gd name="connsiteY0" fmla="*/ 1194486 h 1194486"/>
              <a:gd name="connsiteX1" fmla="*/ 0 w 3010929"/>
              <a:gd name="connsiteY1" fmla="*/ 634313 h 1194486"/>
              <a:gd name="connsiteX2" fmla="*/ 568410 w 3010929"/>
              <a:gd name="connsiteY2" fmla="*/ 444843 h 1194486"/>
              <a:gd name="connsiteX3" fmla="*/ 1285102 w 3010929"/>
              <a:gd name="connsiteY3" fmla="*/ 94735 h 1194486"/>
              <a:gd name="connsiteX4" fmla="*/ 1664043 w 3010929"/>
              <a:gd name="connsiteY4" fmla="*/ 0 h 1194486"/>
              <a:gd name="connsiteX5" fmla="*/ 2232454 w 3010929"/>
              <a:gd name="connsiteY5" fmla="*/ 152400 h 1194486"/>
              <a:gd name="connsiteX6" fmla="*/ 2603156 w 3010929"/>
              <a:gd name="connsiteY6" fmla="*/ 230659 h 1194486"/>
              <a:gd name="connsiteX7" fmla="*/ 3010929 w 3010929"/>
              <a:gd name="connsiteY7" fmla="*/ 90616 h 1194486"/>
              <a:gd name="connsiteX8" fmla="*/ 3010929 w 3010929"/>
              <a:gd name="connsiteY8" fmla="*/ 321275 h 1194486"/>
              <a:gd name="connsiteX9" fmla="*/ 2664940 w 3010929"/>
              <a:gd name="connsiteY9" fmla="*/ 498389 h 1194486"/>
              <a:gd name="connsiteX10" fmla="*/ 1960605 w 3010929"/>
              <a:gd name="connsiteY10" fmla="*/ 819665 h 1194486"/>
              <a:gd name="connsiteX11" fmla="*/ 1462216 w 3010929"/>
              <a:gd name="connsiteY11" fmla="*/ 963827 h 1194486"/>
              <a:gd name="connsiteX12" fmla="*/ 1408670 w 3010929"/>
              <a:gd name="connsiteY12" fmla="*/ 967946 h 1194486"/>
              <a:gd name="connsiteX13" fmla="*/ 881448 w 3010929"/>
              <a:gd name="connsiteY13" fmla="*/ 1000897 h 1194486"/>
              <a:gd name="connsiteX14" fmla="*/ 411891 w 3010929"/>
              <a:gd name="connsiteY14" fmla="*/ 1075038 h 1194486"/>
              <a:gd name="connsiteX15" fmla="*/ 0 w 3010929"/>
              <a:gd name="connsiteY15" fmla="*/ 1194486 h 1194486"/>
              <a:gd name="connsiteX0" fmla="*/ 0 w 3010929"/>
              <a:gd name="connsiteY0" fmla="*/ 1194486 h 1194486"/>
              <a:gd name="connsiteX1" fmla="*/ 0 w 3010929"/>
              <a:gd name="connsiteY1" fmla="*/ 634313 h 1194486"/>
              <a:gd name="connsiteX2" fmla="*/ 568410 w 3010929"/>
              <a:gd name="connsiteY2" fmla="*/ 444843 h 1194486"/>
              <a:gd name="connsiteX3" fmla="*/ 1285102 w 3010929"/>
              <a:gd name="connsiteY3" fmla="*/ 94735 h 1194486"/>
              <a:gd name="connsiteX4" fmla="*/ 1664043 w 3010929"/>
              <a:gd name="connsiteY4" fmla="*/ 0 h 1194486"/>
              <a:gd name="connsiteX5" fmla="*/ 2232454 w 3010929"/>
              <a:gd name="connsiteY5" fmla="*/ 152400 h 1194486"/>
              <a:gd name="connsiteX6" fmla="*/ 2603156 w 3010929"/>
              <a:gd name="connsiteY6" fmla="*/ 230659 h 1194486"/>
              <a:gd name="connsiteX7" fmla="*/ 3010929 w 3010929"/>
              <a:gd name="connsiteY7" fmla="*/ 90616 h 1194486"/>
              <a:gd name="connsiteX8" fmla="*/ 3010929 w 3010929"/>
              <a:gd name="connsiteY8" fmla="*/ 321275 h 1194486"/>
              <a:gd name="connsiteX9" fmla="*/ 2664940 w 3010929"/>
              <a:gd name="connsiteY9" fmla="*/ 498389 h 1194486"/>
              <a:gd name="connsiteX10" fmla="*/ 1960605 w 3010929"/>
              <a:gd name="connsiteY10" fmla="*/ 819665 h 1194486"/>
              <a:gd name="connsiteX11" fmla="*/ 1462216 w 3010929"/>
              <a:gd name="connsiteY11" fmla="*/ 963827 h 1194486"/>
              <a:gd name="connsiteX12" fmla="*/ 1408670 w 3010929"/>
              <a:gd name="connsiteY12" fmla="*/ 967946 h 1194486"/>
              <a:gd name="connsiteX13" fmla="*/ 881448 w 3010929"/>
              <a:gd name="connsiteY13" fmla="*/ 1000897 h 1194486"/>
              <a:gd name="connsiteX14" fmla="*/ 411891 w 3010929"/>
              <a:gd name="connsiteY14" fmla="*/ 1075038 h 1194486"/>
              <a:gd name="connsiteX15" fmla="*/ 0 w 3010929"/>
              <a:gd name="connsiteY15" fmla="*/ 1194486 h 1194486"/>
              <a:gd name="connsiteX0" fmla="*/ 0 w 3010929"/>
              <a:gd name="connsiteY0" fmla="*/ 1194486 h 1194486"/>
              <a:gd name="connsiteX1" fmla="*/ 0 w 3010929"/>
              <a:gd name="connsiteY1" fmla="*/ 634313 h 1194486"/>
              <a:gd name="connsiteX2" fmla="*/ 568410 w 3010929"/>
              <a:gd name="connsiteY2" fmla="*/ 444843 h 1194486"/>
              <a:gd name="connsiteX3" fmla="*/ 1285102 w 3010929"/>
              <a:gd name="connsiteY3" fmla="*/ 94735 h 1194486"/>
              <a:gd name="connsiteX4" fmla="*/ 1664043 w 3010929"/>
              <a:gd name="connsiteY4" fmla="*/ 0 h 1194486"/>
              <a:gd name="connsiteX5" fmla="*/ 2232454 w 3010929"/>
              <a:gd name="connsiteY5" fmla="*/ 152400 h 1194486"/>
              <a:gd name="connsiteX6" fmla="*/ 2603156 w 3010929"/>
              <a:gd name="connsiteY6" fmla="*/ 230659 h 1194486"/>
              <a:gd name="connsiteX7" fmla="*/ 3010929 w 3010929"/>
              <a:gd name="connsiteY7" fmla="*/ 90616 h 1194486"/>
              <a:gd name="connsiteX8" fmla="*/ 3010929 w 3010929"/>
              <a:gd name="connsiteY8" fmla="*/ 321275 h 1194486"/>
              <a:gd name="connsiteX9" fmla="*/ 2664940 w 3010929"/>
              <a:gd name="connsiteY9" fmla="*/ 498389 h 1194486"/>
              <a:gd name="connsiteX10" fmla="*/ 1960605 w 3010929"/>
              <a:gd name="connsiteY10" fmla="*/ 819665 h 1194486"/>
              <a:gd name="connsiteX11" fmla="*/ 1408670 w 3010929"/>
              <a:gd name="connsiteY11" fmla="*/ 967946 h 1194486"/>
              <a:gd name="connsiteX12" fmla="*/ 881448 w 3010929"/>
              <a:gd name="connsiteY12" fmla="*/ 1000897 h 1194486"/>
              <a:gd name="connsiteX13" fmla="*/ 411891 w 3010929"/>
              <a:gd name="connsiteY13" fmla="*/ 1075038 h 1194486"/>
              <a:gd name="connsiteX14" fmla="*/ 0 w 3010929"/>
              <a:gd name="connsiteY14" fmla="*/ 1194486 h 1194486"/>
              <a:gd name="connsiteX0" fmla="*/ 0 w 3010929"/>
              <a:gd name="connsiteY0" fmla="*/ 1194486 h 1194486"/>
              <a:gd name="connsiteX1" fmla="*/ 0 w 3010929"/>
              <a:gd name="connsiteY1" fmla="*/ 634313 h 1194486"/>
              <a:gd name="connsiteX2" fmla="*/ 568410 w 3010929"/>
              <a:gd name="connsiteY2" fmla="*/ 444843 h 1194486"/>
              <a:gd name="connsiteX3" fmla="*/ 1285102 w 3010929"/>
              <a:gd name="connsiteY3" fmla="*/ 94735 h 1194486"/>
              <a:gd name="connsiteX4" fmla="*/ 1664043 w 3010929"/>
              <a:gd name="connsiteY4" fmla="*/ 0 h 1194486"/>
              <a:gd name="connsiteX5" fmla="*/ 2232454 w 3010929"/>
              <a:gd name="connsiteY5" fmla="*/ 152400 h 1194486"/>
              <a:gd name="connsiteX6" fmla="*/ 2603156 w 3010929"/>
              <a:gd name="connsiteY6" fmla="*/ 230659 h 1194486"/>
              <a:gd name="connsiteX7" fmla="*/ 3010929 w 3010929"/>
              <a:gd name="connsiteY7" fmla="*/ 90616 h 1194486"/>
              <a:gd name="connsiteX8" fmla="*/ 3010929 w 3010929"/>
              <a:gd name="connsiteY8" fmla="*/ 321275 h 1194486"/>
              <a:gd name="connsiteX9" fmla="*/ 2664940 w 3010929"/>
              <a:gd name="connsiteY9" fmla="*/ 498389 h 1194486"/>
              <a:gd name="connsiteX10" fmla="*/ 1960605 w 3010929"/>
              <a:gd name="connsiteY10" fmla="*/ 819665 h 1194486"/>
              <a:gd name="connsiteX11" fmla="*/ 1408670 w 3010929"/>
              <a:gd name="connsiteY11" fmla="*/ 967946 h 1194486"/>
              <a:gd name="connsiteX12" fmla="*/ 881448 w 3010929"/>
              <a:gd name="connsiteY12" fmla="*/ 1000897 h 1194486"/>
              <a:gd name="connsiteX13" fmla="*/ 411891 w 3010929"/>
              <a:gd name="connsiteY13" fmla="*/ 1075038 h 1194486"/>
              <a:gd name="connsiteX14" fmla="*/ 0 w 3010929"/>
              <a:gd name="connsiteY14" fmla="*/ 1194486 h 119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10929" h="1194486">
                <a:moveTo>
                  <a:pt x="0" y="1194486"/>
                </a:moveTo>
                <a:lnTo>
                  <a:pt x="0" y="634313"/>
                </a:lnTo>
                <a:lnTo>
                  <a:pt x="568410" y="444843"/>
                </a:lnTo>
                <a:lnTo>
                  <a:pt x="1285102" y="94735"/>
                </a:lnTo>
                <a:cubicBezTo>
                  <a:pt x="1415535" y="50801"/>
                  <a:pt x="1537729" y="31578"/>
                  <a:pt x="1664043" y="0"/>
                </a:cubicBezTo>
                <a:cubicBezTo>
                  <a:pt x="1876854" y="24713"/>
                  <a:pt x="2052595" y="94735"/>
                  <a:pt x="2232454" y="152400"/>
                </a:cubicBezTo>
                <a:cubicBezTo>
                  <a:pt x="2356021" y="190843"/>
                  <a:pt x="2479589" y="204573"/>
                  <a:pt x="2603156" y="230659"/>
                </a:cubicBezTo>
                <a:cubicBezTo>
                  <a:pt x="2739080" y="183978"/>
                  <a:pt x="2891481" y="174367"/>
                  <a:pt x="3010929" y="90616"/>
                </a:cubicBezTo>
                <a:lnTo>
                  <a:pt x="3010929" y="321275"/>
                </a:lnTo>
                <a:lnTo>
                  <a:pt x="2664940" y="498389"/>
                </a:lnTo>
                <a:lnTo>
                  <a:pt x="1960605" y="819665"/>
                </a:lnTo>
                <a:cubicBezTo>
                  <a:pt x="1776627" y="869092"/>
                  <a:pt x="1675027" y="926756"/>
                  <a:pt x="1408670" y="967946"/>
                </a:cubicBezTo>
                <a:lnTo>
                  <a:pt x="881448" y="1000897"/>
                </a:lnTo>
                <a:lnTo>
                  <a:pt x="411891" y="1075038"/>
                </a:lnTo>
                <a:lnTo>
                  <a:pt x="0" y="1194486"/>
                </a:lnTo>
                <a:close/>
              </a:path>
            </a:pathLst>
          </a:custGeom>
          <a:solidFill>
            <a:srgbClr val="ED7D31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CBD441DE-BBE4-4D2E-9ECD-CB49AB4C5CD6}"/>
              </a:ext>
            </a:extLst>
          </p:cNvPr>
          <p:cNvSpPr/>
          <p:nvPr/>
        </p:nvSpPr>
        <p:spPr>
          <a:xfrm>
            <a:off x="3427368" y="1947777"/>
            <a:ext cx="2992683" cy="1941921"/>
          </a:xfrm>
          <a:custGeom>
            <a:avLst/>
            <a:gdLst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00899 h 1941921"/>
              <a:gd name="connsiteX7" fmla="*/ 1621410 w 2978870"/>
              <a:gd name="connsiteY7" fmla="*/ 1310326 h 1941921"/>
              <a:gd name="connsiteX8" fmla="*/ 1102936 w 2978870"/>
              <a:gd name="connsiteY8" fmla="*/ 1470581 h 1941921"/>
              <a:gd name="connsiteX9" fmla="*/ 499621 w 2978870"/>
              <a:gd name="connsiteY9" fmla="*/ 1772239 h 1941921"/>
              <a:gd name="connsiteX10" fmla="*/ 0 w 2978870"/>
              <a:gd name="connsiteY10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621410 w 2978870"/>
              <a:gd name="connsiteY7" fmla="*/ 1310326 h 1941921"/>
              <a:gd name="connsiteX8" fmla="*/ 1102936 w 2978870"/>
              <a:gd name="connsiteY8" fmla="*/ 1470581 h 1941921"/>
              <a:gd name="connsiteX9" fmla="*/ 499621 w 2978870"/>
              <a:gd name="connsiteY9" fmla="*/ 1772239 h 1941921"/>
              <a:gd name="connsiteX10" fmla="*/ 0 w 2978870"/>
              <a:gd name="connsiteY10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2936 w 2978870"/>
              <a:gd name="connsiteY7" fmla="*/ 1470581 h 1941921"/>
              <a:gd name="connsiteX8" fmla="*/ 499621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2936 w 2978870"/>
              <a:gd name="connsiteY7" fmla="*/ 1470581 h 1941921"/>
              <a:gd name="connsiteX8" fmla="*/ 499621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6202 w 2978870"/>
              <a:gd name="connsiteY7" fmla="*/ 1477113 h 1941921"/>
              <a:gd name="connsiteX8" fmla="*/ 499621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6202 w 2978870"/>
              <a:gd name="connsiteY7" fmla="*/ 1477113 h 1941921"/>
              <a:gd name="connsiteX8" fmla="*/ 499621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9468 w 2978870"/>
              <a:gd name="connsiteY7" fmla="*/ 1486910 h 1941921"/>
              <a:gd name="connsiteX8" fmla="*/ 499621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9468 w 2978870"/>
              <a:gd name="connsiteY7" fmla="*/ 1486910 h 1941921"/>
              <a:gd name="connsiteX8" fmla="*/ 499621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9468 w 2978870"/>
              <a:gd name="connsiteY7" fmla="*/ 1486910 h 1941921"/>
              <a:gd name="connsiteX8" fmla="*/ 499621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9468 w 2978870"/>
              <a:gd name="connsiteY7" fmla="*/ 1486910 h 1941921"/>
              <a:gd name="connsiteX8" fmla="*/ 499621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9468 w 2978870"/>
              <a:gd name="connsiteY7" fmla="*/ 1486910 h 1941921"/>
              <a:gd name="connsiteX8" fmla="*/ 499621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9468 w 2978870"/>
              <a:gd name="connsiteY7" fmla="*/ 1486910 h 1941921"/>
              <a:gd name="connsiteX8" fmla="*/ 499621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9468 w 2978870"/>
              <a:gd name="connsiteY7" fmla="*/ 1486910 h 1941921"/>
              <a:gd name="connsiteX8" fmla="*/ 519125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27142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9468 w 2978870"/>
              <a:gd name="connsiteY7" fmla="*/ 1486910 h 1941921"/>
              <a:gd name="connsiteX8" fmla="*/ 519125 w 2978870"/>
              <a:gd name="connsiteY8" fmla="*/ 1772239 h 1941921"/>
              <a:gd name="connsiteX9" fmla="*/ 0 w 2978870"/>
              <a:gd name="connsiteY9" fmla="*/ 1941921 h 1941921"/>
              <a:gd name="connsiteX0" fmla="*/ 0 w 2978870"/>
              <a:gd name="connsiteY0" fmla="*/ 1941921 h 1941921"/>
              <a:gd name="connsiteX1" fmla="*/ 0 w 2978870"/>
              <a:gd name="connsiteY1" fmla="*/ 0 h 1941921"/>
              <a:gd name="connsiteX2" fmla="*/ 2978870 w 2978870"/>
              <a:gd name="connsiteY2" fmla="*/ 0 h 1941921"/>
              <a:gd name="connsiteX3" fmla="*/ 2978870 w 2978870"/>
              <a:gd name="connsiteY3" fmla="*/ 1414020 h 1941921"/>
              <a:gd name="connsiteX4" fmla="*/ 2696066 w 2978870"/>
              <a:gd name="connsiteY4" fmla="*/ 1536939 h 1941921"/>
              <a:gd name="connsiteX5" fmla="*/ 2347274 w 2978870"/>
              <a:gd name="connsiteY5" fmla="*/ 1508288 h 1941921"/>
              <a:gd name="connsiteX6" fmla="*/ 1743959 w 2978870"/>
              <a:gd name="connsiteY6" fmla="*/ 1327025 h 1941921"/>
              <a:gd name="connsiteX7" fmla="*/ 1109468 w 2978870"/>
              <a:gd name="connsiteY7" fmla="*/ 1486910 h 1941921"/>
              <a:gd name="connsiteX8" fmla="*/ 519125 w 2978870"/>
              <a:gd name="connsiteY8" fmla="*/ 1772239 h 1941921"/>
              <a:gd name="connsiteX9" fmla="*/ 0 w 2978870"/>
              <a:gd name="connsiteY9" fmla="*/ 1941921 h 1941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870" h="1941921">
                <a:moveTo>
                  <a:pt x="0" y="1941921"/>
                </a:moveTo>
                <a:lnTo>
                  <a:pt x="0" y="0"/>
                </a:lnTo>
                <a:lnTo>
                  <a:pt x="2978870" y="0"/>
                </a:lnTo>
                <a:lnTo>
                  <a:pt x="2978870" y="1414020"/>
                </a:lnTo>
                <a:cubicBezTo>
                  <a:pt x="2884602" y="1451727"/>
                  <a:pt x="2809928" y="1505763"/>
                  <a:pt x="2696066" y="1536939"/>
                </a:cubicBezTo>
                <a:cubicBezTo>
                  <a:pt x="2576536" y="1546982"/>
                  <a:pt x="2505992" y="1543965"/>
                  <a:pt x="2347274" y="1508288"/>
                </a:cubicBezTo>
                <a:cubicBezTo>
                  <a:pt x="2146169" y="1447867"/>
                  <a:pt x="1945064" y="1380915"/>
                  <a:pt x="1743959" y="1327025"/>
                </a:cubicBezTo>
                <a:cubicBezTo>
                  <a:pt x="1523754" y="1319360"/>
                  <a:pt x="1323142" y="1399869"/>
                  <a:pt x="1109468" y="1486910"/>
                </a:cubicBezTo>
                <a:cubicBezTo>
                  <a:pt x="912687" y="1582020"/>
                  <a:pt x="748413" y="1677129"/>
                  <a:pt x="519125" y="1772239"/>
                </a:cubicBezTo>
                <a:lnTo>
                  <a:pt x="0" y="1941921"/>
                </a:lnTo>
                <a:close/>
              </a:path>
            </a:pathLst>
          </a:custGeom>
          <a:solidFill>
            <a:schemeClr val="accent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E93F5DF0-D352-4175-A74D-1173D7F83EA2}"/>
              </a:ext>
            </a:extLst>
          </p:cNvPr>
          <p:cNvSpPr/>
          <p:nvPr/>
        </p:nvSpPr>
        <p:spPr>
          <a:xfrm>
            <a:off x="3424288" y="3582757"/>
            <a:ext cx="2998842" cy="1479084"/>
          </a:xfrm>
          <a:custGeom>
            <a:avLst/>
            <a:gdLst>
              <a:gd name="connsiteX0" fmla="*/ 0 w 1856509"/>
              <a:gd name="connsiteY0" fmla="*/ 748145 h 1376218"/>
              <a:gd name="connsiteX1" fmla="*/ 0 w 1856509"/>
              <a:gd name="connsiteY1" fmla="*/ 1376218 h 1376218"/>
              <a:gd name="connsiteX2" fmla="*/ 1856509 w 1856509"/>
              <a:gd name="connsiteY2" fmla="*/ 1366981 h 1376218"/>
              <a:gd name="connsiteX3" fmla="*/ 1847273 w 1856509"/>
              <a:gd name="connsiteY3" fmla="*/ 0 h 1376218"/>
              <a:gd name="connsiteX4" fmla="*/ 1062182 w 1856509"/>
              <a:gd name="connsiteY4" fmla="*/ 443345 h 1376218"/>
              <a:gd name="connsiteX5" fmla="*/ 443346 w 1856509"/>
              <a:gd name="connsiteY5" fmla="*/ 683490 h 1376218"/>
              <a:gd name="connsiteX6" fmla="*/ 0 w 1856509"/>
              <a:gd name="connsiteY6" fmla="*/ 748145 h 1376218"/>
              <a:gd name="connsiteX0" fmla="*/ 0 w 1856509"/>
              <a:gd name="connsiteY0" fmla="*/ 748145 h 1376218"/>
              <a:gd name="connsiteX1" fmla="*/ 0 w 1856509"/>
              <a:gd name="connsiteY1" fmla="*/ 1376218 h 1376218"/>
              <a:gd name="connsiteX2" fmla="*/ 1856509 w 1856509"/>
              <a:gd name="connsiteY2" fmla="*/ 1366981 h 1376218"/>
              <a:gd name="connsiteX3" fmla="*/ 1847273 w 1856509"/>
              <a:gd name="connsiteY3" fmla="*/ 0 h 1376218"/>
              <a:gd name="connsiteX4" fmla="*/ 1138205 w 1856509"/>
              <a:gd name="connsiteY4" fmla="*/ 504743 h 1376218"/>
              <a:gd name="connsiteX5" fmla="*/ 443346 w 1856509"/>
              <a:gd name="connsiteY5" fmla="*/ 683490 h 1376218"/>
              <a:gd name="connsiteX6" fmla="*/ 0 w 1856509"/>
              <a:gd name="connsiteY6" fmla="*/ 748145 h 1376218"/>
              <a:gd name="connsiteX0" fmla="*/ 0 w 1856509"/>
              <a:gd name="connsiteY0" fmla="*/ 748145 h 1376218"/>
              <a:gd name="connsiteX1" fmla="*/ 0 w 1856509"/>
              <a:gd name="connsiteY1" fmla="*/ 1376218 h 1376218"/>
              <a:gd name="connsiteX2" fmla="*/ 1856509 w 1856509"/>
              <a:gd name="connsiteY2" fmla="*/ 1366981 h 1376218"/>
              <a:gd name="connsiteX3" fmla="*/ 1847273 w 1856509"/>
              <a:gd name="connsiteY3" fmla="*/ 0 h 1376218"/>
              <a:gd name="connsiteX4" fmla="*/ 1138205 w 1856509"/>
              <a:gd name="connsiteY4" fmla="*/ 504743 h 1376218"/>
              <a:gd name="connsiteX5" fmla="*/ 443346 w 1856509"/>
              <a:gd name="connsiteY5" fmla="*/ 683490 h 1376218"/>
              <a:gd name="connsiteX6" fmla="*/ 0 w 1856509"/>
              <a:gd name="connsiteY6" fmla="*/ 748145 h 1376218"/>
              <a:gd name="connsiteX0" fmla="*/ 0 w 1856509"/>
              <a:gd name="connsiteY0" fmla="*/ 748145 h 1376218"/>
              <a:gd name="connsiteX1" fmla="*/ 0 w 1856509"/>
              <a:gd name="connsiteY1" fmla="*/ 1376218 h 1376218"/>
              <a:gd name="connsiteX2" fmla="*/ 1856509 w 1856509"/>
              <a:gd name="connsiteY2" fmla="*/ 1366981 h 1376218"/>
              <a:gd name="connsiteX3" fmla="*/ 1847273 w 1856509"/>
              <a:gd name="connsiteY3" fmla="*/ 0 h 1376218"/>
              <a:gd name="connsiteX4" fmla="*/ 1138205 w 1856509"/>
              <a:gd name="connsiteY4" fmla="*/ 504743 h 1376218"/>
              <a:gd name="connsiteX5" fmla="*/ 443346 w 1856509"/>
              <a:gd name="connsiteY5" fmla="*/ 683490 h 1376218"/>
              <a:gd name="connsiteX6" fmla="*/ 0 w 1856509"/>
              <a:gd name="connsiteY6" fmla="*/ 748145 h 1376218"/>
              <a:gd name="connsiteX0" fmla="*/ 0 w 1856509"/>
              <a:gd name="connsiteY0" fmla="*/ 748145 h 1376218"/>
              <a:gd name="connsiteX1" fmla="*/ 0 w 1856509"/>
              <a:gd name="connsiteY1" fmla="*/ 1376218 h 1376218"/>
              <a:gd name="connsiteX2" fmla="*/ 1856509 w 1856509"/>
              <a:gd name="connsiteY2" fmla="*/ 1366981 h 1376218"/>
              <a:gd name="connsiteX3" fmla="*/ 1847273 w 1856509"/>
              <a:gd name="connsiteY3" fmla="*/ 0 h 1376218"/>
              <a:gd name="connsiteX4" fmla="*/ 1138205 w 1856509"/>
              <a:gd name="connsiteY4" fmla="*/ 504743 h 1376218"/>
              <a:gd name="connsiteX5" fmla="*/ 443346 w 1856509"/>
              <a:gd name="connsiteY5" fmla="*/ 646250 h 1376218"/>
              <a:gd name="connsiteX6" fmla="*/ 0 w 1856509"/>
              <a:gd name="connsiteY6" fmla="*/ 748145 h 1376218"/>
              <a:gd name="connsiteX0" fmla="*/ 0 w 1860328"/>
              <a:gd name="connsiteY0" fmla="*/ 805438 h 1376218"/>
              <a:gd name="connsiteX1" fmla="*/ 3819 w 1860328"/>
              <a:gd name="connsiteY1" fmla="*/ 1376218 h 1376218"/>
              <a:gd name="connsiteX2" fmla="*/ 1860328 w 1860328"/>
              <a:gd name="connsiteY2" fmla="*/ 1366981 h 1376218"/>
              <a:gd name="connsiteX3" fmla="*/ 1851092 w 1860328"/>
              <a:gd name="connsiteY3" fmla="*/ 0 h 1376218"/>
              <a:gd name="connsiteX4" fmla="*/ 1142024 w 1860328"/>
              <a:gd name="connsiteY4" fmla="*/ 504743 h 1376218"/>
              <a:gd name="connsiteX5" fmla="*/ 447165 w 1860328"/>
              <a:gd name="connsiteY5" fmla="*/ 646250 h 1376218"/>
              <a:gd name="connsiteX6" fmla="*/ 0 w 1860328"/>
              <a:gd name="connsiteY6" fmla="*/ 805438 h 1376218"/>
              <a:gd name="connsiteX0" fmla="*/ 0 w 1860328"/>
              <a:gd name="connsiteY0" fmla="*/ 805438 h 1376218"/>
              <a:gd name="connsiteX1" fmla="*/ 3819 w 1860328"/>
              <a:gd name="connsiteY1" fmla="*/ 1376218 h 1376218"/>
              <a:gd name="connsiteX2" fmla="*/ 1860328 w 1860328"/>
              <a:gd name="connsiteY2" fmla="*/ 1366981 h 1376218"/>
              <a:gd name="connsiteX3" fmla="*/ 1851092 w 1860328"/>
              <a:gd name="connsiteY3" fmla="*/ 0 h 1376218"/>
              <a:gd name="connsiteX4" fmla="*/ 1142024 w 1860328"/>
              <a:gd name="connsiteY4" fmla="*/ 504743 h 1376218"/>
              <a:gd name="connsiteX5" fmla="*/ 447165 w 1860328"/>
              <a:gd name="connsiteY5" fmla="*/ 646250 h 1376218"/>
              <a:gd name="connsiteX6" fmla="*/ 0 w 1860328"/>
              <a:gd name="connsiteY6" fmla="*/ 805438 h 1376218"/>
              <a:gd name="connsiteX0" fmla="*/ 0 w 1860328"/>
              <a:gd name="connsiteY0" fmla="*/ 805438 h 1376218"/>
              <a:gd name="connsiteX1" fmla="*/ 3819 w 1860328"/>
              <a:gd name="connsiteY1" fmla="*/ 1376218 h 1376218"/>
              <a:gd name="connsiteX2" fmla="*/ 1860328 w 1860328"/>
              <a:gd name="connsiteY2" fmla="*/ 1366981 h 1376218"/>
              <a:gd name="connsiteX3" fmla="*/ 1851092 w 1860328"/>
              <a:gd name="connsiteY3" fmla="*/ 0 h 1376218"/>
              <a:gd name="connsiteX4" fmla="*/ 1142024 w 1860328"/>
              <a:gd name="connsiteY4" fmla="*/ 504743 h 1376218"/>
              <a:gd name="connsiteX5" fmla="*/ 447165 w 1860328"/>
              <a:gd name="connsiteY5" fmla="*/ 646250 h 1376218"/>
              <a:gd name="connsiteX6" fmla="*/ 0 w 1860328"/>
              <a:gd name="connsiteY6" fmla="*/ 805438 h 1376218"/>
              <a:gd name="connsiteX0" fmla="*/ 0 w 1860328"/>
              <a:gd name="connsiteY0" fmla="*/ 805438 h 1376218"/>
              <a:gd name="connsiteX1" fmla="*/ 3819 w 1860328"/>
              <a:gd name="connsiteY1" fmla="*/ 1376218 h 1376218"/>
              <a:gd name="connsiteX2" fmla="*/ 1860328 w 1860328"/>
              <a:gd name="connsiteY2" fmla="*/ 1366981 h 1376218"/>
              <a:gd name="connsiteX3" fmla="*/ 1851092 w 1860328"/>
              <a:gd name="connsiteY3" fmla="*/ 0 h 1376218"/>
              <a:gd name="connsiteX4" fmla="*/ 1142024 w 1860328"/>
              <a:gd name="connsiteY4" fmla="*/ 504743 h 1376218"/>
              <a:gd name="connsiteX5" fmla="*/ 447165 w 1860328"/>
              <a:gd name="connsiteY5" fmla="*/ 646250 h 1376218"/>
              <a:gd name="connsiteX6" fmla="*/ 0 w 1860328"/>
              <a:gd name="connsiteY6" fmla="*/ 805438 h 1376218"/>
              <a:gd name="connsiteX0" fmla="*/ 0 w 1860328"/>
              <a:gd name="connsiteY0" fmla="*/ 805438 h 1376218"/>
              <a:gd name="connsiteX1" fmla="*/ 3819 w 1860328"/>
              <a:gd name="connsiteY1" fmla="*/ 1376218 h 1376218"/>
              <a:gd name="connsiteX2" fmla="*/ 1860328 w 1860328"/>
              <a:gd name="connsiteY2" fmla="*/ 1366981 h 1376218"/>
              <a:gd name="connsiteX3" fmla="*/ 1851092 w 1860328"/>
              <a:gd name="connsiteY3" fmla="*/ 0 h 1376218"/>
              <a:gd name="connsiteX4" fmla="*/ 1142024 w 1860328"/>
              <a:gd name="connsiteY4" fmla="*/ 504743 h 1376218"/>
              <a:gd name="connsiteX5" fmla="*/ 447165 w 1860328"/>
              <a:gd name="connsiteY5" fmla="*/ 646250 h 1376218"/>
              <a:gd name="connsiteX6" fmla="*/ 0 w 1860328"/>
              <a:gd name="connsiteY6" fmla="*/ 805438 h 1376218"/>
              <a:gd name="connsiteX0" fmla="*/ 1 w 1860329"/>
              <a:gd name="connsiteY0" fmla="*/ 805438 h 1376218"/>
              <a:gd name="connsiteX1" fmla="*/ 0 w 1860329"/>
              <a:gd name="connsiteY1" fmla="*/ 1376218 h 1376218"/>
              <a:gd name="connsiteX2" fmla="*/ 1860329 w 1860329"/>
              <a:gd name="connsiteY2" fmla="*/ 1366981 h 1376218"/>
              <a:gd name="connsiteX3" fmla="*/ 1851093 w 1860329"/>
              <a:gd name="connsiteY3" fmla="*/ 0 h 1376218"/>
              <a:gd name="connsiteX4" fmla="*/ 1142025 w 1860329"/>
              <a:gd name="connsiteY4" fmla="*/ 504743 h 1376218"/>
              <a:gd name="connsiteX5" fmla="*/ 447166 w 1860329"/>
              <a:gd name="connsiteY5" fmla="*/ 646250 h 1376218"/>
              <a:gd name="connsiteX6" fmla="*/ 1 w 1860329"/>
              <a:gd name="connsiteY6" fmla="*/ 805438 h 137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60329" h="1376218">
                <a:moveTo>
                  <a:pt x="1" y="805438"/>
                </a:moveTo>
                <a:cubicBezTo>
                  <a:pt x="1" y="995698"/>
                  <a:pt x="0" y="1185958"/>
                  <a:pt x="0" y="1376218"/>
                </a:cubicBezTo>
                <a:lnTo>
                  <a:pt x="1860329" y="1366981"/>
                </a:lnTo>
                <a:cubicBezTo>
                  <a:pt x="1857250" y="911321"/>
                  <a:pt x="1854172" y="455660"/>
                  <a:pt x="1851093" y="0"/>
                </a:cubicBezTo>
                <a:cubicBezTo>
                  <a:pt x="1620467" y="182572"/>
                  <a:pt x="1422309" y="342224"/>
                  <a:pt x="1142025" y="504743"/>
                </a:cubicBezTo>
                <a:cubicBezTo>
                  <a:pt x="927594" y="592017"/>
                  <a:pt x="850679" y="621998"/>
                  <a:pt x="447166" y="646250"/>
                </a:cubicBezTo>
                <a:cubicBezTo>
                  <a:pt x="300021" y="670666"/>
                  <a:pt x="149056" y="752375"/>
                  <a:pt x="1" y="805438"/>
                </a:cubicBezTo>
                <a:close/>
              </a:path>
            </a:pathLst>
          </a:cu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insurance is effective in increasing ACCESS TO PRIMARY healthcare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0B8A8E-ED07-49A2-9DC7-F432AA9B073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 rot="16200000">
            <a:off x="-416262" y="2419855"/>
            <a:ext cx="2064811" cy="446088"/>
          </a:xfrm>
        </p:spPr>
        <p:txBody>
          <a:bodyPr tIns="0" anchor="ctr" anchorCtr="0"/>
          <a:lstStyle/>
          <a:p>
            <a:pPr marL="0" indent="0" algn="r">
              <a:buNone/>
            </a:pPr>
            <a:r>
              <a:rPr lang="en-ZA" sz="1200" dirty="0"/>
              <a:t>Discovery membership, %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3F7556B5-7D78-40D3-8788-558193D7837D}"/>
              </a:ext>
            </a:extLst>
          </p:cNvPr>
          <p:cNvSpPr txBox="1">
            <a:spLocks/>
          </p:cNvSpPr>
          <p:nvPr/>
        </p:nvSpPr>
        <p:spPr>
          <a:xfrm>
            <a:off x="341256" y="6375728"/>
            <a:ext cx="1801579" cy="336857"/>
          </a:xfrm>
          <a:prstGeom prst="rect">
            <a:avLst/>
          </a:prstGeom>
        </p:spPr>
        <p:txBody>
          <a:bodyPr vert="horz" lIns="0" tIns="0" rIns="35998" bIns="35998" rtlCol="0" anchor="b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0725" indent="-185738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9325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285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>
                <a:tab pos="7715060" algn="l"/>
              </a:tabLst>
              <a:defRPr/>
            </a:pPr>
            <a:r>
              <a:rPr kumimoji="0" lang="en-ZA" sz="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Source: Discovery Employer data 2020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79827BAA-D41C-4F8F-B3D0-075A129F49D5}"/>
              </a:ext>
            </a:extLst>
          </p:cNvPr>
          <p:cNvGrpSpPr/>
          <p:nvPr/>
        </p:nvGrpSpPr>
        <p:grpSpPr>
          <a:xfrm>
            <a:off x="2071425" y="2679075"/>
            <a:ext cx="5466722" cy="2158182"/>
            <a:chOff x="1613555" y="2527570"/>
            <a:chExt cx="5060623" cy="2011378"/>
          </a:xfrm>
        </p:grpSpPr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7C5A788A-3D29-445C-B16F-4AA34192EA23}"/>
                </a:ext>
              </a:extLst>
            </p:cNvPr>
            <p:cNvCxnSpPr/>
            <p:nvPr/>
          </p:nvCxnSpPr>
          <p:spPr>
            <a:xfrm flipV="1">
              <a:off x="2403835" y="3893270"/>
              <a:ext cx="0" cy="414779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83A83309-D456-475A-A71D-96B9DF5B2052}"/>
                </a:ext>
              </a:extLst>
            </p:cNvPr>
            <p:cNvCxnSpPr/>
            <p:nvPr/>
          </p:nvCxnSpPr>
          <p:spPr>
            <a:xfrm flipV="1">
              <a:off x="3168977" y="3614893"/>
              <a:ext cx="0" cy="414779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E5177DA3-28CE-4C33-9EBD-C113A033C1AA}"/>
                </a:ext>
              </a:extLst>
            </p:cNvPr>
            <p:cNvCxnSpPr/>
            <p:nvPr/>
          </p:nvCxnSpPr>
          <p:spPr>
            <a:xfrm flipV="1">
              <a:off x="3915266" y="3407503"/>
              <a:ext cx="0" cy="414779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933ED2CA-0265-44FE-83A8-99B5EBC061A1}"/>
                </a:ext>
              </a:extLst>
            </p:cNvPr>
            <p:cNvCxnSpPr/>
            <p:nvPr/>
          </p:nvCxnSpPr>
          <p:spPr>
            <a:xfrm flipV="1">
              <a:off x="4680408" y="3248645"/>
              <a:ext cx="0" cy="414779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AD6DD507-AB7D-4AB1-BFF0-86E11034F07D}"/>
                </a:ext>
              </a:extLst>
            </p:cNvPr>
            <p:cNvCxnSpPr/>
            <p:nvPr/>
          </p:nvCxnSpPr>
          <p:spPr>
            <a:xfrm flipV="1">
              <a:off x="5549245" y="3229791"/>
              <a:ext cx="0" cy="158859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C57F294C-3E5F-4DCE-A307-A54E1A41970F}"/>
                </a:ext>
              </a:extLst>
            </p:cNvPr>
            <p:cNvCxnSpPr/>
            <p:nvPr/>
          </p:nvCxnSpPr>
          <p:spPr>
            <a:xfrm flipV="1">
              <a:off x="6238973" y="2769449"/>
              <a:ext cx="0" cy="158859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97AFFF46-23A3-4AC1-8BBD-004B3B30012C}"/>
                </a:ext>
              </a:extLst>
            </p:cNvPr>
            <p:cNvCxnSpPr/>
            <p:nvPr/>
          </p:nvCxnSpPr>
          <p:spPr>
            <a:xfrm flipV="1">
              <a:off x="6674178" y="2527570"/>
              <a:ext cx="0" cy="158859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590EB536-EA5F-4C9E-A63A-1A8BCFD6032B}"/>
                </a:ext>
              </a:extLst>
            </p:cNvPr>
            <p:cNvCxnSpPr/>
            <p:nvPr/>
          </p:nvCxnSpPr>
          <p:spPr>
            <a:xfrm flipV="1">
              <a:off x="1613555" y="4380089"/>
              <a:ext cx="0" cy="158859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: Rounded Corners 75">
            <a:extLst>
              <a:ext uri="{FF2B5EF4-FFF2-40B4-BE49-F238E27FC236}">
                <a16:creationId xmlns:a16="http://schemas.microsoft.com/office/drawing/2014/main" id="{E9B44E45-3A89-4111-9F61-978F905AFABE}"/>
              </a:ext>
            </a:extLst>
          </p:cNvPr>
          <p:cNvSpPr/>
          <p:nvPr/>
        </p:nvSpPr>
        <p:spPr>
          <a:xfrm>
            <a:off x="9070480" y="2376227"/>
            <a:ext cx="2238595" cy="71285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1" u="none" strike="noStrike" kern="1200" cap="none" spc="0" normalizeH="0" baseline="0" noProof="0" dirty="0">
                <a:ln>
                  <a:noFill/>
                </a:ln>
                <a:solidFill>
                  <a:srgbClr val="5B9CD5"/>
                </a:solidFill>
                <a:uLnTx/>
                <a:uFillTx/>
                <a:latin typeface="Open Sans"/>
                <a:ea typeface="+mn-ea"/>
                <a:cs typeface="+mn-cs"/>
              </a:rPr>
              <a:t>Proportion of employees on medical scheme</a:t>
            </a:r>
            <a:endParaRPr kumimoji="0" lang="en-US" sz="1100" i="1" u="none" strike="noStrike" kern="0" cap="none" spc="0" normalizeH="0" baseline="0" noProof="0" dirty="0">
              <a:ln>
                <a:noFill/>
              </a:ln>
              <a:solidFill>
                <a:srgbClr val="5B9CD5"/>
              </a:solidFill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Rectangle: Rounded Corners 75">
            <a:extLst>
              <a:ext uri="{FF2B5EF4-FFF2-40B4-BE49-F238E27FC236}">
                <a16:creationId xmlns:a16="http://schemas.microsoft.com/office/drawing/2014/main" id="{E9B44E45-3A89-4111-9F61-978F905AFABE}"/>
              </a:ext>
            </a:extLst>
          </p:cNvPr>
          <p:cNvSpPr/>
          <p:nvPr/>
        </p:nvSpPr>
        <p:spPr>
          <a:xfrm>
            <a:off x="9070491" y="1610494"/>
            <a:ext cx="2530263" cy="71285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EE7D31"/>
                </a:solidFill>
                <a:uLnTx/>
                <a:uFillTx/>
                <a:latin typeface="Open Sans"/>
                <a:ea typeface="+mn-ea"/>
                <a:cs typeface="+mn-cs"/>
              </a:rPr>
              <a:t>Proportion </a:t>
            </a:r>
            <a:r>
              <a:rPr lang="en-US" sz="1400" i="1" dirty="0">
                <a:solidFill>
                  <a:srgbClr val="EE7D31"/>
                </a:solidFill>
                <a:latin typeface="Open Sans"/>
              </a:rPr>
              <a:t>on medical scheme or health insurance</a:t>
            </a:r>
            <a:endParaRPr kumimoji="0" lang="en-US" sz="1100" b="0" i="1" u="none" strike="noStrike" kern="0" cap="none" spc="0" normalizeH="0" baseline="0" noProof="0" dirty="0">
              <a:ln>
                <a:noFill/>
              </a:ln>
              <a:solidFill>
                <a:srgbClr val="EE7D31"/>
              </a:solidFill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aphicFrame>
        <p:nvGraphicFramePr>
          <p:cNvPr id="63" name="Chart 62">
            <a:extLst>
              <a:ext uri="{FF2B5EF4-FFF2-40B4-BE49-F238E27FC236}">
                <a16:creationId xmlns:a16="http://schemas.microsoft.com/office/drawing/2014/main" id="{BF70C7C0-AA30-4CF5-BA69-EA24408EEA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778863"/>
              </p:ext>
            </p:extLst>
          </p:nvPr>
        </p:nvGraphicFramePr>
        <p:xfrm>
          <a:off x="839188" y="1863718"/>
          <a:ext cx="9229234" cy="3841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727D341-AE80-493D-6336-EC6A6E295CD9}"/>
              </a:ext>
            </a:extLst>
          </p:cNvPr>
          <p:cNvSpPr txBox="1">
            <a:spLocks/>
          </p:cNvSpPr>
          <p:nvPr/>
        </p:nvSpPr>
        <p:spPr>
          <a:xfrm>
            <a:off x="839188" y="5409195"/>
            <a:ext cx="9229230" cy="44608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Open Sans Light" panose="020B0306030504020204" pitchFamily="34" charset="0"/>
              <a:buChar char="–"/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ZA" sz="1200" dirty="0"/>
              <a:t>Monthly income, Rands</a:t>
            </a:r>
          </a:p>
        </p:txBody>
      </p:sp>
    </p:spTree>
    <p:extLst>
      <p:ext uri="{BB962C8B-B14F-4D97-AF65-F5344CB8AC3E}">
        <p14:creationId xmlns:p14="http://schemas.microsoft.com/office/powerpoint/2010/main" val="598226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0FE4D636-DE22-42FE-8CB5-F48007DB36DD}"/>
              </a:ext>
            </a:extLst>
          </p:cNvPr>
          <p:cNvSpPr/>
          <p:nvPr/>
        </p:nvSpPr>
        <p:spPr>
          <a:xfrm>
            <a:off x="4308779" y="1481843"/>
            <a:ext cx="3574442" cy="446056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lIns="48000" rtlCol="0" anchor="ctr"/>
          <a:lstStyle/>
          <a:p>
            <a:pPr algn="ctr" defTabSz="1219170"/>
            <a:r>
              <a:rPr lang="en-ZA" kern="0" spc="3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PRIMARY HEALTHCARE </a:t>
            </a:r>
          </a:p>
        </p:txBody>
      </p:sp>
      <p:sp>
        <p:nvSpPr>
          <p:cNvPr id="37" name="Rectangle: Diagonal Corners Snipped 36">
            <a:extLst>
              <a:ext uri="{FF2B5EF4-FFF2-40B4-BE49-F238E27FC236}">
                <a16:creationId xmlns:a16="http://schemas.microsoft.com/office/drawing/2014/main" id="{BA5C1060-98E1-48A2-8B27-77ED1B02E225}"/>
              </a:ext>
            </a:extLst>
          </p:cNvPr>
          <p:cNvSpPr/>
          <p:nvPr/>
        </p:nvSpPr>
        <p:spPr>
          <a:xfrm>
            <a:off x="389250" y="3104170"/>
            <a:ext cx="2103179" cy="365528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lIns="0" rIns="0" rtlCol="0" anchor="ctr"/>
          <a:lstStyle/>
          <a:p>
            <a:pPr algn="ctr" defTabSz="1219170"/>
            <a:r>
              <a:rPr lang="en-ZA" sz="1200" kern="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Screening and prevention</a:t>
            </a:r>
          </a:p>
        </p:txBody>
      </p:sp>
      <p:sp>
        <p:nvSpPr>
          <p:cNvPr id="83" name="Rectangle 82"/>
          <p:cNvSpPr/>
          <p:nvPr/>
        </p:nvSpPr>
        <p:spPr>
          <a:xfrm>
            <a:off x="389250" y="3511029"/>
            <a:ext cx="2103179" cy="1004446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lIns="504000" tIns="36000" rIns="36000" bIns="36000" rtlCol="0" anchor="ctr"/>
          <a:lstStyle/>
          <a:p>
            <a:pPr defTabSz="1219170">
              <a:spcAft>
                <a:spcPts val="1800"/>
              </a:spcAft>
              <a:defRPr/>
            </a:pPr>
            <a:r>
              <a:rPr lang="en-US" sz="1200" kern="0" dirty="0">
                <a:solidFill>
                  <a:schemeClr val="bg1"/>
                </a:solidFill>
                <a:latin typeface="Open Sans"/>
              </a:rPr>
              <a:t>Flu vaccine</a:t>
            </a:r>
          </a:p>
          <a:p>
            <a:pPr defTabSz="1219170">
              <a:spcAft>
                <a:spcPts val="1800"/>
              </a:spcAft>
              <a:defRPr/>
            </a:pPr>
            <a:r>
              <a:rPr lang="en-US" sz="1200" kern="0" dirty="0">
                <a:solidFill>
                  <a:schemeClr val="bg1"/>
                </a:solidFill>
                <a:latin typeface="Open Sans"/>
              </a:rPr>
              <a:t>Wellness screening </a:t>
            </a:r>
          </a:p>
        </p:txBody>
      </p:sp>
      <p:cxnSp>
        <p:nvCxnSpPr>
          <p:cNvPr id="87" name="Elbow Connector 86"/>
          <p:cNvCxnSpPr>
            <a:cxnSpLocks/>
            <a:stCxn id="83" idx="2"/>
            <a:endCxn id="9" idx="2"/>
          </p:cNvCxnSpPr>
          <p:nvPr/>
        </p:nvCxnSpPr>
        <p:spPr>
          <a:xfrm rot="5400000" flipH="1" flipV="1">
            <a:off x="1839991" y="2868700"/>
            <a:ext cx="1247624" cy="2045926"/>
          </a:xfrm>
          <a:prstGeom prst="bentConnector3">
            <a:avLst>
              <a:gd name="adj1" fmla="val -18323"/>
            </a:avLst>
          </a:prstGeom>
          <a:noFill/>
          <a:ln w="9525" cap="flat" cmpd="sng" algn="ctr">
            <a:solidFill>
              <a:schemeClr val="bg2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88" name="Elbow Connector 87"/>
          <p:cNvCxnSpPr>
            <a:cxnSpLocks/>
            <a:stCxn id="8" idx="0"/>
            <a:endCxn id="11" idx="3"/>
          </p:cNvCxnSpPr>
          <p:nvPr/>
        </p:nvCxnSpPr>
        <p:spPr>
          <a:xfrm>
            <a:off x="4189881" y="2369507"/>
            <a:ext cx="1906120" cy="467120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miter lim="800000"/>
            <a:tailEnd type="arrow" w="lg" len="lg"/>
          </a:ln>
          <a:effectLst/>
        </p:spPr>
      </p:cxnSp>
      <p:cxnSp>
        <p:nvCxnSpPr>
          <p:cNvPr id="89" name="Elbow Connector 88"/>
          <p:cNvCxnSpPr>
            <a:cxnSpLocks/>
            <a:stCxn id="12" idx="2"/>
            <a:endCxn id="15" idx="2"/>
          </p:cNvCxnSpPr>
          <p:nvPr/>
        </p:nvCxnSpPr>
        <p:spPr>
          <a:xfrm rot="5400000" flipH="1" flipV="1">
            <a:off x="6697077" y="4226609"/>
            <a:ext cx="1416596" cy="2618748"/>
          </a:xfrm>
          <a:prstGeom prst="bentConnector3">
            <a:avLst>
              <a:gd name="adj1" fmla="val -16137"/>
            </a:avLst>
          </a:prstGeom>
          <a:noFill/>
          <a:ln w="9525" cap="flat" cmpd="sng" algn="ctr">
            <a:solidFill>
              <a:schemeClr val="bg2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945D2F9-B2E4-2D48-18B5-E9465CC3F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HEALTH INSURANCE BENEFITS COVER ACCESS TO PRIMARY HEALTHCARE SERVICES FOR LESS THAN THE COST OF MEDICAL SCHEME MEMBERSHIP</a:t>
            </a:r>
          </a:p>
        </p:txBody>
      </p:sp>
      <p:sp>
        <p:nvSpPr>
          <p:cNvPr id="11" name="Rectangle: Diagonal Corners Snipped 10">
            <a:extLst>
              <a:ext uri="{FF2B5EF4-FFF2-40B4-BE49-F238E27FC236}">
                <a16:creationId xmlns:a16="http://schemas.microsoft.com/office/drawing/2014/main" id="{85F5C650-3A8C-35FB-0288-2CEF34DA8B84}"/>
              </a:ext>
            </a:extLst>
          </p:cNvPr>
          <p:cNvSpPr/>
          <p:nvPr/>
        </p:nvSpPr>
        <p:spPr>
          <a:xfrm>
            <a:off x="4481101" y="2836627"/>
            <a:ext cx="3229799" cy="402649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lIns="0" rIns="0" rtlCol="0" anchor="ctr"/>
          <a:lstStyle/>
          <a:p>
            <a:pPr algn="ctr" defTabSz="1219170"/>
            <a:r>
              <a:rPr lang="en-ZA" sz="1200" kern="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Self medication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9EC0E9-09EB-8405-2943-7AAAFFB31AFC}"/>
              </a:ext>
            </a:extLst>
          </p:cNvPr>
          <p:cNvSpPr/>
          <p:nvPr/>
        </p:nvSpPr>
        <p:spPr>
          <a:xfrm>
            <a:off x="4481101" y="3272062"/>
            <a:ext cx="3229799" cy="2972219"/>
          </a:xfrm>
          <a:prstGeom prst="rect">
            <a:avLst/>
          </a:prstGeom>
          <a:solidFill>
            <a:schemeClr val="accent6">
              <a:alpha val="8000"/>
            </a:schemeClr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miter lim="800000"/>
          </a:ln>
          <a:effectLst/>
        </p:spPr>
        <p:txBody>
          <a:bodyPr lIns="576000" tIns="36000" rIns="36000" bIns="36000" rtlCol="0" anchor="ctr"/>
          <a:lstStyle/>
          <a:p>
            <a:pPr defTabSz="1219170">
              <a:spcAft>
                <a:spcPts val="1800"/>
              </a:spcAft>
            </a:pPr>
            <a:r>
              <a:rPr lang="en-US" sz="1200" kern="0" dirty="0">
                <a:solidFill>
                  <a:schemeClr val="bg1"/>
                </a:solidFill>
                <a:latin typeface="Open Sans"/>
              </a:rPr>
              <a:t>Network GP consultations</a:t>
            </a:r>
          </a:p>
          <a:p>
            <a:pPr defTabSz="1219170">
              <a:spcAft>
                <a:spcPts val="1800"/>
              </a:spcAft>
            </a:pPr>
            <a:r>
              <a:rPr lang="en-US" sz="1200" kern="0" dirty="0">
                <a:solidFill>
                  <a:schemeClr val="bg1"/>
                </a:solidFill>
                <a:latin typeface="Open Sans"/>
              </a:rPr>
              <a:t>Basic Dentistry</a:t>
            </a:r>
          </a:p>
          <a:p>
            <a:pPr defTabSz="1219170">
              <a:spcAft>
                <a:spcPts val="1800"/>
              </a:spcAft>
            </a:pPr>
            <a:r>
              <a:rPr lang="en-US" sz="1200" kern="0" dirty="0">
                <a:solidFill>
                  <a:schemeClr val="bg1"/>
                </a:solidFill>
                <a:latin typeface="Open Sans"/>
              </a:rPr>
              <a:t>COVID-19 testing</a:t>
            </a:r>
          </a:p>
          <a:p>
            <a:pPr defTabSz="1219170">
              <a:spcAft>
                <a:spcPts val="1800"/>
              </a:spcAft>
            </a:pPr>
            <a:r>
              <a:rPr lang="en-US" sz="1200" kern="0" dirty="0">
                <a:solidFill>
                  <a:schemeClr val="bg1"/>
                </a:solidFill>
                <a:latin typeface="Open Sans"/>
              </a:rPr>
              <a:t>Basic pathology and radiology</a:t>
            </a:r>
          </a:p>
          <a:p>
            <a:pPr defTabSz="1219170">
              <a:spcAft>
                <a:spcPts val="1800"/>
              </a:spcAft>
            </a:pPr>
            <a:r>
              <a:rPr lang="en-US" sz="1200" kern="0" dirty="0">
                <a:solidFill>
                  <a:schemeClr val="bg1"/>
                </a:solidFill>
                <a:latin typeface="Open Sans"/>
              </a:rPr>
              <a:t>Maternity</a:t>
            </a:r>
          </a:p>
          <a:p>
            <a:pPr defTabSz="1219170">
              <a:spcAft>
                <a:spcPts val="1800"/>
              </a:spcAft>
            </a:pPr>
            <a:r>
              <a:rPr lang="en-US" sz="1200" kern="0" dirty="0">
                <a:solidFill>
                  <a:schemeClr val="bg1"/>
                </a:solidFill>
                <a:latin typeface="Open Sans"/>
              </a:rPr>
              <a:t>HIV Care</a:t>
            </a:r>
          </a:p>
          <a:p>
            <a:pPr defTabSz="1219170">
              <a:spcAft>
                <a:spcPts val="1800"/>
              </a:spcAft>
            </a:pPr>
            <a:r>
              <a:rPr lang="en-US" sz="1200" kern="0" dirty="0">
                <a:solidFill>
                  <a:schemeClr val="bg1"/>
                </a:solidFill>
                <a:latin typeface="Open Sans"/>
              </a:rPr>
              <a:t>Basic optometry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0338B19-6D67-A86C-5DC1-9F6FF2297967}"/>
              </a:ext>
            </a:extLst>
          </p:cNvPr>
          <p:cNvGrpSpPr/>
          <p:nvPr/>
        </p:nvGrpSpPr>
        <p:grpSpPr>
          <a:xfrm>
            <a:off x="9718599" y="4578771"/>
            <a:ext cx="2103179" cy="1342195"/>
            <a:chOff x="9718599" y="4578771"/>
            <a:chExt cx="2103179" cy="1342195"/>
          </a:xfrm>
        </p:grpSpPr>
        <p:sp>
          <p:nvSpPr>
            <p:cNvPr id="20" name="Rectangle: Diagonal Corners Snipped 19">
              <a:extLst>
                <a:ext uri="{FF2B5EF4-FFF2-40B4-BE49-F238E27FC236}">
                  <a16:creationId xmlns:a16="http://schemas.microsoft.com/office/drawing/2014/main" id="{384C8232-5808-9ABD-56EE-9AE764AB2F01}"/>
                </a:ext>
              </a:extLst>
            </p:cNvPr>
            <p:cNvSpPr/>
            <p:nvPr/>
          </p:nvSpPr>
          <p:spPr>
            <a:xfrm>
              <a:off x="9718599" y="4578771"/>
              <a:ext cx="2103179" cy="365528"/>
            </a:xfrm>
            <a:prstGeom prst="snip2DiagRect">
              <a:avLst/>
            </a:pr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pPr algn="ctr" defTabSz="1219170"/>
              <a:r>
                <a:rPr lang="en-ZA" sz="1200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Procedural treatment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E473E5C-E7EA-6B93-A4FC-C3459E7A1600}"/>
                </a:ext>
              </a:extLst>
            </p:cNvPr>
            <p:cNvSpPr/>
            <p:nvPr/>
          </p:nvSpPr>
          <p:spPr>
            <a:xfrm>
              <a:off x="9718599" y="4993563"/>
              <a:ext cx="2103179" cy="927403"/>
            </a:xfrm>
            <a:prstGeom prst="rect">
              <a:avLst/>
            </a:prstGeom>
            <a:noFill/>
            <a:ln w="9525" cap="flat" cmpd="sng" algn="ctr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lIns="504000" tIns="36000" rIns="36000" bIns="36000" rtlCol="0" anchor="ctr"/>
            <a:lstStyle/>
            <a:p>
              <a:pPr defTabSz="1219170">
                <a:spcAft>
                  <a:spcPts val="1800"/>
                </a:spcAft>
              </a:pPr>
              <a:r>
                <a:rPr lang="en-ZA" sz="1200" kern="0" dirty="0">
                  <a:solidFill>
                    <a:schemeClr val="bg1"/>
                  </a:solidFill>
                  <a:latin typeface="Open Sans"/>
                </a:rPr>
                <a:t>Medical procedures done in GPs rooms</a:t>
              </a:r>
            </a:p>
          </p:txBody>
        </p:sp>
      </p:grpSp>
      <p:pic>
        <p:nvPicPr>
          <p:cNvPr id="22" name="Picture 21" descr="A picture containing bottle&#10;&#10;Description automatically generated">
            <a:extLst>
              <a:ext uri="{FF2B5EF4-FFF2-40B4-BE49-F238E27FC236}">
                <a16:creationId xmlns:a16="http://schemas.microsoft.com/office/drawing/2014/main" id="{CCB4C51E-E02B-3323-524D-EA25CF266B0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/>
          <a:srcRect l="25000" r="25000"/>
          <a:stretch/>
        </p:blipFill>
        <p:spPr>
          <a:xfrm>
            <a:off x="484802" y="3627516"/>
            <a:ext cx="324000" cy="324000"/>
          </a:xfrm>
          <a:prstGeom prst="ellipse">
            <a:avLst/>
          </a:prstGeom>
          <a:ln w="6350">
            <a:noFill/>
          </a:ln>
        </p:spPr>
      </p:pic>
      <p:pic>
        <p:nvPicPr>
          <p:cNvPr id="23" name="Picture 22" descr="A picture containing person, wall, sitting, indoor&#10;&#10;Description automatically generated">
            <a:extLst>
              <a:ext uri="{FF2B5EF4-FFF2-40B4-BE49-F238E27FC236}">
                <a16:creationId xmlns:a16="http://schemas.microsoft.com/office/drawing/2014/main" id="{F3AF4A87-98B4-820F-6451-8AA321EC03F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/>
          <a:stretch/>
        </p:blipFill>
        <p:spPr>
          <a:xfrm>
            <a:off x="484802" y="4066979"/>
            <a:ext cx="324000" cy="324000"/>
          </a:xfrm>
          <a:prstGeom prst="ellipse">
            <a:avLst/>
          </a:prstGeom>
          <a:ln w="6350">
            <a:noFill/>
          </a:ln>
        </p:spPr>
      </p:pic>
      <p:grpSp>
        <p:nvGrpSpPr>
          <p:cNvPr id="101" name="Group 100">
            <a:extLst>
              <a:ext uri="{FF2B5EF4-FFF2-40B4-BE49-F238E27FC236}">
                <a16:creationId xmlns:a16="http://schemas.microsoft.com/office/drawing/2014/main" id="{257E4DD8-AC59-9A12-42A0-A8175C60DDF7}"/>
              </a:ext>
            </a:extLst>
          </p:cNvPr>
          <p:cNvGrpSpPr/>
          <p:nvPr/>
        </p:nvGrpSpPr>
        <p:grpSpPr>
          <a:xfrm>
            <a:off x="2783650" y="2186743"/>
            <a:ext cx="1406231" cy="1081108"/>
            <a:chOff x="2689036" y="2186743"/>
            <a:chExt cx="1406231" cy="1081108"/>
          </a:xfrm>
        </p:grpSpPr>
        <p:sp>
          <p:nvSpPr>
            <p:cNvPr id="8" name="Rectangle: Diagonal Corners Snipped 7">
              <a:extLst>
                <a:ext uri="{FF2B5EF4-FFF2-40B4-BE49-F238E27FC236}">
                  <a16:creationId xmlns:a16="http://schemas.microsoft.com/office/drawing/2014/main" id="{D6E688C0-72C1-0BD9-DF8C-B9260C908F12}"/>
                </a:ext>
              </a:extLst>
            </p:cNvPr>
            <p:cNvSpPr/>
            <p:nvPr/>
          </p:nvSpPr>
          <p:spPr>
            <a:xfrm>
              <a:off x="2689036" y="2186743"/>
              <a:ext cx="1406231" cy="365528"/>
            </a:xfrm>
            <a:prstGeom prst="snip2DiagRect">
              <a:avLst/>
            </a:pr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pPr algn="ctr" defTabSz="1219170"/>
              <a:r>
                <a:rPr lang="en-ZA" sz="1200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Self medication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9B04DBB-C290-007B-DD87-2F8E6DEB0071}"/>
                </a:ext>
              </a:extLst>
            </p:cNvPr>
            <p:cNvSpPr/>
            <p:nvPr/>
          </p:nvSpPr>
          <p:spPr>
            <a:xfrm>
              <a:off x="2689036" y="2600325"/>
              <a:ext cx="1406231" cy="667526"/>
            </a:xfrm>
            <a:prstGeom prst="rect">
              <a:avLst/>
            </a:prstGeom>
            <a:noFill/>
            <a:ln w="9525" cap="flat" cmpd="sng" algn="ctr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lIns="504000" tIns="36000" rIns="36000" bIns="36000" rtlCol="0" anchor="ctr"/>
            <a:lstStyle/>
            <a:p>
              <a:pPr defTabSz="1219170">
                <a:spcAft>
                  <a:spcPts val="2400"/>
                </a:spcAft>
              </a:pPr>
              <a:r>
                <a:rPr lang="en-US" sz="1200" kern="0" dirty="0">
                  <a:solidFill>
                    <a:schemeClr val="bg1"/>
                  </a:solidFill>
                  <a:latin typeface="Open Sans"/>
                </a:rPr>
                <a:t>Over-the-counter medicine</a:t>
              </a:r>
            </a:p>
          </p:txBody>
        </p:sp>
        <p:pic>
          <p:nvPicPr>
            <p:cNvPr id="25" name="Picture 4" descr="Taking This Medicine? Beware - it Could Cause Loss of Hearing">
              <a:extLst>
                <a:ext uri="{FF2B5EF4-FFF2-40B4-BE49-F238E27FC236}">
                  <a16:creationId xmlns:a16="http://schemas.microsoft.com/office/drawing/2014/main" id="{E3334B01-9DDE-4A75-1F65-A26E5EE3C412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1994" y="2772088"/>
              <a:ext cx="324000" cy="324000"/>
            </a:xfrm>
            <a:prstGeom prst="flowChartConnector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6350">
              <a:noFill/>
            </a:ln>
            <a:effectLst/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9443B2-AA0D-2EC1-B938-C7AEF69D1C0D}"/>
              </a:ext>
            </a:extLst>
          </p:cNvPr>
          <p:cNvGrpSpPr/>
          <p:nvPr/>
        </p:nvGrpSpPr>
        <p:grpSpPr>
          <a:xfrm>
            <a:off x="4576831" y="3369493"/>
            <a:ext cx="324000" cy="2789944"/>
            <a:chOff x="4605406" y="3534978"/>
            <a:chExt cx="324000" cy="278994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8E3F921-15AC-0DD2-D6D9-CCF19EAF9B44}"/>
                </a:ext>
              </a:extLst>
            </p:cNvPr>
            <p:cNvSpPr>
              <a:spLocks/>
            </p:cNvSpPr>
            <p:nvPr/>
          </p:nvSpPr>
          <p:spPr>
            <a:xfrm>
              <a:off x="4605406" y="3534978"/>
              <a:ext cx="324000" cy="324000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7685">
                <a:defRPr/>
              </a:pPr>
              <a:endParaRPr lang="en-ZA" sz="1200" kern="0" dirty="0">
                <a:solidFill>
                  <a:schemeClr val="bg1"/>
                </a:solidFill>
              </a:endParaRPr>
            </a:p>
          </p:txBody>
        </p:sp>
        <p:pic>
          <p:nvPicPr>
            <p:cNvPr id="41" name="Picture 2" descr="What Are the Different Types of COVID-19 Tests? What to Know | Time">
              <a:extLst>
                <a:ext uri="{FF2B5EF4-FFF2-40B4-BE49-F238E27FC236}">
                  <a16:creationId xmlns:a16="http://schemas.microsoft.com/office/drawing/2014/main" id="{1C397CDC-1838-0E3A-1D28-BF0F188BB00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5406" y="4356960"/>
              <a:ext cx="324000" cy="324000"/>
            </a:xfrm>
            <a:prstGeom prst="flowChartConnector">
              <a:avLst/>
            </a:prstGeom>
            <a:blipFill dpi="0" rotWithShape="1">
              <a:blip r:embed="rId8"/>
              <a:srcRect/>
              <a:stretch>
                <a:fillRect/>
              </a:stretch>
            </a:blipFill>
            <a:ln w="6350">
              <a:noFill/>
            </a:ln>
            <a:effectLst/>
          </p:spPr>
        </p:pic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5D5275B-0A4D-9C1F-634E-A6960E4A2023}"/>
                </a:ext>
              </a:extLst>
            </p:cNvPr>
            <p:cNvSpPr>
              <a:spLocks/>
            </p:cNvSpPr>
            <p:nvPr/>
          </p:nvSpPr>
          <p:spPr>
            <a:xfrm>
              <a:off x="4605406" y="4767951"/>
              <a:ext cx="324000" cy="324000"/>
            </a:xfrm>
            <a:prstGeom prst="ellipse">
              <a:avLst/>
            </a:prstGeom>
            <a:blipFill>
              <a:blip r:embed="rId9"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7685">
                <a:defRPr/>
              </a:pPr>
              <a:endParaRPr lang="en-ZA" sz="1200" kern="0" dirty="0">
                <a:solidFill>
                  <a:schemeClr val="bg1"/>
                </a:solidFill>
                <a:latin typeface="Open Sans"/>
              </a:endParaRPr>
            </a:p>
          </p:txBody>
        </p:sp>
        <p:pic>
          <p:nvPicPr>
            <p:cNvPr id="44" name="Picture 43" descr="A baby with a pacifier in its mouth&#10;&#10;Description automatically generated with low confidence">
              <a:extLst>
                <a:ext uri="{FF2B5EF4-FFF2-40B4-BE49-F238E27FC236}">
                  <a16:creationId xmlns:a16="http://schemas.microsoft.com/office/drawing/2014/main" id="{F09CEDBF-CB31-4CF9-A934-272FFCF41C86}"/>
                </a:ext>
              </a:extLst>
            </p:cNvPr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05406" y="3945969"/>
              <a:ext cx="324000" cy="324000"/>
            </a:xfrm>
            <a:prstGeom prst="ellipse">
              <a:avLst/>
            </a:prstGeom>
            <a:ln w="6350">
              <a:noFill/>
            </a:ln>
          </p:spPr>
        </p:pic>
        <p:pic>
          <p:nvPicPr>
            <p:cNvPr id="45" name="Picture 6" descr="Africa can't let maternity care slide during the coronavirus pandemic">
              <a:extLst>
                <a:ext uri="{FF2B5EF4-FFF2-40B4-BE49-F238E27FC236}">
                  <a16:creationId xmlns:a16="http://schemas.microsoft.com/office/drawing/2014/main" id="{F146DBE9-6D2D-3BE9-BBB5-B5C4698ADFE3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5406" y="5178942"/>
              <a:ext cx="324000" cy="324000"/>
            </a:xfrm>
            <a:prstGeom prst="flowChartConnector">
              <a:avLst/>
            </a:prstGeom>
            <a:blipFill dpi="0" rotWithShape="1">
              <a:blip r:embed="rId12"/>
              <a:srcRect/>
              <a:stretch>
                <a:fillRect/>
              </a:stretch>
            </a:blipFill>
            <a:ln w="6350">
              <a:noFill/>
            </a:ln>
            <a:effectLst/>
          </p:spPr>
        </p:pic>
        <p:pic>
          <p:nvPicPr>
            <p:cNvPr id="46" name="Picture 45" descr="A picture containing hand, indoor&#10;&#10;Description automatically generated">
              <a:extLst>
                <a:ext uri="{FF2B5EF4-FFF2-40B4-BE49-F238E27FC236}">
                  <a16:creationId xmlns:a16="http://schemas.microsoft.com/office/drawing/2014/main" id="{B971702D-82AD-8DA2-70FF-C68ED0BE902F}"/>
                </a:ext>
              </a:extLst>
            </p:cNvPr>
            <p:cNvPicPr>
              <a:picLocks/>
            </p:cNvPicPr>
            <p:nvPr/>
          </p:nvPicPr>
          <p:blipFill rotWithShape="1">
            <a:blip r:embed="rId13"/>
            <a:srcRect l="16794" r="16794"/>
            <a:stretch/>
          </p:blipFill>
          <p:spPr>
            <a:xfrm>
              <a:off x="4605406" y="5589933"/>
              <a:ext cx="324000" cy="324000"/>
            </a:xfrm>
            <a:prstGeom prst="ellipse">
              <a:avLst/>
            </a:prstGeom>
            <a:ln w="6350">
              <a:noFill/>
            </a:ln>
          </p:spPr>
        </p:pic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441D186-3A14-E49B-1001-B698B3F61FAE}"/>
                </a:ext>
              </a:extLst>
            </p:cNvPr>
            <p:cNvSpPr>
              <a:spLocks/>
            </p:cNvSpPr>
            <p:nvPr/>
          </p:nvSpPr>
          <p:spPr>
            <a:xfrm>
              <a:off x="4605406" y="6000922"/>
              <a:ext cx="324000" cy="324000"/>
            </a:xfrm>
            <a:prstGeom prst="ellipse">
              <a:avLst/>
            </a:prstGeom>
            <a:blipFill>
              <a:blip r:embed="rId14"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7685">
                <a:defRPr/>
              </a:pPr>
              <a:endParaRPr lang="en-ZA" sz="933" kern="0" dirty="0">
                <a:solidFill>
                  <a:schemeClr val="bg1"/>
                </a:solidFill>
                <a:latin typeface="Open Sans"/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52F3703-F67A-4715-B756-2A7C96769963}"/>
              </a:ext>
            </a:extLst>
          </p:cNvPr>
          <p:cNvGrpSpPr/>
          <p:nvPr/>
        </p:nvGrpSpPr>
        <p:grpSpPr>
          <a:xfrm>
            <a:off x="7937533" y="2186743"/>
            <a:ext cx="1554432" cy="2640942"/>
            <a:chOff x="8096734" y="2186743"/>
            <a:chExt cx="1554432" cy="2640942"/>
          </a:xfrm>
        </p:grpSpPr>
        <p:sp>
          <p:nvSpPr>
            <p:cNvPr id="14" name="Rectangle: Diagonal Corners Snipped 13">
              <a:extLst>
                <a:ext uri="{FF2B5EF4-FFF2-40B4-BE49-F238E27FC236}">
                  <a16:creationId xmlns:a16="http://schemas.microsoft.com/office/drawing/2014/main" id="{CF547B17-B15D-9760-2364-1E0D716999B1}"/>
                </a:ext>
              </a:extLst>
            </p:cNvPr>
            <p:cNvSpPr/>
            <p:nvPr/>
          </p:nvSpPr>
          <p:spPr>
            <a:xfrm>
              <a:off x="8096734" y="2186743"/>
              <a:ext cx="1554432" cy="365528"/>
            </a:xfrm>
            <a:prstGeom prst="snip2DiagRect">
              <a:avLst/>
            </a:pr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rIns="0" rtlCol="0" anchor="ctr"/>
            <a:lstStyle/>
            <a:p>
              <a:pPr algn="ctr" defTabSz="1219170"/>
              <a:r>
                <a:rPr lang="en-ZA" sz="1200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Medication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CDA1FF-220F-6B36-C56A-29BD0376B6E7}"/>
                </a:ext>
              </a:extLst>
            </p:cNvPr>
            <p:cNvSpPr/>
            <p:nvPr/>
          </p:nvSpPr>
          <p:spPr>
            <a:xfrm>
              <a:off x="8096734" y="2593602"/>
              <a:ext cx="1554432" cy="2234083"/>
            </a:xfrm>
            <a:prstGeom prst="rect">
              <a:avLst/>
            </a:prstGeom>
            <a:noFill/>
            <a:ln w="9525" cap="flat" cmpd="sng" algn="ctr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lIns="504000" tIns="36000" rIns="36000" bIns="36000" rtlCol="0" anchor="ctr"/>
            <a:lstStyle/>
            <a:p>
              <a:pPr defTabSz="1219170">
                <a:spcAft>
                  <a:spcPts val="1800"/>
                </a:spcAft>
              </a:pPr>
              <a:r>
                <a:rPr lang="en-US" sz="1200" kern="0" dirty="0">
                  <a:solidFill>
                    <a:schemeClr val="bg1"/>
                  </a:solidFill>
                  <a:latin typeface="Open Sans"/>
                </a:rPr>
                <a:t>Prescribed medicine</a:t>
              </a:r>
            </a:p>
            <a:p>
              <a:pPr defTabSz="1219170">
                <a:spcAft>
                  <a:spcPts val="1800"/>
                </a:spcAft>
              </a:pPr>
              <a:r>
                <a:rPr lang="en-US" sz="1200" kern="0" dirty="0">
                  <a:solidFill>
                    <a:schemeClr val="bg1"/>
                  </a:solidFill>
                  <a:latin typeface="Open Sans"/>
                </a:rPr>
                <a:t>Chronic medicine</a:t>
              </a:r>
            </a:p>
            <a:p>
              <a:pPr defTabSz="1219170">
                <a:spcAft>
                  <a:spcPts val="1800"/>
                </a:spcAft>
              </a:pPr>
              <a:r>
                <a:rPr lang="en-US" sz="1200" kern="0" dirty="0">
                  <a:solidFill>
                    <a:schemeClr val="bg1"/>
                  </a:solidFill>
                  <a:latin typeface="Open Sans"/>
                </a:rPr>
                <a:t>Maternity</a:t>
              </a:r>
            </a:p>
            <a:p>
              <a:pPr defTabSz="1219170">
                <a:spcAft>
                  <a:spcPts val="1800"/>
                </a:spcAft>
              </a:pPr>
              <a:r>
                <a:rPr lang="en-US" sz="1200" kern="0" dirty="0">
                  <a:solidFill>
                    <a:schemeClr val="bg1"/>
                  </a:solidFill>
                  <a:latin typeface="Open Sans"/>
                </a:rPr>
                <a:t>HIV management</a:t>
              </a: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B5D6E424-B223-6BAA-F9DC-2AB169C650C6}"/>
                </a:ext>
              </a:extLst>
            </p:cNvPr>
            <p:cNvSpPr>
              <a:spLocks/>
            </p:cNvSpPr>
            <p:nvPr/>
          </p:nvSpPr>
          <p:spPr>
            <a:xfrm>
              <a:off x="8170875" y="2745697"/>
              <a:ext cx="324000" cy="324000"/>
            </a:xfrm>
            <a:prstGeom prst="ellipse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7685">
                <a:defRPr/>
              </a:pPr>
              <a:endParaRPr lang="en-ZA" sz="1200" kern="0" dirty="0">
                <a:solidFill>
                  <a:schemeClr val="bg1"/>
                </a:solidFill>
                <a:latin typeface="Open Sans"/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E51DE44D-4E6E-63A4-DEB1-160D08F48253}"/>
                </a:ext>
              </a:extLst>
            </p:cNvPr>
            <p:cNvSpPr>
              <a:spLocks/>
            </p:cNvSpPr>
            <p:nvPr/>
          </p:nvSpPr>
          <p:spPr>
            <a:xfrm>
              <a:off x="8170875" y="3347855"/>
              <a:ext cx="324000" cy="324000"/>
            </a:xfrm>
            <a:prstGeom prst="ellipse">
              <a:avLst/>
            </a:prstGeom>
            <a:blipFill>
              <a:blip r:embed="rId15"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7685">
                <a:defRPr/>
              </a:pPr>
              <a:endParaRPr lang="en-ZA" sz="1200" kern="0" dirty="0">
                <a:solidFill>
                  <a:schemeClr val="bg1"/>
                </a:solidFill>
                <a:latin typeface="Open Sans"/>
              </a:endParaRPr>
            </a:p>
          </p:txBody>
        </p:sp>
        <p:pic>
          <p:nvPicPr>
            <p:cNvPr id="95" name="Picture 6" descr="Africa can't let maternity care slide during the coronavirus pandemic">
              <a:extLst>
                <a:ext uri="{FF2B5EF4-FFF2-40B4-BE49-F238E27FC236}">
                  <a16:creationId xmlns:a16="http://schemas.microsoft.com/office/drawing/2014/main" id="{5E4D10E9-65C3-3E48-65D4-1BDB3BDF2D2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0875" y="3857536"/>
              <a:ext cx="324000" cy="324000"/>
            </a:xfrm>
            <a:prstGeom prst="flowChartConnector">
              <a:avLst/>
            </a:prstGeom>
            <a:blipFill dpi="0" rotWithShape="1">
              <a:blip r:embed="rId12"/>
              <a:srcRect/>
              <a:stretch>
                <a:fillRect/>
              </a:stretch>
            </a:blipFill>
            <a:ln w="6350">
              <a:noFill/>
            </a:ln>
            <a:effectLst/>
          </p:spPr>
        </p:pic>
        <p:pic>
          <p:nvPicPr>
            <p:cNvPr id="96" name="Picture 95" descr="A picture containing hand, indoor&#10;&#10;Description automatically generated">
              <a:extLst>
                <a:ext uri="{FF2B5EF4-FFF2-40B4-BE49-F238E27FC236}">
                  <a16:creationId xmlns:a16="http://schemas.microsoft.com/office/drawing/2014/main" id="{5DA5B406-29EB-BEFE-344A-51076E5C65AC}"/>
                </a:ext>
              </a:extLst>
            </p:cNvPr>
            <p:cNvPicPr>
              <a:picLocks/>
            </p:cNvPicPr>
            <p:nvPr/>
          </p:nvPicPr>
          <p:blipFill rotWithShape="1">
            <a:blip r:embed="rId13"/>
            <a:srcRect l="16794" r="16794"/>
            <a:stretch/>
          </p:blipFill>
          <p:spPr>
            <a:xfrm>
              <a:off x="8170875" y="4333486"/>
              <a:ext cx="324000" cy="324000"/>
            </a:xfrm>
            <a:prstGeom prst="ellipse">
              <a:avLst/>
            </a:prstGeom>
            <a:ln w="6350">
              <a:noFill/>
            </a:ln>
          </p:spPr>
        </p:pic>
      </p:grpSp>
      <p:cxnSp>
        <p:nvCxnSpPr>
          <p:cNvPr id="123" name="Elbow Connector 87">
            <a:extLst>
              <a:ext uri="{FF2B5EF4-FFF2-40B4-BE49-F238E27FC236}">
                <a16:creationId xmlns:a16="http://schemas.microsoft.com/office/drawing/2014/main" id="{AAD9275E-E821-25CB-1DD4-43B398A1717C}"/>
              </a:ext>
            </a:extLst>
          </p:cNvPr>
          <p:cNvCxnSpPr>
            <a:cxnSpLocks/>
          </p:cNvCxnSpPr>
          <p:nvPr/>
        </p:nvCxnSpPr>
        <p:spPr>
          <a:xfrm>
            <a:off x="9491965" y="2369507"/>
            <a:ext cx="1260000" cy="2160000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miter lim="800000"/>
            <a:tailEnd type="arrow" w="lg" len="lg"/>
          </a:ln>
          <a:effectLst/>
        </p:spPr>
      </p:cxnSp>
      <p:sp>
        <p:nvSpPr>
          <p:cNvPr id="124" name="Oval 123">
            <a:extLst>
              <a:ext uri="{FF2B5EF4-FFF2-40B4-BE49-F238E27FC236}">
                <a16:creationId xmlns:a16="http://schemas.microsoft.com/office/drawing/2014/main" id="{6F63C362-1F0F-1F4A-4445-538B2D33AA4C}"/>
              </a:ext>
            </a:extLst>
          </p:cNvPr>
          <p:cNvSpPr>
            <a:spLocks/>
          </p:cNvSpPr>
          <p:nvPr/>
        </p:nvSpPr>
        <p:spPr>
          <a:xfrm>
            <a:off x="9797965" y="5288342"/>
            <a:ext cx="324000" cy="324000"/>
          </a:xfrm>
          <a:prstGeom prst="ellipse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7685">
              <a:defRPr/>
            </a:pPr>
            <a:endParaRPr lang="en-ZA" sz="1200" kern="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125" name="Picture 124" descr="Icon&#10;&#10;Description automatically generated">
            <a:extLst>
              <a:ext uri="{FF2B5EF4-FFF2-40B4-BE49-F238E27FC236}">
                <a16:creationId xmlns:a16="http://schemas.microsoft.com/office/drawing/2014/main" id="{A059082A-8290-4577-9204-29EAEE72E9AA}"/>
              </a:ext>
            </a:extLst>
          </p:cNvPr>
          <p:cNvPicPr>
            <a:picLocks noChangeAspect="1"/>
          </p:cNvPicPr>
          <p:nvPr/>
        </p:nvPicPr>
        <p:blipFill>
          <a:blip r:embed="rId1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7672" y="2459177"/>
            <a:ext cx="532925" cy="573040"/>
          </a:xfrm>
          <a:prstGeom prst="rect">
            <a:avLst/>
          </a:prstGeom>
        </p:spPr>
      </p:pic>
      <p:pic>
        <p:nvPicPr>
          <p:cNvPr id="126" name="Picture 125" descr="Icon&#10;&#10;Description automatically generated">
            <a:extLst>
              <a:ext uri="{FF2B5EF4-FFF2-40B4-BE49-F238E27FC236}">
                <a16:creationId xmlns:a16="http://schemas.microsoft.com/office/drawing/2014/main" id="{75C66683-591E-B32C-8717-E15CB4D3AFEE}"/>
              </a:ext>
            </a:extLst>
          </p:cNvPr>
          <p:cNvPicPr>
            <a:picLocks noChangeAspect="1"/>
          </p:cNvPicPr>
          <p:nvPr/>
        </p:nvPicPr>
        <p:blipFill>
          <a:blip r:embed="rId1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00035" y="1622777"/>
            <a:ext cx="525754" cy="563966"/>
          </a:xfrm>
          <a:prstGeom prst="rect">
            <a:avLst/>
          </a:prstGeom>
        </p:spPr>
      </p:pic>
      <p:pic>
        <p:nvPicPr>
          <p:cNvPr id="127" name="Picture 126" descr="Icon&#10;&#10;Description automatically generated">
            <a:extLst>
              <a:ext uri="{FF2B5EF4-FFF2-40B4-BE49-F238E27FC236}">
                <a16:creationId xmlns:a16="http://schemas.microsoft.com/office/drawing/2014/main" id="{D7EE8923-D0A5-D3F0-C8AB-0612BFC96E45}"/>
              </a:ext>
            </a:extLst>
          </p:cNvPr>
          <p:cNvPicPr>
            <a:picLocks noChangeAspect="1"/>
          </p:cNvPicPr>
          <p:nvPr/>
        </p:nvPicPr>
        <p:blipFill>
          <a:blip r:embed="rId1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70142" y="2276597"/>
            <a:ext cx="518760" cy="557810"/>
          </a:xfrm>
          <a:prstGeom prst="rect">
            <a:avLst/>
          </a:prstGeom>
        </p:spPr>
      </p:pic>
      <p:pic>
        <p:nvPicPr>
          <p:cNvPr id="128" name="Picture 127" descr="Icon&#10;&#10;Description automatically generated">
            <a:extLst>
              <a:ext uri="{FF2B5EF4-FFF2-40B4-BE49-F238E27FC236}">
                <a16:creationId xmlns:a16="http://schemas.microsoft.com/office/drawing/2014/main" id="{531323BF-821E-D073-641A-97603D8FF654}"/>
              </a:ext>
            </a:extLst>
          </p:cNvPr>
          <p:cNvPicPr>
            <a:picLocks noChangeAspect="1"/>
          </p:cNvPicPr>
          <p:nvPr/>
        </p:nvPicPr>
        <p:blipFill>
          <a:blip r:embed="rId19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09388" y="1623589"/>
            <a:ext cx="535151" cy="574048"/>
          </a:xfrm>
          <a:prstGeom prst="rect">
            <a:avLst/>
          </a:prstGeom>
        </p:spPr>
      </p:pic>
      <p:pic>
        <p:nvPicPr>
          <p:cNvPr id="129" name="Picture 128" descr="Icon&#10;&#10;Description automatically generated">
            <a:extLst>
              <a:ext uri="{FF2B5EF4-FFF2-40B4-BE49-F238E27FC236}">
                <a16:creationId xmlns:a16="http://schemas.microsoft.com/office/drawing/2014/main" id="{ABA98884-3D89-16FC-A3FF-F60898BA4858}"/>
              </a:ext>
            </a:extLst>
          </p:cNvPr>
          <p:cNvPicPr>
            <a:picLocks noChangeAspect="1"/>
          </p:cNvPicPr>
          <p:nvPr/>
        </p:nvPicPr>
        <p:blipFill>
          <a:blip r:embed="rId20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93549" y="4013252"/>
            <a:ext cx="568132" cy="610897"/>
          </a:xfrm>
          <a:prstGeom prst="rect">
            <a:avLst/>
          </a:prstGeom>
        </p:spPr>
      </p:pic>
      <p:sp>
        <p:nvSpPr>
          <p:cNvPr id="130" name="TextBox 129">
            <a:extLst>
              <a:ext uri="{FF2B5EF4-FFF2-40B4-BE49-F238E27FC236}">
                <a16:creationId xmlns:a16="http://schemas.microsoft.com/office/drawing/2014/main" id="{1D961939-DE13-B5F6-634E-1067E1F858F4}"/>
              </a:ext>
            </a:extLst>
          </p:cNvPr>
          <p:cNvSpPr txBox="1"/>
          <p:nvPr/>
        </p:nvSpPr>
        <p:spPr>
          <a:xfrm>
            <a:off x="820150" y="2490413"/>
            <a:ext cx="308394" cy="51056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 defTabSz="1219170">
              <a:defRPr/>
            </a:pPr>
            <a:r>
              <a:rPr lang="en-US" sz="4000" b="1" kern="0" dirty="0">
                <a:solidFill>
                  <a:schemeClr val="bg2"/>
                </a:solidFill>
              </a:rPr>
              <a:t>1</a:t>
            </a:r>
            <a:endParaRPr lang="en-ZA" sz="4000" b="1" kern="0" dirty="0">
              <a:solidFill>
                <a:schemeClr val="bg2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BBC5678-1110-DE57-CEC9-0A50B2D2E29B}"/>
              </a:ext>
            </a:extLst>
          </p:cNvPr>
          <p:cNvSpPr txBox="1"/>
          <p:nvPr/>
        </p:nvSpPr>
        <p:spPr>
          <a:xfrm>
            <a:off x="3205409" y="1672473"/>
            <a:ext cx="308394" cy="51056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 defTabSz="1219170">
              <a:defRPr/>
            </a:pPr>
            <a:r>
              <a:rPr lang="en-US" sz="4000" b="1" kern="0" dirty="0">
                <a:solidFill>
                  <a:schemeClr val="bg2"/>
                </a:solidFill>
              </a:rPr>
              <a:t>2</a:t>
            </a:r>
            <a:endParaRPr lang="en-ZA" sz="4000" b="1" kern="0" dirty="0">
              <a:solidFill>
                <a:schemeClr val="bg2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C71ADEC-839B-9DFB-B184-345D7AC72EEA}"/>
              </a:ext>
            </a:extLst>
          </p:cNvPr>
          <p:cNvSpPr txBox="1"/>
          <p:nvPr/>
        </p:nvSpPr>
        <p:spPr>
          <a:xfrm>
            <a:off x="6645108" y="2300218"/>
            <a:ext cx="308394" cy="51056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 defTabSz="1219170">
              <a:defRPr/>
            </a:pPr>
            <a:r>
              <a:rPr lang="en-US" sz="4000" b="1" kern="0" dirty="0">
                <a:solidFill>
                  <a:schemeClr val="bg2"/>
                </a:solidFill>
              </a:rPr>
              <a:t>3</a:t>
            </a:r>
            <a:endParaRPr lang="en-ZA" sz="4000" b="1" kern="0" dirty="0">
              <a:solidFill>
                <a:schemeClr val="bg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272484A-90D0-3169-A756-A7C23855926F}"/>
              </a:ext>
            </a:extLst>
          </p:cNvPr>
          <p:cNvSpPr txBox="1"/>
          <p:nvPr/>
        </p:nvSpPr>
        <p:spPr>
          <a:xfrm>
            <a:off x="8708410" y="1634844"/>
            <a:ext cx="308394" cy="51056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 defTabSz="1219170">
              <a:defRPr/>
            </a:pPr>
            <a:r>
              <a:rPr lang="en-US" sz="4000" b="1" kern="0" dirty="0">
                <a:solidFill>
                  <a:schemeClr val="bg2"/>
                </a:solidFill>
              </a:rPr>
              <a:t>4</a:t>
            </a:r>
            <a:endParaRPr lang="en-ZA" sz="4000" b="1" kern="0" dirty="0">
              <a:solidFill>
                <a:schemeClr val="bg2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2146017B-F03F-A54A-66D3-8342B56A413E}"/>
              </a:ext>
            </a:extLst>
          </p:cNvPr>
          <p:cNvSpPr txBox="1"/>
          <p:nvPr/>
        </p:nvSpPr>
        <p:spPr>
          <a:xfrm>
            <a:off x="11304249" y="4068203"/>
            <a:ext cx="308394" cy="51056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 defTabSz="1219170">
              <a:defRPr/>
            </a:pPr>
            <a:r>
              <a:rPr lang="en-US" sz="4000" b="1" kern="0" dirty="0">
                <a:solidFill>
                  <a:schemeClr val="bg2"/>
                </a:solidFill>
              </a:rPr>
              <a:t>5</a:t>
            </a:r>
            <a:endParaRPr lang="en-ZA" sz="4000" b="1" kern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781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D70E5-E918-5D82-85BB-FAE5F11BB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MEDICAL EMERGENCY INSURANCE PROVIDES AFFORDABLE BENEFITS FOR EMERGENCY MEDICAL TREATMENT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17D7E8-BAE4-9BB4-F410-DA479DC7CE4D}"/>
              </a:ext>
            </a:extLst>
          </p:cNvPr>
          <p:cNvSpPr/>
          <p:nvPr/>
        </p:nvSpPr>
        <p:spPr>
          <a:xfrm>
            <a:off x="1529900" y="1701431"/>
            <a:ext cx="9132199" cy="4605560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ZA" sz="2400" kern="0" dirty="0">
              <a:solidFill>
                <a:srgbClr val="292B2C"/>
              </a:solidFill>
              <a:latin typeface="Open Sans"/>
            </a:endParaRPr>
          </a:p>
        </p:txBody>
      </p:sp>
      <p:sp>
        <p:nvSpPr>
          <p:cNvPr id="26" name="Freeform: Shape 2">
            <a:extLst>
              <a:ext uri="{FF2B5EF4-FFF2-40B4-BE49-F238E27FC236}">
                <a16:creationId xmlns:a16="http://schemas.microsoft.com/office/drawing/2014/main" id="{D045078B-3F88-6F97-6FEF-956702F38E2E}"/>
              </a:ext>
            </a:extLst>
          </p:cNvPr>
          <p:cNvSpPr/>
          <p:nvPr/>
        </p:nvSpPr>
        <p:spPr>
          <a:xfrm>
            <a:off x="2888284" y="5364066"/>
            <a:ext cx="1882103" cy="650155"/>
          </a:xfrm>
          <a:custGeom>
            <a:avLst/>
            <a:gdLst>
              <a:gd name="connsiteX0" fmla="*/ 0 w 1958109"/>
              <a:gd name="connsiteY0" fmla="*/ 0 h 618836"/>
              <a:gd name="connsiteX1" fmla="*/ 0 w 1958109"/>
              <a:gd name="connsiteY1" fmla="*/ 618836 h 618836"/>
              <a:gd name="connsiteX2" fmla="*/ 1958109 w 1958109"/>
              <a:gd name="connsiteY2" fmla="*/ 618836 h 618836"/>
              <a:gd name="connsiteX3" fmla="*/ 1958109 w 1958109"/>
              <a:gd name="connsiteY3" fmla="*/ 55418 h 618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8109" h="618836">
                <a:moveTo>
                  <a:pt x="0" y="0"/>
                </a:moveTo>
                <a:lnTo>
                  <a:pt x="0" y="618836"/>
                </a:lnTo>
                <a:lnTo>
                  <a:pt x="1958109" y="618836"/>
                </a:lnTo>
                <a:lnTo>
                  <a:pt x="1958109" y="55418"/>
                </a:lnTo>
              </a:path>
            </a:pathLst>
          </a:custGeom>
          <a:noFill/>
          <a:ln w="9525" cap="flat" cmpd="sng" algn="ctr">
            <a:solidFill>
              <a:schemeClr val="bg2"/>
            </a:solidFill>
            <a:prstDash val="solid"/>
            <a:miter lim="800000"/>
            <a:headEnd type="none" w="med" len="med"/>
            <a:tailEnd type="arrow" w="lg" len="lg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ZA" sz="2400" kern="0" dirty="0">
              <a:solidFill>
                <a:srgbClr val="292B2C"/>
              </a:solidFill>
              <a:latin typeface="Open Sans"/>
            </a:endParaRPr>
          </a:p>
        </p:txBody>
      </p:sp>
      <p:sp>
        <p:nvSpPr>
          <p:cNvPr id="27" name="Freeform: Shape 47">
            <a:extLst>
              <a:ext uri="{FF2B5EF4-FFF2-40B4-BE49-F238E27FC236}">
                <a16:creationId xmlns:a16="http://schemas.microsoft.com/office/drawing/2014/main" id="{6E01B601-7927-2622-36A0-6BE3166205DB}"/>
              </a:ext>
            </a:extLst>
          </p:cNvPr>
          <p:cNvSpPr/>
          <p:nvPr/>
        </p:nvSpPr>
        <p:spPr>
          <a:xfrm>
            <a:off x="5254608" y="5364066"/>
            <a:ext cx="1882103" cy="650155"/>
          </a:xfrm>
          <a:custGeom>
            <a:avLst/>
            <a:gdLst>
              <a:gd name="connsiteX0" fmla="*/ 0 w 1958109"/>
              <a:gd name="connsiteY0" fmla="*/ 0 h 618836"/>
              <a:gd name="connsiteX1" fmla="*/ 0 w 1958109"/>
              <a:gd name="connsiteY1" fmla="*/ 618836 h 618836"/>
              <a:gd name="connsiteX2" fmla="*/ 1958109 w 1958109"/>
              <a:gd name="connsiteY2" fmla="*/ 618836 h 618836"/>
              <a:gd name="connsiteX3" fmla="*/ 1958109 w 1958109"/>
              <a:gd name="connsiteY3" fmla="*/ 55418 h 618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8109" h="618836">
                <a:moveTo>
                  <a:pt x="0" y="0"/>
                </a:moveTo>
                <a:lnTo>
                  <a:pt x="0" y="618836"/>
                </a:lnTo>
                <a:lnTo>
                  <a:pt x="1958109" y="618836"/>
                </a:lnTo>
                <a:lnTo>
                  <a:pt x="1958109" y="55418"/>
                </a:lnTo>
              </a:path>
            </a:pathLst>
          </a:custGeom>
          <a:noFill/>
          <a:ln w="9525" cap="flat" cmpd="sng" algn="ctr">
            <a:solidFill>
              <a:schemeClr val="bg2"/>
            </a:solidFill>
            <a:prstDash val="solid"/>
            <a:miter lim="800000"/>
            <a:headEnd type="none" w="med" len="med"/>
            <a:tailEnd type="arrow" w="lg" len="lg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ZA" sz="2400" kern="0" dirty="0">
              <a:solidFill>
                <a:srgbClr val="292B2C"/>
              </a:solidFill>
              <a:latin typeface="Open Sans"/>
            </a:endParaRPr>
          </a:p>
        </p:txBody>
      </p:sp>
      <p:sp>
        <p:nvSpPr>
          <p:cNvPr id="28" name="Freeform: Shape 48">
            <a:extLst>
              <a:ext uri="{FF2B5EF4-FFF2-40B4-BE49-F238E27FC236}">
                <a16:creationId xmlns:a16="http://schemas.microsoft.com/office/drawing/2014/main" id="{090C8052-3A0C-C193-AA7E-0D9219412F62}"/>
              </a:ext>
            </a:extLst>
          </p:cNvPr>
          <p:cNvSpPr/>
          <p:nvPr/>
        </p:nvSpPr>
        <p:spPr>
          <a:xfrm>
            <a:off x="7620929" y="5364066"/>
            <a:ext cx="1882103" cy="650155"/>
          </a:xfrm>
          <a:custGeom>
            <a:avLst/>
            <a:gdLst>
              <a:gd name="connsiteX0" fmla="*/ 0 w 1958109"/>
              <a:gd name="connsiteY0" fmla="*/ 0 h 618836"/>
              <a:gd name="connsiteX1" fmla="*/ 0 w 1958109"/>
              <a:gd name="connsiteY1" fmla="*/ 618836 h 618836"/>
              <a:gd name="connsiteX2" fmla="*/ 1958109 w 1958109"/>
              <a:gd name="connsiteY2" fmla="*/ 618836 h 618836"/>
              <a:gd name="connsiteX3" fmla="*/ 1958109 w 1958109"/>
              <a:gd name="connsiteY3" fmla="*/ 55418 h 618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8109" h="618836">
                <a:moveTo>
                  <a:pt x="0" y="0"/>
                </a:moveTo>
                <a:lnTo>
                  <a:pt x="0" y="618836"/>
                </a:lnTo>
                <a:lnTo>
                  <a:pt x="1958109" y="618836"/>
                </a:lnTo>
                <a:lnTo>
                  <a:pt x="1958109" y="55418"/>
                </a:lnTo>
              </a:path>
            </a:pathLst>
          </a:custGeom>
          <a:noFill/>
          <a:ln w="9525" cap="flat" cmpd="sng" algn="ctr">
            <a:solidFill>
              <a:schemeClr val="bg2"/>
            </a:solidFill>
            <a:prstDash val="solid"/>
            <a:miter lim="800000"/>
            <a:headEnd type="none" w="med" len="med"/>
            <a:tailEnd type="arrow" w="lg" len="lg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ZA" sz="2400" kern="0" dirty="0">
              <a:solidFill>
                <a:srgbClr val="292B2C"/>
              </a:solidFill>
              <a:latin typeface="Open Sans"/>
            </a:endParaRPr>
          </a:p>
        </p:txBody>
      </p:sp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F7C34552-61B4-E517-E3CE-AA89992B6BC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30911" y="2166204"/>
            <a:ext cx="848133" cy="899225"/>
          </a:xfrm>
          <a:prstGeom prst="rect">
            <a:avLst/>
          </a:prstGeom>
        </p:spPr>
      </p:pic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6189AB6D-6819-FBFA-5B0A-709772FE983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165799" y="2246676"/>
            <a:ext cx="698015" cy="73828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A1F638C-C230-FD4F-0E9C-7F749BDA09FB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30926" y="2244893"/>
            <a:ext cx="698015" cy="740064"/>
          </a:xfrm>
          <a:prstGeom prst="rect">
            <a:avLst/>
          </a:prstGeom>
        </p:spPr>
      </p:pic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BD3A1B1C-C7F2-1A7B-9AB1-04D2DAEB311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88907" y="2268851"/>
            <a:ext cx="752051" cy="79735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1D211EE-E0D8-2522-4B08-794C12B888A6}"/>
              </a:ext>
            </a:extLst>
          </p:cNvPr>
          <p:cNvSpPr/>
          <p:nvPr/>
        </p:nvSpPr>
        <p:spPr>
          <a:xfrm>
            <a:off x="1628977" y="3545591"/>
            <a:ext cx="2052000" cy="1818198"/>
          </a:xfrm>
          <a:prstGeom prst="rect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415F95-6BFA-DF36-8095-23B2710F1EAD}"/>
              </a:ext>
            </a:extLst>
          </p:cNvPr>
          <p:cNvSpPr/>
          <p:nvPr/>
        </p:nvSpPr>
        <p:spPr>
          <a:xfrm>
            <a:off x="3938932" y="3546367"/>
            <a:ext cx="2052000" cy="1818198"/>
          </a:xfrm>
          <a:prstGeom prst="rect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E8B832-7652-45A7-608E-72BF14761409}"/>
              </a:ext>
            </a:extLst>
          </p:cNvPr>
          <p:cNvSpPr/>
          <p:nvPr/>
        </p:nvSpPr>
        <p:spPr>
          <a:xfrm>
            <a:off x="8489755" y="3545591"/>
            <a:ext cx="2052000" cy="1818198"/>
          </a:xfrm>
          <a:prstGeom prst="rect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14" name="Rectangle: Diagonal Corners Snipped 13">
            <a:extLst>
              <a:ext uri="{FF2B5EF4-FFF2-40B4-BE49-F238E27FC236}">
                <a16:creationId xmlns:a16="http://schemas.microsoft.com/office/drawing/2014/main" id="{1C791690-6F15-0D75-4ED5-9BDA64D06C76}"/>
              </a:ext>
            </a:extLst>
          </p:cNvPr>
          <p:cNvSpPr/>
          <p:nvPr/>
        </p:nvSpPr>
        <p:spPr>
          <a:xfrm flipH="1">
            <a:off x="1628977" y="3038164"/>
            <a:ext cx="2052000" cy="430339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3175" cap="flat">
            <a:noFill/>
            <a:prstDash val="solid"/>
            <a:miter/>
          </a:ln>
        </p:spPr>
        <p:txBody>
          <a:bodyPr lIns="0" tIns="36000" rIns="0" bIns="36000" rtlCol="0" anchor="ctr"/>
          <a:lstStyle/>
          <a:p>
            <a:pPr algn="ctr" defTabSz="1219170"/>
            <a:r>
              <a:rPr lang="en-ZA" sz="1200" kern="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Ambulance services</a:t>
            </a:r>
          </a:p>
        </p:txBody>
      </p:sp>
      <p:sp>
        <p:nvSpPr>
          <p:cNvPr id="15" name="Rectangle: Diagonal Corners Snipped 14">
            <a:extLst>
              <a:ext uri="{FF2B5EF4-FFF2-40B4-BE49-F238E27FC236}">
                <a16:creationId xmlns:a16="http://schemas.microsoft.com/office/drawing/2014/main" id="{494C5449-345C-FFE4-F70D-026169EC5562}"/>
              </a:ext>
            </a:extLst>
          </p:cNvPr>
          <p:cNvSpPr/>
          <p:nvPr/>
        </p:nvSpPr>
        <p:spPr>
          <a:xfrm flipH="1">
            <a:off x="6253933" y="3037273"/>
            <a:ext cx="2052000" cy="430339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3175" cap="flat">
            <a:noFill/>
            <a:prstDash val="solid"/>
            <a:miter/>
          </a:ln>
        </p:spPr>
        <p:txBody>
          <a:bodyPr lIns="0" tIns="36000" rIns="0" bIns="36000" rtlCol="0" anchor="ctr"/>
          <a:lstStyle/>
          <a:p>
            <a:pPr algn="ctr" defTabSz="1219170"/>
            <a:r>
              <a:rPr lang="en-US" sz="1200" kern="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Trauma treatment</a:t>
            </a:r>
            <a:endParaRPr lang="en-ZA" sz="1200" kern="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Rectangle: Diagonal Corners Snipped 15">
            <a:extLst>
              <a:ext uri="{FF2B5EF4-FFF2-40B4-BE49-F238E27FC236}">
                <a16:creationId xmlns:a16="http://schemas.microsoft.com/office/drawing/2014/main" id="{E4C4F1B8-97B1-E2AE-BA3A-1BB38BE01E72}"/>
              </a:ext>
            </a:extLst>
          </p:cNvPr>
          <p:cNvSpPr/>
          <p:nvPr/>
        </p:nvSpPr>
        <p:spPr>
          <a:xfrm flipH="1">
            <a:off x="3938932" y="3038940"/>
            <a:ext cx="2052000" cy="430339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3175" cap="flat">
            <a:noFill/>
            <a:prstDash val="solid"/>
            <a:miter/>
          </a:ln>
        </p:spPr>
        <p:txBody>
          <a:bodyPr lIns="0" tIns="36000" rIns="0" bIns="36000" rtlCol="0" anchor="ctr"/>
          <a:lstStyle/>
          <a:p>
            <a:pPr algn="ctr" defTabSz="1219170"/>
            <a:r>
              <a:rPr lang="en-ZA" sz="1200" kern="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Casualty treatment</a:t>
            </a:r>
          </a:p>
        </p:txBody>
      </p:sp>
      <p:sp>
        <p:nvSpPr>
          <p:cNvPr id="18" name="Rectangle: Diagonal Corners Snipped 17">
            <a:extLst>
              <a:ext uri="{FF2B5EF4-FFF2-40B4-BE49-F238E27FC236}">
                <a16:creationId xmlns:a16="http://schemas.microsoft.com/office/drawing/2014/main" id="{4B1969E7-44CC-DDA9-6EC8-86D33E85B58B}"/>
              </a:ext>
            </a:extLst>
          </p:cNvPr>
          <p:cNvSpPr/>
          <p:nvPr/>
        </p:nvSpPr>
        <p:spPr>
          <a:xfrm flipH="1">
            <a:off x="8488806" y="3038164"/>
            <a:ext cx="2052000" cy="430339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3175" cap="flat">
            <a:noFill/>
            <a:prstDash val="solid"/>
            <a:miter/>
          </a:ln>
        </p:spPr>
        <p:txBody>
          <a:bodyPr lIns="0" tIns="36000" rIns="0" bIns="36000" rtlCol="0" anchor="ctr"/>
          <a:lstStyle/>
          <a:p>
            <a:pPr algn="ctr" defTabSz="1219170"/>
            <a:r>
              <a:rPr lang="en-ZA" sz="1200" kern="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Take-home Medication</a:t>
            </a:r>
          </a:p>
        </p:txBody>
      </p:sp>
      <p:pic>
        <p:nvPicPr>
          <p:cNvPr id="19" name="Picture 18" descr="A picture containing text, outdoor, truck, road&#10;&#10;Description automatically generated">
            <a:extLst>
              <a:ext uri="{FF2B5EF4-FFF2-40B4-BE49-F238E27FC236}">
                <a16:creationId xmlns:a16="http://schemas.microsoft.com/office/drawing/2014/main" id="{BEF80339-3D5E-9C39-412F-B2EADC82128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/>
          <a:srcRect l="16400" r="16400"/>
          <a:stretch/>
        </p:blipFill>
        <p:spPr>
          <a:xfrm>
            <a:off x="2240977" y="3721380"/>
            <a:ext cx="828000" cy="827084"/>
          </a:xfrm>
          <a:prstGeom prst="ellipse">
            <a:avLst/>
          </a:prstGeom>
          <a:ln w="6350">
            <a:noFill/>
          </a:ln>
        </p:spPr>
      </p:pic>
      <p:pic>
        <p:nvPicPr>
          <p:cNvPr id="20" name="Picture 19" descr="A picture containing person, blue&#10;&#10;Description automatically generated">
            <a:extLst>
              <a:ext uri="{FF2B5EF4-FFF2-40B4-BE49-F238E27FC236}">
                <a16:creationId xmlns:a16="http://schemas.microsoft.com/office/drawing/2014/main" id="{295DD00A-A48B-D028-B52A-17C62901E1B2}"/>
              </a:ext>
            </a:extLst>
          </p:cNvPr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4550932" y="3722156"/>
            <a:ext cx="828000" cy="827084"/>
          </a:xfrm>
          <a:prstGeom prst="ellipse">
            <a:avLst/>
          </a:prstGeom>
          <a:ln w="6350">
            <a:noFill/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C1D86F0-13DE-BF1C-65EB-95086228A103}"/>
              </a:ext>
            </a:extLst>
          </p:cNvPr>
          <p:cNvSpPr/>
          <p:nvPr/>
        </p:nvSpPr>
        <p:spPr>
          <a:xfrm>
            <a:off x="6422603" y="4669169"/>
            <a:ext cx="1723719" cy="648000"/>
          </a:xfrm>
          <a:prstGeom prst="rect">
            <a:avLst/>
          </a:prstGeom>
          <a:noFill/>
        </p:spPr>
        <p:txBody>
          <a:bodyPr wrap="square" lIns="38099" tIns="38099" rIns="38099" bIns="38099" anchor="ctr" anchorCtr="0">
            <a:noAutofit/>
          </a:bodyPr>
          <a:lstStyle/>
          <a:p>
            <a:pPr algn="ctr" defTabSz="1288506"/>
            <a:r>
              <a:rPr lang="en-ZA" sz="1200" i="1" dirty="0">
                <a:solidFill>
                  <a:schemeClr val="bg1"/>
                </a:solidFill>
                <a:ea typeface="Open Sans Light" charset="0"/>
                <a:cs typeface="Open Sans Light" charset="0"/>
              </a:rPr>
              <a:t>In-hospital treatment up to specified limits</a:t>
            </a:r>
          </a:p>
        </p:txBody>
      </p:sp>
      <p:pic>
        <p:nvPicPr>
          <p:cNvPr id="22" name="Picture 21" descr="A picture containing person, people&#10;&#10;Description automatically generated">
            <a:extLst>
              <a:ext uri="{FF2B5EF4-FFF2-40B4-BE49-F238E27FC236}">
                <a16:creationId xmlns:a16="http://schemas.microsoft.com/office/drawing/2014/main" id="{D740B9EC-BF62-3CDA-D742-6A55387EF1DC}"/>
              </a:ext>
            </a:extLst>
          </p:cNvPr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6870462" y="3720489"/>
            <a:ext cx="828000" cy="827084"/>
          </a:xfrm>
          <a:prstGeom prst="ellipse">
            <a:avLst/>
          </a:prstGeom>
          <a:ln w="6350">
            <a:noFill/>
          </a:ln>
        </p:spPr>
      </p:pic>
      <p:pic>
        <p:nvPicPr>
          <p:cNvPr id="23" name="Picture 22" descr="A picture containing text, person, indoor, putting&#10;&#10;Description automatically generated">
            <a:extLst>
              <a:ext uri="{FF2B5EF4-FFF2-40B4-BE49-F238E27FC236}">
                <a16:creationId xmlns:a16="http://schemas.microsoft.com/office/drawing/2014/main" id="{7C67E92B-DC89-C9D4-6746-7ECB3CE5556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9"/>
          <a:srcRect l="16667" r="16667"/>
          <a:stretch/>
        </p:blipFill>
        <p:spPr>
          <a:xfrm>
            <a:off x="9100806" y="3721380"/>
            <a:ext cx="828000" cy="827084"/>
          </a:xfrm>
          <a:prstGeom prst="ellipse">
            <a:avLst/>
          </a:prstGeom>
          <a:ln w="6350">
            <a:noFill/>
          </a:ln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F18D951B-CCE1-4C40-4A12-52478C9EDAA4}"/>
              </a:ext>
            </a:extLst>
          </p:cNvPr>
          <p:cNvSpPr/>
          <p:nvPr/>
        </p:nvSpPr>
        <p:spPr>
          <a:xfrm>
            <a:off x="8650830" y="4670060"/>
            <a:ext cx="1729851" cy="648000"/>
          </a:xfrm>
          <a:prstGeom prst="rect">
            <a:avLst/>
          </a:prstGeom>
          <a:noFill/>
        </p:spPr>
        <p:txBody>
          <a:bodyPr wrap="square" lIns="38099" tIns="38099" rIns="38099" bIns="38099" anchor="ctr" anchorCtr="0">
            <a:noAutofit/>
          </a:bodyPr>
          <a:lstStyle/>
          <a:p>
            <a:pPr algn="ctr" defTabSz="1288506"/>
            <a:r>
              <a:rPr lang="en-US" sz="1200" i="1" dirty="0">
                <a:solidFill>
                  <a:schemeClr val="bg1"/>
                </a:solidFill>
                <a:ea typeface="Open Sans Light" charset="0"/>
                <a:cs typeface="Open Sans Light" charset="0"/>
              </a:rPr>
              <a:t>Covered on discharge from hospital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8801640-9240-10AC-8447-C74D8C1A0BB6}"/>
              </a:ext>
            </a:extLst>
          </p:cNvPr>
          <p:cNvSpPr/>
          <p:nvPr/>
        </p:nvSpPr>
        <p:spPr>
          <a:xfrm>
            <a:off x="4103073" y="4670836"/>
            <a:ext cx="1723719" cy="648000"/>
          </a:xfrm>
          <a:prstGeom prst="rect">
            <a:avLst/>
          </a:prstGeom>
          <a:noFill/>
        </p:spPr>
        <p:txBody>
          <a:bodyPr wrap="square" lIns="38099" tIns="38099" rIns="38099" bIns="38099" anchor="ctr" anchorCtr="0">
            <a:noAutofit/>
          </a:bodyPr>
          <a:lstStyle/>
          <a:p>
            <a:pPr algn="ctr" defTabSz="1288506"/>
            <a:r>
              <a:rPr lang="en-ZA" sz="1200" i="1" dirty="0">
                <a:solidFill>
                  <a:schemeClr val="bg1"/>
                </a:solidFill>
                <a:ea typeface="Open Sans Light" charset="0"/>
                <a:cs typeface="Open Sans Light" charset="0"/>
              </a:rPr>
              <a:t>Stabilisation in casualty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94169E8-7B3B-063F-E98B-0E03E0F84833}"/>
              </a:ext>
            </a:extLst>
          </p:cNvPr>
          <p:cNvSpPr/>
          <p:nvPr/>
        </p:nvSpPr>
        <p:spPr>
          <a:xfrm>
            <a:off x="1793118" y="4670060"/>
            <a:ext cx="1723719" cy="648000"/>
          </a:xfrm>
          <a:prstGeom prst="rect">
            <a:avLst/>
          </a:prstGeom>
          <a:noFill/>
        </p:spPr>
        <p:txBody>
          <a:bodyPr wrap="square" lIns="38099" tIns="38099" rIns="38099" bIns="38099" anchor="ctr" anchorCtr="0">
            <a:noAutofit/>
          </a:bodyPr>
          <a:lstStyle/>
          <a:p>
            <a:pPr algn="ctr" defTabSz="1288506"/>
            <a:r>
              <a:rPr lang="en-ZA" sz="1200" i="1" dirty="0">
                <a:solidFill>
                  <a:schemeClr val="bg1"/>
                </a:solidFill>
                <a:ea typeface="Open Sans Light" charset="0"/>
                <a:cs typeface="Open Sans Light" charset="0"/>
              </a:rPr>
              <a:t>Private ambulance transport and evacuation</a:t>
            </a:r>
          </a:p>
        </p:txBody>
      </p:sp>
      <p:sp>
        <p:nvSpPr>
          <p:cNvPr id="41" name="Rectangle: Diagonal Corners Snipped 40">
            <a:extLst>
              <a:ext uri="{FF2B5EF4-FFF2-40B4-BE49-F238E27FC236}">
                <a16:creationId xmlns:a16="http://schemas.microsoft.com/office/drawing/2014/main" id="{D6D9BAF9-60E3-2087-E408-B667555D386A}"/>
              </a:ext>
            </a:extLst>
          </p:cNvPr>
          <p:cNvSpPr/>
          <p:nvPr/>
        </p:nvSpPr>
        <p:spPr>
          <a:xfrm flipH="1">
            <a:off x="4333059" y="1484410"/>
            <a:ext cx="3636000" cy="517449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3175" cap="flat">
            <a:noFill/>
            <a:prstDash val="solid"/>
            <a:miter/>
          </a:ln>
        </p:spPr>
        <p:txBody>
          <a:bodyPr lIns="0" tIns="36000" rIns="0" bIns="36000" rtlCol="0" anchor="ctr"/>
          <a:lstStyle/>
          <a:p>
            <a:pPr algn="ctr" defTabSz="1219170">
              <a:defRPr/>
            </a:pPr>
            <a:r>
              <a:rPr lang="en-ZA" sz="1400" kern="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ACCIDENT AND EMERGENCY CARE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7EC515-F16A-8A04-C014-F5FA76B0F3A2}"/>
              </a:ext>
            </a:extLst>
          </p:cNvPr>
          <p:cNvSpPr/>
          <p:nvPr/>
        </p:nvSpPr>
        <p:spPr>
          <a:xfrm>
            <a:off x="6249470" y="3544700"/>
            <a:ext cx="2052000" cy="1818198"/>
          </a:xfrm>
          <a:prstGeom prst="rect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 dirty="0">
              <a:solidFill>
                <a:schemeClr val="bg1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42518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7E76FEF-FC64-4300-8DCC-486B8E27A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9" y="230990"/>
            <a:ext cx="10261796" cy="507603"/>
          </a:xfrm>
        </p:spPr>
        <p:txBody>
          <a:bodyPr/>
          <a:lstStyle/>
          <a:p>
            <a:r>
              <a:rPr lang="en-US" dirty="0"/>
              <a:t>INSIGHTS INTO PAY-AS-YOU-GO USE OF HEALTHCARE in </a:t>
            </a:r>
            <a:br>
              <a:rPr lang="en-US" dirty="0"/>
            </a:br>
            <a:r>
              <a:rPr lang="en-US" dirty="0"/>
              <a:t>South </a:t>
            </a:r>
            <a:r>
              <a:rPr lang="en-US" dirty="0" err="1"/>
              <a:t>africa</a:t>
            </a:r>
            <a:r>
              <a:rPr lang="en-US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DAB04A-B6AB-49C4-AA89-B288A4825FC9}"/>
              </a:ext>
            </a:extLst>
          </p:cNvPr>
          <p:cNvSpPr/>
          <p:nvPr/>
        </p:nvSpPr>
        <p:spPr>
          <a:xfrm>
            <a:off x="585173" y="2133247"/>
            <a:ext cx="2285846" cy="4129551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 cap="flat" cmpd="sng" algn="ctr">
            <a:gradFill flip="none" rotWithShape="1">
              <a:gsLst>
                <a:gs pos="0">
                  <a:schemeClr val="accent3"/>
                </a:gs>
                <a:gs pos="54500">
                  <a:schemeClr val="accent3">
                    <a:lumMod val="75000"/>
                  </a:schemeClr>
                </a:gs>
                <a:gs pos="26000">
                  <a:schemeClr val="bg1">
                    <a:lumMod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accent3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t"/>
            <a:endParaRPr lang="en-US" sz="1600" b="1" dirty="0">
              <a:solidFill>
                <a:srgbClr val="E0E0E0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A30AA9-1203-4568-B0BC-6A4717321F13}"/>
              </a:ext>
            </a:extLst>
          </p:cNvPr>
          <p:cNvSpPr/>
          <p:nvPr/>
        </p:nvSpPr>
        <p:spPr>
          <a:xfrm>
            <a:off x="3497109" y="2133247"/>
            <a:ext cx="2285846" cy="4129551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 cap="flat" cmpd="sng" algn="ctr">
            <a:gradFill flip="none" rotWithShape="1">
              <a:gsLst>
                <a:gs pos="0">
                  <a:schemeClr val="accent3"/>
                </a:gs>
                <a:gs pos="54500">
                  <a:schemeClr val="accent3">
                    <a:lumMod val="75000"/>
                  </a:schemeClr>
                </a:gs>
                <a:gs pos="26000">
                  <a:schemeClr val="bg1">
                    <a:lumMod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accent3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t"/>
            <a:endParaRPr lang="en-US" sz="1600" b="1">
              <a:solidFill>
                <a:srgbClr val="E0E0E0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6EF800-B88C-4ADA-8165-8B37B4C58C44}"/>
              </a:ext>
            </a:extLst>
          </p:cNvPr>
          <p:cNvSpPr/>
          <p:nvPr/>
        </p:nvSpPr>
        <p:spPr>
          <a:xfrm>
            <a:off x="6409045" y="2133247"/>
            <a:ext cx="2285846" cy="4129551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 cap="flat" cmpd="sng" algn="ctr">
            <a:gradFill flip="none" rotWithShape="1">
              <a:gsLst>
                <a:gs pos="0">
                  <a:schemeClr val="accent3"/>
                </a:gs>
                <a:gs pos="54500">
                  <a:schemeClr val="accent3">
                    <a:lumMod val="75000"/>
                  </a:schemeClr>
                </a:gs>
                <a:gs pos="26000">
                  <a:schemeClr val="bg1">
                    <a:lumMod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accent3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t"/>
            <a:endParaRPr lang="en-US" sz="1600" b="1">
              <a:solidFill>
                <a:srgbClr val="E0E0E0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81CD7A-800F-4F0A-92B8-F7B113EEF4AB}"/>
              </a:ext>
            </a:extLst>
          </p:cNvPr>
          <p:cNvSpPr/>
          <p:nvPr/>
        </p:nvSpPr>
        <p:spPr>
          <a:xfrm>
            <a:off x="9320981" y="2133246"/>
            <a:ext cx="2285846" cy="4129551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 cap="flat" cmpd="sng" algn="ctr">
            <a:gradFill flip="none" rotWithShape="1">
              <a:gsLst>
                <a:gs pos="0">
                  <a:schemeClr val="accent3"/>
                </a:gs>
                <a:gs pos="54500">
                  <a:schemeClr val="accent3">
                    <a:lumMod val="75000"/>
                  </a:schemeClr>
                </a:gs>
                <a:gs pos="26000">
                  <a:schemeClr val="bg1">
                    <a:lumMod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accent3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t"/>
            <a:endParaRPr lang="en-US" sz="1600" b="1" dirty="0">
              <a:solidFill>
                <a:srgbClr val="E0E0E0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2493A9-0AB4-4C17-B389-5776B1AADAEB}"/>
              </a:ext>
            </a:extLst>
          </p:cNvPr>
          <p:cNvSpPr txBox="1"/>
          <p:nvPr/>
        </p:nvSpPr>
        <p:spPr>
          <a:xfrm>
            <a:off x="869073" y="4692316"/>
            <a:ext cx="168691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50%</a:t>
            </a:r>
            <a:r>
              <a:rPr lang="en-US" sz="1200" dirty="0">
                <a:solidFill>
                  <a:schemeClr val="bg1"/>
                </a:solidFill>
              </a:rPr>
              <a:t> of South Africans access private healthcare on a pay-as-you-go basis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216131-7DB7-4ABF-9169-EAA77F74A13C}"/>
              </a:ext>
            </a:extLst>
          </p:cNvPr>
          <p:cNvSpPr txBox="1"/>
          <p:nvPr/>
        </p:nvSpPr>
        <p:spPr>
          <a:xfrm>
            <a:off x="3807019" y="4692316"/>
            <a:ext cx="168691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Access to medicine and a GP or qualified nurse </a:t>
            </a:r>
            <a:r>
              <a:rPr lang="en-US" sz="1200" dirty="0">
                <a:solidFill>
                  <a:schemeClr val="bg1"/>
                </a:solidFill>
              </a:rPr>
              <a:t>are a key priority when ill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4DDEA0-AFC0-4B2C-82C7-7621FDA8E512}"/>
              </a:ext>
            </a:extLst>
          </p:cNvPr>
          <p:cNvSpPr txBox="1"/>
          <p:nvPr/>
        </p:nvSpPr>
        <p:spPr>
          <a:xfrm>
            <a:off x="6723372" y="4692316"/>
            <a:ext cx="16869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The current </a:t>
            </a:r>
            <a:r>
              <a:rPr lang="en-US" sz="1400" b="1" dirty="0">
                <a:solidFill>
                  <a:schemeClr val="bg1"/>
                </a:solidFill>
              </a:rPr>
              <a:t>average cost of a GP consultation</a:t>
            </a:r>
            <a:r>
              <a:rPr lang="en-US" sz="1200" dirty="0">
                <a:solidFill>
                  <a:schemeClr val="bg1"/>
                </a:solidFill>
              </a:rPr>
              <a:t> paid in cash is R442, excluding medicine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5CAE7F-6F4A-45D8-B946-BAA753FD506B}"/>
              </a:ext>
            </a:extLst>
          </p:cNvPr>
          <p:cNvSpPr txBox="1"/>
          <p:nvPr/>
        </p:nvSpPr>
        <p:spPr>
          <a:xfrm>
            <a:off x="9639724" y="4692316"/>
            <a:ext cx="168691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Cash consultations are often </a:t>
            </a:r>
            <a:r>
              <a:rPr lang="en-US" sz="1400" b="1" dirty="0">
                <a:solidFill>
                  <a:schemeClr val="bg1"/>
                </a:solidFill>
              </a:rPr>
              <a:t>funded by a family member or employer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621FA5-A5F7-4CC2-BEA6-1D3C7616DC09}"/>
              </a:ext>
            </a:extLst>
          </p:cNvPr>
          <p:cNvSpPr txBox="1"/>
          <p:nvPr/>
        </p:nvSpPr>
        <p:spPr>
          <a:xfrm>
            <a:off x="689518" y="2499999"/>
            <a:ext cx="201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gradFill>
                  <a:gsLst>
                    <a:gs pos="0">
                      <a:srgbClr val="00D6FF"/>
                    </a:gs>
                    <a:gs pos="85000">
                      <a:srgbClr val="AADB1E"/>
                    </a:gs>
                  </a:gsLst>
                  <a:lin ang="1620000" scaled="0"/>
                </a:gradFill>
                <a:latin typeface="Open Sans"/>
              </a:rPr>
              <a:t>RESEARCH INSIGHT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399305-993A-4D0C-AB07-1E1FFB74BB00}"/>
              </a:ext>
            </a:extLst>
          </p:cNvPr>
          <p:cNvSpPr txBox="1"/>
          <p:nvPr/>
        </p:nvSpPr>
        <p:spPr>
          <a:xfrm>
            <a:off x="3497109" y="2499999"/>
            <a:ext cx="2285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gradFill>
                  <a:gsLst>
                    <a:gs pos="0">
                      <a:srgbClr val="00D6FF"/>
                    </a:gs>
                    <a:gs pos="85000">
                      <a:srgbClr val="AADB1E"/>
                    </a:gs>
                  </a:gsLst>
                  <a:lin ang="1620000" scaled="0"/>
                </a:gradFill>
                <a:latin typeface="Open Sans"/>
              </a:rPr>
              <a:t>RESEARCH INSIGHT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0FCC1A-643A-4583-A263-8552E25EED9D}"/>
              </a:ext>
            </a:extLst>
          </p:cNvPr>
          <p:cNvSpPr txBox="1"/>
          <p:nvPr/>
        </p:nvSpPr>
        <p:spPr>
          <a:xfrm>
            <a:off x="6509371" y="2499999"/>
            <a:ext cx="2086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gradFill>
                  <a:gsLst>
                    <a:gs pos="0">
                      <a:srgbClr val="00D6FF"/>
                    </a:gs>
                    <a:gs pos="85000">
                      <a:srgbClr val="AADB1E"/>
                    </a:gs>
                  </a:gsLst>
                  <a:lin ang="1620000" scaled="0"/>
                </a:gradFill>
              </a:rPr>
              <a:t>RESEARCH INSIGHT 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B60109-047E-43E9-BC1E-B38871D89932}"/>
              </a:ext>
            </a:extLst>
          </p:cNvPr>
          <p:cNvSpPr txBox="1"/>
          <p:nvPr/>
        </p:nvSpPr>
        <p:spPr>
          <a:xfrm>
            <a:off x="9478295" y="2499999"/>
            <a:ext cx="201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gradFill>
                  <a:gsLst>
                    <a:gs pos="0">
                      <a:srgbClr val="00D6FF"/>
                    </a:gs>
                    <a:gs pos="85000">
                      <a:srgbClr val="AADB1E"/>
                    </a:gs>
                  </a:gsLst>
                  <a:lin ang="1620000" scaled="0"/>
                </a:gradFill>
              </a:rPr>
              <a:t>RESEARCH INSIGHT 4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C243ABF-21B8-4581-BBE7-1D428414D1AA}"/>
              </a:ext>
            </a:extLst>
          </p:cNvPr>
          <p:cNvCxnSpPr/>
          <p:nvPr/>
        </p:nvCxnSpPr>
        <p:spPr>
          <a:xfrm>
            <a:off x="890666" y="3399153"/>
            <a:ext cx="1810532" cy="0"/>
          </a:xfrm>
          <a:prstGeom prst="line">
            <a:avLst/>
          </a:prstGeom>
          <a:solidFill>
            <a:schemeClr val="tx1">
              <a:lumMod val="50000"/>
            </a:schemeClr>
          </a:solidFill>
          <a:ln w="9525" cap="flat" cmpd="sng" algn="ctr">
            <a:gradFill flip="none" rotWithShape="1">
              <a:gsLst>
                <a:gs pos="0">
                  <a:schemeClr val="accent3"/>
                </a:gs>
                <a:gs pos="54500">
                  <a:schemeClr val="accent3">
                    <a:lumMod val="75000"/>
                  </a:schemeClr>
                </a:gs>
                <a:gs pos="26000">
                  <a:schemeClr val="bg1">
                    <a:lumMod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accent3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</p:cxn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76675C37-9A05-4983-B620-F9CAB5D79E9A}"/>
              </a:ext>
            </a:extLst>
          </p:cNvPr>
          <p:cNvSpPr txBox="1">
            <a:spLocks/>
          </p:cNvSpPr>
          <p:nvPr/>
        </p:nvSpPr>
        <p:spPr>
          <a:xfrm>
            <a:off x="322262" y="738593"/>
            <a:ext cx="9720000" cy="301625"/>
          </a:xfrm>
          <a:prstGeom prst="rect">
            <a:avLst/>
          </a:prstGeom>
        </p:spPr>
        <p:txBody>
          <a:bodyPr vert="horz" lIns="0" tIns="36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None/>
              <a:defRPr sz="1600" kern="1200" cap="all" spc="1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2438" indent="-1857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801688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1604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704975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39524E6-4458-4D24-A578-CFEF824300FE}"/>
              </a:ext>
            </a:extLst>
          </p:cNvPr>
          <p:cNvSpPr txBox="1"/>
          <p:nvPr/>
        </p:nvSpPr>
        <p:spPr>
          <a:xfrm>
            <a:off x="40294" y="6642015"/>
            <a:ext cx="61813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1"/>
                </a:solidFill>
              </a:rPr>
              <a:t>Source: Discovery Research – September 2020 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3EB4D2BD-B098-4F7D-9625-8554EA1734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2262" y="1121552"/>
            <a:ext cx="11284565" cy="301625"/>
          </a:xfrm>
        </p:spPr>
        <p:txBody>
          <a:bodyPr/>
          <a:lstStyle/>
          <a:p>
            <a:r>
              <a:rPr lang="en-US" dirty="0"/>
              <a:t>RESEARCH INSIGHTS ABOUT PRIMARY HEALTHCARE FUNDING BY UNINSURED HOUSEHOLDS</a:t>
            </a:r>
          </a:p>
          <a:p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D5DB597-67B1-4C37-ABD8-2A4B7E61AED1}"/>
              </a:ext>
            </a:extLst>
          </p:cNvPr>
          <p:cNvSpPr txBox="1"/>
          <p:nvPr/>
        </p:nvSpPr>
        <p:spPr>
          <a:xfrm>
            <a:off x="741465" y="3782113"/>
            <a:ext cx="2011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latin typeface="Open Sans"/>
              </a:rPr>
              <a:t>ACCESS: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22D254A-47D6-454E-BB1C-5F697EE53527}"/>
              </a:ext>
            </a:extLst>
          </p:cNvPr>
          <p:cNvGrpSpPr/>
          <p:nvPr/>
        </p:nvGrpSpPr>
        <p:grpSpPr>
          <a:xfrm>
            <a:off x="1427255" y="1910667"/>
            <a:ext cx="542412" cy="585805"/>
            <a:chOff x="1427255" y="1707937"/>
            <a:chExt cx="542412" cy="58580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DCBD7C8-42B3-4BF8-997B-786995E173AC}"/>
                </a:ext>
              </a:extLst>
            </p:cNvPr>
            <p:cNvGrpSpPr/>
            <p:nvPr/>
          </p:nvGrpSpPr>
          <p:grpSpPr>
            <a:xfrm>
              <a:off x="1481817" y="1738390"/>
              <a:ext cx="425950" cy="425950"/>
              <a:chOff x="-17934804" y="-150233"/>
              <a:chExt cx="2603510" cy="2602801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AC779CBC-77B0-4B88-A76E-64D118369EEF}"/>
                  </a:ext>
                </a:extLst>
              </p:cNvPr>
              <p:cNvSpPr/>
              <p:nvPr/>
            </p:nvSpPr>
            <p:spPr>
              <a:xfrm>
                <a:off x="-17934804" y="-150233"/>
                <a:ext cx="2603510" cy="2602801"/>
              </a:xfrm>
              <a:prstGeom prst="ellipse">
                <a:avLst/>
              </a:prstGeom>
              <a:gradFill>
                <a:gsLst>
                  <a:gs pos="0">
                    <a:srgbClr val="AADB1E"/>
                  </a:gs>
                  <a:gs pos="71000">
                    <a:schemeClr val="accent5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0E0E0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DE7813AB-721F-493F-99FE-6DBF26A94481}"/>
                  </a:ext>
                </a:extLst>
              </p:cNvPr>
              <p:cNvSpPr/>
              <p:nvPr/>
            </p:nvSpPr>
            <p:spPr>
              <a:xfrm>
                <a:off x="-17821471" y="-97334"/>
                <a:ext cx="2376837" cy="2376838"/>
              </a:xfrm>
              <a:prstGeom prst="ellipse">
                <a:avLst/>
              </a:prstGeom>
              <a:solidFill>
                <a:srgbClr val="232425"/>
              </a:solidFill>
              <a:ln w="9525">
                <a:gradFill flip="none" rotWithShape="1">
                  <a:gsLst>
                    <a:gs pos="0">
                      <a:schemeClr val="accent5"/>
                    </a:gs>
                    <a:gs pos="77000">
                      <a:srgbClr val="AADB1E"/>
                    </a:gs>
                  </a:gsLst>
                  <a:lin ang="18900000" scaled="1"/>
                  <a:tileRect/>
                </a:gradFill>
              </a:ln>
              <a:effectLst>
                <a:outerShdw blurRad="635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0E0E0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</p:grpSp>
        <p:pic>
          <p:nvPicPr>
            <p:cNvPr id="4100" name="Picture 4" descr="Light bulb icon Royalty Free Vector Image - VectorStock">
              <a:extLst>
                <a:ext uri="{FF2B5EF4-FFF2-40B4-BE49-F238E27FC236}">
                  <a16:creationId xmlns:a16="http://schemas.microsoft.com/office/drawing/2014/main" id="{C604CA0A-81D5-4D70-A936-E99BD2A397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7255" y="1707937"/>
              <a:ext cx="542412" cy="585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8FFA358-A723-4869-8695-7298B91FD0F0}"/>
              </a:ext>
            </a:extLst>
          </p:cNvPr>
          <p:cNvGrpSpPr/>
          <p:nvPr/>
        </p:nvGrpSpPr>
        <p:grpSpPr>
          <a:xfrm>
            <a:off x="4358948" y="1910667"/>
            <a:ext cx="542412" cy="585805"/>
            <a:chOff x="1427255" y="1707937"/>
            <a:chExt cx="542412" cy="58580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4F1CAF8-979B-4528-B337-D5CFE0D2FECC}"/>
                </a:ext>
              </a:extLst>
            </p:cNvPr>
            <p:cNvGrpSpPr/>
            <p:nvPr/>
          </p:nvGrpSpPr>
          <p:grpSpPr>
            <a:xfrm>
              <a:off x="1481817" y="1738390"/>
              <a:ext cx="425950" cy="425950"/>
              <a:chOff x="-17934804" y="-150233"/>
              <a:chExt cx="2603510" cy="2602801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F1F1A753-B9B4-42B4-9128-BB9A730310D1}"/>
                  </a:ext>
                </a:extLst>
              </p:cNvPr>
              <p:cNvSpPr/>
              <p:nvPr/>
            </p:nvSpPr>
            <p:spPr>
              <a:xfrm>
                <a:off x="-17934804" y="-150233"/>
                <a:ext cx="2603510" cy="2602801"/>
              </a:xfrm>
              <a:prstGeom prst="ellipse">
                <a:avLst/>
              </a:prstGeom>
              <a:gradFill>
                <a:gsLst>
                  <a:gs pos="0">
                    <a:srgbClr val="AADB1E"/>
                  </a:gs>
                  <a:gs pos="71000">
                    <a:schemeClr val="accent5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0E0E0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AC9E306-A497-4474-9961-878E50E383B1}"/>
                  </a:ext>
                </a:extLst>
              </p:cNvPr>
              <p:cNvSpPr/>
              <p:nvPr/>
            </p:nvSpPr>
            <p:spPr>
              <a:xfrm>
                <a:off x="-17821471" y="-97334"/>
                <a:ext cx="2376837" cy="2376838"/>
              </a:xfrm>
              <a:prstGeom prst="ellipse">
                <a:avLst/>
              </a:prstGeom>
              <a:solidFill>
                <a:srgbClr val="232425"/>
              </a:solidFill>
              <a:ln w="9525">
                <a:gradFill flip="none" rotWithShape="1">
                  <a:gsLst>
                    <a:gs pos="0">
                      <a:schemeClr val="accent5"/>
                    </a:gs>
                    <a:gs pos="77000">
                      <a:srgbClr val="AADB1E"/>
                    </a:gs>
                  </a:gsLst>
                  <a:lin ang="18900000" scaled="1"/>
                  <a:tileRect/>
                </a:gradFill>
              </a:ln>
              <a:effectLst>
                <a:outerShdw blurRad="635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0E0E0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</p:grpSp>
        <p:pic>
          <p:nvPicPr>
            <p:cNvPr id="46" name="Picture 4" descr="Light bulb icon Royalty Free Vector Image - VectorStock">
              <a:extLst>
                <a:ext uri="{FF2B5EF4-FFF2-40B4-BE49-F238E27FC236}">
                  <a16:creationId xmlns:a16="http://schemas.microsoft.com/office/drawing/2014/main" id="{5FEF690F-C3B9-4AD0-80E0-1CC1A5A1AB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7255" y="1707937"/>
              <a:ext cx="542412" cy="585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F95BB8A-0EFE-4151-98B1-A06194B77AD6}"/>
              </a:ext>
            </a:extLst>
          </p:cNvPr>
          <p:cNvGrpSpPr/>
          <p:nvPr/>
        </p:nvGrpSpPr>
        <p:grpSpPr>
          <a:xfrm>
            <a:off x="7290641" y="1910667"/>
            <a:ext cx="542412" cy="585805"/>
            <a:chOff x="1427255" y="1707937"/>
            <a:chExt cx="542412" cy="58580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126BE6D-F45B-4B00-9CB3-09E4C8D59989}"/>
                </a:ext>
              </a:extLst>
            </p:cNvPr>
            <p:cNvGrpSpPr/>
            <p:nvPr/>
          </p:nvGrpSpPr>
          <p:grpSpPr>
            <a:xfrm>
              <a:off x="1481817" y="1738390"/>
              <a:ext cx="425950" cy="425950"/>
              <a:chOff x="-17934804" y="-150233"/>
              <a:chExt cx="2603510" cy="2602801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5150DC0-03B4-4B68-8EAF-00332D504A79}"/>
                  </a:ext>
                </a:extLst>
              </p:cNvPr>
              <p:cNvSpPr/>
              <p:nvPr/>
            </p:nvSpPr>
            <p:spPr>
              <a:xfrm>
                <a:off x="-17934804" y="-150233"/>
                <a:ext cx="2603510" cy="2602801"/>
              </a:xfrm>
              <a:prstGeom prst="ellipse">
                <a:avLst/>
              </a:prstGeom>
              <a:gradFill>
                <a:gsLst>
                  <a:gs pos="0">
                    <a:srgbClr val="AADB1E"/>
                  </a:gs>
                  <a:gs pos="71000">
                    <a:schemeClr val="accent5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0E0E0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50FF2DE-A66F-40D8-8E16-BB434B91384B}"/>
                  </a:ext>
                </a:extLst>
              </p:cNvPr>
              <p:cNvSpPr/>
              <p:nvPr/>
            </p:nvSpPr>
            <p:spPr>
              <a:xfrm>
                <a:off x="-17821471" y="-97334"/>
                <a:ext cx="2376837" cy="2376838"/>
              </a:xfrm>
              <a:prstGeom prst="ellipse">
                <a:avLst/>
              </a:prstGeom>
              <a:solidFill>
                <a:srgbClr val="232425"/>
              </a:solidFill>
              <a:ln w="9525">
                <a:gradFill flip="none" rotWithShape="1">
                  <a:gsLst>
                    <a:gs pos="0">
                      <a:schemeClr val="accent5"/>
                    </a:gs>
                    <a:gs pos="77000">
                      <a:srgbClr val="AADB1E"/>
                    </a:gs>
                  </a:gsLst>
                  <a:lin ang="18900000" scaled="1"/>
                  <a:tileRect/>
                </a:gradFill>
              </a:ln>
              <a:effectLst>
                <a:outerShdw blurRad="635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0E0E0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</p:grpSp>
        <p:pic>
          <p:nvPicPr>
            <p:cNvPr id="51" name="Picture 4" descr="Light bulb icon Royalty Free Vector Image - VectorStock">
              <a:extLst>
                <a:ext uri="{FF2B5EF4-FFF2-40B4-BE49-F238E27FC236}">
                  <a16:creationId xmlns:a16="http://schemas.microsoft.com/office/drawing/2014/main" id="{E588DFB2-D799-4A9E-9BE4-25EDEC54F3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7255" y="1707937"/>
              <a:ext cx="542412" cy="585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11E9262-93F6-40C2-88D6-4BE378038961}"/>
              </a:ext>
            </a:extLst>
          </p:cNvPr>
          <p:cNvGrpSpPr/>
          <p:nvPr/>
        </p:nvGrpSpPr>
        <p:grpSpPr>
          <a:xfrm>
            <a:off x="10222333" y="1910667"/>
            <a:ext cx="542412" cy="585805"/>
            <a:chOff x="1427255" y="1707937"/>
            <a:chExt cx="542412" cy="58580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A8BD92A-CBCC-413F-BF59-3A60FD088219}"/>
                </a:ext>
              </a:extLst>
            </p:cNvPr>
            <p:cNvGrpSpPr/>
            <p:nvPr/>
          </p:nvGrpSpPr>
          <p:grpSpPr>
            <a:xfrm>
              <a:off x="1481817" y="1738390"/>
              <a:ext cx="425950" cy="425950"/>
              <a:chOff x="-17934804" y="-150233"/>
              <a:chExt cx="2603510" cy="2602801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9902303-54C0-43CD-B508-3FFC7EE70D34}"/>
                  </a:ext>
                </a:extLst>
              </p:cNvPr>
              <p:cNvSpPr/>
              <p:nvPr/>
            </p:nvSpPr>
            <p:spPr>
              <a:xfrm>
                <a:off x="-17934804" y="-150233"/>
                <a:ext cx="2603510" cy="2602801"/>
              </a:xfrm>
              <a:prstGeom prst="ellipse">
                <a:avLst/>
              </a:prstGeom>
              <a:gradFill>
                <a:gsLst>
                  <a:gs pos="0">
                    <a:srgbClr val="AADB1E"/>
                  </a:gs>
                  <a:gs pos="71000">
                    <a:schemeClr val="accent5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0E0E0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51DC4E4-65F7-4BB8-B577-DC61C5003A0D}"/>
                  </a:ext>
                </a:extLst>
              </p:cNvPr>
              <p:cNvSpPr/>
              <p:nvPr/>
            </p:nvSpPr>
            <p:spPr>
              <a:xfrm>
                <a:off x="-17821471" y="-97334"/>
                <a:ext cx="2376837" cy="2376838"/>
              </a:xfrm>
              <a:prstGeom prst="ellipse">
                <a:avLst/>
              </a:prstGeom>
              <a:solidFill>
                <a:srgbClr val="232425"/>
              </a:solidFill>
              <a:ln w="9525">
                <a:gradFill flip="none" rotWithShape="1">
                  <a:gsLst>
                    <a:gs pos="0">
                      <a:schemeClr val="accent5"/>
                    </a:gs>
                    <a:gs pos="77000">
                      <a:srgbClr val="AADB1E"/>
                    </a:gs>
                  </a:gsLst>
                  <a:lin ang="18900000" scaled="1"/>
                  <a:tileRect/>
                </a:gradFill>
              </a:ln>
              <a:effectLst>
                <a:outerShdw blurRad="635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ZA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0E0E0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</p:grpSp>
        <p:pic>
          <p:nvPicPr>
            <p:cNvPr id="56" name="Picture 4" descr="Light bulb icon Royalty Free Vector Image - VectorStock">
              <a:extLst>
                <a:ext uri="{FF2B5EF4-FFF2-40B4-BE49-F238E27FC236}">
                  <a16:creationId xmlns:a16="http://schemas.microsoft.com/office/drawing/2014/main" id="{A3D6949D-4A4D-4865-BEFA-9343D5470E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7255" y="1707937"/>
              <a:ext cx="542412" cy="585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6906365-CA15-4EA0-8A7F-AEF35683177A}"/>
              </a:ext>
            </a:extLst>
          </p:cNvPr>
          <p:cNvCxnSpPr/>
          <p:nvPr/>
        </p:nvCxnSpPr>
        <p:spPr>
          <a:xfrm>
            <a:off x="3812634" y="3399153"/>
            <a:ext cx="1810532" cy="0"/>
          </a:xfrm>
          <a:prstGeom prst="line">
            <a:avLst/>
          </a:prstGeom>
          <a:solidFill>
            <a:schemeClr val="tx1">
              <a:lumMod val="50000"/>
            </a:schemeClr>
          </a:solidFill>
          <a:ln w="9525" cap="flat" cmpd="sng" algn="ctr">
            <a:gradFill flip="none" rotWithShape="1">
              <a:gsLst>
                <a:gs pos="0">
                  <a:schemeClr val="accent3"/>
                </a:gs>
                <a:gs pos="54500">
                  <a:schemeClr val="accent3">
                    <a:lumMod val="75000"/>
                  </a:schemeClr>
                </a:gs>
                <a:gs pos="26000">
                  <a:schemeClr val="bg1">
                    <a:lumMod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accent3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7E1F1BF-6ED9-424F-AE42-05F8DAF1358E}"/>
              </a:ext>
            </a:extLst>
          </p:cNvPr>
          <p:cNvCxnSpPr/>
          <p:nvPr/>
        </p:nvCxnSpPr>
        <p:spPr>
          <a:xfrm>
            <a:off x="6734602" y="3399153"/>
            <a:ext cx="1810532" cy="0"/>
          </a:xfrm>
          <a:prstGeom prst="line">
            <a:avLst/>
          </a:prstGeom>
          <a:solidFill>
            <a:schemeClr val="tx1">
              <a:lumMod val="50000"/>
            </a:schemeClr>
          </a:solidFill>
          <a:ln w="9525" cap="flat" cmpd="sng" algn="ctr">
            <a:gradFill flip="none" rotWithShape="1">
              <a:gsLst>
                <a:gs pos="0">
                  <a:schemeClr val="accent3"/>
                </a:gs>
                <a:gs pos="54500">
                  <a:schemeClr val="accent3">
                    <a:lumMod val="75000"/>
                  </a:schemeClr>
                </a:gs>
                <a:gs pos="26000">
                  <a:schemeClr val="bg1">
                    <a:lumMod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accent3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00D7C55-4475-4D2F-9ECB-1F4F8B65C7DF}"/>
              </a:ext>
            </a:extLst>
          </p:cNvPr>
          <p:cNvCxnSpPr/>
          <p:nvPr/>
        </p:nvCxnSpPr>
        <p:spPr>
          <a:xfrm>
            <a:off x="9656569" y="3399153"/>
            <a:ext cx="1810532" cy="0"/>
          </a:xfrm>
          <a:prstGeom prst="line">
            <a:avLst/>
          </a:prstGeom>
          <a:solidFill>
            <a:schemeClr val="tx1">
              <a:lumMod val="50000"/>
            </a:schemeClr>
          </a:solidFill>
          <a:ln w="9525" cap="flat" cmpd="sng" algn="ctr">
            <a:gradFill flip="none" rotWithShape="1">
              <a:gsLst>
                <a:gs pos="0">
                  <a:schemeClr val="accent3"/>
                </a:gs>
                <a:gs pos="54500">
                  <a:schemeClr val="accent3">
                    <a:lumMod val="75000"/>
                  </a:schemeClr>
                </a:gs>
                <a:gs pos="26000">
                  <a:schemeClr val="bg1">
                    <a:lumMod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accent3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8DCB6CE8-49A8-4C44-94B4-B8A6A6158758}"/>
              </a:ext>
            </a:extLst>
          </p:cNvPr>
          <p:cNvSpPr txBox="1"/>
          <p:nvPr/>
        </p:nvSpPr>
        <p:spPr>
          <a:xfrm>
            <a:off x="3574977" y="3782113"/>
            <a:ext cx="22079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dirty="0"/>
              <a:t>PRIORITISATION OF HEALTHCARE SERVICES: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D70135A-927D-4614-B650-71FAA2E5B096}"/>
              </a:ext>
            </a:extLst>
          </p:cNvPr>
          <p:cNvSpPr txBox="1"/>
          <p:nvPr/>
        </p:nvSpPr>
        <p:spPr>
          <a:xfrm>
            <a:off x="6596678" y="3782113"/>
            <a:ext cx="2086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dirty="0"/>
              <a:t>AFFORDABILITY: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659281D-0A20-4EEB-B16B-F00F371A01C2}"/>
              </a:ext>
            </a:extLst>
          </p:cNvPr>
          <p:cNvSpPr txBox="1"/>
          <p:nvPr/>
        </p:nvSpPr>
        <p:spPr>
          <a:xfrm>
            <a:off x="9484029" y="3782113"/>
            <a:ext cx="2011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dirty="0"/>
              <a:t>ABILITY TO SHARE CARE WITH FAMILY:</a:t>
            </a:r>
          </a:p>
        </p:txBody>
      </p:sp>
    </p:spTree>
    <p:extLst>
      <p:ext uri="{BB962C8B-B14F-4D97-AF65-F5344CB8AC3E}">
        <p14:creationId xmlns:p14="http://schemas.microsoft.com/office/powerpoint/2010/main" val="4168593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D0E4A1A6-48CA-6CD2-F8F9-489D2275B903}"/>
              </a:ext>
            </a:extLst>
          </p:cNvPr>
          <p:cNvSpPr/>
          <p:nvPr/>
        </p:nvSpPr>
        <p:spPr>
          <a:xfrm>
            <a:off x="4744272" y="1196243"/>
            <a:ext cx="2524701" cy="5482349"/>
          </a:xfrm>
          <a:prstGeom prst="roundRect">
            <a:avLst>
              <a:gd name="adj" fmla="val 7498"/>
            </a:avLst>
          </a:prstGeom>
          <a:solidFill>
            <a:schemeClr val="tx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A16A92-4FB7-DE94-3928-3A706B13C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PREPAID HEALTHCARE REDUCES THE COST OF PAY-AS-YOU-GO COSTS</a:t>
            </a:r>
            <a:br>
              <a:rPr lang="en-ZA" dirty="0"/>
            </a:br>
            <a:r>
              <a:rPr lang="en-ZA" dirty="0"/>
              <a:t>OF PRIVATE PRIMARY HEALTHCARE SERVICE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B9DE2B17-052D-3EAC-1C2D-375366E35C74}"/>
              </a:ext>
            </a:extLst>
          </p:cNvPr>
          <p:cNvSpPr/>
          <p:nvPr/>
        </p:nvSpPr>
        <p:spPr>
          <a:xfrm>
            <a:off x="3465970" y="2052199"/>
            <a:ext cx="396000" cy="396000"/>
          </a:xfrm>
          <a:prstGeom prst="ellipse">
            <a:avLst/>
          </a:prstGeom>
          <a:solidFill>
            <a:srgbClr val="082340"/>
          </a:solidFill>
          <a:ln w="952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/>
                <a:ea typeface="+mn-ea"/>
                <a:cs typeface="+mn-cs"/>
              </a:rPr>
              <a:t>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D77846A-2A7F-9BCC-9C7F-BAD22B3F34B5}"/>
              </a:ext>
            </a:extLst>
          </p:cNvPr>
          <p:cNvSpPr/>
          <p:nvPr/>
        </p:nvSpPr>
        <p:spPr>
          <a:xfrm>
            <a:off x="3456581" y="3142136"/>
            <a:ext cx="414779" cy="428069"/>
          </a:xfrm>
          <a:prstGeom prst="ellipse">
            <a:avLst/>
          </a:prstGeom>
          <a:solidFill>
            <a:srgbClr val="082340"/>
          </a:solidFill>
          <a:ln w="952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/>
                <a:ea typeface="+mn-ea"/>
                <a:cs typeface="+mn-cs"/>
              </a:rPr>
              <a:t>3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029BA94-568C-5863-8801-CFDDDD90A625}"/>
              </a:ext>
            </a:extLst>
          </p:cNvPr>
          <p:cNvSpPr txBox="1"/>
          <p:nvPr/>
        </p:nvSpPr>
        <p:spPr>
          <a:xfrm>
            <a:off x="1145886" y="1984433"/>
            <a:ext cx="2246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View prepaid healthcare balance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2DC590B-D086-B693-1667-5FB5A4BF8917}"/>
              </a:ext>
            </a:extLst>
          </p:cNvPr>
          <p:cNvSpPr/>
          <p:nvPr/>
        </p:nvSpPr>
        <p:spPr>
          <a:xfrm>
            <a:off x="8318773" y="1167989"/>
            <a:ext cx="396000" cy="396000"/>
          </a:xfrm>
          <a:prstGeom prst="ellipse">
            <a:avLst/>
          </a:prstGeom>
          <a:solidFill>
            <a:srgbClr val="082340"/>
          </a:solidFill>
          <a:ln w="952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/>
                <a:ea typeface="+mn-ea"/>
                <a:cs typeface="+mn-cs"/>
              </a:rPr>
              <a:t>2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C9A10C2-5927-3CDF-5AB0-F5AE8853F377}"/>
              </a:ext>
            </a:extLst>
          </p:cNvPr>
          <p:cNvSpPr txBox="1"/>
          <p:nvPr/>
        </p:nvSpPr>
        <p:spPr>
          <a:xfrm>
            <a:off x="8748628" y="1196243"/>
            <a:ext cx="29569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Top up healthcare balance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5CD8DF1-401F-E86B-32EC-4EB4FE46D52D}"/>
              </a:ext>
            </a:extLst>
          </p:cNvPr>
          <p:cNvSpPr txBox="1"/>
          <p:nvPr/>
        </p:nvSpPr>
        <p:spPr>
          <a:xfrm>
            <a:off x="1777882" y="2998577"/>
            <a:ext cx="1614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600">
                <a:solidFill>
                  <a:schemeClr val="bg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Affordable health services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F5E46A3-583F-489A-E52F-51F1F16E51CB}"/>
              </a:ext>
            </a:extLst>
          </p:cNvPr>
          <p:cNvSpPr/>
          <p:nvPr/>
        </p:nvSpPr>
        <p:spPr>
          <a:xfrm>
            <a:off x="8318773" y="4243713"/>
            <a:ext cx="396000" cy="396000"/>
          </a:xfrm>
          <a:prstGeom prst="ellipse">
            <a:avLst/>
          </a:prstGeom>
          <a:solidFill>
            <a:srgbClr val="082340"/>
          </a:solidFill>
          <a:ln w="952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/>
                <a:ea typeface="+mn-ea"/>
                <a:cs typeface="+mn-cs"/>
              </a:rPr>
              <a:t>4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50B561E-25AF-7ADC-9B8F-158A26C7E9DD}"/>
              </a:ext>
            </a:extLst>
          </p:cNvPr>
          <p:cNvSpPr txBox="1"/>
          <p:nvPr/>
        </p:nvSpPr>
        <p:spPr>
          <a:xfrm>
            <a:off x="8748627" y="4186566"/>
            <a:ext cx="2595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Find a contracted healthcare provider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0212716-8E0A-6B05-A890-6B0708D80F10}"/>
              </a:ext>
            </a:extLst>
          </p:cNvPr>
          <p:cNvSpPr txBox="1"/>
          <p:nvPr/>
        </p:nvSpPr>
        <p:spPr>
          <a:xfrm>
            <a:off x="8942653" y="3526700"/>
            <a:ext cx="2650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marR="0" lvl="0" indent="-171446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Starts at R50</a:t>
            </a:r>
          </a:p>
          <a:p>
            <a:pPr marL="171446" marR="0" lvl="0" indent="-171446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Retail outlets throughout South Africa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3DA68206-637F-059A-3A9B-848DB200BDB3}"/>
              </a:ext>
            </a:extLst>
          </p:cNvPr>
          <p:cNvSpPr/>
          <p:nvPr/>
        </p:nvSpPr>
        <p:spPr>
          <a:xfrm>
            <a:off x="9022773" y="1983120"/>
            <a:ext cx="954147" cy="600301"/>
          </a:xfrm>
          <a:prstGeom prst="roundRect">
            <a:avLst>
              <a:gd name="adj" fmla="val 6971"/>
            </a:avLst>
          </a:prstGeom>
          <a:solidFill>
            <a:srgbClr val="082340"/>
          </a:solidFill>
          <a:ln w="635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58000">
                    <a:srgbClr val="FFFFFF"/>
                  </a:gs>
                  <a:gs pos="81000">
                    <a:srgbClr val="FFFFFF">
                      <a:lumMod val="75000"/>
                    </a:srgbClr>
                  </a:gs>
                  <a:gs pos="0">
                    <a:srgbClr val="6D6E71"/>
                  </a:gs>
                  <a:gs pos="21000">
                    <a:srgbClr val="FFFFFF"/>
                  </a:gs>
                  <a:gs pos="39806">
                    <a:srgbClr val="B5B6B7"/>
                  </a:gs>
                  <a:gs pos="100000">
                    <a:srgbClr val="6D6E71"/>
                  </a:gs>
                </a:gsLst>
                <a:lin ang="2700000" scaled="1"/>
                <a:tileRect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D759B35-7081-872A-8D1F-6DEB26830022}"/>
              </a:ext>
            </a:extLst>
          </p:cNvPr>
          <p:cNvSpPr txBox="1"/>
          <p:nvPr/>
        </p:nvSpPr>
        <p:spPr>
          <a:xfrm>
            <a:off x="9053894" y="1797859"/>
            <a:ext cx="95264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rIns="0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In-store vouchers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F89827AD-4A89-2C35-C5AE-DF72302DD7B6}"/>
              </a:ext>
            </a:extLst>
          </p:cNvPr>
          <p:cNvSpPr/>
          <p:nvPr/>
        </p:nvSpPr>
        <p:spPr>
          <a:xfrm>
            <a:off x="9022773" y="2883603"/>
            <a:ext cx="954147" cy="600301"/>
          </a:xfrm>
          <a:prstGeom prst="roundRect">
            <a:avLst>
              <a:gd name="adj" fmla="val 6971"/>
            </a:avLst>
          </a:prstGeom>
          <a:solidFill>
            <a:srgbClr val="082340"/>
          </a:solidFill>
          <a:ln w="635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58000">
                    <a:srgbClr val="FFFFFF"/>
                  </a:gs>
                  <a:gs pos="81000">
                    <a:srgbClr val="FFFFFF">
                      <a:lumMod val="75000"/>
                    </a:srgbClr>
                  </a:gs>
                  <a:gs pos="0">
                    <a:srgbClr val="6D6E71"/>
                  </a:gs>
                  <a:gs pos="21000">
                    <a:srgbClr val="FFFFFF"/>
                  </a:gs>
                  <a:gs pos="39806">
                    <a:srgbClr val="B5B6B7"/>
                  </a:gs>
                  <a:gs pos="100000">
                    <a:srgbClr val="6D6E71"/>
                  </a:gs>
                </a:gsLst>
                <a:lin ang="2700000" scaled="1"/>
                <a:tileRect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E9E72D3-7556-4AE3-9BBD-751A2140DCA3}"/>
              </a:ext>
            </a:extLst>
          </p:cNvPr>
          <p:cNvSpPr txBox="1"/>
          <p:nvPr/>
        </p:nvSpPr>
        <p:spPr>
          <a:xfrm>
            <a:off x="9022774" y="2698343"/>
            <a:ext cx="972401" cy="184666"/>
          </a:xfrm>
          <a:prstGeom prst="rect">
            <a:avLst/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Discovery Bank</a:t>
            </a:r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6DD0B059-7789-2013-1A25-BD65D6EADB31}"/>
              </a:ext>
            </a:extLst>
          </p:cNvPr>
          <p:cNvSpPr/>
          <p:nvPr/>
        </p:nvSpPr>
        <p:spPr>
          <a:xfrm>
            <a:off x="10231795" y="1983990"/>
            <a:ext cx="954147" cy="600301"/>
          </a:xfrm>
          <a:prstGeom prst="roundRect">
            <a:avLst>
              <a:gd name="adj" fmla="val 6971"/>
            </a:avLst>
          </a:prstGeom>
          <a:solidFill>
            <a:srgbClr val="082340"/>
          </a:solidFill>
          <a:ln w="635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58000">
                    <a:srgbClr val="FFFFFF"/>
                  </a:gs>
                  <a:gs pos="81000">
                    <a:srgbClr val="FFFFFF">
                      <a:lumMod val="75000"/>
                    </a:srgbClr>
                  </a:gs>
                  <a:gs pos="0">
                    <a:srgbClr val="6D6E71"/>
                  </a:gs>
                  <a:gs pos="21000">
                    <a:srgbClr val="FFFFFF"/>
                  </a:gs>
                  <a:gs pos="39806">
                    <a:srgbClr val="B5B6B7"/>
                  </a:gs>
                  <a:gs pos="100000">
                    <a:srgbClr val="6D6E71"/>
                  </a:gs>
                </a:gsLst>
                <a:lin ang="2700000" scaled="1"/>
                <a:tileRect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B5AF74A-6DB4-2DDF-4ED6-1E4FB67DCF1F}"/>
              </a:ext>
            </a:extLst>
          </p:cNvPr>
          <p:cNvSpPr txBox="1"/>
          <p:nvPr/>
        </p:nvSpPr>
        <p:spPr>
          <a:xfrm>
            <a:off x="10178946" y="1798730"/>
            <a:ext cx="1058220" cy="184666"/>
          </a:xfrm>
          <a:prstGeom prst="rect">
            <a:avLst/>
          </a:prstGeom>
          <a:noFill/>
          <a:ln>
            <a:noFill/>
          </a:ln>
        </p:spPr>
        <p:txBody>
          <a:bodyPr wrap="square" lIns="0" rIns="0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In-app debit or credit card</a:t>
            </a:r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9F8837FB-F420-E65F-BE18-C73F25251E3E}"/>
              </a:ext>
            </a:extLst>
          </p:cNvPr>
          <p:cNvSpPr/>
          <p:nvPr/>
        </p:nvSpPr>
        <p:spPr>
          <a:xfrm>
            <a:off x="10231796" y="2884474"/>
            <a:ext cx="954147" cy="600301"/>
          </a:xfrm>
          <a:prstGeom prst="roundRect">
            <a:avLst>
              <a:gd name="adj" fmla="val 6971"/>
            </a:avLst>
          </a:prstGeom>
          <a:solidFill>
            <a:srgbClr val="082340"/>
          </a:solidFill>
          <a:ln w="635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58000">
                    <a:srgbClr val="FFFFFF"/>
                  </a:gs>
                  <a:gs pos="81000">
                    <a:srgbClr val="FFFFFF">
                      <a:lumMod val="75000"/>
                    </a:srgbClr>
                  </a:gs>
                  <a:gs pos="0">
                    <a:srgbClr val="6D6E71"/>
                  </a:gs>
                  <a:gs pos="21000">
                    <a:srgbClr val="FFFFFF"/>
                  </a:gs>
                  <a:gs pos="39806">
                    <a:srgbClr val="B5B6B7"/>
                  </a:gs>
                  <a:gs pos="100000">
                    <a:srgbClr val="6D6E71"/>
                  </a:gs>
                </a:gsLst>
                <a:lin ang="2700000" scaled="1"/>
                <a:tileRect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36731B9-3D08-4931-4B59-AACAF31208D6}"/>
              </a:ext>
            </a:extLst>
          </p:cNvPr>
          <p:cNvSpPr txBox="1"/>
          <p:nvPr/>
        </p:nvSpPr>
        <p:spPr>
          <a:xfrm>
            <a:off x="10233293" y="2699214"/>
            <a:ext cx="972401" cy="184666"/>
          </a:xfrm>
          <a:prstGeom prst="rect">
            <a:avLst/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Discovery Miles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515DCF7-F5D0-BE68-F76E-D9A14F3899EF}"/>
              </a:ext>
            </a:extLst>
          </p:cNvPr>
          <p:cNvSpPr txBox="1"/>
          <p:nvPr/>
        </p:nvSpPr>
        <p:spPr>
          <a:xfrm>
            <a:off x="8680314" y="1470094"/>
            <a:ext cx="2956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Multiple top-up options</a:t>
            </a:r>
          </a:p>
        </p:txBody>
      </p:sp>
      <p:pic>
        <p:nvPicPr>
          <p:cNvPr id="102" name="Picture 101" descr="Logo&#10;&#10;Description automatically generated">
            <a:extLst>
              <a:ext uri="{FF2B5EF4-FFF2-40B4-BE49-F238E27FC236}">
                <a16:creationId xmlns:a16="http://schemas.microsoft.com/office/drawing/2014/main" id="{A785DECA-398F-49E9-A1B7-BB745B67C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4965" y="2087635"/>
            <a:ext cx="807715" cy="385684"/>
          </a:xfrm>
          <a:prstGeom prst="rect">
            <a:avLst/>
          </a:prstGeom>
          <a:ln w="6350">
            <a:solidFill>
              <a:srgbClr val="FFFFFF"/>
            </a:solidFill>
          </a:ln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AAAA4293-D0B9-C0C2-9E0B-A79B37FAAC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0675" y="2894360"/>
            <a:ext cx="576117" cy="576117"/>
          </a:xfrm>
          <a:prstGeom prst="rect">
            <a:avLst/>
          </a:prstGeom>
          <a:ln w="6350">
            <a:noFill/>
          </a:ln>
        </p:spPr>
      </p:pic>
      <p:pic>
        <p:nvPicPr>
          <p:cNvPr id="104" name="Picture 2" descr="What it means to Bank Healthier | News - Discovery">
            <a:extLst>
              <a:ext uri="{FF2B5EF4-FFF2-40B4-BE49-F238E27FC236}">
                <a16:creationId xmlns:a16="http://schemas.microsoft.com/office/drawing/2014/main" id="{6C919AA3-0887-0D77-EB91-1DA2F1CEC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965" y="2963046"/>
            <a:ext cx="807715" cy="445335"/>
          </a:xfrm>
          <a:prstGeom prst="rect">
            <a:avLst/>
          </a:prstGeom>
          <a:noFill/>
          <a:ln w="6350">
            <a:solidFill>
              <a:srgbClr val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04" descr="A screenshot of a cell phone&#10;&#10;Description automatically generated">
            <a:extLst>
              <a:ext uri="{FF2B5EF4-FFF2-40B4-BE49-F238E27FC236}">
                <a16:creationId xmlns:a16="http://schemas.microsoft.com/office/drawing/2014/main" id="{A0794C3C-F731-D173-B766-C274A07B3C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4973" y="2087880"/>
            <a:ext cx="706163" cy="393685"/>
          </a:xfrm>
          <a:prstGeom prst="rect">
            <a:avLst/>
          </a:prstGeom>
          <a:ln w="6350">
            <a:noFill/>
          </a:ln>
        </p:spPr>
      </p:pic>
      <p:grpSp>
        <p:nvGrpSpPr>
          <p:cNvPr id="111" name="Group 110">
            <a:extLst>
              <a:ext uri="{FF2B5EF4-FFF2-40B4-BE49-F238E27FC236}">
                <a16:creationId xmlns:a16="http://schemas.microsoft.com/office/drawing/2014/main" id="{C02D9425-52F3-B0C1-8B47-17836D0BEB76}"/>
              </a:ext>
            </a:extLst>
          </p:cNvPr>
          <p:cNvGrpSpPr/>
          <p:nvPr/>
        </p:nvGrpSpPr>
        <p:grpSpPr>
          <a:xfrm>
            <a:off x="1409647" y="3698423"/>
            <a:ext cx="1102482" cy="778252"/>
            <a:chOff x="6025569" y="2896145"/>
            <a:chExt cx="1867028" cy="1317952"/>
          </a:xfrm>
        </p:grpSpPr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7C945D5A-5745-EDEF-F685-936191AE21C0}"/>
                </a:ext>
              </a:extLst>
            </p:cNvPr>
            <p:cNvSpPr/>
            <p:nvPr/>
          </p:nvSpPr>
          <p:spPr>
            <a:xfrm>
              <a:off x="6025569" y="3206961"/>
              <a:ext cx="1861189" cy="1007136"/>
            </a:xfrm>
            <a:prstGeom prst="roundRect">
              <a:avLst>
                <a:gd name="adj" fmla="val 6971"/>
              </a:avLst>
            </a:prstGeom>
            <a:blipFill>
              <a:blip r:embed="rId6"/>
              <a:stretch>
                <a:fillRect/>
              </a:stretch>
            </a:blipFill>
            <a:ln w="63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376A9B3A-0600-7EE6-50C4-EE0480C2833C}"/>
                </a:ext>
              </a:extLst>
            </p:cNvPr>
            <p:cNvSpPr txBox="1"/>
            <p:nvPr/>
          </p:nvSpPr>
          <p:spPr>
            <a:xfrm>
              <a:off x="6025569" y="2896145"/>
              <a:ext cx="1867028" cy="338789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 Virtual GP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5EE45558-65BA-A4FF-BEA7-D35A3ECF8E5F}"/>
              </a:ext>
            </a:extLst>
          </p:cNvPr>
          <p:cNvGrpSpPr/>
          <p:nvPr/>
        </p:nvGrpSpPr>
        <p:grpSpPr>
          <a:xfrm>
            <a:off x="2761189" y="3689431"/>
            <a:ext cx="992696" cy="788109"/>
            <a:chOff x="6285965" y="2879455"/>
            <a:chExt cx="1681107" cy="1334643"/>
          </a:xfrm>
        </p:grpSpPr>
        <p:sp>
          <p:nvSpPr>
            <p:cNvPr id="125" name="Rectangle: Rounded Corners 124">
              <a:extLst>
                <a:ext uri="{FF2B5EF4-FFF2-40B4-BE49-F238E27FC236}">
                  <a16:creationId xmlns:a16="http://schemas.microsoft.com/office/drawing/2014/main" id="{8B8BB947-0CEF-0395-3BD1-6A905A793C7F}"/>
                </a:ext>
              </a:extLst>
            </p:cNvPr>
            <p:cNvSpPr/>
            <p:nvPr/>
          </p:nvSpPr>
          <p:spPr>
            <a:xfrm>
              <a:off x="6285965" y="3206959"/>
              <a:ext cx="1600790" cy="1007139"/>
            </a:xfrm>
            <a:prstGeom prst="roundRect">
              <a:avLst>
                <a:gd name="adj" fmla="val 6971"/>
              </a:avLst>
            </a:prstGeom>
            <a:blipFill>
              <a:blip r:embed="rId7"/>
              <a:stretch>
                <a:fillRect/>
              </a:stretch>
            </a:blipFill>
            <a:ln w="63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EAF45C68-45F0-E9D1-1858-9D38F6156768}"/>
                </a:ext>
              </a:extLst>
            </p:cNvPr>
            <p:cNvSpPr txBox="1"/>
            <p:nvPr/>
          </p:nvSpPr>
          <p:spPr>
            <a:xfrm>
              <a:off x="6285965" y="2879455"/>
              <a:ext cx="1681107" cy="338788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In-person GP</a:t>
              </a:r>
            </a:p>
          </p:txBody>
        </p:sp>
      </p:grpSp>
      <p:pic>
        <p:nvPicPr>
          <p:cNvPr id="126" name="Picture 125">
            <a:extLst>
              <a:ext uri="{FF2B5EF4-FFF2-40B4-BE49-F238E27FC236}">
                <a16:creationId xmlns:a16="http://schemas.microsoft.com/office/drawing/2014/main" id="{304A3B0B-8E0B-2CDF-2484-96E079A141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453" y="1313996"/>
            <a:ext cx="2262331" cy="5246222"/>
          </a:xfrm>
          <a:prstGeom prst="rect">
            <a:avLst/>
          </a:prstGeom>
        </p:spPr>
      </p:pic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1C36252C-AC75-9C08-5333-15D18CBBEE71}"/>
              </a:ext>
            </a:extLst>
          </p:cNvPr>
          <p:cNvSpPr/>
          <p:nvPr/>
        </p:nvSpPr>
        <p:spPr>
          <a:xfrm>
            <a:off x="7210098" y="1376625"/>
            <a:ext cx="1108676" cy="1407666"/>
          </a:xfrm>
          <a:custGeom>
            <a:avLst/>
            <a:gdLst>
              <a:gd name="connsiteX0" fmla="*/ 0 w 1065125"/>
              <a:gd name="connsiteY0" fmla="*/ 924449 h 924449"/>
              <a:gd name="connsiteX1" fmla="*/ 693336 w 1065125"/>
              <a:gd name="connsiteY1" fmla="*/ 924449 h 924449"/>
              <a:gd name="connsiteX2" fmla="*/ 693336 w 1065125"/>
              <a:gd name="connsiteY2" fmla="*/ 0 h 924449"/>
              <a:gd name="connsiteX3" fmla="*/ 1065125 w 1065125"/>
              <a:gd name="connsiteY3" fmla="*/ 0 h 92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5125" h="924449">
                <a:moveTo>
                  <a:pt x="0" y="924449"/>
                </a:moveTo>
                <a:lnTo>
                  <a:pt x="693336" y="924449"/>
                </a:lnTo>
                <a:lnTo>
                  <a:pt x="693336" y="0"/>
                </a:lnTo>
                <a:lnTo>
                  <a:pt x="1065125" y="0"/>
                </a:lnTo>
              </a:path>
            </a:pathLst>
          </a:cu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diamond" w="lg" len="lg"/>
            <a:tailEnd type="oval" w="sm" len="sm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D6E71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94C492E3-7FAE-464E-E516-ED5A0EE303A2}"/>
              </a:ext>
            </a:extLst>
          </p:cNvPr>
          <p:cNvSpPr/>
          <p:nvPr/>
        </p:nvSpPr>
        <p:spPr>
          <a:xfrm>
            <a:off x="6639557" y="4448175"/>
            <a:ext cx="1675768" cy="1894751"/>
          </a:xfrm>
          <a:custGeom>
            <a:avLst/>
            <a:gdLst>
              <a:gd name="connsiteX0" fmla="*/ 0 w 2752725"/>
              <a:gd name="connsiteY0" fmla="*/ 1514475 h 1514475"/>
              <a:gd name="connsiteX1" fmla="*/ 2324100 w 2752725"/>
              <a:gd name="connsiteY1" fmla="*/ 1514475 h 1514475"/>
              <a:gd name="connsiteX2" fmla="*/ 2324100 w 2752725"/>
              <a:gd name="connsiteY2" fmla="*/ 0 h 1514475"/>
              <a:gd name="connsiteX3" fmla="*/ 2752725 w 2752725"/>
              <a:gd name="connsiteY3" fmla="*/ 0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2725" h="1514475">
                <a:moveTo>
                  <a:pt x="0" y="1514475"/>
                </a:moveTo>
                <a:lnTo>
                  <a:pt x="2324100" y="1514475"/>
                </a:lnTo>
                <a:lnTo>
                  <a:pt x="2324100" y="0"/>
                </a:lnTo>
                <a:lnTo>
                  <a:pt x="2752725" y="0"/>
                </a:lnTo>
              </a:path>
            </a:pathLst>
          </a:cu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diamond" w="lg" len="lg"/>
            <a:tailEnd type="oval" w="sm" len="sm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D6E71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8BADE35B-533A-68F4-BE82-3FB54994A0C5}"/>
              </a:ext>
            </a:extLst>
          </p:cNvPr>
          <p:cNvSpPr/>
          <p:nvPr/>
        </p:nvSpPr>
        <p:spPr>
          <a:xfrm>
            <a:off x="3871360" y="3369502"/>
            <a:ext cx="1589989" cy="300625"/>
          </a:xfrm>
          <a:custGeom>
            <a:avLst/>
            <a:gdLst>
              <a:gd name="connsiteX0" fmla="*/ 1665962 w 1665962"/>
              <a:gd name="connsiteY0" fmla="*/ 300625 h 300625"/>
              <a:gd name="connsiteX1" fmla="*/ 839244 w 1665962"/>
              <a:gd name="connsiteY1" fmla="*/ 300625 h 300625"/>
              <a:gd name="connsiteX2" fmla="*/ 839244 w 1665962"/>
              <a:gd name="connsiteY2" fmla="*/ 0 h 300625"/>
              <a:gd name="connsiteX3" fmla="*/ 0 w 1665962"/>
              <a:gd name="connsiteY3" fmla="*/ 0 h 30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5962" h="300625">
                <a:moveTo>
                  <a:pt x="1665962" y="300625"/>
                </a:moveTo>
                <a:lnTo>
                  <a:pt x="839244" y="300625"/>
                </a:lnTo>
                <a:lnTo>
                  <a:pt x="839244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diamond" w="lg" len="lg"/>
            <a:tailEnd type="oval" w="sm" len="sm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D6E71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31" name="Freeform: Shape 34">
            <a:extLst>
              <a:ext uri="{FF2B5EF4-FFF2-40B4-BE49-F238E27FC236}">
                <a16:creationId xmlns:a16="http://schemas.microsoft.com/office/drawing/2014/main" id="{E642EFA6-8B09-E7AF-E9A7-D3870A37F0DF}"/>
              </a:ext>
            </a:extLst>
          </p:cNvPr>
          <p:cNvSpPr/>
          <p:nvPr/>
        </p:nvSpPr>
        <p:spPr>
          <a:xfrm>
            <a:off x="3854405" y="2251311"/>
            <a:ext cx="1589989" cy="300625"/>
          </a:xfrm>
          <a:custGeom>
            <a:avLst/>
            <a:gdLst>
              <a:gd name="connsiteX0" fmla="*/ 1665962 w 1665962"/>
              <a:gd name="connsiteY0" fmla="*/ 300625 h 300625"/>
              <a:gd name="connsiteX1" fmla="*/ 839244 w 1665962"/>
              <a:gd name="connsiteY1" fmla="*/ 300625 h 300625"/>
              <a:gd name="connsiteX2" fmla="*/ 839244 w 1665962"/>
              <a:gd name="connsiteY2" fmla="*/ 0 h 300625"/>
              <a:gd name="connsiteX3" fmla="*/ 0 w 1665962"/>
              <a:gd name="connsiteY3" fmla="*/ 0 h 30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5962" h="300625">
                <a:moveTo>
                  <a:pt x="1665962" y="300625"/>
                </a:moveTo>
                <a:lnTo>
                  <a:pt x="839244" y="300625"/>
                </a:lnTo>
                <a:lnTo>
                  <a:pt x="839244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diamond" w="lg" len="lg"/>
            <a:tailEnd type="oval" w="sm" len="sm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D6E71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7C971EB8-9F77-B3B8-4889-A2ED0D40BA7C}"/>
              </a:ext>
            </a:extLst>
          </p:cNvPr>
          <p:cNvSpPr/>
          <p:nvPr/>
        </p:nvSpPr>
        <p:spPr>
          <a:xfrm>
            <a:off x="3465970" y="5638822"/>
            <a:ext cx="396000" cy="396000"/>
          </a:xfrm>
          <a:prstGeom prst="ellipse">
            <a:avLst/>
          </a:prstGeom>
          <a:solidFill>
            <a:srgbClr val="082340"/>
          </a:solidFill>
          <a:ln w="952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/>
                <a:ea typeface="+mn-ea"/>
                <a:cs typeface="+mn-cs"/>
              </a:rPr>
              <a:t>5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5D8B8E13-D963-B2CA-A6EB-FA2C40C79FA4}"/>
              </a:ext>
            </a:extLst>
          </p:cNvPr>
          <p:cNvSpPr txBox="1"/>
          <p:nvPr/>
        </p:nvSpPr>
        <p:spPr>
          <a:xfrm>
            <a:off x="737489" y="5573853"/>
            <a:ext cx="2752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Seamless</a:t>
            </a:r>
          </a:p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share care functionality</a:t>
            </a:r>
          </a:p>
        </p:txBody>
      </p:sp>
      <p:sp>
        <p:nvSpPr>
          <p:cNvPr id="134" name="Freeform: Shape 34">
            <a:extLst>
              <a:ext uri="{FF2B5EF4-FFF2-40B4-BE49-F238E27FC236}">
                <a16:creationId xmlns:a16="http://schemas.microsoft.com/office/drawing/2014/main" id="{DE1807B0-7C2B-9C9A-20E5-B806D85EEAC8}"/>
              </a:ext>
            </a:extLst>
          </p:cNvPr>
          <p:cNvSpPr/>
          <p:nvPr/>
        </p:nvSpPr>
        <p:spPr>
          <a:xfrm>
            <a:off x="3871360" y="5835591"/>
            <a:ext cx="1573034" cy="206394"/>
          </a:xfrm>
          <a:custGeom>
            <a:avLst/>
            <a:gdLst>
              <a:gd name="connsiteX0" fmla="*/ 1665962 w 1665962"/>
              <a:gd name="connsiteY0" fmla="*/ 300625 h 300625"/>
              <a:gd name="connsiteX1" fmla="*/ 839244 w 1665962"/>
              <a:gd name="connsiteY1" fmla="*/ 300625 h 300625"/>
              <a:gd name="connsiteX2" fmla="*/ 839244 w 1665962"/>
              <a:gd name="connsiteY2" fmla="*/ 0 h 300625"/>
              <a:gd name="connsiteX3" fmla="*/ 0 w 1665962"/>
              <a:gd name="connsiteY3" fmla="*/ 0 h 30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5962" h="300625">
                <a:moveTo>
                  <a:pt x="1665962" y="300625"/>
                </a:moveTo>
                <a:lnTo>
                  <a:pt x="839244" y="300625"/>
                </a:lnTo>
                <a:lnTo>
                  <a:pt x="839244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diamond" w="lg" len="lg"/>
            <a:tailEnd type="oval" w="sm" len="sm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D6E71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0561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D44DD-8A52-45F0-D92C-0187BD1C9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5844" y="5035255"/>
            <a:ext cx="9867037" cy="893524"/>
          </a:xfrm>
        </p:spPr>
        <p:txBody>
          <a:bodyPr/>
          <a:lstStyle/>
          <a:p>
            <a:r>
              <a:rPr lang="en-ZA" dirty="0"/>
              <a:t>Introduction to the </a:t>
            </a:r>
            <a:br>
              <a:rPr lang="en-ZA" dirty="0"/>
            </a:br>
            <a:r>
              <a:rPr lang="en-ZA" dirty="0"/>
              <a:t>HEALTHCARE FUNDING ENVIRONMENT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E267AD1-6ECA-B7F2-3D33-3B06B5997F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844" y="5999723"/>
            <a:ext cx="9867037" cy="345515"/>
          </a:xfrm>
        </p:spPr>
        <p:txBody>
          <a:bodyPr/>
          <a:lstStyle/>
          <a:p>
            <a:r>
              <a:rPr lang="en-US" dirty="0"/>
              <a:t>DEON KOTZÉ | CHIEF PRODUCT OFFICER</a:t>
            </a:r>
          </a:p>
        </p:txBody>
      </p:sp>
    </p:spTree>
    <p:extLst>
      <p:ext uri="{BB962C8B-B14F-4D97-AF65-F5344CB8AC3E}">
        <p14:creationId xmlns:p14="http://schemas.microsoft.com/office/powerpoint/2010/main" val="138955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Single Corner Rounded 3">
            <a:extLst>
              <a:ext uri="{FF2B5EF4-FFF2-40B4-BE49-F238E27FC236}">
                <a16:creationId xmlns:a16="http://schemas.microsoft.com/office/drawing/2014/main" id="{7499E49A-9440-DF1B-41BF-2E1E27ED2794}"/>
              </a:ext>
            </a:extLst>
          </p:cNvPr>
          <p:cNvSpPr/>
          <p:nvPr/>
        </p:nvSpPr>
        <p:spPr>
          <a:xfrm>
            <a:off x="0" y="0"/>
            <a:ext cx="7346022" cy="6858000"/>
          </a:xfrm>
          <a:prstGeom prst="round1Rect">
            <a:avLst>
              <a:gd name="adj" fmla="val 648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BED1CD-164A-FDB5-E1AA-EF765BF0E5C6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Rounded Rectangle 11">
            <a:extLst>
              <a:ext uri="{FF2B5EF4-FFF2-40B4-BE49-F238E27FC236}">
                <a16:creationId xmlns:a16="http://schemas.microsoft.com/office/drawing/2014/main" id="{D89227ED-536F-A8F4-B499-E113E80C2E63}"/>
              </a:ext>
            </a:extLst>
          </p:cNvPr>
          <p:cNvSpPr/>
          <p:nvPr/>
        </p:nvSpPr>
        <p:spPr>
          <a:xfrm rot="5400000" flipH="1">
            <a:off x="7287294" y="1283992"/>
            <a:ext cx="3991800" cy="4984198"/>
          </a:xfrm>
          <a:prstGeom prst="round2SameRect">
            <a:avLst>
              <a:gd name="adj1" fmla="val 5857"/>
              <a:gd name="adj2" fmla="val 0"/>
            </a:avLst>
          </a:prstGeom>
          <a:solidFill>
            <a:srgbClr val="082340"/>
          </a:solidFill>
          <a:ln w="1270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9025C07-8188-961D-0B21-74FECFB1E4CB}"/>
              </a:ext>
            </a:extLst>
          </p:cNvPr>
          <p:cNvGrpSpPr/>
          <p:nvPr/>
        </p:nvGrpSpPr>
        <p:grpSpPr>
          <a:xfrm>
            <a:off x="6734750" y="2466108"/>
            <a:ext cx="5122288" cy="2619967"/>
            <a:chOff x="6734750" y="2976711"/>
            <a:chExt cx="5122288" cy="261996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8926E2D-0254-CD87-0931-6FDCE765614B}"/>
                </a:ext>
              </a:extLst>
            </p:cNvPr>
            <p:cNvSpPr txBox="1"/>
            <p:nvPr/>
          </p:nvSpPr>
          <p:spPr>
            <a:xfrm>
              <a:off x="6847440" y="2976711"/>
              <a:ext cx="498419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1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WHY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4406517-C93A-E6DB-3F75-CA5D52F4E941}"/>
                </a:ext>
              </a:extLst>
            </p:cNvPr>
            <p:cNvSpPr/>
            <p:nvPr/>
          </p:nvSpPr>
          <p:spPr>
            <a:xfrm>
              <a:off x="8367539" y="4006234"/>
              <a:ext cx="1944000" cy="64451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A54985A0-BA14-4A78-4CBA-C3436A31F514}"/>
                </a:ext>
              </a:extLst>
            </p:cNvPr>
            <p:cNvSpPr txBox="1">
              <a:spLocks/>
            </p:cNvSpPr>
            <p:nvPr/>
          </p:nvSpPr>
          <p:spPr>
            <a:xfrm>
              <a:off x="6822040" y="4268139"/>
              <a:ext cx="5034998" cy="752475"/>
            </a:xfrm>
            <a:prstGeom prst="rect">
              <a:avLst/>
            </a:prstGeom>
          </p:spPr>
          <p:txBody>
            <a:bodyPr vert="horz" lIns="91440" tIns="45720" rIns="91440" bIns="45720" rtlCol="0" anchor="ctr" anchorCtr="0">
              <a:noAutofit/>
            </a:bodyPr>
            <a:lstStyle/>
            <a:p>
              <a:pPr marL="342900" marR="0" lvl="0" indent="-34290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90000"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do we need healthcare funding in</a:t>
              </a: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AE60B7D9-646D-5F9D-DEF3-AD85DF90A2EE}"/>
                </a:ext>
              </a:extLst>
            </p:cNvPr>
            <p:cNvSpPr/>
            <p:nvPr/>
          </p:nvSpPr>
          <p:spPr>
            <a:xfrm>
              <a:off x="6734750" y="4796577"/>
              <a:ext cx="5096888" cy="800101"/>
            </a:xfrm>
            <a:prstGeom prst="roundRect">
              <a:avLst/>
            </a:prstGeom>
            <a:noFill/>
            <a:ln w="12700" cap="flat" cmpd="sng" algn="ctr">
              <a:noFill/>
              <a:prstDash val="sysDot"/>
            </a:ln>
            <a:effectLst/>
          </p:spPr>
          <p:txBody>
            <a:bodyPr tIns="91440" bIns="91440" rtlCol="0" anchor="ctr"/>
            <a:lstStyle/>
            <a:p>
              <a:pPr marL="342900" marR="0" lvl="0" indent="-342900" algn="ctr" defTabSz="914400" rtl="0" eaLnBrk="0" fontAlgn="base" latinLnBrk="0" hangingPunct="0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Pct val="90000"/>
                <a:buFontTx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1EBEAA"/>
                      </a:gs>
                      <a:gs pos="100000">
                        <a:srgbClr val="3D45E0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South Africa?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1EBEAA"/>
                    </a:gs>
                    <a:gs pos="100000">
                      <a:srgbClr val="3D45E0"/>
                    </a:gs>
                  </a:gsLst>
                  <a:lin ang="0" scaled="1"/>
                  <a:tileRect/>
                </a:gra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1C5EFE7-A2C2-186C-A38A-10B4F0E0FAE3}"/>
              </a:ext>
            </a:extLst>
          </p:cNvPr>
          <p:cNvSpPr/>
          <p:nvPr/>
        </p:nvSpPr>
        <p:spPr>
          <a:xfrm flipH="1">
            <a:off x="6174335" y="1233488"/>
            <a:ext cx="1233520" cy="1233520"/>
          </a:xfrm>
          <a:prstGeom prst="ellipse">
            <a:avLst/>
          </a:prstGeom>
          <a:gradFill>
            <a:gsLst>
              <a:gs pos="0">
                <a:schemeClr val="accent1"/>
              </a:gs>
              <a:gs pos="98000">
                <a:schemeClr val="accent2"/>
              </a:gs>
            </a:gsLst>
            <a:lin ang="5400000" scaled="1"/>
          </a:gra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Open Sans"/>
                <a:ea typeface="+mn-ea"/>
                <a:cs typeface="+mn-cs"/>
              </a:rPr>
              <a:t>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1DFBDB-FC95-2E0F-1FAE-D177102CC59C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520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C42E4-D343-3450-0602-181F91A77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38" y="388938"/>
            <a:ext cx="11496700" cy="342584"/>
          </a:xfrm>
        </p:spPr>
        <p:txBody>
          <a:bodyPr/>
          <a:lstStyle/>
          <a:p>
            <a:r>
              <a:rPr lang="en-US" sz="2300" dirty="0"/>
              <a:t>Healthcare is unaffordable for individuals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351B3C-901B-26E9-B59A-E4373A16E0A8}"/>
              </a:ext>
            </a:extLst>
          </p:cNvPr>
          <p:cNvSpPr/>
          <p:nvPr/>
        </p:nvSpPr>
        <p:spPr>
          <a:xfrm>
            <a:off x="8131149" y="4649656"/>
            <a:ext cx="3622557" cy="1705261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70" b="1" i="0" u="none" strike="noStrike" kern="1200" cap="none" spc="53" normalizeH="0" baseline="0" noProof="0" dirty="0">
              <a:ln w="0"/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Open Sans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A6B58D-1B59-616A-02AF-5E5A3E642C74}"/>
              </a:ext>
            </a:extLst>
          </p:cNvPr>
          <p:cNvSpPr/>
          <p:nvPr/>
        </p:nvSpPr>
        <p:spPr>
          <a:xfrm>
            <a:off x="8131149" y="1092746"/>
            <a:ext cx="3622557" cy="1705261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70" b="1" i="0" u="none" strike="noStrike" kern="1200" cap="none" spc="53" normalizeH="0" baseline="0" noProof="0" dirty="0">
              <a:ln w="0"/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Open Sans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CCE670-ABE7-CFDC-2EB7-9A66762D0655}"/>
              </a:ext>
            </a:extLst>
          </p:cNvPr>
          <p:cNvSpPr/>
          <p:nvPr/>
        </p:nvSpPr>
        <p:spPr>
          <a:xfrm>
            <a:off x="8130887" y="2873008"/>
            <a:ext cx="3622557" cy="1705261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70" b="1" i="0" u="none" strike="noStrike" kern="1200" cap="none" spc="53" normalizeH="0" baseline="0" noProof="0" dirty="0">
              <a:ln w="0"/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Open Sans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0D48A-D25D-1848-188A-2DC71CF54983}"/>
              </a:ext>
            </a:extLst>
          </p:cNvPr>
          <p:cNvSpPr txBox="1"/>
          <p:nvPr/>
        </p:nvSpPr>
        <p:spPr>
          <a:xfrm>
            <a:off x="9142886" y="1748704"/>
            <a:ext cx="2032259" cy="461838"/>
          </a:xfrm>
          <a:prstGeom prst="rect">
            <a:avLst/>
          </a:prstGeom>
          <a:noFill/>
        </p:spPr>
        <p:txBody>
          <a:bodyPr wrap="square" lIns="38098" tIns="38098" rIns="38098" bIns="38098" rtlCol="0" anchor="ctr" anchorCtr="0">
            <a:noAutofit/>
          </a:bodyPr>
          <a:lstStyle/>
          <a:p>
            <a:pPr marL="0" marR="0" lvl="0" indent="0" algn="l" defTabSz="6450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963" b="1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CB812"/>
                    </a:gs>
                    <a:gs pos="100000">
                      <a:srgbClr val="F00A23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>
                  <a:outerShdw blurRad="38100" dist="254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284 years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4F5BE8-E752-06BB-88E6-B45C4E14D0E3}"/>
              </a:ext>
            </a:extLst>
          </p:cNvPr>
          <p:cNvSpPr txBox="1"/>
          <p:nvPr/>
        </p:nvSpPr>
        <p:spPr>
          <a:xfrm>
            <a:off x="8227525" y="2231714"/>
            <a:ext cx="3429804" cy="461838"/>
          </a:xfrm>
          <a:prstGeom prst="rect">
            <a:avLst/>
          </a:prstGeom>
          <a:noFill/>
        </p:spPr>
        <p:txBody>
          <a:bodyPr wrap="square" lIns="38098" tIns="38098" rIns="38098" bIns="38098" rtlCol="0" anchor="ctr" anchorCtr="0">
            <a:noAutofit/>
          </a:bodyPr>
          <a:lstStyle/>
          <a:p>
            <a:pPr marL="0" marR="0" lvl="0" indent="0" algn="ctr" defTabSz="6450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worth of contributions to fund </a:t>
            </a:r>
            <a:br>
              <a:rPr kumimoji="0" lang="en-ZA" sz="1482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482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the highest claim</a:t>
            </a:r>
          </a:p>
        </p:txBody>
      </p:sp>
      <p:pic>
        <p:nvPicPr>
          <p:cNvPr id="10" name="Graphic 117">
            <a:extLst>
              <a:ext uri="{FF2B5EF4-FFF2-40B4-BE49-F238E27FC236}">
                <a16:creationId xmlns:a16="http://schemas.microsoft.com/office/drawing/2014/main" id="{621B78F4-E212-EE50-8C70-DD3AA97E0B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49598" y="966784"/>
            <a:ext cx="838453" cy="8384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D985154-0D36-C448-F776-0298CD86797B}"/>
              </a:ext>
            </a:extLst>
          </p:cNvPr>
          <p:cNvSpPr txBox="1"/>
          <p:nvPr/>
        </p:nvSpPr>
        <p:spPr>
          <a:xfrm>
            <a:off x="8227525" y="4010026"/>
            <a:ext cx="3429804" cy="461838"/>
          </a:xfrm>
          <a:prstGeom prst="rect">
            <a:avLst/>
          </a:prstGeom>
          <a:noFill/>
        </p:spPr>
        <p:txBody>
          <a:bodyPr wrap="square" lIns="38098" tIns="38098" rIns="38098" bIns="38098" rtlCol="0" anchor="ctr" anchorCtr="0">
            <a:noAutofit/>
          </a:bodyPr>
          <a:lstStyle/>
          <a:p>
            <a:pPr marL="0" marR="0" lvl="0" indent="0" algn="ctr" defTabSz="6450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Individuals claimed over R500,000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3E2F16-41C4-8B66-26CD-799C5E63E39E}"/>
              </a:ext>
            </a:extLst>
          </p:cNvPr>
          <p:cNvSpPr txBox="1"/>
          <p:nvPr/>
        </p:nvSpPr>
        <p:spPr>
          <a:xfrm>
            <a:off x="8227525" y="5820114"/>
            <a:ext cx="3429804" cy="461838"/>
          </a:xfrm>
          <a:prstGeom prst="rect">
            <a:avLst/>
          </a:prstGeom>
          <a:noFill/>
        </p:spPr>
        <p:txBody>
          <a:bodyPr wrap="square" lIns="38098" tIns="38098" rIns="38098" bIns="38098" rtlCol="0" anchor="ctr" anchorCtr="0">
            <a:noAutofit/>
          </a:bodyPr>
          <a:lstStyle/>
          <a:p>
            <a:pPr marL="0" marR="0" lvl="0" indent="0" algn="ctr" defTabSz="6450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Individuals claimed over R1 million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AA4E5D-6203-F28D-43B3-2AF86D359606}"/>
              </a:ext>
            </a:extLst>
          </p:cNvPr>
          <p:cNvSpPr txBox="1"/>
          <p:nvPr/>
        </p:nvSpPr>
        <p:spPr>
          <a:xfrm>
            <a:off x="9410058" y="3278590"/>
            <a:ext cx="2032259" cy="461838"/>
          </a:xfrm>
          <a:prstGeom prst="rect">
            <a:avLst/>
          </a:prstGeom>
          <a:noFill/>
        </p:spPr>
        <p:txBody>
          <a:bodyPr wrap="square" lIns="38098" tIns="38098" rIns="38098" bIns="38098" rtlCol="0" anchor="ctr" anchorCtr="0">
            <a:noAutofit/>
          </a:bodyPr>
          <a:lstStyle/>
          <a:p>
            <a:pPr marL="0" marR="0" lvl="0" indent="0" algn="l" defTabSz="6450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963" b="1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CB812"/>
                    </a:gs>
                    <a:gs pos="100000">
                      <a:srgbClr val="F00A23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>
                  <a:outerShdw blurRad="38100" dist="254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7,055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273203-7154-96E3-D6C2-AF1822A8E04C}"/>
              </a:ext>
            </a:extLst>
          </p:cNvPr>
          <p:cNvSpPr txBox="1"/>
          <p:nvPr/>
        </p:nvSpPr>
        <p:spPr>
          <a:xfrm>
            <a:off x="9410058" y="5054962"/>
            <a:ext cx="2032259" cy="461838"/>
          </a:xfrm>
          <a:prstGeom prst="rect">
            <a:avLst/>
          </a:prstGeom>
          <a:noFill/>
        </p:spPr>
        <p:txBody>
          <a:bodyPr wrap="square" lIns="38098" tIns="38098" rIns="38098" bIns="38098" rtlCol="0" anchor="ctr" anchorCtr="0">
            <a:noAutofit/>
          </a:bodyPr>
          <a:lstStyle/>
          <a:p>
            <a:pPr marL="0" marR="0" lvl="0" indent="0" algn="l" defTabSz="6450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963" b="1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CB812"/>
                    </a:gs>
                    <a:gs pos="100000">
                      <a:srgbClr val="F00A23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>
                  <a:outerShdw blurRad="38100" dist="254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1,867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3C450A0-DD20-0DF4-124B-72091A1BD56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8410502" y="3161244"/>
            <a:ext cx="604337" cy="60433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AE041E4-C2B2-28B5-2DD8-63DEEF449A6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8571785" y="3322528"/>
            <a:ext cx="604337" cy="60433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FC710E0-E067-D373-E046-B5949608E8F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8763368" y="3173624"/>
            <a:ext cx="604337" cy="60433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07F172A-8A2B-1A68-C126-BFDB3657021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8410502" y="4916437"/>
            <a:ext cx="604337" cy="60433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00D210D-D53E-77FD-ADCB-A64A12AADF8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8571785" y="5077720"/>
            <a:ext cx="604337" cy="60433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ACE1EBC-A6BF-1B01-CFDE-9AB66870DD1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8763368" y="4928817"/>
            <a:ext cx="604337" cy="604337"/>
          </a:xfrm>
          <a:prstGeom prst="rect">
            <a:avLst/>
          </a:prstGeom>
        </p:spPr>
      </p:pic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5DB6278-4B08-44EA-596C-30910872EAE6}"/>
              </a:ext>
            </a:extLst>
          </p:cNvPr>
          <p:cNvSpPr txBox="1">
            <a:spLocks/>
          </p:cNvSpPr>
          <p:nvPr/>
        </p:nvSpPr>
        <p:spPr>
          <a:xfrm>
            <a:off x="342727" y="858010"/>
            <a:ext cx="7678488" cy="3484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36575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93763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tabLst/>
              <a:defRPr sz="1400" kern="1200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66813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39863" indent="-1889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E9EA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905" b="1" i="0" u="none" strike="noStrike" kern="120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+mn-ea"/>
                <a:cs typeface="Calibri" panose="020F0502020204030204" pitchFamily="34" charset="0"/>
              </a:rPr>
              <a:t>10 of the highest member claims </a:t>
            </a:r>
            <a:r>
              <a:rPr kumimoji="0" lang="en-ZA" sz="1905" b="0" i="0" u="none" strike="noStrike" kern="120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+mn-ea"/>
                <a:cs typeface="Calibri" panose="020F0502020204030204" pitchFamily="34" charset="0"/>
              </a:rPr>
              <a:t>paid in 2022</a:t>
            </a:r>
            <a:endParaRPr kumimoji="0" lang="en-ZA" sz="1905" b="1" i="0" u="none" strike="noStrike" kern="1200" cap="none" spc="0" normalizeH="0" baseline="0" noProof="0" dirty="0">
              <a:ln>
                <a:noFill/>
              </a:ln>
              <a:solidFill>
                <a:srgbClr val="E8E9EA"/>
              </a:solidFill>
              <a:effectLst/>
              <a:uLnTx/>
              <a:uFillTx/>
              <a:latin typeface="Open Sans"/>
              <a:ea typeface="+mn-ea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F3070B-7BA0-0E16-4F5F-440F322A37C0}"/>
              </a:ext>
            </a:extLst>
          </p:cNvPr>
          <p:cNvSpPr txBox="1"/>
          <p:nvPr/>
        </p:nvSpPr>
        <p:spPr>
          <a:xfrm>
            <a:off x="1433320" y="1390909"/>
            <a:ext cx="6301927" cy="4358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7577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Age 51</a:t>
            </a:r>
            <a:r>
              <a:rPr kumimoji="0" lang="en-ZA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Long-term use of a ventilator (infections)</a:t>
            </a:r>
            <a:endParaRPr kumimoji="0" lang="en-ZA" sz="1482" b="0" i="0" u="none" strike="noStrike" kern="0" cap="none" spc="0" normalizeH="0" baseline="0" noProof="0" dirty="0">
              <a:ln>
                <a:noFill/>
              </a:ln>
              <a:solidFill>
                <a:srgbClr val="E8E9EA"/>
              </a:solidFill>
              <a:effectLst/>
              <a:uLnTx/>
              <a:uFillTx/>
              <a:latin typeface="Open Sans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467AC1E-D15C-7AEF-7A4E-609D9CA83F65}"/>
              </a:ext>
            </a:extLst>
          </p:cNvPr>
          <p:cNvSpPr txBox="1"/>
          <p:nvPr/>
        </p:nvSpPr>
        <p:spPr>
          <a:xfrm>
            <a:off x="1433320" y="1906350"/>
            <a:ext cx="6697567" cy="38706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757704" marR="0" lvl="0" indent="-757704" algn="l" defTabSz="96768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Age 45</a:t>
            </a:r>
            <a:r>
              <a:rPr kumimoji="0" lang="en-US" sz="1482" b="1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Infection of the nervous system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8C6B25-CAE5-0D9D-09BF-A207BDB9D51D}"/>
              </a:ext>
            </a:extLst>
          </p:cNvPr>
          <p:cNvSpPr txBox="1"/>
          <p:nvPr/>
        </p:nvSpPr>
        <p:spPr>
          <a:xfrm>
            <a:off x="1433320" y="2372965"/>
            <a:ext cx="5753744" cy="4358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7577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Age 36</a:t>
            </a:r>
            <a:r>
              <a:rPr kumimoji="0" lang="en-ZA" sz="1482" b="1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Long-term use of a ventilator (toxic effects)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628067D-3648-F40F-BEA1-3E894E9C71DA}"/>
              </a:ext>
            </a:extLst>
          </p:cNvPr>
          <p:cNvSpPr txBox="1"/>
          <p:nvPr/>
        </p:nvSpPr>
        <p:spPr>
          <a:xfrm>
            <a:off x="1433320" y="2888406"/>
            <a:ext cx="5753744" cy="4358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7577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Age 0</a:t>
            </a:r>
            <a:r>
              <a:rPr kumimoji="0" lang="en-ZA" sz="1482" b="1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Major surgical procedure in newborn baby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BF55CA-8169-1473-F697-664170B971F6}"/>
              </a:ext>
            </a:extLst>
          </p:cNvPr>
          <p:cNvSpPr txBox="1"/>
          <p:nvPr/>
        </p:nvSpPr>
        <p:spPr>
          <a:xfrm>
            <a:off x="1433320" y="3403847"/>
            <a:ext cx="5753744" cy="4358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7577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Age 38	</a:t>
            </a: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Pneumonia or whooping cough</a:t>
            </a:r>
            <a:endParaRPr kumimoji="0" lang="en-ZA" sz="1482" b="0" i="0" u="none" strike="noStrike" kern="0" cap="none" spc="0" normalizeH="0" baseline="0" noProof="0" dirty="0">
              <a:ln>
                <a:noFill/>
              </a:ln>
              <a:solidFill>
                <a:srgbClr val="E8E9EA"/>
              </a:solidFill>
              <a:effectLst/>
              <a:uLnTx/>
              <a:uFillTx/>
              <a:latin typeface="Open Sans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1B8C928-93C3-049D-A2A3-52AA48F4D0BE}"/>
              </a:ext>
            </a:extLst>
          </p:cNvPr>
          <p:cNvSpPr txBox="1"/>
          <p:nvPr/>
        </p:nvSpPr>
        <p:spPr>
          <a:xfrm>
            <a:off x="1433320" y="3919288"/>
            <a:ext cx="5909964" cy="4358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7577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Age 32	</a:t>
            </a: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Surgical procedures on the lungs or air passages</a:t>
            </a:r>
            <a:endParaRPr kumimoji="0" lang="en-ZA" sz="1482" b="0" i="0" u="none" strike="noStrike" kern="0" cap="none" spc="0" normalizeH="0" baseline="0" noProof="0" dirty="0">
              <a:ln>
                <a:noFill/>
              </a:ln>
              <a:solidFill>
                <a:srgbClr val="E8E9EA"/>
              </a:solidFill>
              <a:effectLst/>
              <a:uLnTx/>
              <a:uFillTx/>
              <a:latin typeface="Open Sans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BF09E5-5FF1-FEBF-F906-1EC288714758}"/>
              </a:ext>
            </a:extLst>
          </p:cNvPr>
          <p:cNvSpPr txBox="1"/>
          <p:nvPr/>
        </p:nvSpPr>
        <p:spPr>
          <a:xfrm>
            <a:off x="1433320" y="4434729"/>
            <a:ext cx="5753744" cy="4358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7577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Age 0	</a:t>
            </a: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Major surgical procedure in newborn baby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39E1F5-375B-4F62-F986-EEC8642A1467}"/>
              </a:ext>
            </a:extLst>
          </p:cNvPr>
          <p:cNvSpPr txBox="1"/>
          <p:nvPr/>
        </p:nvSpPr>
        <p:spPr>
          <a:xfrm>
            <a:off x="1433320" y="4950170"/>
            <a:ext cx="5753744" cy="4358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7577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Age 49	</a:t>
            </a:r>
            <a:r>
              <a:rPr kumimoji="0" lang="en-ZA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Heart surgery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7663517-16DB-13BB-7A16-EE3D74226E0D}"/>
              </a:ext>
            </a:extLst>
          </p:cNvPr>
          <p:cNvSpPr txBox="1"/>
          <p:nvPr/>
        </p:nvSpPr>
        <p:spPr>
          <a:xfrm>
            <a:off x="1433320" y="5465611"/>
            <a:ext cx="6931649" cy="4358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757704" marR="0" lvl="0" indent="-757704" algn="l" defTabSz="96768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Age 62</a:t>
            </a:r>
            <a:r>
              <a:rPr kumimoji="0" lang="en-US" sz="1482" b="1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Surgical procedures for infectious or parasitic diseases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D178850-DA41-11FE-528A-C8292653577D}"/>
              </a:ext>
            </a:extLst>
          </p:cNvPr>
          <p:cNvSpPr txBox="1"/>
          <p:nvPr/>
        </p:nvSpPr>
        <p:spPr>
          <a:xfrm>
            <a:off x="1433320" y="5981050"/>
            <a:ext cx="6089448" cy="4358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7577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57704" algn="l"/>
              </a:tabLst>
              <a:defRPr/>
            </a:pPr>
            <a:r>
              <a:rPr kumimoji="0" lang="en-ZA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Age 42	</a:t>
            </a:r>
            <a:r>
              <a:rPr kumimoji="0" lang="en-US" sz="1482" b="0" i="0" u="none" strike="noStrike" kern="0" cap="none" spc="0" normalizeH="0" baseline="0" noProof="0" dirty="0">
                <a:ln>
                  <a:noFill/>
                </a:ln>
                <a:solidFill>
                  <a:srgbClr val="E8E9EA"/>
                </a:solidFill>
                <a:effectLst/>
                <a:uLnTx/>
                <a:uFillTx/>
                <a:latin typeface="Open Sans"/>
                <a:ea typeface="Open Sans" panose="020B0606030504020204" pitchFamily="34" charset="0"/>
                <a:cs typeface="Open Sans" panose="020B0606030504020204" pitchFamily="34" charset="0"/>
              </a:rPr>
              <a:t>Surgical procedures for multiple major injuries</a:t>
            </a:r>
            <a:endParaRPr kumimoji="0" lang="en-ZA" sz="1482" b="0" i="0" u="none" strike="noStrike" kern="0" cap="none" spc="0" normalizeH="0" baseline="0" noProof="0" dirty="0">
              <a:ln>
                <a:noFill/>
              </a:ln>
              <a:solidFill>
                <a:srgbClr val="E8E9EA"/>
              </a:solidFill>
              <a:effectLst/>
              <a:uLnTx/>
              <a:uFillTx/>
              <a:latin typeface="Open Sans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6D6E20D-2C06-1E99-B845-D200B0DCD0AE}"/>
              </a:ext>
            </a:extLst>
          </p:cNvPr>
          <p:cNvSpPr/>
          <p:nvPr/>
        </p:nvSpPr>
        <p:spPr>
          <a:xfrm>
            <a:off x="309538" y="1358094"/>
            <a:ext cx="1123783" cy="452699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1200" cap="none" spc="53" normalizeH="0" baseline="0" noProof="0" dirty="0">
                <a:ln w="0"/>
                <a:solidFill>
                  <a:srgbClr val="E8E9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R6.4m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51CB481-0C34-C612-2288-37F52ED275B3}"/>
              </a:ext>
            </a:extLst>
          </p:cNvPr>
          <p:cNvSpPr/>
          <p:nvPr/>
        </p:nvSpPr>
        <p:spPr>
          <a:xfrm>
            <a:off x="309538" y="1868110"/>
            <a:ext cx="1126877" cy="452699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1200" cap="none" spc="53" normalizeH="0" baseline="0" noProof="0" dirty="0">
                <a:ln w="0"/>
                <a:solidFill>
                  <a:srgbClr val="E8E9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 5.6m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3828EAD-1176-614E-7415-EB3A9CAA4F2B}"/>
              </a:ext>
            </a:extLst>
          </p:cNvPr>
          <p:cNvSpPr/>
          <p:nvPr/>
        </p:nvSpPr>
        <p:spPr>
          <a:xfrm>
            <a:off x="309538" y="2378126"/>
            <a:ext cx="1126877" cy="452699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1200" cap="none" spc="53" normalizeH="0" baseline="0" noProof="0" dirty="0">
                <a:ln w="0"/>
                <a:solidFill>
                  <a:srgbClr val="E8E9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 5.2m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82105FA-7621-102F-6488-8D812436FAB3}"/>
              </a:ext>
            </a:extLst>
          </p:cNvPr>
          <p:cNvSpPr/>
          <p:nvPr/>
        </p:nvSpPr>
        <p:spPr>
          <a:xfrm>
            <a:off x="309538" y="2888142"/>
            <a:ext cx="1126877" cy="452699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1200" cap="none" spc="53" normalizeH="0" baseline="0" noProof="0" dirty="0">
                <a:ln w="0"/>
                <a:solidFill>
                  <a:srgbClr val="E8E9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 4.7m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51E70E5-09C5-314C-661C-DC770B6E7775}"/>
              </a:ext>
            </a:extLst>
          </p:cNvPr>
          <p:cNvSpPr/>
          <p:nvPr/>
        </p:nvSpPr>
        <p:spPr>
          <a:xfrm>
            <a:off x="309538" y="3398158"/>
            <a:ext cx="1126877" cy="452699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1200" cap="none" spc="53" normalizeH="0" baseline="0" noProof="0" dirty="0">
                <a:ln w="0"/>
                <a:solidFill>
                  <a:srgbClr val="E8E9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 4.5m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C9ABBEE-5BF4-D573-7DF1-7C0B35680ACA}"/>
              </a:ext>
            </a:extLst>
          </p:cNvPr>
          <p:cNvSpPr/>
          <p:nvPr/>
        </p:nvSpPr>
        <p:spPr>
          <a:xfrm>
            <a:off x="309538" y="3908174"/>
            <a:ext cx="1126877" cy="452699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1200" cap="none" spc="53" normalizeH="0" baseline="0" noProof="0" dirty="0">
                <a:ln w="0"/>
                <a:solidFill>
                  <a:srgbClr val="E8E9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 4.5m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FD7AB1-EDA7-C9D6-5BB9-B4A562E16F5C}"/>
              </a:ext>
            </a:extLst>
          </p:cNvPr>
          <p:cNvSpPr/>
          <p:nvPr/>
        </p:nvSpPr>
        <p:spPr>
          <a:xfrm>
            <a:off x="309538" y="4418190"/>
            <a:ext cx="1126877" cy="452699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1200" cap="none" spc="53" normalizeH="0" baseline="0" noProof="0" dirty="0">
                <a:ln w="0"/>
                <a:solidFill>
                  <a:srgbClr val="E8E9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 4.2m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031D7B8-A69D-810F-F30B-84893D3A8AA6}"/>
              </a:ext>
            </a:extLst>
          </p:cNvPr>
          <p:cNvSpPr/>
          <p:nvPr/>
        </p:nvSpPr>
        <p:spPr>
          <a:xfrm>
            <a:off x="309538" y="4928206"/>
            <a:ext cx="1126877" cy="452699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1200" cap="none" spc="53" normalizeH="0" baseline="0" noProof="0" dirty="0">
                <a:ln w="0"/>
                <a:solidFill>
                  <a:srgbClr val="E8E9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 4.0m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23A246-9478-8E12-D21C-5573FE303FD3}"/>
              </a:ext>
            </a:extLst>
          </p:cNvPr>
          <p:cNvSpPr/>
          <p:nvPr/>
        </p:nvSpPr>
        <p:spPr>
          <a:xfrm>
            <a:off x="309538" y="5438222"/>
            <a:ext cx="1126877" cy="452699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1200" cap="none" spc="53" normalizeH="0" baseline="0" noProof="0" dirty="0">
                <a:ln w="0"/>
                <a:solidFill>
                  <a:srgbClr val="E8E9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 3.9m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040659-26ED-B046-7E74-060EA8130BA8}"/>
              </a:ext>
            </a:extLst>
          </p:cNvPr>
          <p:cNvSpPr/>
          <p:nvPr/>
        </p:nvSpPr>
        <p:spPr>
          <a:xfrm>
            <a:off x="309538" y="5948235"/>
            <a:ext cx="1126877" cy="452699"/>
          </a:xfrm>
          <a:prstGeom prst="rect">
            <a:avLst/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96771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82" b="1" i="0" u="none" strike="noStrike" kern="1200" cap="none" spc="53" normalizeH="0" baseline="0" noProof="0" dirty="0">
                <a:ln w="0"/>
                <a:solidFill>
                  <a:srgbClr val="E8E9E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 3.7m</a:t>
            </a:r>
          </a:p>
        </p:txBody>
      </p:sp>
      <p:sp>
        <p:nvSpPr>
          <p:cNvPr id="46" name="Arrow: Chevron 108">
            <a:extLst>
              <a:ext uri="{FF2B5EF4-FFF2-40B4-BE49-F238E27FC236}">
                <a16:creationId xmlns:a16="http://schemas.microsoft.com/office/drawing/2014/main" id="{98038051-113B-0FB8-3D2B-FE7DC01F0B10}"/>
              </a:ext>
            </a:extLst>
          </p:cNvPr>
          <p:cNvSpPr/>
          <p:nvPr/>
        </p:nvSpPr>
        <p:spPr>
          <a:xfrm>
            <a:off x="5960205" y="1323141"/>
            <a:ext cx="619760" cy="595076"/>
          </a:xfrm>
          <a:prstGeom prst="chevron">
            <a:avLst>
              <a:gd name="adj" fmla="val 56634"/>
            </a:avLst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483855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482" b="1" i="0" u="none" strike="noStrike" kern="1200" cap="none" spc="53" normalizeH="0" baseline="0" noProof="0" dirty="0">
              <a:ln w="0"/>
              <a:solidFill>
                <a:srgbClr val="E8E9E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Arrow: Chevron 108">
            <a:extLst>
              <a:ext uri="{FF2B5EF4-FFF2-40B4-BE49-F238E27FC236}">
                <a16:creationId xmlns:a16="http://schemas.microsoft.com/office/drawing/2014/main" id="{65B785AE-AAFF-8A4B-2AFA-782A13B2DC3B}"/>
              </a:ext>
            </a:extLst>
          </p:cNvPr>
          <p:cNvSpPr/>
          <p:nvPr/>
        </p:nvSpPr>
        <p:spPr>
          <a:xfrm>
            <a:off x="6430985" y="1323141"/>
            <a:ext cx="619760" cy="595076"/>
          </a:xfrm>
          <a:prstGeom prst="chevron">
            <a:avLst>
              <a:gd name="adj" fmla="val 56634"/>
            </a:avLst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483855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482" b="1" i="0" u="none" strike="noStrike" kern="1200" cap="none" spc="53" normalizeH="0" baseline="0" noProof="0" dirty="0">
              <a:ln w="0"/>
              <a:solidFill>
                <a:srgbClr val="E8E9E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Arrow: Chevron 108">
            <a:extLst>
              <a:ext uri="{FF2B5EF4-FFF2-40B4-BE49-F238E27FC236}">
                <a16:creationId xmlns:a16="http://schemas.microsoft.com/office/drawing/2014/main" id="{DD4E74DC-AF72-06FD-CF3A-969DCFCE4C34}"/>
              </a:ext>
            </a:extLst>
          </p:cNvPr>
          <p:cNvSpPr/>
          <p:nvPr/>
        </p:nvSpPr>
        <p:spPr>
          <a:xfrm>
            <a:off x="6901765" y="1323141"/>
            <a:ext cx="619760" cy="595076"/>
          </a:xfrm>
          <a:prstGeom prst="chevron">
            <a:avLst>
              <a:gd name="adj" fmla="val 56634"/>
            </a:avLst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483855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482" b="1" i="0" u="none" strike="noStrike" kern="1200" cap="none" spc="53" normalizeH="0" baseline="0" noProof="0" dirty="0">
              <a:ln w="0"/>
              <a:solidFill>
                <a:srgbClr val="E8E9E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Arrow: Chevron 108">
            <a:extLst>
              <a:ext uri="{FF2B5EF4-FFF2-40B4-BE49-F238E27FC236}">
                <a16:creationId xmlns:a16="http://schemas.microsoft.com/office/drawing/2014/main" id="{981170A5-F1C6-5BE1-5417-9A78247ABD6D}"/>
              </a:ext>
            </a:extLst>
          </p:cNvPr>
          <p:cNvSpPr/>
          <p:nvPr/>
        </p:nvSpPr>
        <p:spPr>
          <a:xfrm>
            <a:off x="7372546" y="1323141"/>
            <a:ext cx="619760" cy="595076"/>
          </a:xfrm>
          <a:prstGeom prst="chevron">
            <a:avLst>
              <a:gd name="adj" fmla="val 56634"/>
            </a:avLst>
          </a:prstGeom>
          <a:solidFill>
            <a:srgbClr val="082340"/>
          </a:solidFill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  <p:txBody>
          <a:bodyPr lIns="38098" tIns="38098" rIns="38098" bIns="76197" rtlCol="0" anchor="ctr"/>
          <a:lstStyle/>
          <a:p>
            <a:pPr marL="0" marR="0" lvl="0" indent="0" algn="ctr" defTabSz="483855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482" b="1" i="0" u="none" strike="noStrike" kern="1200" cap="none" spc="53" normalizeH="0" baseline="0" noProof="0" dirty="0">
              <a:ln w="0"/>
              <a:solidFill>
                <a:srgbClr val="E8E9E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406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ingle Corner Rectangle 55">
            <a:extLst>
              <a:ext uri="{FF2B5EF4-FFF2-40B4-BE49-F238E27FC236}">
                <a16:creationId xmlns:a16="http://schemas.microsoft.com/office/drawing/2014/main" id="{F1DFC794-96B9-7D25-9E86-95814A84735A}"/>
              </a:ext>
            </a:extLst>
          </p:cNvPr>
          <p:cNvSpPr/>
          <p:nvPr/>
        </p:nvSpPr>
        <p:spPr>
          <a:xfrm rot="10800000">
            <a:off x="383490" y="1895195"/>
            <a:ext cx="3722716" cy="3515869"/>
          </a:xfrm>
          <a:prstGeom prst="round1Rect">
            <a:avLst>
              <a:gd name="adj" fmla="val 11713"/>
            </a:avLst>
          </a:prstGeom>
          <a:solidFill>
            <a:srgbClr val="082340"/>
          </a:solidFill>
          <a:ln w="12700" cap="flat" cmpd="sng" algn="ctr">
            <a:noFill/>
            <a:prstDash val="sysDot"/>
          </a:ln>
          <a:effectLst/>
        </p:spPr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975B15-2C84-2ACE-BED0-D6A8AD6F5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HEALTHCARE IS UNAFFORDABLE FOR INDIVIDUALS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8308CB8-2B91-1ADC-66E6-20BADC3F0713}"/>
              </a:ext>
            </a:extLst>
          </p:cNvPr>
          <p:cNvSpPr txBox="1"/>
          <p:nvPr/>
        </p:nvSpPr>
        <p:spPr>
          <a:xfrm>
            <a:off x="398157" y="5722875"/>
            <a:ext cx="11395686" cy="746187"/>
          </a:xfrm>
          <a:prstGeom prst="rect">
            <a:avLst/>
          </a:prstGeom>
          <a:noFill/>
        </p:spPr>
        <p:txBody>
          <a:bodyPr wrap="square" lIns="0" tIns="36000" rIns="0" bIns="72000" rtlCol="0" anchor="ctr" anchorCtr="0">
            <a:no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000" b="1" i="0" u="none" strike="noStrike" kern="1200" cap="none" spc="100" normalizeH="0" baseline="0" noProof="0" dirty="0">
                <a:ln>
                  <a:noFill/>
                </a:ln>
                <a:gradFill>
                  <a:gsLst>
                    <a:gs pos="0">
                      <a:srgbClr val="1EBEAA"/>
                    </a:gs>
                    <a:gs pos="100000">
                      <a:srgbClr val="3D45E0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ADEQUATE FUNDING IS ESSENTIAL </a:t>
            </a:r>
            <a:r>
              <a:rPr lang="en-ZA" sz="2000" b="1" spc="100" dirty="0">
                <a:gradFill>
                  <a:gsLst>
                    <a:gs pos="0">
                      <a:srgbClr val="1EBEAA"/>
                    </a:gs>
                    <a:gs pos="100000">
                      <a:srgbClr val="3D45E0"/>
                    </a:gs>
                  </a:gsLst>
                  <a:lin ang="0" scaled="1"/>
                </a:gradFill>
                <a:latin typeface="Open Sans"/>
              </a:rPr>
              <a:t>TO </a:t>
            </a:r>
            <a:r>
              <a:rPr kumimoji="0" lang="en-ZA" sz="2000" b="1" i="0" u="none" strike="noStrike" kern="1200" cap="none" spc="100" normalizeH="0" baseline="0" noProof="0" dirty="0">
                <a:ln>
                  <a:noFill/>
                </a:ln>
                <a:gradFill>
                  <a:gsLst>
                    <a:gs pos="0">
                      <a:srgbClr val="1EBEAA"/>
                    </a:gs>
                    <a:gs pos="100000">
                      <a:srgbClr val="3D45E0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AVOID THE COST OF LIFE-CHANGING MEDICAL EVENTS WHEN IT CAN LEAST BE AFFORDED</a:t>
            </a:r>
          </a:p>
        </p:txBody>
      </p:sp>
      <p:sp>
        <p:nvSpPr>
          <p:cNvPr id="4" name="Round Same Side Corner Rectangle 54">
            <a:extLst>
              <a:ext uri="{FF2B5EF4-FFF2-40B4-BE49-F238E27FC236}">
                <a16:creationId xmlns:a16="http://schemas.microsoft.com/office/drawing/2014/main" id="{C2659E7A-0077-4FC2-AC40-C47A032B8812}"/>
              </a:ext>
            </a:extLst>
          </p:cNvPr>
          <p:cNvSpPr/>
          <p:nvPr/>
        </p:nvSpPr>
        <p:spPr>
          <a:xfrm>
            <a:off x="384263" y="1238516"/>
            <a:ext cx="3721944" cy="540000"/>
          </a:xfrm>
          <a:prstGeom prst="round2SameRect">
            <a:avLst/>
          </a:prstGeom>
          <a:solidFill>
            <a:srgbClr val="082340"/>
          </a:solidFill>
          <a:ln w="12700" cap="flat" cmpd="sng" algn="ctr">
            <a:noFill/>
            <a:prstDash val="sysDot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ＭＳ Ｐゴシック"/>
                <a:cs typeface="+mn-cs"/>
              </a:rPr>
              <a:t>NATIONAL HEALTH SYSTEM</a:t>
            </a:r>
          </a:p>
        </p:txBody>
      </p:sp>
      <p:sp>
        <p:nvSpPr>
          <p:cNvPr id="14" name="Round Single Corner Rectangle 56">
            <a:extLst>
              <a:ext uri="{FF2B5EF4-FFF2-40B4-BE49-F238E27FC236}">
                <a16:creationId xmlns:a16="http://schemas.microsoft.com/office/drawing/2014/main" id="{0A142110-BB63-A434-A1E1-8BC01D188621}"/>
              </a:ext>
            </a:extLst>
          </p:cNvPr>
          <p:cNvSpPr/>
          <p:nvPr/>
        </p:nvSpPr>
        <p:spPr>
          <a:xfrm rot="10800000" flipH="1">
            <a:off x="4214018" y="1895195"/>
            <a:ext cx="7585769" cy="3515869"/>
          </a:xfrm>
          <a:prstGeom prst="round1Rect">
            <a:avLst>
              <a:gd name="adj" fmla="val 10475"/>
            </a:avLst>
          </a:prstGeom>
          <a:solidFill>
            <a:srgbClr val="082340"/>
          </a:solidFill>
          <a:ln w="12700" cap="flat" cmpd="sng" algn="ctr">
            <a:noFill/>
            <a:prstDash val="sysDot"/>
          </a:ln>
          <a:effectLst/>
        </p:spPr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6" name="Round Same Side Corner Rectangle 59">
            <a:extLst>
              <a:ext uri="{FF2B5EF4-FFF2-40B4-BE49-F238E27FC236}">
                <a16:creationId xmlns:a16="http://schemas.microsoft.com/office/drawing/2014/main" id="{E0D05389-FEDB-0209-36F6-DBF94802E79A}"/>
              </a:ext>
            </a:extLst>
          </p:cNvPr>
          <p:cNvSpPr/>
          <p:nvPr/>
        </p:nvSpPr>
        <p:spPr>
          <a:xfrm>
            <a:off x="4214018" y="1238516"/>
            <a:ext cx="7585769" cy="540000"/>
          </a:xfrm>
          <a:prstGeom prst="round2SameRect">
            <a:avLst/>
          </a:prstGeom>
          <a:solidFill>
            <a:srgbClr val="082340"/>
          </a:solidFill>
          <a:ln w="12700" cap="flat" cmpd="sng" algn="ctr">
            <a:noFill/>
            <a:prstDash val="sysDot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ＭＳ Ｐゴシック"/>
                <a:cs typeface="+mn-cs"/>
              </a:rPr>
              <a:t>POOLING OF RESOURCES 	OR          	      SELF-FUNDED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FE6B8A3-D8A0-BAAE-497C-E8B852623904}"/>
              </a:ext>
            </a:extLst>
          </p:cNvPr>
          <p:cNvGrpSpPr/>
          <p:nvPr/>
        </p:nvGrpSpPr>
        <p:grpSpPr>
          <a:xfrm>
            <a:off x="383490" y="1776754"/>
            <a:ext cx="11415728" cy="64451"/>
            <a:chOff x="388937" y="2140286"/>
            <a:chExt cx="11415728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FCC95B5-D843-36B5-CA17-EF0FEEAE0E82}"/>
                </a:ext>
              </a:extLst>
            </p:cNvPr>
            <p:cNvSpPr/>
            <p:nvPr/>
          </p:nvSpPr>
          <p:spPr>
            <a:xfrm>
              <a:off x="388937" y="2140286"/>
              <a:ext cx="37224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CBEA0A0-25A9-1B23-D02E-C540C290194E}"/>
                </a:ext>
              </a:extLst>
            </p:cNvPr>
            <p:cNvSpPr/>
            <p:nvPr/>
          </p:nvSpPr>
          <p:spPr>
            <a:xfrm>
              <a:off x="4219465" y="2140286"/>
              <a:ext cx="75852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C650964-B0A9-9215-8503-3CA91B7D588D}"/>
              </a:ext>
            </a:extLst>
          </p:cNvPr>
          <p:cNvSpPr txBox="1"/>
          <p:nvPr/>
        </p:nvSpPr>
        <p:spPr>
          <a:xfrm>
            <a:off x="4463843" y="1957884"/>
            <a:ext cx="3864983" cy="1044000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marL="174625" marR="0" lvl="0" indent="-1746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Cross-subsidies between healthy and sick</a:t>
            </a:r>
          </a:p>
          <a:p>
            <a:pPr marL="174625" marR="0" lvl="0" indent="-1746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Requires administration, co-ordination advice and education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69E84D-9BCD-2B80-5CF2-00F3BA9A69EE}"/>
              </a:ext>
            </a:extLst>
          </p:cNvPr>
          <p:cNvSpPr txBox="1"/>
          <p:nvPr/>
        </p:nvSpPr>
        <p:spPr>
          <a:xfrm>
            <a:off x="8904379" y="1957884"/>
            <a:ext cx="2786878" cy="1044000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marL="174625" marR="0" lvl="0" indent="-1746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Critical care affordable for less than 1% of the current private healthcare population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0967A-336F-0D26-90B9-E3BEB34C0337}"/>
              </a:ext>
            </a:extLst>
          </p:cNvPr>
          <p:cNvSpPr txBox="1"/>
          <p:nvPr/>
        </p:nvSpPr>
        <p:spPr>
          <a:xfrm>
            <a:off x="503658" y="1957884"/>
            <a:ext cx="3384631" cy="1044000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marL="174625" marR="0" lvl="0" indent="-1746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Funding limited to Government resources</a:t>
            </a:r>
          </a:p>
          <a:p>
            <a:pPr marL="174625" marR="0" lvl="0" indent="-1746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Government sets level of remuneration</a:t>
            </a:r>
          </a:p>
        </p:txBody>
      </p:sp>
    </p:spTree>
    <p:extLst>
      <p:ext uri="{BB962C8B-B14F-4D97-AF65-F5344CB8AC3E}">
        <p14:creationId xmlns:p14="http://schemas.microsoft.com/office/powerpoint/2010/main" val="115086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82D05BAF-FCF3-AB52-35DD-78E40D28CA31}"/>
              </a:ext>
            </a:extLst>
          </p:cNvPr>
          <p:cNvSpPr/>
          <p:nvPr/>
        </p:nvSpPr>
        <p:spPr>
          <a:xfrm flipH="1">
            <a:off x="8968580" y="0"/>
            <a:ext cx="3223416" cy="6858000"/>
          </a:xfrm>
          <a:prstGeom prst="round1Rect">
            <a:avLst>
              <a:gd name="adj" fmla="val 648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GB"/>
              <a:t>Healthier members pay for sicker members</a:t>
            </a:r>
            <a:endParaRPr lang="en-US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1455738" y="2033616"/>
            <a:ext cx="7693027" cy="3468531"/>
            <a:chOff x="1021" y="890"/>
            <a:chExt cx="4846" cy="2503"/>
          </a:xfrm>
          <a:effectLst/>
        </p:grpSpPr>
        <p:sp>
          <p:nvSpPr>
            <p:cNvPr id="19485" name="AutoShape 2"/>
            <p:cNvSpPr>
              <a:spLocks noChangeArrowheads="1"/>
            </p:cNvSpPr>
            <p:nvPr/>
          </p:nvSpPr>
          <p:spPr bwMode="auto">
            <a:xfrm>
              <a:off x="1021" y="890"/>
              <a:ext cx="3817" cy="1047"/>
            </a:xfrm>
            <a:prstGeom prst="roundRect">
              <a:avLst>
                <a:gd name="adj" fmla="val 8449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GB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19486" name="AutoShape 6"/>
            <p:cNvSpPr>
              <a:spLocks noChangeArrowheads="1"/>
            </p:cNvSpPr>
            <p:nvPr/>
          </p:nvSpPr>
          <p:spPr bwMode="auto">
            <a:xfrm>
              <a:off x="1042" y="2365"/>
              <a:ext cx="3832" cy="1028"/>
            </a:xfrm>
            <a:prstGeom prst="roundRect">
              <a:avLst>
                <a:gd name="adj" fmla="val 8449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GB" sz="1600" b="1" kern="0">
                <a:solidFill>
                  <a:srgbClr val="333333"/>
                </a:solidFill>
                <a:latin typeface="+mj-lt"/>
              </a:endParaRPr>
            </a:p>
          </p:txBody>
        </p:sp>
        <p:cxnSp>
          <p:nvCxnSpPr>
            <p:cNvPr id="19487" name="AutoShape 15"/>
            <p:cNvCxnSpPr>
              <a:cxnSpLocks noChangeShapeType="1"/>
            </p:cNvCxnSpPr>
            <p:nvPr/>
          </p:nvCxnSpPr>
          <p:spPr bwMode="auto">
            <a:xfrm flipH="1" flipV="1">
              <a:off x="4870" y="1414"/>
              <a:ext cx="36" cy="1466"/>
            </a:xfrm>
            <a:prstGeom prst="bentConnector3">
              <a:avLst>
                <a:gd name="adj1" fmla="val -400000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</p:cxnSp>
        <p:sp>
          <p:nvSpPr>
            <p:cNvPr id="19488" name="Text Box 16"/>
            <p:cNvSpPr txBox="1">
              <a:spLocks noChangeArrowheads="1"/>
            </p:cNvSpPr>
            <p:nvPr/>
          </p:nvSpPr>
          <p:spPr bwMode="auto">
            <a:xfrm>
              <a:off x="5005" y="1608"/>
              <a:ext cx="862" cy="1068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>
              <a:defPPr>
                <a:defRPr lang="en-US"/>
              </a:defPPr>
              <a:lvl1pPr algn="ctr" defTabSz="457200">
                <a:defRPr sz="1600" b="1" kern="0">
                  <a:solidFill>
                    <a:srgbClr val="333333"/>
                  </a:solidFill>
                  <a:latin typeface="+mj-lt"/>
                </a:defRPr>
              </a:lvl1pPr>
            </a:lstStyle>
            <a:p>
              <a:r>
                <a:rPr lang="en-GB" dirty="0"/>
                <a:t>Healthy members pay for sick members’ claims</a:t>
              </a:r>
            </a:p>
          </p:txBody>
        </p:sp>
      </p:grpSp>
      <p:sp>
        <p:nvSpPr>
          <p:cNvPr id="19474" name="Rectangle 4"/>
          <p:cNvSpPr>
            <a:spLocks noChangeArrowheads="1"/>
          </p:cNvSpPr>
          <p:nvPr/>
        </p:nvSpPr>
        <p:spPr bwMode="auto">
          <a:xfrm rot="5400000">
            <a:off x="3894503" y="1124152"/>
            <a:ext cx="1007333" cy="3151188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9475" name="Rectangle 5"/>
          <p:cNvSpPr>
            <a:spLocks noChangeArrowheads="1"/>
          </p:cNvSpPr>
          <p:nvPr/>
        </p:nvSpPr>
        <p:spPr bwMode="auto">
          <a:xfrm rot="5400000">
            <a:off x="1651365" y="2203652"/>
            <a:ext cx="1007333" cy="9921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9476" name="Text Box 9"/>
          <p:cNvSpPr txBox="1">
            <a:spLocks noChangeArrowheads="1"/>
          </p:cNvSpPr>
          <p:nvPr/>
        </p:nvSpPr>
        <p:spPr bwMode="auto">
          <a:xfrm>
            <a:off x="292100" y="2406301"/>
            <a:ext cx="863600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46800" rIns="36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30% </a:t>
            </a:r>
            <a:br>
              <a:rPr lang="en-GB" sz="16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are sick</a:t>
            </a:r>
          </a:p>
        </p:txBody>
      </p:sp>
      <p:sp>
        <p:nvSpPr>
          <p:cNvPr id="19477" name="Text Box 12"/>
          <p:cNvSpPr txBox="1">
            <a:spLocks noChangeArrowheads="1"/>
          </p:cNvSpPr>
          <p:nvPr/>
        </p:nvSpPr>
        <p:spPr bwMode="auto">
          <a:xfrm>
            <a:off x="1611313" y="2313826"/>
            <a:ext cx="1079500" cy="74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46800" rIns="36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400" dirty="0">
                <a:solidFill>
                  <a:schemeClr val="bg2"/>
                </a:solidFill>
              </a:rPr>
              <a:t>Pay </a:t>
            </a:r>
            <a:br>
              <a:rPr lang="en-GB" sz="1400" dirty="0">
                <a:solidFill>
                  <a:schemeClr val="bg2"/>
                </a:solidFill>
              </a:rPr>
            </a:br>
            <a:r>
              <a:rPr lang="en-GB" sz="1400" dirty="0">
                <a:solidFill>
                  <a:schemeClr val="bg2"/>
                </a:solidFill>
              </a:rPr>
              <a:t>40% of premiums</a:t>
            </a:r>
          </a:p>
        </p:txBody>
      </p:sp>
      <p:sp>
        <p:nvSpPr>
          <p:cNvPr id="19478" name="Text Box 14"/>
          <p:cNvSpPr txBox="1">
            <a:spLocks noChangeArrowheads="1"/>
          </p:cNvSpPr>
          <p:nvPr/>
        </p:nvSpPr>
        <p:spPr bwMode="auto">
          <a:xfrm>
            <a:off x="2884488" y="2529597"/>
            <a:ext cx="3095625" cy="34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>
                <a:solidFill>
                  <a:srgbClr val="FFFFFF"/>
                </a:solidFill>
              </a:rPr>
              <a:t>Claim 80% of benefits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155700" y="1832972"/>
            <a:ext cx="144463" cy="1733549"/>
            <a:chOff x="884" y="845"/>
            <a:chExt cx="91" cy="1406"/>
          </a:xfrm>
        </p:grpSpPr>
        <p:sp>
          <p:nvSpPr>
            <p:cNvPr id="19482" name="Line 18"/>
            <p:cNvSpPr>
              <a:spLocks noChangeShapeType="1"/>
            </p:cNvSpPr>
            <p:nvPr/>
          </p:nvSpPr>
          <p:spPr bwMode="auto">
            <a:xfrm>
              <a:off x="884" y="845"/>
              <a:ext cx="0" cy="140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headEnd/>
              <a:tailEnd/>
            </a:ln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9483" name="Line 19"/>
            <p:cNvSpPr>
              <a:spLocks noChangeShapeType="1"/>
            </p:cNvSpPr>
            <p:nvPr/>
          </p:nvSpPr>
          <p:spPr bwMode="auto">
            <a:xfrm>
              <a:off x="884" y="845"/>
              <a:ext cx="91" cy="0"/>
            </a:xfrm>
            <a:prstGeom prst="lin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9484" name="Line 20"/>
            <p:cNvSpPr>
              <a:spLocks noChangeShapeType="1"/>
            </p:cNvSpPr>
            <p:nvPr/>
          </p:nvSpPr>
          <p:spPr bwMode="auto">
            <a:xfrm>
              <a:off x="884" y="2251"/>
              <a:ext cx="91" cy="0"/>
            </a:xfrm>
            <a:prstGeom prst="lin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19480" name="AutoShape 25"/>
          <p:cNvSpPr>
            <a:spLocks noChangeArrowheads="1"/>
          </p:cNvSpPr>
          <p:nvPr/>
        </p:nvSpPr>
        <p:spPr bwMode="auto">
          <a:xfrm rot="5400000">
            <a:off x="5709016" y="2563221"/>
            <a:ext cx="1007333" cy="273050"/>
          </a:xfrm>
          <a:prstGeom prst="triangle">
            <a:avLst>
              <a:gd name="adj" fmla="val 50060"/>
            </a:avLst>
          </a:prstGeom>
          <a:solidFill>
            <a:schemeClr val="bg1">
              <a:lumMod val="65000"/>
            </a:schemeClr>
          </a:soli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9481" name="Text Box 27"/>
          <p:cNvSpPr txBox="1">
            <a:spLocks noChangeArrowheads="1"/>
          </p:cNvSpPr>
          <p:nvPr/>
        </p:nvSpPr>
        <p:spPr bwMode="auto">
          <a:xfrm>
            <a:off x="6307138" y="2283004"/>
            <a:ext cx="1239838" cy="833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 dirty="0">
                <a:solidFill>
                  <a:schemeClr val="tx2"/>
                </a:solidFill>
              </a:rPr>
              <a:t>Claims more than premiums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 rot="5400000">
            <a:off x="2722222" y="3204362"/>
            <a:ext cx="1024619" cy="3151187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 rot="5400000">
            <a:off x="4919322" y="4283862"/>
            <a:ext cx="1024619" cy="992187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280988" y="4486490"/>
            <a:ext cx="863600" cy="83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46800" rIns="36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70% </a:t>
            </a:r>
            <a:br>
              <a:rPr lang="en-GB" sz="16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are healthy</a:t>
            </a:r>
          </a:p>
        </p:txBody>
      </p:sp>
      <p:sp>
        <p:nvSpPr>
          <p:cNvPr id="19466" name="Text Box 11"/>
          <p:cNvSpPr txBox="1">
            <a:spLocks noChangeArrowheads="1"/>
          </p:cNvSpPr>
          <p:nvPr/>
        </p:nvSpPr>
        <p:spPr bwMode="auto">
          <a:xfrm>
            <a:off x="1874838" y="4609394"/>
            <a:ext cx="2520950" cy="30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46800" rIns="36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400" dirty="0">
                <a:solidFill>
                  <a:schemeClr val="bg2"/>
                </a:solidFill>
              </a:rPr>
              <a:t>Pay 60% of premiums</a:t>
            </a:r>
          </a:p>
        </p:txBody>
      </p:sp>
      <p:sp>
        <p:nvSpPr>
          <p:cNvPr id="19467" name="Text Box 13"/>
          <p:cNvSpPr txBox="1">
            <a:spLocks noChangeArrowheads="1"/>
          </p:cNvSpPr>
          <p:nvPr/>
        </p:nvSpPr>
        <p:spPr bwMode="auto">
          <a:xfrm>
            <a:off x="4922838" y="4363586"/>
            <a:ext cx="1008062" cy="83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 dirty="0">
                <a:solidFill>
                  <a:srgbClr val="FFFFFF"/>
                </a:solidFill>
              </a:rPr>
              <a:t>Claim 20% of benefits</a:t>
            </a: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1155700" y="3898306"/>
            <a:ext cx="144462" cy="1763298"/>
            <a:chOff x="884" y="845"/>
            <a:chExt cx="91" cy="1406"/>
          </a:xfrm>
        </p:grpSpPr>
        <p:sp>
          <p:nvSpPr>
            <p:cNvPr id="19471" name="Line 22"/>
            <p:cNvSpPr>
              <a:spLocks noChangeShapeType="1"/>
            </p:cNvSpPr>
            <p:nvPr/>
          </p:nvSpPr>
          <p:spPr bwMode="auto">
            <a:xfrm>
              <a:off x="884" y="845"/>
              <a:ext cx="0" cy="140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headEnd/>
              <a:tailEnd/>
            </a:ln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9472" name="Line 23"/>
            <p:cNvSpPr>
              <a:spLocks noChangeShapeType="1"/>
            </p:cNvSpPr>
            <p:nvPr/>
          </p:nvSpPr>
          <p:spPr bwMode="auto">
            <a:xfrm>
              <a:off x="884" y="845"/>
              <a:ext cx="91" cy="0"/>
            </a:xfrm>
            <a:prstGeom prst="lin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9473" name="Line 24"/>
            <p:cNvSpPr>
              <a:spLocks noChangeShapeType="1"/>
            </p:cNvSpPr>
            <p:nvPr/>
          </p:nvSpPr>
          <p:spPr bwMode="auto">
            <a:xfrm>
              <a:off x="884" y="2251"/>
              <a:ext cx="91" cy="0"/>
            </a:xfrm>
            <a:prstGeom prst="lin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19469" name="AutoShape 26"/>
          <p:cNvSpPr>
            <a:spLocks noChangeArrowheads="1"/>
          </p:cNvSpPr>
          <p:nvPr/>
        </p:nvSpPr>
        <p:spPr bwMode="auto">
          <a:xfrm rot="5400000">
            <a:off x="5686084" y="4643430"/>
            <a:ext cx="1024619" cy="273050"/>
          </a:xfrm>
          <a:prstGeom prst="triangle">
            <a:avLst>
              <a:gd name="adj" fmla="val 50060"/>
            </a:avLst>
          </a:prstGeom>
          <a:solidFill>
            <a:schemeClr val="bg1">
              <a:lumMod val="65000"/>
            </a:schemeClr>
          </a:solidFill>
          <a:ln w="19050"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9470" name="Text Box 28"/>
          <p:cNvSpPr txBox="1">
            <a:spLocks noChangeArrowheads="1"/>
          </p:cNvSpPr>
          <p:nvPr/>
        </p:nvSpPr>
        <p:spPr bwMode="auto">
          <a:xfrm>
            <a:off x="6273800" y="4363586"/>
            <a:ext cx="1212850" cy="83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600" dirty="0">
                <a:solidFill>
                  <a:schemeClr val="tx2"/>
                </a:solidFill>
              </a:rPr>
              <a:t>Premiums more than claims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1358" y="1285882"/>
            <a:ext cx="741521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COMMUNITY RATING RELIES ON CROSS-SUBSIDIES</a:t>
            </a:r>
            <a:endParaRPr lang="en-ZA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92F036-B8A2-752B-D19D-F9902810E54E}"/>
              </a:ext>
            </a:extLst>
          </p:cNvPr>
          <p:cNvSpPr txBox="1"/>
          <p:nvPr/>
        </p:nvSpPr>
        <p:spPr>
          <a:xfrm>
            <a:off x="379412" y="5916003"/>
            <a:ext cx="8589168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normalizeH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CONSTANT CHALLENGE TO “ENTICE” HEALTHY TO REMAIN IN THE POOL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1C719A-2E10-EA1E-0B92-98C36EDBE9B1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2F391790-473C-B6A5-9970-A7730047F9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Single Corner Rounded 3">
            <a:extLst>
              <a:ext uri="{FF2B5EF4-FFF2-40B4-BE49-F238E27FC236}">
                <a16:creationId xmlns:a16="http://schemas.microsoft.com/office/drawing/2014/main" id="{7499E49A-9440-DF1B-41BF-2E1E27ED2794}"/>
              </a:ext>
            </a:extLst>
          </p:cNvPr>
          <p:cNvSpPr/>
          <p:nvPr/>
        </p:nvSpPr>
        <p:spPr>
          <a:xfrm>
            <a:off x="0" y="0"/>
            <a:ext cx="7346022" cy="6858000"/>
          </a:xfrm>
          <a:prstGeom prst="round1Rect">
            <a:avLst>
              <a:gd name="adj" fmla="val 648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BED1CD-164A-FDB5-E1AA-EF765BF0E5C6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Rounded Rectangle 11">
            <a:extLst>
              <a:ext uri="{FF2B5EF4-FFF2-40B4-BE49-F238E27FC236}">
                <a16:creationId xmlns:a16="http://schemas.microsoft.com/office/drawing/2014/main" id="{D89227ED-536F-A8F4-B499-E113E80C2E63}"/>
              </a:ext>
            </a:extLst>
          </p:cNvPr>
          <p:cNvSpPr/>
          <p:nvPr/>
        </p:nvSpPr>
        <p:spPr>
          <a:xfrm rot="5400000" flipH="1">
            <a:off x="7287294" y="1283992"/>
            <a:ext cx="3991800" cy="4984198"/>
          </a:xfrm>
          <a:prstGeom prst="round2SameRect">
            <a:avLst>
              <a:gd name="adj1" fmla="val 5857"/>
              <a:gd name="adj2" fmla="val 0"/>
            </a:avLst>
          </a:prstGeom>
          <a:solidFill>
            <a:srgbClr val="082340"/>
          </a:solidFill>
          <a:ln w="1270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9025C07-8188-961D-0B21-74FECFB1E4CB}"/>
              </a:ext>
            </a:extLst>
          </p:cNvPr>
          <p:cNvGrpSpPr/>
          <p:nvPr/>
        </p:nvGrpSpPr>
        <p:grpSpPr>
          <a:xfrm>
            <a:off x="6734750" y="2466108"/>
            <a:ext cx="5122288" cy="2619967"/>
            <a:chOff x="6734750" y="2976711"/>
            <a:chExt cx="5122288" cy="261996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8926E2D-0254-CD87-0931-6FDCE765614B}"/>
                </a:ext>
              </a:extLst>
            </p:cNvPr>
            <p:cNvSpPr txBox="1"/>
            <p:nvPr/>
          </p:nvSpPr>
          <p:spPr>
            <a:xfrm>
              <a:off x="6847440" y="2976711"/>
              <a:ext cx="4984198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1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HOW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4406517-C93A-E6DB-3F75-CA5D52F4E941}"/>
                </a:ext>
              </a:extLst>
            </p:cNvPr>
            <p:cNvSpPr/>
            <p:nvPr/>
          </p:nvSpPr>
          <p:spPr>
            <a:xfrm>
              <a:off x="8367539" y="4006234"/>
              <a:ext cx="1944000" cy="64451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A54985A0-BA14-4A78-4CBA-C3436A31F514}"/>
                </a:ext>
              </a:extLst>
            </p:cNvPr>
            <p:cNvSpPr txBox="1">
              <a:spLocks/>
            </p:cNvSpPr>
            <p:nvPr/>
          </p:nvSpPr>
          <p:spPr>
            <a:xfrm>
              <a:off x="6822040" y="4268139"/>
              <a:ext cx="5034998" cy="752475"/>
            </a:xfrm>
            <a:prstGeom prst="rect">
              <a:avLst/>
            </a:prstGeom>
          </p:spPr>
          <p:txBody>
            <a:bodyPr vert="horz" lIns="91440" tIns="45720" rIns="91440" bIns="45720" rtlCol="0" anchor="ctr" anchorCtr="0">
              <a:noAutofit/>
            </a:bodyPr>
            <a:lstStyle/>
            <a:p>
              <a:pPr marL="342900" marR="0" lvl="0" indent="-34290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90000"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is healthcare funded in</a:t>
              </a: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AE60B7D9-646D-5F9D-DEF3-AD85DF90A2EE}"/>
                </a:ext>
              </a:extLst>
            </p:cNvPr>
            <p:cNvSpPr/>
            <p:nvPr/>
          </p:nvSpPr>
          <p:spPr>
            <a:xfrm>
              <a:off x="6734750" y="4796577"/>
              <a:ext cx="5096888" cy="800101"/>
            </a:xfrm>
            <a:prstGeom prst="roundRect">
              <a:avLst/>
            </a:prstGeom>
            <a:noFill/>
            <a:ln w="12700" cap="flat" cmpd="sng" algn="ctr">
              <a:noFill/>
              <a:prstDash val="sysDot"/>
            </a:ln>
            <a:effectLst/>
          </p:spPr>
          <p:txBody>
            <a:bodyPr tIns="91440" bIns="91440" rtlCol="0" anchor="ctr"/>
            <a:lstStyle/>
            <a:p>
              <a:pPr marL="342900" marR="0" lvl="0" indent="-342900" algn="ctr" defTabSz="914400" rtl="0" eaLnBrk="0" fontAlgn="base" latinLnBrk="0" hangingPunct="0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Pct val="90000"/>
                <a:buFontTx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1EBEAA"/>
                      </a:gs>
                      <a:gs pos="100000">
                        <a:srgbClr val="3D45E0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South Africa?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1EBEAA"/>
                    </a:gs>
                    <a:gs pos="100000">
                      <a:srgbClr val="3D45E0"/>
                    </a:gs>
                  </a:gsLst>
                  <a:lin ang="0" scaled="1"/>
                  <a:tileRect/>
                </a:gra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1C5EFE7-A2C2-186C-A38A-10B4F0E0FAE3}"/>
              </a:ext>
            </a:extLst>
          </p:cNvPr>
          <p:cNvSpPr/>
          <p:nvPr/>
        </p:nvSpPr>
        <p:spPr>
          <a:xfrm flipH="1">
            <a:off x="6174335" y="1233488"/>
            <a:ext cx="1233520" cy="1233520"/>
          </a:xfrm>
          <a:prstGeom prst="ellipse">
            <a:avLst/>
          </a:prstGeom>
          <a:gradFill>
            <a:gsLst>
              <a:gs pos="0">
                <a:schemeClr val="accent1"/>
              </a:gs>
              <a:gs pos="98000">
                <a:schemeClr val="accent2"/>
              </a:gs>
            </a:gsLst>
            <a:lin ang="5400000" scaled="1"/>
          </a:gra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kern="0" dirty="0">
                <a:solidFill>
                  <a:srgbClr val="FFFFF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Open Sans"/>
              </a:rPr>
              <a:t>2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1DFBDB-FC95-2E0F-1FAE-D177102CC59C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>
            <a:extLst>
              <a:ext uri="{FF2B5EF4-FFF2-40B4-BE49-F238E27FC236}">
                <a16:creationId xmlns:a16="http://schemas.microsoft.com/office/drawing/2014/main" id="{2FF413E5-B5DA-BFCE-61E5-24157007C8FA}"/>
              </a:ext>
            </a:extLst>
          </p:cNvPr>
          <p:cNvSpPr txBox="1"/>
          <p:nvPr/>
        </p:nvSpPr>
        <p:spPr>
          <a:xfrm>
            <a:off x="379742" y="1764489"/>
            <a:ext cx="3173084" cy="671561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Population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60C73F5-4A06-F67B-771F-0A8DF2D67B08}"/>
              </a:ext>
            </a:extLst>
          </p:cNvPr>
          <p:cNvSpPr txBox="1"/>
          <p:nvPr/>
        </p:nvSpPr>
        <p:spPr>
          <a:xfrm>
            <a:off x="379742" y="2658690"/>
            <a:ext cx="3173084" cy="671561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Total spend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58B7651-09BE-9812-154B-C717074DC84B}"/>
              </a:ext>
            </a:extLst>
          </p:cNvPr>
          <p:cNvSpPr txBox="1"/>
          <p:nvPr/>
        </p:nvSpPr>
        <p:spPr>
          <a:xfrm>
            <a:off x="379742" y="3552891"/>
            <a:ext cx="3173084" cy="671561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% of GDP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A8F6A22-D854-5F38-9227-1E73A16E35B7}"/>
              </a:ext>
            </a:extLst>
          </p:cNvPr>
          <p:cNvSpPr txBox="1"/>
          <p:nvPr/>
        </p:nvSpPr>
        <p:spPr>
          <a:xfrm>
            <a:off x="379742" y="4447091"/>
            <a:ext cx="3173084" cy="671561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Per Capita Spend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6B30262-9366-C539-991D-DE85EC19C001}"/>
              </a:ext>
            </a:extLst>
          </p:cNvPr>
          <p:cNvSpPr txBox="1"/>
          <p:nvPr/>
        </p:nvSpPr>
        <p:spPr>
          <a:xfrm>
            <a:off x="379742" y="5341289"/>
            <a:ext cx="3173084" cy="671561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Funding model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8CB073A-74A4-9C8F-9AB7-E47DCD1B0E18}"/>
              </a:ext>
            </a:extLst>
          </p:cNvPr>
          <p:cNvGrpSpPr/>
          <p:nvPr/>
        </p:nvGrpSpPr>
        <p:grpSpPr>
          <a:xfrm>
            <a:off x="3676683" y="1622511"/>
            <a:ext cx="8129555" cy="36000"/>
            <a:chOff x="3673926" y="1612001"/>
            <a:chExt cx="8129555" cy="64451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8AE8B392-5396-A9FF-CED5-A5633C75923F}"/>
                </a:ext>
              </a:extLst>
            </p:cNvPr>
            <p:cNvSpPr/>
            <p:nvPr/>
          </p:nvSpPr>
          <p:spPr>
            <a:xfrm>
              <a:off x="3673926" y="1612001"/>
              <a:ext cx="39918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A1CB33D-7BCC-0A98-91F1-87F3471903BF}"/>
                </a:ext>
              </a:extLst>
            </p:cNvPr>
            <p:cNvSpPr/>
            <p:nvPr/>
          </p:nvSpPr>
          <p:spPr>
            <a:xfrm>
              <a:off x="7811681" y="1612001"/>
              <a:ext cx="39918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10" name="Rounded Rectangle 11">
            <a:extLst>
              <a:ext uri="{FF2B5EF4-FFF2-40B4-BE49-F238E27FC236}">
                <a16:creationId xmlns:a16="http://schemas.microsoft.com/office/drawing/2014/main" id="{CEAEAE2B-A7EE-4FB1-A5D8-1317A04CC170}"/>
              </a:ext>
            </a:extLst>
          </p:cNvPr>
          <p:cNvSpPr/>
          <p:nvPr/>
        </p:nvSpPr>
        <p:spPr>
          <a:xfrm rot="10800000" flipH="1">
            <a:off x="3673927" y="1764489"/>
            <a:ext cx="3991800" cy="4343248"/>
          </a:xfrm>
          <a:prstGeom prst="round2SameRect">
            <a:avLst>
              <a:gd name="adj1" fmla="val 5857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BA9CEC8-9B00-07FC-FA79-00354C97AD5C}"/>
              </a:ext>
            </a:extLst>
          </p:cNvPr>
          <p:cNvSpPr txBox="1"/>
          <p:nvPr/>
        </p:nvSpPr>
        <p:spPr>
          <a:xfrm>
            <a:off x="3673926" y="1092574"/>
            <a:ext cx="3991800" cy="519427"/>
          </a:xfrm>
          <a:prstGeom prst="round2SameRect">
            <a:avLst/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PUBLIC SECTOR</a:t>
            </a:r>
          </a:p>
        </p:txBody>
      </p:sp>
      <p:sp>
        <p:nvSpPr>
          <p:cNvPr id="54" name="Rounded Rectangle 11">
            <a:extLst>
              <a:ext uri="{FF2B5EF4-FFF2-40B4-BE49-F238E27FC236}">
                <a16:creationId xmlns:a16="http://schemas.microsoft.com/office/drawing/2014/main" id="{C9A9AF53-9183-5B5A-0F43-515B41F6830A}"/>
              </a:ext>
            </a:extLst>
          </p:cNvPr>
          <p:cNvSpPr/>
          <p:nvPr/>
        </p:nvSpPr>
        <p:spPr>
          <a:xfrm rot="10800000" flipH="1">
            <a:off x="7814437" y="1764489"/>
            <a:ext cx="3991800" cy="4343248"/>
          </a:xfrm>
          <a:prstGeom prst="round2SameRect">
            <a:avLst>
              <a:gd name="adj1" fmla="val 8173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2781E6F-3304-36B2-4EFA-62C963794C6C}"/>
              </a:ext>
            </a:extLst>
          </p:cNvPr>
          <p:cNvSpPr txBox="1"/>
          <p:nvPr/>
        </p:nvSpPr>
        <p:spPr>
          <a:xfrm>
            <a:off x="7814437" y="1092574"/>
            <a:ext cx="3991800" cy="519427"/>
          </a:xfrm>
          <a:prstGeom prst="round2SameRect">
            <a:avLst/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PRIVATE SECTOR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96885C-F867-4DC0-8549-C101B90DA0DF}"/>
              </a:ext>
            </a:extLst>
          </p:cNvPr>
          <p:cNvSpPr txBox="1"/>
          <p:nvPr/>
        </p:nvSpPr>
        <p:spPr>
          <a:xfrm>
            <a:off x="0" y="6179194"/>
            <a:ext cx="12192000" cy="338554"/>
          </a:xfrm>
          <a:prstGeom prst="rect">
            <a:avLst/>
          </a:prstGeom>
          <a:noFill/>
        </p:spPr>
        <p:txBody>
          <a:bodyPr wrap="square" lIns="0" tIns="36000" rIns="0" bIns="72000" rtlCol="0" anchor="ctr" anchorCtr="0">
            <a:no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20" b="1" i="0" u="none" strike="noStrike" kern="1200" cap="none" spc="100" normalizeH="0" baseline="0" noProof="0" dirty="0">
                <a:ln>
                  <a:noFill/>
                </a:ln>
                <a:gradFill>
                  <a:gsLst>
                    <a:gs pos="0">
                      <a:srgbClr val="1EBEAA"/>
                    </a:gs>
                    <a:gs pos="100000">
                      <a:srgbClr val="3D45E0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FULLY COMPREHENSIVE PRIVATE HEALTHCARE SYSTEM OPERATING IN PARALLEL TO PUBLIC SYSTEM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9F6619-6856-4CB1-8C93-0B949A6EBCE9}"/>
              </a:ext>
            </a:extLst>
          </p:cNvPr>
          <p:cNvSpPr/>
          <p:nvPr/>
        </p:nvSpPr>
        <p:spPr>
          <a:xfrm>
            <a:off x="4844280" y="4613594"/>
            <a:ext cx="1651093" cy="338554"/>
          </a:xfrm>
          <a:prstGeom prst="rect">
            <a:avLst/>
          </a:prstGeom>
        </p:spPr>
        <p:txBody>
          <a:bodyPr wrap="none" lIns="0" rIns="0" anchor="ctr" anchorCtr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R4 560 per capita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2D6828-5F88-467C-801E-201B10D46C30}"/>
              </a:ext>
            </a:extLst>
          </p:cNvPr>
          <p:cNvSpPr/>
          <p:nvPr/>
        </p:nvSpPr>
        <p:spPr>
          <a:xfrm>
            <a:off x="8926281" y="4613594"/>
            <a:ext cx="1768113" cy="338554"/>
          </a:xfrm>
          <a:prstGeom prst="rect">
            <a:avLst/>
          </a:prstGeom>
        </p:spPr>
        <p:txBody>
          <a:bodyPr wrap="none" lIns="0" rIns="0" anchor="ctr" anchorCtr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R21 888 per capita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C633C83-A7E5-4A80-B3C6-646579B70DFB}"/>
              </a:ext>
            </a:extLst>
          </p:cNvPr>
          <p:cNvSpPr/>
          <p:nvPr/>
        </p:nvSpPr>
        <p:spPr>
          <a:xfrm>
            <a:off x="5325442" y="2842560"/>
            <a:ext cx="653143" cy="54859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25400" dist="12700" dir="18900000" algn="bl" rotWithShape="0">
              <a:prstClr val="black">
                <a:alpha val="40000"/>
              </a:prstClr>
            </a:outerShdw>
          </a:effectLst>
        </p:spPr>
        <p:txBody>
          <a:bodyPr lIns="0" rIns="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108887C-369E-471D-A6FD-6CDD047524BA}"/>
              </a:ext>
            </a:extLst>
          </p:cNvPr>
          <p:cNvCxnSpPr/>
          <p:nvPr/>
        </p:nvCxnSpPr>
        <p:spPr>
          <a:xfrm>
            <a:off x="4743551" y="3391157"/>
            <a:ext cx="1852551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C52039C-B756-487D-A0E9-3E730B139D2C}"/>
              </a:ext>
            </a:extLst>
          </p:cNvPr>
          <p:cNvSpPr txBox="1"/>
          <p:nvPr/>
        </p:nvSpPr>
        <p:spPr>
          <a:xfrm>
            <a:off x="5048791" y="2525829"/>
            <a:ext cx="1242070" cy="338554"/>
          </a:xfrm>
          <a:prstGeom prst="rect">
            <a:avLst/>
          </a:prstGeom>
          <a:noFill/>
        </p:spPr>
        <p:txBody>
          <a:bodyPr wrap="square" lIns="0" rIns="0" rtlCol="0" anchor="ctr" anchorCtr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R228bn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5D6B4C-B403-4C3A-90D7-7EAD4012363A}"/>
              </a:ext>
            </a:extLst>
          </p:cNvPr>
          <p:cNvSpPr/>
          <p:nvPr/>
        </p:nvSpPr>
        <p:spPr>
          <a:xfrm>
            <a:off x="9465953" y="2828705"/>
            <a:ext cx="653143" cy="54859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25400" dist="12700" dir="18900000" algn="bl" rotWithShape="0">
              <a:prstClr val="black">
                <a:alpha val="40000"/>
              </a:prstClr>
            </a:outerShdw>
          </a:effectLst>
        </p:spPr>
        <p:txBody>
          <a:bodyPr lIns="0" rIns="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07DFB1D-1FFE-4705-8C6A-97331E552AA0}"/>
              </a:ext>
            </a:extLst>
          </p:cNvPr>
          <p:cNvCxnSpPr/>
          <p:nvPr/>
        </p:nvCxnSpPr>
        <p:spPr>
          <a:xfrm>
            <a:off x="8884062" y="3377302"/>
            <a:ext cx="1852551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175FF44-4061-4437-BB9F-CB1A61D0BC56}"/>
              </a:ext>
            </a:extLst>
          </p:cNvPr>
          <p:cNvSpPr txBox="1"/>
          <p:nvPr/>
        </p:nvSpPr>
        <p:spPr>
          <a:xfrm>
            <a:off x="9182276" y="2525829"/>
            <a:ext cx="1256123" cy="338554"/>
          </a:xfrm>
          <a:prstGeom prst="rect">
            <a:avLst/>
          </a:prstGeom>
          <a:noFill/>
        </p:spPr>
        <p:txBody>
          <a:bodyPr wrap="square" lIns="0" rIns="0" rtlCol="0" anchor="ctr" anchorCtr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R197bn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492D4BF-4E44-4609-9BED-760E67EEBABC}"/>
              </a:ext>
            </a:extLst>
          </p:cNvPr>
          <p:cNvSpPr/>
          <p:nvPr/>
        </p:nvSpPr>
        <p:spPr>
          <a:xfrm>
            <a:off x="5084306" y="1747435"/>
            <a:ext cx="1171041" cy="621491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</a:ln>
          <a:effectLst/>
        </p:spPr>
        <p:txBody>
          <a:bodyPr lIns="0" rIns="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50 million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385F4FC-2E49-43C3-A1D1-5C8E884C0D21}"/>
              </a:ext>
            </a:extLst>
          </p:cNvPr>
          <p:cNvSpPr/>
          <p:nvPr/>
        </p:nvSpPr>
        <p:spPr>
          <a:xfrm>
            <a:off x="9224817" y="1747435"/>
            <a:ext cx="1171041" cy="621491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</a:ln>
          <a:effectLst/>
        </p:spPr>
        <p:txBody>
          <a:bodyPr lIns="0" rIns="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9 million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AD1ED1E-E6CA-4F1A-9BF8-FBEAEEC9145B}"/>
              </a:ext>
            </a:extLst>
          </p:cNvPr>
          <p:cNvGrpSpPr/>
          <p:nvPr/>
        </p:nvGrpSpPr>
        <p:grpSpPr>
          <a:xfrm>
            <a:off x="4245448" y="3357641"/>
            <a:ext cx="2848757" cy="1068779"/>
            <a:chOff x="4264562" y="4085113"/>
            <a:chExt cx="2848757" cy="1068779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B565D5E-65DE-40CD-9470-A5F6128E4826}"/>
                </a:ext>
              </a:extLst>
            </p:cNvPr>
            <p:cNvGrpSpPr/>
            <p:nvPr/>
          </p:nvGrpSpPr>
          <p:grpSpPr>
            <a:xfrm>
              <a:off x="4264562" y="4085113"/>
              <a:ext cx="2848757" cy="1068779"/>
              <a:chOff x="3955804" y="4085113"/>
              <a:chExt cx="2848757" cy="1068779"/>
            </a:xfrm>
          </p:grpSpPr>
          <p:graphicFrame>
            <p:nvGraphicFramePr>
              <p:cNvPr id="32" name="Chart 31">
                <a:extLst>
                  <a:ext uri="{FF2B5EF4-FFF2-40B4-BE49-F238E27FC236}">
                    <a16:creationId xmlns:a16="http://schemas.microsoft.com/office/drawing/2014/main" id="{787FE24F-E91D-452B-A66D-59D5F930E62E}"/>
                  </a:ext>
                </a:extLst>
              </p:cNvPr>
              <p:cNvGraphicFramePr/>
              <p:nvPr/>
            </p:nvGraphicFramePr>
            <p:xfrm>
              <a:off x="3955804" y="4085113"/>
              <a:ext cx="1603169" cy="106877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C2D790F-0477-4EE1-82AE-3812E865B1A4}"/>
                  </a:ext>
                </a:extLst>
              </p:cNvPr>
              <p:cNvSpPr txBox="1"/>
              <p:nvPr/>
            </p:nvSpPr>
            <p:spPr>
              <a:xfrm>
                <a:off x="5640778" y="4417621"/>
                <a:ext cx="1163783" cy="338554"/>
              </a:xfrm>
              <a:prstGeom prst="rect">
                <a:avLst/>
              </a:prstGeom>
              <a:noFill/>
            </p:spPr>
            <p:txBody>
              <a:bodyPr wrap="square" lIns="0" rIns="0" rtlCol="0" anchor="ctr" anchorCtr="0">
                <a:spAutoFit/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4.4%</a:t>
                </a:r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F35EE44-BC43-4A59-B2BA-9346DB385BFE}"/>
                </a:ext>
              </a:extLst>
            </p:cNvPr>
            <p:cNvCxnSpPr/>
            <p:nvPr/>
          </p:nvCxnSpPr>
          <p:spPr>
            <a:xfrm>
              <a:off x="5557652" y="4607626"/>
              <a:ext cx="356260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B49D5A7-B7B0-4C6A-90EB-ECE5D5C109B4}"/>
              </a:ext>
            </a:extLst>
          </p:cNvPr>
          <p:cNvGrpSpPr/>
          <p:nvPr/>
        </p:nvGrpSpPr>
        <p:grpSpPr>
          <a:xfrm>
            <a:off x="8385959" y="3343787"/>
            <a:ext cx="2848757" cy="1068779"/>
            <a:chOff x="4264562" y="4085113"/>
            <a:chExt cx="2848757" cy="1068779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23824778-D935-445F-B722-80E53CAE33FA}"/>
                </a:ext>
              </a:extLst>
            </p:cNvPr>
            <p:cNvGrpSpPr/>
            <p:nvPr/>
          </p:nvGrpSpPr>
          <p:grpSpPr>
            <a:xfrm>
              <a:off x="4264562" y="4085113"/>
              <a:ext cx="2848757" cy="1068779"/>
              <a:chOff x="3955804" y="4085113"/>
              <a:chExt cx="2848757" cy="1068779"/>
            </a:xfrm>
          </p:grpSpPr>
          <p:graphicFrame>
            <p:nvGraphicFramePr>
              <p:cNvPr id="37" name="Chart 36">
                <a:extLst>
                  <a:ext uri="{FF2B5EF4-FFF2-40B4-BE49-F238E27FC236}">
                    <a16:creationId xmlns:a16="http://schemas.microsoft.com/office/drawing/2014/main" id="{A060A521-1C5F-4483-96F2-00FBFE00E6ED}"/>
                  </a:ext>
                </a:extLst>
              </p:cNvPr>
              <p:cNvGraphicFramePr/>
              <p:nvPr/>
            </p:nvGraphicFramePr>
            <p:xfrm>
              <a:off x="3955804" y="4085113"/>
              <a:ext cx="1603169" cy="106877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8D45FCA-885F-40F7-9946-A3248E028F31}"/>
                  </a:ext>
                </a:extLst>
              </p:cNvPr>
              <p:cNvSpPr txBox="1"/>
              <p:nvPr/>
            </p:nvSpPr>
            <p:spPr>
              <a:xfrm>
                <a:off x="5640778" y="4417621"/>
                <a:ext cx="1163783" cy="338554"/>
              </a:xfrm>
              <a:prstGeom prst="rect">
                <a:avLst/>
              </a:prstGeom>
              <a:noFill/>
            </p:spPr>
            <p:txBody>
              <a:bodyPr wrap="square" lIns="0" rIns="0" rtlCol="0" anchor="ctr" anchorCtr="0">
                <a:spAutoFit/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rPr>
                  <a:t>3.8%</a:t>
                </a:r>
              </a:p>
            </p:txBody>
          </p:sp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35DBB8A-0595-4B13-844F-E35AC1CE3544}"/>
                </a:ext>
              </a:extLst>
            </p:cNvPr>
            <p:cNvCxnSpPr/>
            <p:nvPr/>
          </p:nvCxnSpPr>
          <p:spPr>
            <a:xfrm>
              <a:off x="5557652" y="4607626"/>
              <a:ext cx="356260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07975F9-0353-4D08-993E-89B1309343CE}"/>
              </a:ext>
            </a:extLst>
          </p:cNvPr>
          <p:cNvCxnSpPr>
            <a:cxnSpLocks/>
          </p:cNvCxnSpPr>
          <p:nvPr/>
        </p:nvCxnSpPr>
        <p:spPr>
          <a:xfrm>
            <a:off x="388938" y="2547370"/>
            <a:ext cx="11417299" cy="0"/>
          </a:xfrm>
          <a:prstGeom prst="line">
            <a:avLst/>
          </a:prstGeom>
          <a:noFill/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C6897E2-934B-4807-9107-2D87136A17A2}"/>
              </a:ext>
            </a:extLst>
          </p:cNvPr>
          <p:cNvCxnSpPr>
            <a:cxnSpLocks/>
          </p:cNvCxnSpPr>
          <p:nvPr/>
        </p:nvCxnSpPr>
        <p:spPr>
          <a:xfrm>
            <a:off x="388938" y="3441571"/>
            <a:ext cx="11417299" cy="0"/>
          </a:xfrm>
          <a:prstGeom prst="line">
            <a:avLst/>
          </a:prstGeom>
          <a:noFill/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B3E35E3-FD24-43F4-983A-A698D0B65D71}"/>
              </a:ext>
            </a:extLst>
          </p:cNvPr>
          <p:cNvCxnSpPr>
            <a:cxnSpLocks/>
          </p:cNvCxnSpPr>
          <p:nvPr/>
        </p:nvCxnSpPr>
        <p:spPr>
          <a:xfrm>
            <a:off x="390987" y="4335771"/>
            <a:ext cx="11417299" cy="0"/>
          </a:xfrm>
          <a:prstGeom prst="line">
            <a:avLst/>
          </a:prstGeom>
          <a:noFill/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DE17D0-A8F0-467A-97C7-FD0B33A82F6B}"/>
              </a:ext>
            </a:extLst>
          </p:cNvPr>
          <p:cNvCxnSpPr>
            <a:cxnSpLocks/>
          </p:cNvCxnSpPr>
          <p:nvPr/>
        </p:nvCxnSpPr>
        <p:spPr>
          <a:xfrm>
            <a:off x="388938" y="5229971"/>
            <a:ext cx="11417299" cy="0"/>
          </a:xfrm>
          <a:prstGeom prst="line">
            <a:avLst/>
          </a:prstGeom>
          <a:noFill/>
          <a:ln w="12700" cap="flat" cmpd="sng" algn="ctr">
            <a:solidFill>
              <a:srgbClr val="114B8A"/>
            </a:solidFill>
            <a:prstDash val="solid"/>
            <a:miter lim="800000"/>
          </a:ln>
          <a:effectLst/>
        </p:spPr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630C854-75CC-48B0-A3C0-9F723B7EEA57}"/>
              </a:ext>
            </a:extLst>
          </p:cNvPr>
          <p:cNvSpPr/>
          <p:nvPr/>
        </p:nvSpPr>
        <p:spPr>
          <a:xfrm>
            <a:off x="5132019" y="5551185"/>
            <a:ext cx="1075615" cy="338554"/>
          </a:xfrm>
          <a:prstGeom prst="rect">
            <a:avLst/>
          </a:prstGeom>
        </p:spPr>
        <p:txBody>
          <a:bodyPr wrap="none" lIns="0" rIns="0" anchor="ctr" anchorCtr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Tax funded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2AC3904-FB25-483E-8AD4-91E8B57FF5FA}"/>
              </a:ext>
            </a:extLst>
          </p:cNvPr>
          <p:cNvSpPr/>
          <p:nvPr/>
        </p:nvSpPr>
        <p:spPr>
          <a:xfrm>
            <a:off x="8601673" y="5428075"/>
            <a:ext cx="2417328" cy="584775"/>
          </a:xfrm>
          <a:prstGeom prst="rect">
            <a:avLst/>
          </a:prstGeom>
        </p:spPr>
        <p:txBody>
          <a:bodyPr wrap="none" lIns="0" rIns="0" anchor="ctr" anchorCtr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Post tax contributions – </a:t>
            </a:r>
          </a:p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Employer and employees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2C269A3-7FD5-489E-8420-BA41B4DAA0FE}"/>
              </a:ext>
            </a:extLst>
          </p:cNvPr>
          <p:cNvSpPr txBox="1"/>
          <p:nvPr/>
        </p:nvSpPr>
        <p:spPr>
          <a:xfrm>
            <a:off x="387155" y="6527277"/>
            <a:ext cx="3165671" cy="197375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l" defTabSz="60957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Source: *World Bank (2017 – latest published)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C2AF2B21-7833-53C3-6507-223EE986C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Overview of healthcare in SA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92823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1F0E9B18-8A04-BA4D-C526-5D07FB9A6BEA}"/>
              </a:ext>
            </a:extLst>
          </p:cNvPr>
          <p:cNvSpPr txBox="1"/>
          <p:nvPr/>
        </p:nvSpPr>
        <p:spPr>
          <a:xfrm>
            <a:off x="540586" y="2904672"/>
            <a:ext cx="230400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Non-insurance product</a:t>
            </a: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>
                <a:solidFill>
                  <a:srgbClr val="FFFFFF"/>
                </a:solidFill>
                <a:latin typeface="Open Sans"/>
              </a:rPr>
              <a:t>Pre-purchase defined healthcare services at defined prices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88C0913-7200-F7AB-0FB6-F590F616D200}"/>
              </a:ext>
            </a:extLst>
          </p:cNvPr>
          <p:cNvCxnSpPr>
            <a:cxnSpLocks/>
          </p:cNvCxnSpPr>
          <p:nvPr/>
        </p:nvCxnSpPr>
        <p:spPr>
          <a:xfrm flipH="1">
            <a:off x="394597" y="1769454"/>
            <a:ext cx="11338883" cy="0"/>
          </a:xfrm>
          <a:prstGeom prst="straightConnector1">
            <a:avLst/>
          </a:prstGeom>
          <a:ln w="19050">
            <a:solidFill>
              <a:schemeClr val="bg1">
                <a:lumMod val="95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7EA7D81-BB08-0BE9-B489-9BA362215C2B}"/>
              </a:ext>
            </a:extLst>
          </p:cNvPr>
          <p:cNvSpPr txBox="1"/>
          <p:nvPr/>
        </p:nvSpPr>
        <p:spPr>
          <a:xfrm>
            <a:off x="394598" y="1366865"/>
            <a:ext cx="1061656" cy="268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Affordable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0DEC4D-51FA-F526-4B37-497B6A77141A}"/>
              </a:ext>
            </a:extLst>
          </p:cNvPr>
          <p:cNvSpPr txBox="1"/>
          <p:nvPr/>
        </p:nvSpPr>
        <p:spPr>
          <a:xfrm>
            <a:off x="10428595" y="1366866"/>
            <a:ext cx="1304885" cy="268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Comprehensive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7966D2-4DEE-926A-BB2D-29B700C3026B}"/>
              </a:ext>
            </a:extLst>
          </p:cNvPr>
          <p:cNvSpPr txBox="1"/>
          <p:nvPr/>
        </p:nvSpPr>
        <p:spPr>
          <a:xfrm>
            <a:off x="3453968" y="2904702"/>
            <a:ext cx="2304000" cy="1150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Medical emergency evacuation or transport insurance product regulated through LTIA or STIA</a:t>
            </a: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>
                <a:solidFill>
                  <a:srgbClr val="FFFFFF"/>
                </a:solidFill>
                <a:latin typeface="Open Sans"/>
              </a:rPr>
              <a:t>Benefits for emergency medical treatment</a:t>
            </a: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Regulated by FSCA, reporting to National </a:t>
            </a:r>
            <a:r>
              <a:rPr lang="en-US" sz="900" dirty="0">
                <a:solidFill>
                  <a:srgbClr val="FFFFFF"/>
                </a:solidFill>
                <a:latin typeface="Open Sans"/>
              </a:rPr>
              <a:t>Treasury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EF4CD6-7BE5-FACA-BE77-1AA3FD64F54C}"/>
              </a:ext>
            </a:extLst>
          </p:cNvPr>
          <p:cNvSpPr txBox="1"/>
          <p:nvPr/>
        </p:nvSpPr>
        <p:spPr>
          <a:xfrm>
            <a:off x="9276594" y="2901629"/>
            <a:ext cx="2456886" cy="1607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>
                <a:solidFill>
                  <a:srgbClr val="FFFFFF"/>
                </a:solidFill>
                <a:latin typeface="Open Sans"/>
              </a:rPr>
              <a:t>Non-profit medical schemes regulated through Medical Schemes Act</a:t>
            </a: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>
                <a:solidFill>
                  <a:srgbClr val="FFFFFF"/>
                </a:solidFill>
                <a:latin typeface="Open Sans"/>
              </a:rPr>
              <a:t>PMB level of care as a minimum</a:t>
            </a: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>
                <a:solidFill>
                  <a:srgbClr val="FFFFFF"/>
                </a:solidFill>
                <a:latin typeface="Open Sans"/>
              </a:rPr>
              <a:t>Regulated by the CMS, reporting to Department of Health</a:t>
            </a: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>
                <a:solidFill>
                  <a:srgbClr val="FFFFFF"/>
                </a:solidFill>
                <a:latin typeface="Open Sans"/>
              </a:rPr>
              <a:t>17 open schemes offering 165 options covering 4.8 million beneficiaries</a:t>
            </a: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>
                <a:solidFill>
                  <a:srgbClr val="FFFFFF"/>
                </a:solidFill>
                <a:latin typeface="Open Sans"/>
              </a:rPr>
              <a:t>56 restricted schemes offering 143 options covering 4.1 million beneficiaries</a:t>
            </a:r>
            <a:r>
              <a:rPr lang="en-US" sz="900" baseline="30000" dirty="0">
                <a:solidFill>
                  <a:srgbClr val="FFFFFF"/>
                </a:solidFill>
                <a:latin typeface="Open Sans"/>
              </a:rPr>
              <a:t>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BE40EB-1362-B675-ABFF-98933886CD59}"/>
              </a:ext>
            </a:extLst>
          </p:cNvPr>
          <p:cNvSpPr txBox="1"/>
          <p:nvPr/>
        </p:nvSpPr>
        <p:spPr>
          <a:xfrm>
            <a:off x="6365281" y="2904637"/>
            <a:ext cx="2304000" cy="130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>
                <a:solidFill>
                  <a:srgbClr val="FFFFFF"/>
                </a:solidFill>
                <a:latin typeface="Open Sans"/>
              </a:rPr>
              <a:t>H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ealth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insurance product regulated through </a:t>
            </a:r>
            <a:r>
              <a:rPr lang="en-US" sz="900" dirty="0">
                <a:solidFill>
                  <a:srgbClr val="FFFFFF"/>
                </a:solidFill>
                <a:latin typeface="Open Sans"/>
              </a:rPr>
              <a:t>Demarcation Exemption Framework </a:t>
            </a: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Benefits for primary healthcare</a:t>
            </a:r>
            <a:endParaRPr lang="en-US" sz="900" dirty="0">
              <a:solidFill>
                <a:srgbClr val="FFFFFF"/>
              </a:solidFill>
              <a:latin typeface="Open Sans"/>
            </a:endParaRP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Regulated by the CMS, reporting to Department of Health</a:t>
            </a:r>
            <a:endParaRPr lang="en-US" sz="900" dirty="0">
              <a:solidFill>
                <a:srgbClr val="FFFFFF"/>
              </a:solidFill>
              <a:latin typeface="Open Sans"/>
            </a:endParaRP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10 exempted insurers covering ±500,000 beneficiaries</a:t>
            </a:r>
            <a:r>
              <a:rPr kumimoji="0" lang="en-US" sz="9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C4DBED9-DF16-B00A-AD63-166E38B78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Wide range of private healthcare funding solutions</a:t>
            </a:r>
            <a:br>
              <a:rPr lang="en-ZA" dirty="0"/>
            </a:br>
            <a:r>
              <a:rPr lang="en-ZA" dirty="0"/>
              <a:t>available to all south </a:t>
            </a:r>
            <a:r>
              <a:rPr lang="en-ZA" dirty="0" err="1"/>
              <a:t>africans</a:t>
            </a:r>
            <a:endParaRPr lang="en-ZA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E91BA7D-A65B-03B4-EB71-9BE77807C719}"/>
              </a:ext>
            </a:extLst>
          </p:cNvPr>
          <p:cNvGrpSpPr/>
          <p:nvPr/>
        </p:nvGrpSpPr>
        <p:grpSpPr>
          <a:xfrm>
            <a:off x="542654" y="1862396"/>
            <a:ext cx="2304000" cy="1115541"/>
            <a:chOff x="1302780" y="1453968"/>
            <a:chExt cx="2534281" cy="1198489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6C2363D9-97A8-9F3F-3236-28E9FB1CD193}"/>
                </a:ext>
              </a:extLst>
            </p:cNvPr>
            <p:cNvSpPr/>
            <p:nvPr/>
          </p:nvSpPr>
          <p:spPr>
            <a:xfrm>
              <a:off x="1562591" y="1453968"/>
              <a:ext cx="2014659" cy="1198489"/>
            </a:xfrm>
            <a:prstGeom prst="roundRect">
              <a:avLst>
                <a:gd name="adj" fmla="val 8572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90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32" name="Rectangle: Top Corners Rounded 15">
              <a:extLst>
                <a:ext uri="{FF2B5EF4-FFF2-40B4-BE49-F238E27FC236}">
                  <a16:creationId xmlns:a16="http://schemas.microsoft.com/office/drawing/2014/main" id="{BACC59B1-DA21-1A0F-3510-FDF14B52F955}"/>
                </a:ext>
              </a:extLst>
            </p:cNvPr>
            <p:cNvSpPr/>
            <p:nvPr/>
          </p:nvSpPr>
          <p:spPr>
            <a:xfrm>
              <a:off x="1302780" y="1693440"/>
              <a:ext cx="2534281" cy="719545"/>
            </a:xfrm>
            <a:prstGeom prst="roundRect">
              <a:avLst/>
            </a:prstGeom>
            <a:gradFill>
              <a:gsLst>
                <a:gs pos="0">
                  <a:schemeClr val="tx1">
                    <a:lumMod val="90000"/>
                    <a:lumOff val="10000"/>
                  </a:schemeClr>
                </a:gs>
                <a:gs pos="100000">
                  <a:srgbClr val="1D1D1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07998" tIns="71999" rIns="107998" rtlCol="0" anchor="t" anchorCtr="0"/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08028" algn="l"/>
                </a:tabLst>
                <a:defRPr/>
              </a:pPr>
              <a:endParaRPr kumimoji="0" lang="en-ZA" sz="1400" b="0" i="0" u="none" strike="noStrike" kern="0" cap="none" spc="9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33" name="Text Placeholder 15">
              <a:extLst>
                <a:ext uri="{FF2B5EF4-FFF2-40B4-BE49-F238E27FC236}">
                  <a16:creationId xmlns:a16="http://schemas.microsoft.com/office/drawing/2014/main" id="{01111C93-6737-F80D-9E5B-A74E3ABB21A6}"/>
                </a:ext>
              </a:extLst>
            </p:cNvPr>
            <p:cNvSpPr txBox="1">
              <a:spLocks/>
            </p:cNvSpPr>
            <p:nvPr/>
          </p:nvSpPr>
          <p:spPr>
            <a:xfrm>
              <a:off x="1302780" y="1738558"/>
              <a:ext cx="2534281" cy="629308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 algn="ctr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None/>
                <a:defRPr lang="en-ZA" sz="1200" b="1" kern="1200" cap="all" spc="9" baseline="0" dirty="0">
                  <a:solidFill>
                    <a:schemeClr val="lt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defRPr>
              </a:lvl1pPr>
              <a:lvl2pPr marL="648004" indent="-216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1"/>
                </a:buClr>
                <a:buFont typeface="Open Sans Light" panose="020B0306030504020204" pitchFamily="34" charset="0"/>
                <a:buChar char="–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80007" indent="-216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66011" indent="-270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98014" indent="-270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76016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08020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40022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72025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ZA" sz="1482" b="1" i="0" u="none" strike="noStrike" kern="1200" cap="all" spc="10" normalizeH="0" baseline="0" noProof="0" dirty="0">
                  <a:ln>
                    <a:noFill/>
                  </a:ln>
                  <a:gradFill>
                    <a:gsLst>
                      <a:gs pos="0">
                        <a:srgbClr val="1EBEAA"/>
                      </a:gs>
                      <a:gs pos="100000">
                        <a:srgbClr val="3D45E0"/>
                      </a:gs>
                    </a:gsLst>
                    <a:lin ang="0" scaled="1"/>
                  </a:gradFill>
                  <a:effectLst/>
                  <a:uLnTx/>
                  <a:uFillTx/>
                  <a:latin typeface="Open Sans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prepaid HEALTH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1EE8B55-128A-D753-088A-06871521F210}"/>
              </a:ext>
            </a:extLst>
          </p:cNvPr>
          <p:cNvGrpSpPr/>
          <p:nvPr/>
        </p:nvGrpSpPr>
        <p:grpSpPr>
          <a:xfrm>
            <a:off x="3453968" y="1862395"/>
            <a:ext cx="2304000" cy="1115541"/>
            <a:chOff x="1302780" y="1453968"/>
            <a:chExt cx="2534281" cy="1198489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1916B75-8A0C-27BD-4F52-D51A5AE7E3A2}"/>
                </a:ext>
              </a:extLst>
            </p:cNvPr>
            <p:cNvSpPr/>
            <p:nvPr/>
          </p:nvSpPr>
          <p:spPr>
            <a:xfrm>
              <a:off x="1562591" y="1453968"/>
              <a:ext cx="2014659" cy="1198489"/>
            </a:xfrm>
            <a:prstGeom prst="roundRect">
              <a:avLst>
                <a:gd name="adj" fmla="val 8572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90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36" name="Rectangle: Top Corners Rounded 15">
              <a:extLst>
                <a:ext uri="{FF2B5EF4-FFF2-40B4-BE49-F238E27FC236}">
                  <a16:creationId xmlns:a16="http://schemas.microsoft.com/office/drawing/2014/main" id="{14F2839D-F57A-E9EE-CC7D-288D8BDA1B09}"/>
                </a:ext>
              </a:extLst>
            </p:cNvPr>
            <p:cNvSpPr/>
            <p:nvPr/>
          </p:nvSpPr>
          <p:spPr>
            <a:xfrm>
              <a:off x="1302780" y="1693440"/>
              <a:ext cx="2534281" cy="719545"/>
            </a:xfrm>
            <a:prstGeom prst="roundRect">
              <a:avLst/>
            </a:prstGeom>
            <a:gradFill>
              <a:gsLst>
                <a:gs pos="0">
                  <a:schemeClr val="tx1">
                    <a:lumMod val="90000"/>
                    <a:lumOff val="10000"/>
                  </a:schemeClr>
                </a:gs>
                <a:gs pos="100000">
                  <a:srgbClr val="1D1D1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07998" tIns="71999" rIns="107998" rtlCol="0" anchor="t" anchorCtr="0"/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08028" algn="l"/>
                </a:tabLst>
                <a:defRPr/>
              </a:pPr>
              <a:endParaRPr kumimoji="0" lang="en-ZA" sz="1400" b="0" i="0" u="none" strike="noStrike" kern="0" cap="none" spc="9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37" name="Text Placeholder 15">
              <a:extLst>
                <a:ext uri="{FF2B5EF4-FFF2-40B4-BE49-F238E27FC236}">
                  <a16:creationId xmlns:a16="http://schemas.microsoft.com/office/drawing/2014/main" id="{ECCB341E-96DA-DE89-80FC-EE13F1392CBE}"/>
                </a:ext>
              </a:extLst>
            </p:cNvPr>
            <p:cNvSpPr txBox="1">
              <a:spLocks/>
            </p:cNvSpPr>
            <p:nvPr/>
          </p:nvSpPr>
          <p:spPr>
            <a:xfrm>
              <a:off x="1302780" y="1738558"/>
              <a:ext cx="2534281" cy="629308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 algn="ctr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None/>
                <a:defRPr lang="en-ZA" sz="1200" b="1" kern="1200" cap="all" spc="9" baseline="0" dirty="0">
                  <a:solidFill>
                    <a:schemeClr val="lt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defRPr>
              </a:lvl1pPr>
              <a:lvl2pPr marL="648004" indent="-216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1"/>
                </a:buClr>
                <a:buFont typeface="Open Sans Light" panose="020B0306030504020204" pitchFamily="34" charset="0"/>
                <a:buChar char="–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80007" indent="-216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66011" indent="-270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98014" indent="-270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76016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08020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40022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72025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ZA" sz="1482" b="1" i="0" u="none" strike="noStrike" kern="1200" cap="all" spc="10" normalizeH="0" baseline="0" noProof="0" dirty="0">
                  <a:ln>
                    <a:noFill/>
                  </a:ln>
                  <a:gradFill>
                    <a:gsLst>
                      <a:gs pos="0">
                        <a:srgbClr val="1EBEAA"/>
                      </a:gs>
                      <a:gs pos="100000">
                        <a:srgbClr val="3D45E0"/>
                      </a:gs>
                    </a:gsLst>
                    <a:lin ang="0" scaled="1"/>
                  </a:gradFill>
                  <a:effectLst/>
                  <a:uLnTx/>
                  <a:uFillTx/>
                  <a:latin typeface="Open Sans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MEDICAL EMERGENCY INSURANCE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CD8FFE7-5A72-97FE-ABBB-1410B632E470}"/>
              </a:ext>
            </a:extLst>
          </p:cNvPr>
          <p:cNvGrpSpPr/>
          <p:nvPr/>
        </p:nvGrpSpPr>
        <p:grpSpPr>
          <a:xfrm>
            <a:off x="6365282" y="1868732"/>
            <a:ext cx="2304000" cy="1115541"/>
            <a:chOff x="1302780" y="1453968"/>
            <a:chExt cx="2534281" cy="1198489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14FC6E9-4D29-547F-CA98-2D04A2A9969B}"/>
                </a:ext>
              </a:extLst>
            </p:cNvPr>
            <p:cNvSpPr/>
            <p:nvPr/>
          </p:nvSpPr>
          <p:spPr>
            <a:xfrm>
              <a:off x="1562591" y="1453968"/>
              <a:ext cx="2014659" cy="1198489"/>
            </a:xfrm>
            <a:prstGeom prst="roundRect">
              <a:avLst>
                <a:gd name="adj" fmla="val 8572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90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0" name="Rectangle: Top Corners Rounded 15">
              <a:extLst>
                <a:ext uri="{FF2B5EF4-FFF2-40B4-BE49-F238E27FC236}">
                  <a16:creationId xmlns:a16="http://schemas.microsoft.com/office/drawing/2014/main" id="{54A9AA50-59C8-0AA2-9AA1-893D903BEB38}"/>
                </a:ext>
              </a:extLst>
            </p:cNvPr>
            <p:cNvSpPr/>
            <p:nvPr/>
          </p:nvSpPr>
          <p:spPr>
            <a:xfrm>
              <a:off x="1302780" y="1693440"/>
              <a:ext cx="2534281" cy="719545"/>
            </a:xfrm>
            <a:prstGeom prst="roundRect">
              <a:avLst/>
            </a:prstGeom>
            <a:gradFill>
              <a:gsLst>
                <a:gs pos="0">
                  <a:schemeClr val="tx1">
                    <a:lumMod val="90000"/>
                    <a:lumOff val="10000"/>
                  </a:schemeClr>
                </a:gs>
                <a:gs pos="100000">
                  <a:srgbClr val="1D1D1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07998" tIns="71999" rIns="107998" rtlCol="0" anchor="t" anchorCtr="0"/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08028" algn="l"/>
                </a:tabLst>
                <a:defRPr/>
              </a:pPr>
              <a:endParaRPr kumimoji="0" lang="en-ZA" sz="1400" b="0" i="0" u="none" strike="noStrike" kern="0" cap="none" spc="9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41" name="Text Placeholder 15">
              <a:extLst>
                <a:ext uri="{FF2B5EF4-FFF2-40B4-BE49-F238E27FC236}">
                  <a16:creationId xmlns:a16="http://schemas.microsoft.com/office/drawing/2014/main" id="{92CC2F80-AF72-9549-7FC0-28962249B13F}"/>
                </a:ext>
              </a:extLst>
            </p:cNvPr>
            <p:cNvSpPr txBox="1">
              <a:spLocks/>
            </p:cNvSpPr>
            <p:nvPr/>
          </p:nvSpPr>
          <p:spPr>
            <a:xfrm>
              <a:off x="1302780" y="1738558"/>
              <a:ext cx="2534281" cy="629308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 algn="ctr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None/>
                <a:defRPr lang="en-ZA" sz="1200" b="1" kern="1200" cap="all" spc="9" baseline="0" dirty="0">
                  <a:solidFill>
                    <a:schemeClr val="lt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defRPr>
              </a:lvl1pPr>
              <a:lvl2pPr marL="648004" indent="-216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1"/>
                </a:buClr>
                <a:buFont typeface="Open Sans Light" panose="020B0306030504020204" pitchFamily="34" charset="0"/>
                <a:buChar char="–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80007" indent="-216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66011" indent="-270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98014" indent="-270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76016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08020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40022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72025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ZA" sz="1482" b="1" i="0" u="none" strike="noStrike" kern="1200" cap="all" spc="10" normalizeH="0" baseline="0" noProof="0" dirty="0">
                  <a:ln>
                    <a:noFill/>
                  </a:ln>
                  <a:gradFill>
                    <a:gsLst>
                      <a:gs pos="0">
                        <a:srgbClr val="1EBEAA"/>
                      </a:gs>
                      <a:gs pos="100000">
                        <a:srgbClr val="3D45E0"/>
                      </a:gs>
                    </a:gsLst>
                    <a:lin ang="0" scaled="1"/>
                  </a:gradFill>
                  <a:effectLst/>
                  <a:uLnTx/>
                  <a:uFillTx/>
                  <a:latin typeface="Open Sans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HEALTH INSURANCE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0AA1EFB-5EDC-DA0E-586D-04E12B8DEBD7}"/>
              </a:ext>
            </a:extLst>
          </p:cNvPr>
          <p:cNvGrpSpPr/>
          <p:nvPr/>
        </p:nvGrpSpPr>
        <p:grpSpPr>
          <a:xfrm>
            <a:off x="9276595" y="1855387"/>
            <a:ext cx="2304000" cy="1115541"/>
            <a:chOff x="1302780" y="1453968"/>
            <a:chExt cx="2534281" cy="1198489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FC0B694E-7D50-DBE9-4200-CE9D79EFAB38}"/>
                </a:ext>
              </a:extLst>
            </p:cNvPr>
            <p:cNvSpPr/>
            <p:nvPr/>
          </p:nvSpPr>
          <p:spPr>
            <a:xfrm>
              <a:off x="1562591" y="1453968"/>
              <a:ext cx="2014659" cy="1198489"/>
            </a:xfrm>
            <a:prstGeom prst="roundRect">
              <a:avLst>
                <a:gd name="adj" fmla="val 8572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90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8" name="Rectangle: Top Corners Rounded 15">
              <a:extLst>
                <a:ext uri="{FF2B5EF4-FFF2-40B4-BE49-F238E27FC236}">
                  <a16:creationId xmlns:a16="http://schemas.microsoft.com/office/drawing/2014/main" id="{CC9C3102-FDFA-7AAA-9EA7-E0C5094D466D}"/>
                </a:ext>
              </a:extLst>
            </p:cNvPr>
            <p:cNvSpPr/>
            <p:nvPr/>
          </p:nvSpPr>
          <p:spPr>
            <a:xfrm>
              <a:off x="1302780" y="1693440"/>
              <a:ext cx="2534281" cy="719545"/>
            </a:xfrm>
            <a:prstGeom prst="roundRect">
              <a:avLst/>
            </a:prstGeom>
            <a:gradFill>
              <a:gsLst>
                <a:gs pos="0">
                  <a:schemeClr val="tx1">
                    <a:lumMod val="90000"/>
                    <a:lumOff val="10000"/>
                  </a:schemeClr>
                </a:gs>
                <a:gs pos="100000">
                  <a:srgbClr val="1D1D1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07998" tIns="71999" rIns="107998" rtlCol="0" anchor="t" anchorCtr="0"/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08028" algn="l"/>
                </a:tabLst>
                <a:defRPr/>
              </a:pPr>
              <a:endParaRPr kumimoji="0" lang="en-ZA" sz="1400" b="0" i="0" u="none" strike="noStrike" kern="0" cap="none" spc="9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49" name="Text Placeholder 15">
              <a:extLst>
                <a:ext uri="{FF2B5EF4-FFF2-40B4-BE49-F238E27FC236}">
                  <a16:creationId xmlns:a16="http://schemas.microsoft.com/office/drawing/2014/main" id="{5FF0517F-95D7-68B6-2EE2-08C23D50EA48}"/>
                </a:ext>
              </a:extLst>
            </p:cNvPr>
            <p:cNvSpPr txBox="1">
              <a:spLocks/>
            </p:cNvSpPr>
            <p:nvPr/>
          </p:nvSpPr>
          <p:spPr>
            <a:xfrm>
              <a:off x="1302780" y="1738558"/>
              <a:ext cx="2534281" cy="629308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 algn="ctr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None/>
                <a:defRPr lang="en-ZA" sz="1200" b="1" kern="1200" cap="all" spc="9" baseline="0" dirty="0">
                  <a:solidFill>
                    <a:schemeClr val="lt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defRPr>
              </a:lvl1pPr>
              <a:lvl2pPr marL="648004" indent="-216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1"/>
                </a:buClr>
                <a:buFont typeface="Open Sans Light" panose="020B0306030504020204" pitchFamily="34" charset="0"/>
                <a:buChar char="–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80007" indent="-216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66011" indent="-270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98014" indent="-270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76016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08020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40022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72025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ZA" sz="1482" b="1" i="0" u="none" strike="noStrike" kern="1200" cap="all" spc="10" normalizeH="0" baseline="0" noProof="0" dirty="0">
                  <a:ln>
                    <a:noFill/>
                  </a:ln>
                  <a:gradFill>
                    <a:gsLst>
                      <a:gs pos="0">
                        <a:srgbClr val="1EBEAA"/>
                      </a:gs>
                      <a:gs pos="100000">
                        <a:srgbClr val="3D45E0"/>
                      </a:gs>
                    </a:gsLst>
                    <a:lin ang="0" scaled="1"/>
                  </a:gradFill>
                  <a:effectLst/>
                  <a:uLnTx/>
                  <a:uFillTx/>
                  <a:latin typeface="Open Sans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MEDICAL SCHEME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84AAFD-FD7B-496A-7DEB-E50514EA6F10}"/>
              </a:ext>
            </a:extLst>
          </p:cNvPr>
          <p:cNvGrpSpPr/>
          <p:nvPr/>
        </p:nvGrpSpPr>
        <p:grpSpPr>
          <a:xfrm>
            <a:off x="9276595" y="4401691"/>
            <a:ext cx="2304000" cy="1115541"/>
            <a:chOff x="1302780" y="1453968"/>
            <a:chExt cx="2534281" cy="1198489"/>
          </a:xfrm>
        </p:grpSpPr>
        <p:sp>
          <p:nvSpPr>
            <p:cNvPr id="16" name="Rectangle: Rounded Corners 46">
              <a:extLst>
                <a:ext uri="{FF2B5EF4-FFF2-40B4-BE49-F238E27FC236}">
                  <a16:creationId xmlns:a16="http://schemas.microsoft.com/office/drawing/2014/main" id="{D742CF50-5EE1-98B8-D51B-E3F5DBACCAC7}"/>
                </a:ext>
              </a:extLst>
            </p:cNvPr>
            <p:cNvSpPr/>
            <p:nvPr/>
          </p:nvSpPr>
          <p:spPr>
            <a:xfrm>
              <a:off x="1562591" y="1453968"/>
              <a:ext cx="2014659" cy="1198489"/>
            </a:xfrm>
            <a:prstGeom prst="roundRect">
              <a:avLst>
                <a:gd name="adj" fmla="val 8572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3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90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7" name="Rectangle: Top Corners Rounded 15">
              <a:extLst>
                <a:ext uri="{FF2B5EF4-FFF2-40B4-BE49-F238E27FC236}">
                  <a16:creationId xmlns:a16="http://schemas.microsoft.com/office/drawing/2014/main" id="{53A5EC82-0F7A-3CF6-32A4-6196D180F76A}"/>
                </a:ext>
              </a:extLst>
            </p:cNvPr>
            <p:cNvSpPr/>
            <p:nvPr/>
          </p:nvSpPr>
          <p:spPr>
            <a:xfrm>
              <a:off x="1302780" y="1693440"/>
              <a:ext cx="2534281" cy="719545"/>
            </a:xfrm>
            <a:prstGeom prst="roundRect">
              <a:avLst/>
            </a:prstGeom>
            <a:gradFill>
              <a:gsLst>
                <a:gs pos="0">
                  <a:schemeClr val="tx1">
                    <a:lumMod val="90000"/>
                    <a:lumOff val="10000"/>
                  </a:schemeClr>
                </a:gs>
                <a:gs pos="100000">
                  <a:srgbClr val="1D1D1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07998" tIns="71999" rIns="107998" rtlCol="0" anchor="t" anchorCtr="0"/>
            <a:lstStyle/>
            <a:p>
              <a:pPr marL="0" marR="0" lvl="0" indent="0" algn="ctr" defTabSz="914389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08028" algn="l"/>
                </a:tabLst>
                <a:defRPr/>
              </a:pPr>
              <a:endParaRPr kumimoji="0" lang="en-ZA" sz="1400" b="0" i="0" u="none" strike="noStrike" kern="0" cap="none" spc="9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18" name="Text Placeholder 15">
              <a:extLst>
                <a:ext uri="{FF2B5EF4-FFF2-40B4-BE49-F238E27FC236}">
                  <a16:creationId xmlns:a16="http://schemas.microsoft.com/office/drawing/2014/main" id="{CC5113AD-7391-0261-1554-12D39D4C23E9}"/>
                </a:ext>
              </a:extLst>
            </p:cNvPr>
            <p:cNvSpPr txBox="1">
              <a:spLocks/>
            </p:cNvSpPr>
            <p:nvPr/>
          </p:nvSpPr>
          <p:spPr>
            <a:xfrm>
              <a:off x="1302780" y="1738558"/>
              <a:ext cx="2534281" cy="629308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 algn="ctr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None/>
                <a:defRPr lang="en-ZA" sz="1200" b="1" kern="1200" cap="all" spc="9" baseline="0" dirty="0">
                  <a:solidFill>
                    <a:schemeClr val="lt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defRPr>
              </a:lvl1pPr>
              <a:lvl2pPr marL="648004" indent="-216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1"/>
                </a:buClr>
                <a:buFont typeface="Open Sans Light" panose="020B0306030504020204" pitchFamily="34" charset="0"/>
                <a:buChar char="–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80007" indent="-216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66011" indent="-270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98014" indent="-270001" algn="l" defTabSz="864006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1323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76016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08020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40022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72025" indent="-216001" algn="l" defTabSz="864006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ZA" sz="1482" b="1" i="0" u="none" strike="noStrike" kern="1200" cap="all" spc="10" normalizeH="0" baseline="0" noProof="0" dirty="0">
                  <a:ln>
                    <a:noFill/>
                  </a:ln>
                  <a:gradFill>
                    <a:gsLst>
                      <a:gs pos="0">
                        <a:srgbClr val="1EBEAA"/>
                      </a:gs>
                      <a:gs pos="100000">
                        <a:srgbClr val="3D45E0"/>
                      </a:gs>
                    </a:gsLst>
                    <a:lin ang="0" scaled="1"/>
                  </a:gradFill>
                  <a:effectLst/>
                  <a:uLnTx/>
                  <a:uFillTx/>
                  <a:latin typeface="Open Sans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GAP COVER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C66F6E2-ABB8-9631-9024-4B180F802B4A}"/>
              </a:ext>
            </a:extLst>
          </p:cNvPr>
          <p:cNvSpPr txBox="1"/>
          <p:nvPr/>
        </p:nvSpPr>
        <p:spPr>
          <a:xfrm>
            <a:off x="9276594" y="5409803"/>
            <a:ext cx="2304000" cy="1150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>
                <a:solidFill>
                  <a:srgbClr val="FFFFFF"/>
                </a:solidFill>
                <a:latin typeface="Open Sans"/>
              </a:rPr>
              <a:t>Medical expense shortfall insurance, regulated through LTIA or STIA</a:t>
            </a: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>
                <a:solidFill>
                  <a:srgbClr val="FFFFFF"/>
                </a:solidFill>
                <a:latin typeface="Open Sans"/>
              </a:rPr>
              <a:t>Regulated by the FSCA, reporting to National Treasury</a:t>
            </a:r>
          </a:p>
          <a:p>
            <a:pPr marL="171450" marR="0" lvl="0" indent="-171450" defTabSz="91438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>
                <a:solidFill>
                  <a:srgbClr val="FFFFFF"/>
                </a:solidFill>
                <a:latin typeface="Open Sans"/>
              </a:rPr>
              <a:t>At least 20 insurers offering over 80 options covering ±0.6 million families</a:t>
            </a:r>
            <a:r>
              <a:rPr lang="en-US" sz="900" baseline="30000" dirty="0">
                <a:solidFill>
                  <a:srgbClr val="FFFFFF"/>
                </a:solidFill>
                <a:latin typeface="Open Sans"/>
              </a:rPr>
              <a:t>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30BC755-D873-4833-8E6C-ECF359B46D5C}"/>
              </a:ext>
            </a:extLst>
          </p:cNvPr>
          <p:cNvSpPr txBox="1"/>
          <p:nvPr/>
        </p:nvSpPr>
        <p:spPr>
          <a:xfrm>
            <a:off x="387154" y="6527279"/>
            <a:ext cx="11338883" cy="197372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l" defTabSz="60957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Source: </a:t>
            </a:r>
            <a:r>
              <a:rPr kumimoji="0" lang="en-ZA" sz="1000" b="0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1 </a:t>
            </a:r>
            <a:r>
              <a:rPr kumimoji="0" lang="en-ZA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June 2022 Demarcation LCBO Update; </a:t>
            </a:r>
            <a:r>
              <a:rPr kumimoji="0" lang="en-ZA" sz="1000" b="0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2 </a:t>
            </a:r>
            <a:r>
              <a:rPr kumimoji="0" lang="en-ZA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CMS 2021/2022 Annual Report &amp; Annexures; </a:t>
            </a:r>
            <a:r>
              <a:rPr kumimoji="0" lang="en-ZA" sz="1000" b="0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3 </a:t>
            </a:r>
            <a:r>
              <a:rPr kumimoji="0" lang="en-ZA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 GTC Gap cover survey 2018 https://gtc.co.za/gtc-healthcare-consulting-launches-inaugural-gap-cover-survey-2018/</a:t>
            </a:r>
          </a:p>
        </p:txBody>
      </p:sp>
    </p:spTree>
    <p:extLst>
      <p:ext uri="{BB962C8B-B14F-4D97-AF65-F5344CB8AC3E}">
        <p14:creationId xmlns:p14="http://schemas.microsoft.com/office/powerpoint/2010/main" val="344138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11">
            <a:extLst>
              <a:ext uri="{FF2B5EF4-FFF2-40B4-BE49-F238E27FC236}">
                <a16:creationId xmlns:a16="http://schemas.microsoft.com/office/drawing/2014/main" id="{53898DD5-D225-D6E9-5FDE-192A8E50C79B}"/>
              </a:ext>
            </a:extLst>
          </p:cNvPr>
          <p:cNvSpPr/>
          <p:nvPr/>
        </p:nvSpPr>
        <p:spPr>
          <a:xfrm rot="10800000" flipH="1">
            <a:off x="5959340" y="2296026"/>
            <a:ext cx="5866222" cy="4037882"/>
          </a:xfrm>
          <a:prstGeom prst="round2SameRect">
            <a:avLst>
              <a:gd name="adj1" fmla="val 5857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id="{58469328-6265-5F5F-101E-9642317A1AB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177591" y="5654509"/>
            <a:ext cx="3053493" cy="513318"/>
          </a:xfrm>
          <a:prstGeom prst="roundRect">
            <a:avLst>
              <a:gd name="adj" fmla="val 18492"/>
            </a:avLst>
          </a:prstGeom>
          <a:solidFill>
            <a:srgbClr val="114B8A"/>
          </a:solidFill>
          <a:ln w="9525" algn="ctr">
            <a:noFill/>
            <a:miter lim="800000"/>
            <a:headEnd/>
            <a:tailEnd/>
          </a:ln>
          <a:effectLst/>
        </p:spPr>
        <p:txBody>
          <a:bodyPr rot="10800000" vert="horz" lIns="504000" tIns="36000" rIns="36000" bIns="36000" anchor="ctr" anchorCtr="0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Medical Scheme Administrator / </a:t>
            </a:r>
            <a:b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</a:b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Managed Care Organisation (DH)</a:t>
            </a:r>
          </a:p>
        </p:txBody>
      </p:sp>
      <p:sp>
        <p:nvSpPr>
          <p:cNvPr id="11" name="Text Box 20">
            <a:extLst>
              <a:ext uri="{FF2B5EF4-FFF2-40B4-BE49-F238E27FC236}">
                <a16:creationId xmlns:a16="http://schemas.microsoft.com/office/drawing/2014/main" id="{199EB847-5153-BF70-4EA0-417DB02FED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2338" y="5224113"/>
            <a:ext cx="1151139" cy="43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 anchor="ctr" anchorCtr="0">
            <a:no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Administration fees</a:t>
            </a:r>
          </a:p>
        </p:txBody>
      </p:sp>
      <p:sp>
        <p:nvSpPr>
          <p:cNvPr id="9" name="Text Box 20">
            <a:extLst>
              <a:ext uri="{FF2B5EF4-FFF2-40B4-BE49-F238E27FC236}">
                <a16:creationId xmlns:a16="http://schemas.microsoft.com/office/drawing/2014/main" id="{9A30E8E0-AB42-77EE-F0E8-1EB226B61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7088" y="5212951"/>
            <a:ext cx="2307672" cy="43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 anchor="ctr" anchorCtr="0">
            <a:no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Administration &amp; </a:t>
            </a:r>
            <a:b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</a:b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managed care services</a:t>
            </a:r>
          </a:p>
        </p:txBody>
      </p:sp>
      <p:pic>
        <p:nvPicPr>
          <p:cNvPr id="8" name="Picture 7" descr="discovery-health-logo.png">
            <a:extLst>
              <a:ext uri="{FF2B5EF4-FFF2-40B4-BE49-F238E27FC236}">
                <a16:creationId xmlns:a16="http://schemas.microsoft.com/office/drawing/2014/main" id="{66F71F84-95F5-B4F3-8C61-33B7A3CF8F3F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80039" y="5757906"/>
            <a:ext cx="319662" cy="306525"/>
          </a:xfrm>
          <a:prstGeom prst="rect">
            <a:avLst/>
          </a:prstGeom>
          <a:ln w="19050">
            <a:headEnd type="none"/>
            <a:tailEnd type="arrow"/>
          </a:ln>
        </p:spPr>
      </p:pic>
      <p:sp>
        <p:nvSpPr>
          <p:cNvPr id="17" name="Rounded Rectangle 11">
            <a:extLst>
              <a:ext uri="{FF2B5EF4-FFF2-40B4-BE49-F238E27FC236}">
                <a16:creationId xmlns:a16="http://schemas.microsoft.com/office/drawing/2014/main" id="{EF899139-2779-9D73-B6BC-EBC8F93B4703}"/>
              </a:ext>
            </a:extLst>
          </p:cNvPr>
          <p:cNvSpPr/>
          <p:nvPr/>
        </p:nvSpPr>
        <p:spPr>
          <a:xfrm rot="10800000" flipH="1">
            <a:off x="388938" y="2296026"/>
            <a:ext cx="2373231" cy="4037882"/>
          </a:xfrm>
          <a:prstGeom prst="round2SameRect">
            <a:avLst>
              <a:gd name="adj1" fmla="val 5857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MEDICAL SCHEMES ARE EFFECTIVE RISK POOLING VEHICLES</a:t>
            </a:r>
          </a:p>
        </p:txBody>
      </p:sp>
      <p:pic>
        <p:nvPicPr>
          <p:cNvPr id="104454" name="Picture 6" descr="http://www.nhrc.org.za/wp-content/themes/tnt/images/logo_dep_health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7955" y="3354199"/>
            <a:ext cx="2015196" cy="102024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FBE18B5-A23C-711E-9591-1AE77857BA60}"/>
              </a:ext>
            </a:extLst>
          </p:cNvPr>
          <p:cNvSpPr txBox="1"/>
          <p:nvPr/>
        </p:nvSpPr>
        <p:spPr>
          <a:xfrm>
            <a:off x="430310" y="2359927"/>
            <a:ext cx="235267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Department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of Health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(DOH)</a:t>
            </a:r>
          </a:p>
        </p:txBody>
      </p:sp>
      <p:sp>
        <p:nvSpPr>
          <p:cNvPr id="19" name="Rounded Rectangle 11">
            <a:extLst>
              <a:ext uri="{FF2B5EF4-FFF2-40B4-BE49-F238E27FC236}">
                <a16:creationId xmlns:a16="http://schemas.microsoft.com/office/drawing/2014/main" id="{460F7966-B89B-1742-C9B2-B1A812ED5753}"/>
              </a:ext>
            </a:extLst>
          </p:cNvPr>
          <p:cNvSpPr/>
          <p:nvPr/>
        </p:nvSpPr>
        <p:spPr>
          <a:xfrm rot="10800000" flipH="1">
            <a:off x="3174958" y="2296026"/>
            <a:ext cx="2373231" cy="4037882"/>
          </a:xfrm>
          <a:prstGeom prst="round2SameRect">
            <a:avLst>
              <a:gd name="adj1" fmla="val 8173"/>
              <a:gd name="adj2" fmla="val 0"/>
            </a:avLst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BED4855-B557-D73F-39DB-1CBF15134F90}"/>
              </a:ext>
            </a:extLst>
          </p:cNvPr>
          <p:cNvGrpSpPr/>
          <p:nvPr/>
        </p:nvGrpSpPr>
        <p:grpSpPr>
          <a:xfrm>
            <a:off x="390576" y="2154569"/>
            <a:ext cx="11417299" cy="65256"/>
            <a:chOff x="390576" y="2001351"/>
            <a:chExt cx="11417299" cy="6525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86D8556-A2D5-50DA-1113-6FEB6B965734}"/>
                </a:ext>
              </a:extLst>
            </p:cNvPr>
            <p:cNvSpPr/>
            <p:nvPr/>
          </p:nvSpPr>
          <p:spPr>
            <a:xfrm>
              <a:off x="5941653" y="2002156"/>
              <a:ext cx="5866222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28C23FB-619E-64D1-AFA0-5E94F8DD4649}"/>
                </a:ext>
              </a:extLst>
            </p:cNvPr>
            <p:cNvSpPr/>
            <p:nvPr/>
          </p:nvSpPr>
          <p:spPr>
            <a:xfrm>
              <a:off x="390576" y="2001351"/>
              <a:ext cx="2373231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43DB47-5125-7C0C-C292-5DDE022B8ABF}"/>
                </a:ext>
              </a:extLst>
            </p:cNvPr>
            <p:cNvSpPr/>
            <p:nvPr/>
          </p:nvSpPr>
          <p:spPr>
            <a:xfrm>
              <a:off x="3174959" y="2001351"/>
              <a:ext cx="2373231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9361DC3-1B81-FF3B-112C-43255AAA5690}"/>
              </a:ext>
            </a:extLst>
          </p:cNvPr>
          <p:cNvSpPr txBox="1"/>
          <p:nvPr/>
        </p:nvSpPr>
        <p:spPr>
          <a:xfrm>
            <a:off x="3195515" y="2359927"/>
            <a:ext cx="235267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Council for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Medical Schemes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(CMS)</a:t>
            </a:r>
          </a:p>
        </p:txBody>
      </p:sp>
      <p:pic>
        <p:nvPicPr>
          <p:cNvPr id="31" name="Picture 4" descr="Council for Medical Schemes">
            <a:hlinkClick r:id="rId5"/>
            <a:extLst>
              <a:ext uri="{FF2B5EF4-FFF2-40B4-BE49-F238E27FC236}">
                <a16:creationId xmlns:a16="http://schemas.microsoft.com/office/drawing/2014/main" id="{982EC7C7-F2DE-D328-EFD7-0E093A905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91310" y="3165395"/>
            <a:ext cx="940526" cy="1397852"/>
          </a:xfrm>
          <a:prstGeom prst="rect">
            <a:avLst/>
          </a:prstGeom>
          <a:noFill/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2A67FF1-7022-9EC8-BADC-D4C084474F42}"/>
              </a:ext>
            </a:extLst>
          </p:cNvPr>
          <p:cNvSpPr txBox="1"/>
          <p:nvPr/>
        </p:nvSpPr>
        <p:spPr>
          <a:xfrm>
            <a:off x="5940164" y="1244115"/>
            <a:ext cx="5866222" cy="911259"/>
          </a:xfrm>
          <a:prstGeom prst="round2SameRect">
            <a:avLst/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0" tIns="36000" rIns="36000" bIns="36000" rtlCol="0" anchor="ctr" anchorCtr="0">
            <a:noAutofit/>
          </a:bodyPr>
          <a:lstStyle/>
          <a:p>
            <a:pPr marL="174625" marR="0" lvl="0" indent="-17462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FUNDING MECHANISM</a:t>
            </a:r>
          </a:p>
          <a:p>
            <a:pPr marL="174625" marR="0" lvl="0" indent="-17462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NOT FOR PROFIT ORGANISATION GOVERNED BY BOARD 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OF TRUSTEES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4A65C7-59AE-21B0-CCFF-48612DFA8921}"/>
              </a:ext>
            </a:extLst>
          </p:cNvPr>
          <p:cNvSpPr txBox="1"/>
          <p:nvPr/>
        </p:nvSpPr>
        <p:spPr>
          <a:xfrm>
            <a:off x="388937" y="1243310"/>
            <a:ext cx="2373231" cy="911259"/>
          </a:xfrm>
          <a:prstGeom prst="round2SameRect">
            <a:avLst/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SETS HEALTHCARE POLICY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6D0BD4-51E7-DB68-B7B7-A9F371F0C962}"/>
              </a:ext>
            </a:extLst>
          </p:cNvPr>
          <p:cNvSpPr txBox="1"/>
          <p:nvPr/>
        </p:nvSpPr>
        <p:spPr>
          <a:xfrm>
            <a:off x="3174958" y="1243310"/>
            <a:ext cx="2373231" cy="911259"/>
          </a:xfrm>
          <a:prstGeom prst="round2SameRect">
            <a:avLst/>
          </a:prstGeom>
          <a:solidFill>
            <a:srgbClr val="082340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REGULATOR OF MEDICAL SCHEMES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8928CC9-BB90-C373-0402-34EFEBE5B8FA}"/>
              </a:ext>
            </a:extLst>
          </p:cNvPr>
          <p:cNvCxnSpPr>
            <a:cxnSpLocks/>
          </p:cNvCxnSpPr>
          <p:nvPr/>
        </p:nvCxnSpPr>
        <p:spPr>
          <a:xfrm>
            <a:off x="2763807" y="3864321"/>
            <a:ext cx="41115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DA20783-0523-1FF3-3369-345B67B472A5}"/>
              </a:ext>
            </a:extLst>
          </p:cNvPr>
          <p:cNvCxnSpPr>
            <a:cxnSpLocks/>
          </p:cNvCxnSpPr>
          <p:nvPr/>
        </p:nvCxnSpPr>
        <p:spPr>
          <a:xfrm>
            <a:off x="5548190" y="3864321"/>
            <a:ext cx="41115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0D59FDD-839F-39B2-A407-A6FFC659EB31}"/>
              </a:ext>
            </a:extLst>
          </p:cNvPr>
          <p:cNvGrpSpPr/>
          <p:nvPr/>
        </p:nvGrpSpPr>
        <p:grpSpPr>
          <a:xfrm>
            <a:off x="6319216" y="2673753"/>
            <a:ext cx="2352850" cy="2352850"/>
            <a:chOff x="6232662" y="2759996"/>
            <a:chExt cx="2352850" cy="2352850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1A86B44-712A-B3AE-4D0B-004DC0F939C5}"/>
                </a:ext>
              </a:extLst>
            </p:cNvPr>
            <p:cNvSpPr/>
            <p:nvPr/>
          </p:nvSpPr>
          <p:spPr>
            <a:xfrm>
              <a:off x="6232662" y="2759996"/>
              <a:ext cx="2352850" cy="235285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600" b="1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7CF2E67-2578-601A-3F61-F27B99374E0F}"/>
                </a:ext>
              </a:extLst>
            </p:cNvPr>
            <p:cNvSpPr/>
            <p:nvPr/>
          </p:nvSpPr>
          <p:spPr>
            <a:xfrm>
              <a:off x="6655942" y="3183276"/>
              <a:ext cx="1506290" cy="150629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Medical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Schemes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(DHMS)</a:t>
              </a: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3E22168E-48C7-95FD-81DF-14B277BDFF8C}"/>
              </a:ext>
            </a:extLst>
          </p:cNvPr>
          <p:cNvSpPr txBox="1"/>
          <p:nvPr/>
        </p:nvSpPr>
        <p:spPr>
          <a:xfrm>
            <a:off x="6599701" y="2970751"/>
            <a:ext cx="1781223" cy="1262328"/>
          </a:xfrm>
          <a:prstGeom prst="rect">
            <a:avLst/>
          </a:prstGeom>
          <a:noFill/>
        </p:spPr>
        <p:txBody>
          <a:bodyPr wrap="square" lIns="0" tIns="36000" rIns="0" bIns="36000" anchor="ctr" anchorCtr="0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Board of Trustees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F0510C4-148D-D5EF-F2DC-4F403926ED9C}"/>
              </a:ext>
            </a:extLst>
          </p:cNvPr>
          <p:cNvCxnSpPr>
            <a:cxnSpLocks/>
          </p:cNvCxnSpPr>
          <p:nvPr/>
        </p:nvCxnSpPr>
        <p:spPr>
          <a:xfrm rot="5400000">
            <a:off x="6582333" y="5026603"/>
            <a:ext cx="411150" cy="0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20">
            <a:extLst>
              <a:ext uri="{FF2B5EF4-FFF2-40B4-BE49-F238E27FC236}">
                <a16:creationId xmlns:a16="http://schemas.microsoft.com/office/drawing/2014/main" id="{FB3BAF37-8808-71B3-E412-76391C908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2594" y="3795498"/>
            <a:ext cx="1548572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Medical services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699374D-2DF0-BE04-F915-F74B2E064F00}"/>
              </a:ext>
            </a:extLst>
          </p:cNvPr>
          <p:cNvCxnSpPr>
            <a:cxnSpLocks/>
          </p:cNvCxnSpPr>
          <p:nvPr/>
        </p:nvCxnSpPr>
        <p:spPr>
          <a:xfrm rot="16200000" flipV="1">
            <a:off x="8171160" y="5018538"/>
            <a:ext cx="411150" cy="0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19">
            <a:extLst>
              <a:ext uri="{FF2B5EF4-FFF2-40B4-BE49-F238E27FC236}">
                <a16:creationId xmlns:a16="http://schemas.microsoft.com/office/drawing/2014/main" id="{DEDB4DAF-BB73-BBC9-A9BD-62DF37EE1BCA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0042317" y="4070120"/>
            <a:ext cx="1691631" cy="650863"/>
          </a:xfrm>
          <a:prstGeom prst="roundRect">
            <a:avLst>
              <a:gd name="adj" fmla="val 12075"/>
            </a:avLst>
          </a:prstGeom>
          <a:solidFill>
            <a:srgbClr val="114B8A"/>
          </a:solidFill>
          <a:ln w="9525" algn="ctr">
            <a:noFill/>
            <a:miter lim="800000"/>
            <a:headEnd/>
            <a:tailEnd/>
          </a:ln>
          <a:effectLst/>
        </p:spPr>
        <p:txBody>
          <a:bodyPr rot="10800000" vert="horz" lIns="108000" tIns="36000" rIns="36000" bIns="36000" anchor="ctr" anchorCtr="0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Doctors &amp;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hospitals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8D32215-4C03-D641-8E14-31CCABDA467F}"/>
              </a:ext>
            </a:extLst>
          </p:cNvPr>
          <p:cNvCxnSpPr>
            <a:cxnSpLocks/>
          </p:cNvCxnSpPr>
          <p:nvPr/>
        </p:nvCxnSpPr>
        <p:spPr>
          <a:xfrm>
            <a:off x="8691192" y="4541545"/>
            <a:ext cx="1332000" cy="0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utoShape 29">
            <a:extLst>
              <a:ext uri="{FF2B5EF4-FFF2-40B4-BE49-F238E27FC236}">
                <a16:creationId xmlns:a16="http://schemas.microsoft.com/office/drawing/2014/main" id="{52BF28CC-8165-07AC-B4EA-FD82E0E5B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6551" y="4440312"/>
            <a:ext cx="881283" cy="202465"/>
          </a:xfrm>
          <a:prstGeom prst="rect">
            <a:avLst/>
          </a:prstGeom>
          <a:solidFill>
            <a:srgbClr val="082340"/>
          </a:solidFill>
          <a:ln w="635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Reimbursement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7233DB2-AE4D-5E5C-F695-BD0D63BDA6EA}"/>
              </a:ext>
            </a:extLst>
          </p:cNvPr>
          <p:cNvCxnSpPr>
            <a:cxnSpLocks/>
          </p:cNvCxnSpPr>
          <p:nvPr/>
        </p:nvCxnSpPr>
        <p:spPr>
          <a:xfrm flipH="1">
            <a:off x="8691192" y="4245908"/>
            <a:ext cx="1332000" cy="0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utoShape 29">
            <a:extLst>
              <a:ext uri="{FF2B5EF4-FFF2-40B4-BE49-F238E27FC236}">
                <a16:creationId xmlns:a16="http://schemas.microsoft.com/office/drawing/2014/main" id="{A6B40B7D-8186-7688-95CD-46C020292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6551" y="4144676"/>
            <a:ext cx="881283" cy="202465"/>
          </a:xfrm>
          <a:prstGeom prst="rect">
            <a:avLst/>
          </a:prstGeom>
          <a:solidFill>
            <a:srgbClr val="082340"/>
          </a:solidFill>
          <a:ln w="635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Claims</a:t>
            </a:r>
          </a:p>
        </p:txBody>
      </p:sp>
      <p:pic>
        <p:nvPicPr>
          <p:cNvPr id="48" name="Picture 47" descr="A black and white logo&#10;&#10;Description automatically generated">
            <a:extLst>
              <a:ext uri="{FF2B5EF4-FFF2-40B4-BE49-F238E27FC236}">
                <a16:creationId xmlns:a16="http://schemas.microsoft.com/office/drawing/2014/main" id="{7080ACFA-5706-CDD5-AEA4-47707733850D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</a:blip>
          <a:stretch>
            <a:fillRect/>
          </a:stretch>
        </p:blipFill>
        <p:spPr>
          <a:xfrm>
            <a:off x="10867307" y="4144676"/>
            <a:ext cx="486486" cy="486486"/>
          </a:xfrm>
          <a:prstGeom prst="rect">
            <a:avLst/>
          </a:prstGeom>
        </p:spPr>
      </p:pic>
      <p:pic>
        <p:nvPicPr>
          <p:cNvPr id="50" name="Picture 49" descr="A black and grey line art of a building&#10;&#10;Description automatically generated">
            <a:extLst>
              <a:ext uri="{FF2B5EF4-FFF2-40B4-BE49-F238E27FC236}">
                <a16:creationId xmlns:a16="http://schemas.microsoft.com/office/drawing/2014/main" id="{7F8A096D-848F-9D82-1038-5B016C58C521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</a:blip>
          <a:stretch>
            <a:fillRect/>
          </a:stretch>
        </p:blipFill>
        <p:spPr>
          <a:xfrm>
            <a:off x="11276497" y="4159193"/>
            <a:ext cx="457451" cy="457451"/>
          </a:xfrm>
          <a:prstGeom prst="rect">
            <a:avLst/>
          </a:prstGeom>
        </p:spPr>
      </p:pic>
      <p:sp>
        <p:nvSpPr>
          <p:cNvPr id="52" name="Rectangle 19">
            <a:extLst>
              <a:ext uri="{FF2B5EF4-FFF2-40B4-BE49-F238E27FC236}">
                <a16:creationId xmlns:a16="http://schemas.microsoft.com/office/drawing/2014/main" id="{D3DA1E3E-A534-DB37-CE72-394FD30BE21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0033469" y="2997054"/>
            <a:ext cx="1691631" cy="650863"/>
          </a:xfrm>
          <a:prstGeom prst="roundRect">
            <a:avLst>
              <a:gd name="adj" fmla="val 12075"/>
            </a:avLst>
          </a:prstGeom>
          <a:solidFill>
            <a:srgbClr val="114B8A"/>
          </a:solidFill>
          <a:ln w="9525" algn="ctr">
            <a:noFill/>
            <a:miter lim="800000"/>
            <a:headEnd/>
            <a:tailEnd/>
          </a:ln>
          <a:effectLst/>
        </p:spPr>
        <p:txBody>
          <a:bodyPr rot="10800000" vert="horz" lIns="108000" tIns="36000" rIns="36000" bIns="36000" anchor="ctr" anchorCtr="0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Members &amp;</a:t>
            </a:r>
            <a:b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</a:b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Arial" pitchFamily="34" charset="0"/>
              </a:rPr>
              <a:t>employers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3637372-5233-2B1F-7801-90B6639E9C0D}"/>
              </a:ext>
            </a:extLst>
          </p:cNvPr>
          <p:cNvCxnSpPr>
            <a:cxnSpLocks/>
          </p:cNvCxnSpPr>
          <p:nvPr/>
        </p:nvCxnSpPr>
        <p:spPr>
          <a:xfrm>
            <a:off x="8682344" y="3468479"/>
            <a:ext cx="1332000" cy="0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AutoShape 29">
            <a:extLst>
              <a:ext uri="{FF2B5EF4-FFF2-40B4-BE49-F238E27FC236}">
                <a16:creationId xmlns:a16="http://schemas.microsoft.com/office/drawing/2014/main" id="{CEF2F6E9-26F2-B880-012F-1B9DE0613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7703" y="3367246"/>
            <a:ext cx="881283" cy="202465"/>
          </a:xfrm>
          <a:prstGeom prst="rect">
            <a:avLst/>
          </a:prstGeom>
          <a:solidFill>
            <a:srgbClr val="082340"/>
          </a:solidFill>
          <a:ln w="635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Benefits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398F242-CBE9-C68E-42F4-8E9C7885AB83}"/>
              </a:ext>
            </a:extLst>
          </p:cNvPr>
          <p:cNvCxnSpPr>
            <a:cxnSpLocks/>
          </p:cNvCxnSpPr>
          <p:nvPr/>
        </p:nvCxnSpPr>
        <p:spPr>
          <a:xfrm flipH="1">
            <a:off x="8682344" y="3172842"/>
            <a:ext cx="1332000" cy="0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AutoShape 29">
            <a:extLst>
              <a:ext uri="{FF2B5EF4-FFF2-40B4-BE49-F238E27FC236}">
                <a16:creationId xmlns:a16="http://schemas.microsoft.com/office/drawing/2014/main" id="{0F2B8B58-DC91-438B-87C0-4017F5339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7703" y="3071610"/>
            <a:ext cx="881283" cy="202465"/>
          </a:xfrm>
          <a:prstGeom prst="rect">
            <a:avLst/>
          </a:prstGeom>
          <a:solidFill>
            <a:srgbClr val="082340"/>
          </a:solidFill>
          <a:ln w="635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</a:t>
            </a:r>
            <a:r>
              <a:rPr kumimoji="0" lang="en-ZA" sz="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remiums</a:t>
            </a:r>
            <a:endParaRPr kumimoji="0" lang="en-ZA" sz="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62" name="Picture 61" descr="A group of people in a circle&#10;&#10;Description automatically generated">
            <a:extLst>
              <a:ext uri="{FF2B5EF4-FFF2-40B4-BE49-F238E27FC236}">
                <a16:creationId xmlns:a16="http://schemas.microsoft.com/office/drawing/2014/main" id="{DEDE1C2D-6376-2B7C-4C81-AB1684EBBE75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</a:blip>
          <a:stretch>
            <a:fillRect/>
          </a:stretch>
        </p:blipFill>
        <p:spPr>
          <a:xfrm>
            <a:off x="11050315" y="3011570"/>
            <a:ext cx="650864" cy="6508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973lX5TRqy0ayXFuiDwOg"/>
</p:tagLst>
</file>

<file path=ppt/theme/theme1.xml><?xml version="1.0" encoding="utf-8"?>
<a:theme xmlns:a="http://schemas.openxmlformats.org/drawingml/2006/main" name="CHARCOAL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2.xml><?xml version="1.0" encoding="utf-8"?>
<a:theme xmlns:a="http://schemas.openxmlformats.org/drawingml/2006/main" name="1_CHARCOAL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3.xml><?xml version="1.0" encoding="utf-8"?>
<a:theme xmlns:a="http://schemas.openxmlformats.org/drawingml/2006/main" name="BLUE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Discovery Launch Sept 2015">
    <a:dk1>
      <a:srgbClr val="595959"/>
    </a:dk1>
    <a:lt1>
      <a:srgbClr val="FFFFFF"/>
    </a:lt1>
    <a:dk2>
      <a:srgbClr val="595959"/>
    </a:dk2>
    <a:lt2>
      <a:srgbClr val="FFFFFF"/>
    </a:lt2>
    <a:accent1>
      <a:srgbClr val="004B8D"/>
    </a:accent1>
    <a:accent2>
      <a:srgbClr val="BA8C60"/>
    </a:accent2>
    <a:accent3>
      <a:srgbClr val="595959"/>
    </a:accent3>
    <a:accent4>
      <a:srgbClr val="5D87A1"/>
    </a:accent4>
    <a:accent5>
      <a:srgbClr val="009066"/>
    </a:accent5>
    <a:accent6>
      <a:srgbClr val="F15A22"/>
    </a:accent6>
    <a:hlink>
      <a:srgbClr val="75BEE9"/>
    </a:hlink>
    <a:folHlink>
      <a:srgbClr val="FDB913"/>
    </a:folHlink>
  </a:clrScheme>
  <a:fontScheme name="Discovery Open Sans Light and normal">
    <a:majorFont>
      <a:latin typeface="Open Sans Light"/>
      <a:ea typeface=""/>
      <a:cs typeface=""/>
    </a:majorFont>
    <a:minorFont>
      <a:latin typeface="Open San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Discovery Launch Sept 2015">
    <a:dk1>
      <a:srgbClr val="595959"/>
    </a:dk1>
    <a:lt1>
      <a:srgbClr val="FFFFFF"/>
    </a:lt1>
    <a:dk2>
      <a:srgbClr val="595959"/>
    </a:dk2>
    <a:lt2>
      <a:srgbClr val="FFFFFF"/>
    </a:lt2>
    <a:accent1>
      <a:srgbClr val="004B8D"/>
    </a:accent1>
    <a:accent2>
      <a:srgbClr val="BA8C60"/>
    </a:accent2>
    <a:accent3>
      <a:srgbClr val="595959"/>
    </a:accent3>
    <a:accent4>
      <a:srgbClr val="5D87A1"/>
    </a:accent4>
    <a:accent5>
      <a:srgbClr val="009066"/>
    </a:accent5>
    <a:accent6>
      <a:srgbClr val="F15A22"/>
    </a:accent6>
    <a:hlink>
      <a:srgbClr val="75BEE9"/>
    </a:hlink>
    <a:folHlink>
      <a:srgbClr val="FDB913"/>
    </a:folHlink>
  </a:clrScheme>
  <a:fontScheme name="Discovery Open Sans Light and normal">
    <a:majorFont>
      <a:latin typeface="Open Sans Light"/>
      <a:ea typeface=""/>
      <a:cs typeface=""/>
    </a:majorFont>
    <a:minorFont>
      <a:latin typeface="Open San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DSY Prod Launch rev 2019">
    <a:dk1>
      <a:srgbClr val="FFFFFF"/>
    </a:dk1>
    <a:lt1>
      <a:srgbClr val="292B2C"/>
    </a:lt1>
    <a:dk2>
      <a:srgbClr val="FFFFFF"/>
    </a:dk2>
    <a:lt2>
      <a:srgbClr val="292B2C"/>
    </a:lt2>
    <a:accent1>
      <a:srgbClr val="004B8D"/>
    </a:accent1>
    <a:accent2>
      <a:srgbClr val="BA8C60"/>
    </a:accent2>
    <a:accent3>
      <a:srgbClr val="419AA4"/>
    </a:accent3>
    <a:accent4>
      <a:srgbClr val="F15A22"/>
    </a:accent4>
    <a:accent5>
      <a:srgbClr val="FDB813"/>
    </a:accent5>
    <a:accent6>
      <a:srgbClr val="5E39BB"/>
    </a:accent6>
    <a:hlink>
      <a:srgbClr val="419AA4"/>
    </a:hlink>
    <a:folHlink>
      <a:srgbClr val="8096AA"/>
    </a:folHlink>
  </a:clrScheme>
  <a:fontScheme name="DSYPRODLAUNCH2019">
    <a:majorFont>
      <a:latin typeface="Open Sans"/>
      <a:ea typeface=""/>
      <a:cs typeface=""/>
    </a:majorFont>
    <a:minorFont>
      <a:latin typeface="Open Sans"/>
      <a:ea typeface=""/>
      <a:cs typeface="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11651</TotalTime>
  <Words>1177</Words>
  <Application>Microsoft Macintosh PowerPoint</Application>
  <PresentationFormat>Widescreen</PresentationFormat>
  <Paragraphs>254</Paragraphs>
  <Slides>17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Calibri</vt:lpstr>
      <vt:lpstr>Calibri Light</vt:lpstr>
      <vt:lpstr>Open Sans</vt:lpstr>
      <vt:lpstr>Open Sans Light</vt:lpstr>
      <vt:lpstr>Open Sans Semibold</vt:lpstr>
      <vt:lpstr>Wingdings</vt:lpstr>
      <vt:lpstr>CHARCOAL</vt:lpstr>
      <vt:lpstr>1_CHARCOAL</vt:lpstr>
      <vt:lpstr>BLUE</vt:lpstr>
      <vt:lpstr>think-cell Slide</vt:lpstr>
      <vt:lpstr>Introduction to the  HEALTHCARE FUNDING ENVIRONMENT</vt:lpstr>
      <vt:lpstr>PowerPoint Presentation</vt:lpstr>
      <vt:lpstr>Healthcare is unaffordable for individuals</vt:lpstr>
      <vt:lpstr>HEALTHCARE IS UNAFFORDABLE FOR INDIVIDUALS</vt:lpstr>
      <vt:lpstr>Healthier members pay for sicker members</vt:lpstr>
      <vt:lpstr>PowerPoint Presentation</vt:lpstr>
      <vt:lpstr>Overview of healthcare in SA</vt:lpstr>
      <vt:lpstr>Wide range of private healthcare funding solutions available to all south africans</vt:lpstr>
      <vt:lpstr>MEDICAL SCHEMES ARE EFFECTIVE RISK POOLING VEHICLES</vt:lpstr>
      <vt:lpstr>GAP COVER OFFERS REGULATED INSURANCE FOR MEDICAL EXPENSE SHORTFALS</vt:lpstr>
      <vt:lpstr>primary healthcare is highly valued by INDIVIDUALS</vt:lpstr>
      <vt:lpstr>Health insurance is effective in increasing ACCESS TO PRIMARY healthcare</vt:lpstr>
      <vt:lpstr>HEALTH INSURANCE BENEFITS COVER ACCESS TO PRIMARY HEALTHCARE SERVICES FOR LESS THAN THE COST OF MEDICAL SCHEME MEMBERSHIP</vt:lpstr>
      <vt:lpstr>MEDICAL EMERGENCY INSURANCE PROVIDES AFFORDABLE BENEFITS FOR EMERGENCY MEDICAL TREATMENT </vt:lpstr>
      <vt:lpstr>INSIGHTS INTO PAY-AS-YOU-GO USE OF HEALTHCARE in  South africa </vt:lpstr>
      <vt:lpstr>PREPAID HEALTHCARE REDUCES THE COST OF PAY-AS-YOU-GO COSTS OF PRIVATE PRIMARY HEALTHCARE SERVICE</vt:lpstr>
      <vt:lpstr>Introduction to the  HEALTHCARE FUNDING ENVIRONMENT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Industry Workshop</dc:title>
  <dc:creator>Media Drawer</dc:creator>
  <cp:lastModifiedBy>Deon Kotze</cp:lastModifiedBy>
  <cp:revision>226</cp:revision>
  <dcterms:created xsi:type="dcterms:W3CDTF">2022-04-19T10:35:57Z</dcterms:created>
  <dcterms:modified xsi:type="dcterms:W3CDTF">2023-07-17T21:22:51Z</dcterms:modified>
</cp:coreProperties>
</file>