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9" r:id="rId2"/>
    <p:sldMasterId id="2147483704" r:id="rId3"/>
    <p:sldMasterId id="2147483700" r:id="rId4"/>
  </p:sldMasterIdLst>
  <p:notesMasterIdLst>
    <p:notesMasterId r:id="rId18"/>
  </p:notesMasterIdLst>
  <p:sldIdLst>
    <p:sldId id="2147479393" r:id="rId5"/>
    <p:sldId id="2147479411" r:id="rId6"/>
    <p:sldId id="2147479420" r:id="rId7"/>
    <p:sldId id="2147479421" r:id="rId8"/>
    <p:sldId id="2147479422" r:id="rId9"/>
    <p:sldId id="2147479414" r:id="rId10"/>
    <p:sldId id="2147479423" r:id="rId11"/>
    <p:sldId id="2147479425" r:id="rId12"/>
    <p:sldId id="2147479426" r:id="rId13"/>
    <p:sldId id="4676" r:id="rId14"/>
    <p:sldId id="2147479428" r:id="rId15"/>
    <p:sldId id="2147479429" r:id="rId16"/>
    <p:sldId id="214747943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2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4569926-3494-DD4A-6B59-442E6EEFA55C}" name="Deon Viljoen" initials="DV" userId="Deon Viljoen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3B7E4"/>
    <a:srgbClr val="EEEEEE"/>
    <a:srgbClr val="F9F9F9"/>
    <a:srgbClr val="FCFCFC"/>
    <a:srgbClr val="E6CFB0"/>
    <a:srgbClr val="F28E76"/>
    <a:srgbClr val="5A8C81"/>
    <a:srgbClr val="FBFBFB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DF0A2A-1762-27D9-C7D6-6A3FDF1FC797}" v="35" dt="2023-07-17T18:06:22.7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43" autoAdjust="0"/>
    <p:restoredTop sz="93720" autoAdjust="0"/>
  </p:normalViewPr>
  <p:slideViewPr>
    <p:cSldViewPr snapToGrid="0" snapToObjects="1">
      <p:cViewPr varScale="1">
        <p:scale>
          <a:sx n="80" d="100"/>
          <a:sy n="80" d="100"/>
        </p:scale>
        <p:origin x="936" y="62"/>
      </p:cViewPr>
      <p:guideLst>
        <p:guide orient="horz" pos="1842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eanne Harris" userId="S::roseanne2@discovery.co.za::abd91ae0-45c0-4a6d-87d6-350888bfd18e" providerId="AD" clId="Web-{38DF0A2A-1762-27D9-C7D6-6A3FDF1FC797}"/>
    <pc:docChg chg="modSld">
      <pc:chgData name="Roseanne Harris" userId="S::roseanne2@discovery.co.za::abd91ae0-45c0-4a6d-87d6-350888bfd18e" providerId="AD" clId="Web-{38DF0A2A-1762-27D9-C7D6-6A3FDF1FC797}" dt="2023-07-17T18:06:19.753" v="32" actId="20577"/>
      <pc:docMkLst>
        <pc:docMk/>
      </pc:docMkLst>
      <pc:sldChg chg="modSp">
        <pc:chgData name="Roseanne Harris" userId="S::roseanne2@discovery.co.za::abd91ae0-45c0-4a6d-87d6-350888bfd18e" providerId="AD" clId="Web-{38DF0A2A-1762-27D9-C7D6-6A3FDF1FC797}" dt="2023-07-17T18:06:19.753" v="32" actId="20577"/>
        <pc:sldMkLst>
          <pc:docMk/>
          <pc:sldMk cId="1550553463" sldId="2147479393"/>
        </pc:sldMkLst>
        <pc:spChg chg="mod">
          <ac:chgData name="Roseanne Harris" userId="S::roseanne2@discovery.co.za::abd91ae0-45c0-4a6d-87d6-350888bfd18e" providerId="AD" clId="Web-{38DF0A2A-1762-27D9-C7D6-6A3FDF1FC797}" dt="2023-07-17T18:06:19.753" v="32" actId="20577"/>
          <ac:spMkLst>
            <pc:docMk/>
            <pc:sldMk cId="1550553463" sldId="2147479393"/>
            <ac:spMk id="2" creationId="{144FD7AC-2719-1B66-F879-A521F4393AFE}"/>
          </ac:spMkLst>
        </pc:spChg>
      </pc:sldChg>
      <pc:sldChg chg="modSp">
        <pc:chgData name="Roseanne Harris" userId="S::roseanne2@discovery.co.za::abd91ae0-45c0-4a6d-87d6-350888bfd18e" providerId="AD" clId="Web-{38DF0A2A-1762-27D9-C7D6-6A3FDF1FC797}" dt="2023-07-17T18:05:34.799" v="27" actId="20577"/>
        <pc:sldMkLst>
          <pc:docMk/>
          <pc:sldMk cId="1731712679" sldId="2147479422"/>
        </pc:sldMkLst>
        <pc:spChg chg="mod">
          <ac:chgData name="Roseanne Harris" userId="S::roseanne2@discovery.co.za::abd91ae0-45c0-4a6d-87d6-350888bfd18e" providerId="AD" clId="Web-{38DF0A2A-1762-27D9-C7D6-6A3FDF1FC797}" dt="2023-07-17T18:05:34.799" v="27" actId="20577"/>
          <ac:spMkLst>
            <pc:docMk/>
            <pc:sldMk cId="1731712679" sldId="2147479422"/>
            <ac:spMk id="4" creationId="{69BC0B3A-4AC8-A711-E39A-3A57790A35F3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4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oseanne2\Documents\Roseanne\Legislation\NHA%20indicators%20(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oseanne2\Documents\Roseanne\Legislation\NHA%20indicators%20(1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ults\Annual%202019\NHA%20indicators%20(4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Results\Annual%202019\NHA%20indicators%20(4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739907901714766"/>
          <c:y val="0.13065990238748976"/>
          <c:w val="0.32974099088533465"/>
          <c:h val="0.84604661996966346"/>
        </c:manualLayout>
      </c:layout>
      <c:pieChart>
        <c:varyColors val="1"/>
        <c:ser>
          <c:idx val="0"/>
          <c:order val="0"/>
          <c:spPr>
            <a:effectLst>
              <a:outerShdw blurRad="101600" dist="76200" dir="2700000" algn="tl" rotWithShape="0">
                <a:schemeClr val="bg1">
                  <a:lumMod val="50000"/>
                  <a:alpha val="40000"/>
                </a:schemeClr>
              </a:outerShdw>
            </a:effectLst>
          </c:spPr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 w="19050">
                <a:solidFill>
                  <a:schemeClr val="lt1"/>
                </a:solidFill>
              </a:ln>
              <a:effectLst>
                <a:outerShdw blurRad="101600" dist="76200" dir="2700000" algn="tl" rotWithShape="0">
                  <a:schemeClr val="bg1">
                    <a:lumMod val="50000"/>
                    <a:alpha val="40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D57-4A93-9DB5-E246337123A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01600" dist="76200" dir="2700000" algn="tl" rotWithShape="0">
                  <a:schemeClr val="bg1">
                    <a:lumMod val="50000"/>
                    <a:alpha val="40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D57-4A93-9DB5-E246337123A1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>
                <a:outerShdw blurRad="101600" dist="76200" dir="2700000" algn="tl" rotWithShape="0">
                  <a:schemeClr val="bg1">
                    <a:lumMod val="50000"/>
                    <a:alpha val="40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D57-4A93-9DB5-E246337123A1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01600" dist="76200" dir="2700000" algn="tl" rotWithShape="0">
                  <a:schemeClr val="bg1">
                    <a:lumMod val="50000"/>
                    <a:alpha val="40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D57-4A93-9DB5-E246337123A1}"/>
              </c:ext>
            </c:extLst>
          </c:dPt>
          <c:dLbls>
            <c:dLbl>
              <c:idx val="1"/>
              <c:layout>
                <c:manualLayout>
                  <c:x val="-9.1680728923034444E-2"/>
                  <c:y val="1.03564268905775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57-4A93-9DB5-E246337123A1}"/>
                </c:ext>
              </c:extLst>
            </c:dLbl>
            <c:dLbl>
              <c:idx val="3"/>
              <c:layout>
                <c:manualLayout>
                  <c:x val="9.8384594111231849E-2"/>
                  <c:y val="-9.332568500248530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D57-4A93-9DB5-E246337123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Medical scheme members</c:v>
                </c:pt>
                <c:pt idx="1">
                  <c:v>Formally employed uninsured</c:v>
                </c:pt>
                <c:pt idx="2">
                  <c:v>Other employed uninsured</c:v>
                </c:pt>
                <c:pt idx="3">
                  <c:v>Unemployed</c:v>
                </c:pt>
              </c:strCache>
            </c:strRef>
          </c:cat>
          <c:val>
            <c:numRef>
              <c:f>Sheet1!$B$2:$B$5</c:f>
              <c:numCache>
                <c:formatCode>_ * #,##0_ ;_ * \-#,##0_ ;_ * "-"??_ ;_ @_ </c:formatCode>
                <c:ptCount val="4"/>
                <c:pt idx="0">
                  <c:v>8.9499999999999993</c:v>
                </c:pt>
                <c:pt idx="1">
                  <c:v>10.993500000000001</c:v>
                </c:pt>
                <c:pt idx="2">
                  <c:v>7.7000000000000011</c:v>
                </c:pt>
                <c:pt idx="3">
                  <c:v>33.356499999999997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D57-4A93-9DB5-E246337123A1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Sheet6!$B$3</c:f>
              <c:strCache>
                <c:ptCount val="1"/>
                <c:pt idx="0">
                  <c:v>Compulsory private insurance schemes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Sheet6!$A$4:$A$25</c:f>
              <c:strCache>
                <c:ptCount val="22"/>
                <c:pt idx="0">
                  <c:v>Austria</c:v>
                </c:pt>
                <c:pt idx="1">
                  <c:v>Canada</c:v>
                </c:pt>
                <c:pt idx="2">
                  <c:v>Chile</c:v>
                </c:pt>
                <c:pt idx="3">
                  <c:v>Czech Republic</c:v>
                </c:pt>
                <c:pt idx="4">
                  <c:v>Denmark</c:v>
                </c:pt>
                <c:pt idx="5">
                  <c:v>Estonia</c:v>
                </c:pt>
                <c:pt idx="6">
                  <c:v>Finland</c:v>
                </c:pt>
                <c:pt idx="7">
                  <c:v>France</c:v>
                </c:pt>
                <c:pt idx="8">
                  <c:v>Germany</c:v>
                </c:pt>
                <c:pt idx="9">
                  <c:v>Japan</c:v>
                </c:pt>
                <c:pt idx="10">
                  <c:v>Lithuania</c:v>
                </c:pt>
                <c:pt idx="11">
                  <c:v>Luxembourg</c:v>
                </c:pt>
                <c:pt idx="12">
                  <c:v>Mexico</c:v>
                </c:pt>
                <c:pt idx="13">
                  <c:v>Netherlands</c:v>
                </c:pt>
                <c:pt idx="14">
                  <c:v>Slovenia</c:v>
                </c:pt>
                <c:pt idx="15">
                  <c:v>South Africa</c:v>
                </c:pt>
                <c:pt idx="16">
                  <c:v>Spain</c:v>
                </c:pt>
                <c:pt idx="17">
                  <c:v>Sweden</c:v>
                </c:pt>
                <c:pt idx="18">
                  <c:v>Switzerland</c:v>
                </c:pt>
                <c:pt idx="19">
                  <c:v>Turkey</c:v>
                </c:pt>
                <c:pt idx="20">
                  <c:v>UK</c:v>
                </c:pt>
                <c:pt idx="21">
                  <c:v>USA</c:v>
                </c:pt>
              </c:strCache>
            </c:strRef>
          </c:cat>
          <c:val>
            <c:numRef>
              <c:f>Sheet6!$B$4:$B$25</c:f>
              <c:numCache>
                <c:formatCode>General</c:formatCode>
                <c:ptCount val="22"/>
                <c:pt idx="2">
                  <c:v>211.26924915000001</c:v>
                </c:pt>
                <c:pt idx="9">
                  <c:v>0</c:v>
                </c:pt>
                <c:pt idx="11">
                  <c:v>0</c:v>
                </c:pt>
                <c:pt idx="13">
                  <c:v>2761.2128092899998</c:v>
                </c:pt>
                <c:pt idx="15">
                  <c:v>0</c:v>
                </c:pt>
                <c:pt idx="17">
                  <c:v>0</c:v>
                </c:pt>
                <c:pt idx="18">
                  <c:v>2895.0149567600001</c:v>
                </c:pt>
                <c:pt idx="20">
                  <c:v>5.7823824200000002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5F-4443-974D-087E8C800564}"/>
            </c:ext>
          </c:extLst>
        </c:ser>
        <c:ser>
          <c:idx val="1"/>
          <c:order val="1"/>
          <c:tx>
            <c:strRef>
              <c:f>Sheet6!$C$3</c:f>
              <c:strCache>
                <c:ptCount val="1"/>
                <c:pt idx="0">
                  <c:v>Government schemes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Sheet6!$A$4:$A$25</c:f>
              <c:strCache>
                <c:ptCount val="22"/>
                <c:pt idx="0">
                  <c:v>Austria</c:v>
                </c:pt>
                <c:pt idx="1">
                  <c:v>Canada</c:v>
                </c:pt>
                <c:pt idx="2">
                  <c:v>Chile</c:v>
                </c:pt>
                <c:pt idx="3">
                  <c:v>Czech Republic</c:v>
                </c:pt>
                <c:pt idx="4">
                  <c:v>Denmark</c:v>
                </c:pt>
                <c:pt idx="5">
                  <c:v>Estonia</c:v>
                </c:pt>
                <c:pt idx="6">
                  <c:v>Finland</c:v>
                </c:pt>
                <c:pt idx="7">
                  <c:v>France</c:v>
                </c:pt>
                <c:pt idx="8">
                  <c:v>Germany</c:v>
                </c:pt>
                <c:pt idx="9">
                  <c:v>Japan</c:v>
                </c:pt>
                <c:pt idx="10">
                  <c:v>Lithuania</c:v>
                </c:pt>
                <c:pt idx="11">
                  <c:v>Luxembourg</c:v>
                </c:pt>
                <c:pt idx="12">
                  <c:v>Mexico</c:v>
                </c:pt>
                <c:pt idx="13">
                  <c:v>Netherlands</c:v>
                </c:pt>
                <c:pt idx="14">
                  <c:v>Slovenia</c:v>
                </c:pt>
                <c:pt idx="15">
                  <c:v>South Africa</c:v>
                </c:pt>
                <c:pt idx="16">
                  <c:v>Spain</c:v>
                </c:pt>
                <c:pt idx="17">
                  <c:v>Sweden</c:v>
                </c:pt>
                <c:pt idx="18">
                  <c:v>Switzerland</c:v>
                </c:pt>
                <c:pt idx="19">
                  <c:v>Turkey</c:v>
                </c:pt>
                <c:pt idx="20">
                  <c:v>UK</c:v>
                </c:pt>
                <c:pt idx="21">
                  <c:v>USA</c:v>
                </c:pt>
              </c:strCache>
            </c:strRef>
          </c:cat>
          <c:val>
            <c:numRef>
              <c:f>Sheet6!$C$4:$C$25</c:f>
              <c:numCache>
                <c:formatCode>General</c:formatCode>
                <c:ptCount val="22"/>
                <c:pt idx="0">
                  <c:v>3883.6486755000005</c:v>
                </c:pt>
                <c:pt idx="1">
                  <c:v>3239.2244093700001</c:v>
                </c:pt>
                <c:pt idx="2">
                  <c:v>945.46898785999997</c:v>
                </c:pt>
                <c:pt idx="3">
                  <c:v>2034.4395126500003</c:v>
                </c:pt>
                <c:pt idx="4">
                  <c:v>4277.1545887100001</c:v>
                </c:pt>
                <c:pt idx="5">
                  <c:v>1427.7558370499996</c:v>
                </c:pt>
                <c:pt idx="6">
                  <c:v>2975.2232495399999</c:v>
                </c:pt>
                <c:pt idx="7">
                  <c:v>3584.9868956500004</c:v>
                </c:pt>
                <c:pt idx="8">
                  <c:v>4524.9070669900002</c:v>
                </c:pt>
                <c:pt idx="9">
                  <c:v>3698.8960192899999</c:v>
                </c:pt>
                <c:pt idx="10">
                  <c:v>1254.4972529800002</c:v>
                </c:pt>
                <c:pt idx="11">
                  <c:v>5232.1035413899999</c:v>
                </c:pt>
                <c:pt idx="12">
                  <c:v>526.21310764999998</c:v>
                </c:pt>
                <c:pt idx="13">
                  <c:v>1527.1400333299994</c:v>
                </c:pt>
                <c:pt idx="14">
                  <c:v>1959.7203560500002</c:v>
                </c:pt>
                <c:pt idx="15">
                  <c:v>463.97764038000003</c:v>
                </c:pt>
                <c:pt idx="16">
                  <c:v>2260.524848</c:v>
                </c:pt>
                <c:pt idx="17">
                  <c:v>4433.0031263999999</c:v>
                </c:pt>
                <c:pt idx="18">
                  <c:v>1955.5445514900002</c:v>
                </c:pt>
                <c:pt idx="19">
                  <c:v>778.18647949000001</c:v>
                </c:pt>
                <c:pt idx="20">
                  <c:v>3295.8253479200002</c:v>
                </c:pt>
                <c:pt idx="21">
                  <c:v>4706.3012030099999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5F-4443-974D-087E8C800564}"/>
            </c:ext>
          </c:extLst>
        </c:ser>
        <c:ser>
          <c:idx val="2"/>
          <c:order val="2"/>
          <c:tx>
            <c:strRef>
              <c:f>Sheet6!$D$3</c:f>
              <c:strCache>
                <c:ptCount val="1"/>
                <c:pt idx="0">
                  <c:v>Household out-of-pocket payment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Sheet6!$A$4:$A$25</c:f>
              <c:strCache>
                <c:ptCount val="22"/>
                <c:pt idx="0">
                  <c:v>Austria</c:v>
                </c:pt>
                <c:pt idx="1">
                  <c:v>Canada</c:v>
                </c:pt>
                <c:pt idx="2">
                  <c:v>Chile</c:v>
                </c:pt>
                <c:pt idx="3">
                  <c:v>Czech Republic</c:v>
                </c:pt>
                <c:pt idx="4">
                  <c:v>Denmark</c:v>
                </c:pt>
                <c:pt idx="5">
                  <c:v>Estonia</c:v>
                </c:pt>
                <c:pt idx="6">
                  <c:v>Finland</c:v>
                </c:pt>
                <c:pt idx="7">
                  <c:v>France</c:v>
                </c:pt>
                <c:pt idx="8">
                  <c:v>Germany</c:v>
                </c:pt>
                <c:pt idx="9">
                  <c:v>Japan</c:v>
                </c:pt>
                <c:pt idx="10">
                  <c:v>Lithuania</c:v>
                </c:pt>
                <c:pt idx="11">
                  <c:v>Luxembourg</c:v>
                </c:pt>
                <c:pt idx="12">
                  <c:v>Mexico</c:v>
                </c:pt>
                <c:pt idx="13">
                  <c:v>Netherlands</c:v>
                </c:pt>
                <c:pt idx="14">
                  <c:v>Slovenia</c:v>
                </c:pt>
                <c:pt idx="15">
                  <c:v>South Africa</c:v>
                </c:pt>
                <c:pt idx="16">
                  <c:v>Spain</c:v>
                </c:pt>
                <c:pt idx="17">
                  <c:v>Sweden</c:v>
                </c:pt>
                <c:pt idx="18">
                  <c:v>Switzerland</c:v>
                </c:pt>
                <c:pt idx="19">
                  <c:v>Turkey</c:v>
                </c:pt>
                <c:pt idx="20">
                  <c:v>UK</c:v>
                </c:pt>
                <c:pt idx="21">
                  <c:v>USA</c:v>
                </c:pt>
              </c:strCache>
            </c:strRef>
          </c:cat>
          <c:val>
            <c:numRef>
              <c:f>Sheet6!$D$4:$D$25</c:f>
              <c:numCache>
                <c:formatCode>General</c:formatCode>
                <c:ptCount val="22"/>
                <c:pt idx="0">
                  <c:v>920.9696545700001</c:v>
                </c:pt>
                <c:pt idx="1">
                  <c:v>670.91954723000003</c:v>
                </c:pt>
                <c:pt idx="2">
                  <c:v>613.57904022000014</c:v>
                </c:pt>
                <c:pt idx="3">
                  <c:v>366.23936506999996</c:v>
                </c:pt>
                <c:pt idx="4">
                  <c:v>697.55825581999989</c:v>
                </c:pt>
                <c:pt idx="5">
                  <c:v>429.66550378999983</c:v>
                </c:pt>
                <c:pt idx="6">
                  <c:v>794.92714795000006</c:v>
                </c:pt>
                <c:pt idx="7">
                  <c:v>308.73275488000002</c:v>
                </c:pt>
                <c:pt idx="8">
                  <c:v>671.12390698000002</c:v>
                </c:pt>
                <c:pt idx="9">
                  <c:v>576.96306618999995</c:v>
                </c:pt>
                <c:pt idx="10">
                  <c:v>601.23370649999993</c:v>
                </c:pt>
                <c:pt idx="11">
                  <c:v>679.28196818999982</c:v>
                </c:pt>
                <c:pt idx="12">
                  <c:v>417.28953160000003</c:v>
                </c:pt>
                <c:pt idx="13">
                  <c:v>650.96635922999997</c:v>
                </c:pt>
                <c:pt idx="14">
                  <c:v>342.37968696999997</c:v>
                </c:pt>
                <c:pt idx="15">
                  <c:v>83.637738639999981</c:v>
                </c:pt>
                <c:pt idx="16">
                  <c:v>771.09917977999999</c:v>
                </c:pt>
                <c:pt idx="17">
                  <c:v>804.94182814999999</c:v>
                </c:pt>
                <c:pt idx="18">
                  <c:v>2149.3344788000004</c:v>
                </c:pt>
                <c:pt idx="19">
                  <c:v>168.79960219</c:v>
                </c:pt>
                <c:pt idx="20">
                  <c:v>613.17254469</c:v>
                </c:pt>
                <c:pt idx="21">
                  <c:v>1056.9527263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05F-4443-974D-087E8C800564}"/>
            </c:ext>
          </c:extLst>
        </c:ser>
        <c:ser>
          <c:idx val="3"/>
          <c:order val="3"/>
          <c:tx>
            <c:strRef>
              <c:f>Sheet6!$E$3</c:f>
              <c:strCache>
                <c:ptCount val="1"/>
                <c:pt idx="0">
                  <c:v>Non-resident schemes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Sheet6!$A$4:$A$25</c:f>
              <c:strCache>
                <c:ptCount val="22"/>
                <c:pt idx="0">
                  <c:v>Austria</c:v>
                </c:pt>
                <c:pt idx="1">
                  <c:v>Canada</c:v>
                </c:pt>
                <c:pt idx="2">
                  <c:v>Chile</c:v>
                </c:pt>
                <c:pt idx="3">
                  <c:v>Czech Republic</c:v>
                </c:pt>
                <c:pt idx="4">
                  <c:v>Denmark</c:v>
                </c:pt>
                <c:pt idx="5">
                  <c:v>Estonia</c:v>
                </c:pt>
                <c:pt idx="6">
                  <c:v>Finland</c:v>
                </c:pt>
                <c:pt idx="7">
                  <c:v>France</c:v>
                </c:pt>
                <c:pt idx="8">
                  <c:v>Germany</c:v>
                </c:pt>
                <c:pt idx="9">
                  <c:v>Japan</c:v>
                </c:pt>
                <c:pt idx="10">
                  <c:v>Lithuania</c:v>
                </c:pt>
                <c:pt idx="11">
                  <c:v>Luxembourg</c:v>
                </c:pt>
                <c:pt idx="12">
                  <c:v>Mexico</c:v>
                </c:pt>
                <c:pt idx="13">
                  <c:v>Netherlands</c:v>
                </c:pt>
                <c:pt idx="14">
                  <c:v>Slovenia</c:v>
                </c:pt>
                <c:pt idx="15">
                  <c:v>South Africa</c:v>
                </c:pt>
                <c:pt idx="16">
                  <c:v>Spain</c:v>
                </c:pt>
                <c:pt idx="17">
                  <c:v>Sweden</c:v>
                </c:pt>
                <c:pt idx="18">
                  <c:v>Switzerland</c:v>
                </c:pt>
                <c:pt idx="19">
                  <c:v>Turkey</c:v>
                </c:pt>
                <c:pt idx="20">
                  <c:v>UK</c:v>
                </c:pt>
                <c:pt idx="21">
                  <c:v>USA</c:v>
                </c:pt>
              </c:strCache>
            </c:strRef>
          </c:cat>
          <c:val>
            <c:numRef>
              <c:f>Sheet6!$E$4:$E$25</c:f>
              <c:numCache>
                <c:formatCode>General</c:formatCode>
                <c:ptCount val="22"/>
                <c:pt idx="2">
                  <c:v>2.7947069999999997E-2</c:v>
                </c:pt>
                <c:pt idx="5">
                  <c:v>8.5835819999999979E-2</c:v>
                </c:pt>
                <c:pt idx="9">
                  <c:v>0</c:v>
                </c:pt>
                <c:pt idx="10">
                  <c:v>1.54162489</c:v>
                </c:pt>
                <c:pt idx="11">
                  <c:v>0</c:v>
                </c:pt>
                <c:pt idx="13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2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05F-4443-974D-087E8C800564}"/>
            </c:ext>
          </c:extLst>
        </c:ser>
        <c:ser>
          <c:idx val="4"/>
          <c:order val="4"/>
          <c:tx>
            <c:strRef>
              <c:f>Sheet6!$F$3</c:f>
              <c:strCache>
                <c:ptCount val="1"/>
                <c:pt idx="0">
                  <c:v>Voluntary health schemes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Sheet6!$A$4:$A$25</c:f>
              <c:strCache>
                <c:ptCount val="22"/>
                <c:pt idx="0">
                  <c:v>Austria</c:v>
                </c:pt>
                <c:pt idx="1">
                  <c:v>Canada</c:v>
                </c:pt>
                <c:pt idx="2">
                  <c:v>Chile</c:v>
                </c:pt>
                <c:pt idx="3">
                  <c:v>Czech Republic</c:v>
                </c:pt>
                <c:pt idx="4">
                  <c:v>Denmark</c:v>
                </c:pt>
                <c:pt idx="5">
                  <c:v>Estonia</c:v>
                </c:pt>
                <c:pt idx="6">
                  <c:v>Finland</c:v>
                </c:pt>
                <c:pt idx="7">
                  <c:v>France</c:v>
                </c:pt>
                <c:pt idx="8">
                  <c:v>Germany</c:v>
                </c:pt>
                <c:pt idx="9">
                  <c:v>Japan</c:v>
                </c:pt>
                <c:pt idx="10">
                  <c:v>Lithuania</c:v>
                </c:pt>
                <c:pt idx="11">
                  <c:v>Luxembourg</c:v>
                </c:pt>
                <c:pt idx="12">
                  <c:v>Mexico</c:v>
                </c:pt>
                <c:pt idx="13">
                  <c:v>Netherlands</c:v>
                </c:pt>
                <c:pt idx="14">
                  <c:v>Slovenia</c:v>
                </c:pt>
                <c:pt idx="15">
                  <c:v>South Africa</c:v>
                </c:pt>
                <c:pt idx="16">
                  <c:v>Spain</c:v>
                </c:pt>
                <c:pt idx="17">
                  <c:v>Sweden</c:v>
                </c:pt>
                <c:pt idx="18">
                  <c:v>Switzerland</c:v>
                </c:pt>
                <c:pt idx="19">
                  <c:v>Turkey</c:v>
                </c:pt>
                <c:pt idx="20">
                  <c:v>UK</c:v>
                </c:pt>
                <c:pt idx="21">
                  <c:v>USA</c:v>
                </c:pt>
              </c:strCache>
            </c:strRef>
          </c:cat>
          <c:val>
            <c:numRef>
              <c:f>Sheet6!$F$4:$F$25</c:f>
              <c:numCache>
                <c:formatCode>General</c:formatCode>
                <c:ptCount val="22"/>
                <c:pt idx="0">
                  <c:v>333.56640061999997</c:v>
                </c:pt>
                <c:pt idx="1">
                  <c:v>689.94432852999989</c:v>
                </c:pt>
                <c:pt idx="2">
                  <c:v>132.77342045</c:v>
                </c:pt>
                <c:pt idx="3">
                  <c:v>69.17287945999999</c:v>
                </c:pt>
                <c:pt idx="4">
                  <c:v>108.49643580999998</c:v>
                </c:pt>
                <c:pt idx="5">
                  <c:v>29.307210199999997</c:v>
                </c:pt>
                <c:pt idx="6">
                  <c:v>226.28627981</c:v>
                </c:pt>
                <c:pt idx="7">
                  <c:v>648.58745586999999</c:v>
                </c:pt>
                <c:pt idx="8">
                  <c:v>160.78020343</c:v>
                </c:pt>
                <c:pt idx="9">
                  <c:v>129.27274362</c:v>
                </c:pt>
                <c:pt idx="10">
                  <c:v>17.34328</c:v>
                </c:pt>
                <c:pt idx="11">
                  <c:v>470.12201450000009</c:v>
                </c:pt>
                <c:pt idx="12">
                  <c:v>65.173558880000002</c:v>
                </c:pt>
                <c:pt idx="13">
                  <c:v>373.92418915999997</c:v>
                </c:pt>
                <c:pt idx="14">
                  <c:v>431.66258060000001</c:v>
                </c:pt>
                <c:pt idx="15">
                  <c:v>538.79403593999996</c:v>
                </c:pt>
                <c:pt idx="16">
                  <c:v>150.91999119999997</c:v>
                </c:pt>
                <c:pt idx="17">
                  <c:v>60.658913679999991</c:v>
                </c:pt>
                <c:pt idx="18">
                  <c:v>582.67753233000008</c:v>
                </c:pt>
                <c:pt idx="19">
                  <c:v>48.979955779999997</c:v>
                </c:pt>
                <c:pt idx="20">
                  <c:v>229.82051519000001</c:v>
                </c:pt>
                <c:pt idx="21">
                  <c:v>3772.691405980001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05F-4443-974D-087E8C800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3510680"/>
        <c:axId val="743515776"/>
      </c:barChart>
      <c:catAx>
        <c:axId val="743510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3515776"/>
        <c:crosses val="autoZero"/>
        <c:auto val="1"/>
        <c:lblAlgn val="ctr"/>
        <c:lblOffset val="100"/>
        <c:noMultiLvlLbl val="0"/>
      </c:catAx>
      <c:valAx>
        <c:axId val="743515776"/>
        <c:scaling>
          <c:orientation val="minMax"/>
          <c:max val="100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3510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0941612046996967"/>
          <c:y val="1.8264196637805881E-2"/>
          <c:w val="0.84468650010716151"/>
          <c:h val="0.161021184310911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Sheet6!$B$3</c:f>
              <c:strCache>
                <c:ptCount val="1"/>
                <c:pt idx="0">
                  <c:v>Compulsory private insurance schemes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Sheet6!$A$4:$A$26</c:f>
              <c:strCache>
                <c:ptCount val="23"/>
                <c:pt idx="0">
                  <c:v>Austria</c:v>
                </c:pt>
                <c:pt idx="1">
                  <c:v>Canada</c:v>
                </c:pt>
                <c:pt idx="2">
                  <c:v>Chile</c:v>
                </c:pt>
                <c:pt idx="3">
                  <c:v>Czech Republic</c:v>
                </c:pt>
                <c:pt idx="4">
                  <c:v>Denmark</c:v>
                </c:pt>
                <c:pt idx="5">
                  <c:v>Estonia</c:v>
                </c:pt>
                <c:pt idx="6">
                  <c:v>Finland</c:v>
                </c:pt>
                <c:pt idx="7">
                  <c:v>France</c:v>
                </c:pt>
                <c:pt idx="8">
                  <c:v>Germany</c:v>
                </c:pt>
                <c:pt idx="9">
                  <c:v>Japan</c:v>
                </c:pt>
                <c:pt idx="10">
                  <c:v>Lithuania</c:v>
                </c:pt>
                <c:pt idx="11">
                  <c:v>Luxembourg</c:v>
                </c:pt>
                <c:pt idx="12">
                  <c:v>Mexico</c:v>
                </c:pt>
                <c:pt idx="13">
                  <c:v>Netherlands</c:v>
                </c:pt>
                <c:pt idx="14">
                  <c:v>Slovenia</c:v>
                </c:pt>
                <c:pt idx="15">
                  <c:v>South Africa</c:v>
                </c:pt>
                <c:pt idx="16">
                  <c:v>Spain</c:v>
                </c:pt>
                <c:pt idx="17">
                  <c:v>Sweden</c:v>
                </c:pt>
                <c:pt idx="18">
                  <c:v>Switzerland</c:v>
                </c:pt>
                <c:pt idx="19">
                  <c:v>Turkey</c:v>
                </c:pt>
                <c:pt idx="20">
                  <c:v>UK</c:v>
                </c:pt>
                <c:pt idx="21">
                  <c:v>USA</c:v>
                </c:pt>
                <c:pt idx="22">
                  <c:v>Grand Total</c:v>
                </c:pt>
              </c:strCache>
            </c:strRef>
          </c:cat>
          <c:val>
            <c:numRef>
              <c:f>Sheet6!$B$4:$B$26</c:f>
              <c:numCache>
                <c:formatCode>General</c:formatCode>
                <c:ptCount val="23"/>
                <c:pt idx="2">
                  <c:v>211.26924915000001</c:v>
                </c:pt>
                <c:pt idx="9">
                  <c:v>0</c:v>
                </c:pt>
                <c:pt idx="11">
                  <c:v>0</c:v>
                </c:pt>
                <c:pt idx="13">
                  <c:v>2761.2128092899998</c:v>
                </c:pt>
                <c:pt idx="15">
                  <c:v>0</c:v>
                </c:pt>
                <c:pt idx="17">
                  <c:v>0</c:v>
                </c:pt>
                <c:pt idx="18">
                  <c:v>2895.0149567600001</c:v>
                </c:pt>
                <c:pt idx="20">
                  <c:v>5.7823824200000002</c:v>
                </c:pt>
                <c:pt idx="21">
                  <c:v>0</c:v>
                </c:pt>
                <c:pt idx="22">
                  <c:v>5918.0067666100003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F0-4A73-A143-15EBECE163D5}"/>
            </c:ext>
          </c:extLst>
        </c:ser>
        <c:ser>
          <c:idx val="1"/>
          <c:order val="1"/>
          <c:tx>
            <c:strRef>
              <c:f>Sheet6!$C$3</c:f>
              <c:strCache>
                <c:ptCount val="1"/>
                <c:pt idx="0">
                  <c:v>Government schemes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Sheet6!$A$4:$A$26</c:f>
              <c:strCache>
                <c:ptCount val="23"/>
                <c:pt idx="0">
                  <c:v>Austria</c:v>
                </c:pt>
                <c:pt idx="1">
                  <c:v>Canada</c:v>
                </c:pt>
                <c:pt idx="2">
                  <c:v>Chile</c:v>
                </c:pt>
                <c:pt idx="3">
                  <c:v>Czech Republic</c:v>
                </c:pt>
                <c:pt idx="4">
                  <c:v>Denmark</c:v>
                </c:pt>
                <c:pt idx="5">
                  <c:v>Estonia</c:v>
                </c:pt>
                <c:pt idx="6">
                  <c:v>Finland</c:v>
                </c:pt>
                <c:pt idx="7">
                  <c:v>France</c:v>
                </c:pt>
                <c:pt idx="8">
                  <c:v>Germany</c:v>
                </c:pt>
                <c:pt idx="9">
                  <c:v>Japan</c:v>
                </c:pt>
                <c:pt idx="10">
                  <c:v>Lithuania</c:v>
                </c:pt>
                <c:pt idx="11">
                  <c:v>Luxembourg</c:v>
                </c:pt>
                <c:pt idx="12">
                  <c:v>Mexico</c:v>
                </c:pt>
                <c:pt idx="13">
                  <c:v>Netherlands</c:v>
                </c:pt>
                <c:pt idx="14">
                  <c:v>Slovenia</c:v>
                </c:pt>
                <c:pt idx="15">
                  <c:v>South Africa</c:v>
                </c:pt>
                <c:pt idx="16">
                  <c:v>Spain</c:v>
                </c:pt>
                <c:pt idx="17">
                  <c:v>Sweden</c:v>
                </c:pt>
                <c:pt idx="18">
                  <c:v>Switzerland</c:v>
                </c:pt>
                <c:pt idx="19">
                  <c:v>Turkey</c:v>
                </c:pt>
                <c:pt idx="20">
                  <c:v>UK</c:v>
                </c:pt>
                <c:pt idx="21">
                  <c:v>USA</c:v>
                </c:pt>
                <c:pt idx="22">
                  <c:v>Grand Total</c:v>
                </c:pt>
              </c:strCache>
            </c:strRef>
          </c:cat>
          <c:val>
            <c:numRef>
              <c:f>Sheet6!$C$4:$C$26</c:f>
              <c:numCache>
                <c:formatCode>General</c:formatCode>
                <c:ptCount val="23"/>
                <c:pt idx="0">
                  <c:v>3883.6486755000005</c:v>
                </c:pt>
                <c:pt idx="1">
                  <c:v>3239.2244093700001</c:v>
                </c:pt>
                <c:pt idx="2">
                  <c:v>945.46898785999997</c:v>
                </c:pt>
                <c:pt idx="3">
                  <c:v>2034.4395126500003</c:v>
                </c:pt>
                <c:pt idx="4">
                  <c:v>4277.1545887100001</c:v>
                </c:pt>
                <c:pt idx="5">
                  <c:v>1427.7558370499996</c:v>
                </c:pt>
                <c:pt idx="6">
                  <c:v>2975.2232495399999</c:v>
                </c:pt>
                <c:pt idx="7">
                  <c:v>3584.9868956500004</c:v>
                </c:pt>
                <c:pt idx="8">
                  <c:v>4524.9070669900002</c:v>
                </c:pt>
                <c:pt idx="9">
                  <c:v>3698.8960192899999</c:v>
                </c:pt>
                <c:pt idx="10">
                  <c:v>1254.4972529800002</c:v>
                </c:pt>
                <c:pt idx="11">
                  <c:v>5232.1035413899999</c:v>
                </c:pt>
                <c:pt idx="12">
                  <c:v>526.21310764999998</c:v>
                </c:pt>
                <c:pt idx="13">
                  <c:v>1527.1400333299994</c:v>
                </c:pt>
                <c:pt idx="14">
                  <c:v>1959.7203560500002</c:v>
                </c:pt>
                <c:pt idx="15">
                  <c:v>463.97764038000003</c:v>
                </c:pt>
                <c:pt idx="16">
                  <c:v>2260.524848</c:v>
                </c:pt>
                <c:pt idx="17">
                  <c:v>4433.0031263999999</c:v>
                </c:pt>
                <c:pt idx="18">
                  <c:v>1955.5445514900002</c:v>
                </c:pt>
                <c:pt idx="19">
                  <c:v>778.18647949000001</c:v>
                </c:pt>
                <c:pt idx="20">
                  <c:v>3295.8253479200002</c:v>
                </c:pt>
                <c:pt idx="21">
                  <c:v>4706.3012030099999</c:v>
                </c:pt>
                <c:pt idx="22">
                  <c:v>100017.78997234002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F0-4A73-A143-15EBECE163D5}"/>
            </c:ext>
          </c:extLst>
        </c:ser>
        <c:ser>
          <c:idx val="2"/>
          <c:order val="2"/>
          <c:tx>
            <c:strRef>
              <c:f>Sheet6!$D$3</c:f>
              <c:strCache>
                <c:ptCount val="1"/>
                <c:pt idx="0">
                  <c:v>Household out-of-pocket payment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Sheet6!$A$4:$A$26</c:f>
              <c:strCache>
                <c:ptCount val="23"/>
                <c:pt idx="0">
                  <c:v>Austria</c:v>
                </c:pt>
                <c:pt idx="1">
                  <c:v>Canada</c:v>
                </c:pt>
                <c:pt idx="2">
                  <c:v>Chile</c:v>
                </c:pt>
                <c:pt idx="3">
                  <c:v>Czech Republic</c:v>
                </c:pt>
                <c:pt idx="4">
                  <c:v>Denmark</c:v>
                </c:pt>
                <c:pt idx="5">
                  <c:v>Estonia</c:v>
                </c:pt>
                <c:pt idx="6">
                  <c:v>Finland</c:v>
                </c:pt>
                <c:pt idx="7">
                  <c:v>France</c:v>
                </c:pt>
                <c:pt idx="8">
                  <c:v>Germany</c:v>
                </c:pt>
                <c:pt idx="9">
                  <c:v>Japan</c:v>
                </c:pt>
                <c:pt idx="10">
                  <c:v>Lithuania</c:v>
                </c:pt>
                <c:pt idx="11">
                  <c:v>Luxembourg</c:v>
                </c:pt>
                <c:pt idx="12">
                  <c:v>Mexico</c:v>
                </c:pt>
                <c:pt idx="13">
                  <c:v>Netherlands</c:v>
                </c:pt>
                <c:pt idx="14">
                  <c:v>Slovenia</c:v>
                </c:pt>
                <c:pt idx="15">
                  <c:v>South Africa</c:v>
                </c:pt>
                <c:pt idx="16">
                  <c:v>Spain</c:v>
                </c:pt>
                <c:pt idx="17">
                  <c:v>Sweden</c:v>
                </c:pt>
                <c:pt idx="18">
                  <c:v>Switzerland</c:v>
                </c:pt>
                <c:pt idx="19">
                  <c:v>Turkey</c:v>
                </c:pt>
                <c:pt idx="20">
                  <c:v>UK</c:v>
                </c:pt>
                <c:pt idx="21">
                  <c:v>USA</c:v>
                </c:pt>
                <c:pt idx="22">
                  <c:v>Grand Total</c:v>
                </c:pt>
              </c:strCache>
            </c:strRef>
          </c:cat>
          <c:val>
            <c:numRef>
              <c:f>Sheet6!$D$4:$D$26</c:f>
              <c:numCache>
                <c:formatCode>General</c:formatCode>
                <c:ptCount val="23"/>
                <c:pt idx="0">
                  <c:v>920.9696545700001</c:v>
                </c:pt>
                <c:pt idx="1">
                  <c:v>670.91954723000003</c:v>
                </c:pt>
                <c:pt idx="2">
                  <c:v>613.57904022000014</c:v>
                </c:pt>
                <c:pt idx="3">
                  <c:v>366.23936506999996</c:v>
                </c:pt>
                <c:pt idx="4">
                  <c:v>697.55825581999989</c:v>
                </c:pt>
                <c:pt idx="5">
                  <c:v>429.66550378999983</c:v>
                </c:pt>
                <c:pt idx="6">
                  <c:v>794.92714795000006</c:v>
                </c:pt>
                <c:pt idx="7">
                  <c:v>308.73275488000002</c:v>
                </c:pt>
                <c:pt idx="8">
                  <c:v>671.12390698000002</c:v>
                </c:pt>
                <c:pt idx="9">
                  <c:v>576.96306618999995</c:v>
                </c:pt>
                <c:pt idx="10">
                  <c:v>601.23370649999993</c:v>
                </c:pt>
                <c:pt idx="11">
                  <c:v>679.28196818999982</c:v>
                </c:pt>
                <c:pt idx="12">
                  <c:v>417.28953160000003</c:v>
                </c:pt>
                <c:pt idx="13">
                  <c:v>650.96635922999997</c:v>
                </c:pt>
                <c:pt idx="14">
                  <c:v>342.37968696999997</c:v>
                </c:pt>
                <c:pt idx="15">
                  <c:v>83.637738639999981</c:v>
                </c:pt>
                <c:pt idx="16">
                  <c:v>771.09917977999999</c:v>
                </c:pt>
                <c:pt idx="17">
                  <c:v>804.94182814999999</c:v>
                </c:pt>
                <c:pt idx="18">
                  <c:v>2149.3344788000004</c:v>
                </c:pt>
                <c:pt idx="19">
                  <c:v>168.79960219</c:v>
                </c:pt>
                <c:pt idx="20">
                  <c:v>613.17254469</c:v>
                </c:pt>
                <c:pt idx="21">
                  <c:v>1056.9527263</c:v>
                </c:pt>
                <c:pt idx="22">
                  <c:v>23463.984336879999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F0-4A73-A143-15EBECE163D5}"/>
            </c:ext>
          </c:extLst>
        </c:ser>
        <c:ser>
          <c:idx val="3"/>
          <c:order val="3"/>
          <c:tx>
            <c:strRef>
              <c:f>Sheet6!$E$3</c:f>
              <c:strCache>
                <c:ptCount val="1"/>
                <c:pt idx="0">
                  <c:v>Non-resident schemes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Sheet6!$A$4:$A$26</c:f>
              <c:strCache>
                <c:ptCount val="23"/>
                <c:pt idx="0">
                  <c:v>Austria</c:v>
                </c:pt>
                <c:pt idx="1">
                  <c:v>Canada</c:v>
                </c:pt>
                <c:pt idx="2">
                  <c:v>Chile</c:v>
                </c:pt>
                <c:pt idx="3">
                  <c:v>Czech Republic</c:v>
                </c:pt>
                <c:pt idx="4">
                  <c:v>Denmark</c:v>
                </c:pt>
                <c:pt idx="5">
                  <c:v>Estonia</c:v>
                </c:pt>
                <c:pt idx="6">
                  <c:v>Finland</c:v>
                </c:pt>
                <c:pt idx="7">
                  <c:v>France</c:v>
                </c:pt>
                <c:pt idx="8">
                  <c:v>Germany</c:v>
                </c:pt>
                <c:pt idx="9">
                  <c:v>Japan</c:v>
                </c:pt>
                <c:pt idx="10">
                  <c:v>Lithuania</c:v>
                </c:pt>
                <c:pt idx="11">
                  <c:v>Luxembourg</c:v>
                </c:pt>
                <c:pt idx="12">
                  <c:v>Mexico</c:v>
                </c:pt>
                <c:pt idx="13">
                  <c:v>Netherlands</c:v>
                </c:pt>
                <c:pt idx="14">
                  <c:v>Slovenia</c:v>
                </c:pt>
                <c:pt idx="15">
                  <c:v>South Africa</c:v>
                </c:pt>
                <c:pt idx="16">
                  <c:v>Spain</c:v>
                </c:pt>
                <c:pt idx="17">
                  <c:v>Sweden</c:v>
                </c:pt>
                <c:pt idx="18">
                  <c:v>Switzerland</c:v>
                </c:pt>
                <c:pt idx="19">
                  <c:v>Turkey</c:v>
                </c:pt>
                <c:pt idx="20">
                  <c:v>UK</c:v>
                </c:pt>
                <c:pt idx="21">
                  <c:v>USA</c:v>
                </c:pt>
                <c:pt idx="22">
                  <c:v>Grand Total</c:v>
                </c:pt>
              </c:strCache>
            </c:strRef>
          </c:cat>
          <c:val>
            <c:numRef>
              <c:f>Sheet6!$E$4:$E$26</c:f>
              <c:numCache>
                <c:formatCode>General</c:formatCode>
                <c:ptCount val="23"/>
                <c:pt idx="2">
                  <c:v>2.7947069999999997E-2</c:v>
                </c:pt>
                <c:pt idx="5">
                  <c:v>8.5835819999999979E-2</c:v>
                </c:pt>
                <c:pt idx="9">
                  <c:v>0</c:v>
                </c:pt>
                <c:pt idx="10">
                  <c:v>1.54162489</c:v>
                </c:pt>
                <c:pt idx="11">
                  <c:v>0</c:v>
                </c:pt>
                <c:pt idx="13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21">
                  <c:v>0</c:v>
                </c:pt>
                <c:pt idx="22">
                  <c:v>82.790276249999991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F0-4A73-A143-15EBECE163D5}"/>
            </c:ext>
          </c:extLst>
        </c:ser>
        <c:ser>
          <c:idx val="4"/>
          <c:order val="4"/>
          <c:tx>
            <c:strRef>
              <c:f>Sheet6!$F$3</c:f>
              <c:strCache>
                <c:ptCount val="1"/>
                <c:pt idx="0">
                  <c:v>Voluntary health schemes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Sheet6!$A$4:$A$26</c:f>
              <c:strCache>
                <c:ptCount val="23"/>
                <c:pt idx="0">
                  <c:v>Austria</c:v>
                </c:pt>
                <c:pt idx="1">
                  <c:v>Canada</c:v>
                </c:pt>
                <c:pt idx="2">
                  <c:v>Chile</c:v>
                </c:pt>
                <c:pt idx="3">
                  <c:v>Czech Republic</c:v>
                </c:pt>
                <c:pt idx="4">
                  <c:v>Denmark</c:v>
                </c:pt>
                <c:pt idx="5">
                  <c:v>Estonia</c:v>
                </c:pt>
                <c:pt idx="6">
                  <c:v>Finland</c:v>
                </c:pt>
                <c:pt idx="7">
                  <c:v>France</c:v>
                </c:pt>
                <c:pt idx="8">
                  <c:v>Germany</c:v>
                </c:pt>
                <c:pt idx="9">
                  <c:v>Japan</c:v>
                </c:pt>
                <c:pt idx="10">
                  <c:v>Lithuania</c:v>
                </c:pt>
                <c:pt idx="11">
                  <c:v>Luxembourg</c:v>
                </c:pt>
                <c:pt idx="12">
                  <c:v>Mexico</c:v>
                </c:pt>
                <c:pt idx="13">
                  <c:v>Netherlands</c:v>
                </c:pt>
                <c:pt idx="14">
                  <c:v>Slovenia</c:v>
                </c:pt>
                <c:pt idx="15">
                  <c:v>South Africa</c:v>
                </c:pt>
                <c:pt idx="16">
                  <c:v>Spain</c:v>
                </c:pt>
                <c:pt idx="17">
                  <c:v>Sweden</c:v>
                </c:pt>
                <c:pt idx="18">
                  <c:v>Switzerland</c:v>
                </c:pt>
                <c:pt idx="19">
                  <c:v>Turkey</c:v>
                </c:pt>
                <c:pt idx="20">
                  <c:v>UK</c:v>
                </c:pt>
                <c:pt idx="21">
                  <c:v>USA</c:v>
                </c:pt>
                <c:pt idx="22">
                  <c:v>Grand Total</c:v>
                </c:pt>
              </c:strCache>
            </c:strRef>
          </c:cat>
          <c:val>
            <c:numRef>
              <c:f>Sheet6!$F$4:$F$26</c:f>
              <c:numCache>
                <c:formatCode>General</c:formatCode>
                <c:ptCount val="23"/>
                <c:pt idx="0">
                  <c:v>333.56640061999997</c:v>
                </c:pt>
                <c:pt idx="1">
                  <c:v>689.94432852999989</c:v>
                </c:pt>
                <c:pt idx="2">
                  <c:v>132.77342045</c:v>
                </c:pt>
                <c:pt idx="3">
                  <c:v>69.17287945999999</c:v>
                </c:pt>
                <c:pt idx="4">
                  <c:v>108.49643580999998</c:v>
                </c:pt>
                <c:pt idx="5">
                  <c:v>29.307210199999997</c:v>
                </c:pt>
                <c:pt idx="6">
                  <c:v>226.28627981</c:v>
                </c:pt>
                <c:pt idx="7">
                  <c:v>648.58745586999999</c:v>
                </c:pt>
                <c:pt idx="8">
                  <c:v>160.78020343</c:v>
                </c:pt>
                <c:pt idx="9">
                  <c:v>129.27274362</c:v>
                </c:pt>
                <c:pt idx="10">
                  <c:v>17.34328</c:v>
                </c:pt>
                <c:pt idx="11">
                  <c:v>470.12201450000009</c:v>
                </c:pt>
                <c:pt idx="12">
                  <c:v>65.173558880000002</c:v>
                </c:pt>
                <c:pt idx="13">
                  <c:v>373.92418915999997</c:v>
                </c:pt>
                <c:pt idx="14">
                  <c:v>431.66258060000001</c:v>
                </c:pt>
                <c:pt idx="15">
                  <c:v>538.79403593999996</c:v>
                </c:pt>
                <c:pt idx="16">
                  <c:v>150.91999119999997</c:v>
                </c:pt>
                <c:pt idx="17">
                  <c:v>60.658913679999991</c:v>
                </c:pt>
                <c:pt idx="18">
                  <c:v>582.67753233000008</c:v>
                </c:pt>
                <c:pt idx="19">
                  <c:v>48.979955779999997</c:v>
                </c:pt>
                <c:pt idx="20">
                  <c:v>229.82051519000001</c:v>
                </c:pt>
                <c:pt idx="21">
                  <c:v>3772.691405980001</c:v>
                </c:pt>
                <c:pt idx="22">
                  <c:v>11505.28709708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F0-4A73-A143-15EBECE163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3509504"/>
        <c:axId val="743510288"/>
      </c:barChart>
      <c:catAx>
        <c:axId val="743509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3510288"/>
        <c:crosses val="autoZero"/>
        <c:auto val="1"/>
        <c:lblAlgn val="ctr"/>
        <c:lblOffset val="100"/>
        <c:noMultiLvlLbl val="0"/>
      </c:catAx>
      <c:valAx>
        <c:axId val="743510288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3509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4270795851924882E-2"/>
          <c:y val="1.7867124865410373E-2"/>
          <c:w val="0.84009362499607765"/>
          <c:h val="0.157520512022089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Summary!$A$29:$A$35</c:f>
              <c:strCache>
                <c:ptCount val="7"/>
                <c:pt idx="0">
                  <c:v>Australia</c:v>
                </c:pt>
                <c:pt idx="1">
                  <c:v>Canada</c:v>
                </c:pt>
                <c:pt idx="2">
                  <c:v>United Kingdom</c:v>
                </c:pt>
                <c:pt idx="3">
                  <c:v>Chile</c:v>
                </c:pt>
                <c:pt idx="4">
                  <c:v>Brazil</c:v>
                </c:pt>
                <c:pt idx="5">
                  <c:v>Thailand</c:v>
                </c:pt>
                <c:pt idx="6">
                  <c:v>South Africa</c:v>
                </c:pt>
              </c:strCache>
            </c:strRef>
          </c:cat>
          <c:val>
            <c:numRef>
              <c:f>Summary!$B$29:$B$35</c:f>
              <c:numCache>
                <c:formatCode>_ * #,##0_ ;_ * \-#,##0_ ;_ * "-"??_ ;_ @_ </c:formatCode>
                <c:ptCount val="7"/>
                <c:pt idx="0">
                  <c:v>11.682948299841161</c:v>
                </c:pt>
                <c:pt idx="1">
                  <c:v>10.412108141676345</c:v>
                </c:pt>
                <c:pt idx="2">
                  <c:v>9.2439060824695787</c:v>
                </c:pt>
                <c:pt idx="3">
                  <c:v>2.7805119763176083</c:v>
                </c:pt>
                <c:pt idx="4">
                  <c:v>1.8582580094875207</c:v>
                </c:pt>
                <c:pt idx="5">
                  <c:v>0.5182860946840393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CC-484B-BD08-5529D21031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51376944"/>
        <c:axId val="851373024"/>
      </c:barChart>
      <c:catAx>
        <c:axId val="8513769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51373024"/>
        <c:crosses val="autoZero"/>
        <c:auto val="1"/>
        <c:lblAlgn val="ctr"/>
        <c:lblOffset val="100"/>
        <c:noMultiLvlLbl val="0"/>
      </c:catAx>
      <c:valAx>
        <c:axId val="851373024"/>
        <c:scaling>
          <c:orientation val="minMax"/>
        </c:scaling>
        <c:delete val="1"/>
        <c:axPos val="b"/>
        <c:numFmt formatCode="_ * #,##0_ ;_ * \-#,##0_ ;_ * &quot;-&quot;??_ ;_ @_ " sourceLinked="1"/>
        <c:majorTickMark val="none"/>
        <c:minorTickMark val="none"/>
        <c:tickLblPos val="nextTo"/>
        <c:crossAx val="851376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  <a:effectLst/>
          </c:spPr>
          <c:invertIfNegative val="0"/>
          <c:dLbls>
            <c:dLbl>
              <c:idx val="4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37495900115891"/>
                      <c:h val="9.442785587853939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C19A-47EC-9B08-8CA25EB03D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Summary!$D$80:$D$86</c:f>
              <c:strCache>
                <c:ptCount val="7"/>
                <c:pt idx="0">
                  <c:v>Australia</c:v>
                </c:pt>
                <c:pt idx="1">
                  <c:v>Canada</c:v>
                </c:pt>
                <c:pt idx="2">
                  <c:v>United Kingdom</c:v>
                </c:pt>
                <c:pt idx="3">
                  <c:v>Chile</c:v>
                </c:pt>
                <c:pt idx="4">
                  <c:v>Brazil</c:v>
                </c:pt>
                <c:pt idx="5">
                  <c:v>Thailand</c:v>
                </c:pt>
                <c:pt idx="6">
                  <c:v>South Africa</c:v>
                </c:pt>
              </c:strCache>
            </c:strRef>
          </c:cat>
          <c:val>
            <c:numRef>
              <c:f>Summary!$E$80:$E$86</c:f>
              <c:numCache>
                <c:formatCode>0%</c:formatCode>
                <c:ptCount val="7"/>
                <c:pt idx="0">
                  <c:v>0.09</c:v>
                </c:pt>
                <c:pt idx="1">
                  <c:v>0.11</c:v>
                </c:pt>
                <c:pt idx="2">
                  <c:v>0.1</c:v>
                </c:pt>
                <c:pt idx="3">
                  <c:v>0.09</c:v>
                </c:pt>
                <c:pt idx="4">
                  <c:v>0.12</c:v>
                </c:pt>
                <c:pt idx="5">
                  <c:v>0.04</c:v>
                </c:pt>
                <c:pt idx="6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9A-47EC-9B08-8CA25EB03D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24201216"/>
        <c:axId val="524203176"/>
      </c:barChart>
      <c:catAx>
        <c:axId val="5242012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24203176"/>
        <c:crosses val="autoZero"/>
        <c:auto val="1"/>
        <c:lblAlgn val="ctr"/>
        <c:lblOffset val="100"/>
        <c:noMultiLvlLbl val="0"/>
      </c:catAx>
      <c:valAx>
        <c:axId val="52420317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24201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B3258-7059-284E-9A0D-CE6D65378950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7B359-16D0-4445-A606-D9ED30A02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38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762F1-5937-4ECF-A0E2-D11D0BC6AE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59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762F1-5937-4ECF-A0E2-D11D0BC6AE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2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.xml"/><Relationship Id="rId4" Type="http://schemas.openxmlformats.org/officeDocument/2006/relationships/image" Target="../media/image9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3.bin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Relationship Id="rId4" Type="http://schemas.openxmlformats.org/officeDocument/2006/relationships/image" Target="../media/image9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5097102"/>
            <a:ext cx="9867037" cy="561314"/>
          </a:xfrm>
        </p:spPr>
        <p:txBody>
          <a:bodyPr anchor="ctr"/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729360"/>
            <a:ext cx="9867037" cy="345515"/>
          </a:xfrm>
        </p:spPr>
        <p:txBody>
          <a:bodyPr/>
          <a:lstStyle>
            <a:lvl1pPr marL="0" indent="0" algn="l">
              <a:buNone/>
              <a:defRPr sz="1400" cap="none" spc="1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550F553A-8815-BDC3-B910-7E6A379800BA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185FC231-21BA-38F8-136C-9ACC69E6FF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16" name="Graphic 35">
            <a:extLst>
              <a:ext uri="{FF2B5EF4-FFF2-40B4-BE49-F238E27FC236}">
                <a16:creationId xmlns:a16="http://schemas.microsoft.com/office/drawing/2014/main" id="{4F33D126-8F3B-D946-7083-2AE99EE77F36}"/>
              </a:ext>
            </a:extLst>
          </p:cNvPr>
          <p:cNvGrpSpPr/>
          <p:nvPr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39EA8F-6FB7-CE70-CDB9-4CD6D0DC00D9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57A37A3-ACDD-EDF1-7EE2-ADC851E6A561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E38371-215C-A996-0CA7-0A977F7E9C60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A64306-E7F7-5030-7E8D-F407F98D58B9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91B1FD6-3A14-A4A6-1A40-250184973B24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B75345F-5958-0860-0967-41EC4445211A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33041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BAA4-9E7E-2541-AAE0-003B6241913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304864" y="1147054"/>
            <a:ext cx="5598520" cy="489689"/>
          </a:xfrm>
          <a:noFill/>
        </p:spPr>
        <p:txBody>
          <a:bodyPr anchor="b" anchorCtr="0">
            <a:noAutofit/>
          </a:bodyPr>
          <a:lstStyle>
            <a:lvl1pPr marL="0" indent="0" algn="l">
              <a:buNone/>
              <a:defRPr sz="1600" b="0">
                <a:solidFill>
                  <a:schemeClr val="tx2"/>
                </a:solidFill>
                <a:latin typeface="+mj-lt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239185" y="1613279"/>
            <a:ext cx="5677537" cy="58221"/>
            <a:chOff x="310196" y="1262103"/>
            <a:chExt cx="4258153" cy="43666"/>
          </a:xfrm>
        </p:grpSpPr>
        <p:sp>
          <p:nvSpPr>
            <p:cNvPr id="8" name="Rectangle 7"/>
            <p:cNvSpPr/>
            <p:nvPr/>
          </p:nvSpPr>
          <p:spPr>
            <a:xfrm>
              <a:off x="310196" y="1262103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10196" y="1298103"/>
              <a:ext cx="4248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751121" y="1305769"/>
              <a:ext cx="817228" cy="0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912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0"/>
            <a:ext cx="89408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066801"/>
            <a:ext cx="11176000" cy="534314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85209" y="6172200"/>
            <a:ext cx="11821583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9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F8495137-E30A-C978-A192-F4D8C3985F89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5268640"/>
            <a:ext cx="9867037" cy="561314"/>
          </a:xfrm>
        </p:spPr>
        <p:txBody>
          <a:bodyPr anchor="ctr"/>
          <a:lstStyle>
            <a:lvl1pPr algn="l">
              <a:defRPr sz="3600" b="1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993491"/>
            <a:ext cx="9867037" cy="345515"/>
          </a:xfrm>
        </p:spPr>
        <p:txBody>
          <a:bodyPr/>
          <a:lstStyle>
            <a:lvl1pPr marL="0" indent="0" algn="l">
              <a:buNone/>
              <a:defRPr sz="1600" cap="none" spc="1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747F25-FFE5-8FE4-E632-549A99A70123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tx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0C9ABC-40B1-4B21-E3E9-0604D76986F8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6D95592-F453-95A0-DDD2-ABC7788D78BD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  <p:pic>
        <p:nvPicPr>
          <p:cNvPr id="20" name="Graphic 19">
            <a:extLst>
              <a:ext uri="{FF2B5EF4-FFF2-40B4-BE49-F238E27FC236}">
                <a16:creationId xmlns:a16="http://schemas.microsoft.com/office/drawing/2014/main" id="{7E89F34E-4A72-09E5-D3C9-DEDA6C30AD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21" name="Graphic 35">
            <a:extLst>
              <a:ext uri="{FF2B5EF4-FFF2-40B4-BE49-F238E27FC236}">
                <a16:creationId xmlns:a16="http://schemas.microsoft.com/office/drawing/2014/main" id="{8EACA996-0D70-941E-A7A5-414E50AA8F5E}"/>
              </a:ext>
            </a:extLst>
          </p:cNvPr>
          <p:cNvGrpSpPr/>
          <p:nvPr userDrawn="1"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7951BFE-07D8-AF95-438F-3C8C6AFE2517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753BEB0-9BB0-1348-4822-623BB89B2A98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40138E9-E8B7-8DD6-FCE8-605E645B369D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49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7075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442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lide with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66664266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4" progId="TCLayout.ActiveDocument.1">
                  <p:embed/>
                </p:oleObj>
              </mc:Choice>
              <mc:Fallback>
                <p:oleObj name="think-cell Slide" r:id="rId3" imgW="425" imgH="424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43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1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0"/>
            <a:ext cx="89408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DB2A-CE80-4DBC-9337-86EA32AA3D5C}" type="slidenum">
              <a:rPr lang="en-US" smtClean="0">
                <a:solidFill>
                  <a:srgbClr val="004B8D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4B8D">
                  <a:tint val="75000"/>
                </a:srgbClr>
              </a:solidFill>
            </a:endParaRPr>
          </a:p>
        </p:txBody>
      </p:sp>
      <p:pic>
        <p:nvPicPr>
          <p:cNvPr id="5" name="Picture 4" descr="world map copy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-172156" y="1447801"/>
            <a:ext cx="12606787" cy="456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02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21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97EB6-80A2-4AC1-988D-AC9938393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6531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97721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arge left, smlr right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DB2A-CE80-4DBC-9337-86EA32AA3D5C}" type="slidenum">
              <a:rPr lang="en-US" smtClean="0">
                <a:solidFill>
                  <a:srgbClr val="6D6F71"/>
                </a:solidFill>
              </a:rPr>
              <a:pPr/>
              <a:t>‹#›</a:t>
            </a:fld>
            <a:endParaRPr lang="en-US">
              <a:solidFill>
                <a:srgbClr val="6D6F71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858518" y="1606550"/>
            <a:ext cx="6280835" cy="47766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Freeform 13"/>
          <p:cNvSpPr/>
          <p:nvPr userDrawn="1"/>
        </p:nvSpPr>
        <p:spPr>
          <a:xfrm>
            <a:off x="493207" y="1606550"/>
            <a:ext cx="365313" cy="154381"/>
          </a:xfrm>
          <a:custGeom>
            <a:avLst/>
            <a:gdLst>
              <a:gd name="connsiteX0" fmla="*/ 0 w 271604"/>
              <a:gd name="connsiteY0" fmla="*/ 0 h 153909"/>
              <a:gd name="connsiteX1" fmla="*/ 271604 w 271604"/>
              <a:gd name="connsiteY1" fmla="*/ 153909 h 153909"/>
              <a:gd name="connsiteX2" fmla="*/ 271604 w 271604"/>
              <a:gd name="connsiteY2" fmla="*/ 9053 h 153909"/>
              <a:gd name="connsiteX3" fmla="*/ 0 w 271604"/>
              <a:gd name="connsiteY3" fmla="*/ 0 h 153909"/>
              <a:gd name="connsiteX0" fmla="*/ 0 w 273985"/>
              <a:gd name="connsiteY0" fmla="*/ 472 h 154381"/>
              <a:gd name="connsiteX1" fmla="*/ 271604 w 273985"/>
              <a:gd name="connsiteY1" fmla="*/ 154381 h 154381"/>
              <a:gd name="connsiteX2" fmla="*/ 273985 w 273985"/>
              <a:gd name="connsiteY2" fmla="*/ 0 h 154381"/>
              <a:gd name="connsiteX3" fmla="*/ 0 w 273985"/>
              <a:gd name="connsiteY3" fmla="*/ 472 h 15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5" h="154381">
                <a:moveTo>
                  <a:pt x="0" y="472"/>
                </a:moveTo>
                <a:lnTo>
                  <a:pt x="271604" y="154381"/>
                </a:lnTo>
                <a:cubicBezTo>
                  <a:pt x="272398" y="102921"/>
                  <a:pt x="273191" y="51460"/>
                  <a:pt x="273985" y="0"/>
                </a:cubicBezTo>
                <a:lnTo>
                  <a:pt x="0" y="4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493206" y="1052780"/>
            <a:ext cx="6657871" cy="55377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Freeform 15"/>
          <p:cNvSpPr/>
          <p:nvPr userDrawn="1"/>
        </p:nvSpPr>
        <p:spPr>
          <a:xfrm>
            <a:off x="7541685" y="1606550"/>
            <a:ext cx="312111" cy="154381"/>
          </a:xfrm>
          <a:custGeom>
            <a:avLst/>
            <a:gdLst>
              <a:gd name="connsiteX0" fmla="*/ 0 w 271604"/>
              <a:gd name="connsiteY0" fmla="*/ 0 h 153909"/>
              <a:gd name="connsiteX1" fmla="*/ 271604 w 271604"/>
              <a:gd name="connsiteY1" fmla="*/ 153909 h 153909"/>
              <a:gd name="connsiteX2" fmla="*/ 271604 w 271604"/>
              <a:gd name="connsiteY2" fmla="*/ 9053 h 153909"/>
              <a:gd name="connsiteX3" fmla="*/ 0 w 271604"/>
              <a:gd name="connsiteY3" fmla="*/ 0 h 153909"/>
              <a:gd name="connsiteX0" fmla="*/ 0 w 273985"/>
              <a:gd name="connsiteY0" fmla="*/ 472 h 154381"/>
              <a:gd name="connsiteX1" fmla="*/ 271604 w 273985"/>
              <a:gd name="connsiteY1" fmla="*/ 154381 h 154381"/>
              <a:gd name="connsiteX2" fmla="*/ 273985 w 273985"/>
              <a:gd name="connsiteY2" fmla="*/ 0 h 154381"/>
              <a:gd name="connsiteX3" fmla="*/ 0 w 273985"/>
              <a:gd name="connsiteY3" fmla="*/ 472 h 15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5" h="154381">
                <a:moveTo>
                  <a:pt x="0" y="472"/>
                </a:moveTo>
                <a:lnTo>
                  <a:pt x="271604" y="154381"/>
                </a:lnTo>
                <a:cubicBezTo>
                  <a:pt x="272398" y="102921"/>
                  <a:pt x="273191" y="51460"/>
                  <a:pt x="273985" y="0"/>
                </a:cubicBezTo>
                <a:lnTo>
                  <a:pt x="0" y="4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idx="15"/>
          </p:nvPr>
        </p:nvSpPr>
        <p:spPr>
          <a:xfrm>
            <a:off x="7541684" y="1052780"/>
            <a:ext cx="4157133" cy="55377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6"/>
          </p:nvPr>
        </p:nvSpPr>
        <p:spPr>
          <a:xfrm>
            <a:off x="7858407" y="1606550"/>
            <a:ext cx="3840411" cy="47766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890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BAA4-9E7E-2541-AAE0-003B6241913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304864" y="1147054"/>
            <a:ext cx="5598520" cy="489689"/>
          </a:xfrm>
          <a:noFill/>
        </p:spPr>
        <p:txBody>
          <a:bodyPr anchor="b" anchorCtr="0">
            <a:noAutofit/>
          </a:bodyPr>
          <a:lstStyle>
            <a:lvl1pPr marL="0" indent="0" algn="l">
              <a:buNone/>
              <a:defRPr sz="1600" b="0">
                <a:solidFill>
                  <a:schemeClr val="tx2"/>
                </a:solidFill>
                <a:latin typeface="+mj-lt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239185" y="1613279"/>
            <a:ext cx="5677537" cy="58221"/>
            <a:chOff x="310196" y="1262103"/>
            <a:chExt cx="4258153" cy="43666"/>
          </a:xfrm>
        </p:grpSpPr>
        <p:sp>
          <p:nvSpPr>
            <p:cNvPr id="8" name="Rectangle 7"/>
            <p:cNvSpPr/>
            <p:nvPr/>
          </p:nvSpPr>
          <p:spPr>
            <a:xfrm>
              <a:off x="310196" y="1262103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10196" y="1298103"/>
              <a:ext cx="4248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751121" y="1305769"/>
              <a:ext cx="817228" cy="0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9177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 title w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BAA4-9E7E-2541-AAE0-003B6241913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304864" y="1147054"/>
            <a:ext cx="10949883" cy="489689"/>
          </a:xfrm>
          <a:noFill/>
        </p:spPr>
        <p:txBody>
          <a:bodyPr anchor="b" anchorCtr="0">
            <a:noAutofit/>
          </a:bodyPr>
          <a:lstStyle>
            <a:lvl1pPr marL="0" indent="0" algn="l">
              <a:buNone/>
              <a:defRPr sz="1600" b="0">
                <a:solidFill>
                  <a:schemeClr val="tx2"/>
                </a:solidFill>
                <a:latin typeface="+mj-lt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239185" y="1613279"/>
            <a:ext cx="11150025" cy="58221"/>
            <a:chOff x="310196" y="1262103"/>
            <a:chExt cx="8362519" cy="43666"/>
          </a:xfrm>
        </p:grpSpPr>
        <p:sp>
          <p:nvSpPr>
            <p:cNvPr id="8" name="Rectangle 7"/>
            <p:cNvSpPr/>
            <p:nvPr/>
          </p:nvSpPr>
          <p:spPr>
            <a:xfrm>
              <a:off x="310196" y="1262103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10196" y="1298103"/>
              <a:ext cx="836251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855487" y="1305769"/>
              <a:ext cx="817228" cy="0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069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510B5131-0072-9804-2ECD-CC272021CA61}"/>
              </a:ext>
            </a:extLst>
          </p:cNvPr>
          <p:cNvGrpSpPr/>
          <p:nvPr userDrawn="1"/>
        </p:nvGrpSpPr>
        <p:grpSpPr>
          <a:xfrm>
            <a:off x="387064" y="1847405"/>
            <a:ext cx="11415973" cy="64451"/>
            <a:chOff x="387064" y="1847405"/>
            <a:chExt cx="11415973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F75D72-08DB-8654-BC9F-16381DDC8B47}"/>
                </a:ext>
              </a:extLst>
            </p:cNvPr>
            <p:cNvSpPr/>
            <p:nvPr userDrawn="1"/>
          </p:nvSpPr>
          <p:spPr>
            <a:xfrm>
              <a:off x="8239037" y="1847405"/>
              <a:ext cx="35640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9D6D4A6-B264-C807-C53E-FB18A980E406}"/>
                </a:ext>
              </a:extLst>
            </p:cNvPr>
            <p:cNvSpPr/>
            <p:nvPr userDrawn="1"/>
          </p:nvSpPr>
          <p:spPr>
            <a:xfrm>
              <a:off x="4286051" y="1847405"/>
              <a:ext cx="36180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F03892E-1EFD-67EF-4F11-697109929272}"/>
                </a:ext>
              </a:extLst>
            </p:cNvPr>
            <p:cNvSpPr/>
            <p:nvPr userDrawn="1"/>
          </p:nvSpPr>
          <p:spPr>
            <a:xfrm>
              <a:off x="387064" y="1847405"/>
              <a:ext cx="35640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CE7F491A-B927-C378-8DC2-693ACEFB02C4}"/>
              </a:ext>
            </a:extLst>
          </p:cNvPr>
          <p:cNvSpPr/>
          <p:nvPr userDrawn="1"/>
        </p:nvSpPr>
        <p:spPr>
          <a:xfrm rot="10800000" flipV="1">
            <a:off x="388935" y="1221463"/>
            <a:ext cx="3562128" cy="612000"/>
          </a:xfrm>
          <a:prstGeom prst="round2SameRect">
            <a:avLst>
              <a:gd name="adj1" fmla="val 11472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R="0" lvl="0" indent="0"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i="0" u="none" strike="noStrike" kern="0" cap="none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630427CC-11AF-7C5E-B323-CD13668D8AA7}"/>
              </a:ext>
            </a:extLst>
          </p:cNvPr>
          <p:cNvSpPr/>
          <p:nvPr userDrawn="1"/>
        </p:nvSpPr>
        <p:spPr>
          <a:xfrm rot="10800000">
            <a:off x="388936" y="1986303"/>
            <a:ext cx="3562128" cy="4358934"/>
          </a:xfrm>
          <a:prstGeom prst="round2SameRect">
            <a:avLst>
              <a:gd name="adj1" fmla="val 6851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lvl="0" algn="ctr" defTabSz="457200"/>
            <a:endParaRPr lang="en-US" sz="1600" b="1" kern="0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1237F942-52CB-5B29-63C5-EE658F960B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8937" y="1297408"/>
            <a:ext cx="3562125" cy="540000"/>
          </a:xfrm>
        </p:spPr>
        <p:txBody>
          <a:bodyPr anchor="ctr" anchorCtr="0"/>
          <a:lstStyle>
            <a:lvl1pPr marL="0" indent="0" algn="ctr">
              <a:buFont typeface="Arial" panose="020B0604020202020204" pitchFamily="34" charset="0"/>
              <a:buNone/>
              <a:defRPr sz="1600" cap="all" baseline="0">
                <a:solidFill>
                  <a:schemeClr val="tx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>
              <a:buFontTx/>
              <a:buNone/>
              <a:defRPr/>
            </a:lvl2pPr>
            <a:lvl3pPr marL="914400" indent="0" algn="ctr">
              <a:buFontTx/>
              <a:buNone/>
              <a:defRPr/>
            </a:lvl3pPr>
            <a:lvl4pPr marL="1371600" indent="0" algn="ctr">
              <a:buFontTx/>
              <a:buNone/>
              <a:defRPr/>
            </a:lvl4pPr>
            <a:lvl5pPr marL="1828800" indent="0" algn="ct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Rectangle: Top Corners Rounded 1">
            <a:extLst>
              <a:ext uri="{FF2B5EF4-FFF2-40B4-BE49-F238E27FC236}">
                <a16:creationId xmlns:a16="http://schemas.microsoft.com/office/drawing/2014/main" id="{61ACAE35-7E50-0DFD-DD66-DA11F9490348}"/>
              </a:ext>
            </a:extLst>
          </p:cNvPr>
          <p:cNvSpPr/>
          <p:nvPr userDrawn="1"/>
        </p:nvSpPr>
        <p:spPr>
          <a:xfrm rot="10800000" flipV="1">
            <a:off x="8239037" y="1221463"/>
            <a:ext cx="3564025" cy="612000"/>
          </a:xfrm>
          <a:prstGeom prst="round2SameRect">
            <a:avLst>
              <a:gd name="adj1" fmla="val 11472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R="0" lvl="0" indent="0"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i="0" u="none" strike="noStrike" kern="0" cap="none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id="{91C87E0E-6D15-956D-D8AF-5E864502B6F9}"/>
              </a:ext>
            </a:extLst>
          </p:cNvPr>
          <p:cNvSpPr/>
          <p:nvPr userDrawn="1"/>
        </p:nvSpPr>
        <p:spPr>
          <a:xfrm rot="10800000">
            <a:off x="8239035" y="1986304"/>
            <a:ext cx="3564025" cy="4358934"/>
          </a:xfrm>
          <a:prstGeom prst="round2SameRect">
            <a:avLst>
              <a:gd name="adj1" fmla="val 6851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lvl="0" algn="ctr" defTabSz="457200"/>
            <a:endParaRPr lang="en-US" sz="1600" b="1" kern="0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B028504A-5F9B-1F48-53B4-4B9F68FA23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39037" y="1297408"/>
            <a:ext cx="3567201" cy="540000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lang="en-US" sz="1600" cap="all" baseline="0" dirty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228600" lvl="0" indent="-228600" algn="ctr"/>
            <a:r>
              <a:rPr lang="en-US" dirty="0"/>
              <a:t>Click to edit Master text styles</a:t>
            </a:r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D9F0B31D-ACD7-7A4E-71AD-27D6F48B1717}"/>
              </a:ext>
            </a:extLst>
          </p:cNvPr>
          <p:cNvSpPr/>
          <p:nvPr userDrawn="1"/>
        </p:nvSpPr>
        <p:spPr>
          <a:xfrm rot="10800000" flipV="1">
            <a:off x="4286051" y="1221464"/>
            <a:ext cx="3618000" cy="612000"/>
          </a:xfrm>
          <a:prstGeom prst="round2SameRect">
            <a:avLst>
              <a:gd name="adj1" fmla="val 11472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R="0" lvl="0" indent="0"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i="0" u="none" strike="noStrike" kern="0" cap="none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id="{E45C9CD7-EF80-4294-0CE8-137EDB0E5493}"/>
              </a:ext>
            </a:extLst>
          </p:cNvPr>
          <p:cNvSpPr/>
          <p:nvPr userDrawn="1"/>
        </p:nvSpPr>
        <p:spPr>
          <a:xfrm rot="10800000">
            <a:off x="4286051" y="1986303"/>
            <a:ext cx="3618000" cy="4358934"/>
          </a:xfrm>
          <a:prstGeom prst="round2SameRect">
            <a:avLst>
              <a:gd name="adj1" fmla="val 6851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lvl="0" algn="ctr" defTabSz="457200"/>
            <a:endParaRPr lang="en-US" sz="1600" b="1" kern="0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8E1E775D-1AB6-E222-1FE0-4A0661D6DCE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286051" y="1297408"/>
            <a:ext cx="3618000" cy="540000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None/>
              <a:defRPr lang="en-US" sz="1600" cap="all" baseline="0" dirty="0">
                <a:solidFill>
                  <a:schemeClr val="tx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228600" lvl="0" indent="-228600" algn="ctr"/>
            <a:r>
              <a:rPr lang="en-US" dirty="0"/>
              <a:t>Click to edit Master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C7D48D1-6607-E179-7D37-7DBE32E2A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547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0"/>
            <a:ext cx="89408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066801"/>
            <a:ext cx="11176000" cy="534314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85209" y="6172200"/>
            <a:ext cx="11821583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55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9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r header +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88938" y="1147595"/>
            <a:ext cx="10788145" cy="189766"/>
          </a:xfrm>
        </p:spPr>
        <p:txBody>
          <a:bodyPr/>
          <a:lstStyle>
            <a:lvl1pPr marL="0" indent="0">
              <a:buNone/>
              <a:defRPr sz="1400" b="0" cap="none" spc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Add subtitle</a:t>
            </a:r>
            <a:endParaRPr lang="en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0A8A1C-8827-DE8A-1279-500780D64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8461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 whit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5" imgH="426" progId="TCLayout.ActiveDocument.1">
                  <p:embed/>
                </p:oleObj>
              </mc:Choice>
              <mc:Fallback>
                <p:oleObj name="think-cell Slide" r:id="rId4" imgW="425" imgH="426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211667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Open Sans Light" panose="020B0306030504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BD47BCA-651B-464E-AADA-38499A7D9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61" y="201171"/>
            <a:ext cx="10229747" cy="65766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CB1DED-45D5-4780-9289-9350091CB4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4D02-1089-416C-8352-CC13AB32DEDD}" type="slidenum">
              <a:rPr lang="en-ZA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ZA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9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y strip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692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88938" y="769902"/>
            <a:ext cx="10080000" cy="1897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cap="none" spc="0" baseline="0"/>
            </a:lvl1pPr>
          </a:lstStyle>
          <a:p>
            <a:pPr lvl="0"/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88939" y="1228724"/>
            <a:ext cx="11417300" cy="51530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GB" dirty="0"/>
            </a:lvl5pPr>
          </a:lstStyle>
          <a:p>
            <a:pPr lvl="0">
              <a:lnSpc>
                <a:spcPct val="114000"/>
              </a:lnSpc>
            </a:pPr>
            <a:r>
              <a:rPr lang="en-US" dirty="0"/>
              <a:t>Add first level body copy</a:t>
            </a:r>
          </a:p>
          <a:p>
            <a:pPr lvl="1">
              <a:lnSpc>
                <a:spcPct val="114000"/>
              </a:lnSpc>
            </a:pPr>
            <a:r>
              <a:rPr lang="en-US" dirty="0"/>
              <a:t>Second level</a:t>
            </a:r>
          </a:p>
          <a:p>
            <a:pPr lvl="2">
              <a:lnSpc>
                <a:spcPct val="114000"/>
              </a:lnSpc>
            </a:pPr>
            <a:r>
              <a:rPr lang="en-US" dirty="0"/>
              <a:t>Third level</a:t>
            </a:r>
          </a:p>
          <a:p>
            <a:pPr lvl="3">
              <a:lnSpc>
                <a:spcPct val="114000"/>
              </a:lnSpc>
            </a:pPr>
            <a:r>
              <a:rPr lang="en-US" dirty="0"/>
              <a:t>Fourth level</a:t>
            </a:r>
          </a:p>
          <a:p>
            <a:pPr lvl="4">
              <a:lnSpc>
                <a:spcPct val="114000"/>
              </a:lnSpc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A5FE60-CB67-4587-A8F8-63FEBCE68B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69659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338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22262" y="1228725"/>
            <a:ext cx="11534775" cy="49720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F74DA7-CD81-4257-81D0-F6DA72D87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3063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88939" y="1228724"/>
            <a:ext cx="11417300" cy="515302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7EC8F2-8C25-47FA-A0D0-1AC0BAFEDA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18124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4910088"/>
            <a:ext cx="9867037" cy="893524"/>
          </a:xfrm>
        </p:spPr>
        <p:txBody>
          <a:bodyPr anchor="b" anchorCtr="0"/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874556"/>
            <a:ext cx="9867037" cy="345515"/>
          </a:xfrm>
        </p:spPr>
        <p:txBody>
          <a:bodyPr/>
          <a:lstStyle>
            <a:lvl1pPr marL="0" indent="0" algn="l">
              <a:buNone/>
              <a:defRPr sz="1400" cap="none" spc="1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550F553A-8815-BDC3-B910-7E6A379800BA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185FC231-21BA-38F8-136C-9ACC69E6FF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16" name="Graphic 35">
            <a:extLst>
              <a:ext uri="{FF2B5EF4-FFF2-40B4-BE49-F238E27FC236}">
                <a16:creationId xmlns:a16="http://schemas.microsoft.com/office/drawing/2014/main" id="{4F33D126-8F3B-D946-7083-2AE99EE77F36}"/>
              </a:ext>
            </a:extLst>
          </p:cNvPr>
          <p:cNvGrpSpPr/>
          <p:nvPr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39EA8F-6FB7-CE70-CDB9-4CD6D0DC00D9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57A37A3-ACDD-EDF1-7EE2-ADC851E6A561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DE38371-215C-A996-0CA7-0A977F7E9C60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A64306-E7F7-5030-7E8D-F407F98D58B9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91B1FD6-3A14-A4A6-1A40-250184973B24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B75345F-5958-0860-0967-41EC4445211A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11184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3981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10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531BF3-3250-B044-B686-AD800F693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5844" y="5268640"/>
            <a:ext cx="9867037" cy="561314"/>
          </a:xfrm>
        </p:spPr>
        <p:txBody>
          <a:bodyPr anchor="ctr"/>
          <a:lstStyle>
            <a:lvl1pPr algn="l">
              <a:defRPr sz="3600" b="1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</a:defRPr>
            </a:lvl1pPr>
          </a:lstStyle>
          <a:p>
            <a:r>
              <a:rPr lang="en-US" dirty="0"/>
              <a:t>PRESENTATION TITLE</a:t>
            </a:r>
            <a:endParaRPr lang="en-ZA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B5C61C-80CB-F44F-BD50-0C1EFADB7A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25844" y="5993491"/>
            <a:ext cx="9867037" cy="345515"/>
          </a:xfrm>
        </p:spPr>
        <p:txBody>
          <a:bodyPr/>
          <a:lstStyle>
            <a:lvl1pPr marL="0" indent="0" algn="l">
              <a:buNone/>
              <a:defRPr sz="1600" cap="none" spc="1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ZA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747F25-FFE5-8FE4-E632-549A99A70123}"/>
              </a:ext>
            </a:extLst>
          </p:cNvPr>
          <p:cNvGrpSpPr/>
          <p:nvPr userDrawn="1"/>
        </p:nvGrpSpPr>
        <p:grpSpPr>
          <a:xfrm>
            <a:off x="9905393" y="388985"/>
            <a:ext cx="1908202" cy="390497"/>
            <a:chOff x="9905393" y="388985"/>
            <a:chExt cx="1908202" cy="390497"/>
          </a:xfrm>
          <a:solidFill>
            <a:schemeClr val="tx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0C9ABC-40B1-4B21-E3E9-0604D76986F8}"/>
                </a:ext>
              </a:extLst>
            </p:cNvPr>
            <p:cNvSpPr/>
            <p:nvPr/>
          </p:nvSpPr>
          <p:spPr>
            <a:xfrm>
              <a:off x="9905393" y="388985"/>
              <a:ext cx="388639" cy="390497"/>
            </a:xfrm>
            <a:custGeom>
              <a:avLst/>
              <a:gdLst>
                <a:gd name="connsiteX0" fmla="*/ 13161 w 388639"/>
                <a:gd name="connsiteY0" fmla="*/ 195249 h 390497"/>
                <a:gd name="connsiteX1" fmla="*/ 194165 w 388639"/>
                <a:gd name="connsiteY1" fmla="*/ 377336 h 390497"/>
                <a:gd name="connsiteX2" fmla="*/ 375168 w 388639"/>
                <a:gd name="connsiteY2" fmla="*/ 195249 h 390497"/>
                <a:gd name="connsiteX3" fmla="*/ 194320 w 388639"/>
                <a:gd name="connsiteY3" fmla="*/ 13316 h 390497"/>
                <a:gd name="connsiteX4" fmla="*/ 13161 w 388639"/>
                <a:gd name="connsiteY4" fmla="*/ 195249 h 390497"/>
                <a:gd name="connsiteX5" fmla="*/ 0 w 388639"/>
                <a:gd name="connsiteY5" fmla="*/ 195249 h 390497"/>
                <a:gd name="connsiteX6" fmla="*/ 194320 w 388639"/>
                <a:gd name="connsiteY6" fmla="*/ 0 h 390497"/>
                <a:gd name="connsiteX7" fmla="*/ 388639 w 388639"/>
                <a:gd name="connsiteY7" fmla="*/ 195249 h 390497"/>
                <a:gd name="connsiteX8" fmla="*/ 194320 w 388639"/>
                <a:gd name="connsiteY8" fmla="*/ 390497 h 390497"/>
                <a:gd name="connsiteX9" fmla="*/ 0 w 388639"/>
                <a:gd name="connsiteY9" fmla="*/ 195249 h 390497"/>
                <a:gd name="connsiteX10" fmla="*/ 23380 w 388639"/>
                <a:gd name="connsiteY10" fmla="*/ 195249 h 390497"/>
                <a:gd name="connsiteX11" fmla="*/ 194165 w 388639"/>
                <a:gd name="connsiteY11" fmla="*/ 23225 h 390497"/>
                <a:gd name="connsiteX12" fmla="*/ 365104 w 388639"/>
                <a:gd name="connsiteY12" fmla="*/ 195249 h 390497"/>
                <a:gd name="connsiteX13" fmla="*/ 194165 w 388639"/>
                <a:gd name="connsiteY13" fmla="*/ 366962 h 390497"/>
                <a:gd name="connsiteX14" fmla="*/ 23380 w 388639"/>
                <a:gd name="connsiteY14" fmla="*/ 195249 h 390497"/>
                <a:gd name="connsiteX15" fmla="*/ 77263 w 388639"/>
                <a:gd name="connsiteY15" fmla="*/ 167378 h 390497"/>
                <a:gd name="connsiteX16" fmla="*/ 56051 w 388639"/>
                <a:gd name="connsiteY16" fmla="*/ 195558 h 390497"/>
                <a:gd name="connsiteX17" fmla="*/ 195094 w 388639"/>
                <a:gd name="connsiteY17" fmla="*/ 333363 h 390497"/>
                <a:gd name="connsiteX18" fmla="*/ 333518 w 388639"/>
                <a:gd name="connsiteY18" fmla="*/ 195404 h 390497"/>
                <a:gd name="connsiteX19" fmla="*/ 312924 w 388639"/>
                <a:gd name="connsiteY19" fmla="*/ 167533 h 390497"/>
                <a:gd name="connsiteX20" fmla="*/ 195403 w 388639"/>
                <a:gd name="connsiteY20" fmla="*/ 289080 h 390497"/>
                <a:gd name="connsiteX21" fmla="*/ 77263 w 388639"/>
                <a:gd name="connsiteY21" fmla="*/ 167378 h 390497"/>
                <a:gd name="connsiteX22" fmla="*/ 160720 w 388639"/>
                <a:gd name="connsiteY22" fmla="*/ 82683 h 390497"/>
                <a:gd name="connsiteX23" fmla="*/ 195249 w 388639"/>
                <a:gd name="connsiteY23" fmla="*/ 112721 h 390497"/>
                <a:gd name="connsiteX24" fmla="*/ 229622 w 388639"/>
                <a:gd name="connsiteY24" fmla="*/ 82837 h 390497"/>
                <a:gd name="connsiteX25" fmla="*/ 195094 w 388639"/>
                <a:gd name="connsiteY25" fmla="*/ 56051 h 390497"/>
                <a:gd name="connsiteX26" fmla="*/ 160565 w 388639"/>
                <a:gd name="connsiteY26" fmla="*/ 82683 h 390497"/>
                <a:gd name="connsiteX27" fmla="*/ 131146 w 388639"/>
                <a:gd name="connsiteY27" fmla="*/ 109005 h 390497"/>
                <a:gd name="connsiteX28" fmla="*/ 102657 w 388639"/>
                <a:gd name="connsiteY28" fmla="*/ 138269 h 390497"/>
                <a:gd name="connsiteX29" fmla="*/ 195094 w 388639"/>
                <a:gd name="connsiteY29" fmla="*/ 233338 h 390497"/>
                <a:gd name="connsiteX30" fmla="*/ 287376 w 388639"/>
                <a:gd name="connsiteY30" fmla="*/ 138269 h 390497"/>
                <a:gd name="connsiteX31" fmla="*/ 259041 w 388639"/>
                <a:gd name="connsiteY31" fmla="*/ 109160 h 390497"/>
                <a:gd name="connsiteX32" fmla="*/ 195249 w 388639"/>
                <a:gd name="connsiteY32" fmla="*/ 170939 h 390497"/>
                <a:gd name="connsiteX33" fmla="*/ 131146 w 388639"/>
                <a:gd name="connsiteY33" fmla="*/ 108850 h 39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8639" h="390497">
                  <a:moveTo>
                    <a:pt x="13161" y="195249"/>
                  </a:moveTo>
                  <a:cubicBezTo>
                    <a:pt x="13161" y="295738"/>
                    <a:pt x="94295" y="377336"/>
                    <a:pt x="194165" y="377336"/>
                  </a:cubicBezTo>
                  <a:cubicBezTo>
                    <a:pt x="294034" y="377336"/>
                    <a:pt x="375168" y="295892"/>
                    <a:pt x="375168" y="195249"/>
                  </a:cubicBezTo>
                  <a:cubicBezTo>
                    <a:pt x="375168" y="94605"/>
                    <a:pt x="294344" y="13316"/>
                    <a:pt x="194320" y="13316"/>
                  </a:cubicBezTo>
                  <a:cubicBezTo>
                    <a:pt x="94295" y="13316"/>
                    <a:pt x="13161" y="94760"/>
                    <a:pt x="13161" y="195249"/>
                  </a:cubicBezTo>
                  <a:moveTo>
                    <a:pt x="0" y="195249"/>
                  </a:moveTo>
                  <a:cubicBezTo>
                    <a:pt x="0" y="87483"/>
                    <a:pt x="87018" y="0"/>
                    <a:pt x="194320" y="0"/>
                  </a:cubicBezTo>
                  <a:cubicBezTo>
                    <a:pt x="301621" y="0"/>
                    <a:pt x="388639" y="87483"/>
                    <a:pt x="388639" y="195249"/>
                  </a:cubicBezTo>
                  <a:cubicBezTo>
                    <a:pt x="388639" y="303015"/>
                    <a:pt x="301621" y="390497"/>
                    <a:pt x="194320" y="390497"/>
                  </a:cubicBezTo>
                  <a:cubicBezTo>
                    <a:pt x="87018" y="390497"/>
                    <a:pt x="0" y="303170"/>
                    <a:pt x="0" y="195249"/>
                  </a:cubicBezTo>
                  <a:moveTo>
                    <a:pt x="23380" y="195249"/>
                  </a:moveTo>
                  <a:cubicBezTo>
                    <a:pt x="23380" y="102657"/>
                    <a:pt x="101263" y="23225"/>
                    <a:pt x="194165" y="23225"/>
                  </a:cubicBezTo>
                  <a:cubicBezTo>
                    <a:pt x="287221" y="23225"/>
                    <a:pt x="365104" y="102657"/>
                    <a:pt x="365104" y="195249"/>
                  </a:cubicBezTo>
                  <a:cubicBezTo>
                    <a:pt x="365104" y="287841"/>
                    <a:pt x="287067" y="366962"/>
                    <a:pt x="194165" y="366962"/>
                  </a:cubicBezTo>
                  <a:cubicBezTo>
                    <a:pt x="101263" y="366962"/>
                    <a:pt x="23535" y="287686"/>
                    <a:pt x="23380" y="195249"/>
                  </a:cubicBezTo>
                  <a:moveTo>
                    <a:pt x="77263" y="167378"/>
                  </a:moveTo>
                  <a:cubicBezTo>
                    <a:pt x="69831" y="176513"/>
                    <a:pt x="62864" y="185959"/>
                    <a:pt x="56051" y="195558"/>
                  </a:cubicBezTo>
                  <a:cubicBezTo>
                    <a:pt x="94295" y="248667"/>
                    <a:pt x="141675" y="295583"/>
                    <a:pt x="195094" y="333363"/>
                  </a:cubicBezTo>
                  <a:cubicBezTo>
                    <a:pt x="248358" y="295583"/>
                    <a:pt x="295583" y="248667"/>
                    <a:pt x="333518" y="195404"/>
                  </a:cubicBezTo>
                  <a:cubicBezTo>
                    <a:pt x="327014" y="185804"/>
                    <a:pt x="320047" y="176513"/>
                    <a:pt x="312924" y="167533"/>
                  </a:cubicBezTo>
                  <a:cubicBezTo>
                    <a:pt x="277622" y="211661"/>
                    <a:pt x="237829" y="251919"/>
                    <a:pt x="195403" y="289080"/>
                  </a:cubicBezTo>
                  <a:cubicBezTo>
                    <a:pt x="152823" y="251764"/>
                    <a:pt x="112876" y="211352"/>
                    <a:pt x="77263" y="167378"/>
                  </a:cubicBezTo>
                  <a:moveTo>
                    <a:pt x="160720" y="82683"/>
                  </a:moveTo>
                  <a:cubicBezTo>
                    <a:pt x="172488" y="92437"/>
                    <a:pt x="183946" y="102347"/>
                    <a:pt x="195249" y="112721"/>
                  </a:cubicBezTo>
                  <a:cubicBezTo>
                    <a:pt x="206552" y="102502"/>
                    <a:pt x="218010" y="92437"/>
                    <a:pt x="229622" y="82837"/>
                  </a:cubicBezTo>
                  <a:cubicBezTo>
                    <a:pt x="218474" y="73392"/>
                    <a:pt x="207016" y="64412"/>
                    <a:pt x="195094" y="56051"/>
                  </a:cubicBezTo>
                  <a:cubicBezTo>
                    <a:pt x="183171" y="64412"/>
                    <a:pt x="171714" y="73392"/>
                    <a:pt x="160565" y="82683"/>
                  </a:cubicBezTo>
                  <a:moveTo>
                    <a:pt x="131146" y="109005"/>
                  </a:moveTo>
                  <a:cubicBezTo>
                    <a:pt x="121392" y="118450"/>
                    <a:pt x="111947" y="128205"/>
                    <a:pt x="102657" y="138269"/>
                  </a:cubicBezTo>
                  <a:cubicBezTo>
                    <a:pt x="132540" y="170785"/>
                    <a:pt x="163507" y="202371"/>
                    <a:pt x="195094" y="233338"/>
                  </a:cubicBezTo>
                  <a:cubicBezTo>
                    <a:pt x="226680" y="202371"/>
                    <a:pt x="257648" y="170785"/>
                    <a:pt x="287376" y="138269"/>
                  </a:cubicBezTo>
                  <a:cubicBezTo>
                    <a:pt x="278241" y="128359"/>
                    <a:pt x="268796" y="118605"/>
                    <a:pt x="259041" y="109160"/>
                  </a:cubicBezTo>
                  <a:cubicBezTo>
                    <a:pt x="237519" y="129443"/>
                    <a:pt x="216306" y="150191"/>
                    <a:pt x="195249" y="170939"/>
                  </a:cubicBezTo>
                  <a:cubicBezTo>
                    <a:pt x="174191" y="150036"/>
                    <a:pt x="152823" y="129288"/>
                    <a:pt x="131146" y="108850"/>
                  </a:cubicBezTo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6D95592-F453-95A0-DDD2-ABC7788D78BD}"/>
                </a:ext>
              </a:extLst>
            </p:cNvPr>
            <p:cNvSpPr/>
            <p:nvPr/>
          </p:nvSpPr>
          <p:spPr>
            <a:xfrm>
              <a:off x="10371140" y="470738"/>
              <a:ext cx="1442455" cy="284744"/>
            </a:xfrm>
            <a:custGeom>
              <a:avLst/>
              <a:gdLst>
                <a:gd name="connsiteX0" fmla="*/ 155920 w 1442455"/>
                <a:gd name="connsiteY0" fmla="*/ 113650 h 284744"/>
                <a:gd name="connsiteX1" fmla="*/ 102966 w 1442455"/>
                <a:gd name="connsiteY1" fmla="*/ 198191 h 284744"/>
                <a:gd name="connsiteX2" fmla="*/ 38399 w 1442455"/>
                <a:gd name="connsiteY2" fmla="*/ 207326 h 284744"/>
                <a:gd name="connsiteX3" fmla="*/ 38399 w 1442455"/>
                <a:gd name="connsiteY3" fmla="*/ 20129 h 284744"/>
                <a:gd name="connsiteX4" fmla="*/ 102966 w 1442455"/>
                <a:gd name="connsiteY4" fmla="*/ 29109 h 284744"/>
                <a:gd name="connsiteX5" fmla="*/ 155920 w 1442455"/>
                <a:gd name="connsiteY5" fmla="*/ 113650 h 284744"/>
                <a:gd name="connsiteX6" fmla="*/ 198036 w 1442455"/>
                <a:gd name="connsiteY6" fmla="*/ 113495 h 284744"/>
                <a:gd name="connsiteX7" fmla="*/ 158088 w 1442455"/>
                <a:gd name="connsiteY7" fmla="*/ 30658 h 284744"/>
                <a:gd name="connsiteX8" fmla="*/ 64722 w 1442455"/>
                <a:gd name="connsiteY8" fmla="*/ 3561 h 284744"/>
                <a:gd name="connsiteX9" fmla="*/ 0 w 1442455"/>
                <a:gd name="connsiteY9" fmla="*/ 3561 h 284744"/>
                <a:gd name="connsiteX10" fmla="*/ 0 w 1442455"/>
                <a:gd name="connsiteY10" fmla="*/ 223584 h 284744"/>
                <a:gd name="connsiteX11" fmla="*/ 64722 w 1442455"/>
                <a:gd name="connsiteY11" fmla="*/ 223584 h 284744"/>
                <a:gd name="connsiteX12" fmla="*/ 158552 w 1442455"/>
                <a:gd name="connsiteY12" fmla="*/ 196797 h 284744"/>
                <a:gd name="connsiteX13" fmla="*/ 197881 w 1442455"/>
                <a:gd name="connsiteY13" fmla="*/ 113650 h 284744"/>
                <a:gd name="connsiteX14" fmla="*/ 230706 w 1442455"/>
                <a:gd name="connsiteY14" fmla="*/ 223584 h 284744"/>
                <a:gd name="connsiteX15" fmla="*/ 264925 w 1442455"/>
                <a:gd name="connsiteY15" fmla="*/ 223584 h 284744"/>
                <a:gd name="connsiteX16" fmla="*/ 264925 w 1442455"/>
                <a:gd name="connsiteY16" fmla="*/ 66580 h 284744"/>
                <a:gd name="connsiteX17" fmla="*/ 230706 w 1442455"/>
                <a:gd name="connsiteY17" fmla="*/ 71070 h 284744"/>
                <a:gd name="connsiteX18" fmla="*/ 230706 w 1442455"/>
                <a:gd name="connsiteY18" fmla="*/ 223584 h 284744"/>
                <a:gd name="connsiteX19" fmla="*/ 270344 w 1442455"/>
                <a:gd name="connsiteY19" fmla="*/ 19819 h 284744"/>
                <a:gd name="connsiteX20" fmla="*/ 246499 w 1442455"/>
                <a:gd name="connsiteY20" fmla="*/ 0 h 284744"/>
                <a:gd name="connsiteX21" fmla="*/ 222190 w 1442455"/>
                <a:gd name="connsiteY21" fmla="*/ 19819 h 284744"/>
                <a:gd name="connsiteX22" fmla="*/ 246499 w 1442455"/>
                <a:gd name="connsiteY22" fmla="*/ 39638 h 284744"/>
                <a:gd name="connsiteX23" fmla="*/ 270344 w 1442455"/>
                <a:gd name="connsiteY23" fmla="*/ 19819 h 284744"/>
                <a:gd name="connsiteX24" fmla="*/ 428897 w 1442455"/>
                <a:gd name="connsiteY24" fmla="*/ 179301 h 284744"/>
                <a:gd name="connsiteX25" fmla="*/ 382136 w 1442455"/>
                <a:gd name="connsiteY25" fmla="*/ 132075 h 284744"/>
                <a:gd name="connsiteX26" fmla="*/ 351169 w 1442455"/>
                <a:gd name="connsiteY26" fmla="*/ 118914 h 284744"/>
                <a:gd name="connsiteX27" fmla="*/ 337853 w 1442455"/>
                <a:gd name="connsiteY27" fmla="*/ 101882 h 284744"/>
                <a:gd name="connsiteX28" fmla="*/ 367736 w 1442455"/>
                <a:gd name="connsiteY28" fmla="*/ 83147 h 284744"/>
                <a:gd name="connsiteX29" fmla="*/ 416819 w 1442455"/>
                <a:gd name="connsiteY29" fmla="*/ 96463 h 284744"/>
                <a:gd name="connsiteX30" fmla="*/ 416819 w 1442455"/>
                <a:gd name="connsiteY30" fmla="*/ 72773 h 284744"/>
                <a:gd name="connsiteX31" fmla="*/ 371607 w 1442455"/>
                <a:gd name="connsiteY31" fmla="*/ 66889 h 284744"/>
                <a:gd name="connsiteX32" fmla="*/ 306266 w 1442455"/>
                <a:gd name="connsiteY32" fmla="*/ 110863 h 284744"/>
                <a:gd name="connsiteX33" fmla="*/ 353027 w 1442455"/>
                <a:gd name="connsiteY33" fmla="*/ 153443 h 284744"/>
                <a:gd name="connsiteX34" fmla="*/ 383994 w 1442455"/>
                <a:gd name="connsiteY34" fmla="*/ 167378 h 284744"/>
                <a:gd name="connsiteX35" fmla="*/ 397310 w 1442455"/>
                <a:gd name="connsiteY35" fmla="*/ 185494 h 284744"/>
                <a:gd name="connsiteX36" fmla="*/ 361078 w 1442455"/>
                <a:gd name="connsiteY36" fmla="*/ 211042 h 284744"/>
                <a:gd name="connsiteX37" fmla="*/ 305337 w 1442455"/>
                <a:gd name="connsiteY37" fmla="*/ 208255 h 284744"/>
                <a:gd name="connsiteX38" fmla="*/ 305337 w 1442455"/>
                <a:gd name="connsiteY38" fmla="*/ 221106 h 284744"/>
                <a:gd name="connsiteX39" fmla="*/ 357672 w 1442455"/>
                <a:gd name="connsiteY39" fmla="*/ 227145 h 284744"/>
                <a:gd name="connsiteX40" fmla="*/ 428897 w 1442455"/>
                <a:gd name="connsiteY40" fmla="*/ 179301 h 284744"/>
                <a:gd name="connsiteX41" fmla="*/ 551063 w 1442455"/>
                <a:gd name="connsiteY41" fmla="*/ 227145 h 284744"/>
                <a:gd name="connsiteX42" fmla="*/ 594726 w 1442455"/>
                <a:gd name="connsiteY42" fmla="*/ 221416 h 284744"/>
                <a:gd name="connsiteX43" fmla="*/ 594726 w 1442455"/>
                <a:gd name="connsiteY43" fmla="*/ 208565 h 284744"/>
                <a:gd name="connsiteX44" fmla="*/ 571191 w 1442455"/>
                <a:gd name="connsiteY44" fmla="*/ 210887 h 284744"/>
                <a:gd name="connsiteX45" fmla="*/ 507244 w 1442455"/>
                <a:gd name="connsiteY45" fmla="*/ 185494 h 284744"/>
                <a:gd name="connsiteX46" fmla="*/ 493154 w 1442455"/>
                <a:gd name="connsiteY46" fmla="*/ 131301 h 284744"/>
                <a:gd name="connsiteX47" fmla="*/ 543166 w 1442455"/>
                <a:gd name="connsiteY47" fmla="*/ 82992 h 284744"/>
                <a:gd name="connsiteX48" fmla="*/ 591320 w 1442455"/>
                <a:gd name="connsiteY48" fmla="*/ 96308 h 284744"/>
                <a:gd name="connsiteX49" fmla="*/ 591320 w 1442455"/>
                <a:gd name="connsiteY49" fmla="*/ 72618 h 284744"/>
                <a:gd name="connsiteX50" fmla="*/ 534185 w 1442455"/>
                <a:gd name="connsiteY50" fmla="*/ 66734 h 284744"/>
                <a:gd name="connsiteX51" fmla="*/ 455683 w 1442455"/>
                <a:gd name="connsiteY51" fmla="*/ 142140 h 284744"/>
                <a:gd name="connsiteX52" fmla="*/ 550908 w 1442455"/>
                <a:gd name="connsiteY52" fmla="*/ 226835 h 284744"/>
                <a:gd name="connsiteX53" fmla="*/ 746466 w 1442455"/>
                <a:gd name="connsiteY53" fmla="*/ 147559 h 284744"/>
                <a:gd name="connsiteX54" fmla="*/ 701409 w 1442455"/>
                <a:gd name="connsiteY54" fmla="*/ 210732 h 284744"/>
                <a:gd name="connsiteX55" fmla="*/ 655267 w 1442455"/>
                <a:gd name="connsiteY55" fmla="*/ 147559 h 284744"/>
                <a:gd name="connsiteX56" fmla="*/ 700635 w 1442455"/>
                <a:gd name="connsiteY56" fmla="*/ 82837 h 284744"/>
                <a:gd name="connsiteX57" fmla="*/ 746466 w 1442455"/>
                <a:gd name="connsiteY57" fmla="*/ 147559 h 284744"/>
                <a:gd name="connsiteX58" fmla="*/ 783782 w 1442455"/>
                <a:gd name="connsiteY58" fmla="*/ 147249 h 284744"/>
                <a:gd name="connsiteX59" fmla="*/ 700170 w 1442455"/>
                <a:gd name="connsiteY59" fmla="*/ 66734 h 284744"/>
                <a:gd name="connsiteX60" fmla="*/ 617797 w 1442455"/>
                <a:gd name="connsiteY60" fmla="*/ 147714 h 284744"/>
                <a:gd name="connsiteX61" fmla="*/ 700944 w 1442455"/>
                <a:gd name="connsiteY61" fmla="*/ 226990 h 284744"/>
                <a:gd name="connsiteX62" fmla="*/ 783782 w 1442455"/>
                <a:gd name="connsiteY62" fmla="*/ 147404 h 284744"/>
                <a:gd name="connsiteX63" fmla="*/ 891548 w 1442455"/>
                <a:gd name="connsiteY63" fmla="*/ 226990 h 284744"/>
                <a:gd name="connsiteX64" fmla="*/ 964940 w 1442455"/>
                <a:gd name="connsiteY64" fmla="*/ 70296 h 284744"/>
                <a:gd name="connsiteX65" fmla="*/ 939237 w 1442455"/>
                <a:gd name="connsiteY65" fmla="*/ 70296 h 284744"/>
                <a:gd name="connsiteX66" fmla="*/ 886748 w 1442455"/>
                <a:gd name="connsiteY66" fmla="*/ 185029 h 284744"/>
                <a:gd name="connsiteX67" fmla="*/ 831007 w 1442455"/>
                <a:gd name="connsiteY67" fmla="*/ 70296 h 284744"/>
                <a:gd name="connsiteX68" fmla="*/ 796788 w 1442455"/>
                <a:gd name="connsiteY68" fmla="*/ 74786 h 284744"/>
                <a:gd name="connsiteX69" fmla="*/ 870645 w 1442455"/>
                <a:gd name="connsiteY69" fmla="*/ 226990 h 284744"/>
                <a:gd name="connsiteX70" fmla="*/ 891548 w 1442455"/>
                <a:gd name="connsiteY70" fmla="*/ 226990 h 284744"/>
                <a:gd name="connsiteX71" fmla="*/ 1009997 w 1442455"/>
                <a:gd name="connsiteY71" fmla="*/ 120308 h 284744"/>
                <a:gd name="connsiteX72" fmla="*/ 1050100 w 1442455"/>
                <a:gd name="connsiteY72" fmla="*/ 82992 h 284744"/>
                <a:gd name="connsiteX73" fmla="*/ 1084319 w 1442455"/>
                <a:gd name="connsiteY73" fmla="*/ 120308 h 284744"/>
                <a:gd name="connsiteX74" fmla="*/ 1009997 w 1442455"/>
                <a:gd name="connsiteY74" fmla="*/ 120308 h 284744"/>
                <a:gd name="connsiteX75" fmla="*/ 1009378 w 1442455"/>
                <a:gd name="connsiteY75" fmla="*/ 134863 h 284744"/>
                <a:gd name="connsiteX76" fmla="*/ 1122564 w 1442455"/>
                <a:gd name="connsiteY76" fmla="*/ 134863 h 284744"/>
                <a:gd name="connsiteX77" fmla="*/ 1122564 w 1442455"/>
                <a:gd name="connsiteY77" fmla="*/ 128205 h 284744"/>
                <a:gd name="connsiteX78" fmla="*/ 1055210 w 1442455"/>
                <a:gd name="connsiteY78" fmla="*/ 66734 h 284744"/>
                <a:gd name="connsiteX79" fmla="*/ 975159 w 1442455"/>
                <a:gd name="connsiteY79" fmla="*/ 142140 h 284744"/>
                <a:gd name="connsiteX80" fmla="*/ 1067597 w 1442455"/>
                <a:gd name="connsiteY80" fmla="*/ 226835 h 284744"/>
                <a:gd name="connsiteX81" fmla="*/ 1117918 w 1442455"/>
                <a:gd name="connsiteY81" fmla="*/ 220487 h 284744"/>
                <a:gd name="connsiteX82" fmla="*/ 1117918 w 1442455"/>
                <a:gd name="connsiteY82" fmla="*/ 206242 h 284744"/>
                <a:gd name="connsiteX83" fmla="*/ 1088190 w 1442455"/>
                <a:gd name="connsiteY83" fmla="*/ 210732 h 284744"/>
                <a:gd name="connsiteX84" fmla="*/ 1025481 w 1442455"/>
                <a:gd name="connsiteY84" fmla="*/ 187197 h 284744"/>
                <a:gd name="connsiteX85" fmla="*/ 1009378 w 1442455"/>
                <a:gd name="connsiteY85" fmla="*/ 134863 h 284744"/>
                <a:gd name="connsiteX86" fmla="*/ 1268574 w 1442455"/>
                <a:gd name="connsiteY86" fmla="*/ 97082 h 284744"/>
                <a:gd name="connsiteX87" fmla="*/ 1265323 w 1442455"/>
                <a:gd name="connsiteY87" fmla="*/ 72773 h 284744"/>
                <a:gd name="connsiteX88" fmla="*/ 1223207 w 1442455"/>
                <a:gd name="connsiteY88" fmla="*/ 69057 h 284744"/>
                <a:gd name="connsiteX89" fmla="*/ 1189143 w 1442455"/>
                <a:gd name="connsiteY89" fmla="*/ 82063 h 284744"/>
                <a:gd name="connsiteX90" fmla="*/ 1189143 w 1442455"/>
                <a:gd name="connsiteY90" fmla="*/ 67199 h 284744"/>
                <a:gd name="connsiteX91" fmla="*/ 1154924 w 1442455"/>
                <a:gd name="connsiteY91" fmla="*/ 71689 h 284744"/>
                <a:gd name="connsiteX92" fmla="*/ 1154924 w 1442455"/>
                <a:gd name="connsiteY92" fmla="*/ 224203 h 284744"/>
                <a:gd name="connsiteX93" fmla="*/ 1189143 w 1442455"/>
                <a:gd name="connsiteY93" fmla="*/ 224203 h 284744"/>
                <a:gd name="connsiteX94" fmla="*/ 1189143 w 1442455"/>
                <a:gd name="connsiteY94" fmla="*/ 100953 h 284744"/>
                <a:gd name="connsiteX95" fmla="*/ 1222123 w 1442455"/>
                <a:gd name="connsiteY95" fmla="*/ 88257 h 284744"/>
                <a:gd name="connsiteX96" fmla="*/ 1268574 w 1442455"/>
                <a:gd name="connsiteY96" fmla="*/ 97082 h 284744"/>
                <a:gd name="connsiteX97" fmla="*/ 1442301 w 1442455"/>
                <a:gd name="connsiteY97" fmla="*/ 66580 h 284744"/>
                <a:gd name="connsiteX98" fmla="*/ 1417062 w 1442455"/>
                <a:gd name="connsiteY98" fmla="*/ 66580 h 284744"/>
                <a:gd name="connsiteX99" fmla="*/ 1365966 w 1442455"/>
                <a:gd name="connsiteY99" fmla="*/ 179301 h 284744"/>
                <a:gd name="connsiteX100" fmla="*/ 1321064 w 1442455"/>
                <a:gd name="connsiteY100" fmla="*/ 66425 h 284744"/>
                <a:gd name="connsiteX101" fmla="*/ 1288084 w 1442455"/>
                <a:gd name="connsiteY101" fmla="*/ 70760 h 284744"/>
                <a:gd name="connsiteX102" fmla="*/ 1342431 w 1442455"/>
                <a:gd name="connsiteY102" fmla="*/ 205158 h 284744"/>
                <a:gd name="connsiteX103" fmla="*/ 1346921 w 1442455"/>
                <a:gd name="connsiteY103" fmla="*/ 223429 h 284744"/>
                <a:gd name="connsiteX104" fmla="*/ 1292574 w 1442455"/>
                <a:gd name="connsiteY104" fmla="*/ 261209 h 284744"/>
                <a:gd name="connsiteX105" fmla="*/ 1292574 w 1442455"/>
                <a:gd name="connsiteY105" fmla="*/ 284744 h 284744"/>
                <a:gd name="connsiteX106" fmla="*/ 1298303 w 1442455"/>
                <a:gd name="connsiteY106" fmla="*/ 284744 h 284744"/>
                <a:gd name="connsiteX107" fmla="*/ 1370147 w 1442455"/>
                <a:gd name="connsiteY107" fmla="*/ 225751 h 284744"/>
                <a:gd name="connsiteX108" fmla="*/ 1442455 w 1442455"/>
                <a:gd name="connsiteY108" fmla="*/ 66425 h 28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2455" h="284744">
                  <a:moveTo>
                    <a:pt x="155920" y="113650"/>
                  </a:moveTo>
                  <a:cubicBezTo>
                    <a:pt x="155920" y="149107"/>
                    <a:pt x="138269" y="182397"/>
                    <a:pt x="102966" y="198191"/>
                  </a:cubicBezTo>
                  <a:cubicBezTo>
                    <a:pt x="86863" y="205313"/>
                    <a:pt x="63328" y="207326"/>
                    <a:pt x="38399" y="207326"/>
                  </a:cubicBezTo>
                  <a:lnTo>
                    <a:pt x="38399" y="20129"/>
                  </a:lnTo>
                  <a:cubicBezTo>
                    <a:pt x="63328" y="20129"/>
                    <a:pt x="86863" y="21987"/>
                    <a:pt x="102966" y="29109"/>
                  </a:cubicBezTo>
                  <a:cubicBezTo>
                    <a:pt x="138269" y="44903"/>
                    <a:pt x="155920" y="78192"/>
                    <a:pt x="155920" y="113650"/>
                  </a:cubicBezTo>
                  <a:moveTo>
                    <a:pt x="198036" y="113495"/>
                  </a:moveTo>
                  <a:cubicBezTo>
                    <a:pt x="198036" y="82063"/>
                    <a:pt x="183791" y="50632"/>
                    <a:pt x="158088" y="30658"/>
                  </a:cubicBezTo>
                  <a:cubicBezTo>
                    <a:pt x="134243" y="12077"/>
                    <a:pt x="100179" y="3561"/>
                    <a:pt x="64722" y="3561"/>
                  </a:cubicBezTo>
                  <a:lnTo>
                    <a:pt x="0" y="3561"/>
                  </a:lnTo>
                  <a:lnTo>
                    <a:pt x="0" y="223584"/>
                  </a:lnTo>
                  <a:lnTo>
                    <a:pt x="64722" y="223584"/>
                  </a:lnTo>
                  <a:cubicBezTo>
                    <a:pt x="100024" y="223584"/>
                    <a:pt x="134708" y="215223"/>
                    <a:pt x="158552" y="196797"/>
                  </a:cubicBezTo>
                  <a:cubicBezTo>
                    <a:pt x="184410" y="176668"/>
                    <a:pt x="197881" y="145237"/>
                    <a:pt x="197881" y="113650"/>
                  </a:cubicBezTo>
                  <a:moveTo>
                    <a:pt x="230706" y="223584"/>
                  </a:moveTo>
                  <a:lnTo>
                    <a:pt x="264925" y="223584"/>
                  </a:lnTo>
                  <a:lnTo>
                    <a:pt x="264925" y="66580"/>
                  </a:lnTo>
                  <a:lnTo>
                    <a:pt x="230706" y="71070"/>
                  </a:lnTo>
                  <a:lnTo>
                    <a:pt x="230706" y="223584"/>
                  </a:lnTo>
                  <a:close/>
                  <a:moveTo>
                    <a:pt x="270344" y="19819"/>
                  </a:moveTo>
                  <a:cubicBezTo>
                    <a:pt x="270344" y="8826"/>
                    <a:pt x="259351" y="0"/>
                    <a:pt x="246499" y="0"/>
                  </a:cubicBezTo>
                  <a:cubicBezTo>
                    <a:pt x="232874" y="0"/>
                    <a:pt x="222190" y="8826"/>
                    <a:pt x="222190" y="19819"/>
                  </a:cubicBezTo>
                  <a:cubicBezTo>
                    <a:pt x="222190" y="30812"/>
                    <a:pt x="232874" y="39638"/>
                    <a:pt x="246499" y="39638"/>
                  </a:cubicBezTo>
                  <a:cubicBezTo>
                    <a:pt x="259196" y="39638"/>
                    <a:pt x="270344" y="31432"/>
                    <a:pt x="270344" y="19819"/>
                  </a:cubicBezTo>
                  <a:moveTo>
                    <a:pt x="428897" y="179301"/>
                  </a:moveTo>
                  <a:cubicBezTo>
                    <a:pt x="428897" y="152824"/>
                    <a:pt x="404897" y="141056"/>
                    <a:pt x="382136" y="132075"/>
                  </a:cubicBezTo>
                  <a:cubicBezTo>
                    <a:pt x="376407" y="129753"/>
                    <a:pt x="362782" y="125263"/>
                    <a:pt x="351169" y="118914"/>
                  </a:cubicBezTo>
                  <a:cubicBezTo>
                    <a:pt x="342808" y="114424"/>
                    <a:pt x="337853" y="109005"/>
                    <a:pt x="337853" y="101882"/>
                  </a:cubicBezTo>
                  <a:cubicBezTo>
                    <a:pt x="337853" y="88102"/>
                    <a:pt x="351478" y="83147"/>
                    <a:pt x="367736" y="83147"/>
                  </a:cubicBezTo>
                  <a:cubicBezTo>
                    <a:pt x="390342" y="83147"/>
                    <a:pt x="416819" y="96463"/>
                    <a:pt x="416819" y="96463"/>
                  </a:cubicBezTo>
                  <a:lnTo>
                    <a:pt x="416819" y="72773"/>
                  </a:lnTo>
                  <a:cubicBezTo>
                    <a:pt x="416819" y="72773"/>
                    <a:pt x="392200" y="66889"/>
                    <a:pt x="371607" y="66889"/>
                  </a:cubicBezTo>
                  <a:cubicBezTo>
                    <a:pt x="325311" y="66889"/>
                    <a:pt x="306266" y="84850"/>
                    <a:pt x="306266" y="110863"/>
                  </a:cubicBezTo>
                  <a:cubicBezTo>
                    <a:pt x="306266" y="133314"/>
                    <a:pt x="330576" y="144308"/>
                    <a:pt x="353027" y="153443"/>
                  </a:cubicBezTo>
                  <a:cubicBezTo>
                    <a:pt x="358756" y="155765"/>
                    <a:pt x="372536" y="160875"/>
                    <a:pt x="383994" y="167378"/>
                  </a:cubicBezTo>
                  <a:cubicBezTo>
                    <a:pt x="392355" y="172178"/>
                    <a:pt x="397310" y="178062"/>
                    <a:pt x="397310" y="185494"/>
                  </a:cubicBezTo>
                  <a:cubicBezTo>
                    <a:pt x="397310" y="207171"/>
                    <a:pt x="374394" y="209958"/>
                    <a:pt x="361078" y="211042"/>
                  </a:cubicBezTo>
                  <a:cubicBezTo>
                    <a:pt x="338937" y="212745"/>
                    <a:pt x="305337" y="208255"/>
                    <a:pt x="305337" y="208255"/>
                  </a:cubicBezTo>
                  <a:lnTo>
                    <a:pt x="305337" y="221106"/>
                  </a:lnTo>
                  <a:cubicBezTo>
                    <a:pt x="305337" y="221106"/>
                    <a:pt x="325311" y="227145"/>
                    <a:pt x="357672" y="227145"/>
                  </a:cubicBezTo>
                  <a:cubicBezTo>
                    <a:pt x="397775" y="227145"/>
                    <a:pt x="428897" y="213055"/>
                    <a:pt x="428897" y="179301"/>
                  </a:cubicBezTo>
                  <a:moveTo>
                    <a:pt x="551063" y="227145"/>
                  </a:moveTo>
                  <a:cubicBezTo>
                    <a:pt x="576920" y="227145"/>
                    <a:pt x="594726" y="221416"/>
                    <a:pt x="594726" y="221416"/>
                  </a:cubicBezTo>
                  <a:lnTo>
                    <a:pt x="594726" y="208565"/>
                  </a:lnTo>
                  <a:cubicBezTo>
                    <a:pt x="594726" y="208565"/>
                    <a:pt x="581565" y="210887"/>
                    <a:pt x="571191" y="210887"/>
                  </a:cubicBezTo>
                  <a:cubicBezTo>
                    <a:pt x="546108" y="210887"/>
                    <a:pt x="519940" y="200049"/>
                    <a:pt x="507244" y="185494"/>
                  </a:cubicBezTo>
                  <a:cubicBezTo>
                    <a:pt x="494083" y="170475"/>
                    <a:pt x="493154" y="151120"/>
                    <a:pt x="493154" y="131301"/>
                  </a:cubicBezTo>
                  <a:cubicBezTo>
                    <a:pt x="493154" y="113960"/>
                    <a:pt x="501670" y="82992"/>
                    <a:pt x="543166" y="82992"/>
                  </a:cubicBezTo>
                  <a:cubicBezTo>
                    <a:pt x="565462" y="82992"/>
                    <a:pt x="591320" y="96308"/>
                    <a:pt x="591320" y="96308"/>
                  </a:cubicBezTo>
                  <a:lnTo>
                    <a:pt x="591320" y="72618"/>
                  </a:lnTo>
                  <a:cubicBezTo>
                    <a:pt x="591320" y="72618"/>
                    <a:pt x="568869" y="66734"/>
                    <a:pt x="534185" y="66734"/>
                  </a:cubicBezTo>
                  <a:cubicBezTo>
                    <a:pt x="476586" y="66734"/>
                    <a:pt x="455683" y="101263"/>
                    <a:pt x="455683" y="142140"/>
                  </a:cubicBezTo>
                  <a:cubicBezTo>
                    <a:pt x="455683" y="191687"/>
                    <a:pt x="481541" y="226835"/>
                    <a:pt x="550908" y="226835"/>
                  </a:cubicBezTo>
                  <a:moveTo>
                    <a:pt x="746466" y="147559"/>
                  </a:moveTo>
                  <a:cubicBezTo>
                    <a:pt x="746466" y="172643"/>
                    <a:pt x="743060" y="210732"/>
                    <a:pt x="701409" y="210732"/>
                  </a:cubicBezTo>
                  <a:cubicBezTo>
                    <a:pt x="662390" y="210732"/>
                    <a:pt x="655267" y="172178"/>
                    <a:pt x="655267" y="147559"/>
                  </a:cubicBezTo>
                  <a:cubicBezTo>
                    <a:pt x="655267" y="120463"/>
                    <a:pt x="657590" y="82837"/>
                    <a:pt x="700635" y="82837"/>
                  </a:cubicBezTo>
                  <a:cubicBezTo>
                    <a:pt x="739963" y="82837"/>
                    <a:pt x="746466" y="120618"/>
                    <a:pt x="746466" y="147559"/>
                  </a:cubicBezTo>
                  <a:moveTo>
                    <a:pt x="783782" y="147249"/>
                  </a:moveTo>
                  <a:cubicBezTo>
                    <a:pt x="783782" y="98321"/>
                    <a:pt x="752505" y="66734"/>
                    <a:pt x="700170" y="66734"/>
                  </a:cubicBezTo>
                  <a:cubicBezTo>
                    <a:pt x="641952" y="66734"/>
                    <a:pt x="617797" y="99869"/>
                    <a:pt x="617797" y="147714"/>
                  </a:cubicBezTo>
                  <a:cubicBezTo>
                    <a:pt x="617797" y="195558"/>
                    <a:pt x="647526" y="226990"/>
                    <a:pt x="700944" y="226990"/>
                  </a:cubicBezTo>
                  <a:cubicBezTo>
                    <a:pt x="754363" y="226990"/>
                    <a:pt x="783782" y="196642"/>
                    <a:pt x="783782" y="147404"/>
                  </a:cubicBezTo>
                  <a:moveTo>
                    <a:pt x="891548" y="226990"/>
                  </a:moveTo>
                  <a:lnTo>
                    <a:pt x="964940" y="70296"/>
                  </a:lnTo>
                  <a:lnTo>
                    <a:pt x="939237" y="70296"/>
                  </a:lnTo>
                  <a:lnTo>
                    <a:pt x="886748" y="185029"/>
                  </a:lnTo>
                  <a:lnTo>
                    <a:pt x="831007" y="70296"/>
                  </a:lnTo>
                  <a:lnTo>
                    <a:pt x="796788" y="74786"/>
                  </a:lnTo>
                  <a:lnTo>
                    <a:pt x="870645" y="226990"/>
                  </a:lnTo>
                  <a:lnTo>
                    <a:pt x="891548" y="226990"/>
                  </a:lnTo>
                  <a:close/>
                  <a:moveTo>
                    <a:pt x="1009997" y="120308"/>
                  </a:moveTo>
                  <a:cubicBezTo>
                    <a:pt x="1011701" y="108076"/>
                    <a:pt x="1018978" y="82992"/>
                    <a:pt x="1050100" y="82992"/>
                  </a:cubicBezTo>
                  <a:cubicBezTo>
                    <a:pt x="1071468" y="82992"/>
                    <a:pt x="1084319" y="101108"/>
                    <a:pt x="1084319" y="120308"/>
                  </a:cubicBezTo>
                  <a:lnTo>
                    <a:pt x="1009997" y="120308"/>
                  </a:lnTo>
                  <a:close/>
                  <a:moveTo>
                    <a:pt x="1009378" y="134863"/>
                  </a:moveTo>
                  <a:lnTo>
                    <a:pt x="1122564" y="134863"/>
                  </a:lnTo>
                  <a:lnTo>
                    <a:pt x="1122564" y="128205"/>
                  </a:lnTo>
                  <a:cubicBezTo>
                    <a:pt x="1122564" y="89031"/>
                    <a:pt x="1092990" y="66734"/>
                    <a:pt x="1055210" y="66734"/>
                  </a:cubicBezTo>
                  <a:cubicBezTo>
                    <a:pt x="996991" y="66734"/>
                    <a:pt x="975159" y="95224"/>
                    <a:pt x="975159" y="142140"/>
                  </a:cubicBezTo>
                  <a:cubicBezTo>
                    <a:pt x="975159" y="196642"/>
                    <a:pt x="1009223" y="226835"/>
                    <a:pt x="1067597" y="226835"/>
                  </a:cubicBezTo>
                  <a:cubicBezTo>
                    <a:pt x="1099338" y="226835"/>
                    <a:pt x="1117918" y="220487"/>
                    <a:pt x="1117918" y="220487"/>
                  </a:cubicBezTo>
                  <a:lnTo>
                    <a:pt x="1117918" y="206242"/>
                  </a:lnTo>
                  <a:cubicBezTo>
                    <a:pt x="1117918" y="206242"/>
                    <a:pt x="1100886" y="210732"/>
                    <a:pt x="1088190" y="210732"/>
                  </a:cubicBezTo>
                  <a:cubicBezTo>
                    <a:pt x="1062332" y="210732"/>
                    <a:pt x="1038487" y="201442"/>
                    <a:pt x="1025481" y="187197"/>
                  </a:cubicBezTo>
                  <a:cubicBezTo>
                    <a:pt x="1011856" y="172333"/>
                    <a:pt x="1009378" y="150965"/>
                    <a:pt x="1009378" y="134863"/>
                  </a:cubicBezTo>
                  <a:moveTo>
                    <a:pt x="1268574" y="97082"/>
                  </a:moveTo>
                  <a:lnTo>
                    <a:pt x="1265323" y="72773"/>
                  </a:lnTo>
                  <a:cubicBezTo>
                    <a:pt x="1261916" y="71999"/>
                    <a:pt x="1242562" y="67664"/>
                    <a:pt x="1223207" y="69057"/>
                  </a:cubicBezTo>
                  <a:cubicBezTo>
                    <a:pt x="1207259" y="70141"/>
                    <a:pt x="1195801" y="77728"/>
                    <a:pt x="1189143" y="82063"/>
                  </a:cubicBezTo>
                  <a:lnTo>
                    <a:pt x="1189143" y="67199"/>
                  </a:lnTo>
                  <a:lnTo>
                    <a:pt x="1154924" y="71689"/>
                  </a:lnTo>
                  <a:lnTo>
                    <a:pt x="1154924" y="224203"/>
                  </a:lnTo>
                  <a:lnTo>
                    <a:pt x="1189143" y="224203"/>
                  </a:lnTo>
                  <a:lnTo>
                    <a:pt x="1189143" y="100953"/>
                  </a:lnTo>
                  <a:cubicBezTo>
                    <a:pt x="1197504" y="94450"/>
                    <a:pt x="1207104" y="89031"/>
                    <a:pt x="1222123" y="88257"/>
                  </a:cubicBezTo>
                  <a:cubicBezTo>
                    <a:pt x="1247362" y="86863"/>
                    <a:pt x="1268574" y="97082"/>
                    <a:pt x="1268574" y="97082"/>
                  </a:cubicBezTo>
                  <a:moveTo>
                    <a:pt x="1442301" y="66580"/>
                  </a:moveTo>
                  <a:lnTo>
                    <a:pt x="1417062" y="66580"/>
                  </a:lnTo>
                  <a:lnTo>
                    <a:pt x="1365966" y="179301"/>
                  </a:lnTo>
                  <a:lnTo>
                    <a:pt x="1321064" y="66425"/>
                  </a:lnTo>
                  <a:lnTo>
                    <a:pt x="1288084" y="70760"/>
                  </a:lnTo>
                  <a:lnTo>
                    <a:pt x="1342431" y="205158"/>
                  </a:lnTo>
                  <a:cubicBezTo>
                    <a:pt x="1342431" y="205158"/>
                    <a:pt x="1346921" y="214758"/>
                    <a:pt x="1346921" y="223429"/>
                  </a:cubicBezTo>
                  <a:cubicBezTo>
                    <a:pt x="1346921" y="235042"/>
                    <a:pt x="1331128" y="263686"/>
                    <a:pt x="1292574" y="261209"/>
                  </a:cubicBezTo>
                  <a:lnTo>
                    <a:pt x="1292574" y="284744"/>
                  </a:lnTo>
                  <a:lnTo>
                    <a:pt x="1298303" y="284744"/>
                  </a:lnTo>
                  <a:cubicBezTo>
                    <a:pt x="1336857" y="284744"/>
                    <a:pt x="1358070" y="251145"/>
                    <a:pt x="1370147" y="225751"/>
                  </a:cubicBezTo>
                  <a:lnTo>
                    <a:pt x="1442455" y="66425"/>
                  </a:lnTo>
                  <a:close/>
                </a:path>
              </a:pathLst>
            </a:custGeom>
            <a:grpFill/>
            <a:ln w="15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ZA"/>
            </a:p>
          </p:txBody>
        </p:sp>
      </p:grp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F8495137-E30A-C978-A192-F4D8C3985F89}"/>
              </a:ext>
            </a:extLst>
          </p:cNvPr>
          <p:cNvSpPr/>
          <p:nvPr userDrawn="1"/>
        </p:nvSpPr>
        <p:spPr>
          <a:xfrm rot="16200000">
            <a:off x="5217824" y="-109104"/>
            <a:ext cx="1759528" cy="11417300"/>
          </a:xfrm>
          <a:prstGeom prst="round2SameRect">
            <a:avLst>
              <a:gd name="adj1" fmla="val 5294"/>
              <a:gd name="adj2" fmla="val 0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7E89F34E-4A72-09E5-D3C9-DEDA6C30AD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0267" y="4910088"/>
            <a:ext cx="788566" cy="1563297"/>
          </a:xfrm>
          <a:prstGeom prst="rect">
            <a:avLst/>
          </a:prstGeom>
        </p:spPr>
      </p:pic>
      <p:grpSp>
        <p:nvGrpSpPr>
          <p:cNvPr id="21" name="Graphic 35">
            <a:extLst>
              <a:ext uri="{FF2B5EF4-FFF2-40B4-BE49-F238E27FC236}">
                <a16:creationId xmlns:a16="http://schemas.microsoft.com/office/drawing/2014/main" id="{8EACA996-0D70-941E-A7A5-414E50AA8F5E}"/>
              </a:ext>
            </a:extLst>
          </p:cNvPr>
          <p:cNvGrpSpPr/>
          <p:nvPr userDrawn="1"/>
        </p:nvGrpSpPr>
        <p:grpSpPr>
          <a:xfrm flipH="1">
            <a:off x="11803642" y="4910088"/>
            <a:ext cx="788566" cy="1563297"/>
            <a:chOff x="11719490" y="4297905"/>
            <a:chExt cx="1117593" cy="2215579"/>
          </a:xfr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  <a:tileRect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7951BFE-07D8-AF95-438F-3C8C6AFE2517}"/>
                </a:ext>
              </a:extLst>
            </p:cNvPr>
            <p:cNvSpPr/>
            <p:nvPr/>
          </p:nvSpPr>
          <p:spPr>
            <a:xfrm>
              <a:off x="12591016" y="4308688"/>
              <a:ext cx="237243" cy="411744"/>
            </a:xfrm>
            <a:custGeom>
              <a:avLst/>
              <a:gdLst>
                <a:gd name="connsiteX0" fmla="*/ 237243 w 237243"/>
                <a:gd name="connsiteY0" fmla="*/ 0 h 411744"/>
                <a:gd name="connsiteX1" fmla="*/ 0 w 237243"/>
                <a:gd name="connsiteY1" fmla="*/ 191167 h 411744"/>
                <a:gd name="connsiteX2" fmla="*/ 235283 w 237243"/>
                <a:gd name="connsiteY2" fmla="*/ 411745 h 41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243" h="411744">
                  <a:moveTo>
                    <a:pt x="237243" y="0"/>
                  </a:moveTo>
                  <a:lnTo>
                    <a:pt x="0" y="191167"/>
                  </a:lnTo>
                  <a:lnTo>
                    <a:pt x="235283" y="411745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753BEB0-9BB0-1348-4822-623BB89B2A98}"/>
                </a:ext>
              </a:extLst>
            </p:cNvPr>
            <p:cNvSpPr/>
            <p:nvPr/>
          </p:nvSpPr>
          <p:spPr>
            <a:xfrm>
              <a:off x="12129274" y="4706708"/>
              <a:ext cx="697025" cy="932307"/>
            </a:xfrm>
            <a:custGeom>
              <a:avLst/>
              <a:gdLst>
                <a:gd name="connsiteX0" fmla="*/ 697025 w 697025"/>
                <a:gd name="connsiteY0" fmla="*/ 459782 h 932307"/>
                <a:gd name="connsiteX1" fmla="*/ 697025 w 697025"/>
                <a:gd name="connsiteY1" fmla="*/ 932308 h 932307"/>
                <a:gd name="connsiteX2" fmla="*/ 0 w 697025"/>
                <a:gd name="connsiteY2" fmla="*/ 231361 h 932307"/>
                <a:gd name="connsiteX3" fmla="*/ 237243 w 697025"/>
                <a:gd name="connsiteY3" fmla="*/ 0 h 9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025" h="932307">
                  <a:moveTo>
                    <a:pt x="697025" y="459782"/>
                  </a:moveTo>
                  <a:lnTo>
                    <a:pt x="697025" y="932308"/>
                  </a:lnTo>
                  <a:lnTo>
                    <a:pt x="0" y="231361"/>
                  </a:lnTo>
                  <a:lnTo>
                    <a:pt x="237243" y="0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40138E9-E8B7-8DD6-FCE8-605E645B369D}"/>
                </a:ext>
              </a:extLst>
            </p:cNvPr>
            <p:cNvSpPr/>
            <p:nvPr/>
          </p:nvSpPr>
          <p:spPr>
            <a:xfrm>
              <a:off x="11726352" y="5166490"/>
              <a:ext cx="1097986" cy="1337190"/>
            </a:xfrm>
            <a:custGeom>
              <a:avLst/>
              <a:gdLst>
                <a:gd name="connsiteX0" fmla="*/ 1097986 w 1097986"/>
                <a:gd name="connsiteY0" fmla="*/ 912701 h 1337190"/>
                <a:gd name="connsiteX1" fmla="*/ 618598 w 1097986"/>
                <a:gd name="connsiteY1" fmla="*/ 450959 h 1337190"/>
                <a:gd name="connsiteX2" fmla="*/ 202931 w 1097986"/>
                <a:gd name="connsiteY2" fmla="*/ 0 h 1337190"/>
                <a:gd name="connsiteX3" fmla="*/ 0 w 1097986"/>
                <a:gd name="connsiteY3" fmla="*/ 237243 h 1337190"/>
                <a:gd name="connsiteX4" fmla="*/ 479389 w 1097986"/>
                <a:gd name="connsiteY4" fmla="*/ 748983 h 1337190"/>
                <a:gd name="connsiteX5" fmla="*/ 1097986 w 1097986"/>
                <a:gd name="connsiteY5" fmla="*/ 1337190 h 1337190"/>
                <a:gd name="connsiteX6" fmla="*/ 1097986 w 1097986"/>
                <a:gd name="connsiteY6" fmla="*/ 912701 h 133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7986" h="1337190">
                  <a:moveTo>
                    <a:pt x="1097986" y="912701"/>
                  </a:moveTo>
                  <a:cubicBezTo>
                    <a:pt x="1097986" y="912701"/>
                    <a:pt x="640165" y="472526"/>
                    <a:pt x="618598" y="450959"/>
                  </a:cubicBezTo>
                  <a:cubicBezTo>
                    <a:pt x="597030" y="429391"/>
                    <a:pt x="202931" y="0"/>
                    <a:pt x="202931" y="0"/>
                  </a:cubicBezTo>
                  <a:lnTo>
                    <a:pt x="0" y="237243"/>
                  </a:lnTo>
                  <a:cubicBezTo>
                    <a:pt x="0" y="237243"/>
                    <a:pt x="327435" y="598010"/>
                    <a:pt x="479389" y="748983"/>
                  </a:cubicBezTo>
                  <a:cubicBezTo>
                    <a:pt x="730357" y="997011"/>
                    <a:pt x="1097986" y="1337190"/>
                    <a:pt x="1097986" y="1337190"/>
                  </a:cubicBezTo>
                  <a:lnTo>
                    <a:pt x="1097986" y="912701"/>
                  </a:lnTo>
                  <a:close/>
                </a:path>
              </a:pathLst>
            </a:custGeom>
            <a:grpFill/>
            <a:ln w="97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Open Sans"/>
                <a:ea typeface="+mn-ea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96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2814E4-43A6-4B3C-928A-9A985C17F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936" y="388938"/>
            <a:ext cx="11417302" cy="3425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44263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82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slide with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66664266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5" imgH="424" progId="TCLayout.ActiveDocument.1">
                  <p:embed/>
                </p:oleObj>
              </mc:Choice>
              <mc:Fallback>
                <p:oleObj name="think-cell Slide" r:id="rId3" imgW="425" imgH="424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75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97EB6-80A2-4AC1-988D-AC9938393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7164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rt large left, smlr right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DB2A-CE80-4DBC-9337-86EA32AA3D5C}" type="slidenum">
              <a:rPr lang="en-US" smtClean="0">
                <a:solidFill>
                  <a:srgbClr val="6D6F71"/>
                </a:solidFill>
              </a:rPr>
              <a:pPr/>
              <a:t>‹#›</a:t>
            </a:fld>
            <a:endParaRPr lang="en-US">
              <a:solidFill>
                <a:srgbClr val="6D6F71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858518" y="1606550"/>
            <a:ext cx="6280835" cy="47766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Freeform 13"/>
          <p:cNvSpPr/>
          <p:nvPr userDrawn="1"/>
        </p:nvSpPr>
        <p:spPr>
          <a:xfrm>
            <a:off x="493207" y="1606550"/>
            <a:ext cx="365313" cy="154381"/>
          </a:xfrm>
          <a:custGeom>
            <a:avLst/>
            <a:gdLst>
              <a:gd name="connsiteX0" fmla="*/ 0 w 271604"/>
              <a:gd name="connsiteY0" fmla="*/ 0 h 153909"/>
              <a:gd name="connsiteX1" fmla="*/ 271604 w 271604"/>
              <a:gd name="connsiteY1" fmla="*/ 153909 h 153909"/>
              <a:gd name="connsiteX2" fmla="*/ 271604 w 271604"/>
              <a:gd name="connsiteY2" fmla="*/ 9053 h 153909"/>
              <a:gd name="connsiteX3" fmla="*/ 0 w 271604"/>
              <a:gd name="connsiteY3" fmla="*/ 0 h 153909"/>
              <a:gd name="connsiteX0" fmla="*/ 0 w 273985"/>
              <a:gd name="connsiteY0" fmla="*/ 472 h 154381"/>
              <a:gd name="connsiteX1" fmla="*/ 271604 w 273985"/>
              <a:gd name="connsiteY1" fmla="*/ 154381 h 154381"/>
              <a:gd name="connsiteX2" fmla="*/ 273985 w 273985"/>
              <a:gd name="connsiteY2" fmla="*/ 0 h 154381"/>
              <a:gd name="connsiteX3" fmla="*/ 0 w 273985"/>
              <a:gd name="connsiteY3" fmla="*/ 472 h 15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5" h="154381">
                <a:moveTo>
                  <a:pt x="0" y="472"/>
                </a:moveTo>
                <a:lnTo>
                  <a:pt x="271604" y="154381"/>
                </a:lnTo>
                <a:cubicBezTo>
                  <a:pt x="272398" y="102921"/>
                  <a:pt x="273191" y="51460"/>
                  <a:pt x="273985" y="0"/>
                </a:cubicBezTo>
                <a:lnTo>
                  <a:pt x="0" y="4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493206" y="1052780"/>
            <a:ext cx="6657871" cy="55377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Freeform 15"/>
          <p:cNvSpPr/>
          <p:nvPr userDrawn="1"/>
        </p:nvSpPr>
        <p:spPr>
          <a:xfrm>
            <a:off x="7541685" y="1606550"/>
            <a:ext cx="312111" cy="154381"/>
          </a:xfrm>
          <a:custGeom>
            <a:avLst/>
            <a:gdLst>
              <a:gd name="connsiteX0" fmla="*/ 0 w 271604"/>
              <a:gd name="connsiteY0" fmla="*/ 0 h 153909"/>
              <a:gd name="connsiteX1" fmla="*/ 271604 w 271604"/>
              <a:gd name="connsiteY1" fmla="*/ 153909 h 153909"/>
              <a:gd name="connsiteX2" fmla="*/ 271604 w 271604"/>
              <a:gd name="connsiteY2" fmla="*/ 9053 h 153909"/>
              <a:gd name="connsiteX3" fmla="*/ 0 w 271604"/>
              <a:gd name="connsiteY3" fmla="*/ 0 h 153909"/>
              <a:gd name="connsiteX0" fmla="*/ 0 w 273985"/>
              <a:gd name="connsiteY0" fmla="*/ 472 h 154381"/>
              <a:gd name="connsiteX1" fmla="*/ 271604 w 273985"/>
              <a:gd name="connsiteY1" fmla="*/ 154381 h 154381"/>
              <a:gd name="connsiteX2" fmla="*/ 273985 w 273985"/>
              <a:gd name="connsiteY2" fmla="*/ 0 h 154381"/>
              <a:gd name="connsiteX3" fmla="*/ 0 w 273985"/>
              <a:gd name="connsiteY3" fmla="*/ 472 h 15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5" h="154381">
                <a:moveTo>
                  <a:pt x="0" y="472"/>
                </a:moveTo>
                <a:lnTo>
                  <a:pt x="271604" y="154381"/>
                </a:lnTo>
                <a:cubicBezTo>
                  <a:pt x="272398" y="102921"/>
                  <a:pt x="273191" y="51460"/>
                  <a:pt x="273985" y="0"/>
                </a:cubicBezTo>
                <a:lnTo>
                  <a:pt x="0" y="4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idx="15"/>
          </p:nvPr>
        </p:nvSpPr>
        <p:spPr>
          <a:xfrm>
            <a:off x="7541684" y="1052780"/>
            <a:ext cx="4157133" cy="55377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6"/>
          </p:nvPr>
        </p:nvSpPr>
        <p:spPr>
          <a:xfrm>
            <a:off x="7858407" y="1606550"/>
            <a:ext cx="3840411" cy="47766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136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6.sv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28725"/>
            <a:ext cx="11417300" cy="51165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bg2"/>
                </a:solidFill>
              </a:rPr>
              <a:t>‹#›</a:t>
            </a:fld>
            <a:endParaRPr lang="en-ZA" sz="100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00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Open Sans Light" panose="020B0306030504020204" pitchFamily="34" charset="0"/>
        <a:buChar char="–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7" pos="3976" userDrawn="1">
          <p15:clr>
            <a:srgbClr val="F26B43"/>
          </p15:clr>
        </p15:guide>
        <p15:guide id="8" pos="370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28725"/>
            <a:ext cx="11417300" cy="51165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tx1"/>
                </a:solidFill>
              </a:rPr>
              <a:t>‹#›</a:t>
            </a:fld>
            <a:endParaRPr lang="en-ZA" sz="100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91" r:id="rId5"/>
    <p:sldLayoutId id="2147483692" r:id="rId6"/>
    <p:sldLayoutId id="2147483693" r:id="rId7"/>
    <p:sldLayoutId id="214748369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Open Sans Light" panose="020B0306030504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7" pos="3976" userDrawn="1">
          <p15:clr>
            <a:srgbClr val="F26B43"/>
          </p15:clr>
        </p15:guide>
        <p15:guide id="8" pos="370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28725"/>
            <a:ext cx="11417300" cy="51165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tx1"/>
                </a:solidFill>
              </a:rPr>
              <a:t>‹#›</a:t>
            </a:fld>
            <a:endParaRPr lang="en-ZA" sz="100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20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  <p:sldLayoutId id="2147483722" r:id="rId18"/>
    <p:sldLayoutId id="2147483723" r:id="rId19"/>
    <p:sldLayoutId id="2147483725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Open Sans Light" panose="020B0306030504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7" pos="3976" userDrawn="1">
          <p15:clr>
            <a:srgbClr val="F26B43"/>
          </p15:clr>
        </p15:guide>
        <p15:guide id="8" pos="370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2C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36" y="388938"/>
            <a:ext cx="10080000" cy="3425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Add title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1228725"/>
            <a:ext cx="11417300" cy="51165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Add first 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38668" y="6537106"/>
            <a:ext cx="2856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F5B70F39-3BA5-41DB-94FE-5B2C294E2A29}" type="slidenum">
              <a:rPr lang="en-ZA" sz="1000" smtClean="0">
                <a:solidFill>
                  <a:schemeClr val="bg2"/>
                </a:solidFill>
              </a:rPr>
              <a:t>‹#›</a:t>
            </a:fld>
            <a:endParaRPr lang="en-ZA" sz="100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3DBACB-6120-624F-A0D5-2F9B46C4BF97}"/>
              </a:ext>
            </a:extLst>
          </p:cNvPr>
          <p:cNvSpPr/>
          <p:nvPr userDrawn="1"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84CA2-E089-70A1-FBF5-5ABF864CEB1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5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all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Open Sans Light" panose="020B0306030504020204" pitchFamily="34" charset="0"/>
        <a:buChar char="–"/>
        <a:defRPr sz="1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100000"/>
        </a:lnSpc>
        <a:spcBef>
          <a:spcPts val="0"/>
        </a:spcBef>
        <a:buClr>
          <a:schemeClr val="bg1"/>
        </a:buClr>
        <a:buFont typeface="Wingdings" panose="05000000000000000000" pitchFamily="2" charset="2"/>
        <a:buChar char="§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5">
          <p15:clr>
            <a:srgbClr val="F26B43"/>
          </p15:clr>
        </p15:guide>
        <p15:guide id="2" pos="245">
          <p15:clr>
            <a:srgbClr val="F26B43"/>
          </p15:clr>
        </p15:guide>
        <p15:guide id="3" pos="7437">
          <p15:clr>
            <a:srgbClr val="F26B43"/>
          </p15:clr>
        </p15:guide>
        <p15:guide id="4" orient="horz" pos="3997">
          <p15:clr>
            <a:srgbClr val="F26B43"/>
          </p15:clr>
        </p15:guide>
        <p15:guide id="5" orient="horz" pos="777">
          <p15:clr>
            <a:srgbClr val="F26B43"/>
          </p15:clr>
        </p15:guide>
        <p15:guide id="6" pos="3840">
          <p15:clr>
            <a:srgbClr val="F26B43"/>
          </p15:clr>
        </p15:guide>
        <p15:guide id="7" pos="3976">
          <p15:clr>
            <a:srgbClr val="F26B43"/>
          </p15:clr>
        </p15:guide>
        <p15:guide id="8" pos="37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chart" Target="../charts/chart5.xml"/><Relationship Id="rId4" Type="http://schemas.openxmlformats.org/officeDocument/2006/relationships/image" Target="../media/image51.png"/><Relationship Id="rId9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6.svg"/><Relationship Id="rId7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D7AC-2719-1B66-F879-A521F4393A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OVERVIEW OF HEALTHCARE Systems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8A9657-953F-76E6-1C0A-D16F50930D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/>
              <a:t>Roseanne Harris| HEAD: POLICY AND REGULATORY AFFAIRS AT DISCOVERY HEALTH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55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46">
            <a:extLst>
              <a:ext uri="{FF2B5EF4-FFF2-40B4-BE49-F238E27FC236}">
                <a16:creationId xmlns:a16="http://schemas.microsoft.com/office/drawing/2014/main" id="{11589283-7B37-8157-DB8A-24D755E99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South African health system performance and progress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414306-3022-CEFD-C1F6-7255541578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ZA" sz="1600" b="1" dirty="0"/>
              <a:t>World Bank </a:t>
            </a:r>
            <a:r>
              <a:rPr lang="en-ZA" sz="1600" dirty="0"/>
              <a:t>has assessed catastrophic health expenditure protection as being in top half of 183 countries surveyed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ZA" sz="1600" dirty="0">
                <a:solidFill>
                  <a:schemeClr val="tx2"/>
                </a:solidFill>
              </a:rPr>
              <a:t>World class skills </a:t>
            </a:r>
            <a:r>
              <a:rPr lang="en-ZA" sz="1600" dirty="0"/>
              <a:t>in terms of clinical and risk management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ZA" sz="1600" dirty="0"/>
              <a:t>Out of Pocket (OOP) expenditure levels are </a:t>
            </a:r>
            <a:r>
              <a:rPr lang="en-ZA" sz="1600" dirty="0">
                <a:solidFill>
                  <a:schemeClr val="tx2"/>
                </a:solidFill>
              </a:rPr>
              <a:t>low relative to peers 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ZA" sz="1600" dirty="0"/>
              <a:t>SDG Index score of 63.7 in 2021 (Ranked 108)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en-ZA" sz="1600" b="1" dirty="0"/>
              <a:t>Improvement</a:t>
            </a:r>
            <a:r>
              <a:rPr lang="en-ZA" sz="1600" dirty="0"/>
              <a:t>s in SDGs over the last 15 years</a:t>
            </a:r>
          </a:p>
          <a:p>
            <a:pPr marL="627063" lvl="1" indent="0">
              <a:lnSpc>
                <a:spcPct val="110000"/>
              </a:lnSpc>
              <a:spcAft>
                <a:spcPts val="1800"/>
              </a:spcAft>
              <a:buNone/>
            </a:pPr>
            <a:r>
              <a:rPr lang="en-ZA" sz="1600" dirty="0"/>
              <a:t>Life expectancy: </a:t>
            </a:r>
            <a:r>
              <a:rPr lang="en-ZA" sz="1600" b="1" dirty="0">
                <a:solidFill>
                  <a:schemeClr val="accent1"/>
                </a:solidFill>
              </a:rPr>
              <a:t>increased</a:t>
            </a:r>
            <a:r>
              <a:rPr lang="en-ZA" sz="1600" dirty="0"/>
              <a:t> from 52 to 65</a:t>
            </a:r>
          </a:p>
          <a:p>
            <a:pPr marL="627063" lvl="1" indent="0">
              <a:lnSpc>
                <a:spcPct val="110000"/>
              </a:lnSpc>
              <a:spcAft>
                <a:spcPts val="1800"/>
              </a:spcAft>
              <a:buNone/>
            </a:pPr>
            <a:r>
              <a:rPr lang="en-ZA" sz="1600" dirty="0"/>
              <a:t>Infant mortality rate: </a:t>
            </a:r>
            <a:r>
              <a:rPr lang="en-ZA" sz="1600" b="1" dirty="0">
                <a:solidFill>
                  <a:schemeClr val="accent1"/>
                </a:solidFill>
              </a:rPr>
              <a:t>decreased</a:t>
            </a:r>
            <a:r>
              <a:rPr lang="en-ZA" sz="1600" dirty="0"/>
              <a:t> from 57.8 deaths per 1 000 live births to 24.1</a:t>
            </a:r>
          </a:p>
          <a:p>
            <a:pPr marL="627063" lvl="1" indent="0">
              <a:lnSpc>
                <a:spcPct val="110000"/>
              </a:lnSpc>
              <a:spcAft>
                <a:spcPts val="1800"/>
              </a:spcAft>
              <a:buNone/>
            </a:pPr>
            <a:r>
              <a:rPr lang="en-ZA" sz="1600" dirty="0"/>
              <a:t>Maternal mortality rate: </a:t>
            </a:r>
            <a:r>
              <a:rPr lang="en-ZA" sz="1600" b="1" dirty="0">
                <a:solidFill>
                  <a:schemeClr val="accent1"/>
                </a:solidFill>
              </a:rPr>
              <a:t>decreased</a:t>
            </a:r>
            <a:r>
              <a:rPr lang="en-ZA" sz="1600" dirty="0"/>
              <a:t> from to 312 per 100 000 live births to 113</a:t>
            </a:r>
          </a:p>
          <a:p>
            <a:pPr marL="627063" lvl="1" indent="0">
              <a:lnSpc>
                <a:spcPct val="110000"/>
              </a:lnSpc>
              <a:spcAft>
                <a:spcPts val="1800"/>
              </a:spcAft>
              <a:buNone/>
            </a:pPr>
            <a:r>
              <a:rPr lang="en-ZA" sz="1600" dirty="0"/>
              <a:t>Mother-to-child transmission of HIV: </a:t>
            </a:r>
            <a:r>
              <a:rPr lang="en-ZA" sz="1600" b="1" dirty="0">
                <a:solidFill>
                  <a:schemeClr val="accent1"/>
                </a:solidFill>
              </a:rPr>
              <a:t>decreased</a:t>
            </a:r>
            <a:r>
              <a:rPr lang="en-ZA" sz="1600" dirty="0"/>
              <a:t> from 10.9% to &lt;1%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C558439-BB7D-61BE-25C6-770FE5F06055}"/>
              </a:ext>
            </a:extLst>
          </p:cNvPr>
          <p:cNvSpPr txBox="1"/>
          <p:nvPr/>
        </p:nvSpPr>
        <p:spPr>
          <a:xfrm>
            <a:off x="0" y="5878293"/>
            <a:ext cx="12192000" cy="466946"/>
          </a:xfrm>
          <a:prstGeom prst="rect">
            <a:avLst/>
          </a:prstGeom>
          <a:noFill/>
        </p:spPr>
        <p:txBody>
          <a:bodyPr wrap="square" lIns="0" tIns="36000" rIns="0" bIns="36000" rtlCol="0">
            <a:no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100" b="1" i="0" u="none" strike="noStrike" kern="1200" cap="none" normalizeH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OPPORTUNITIES FOR COLLABORATION TO CONTINUE IMPROVING PUBLIC HEALTHCARE</a:t>
            </a:r>
          </a:p>
        </p:txBody>
      </p:sp>
      <p:pic>
        <p:nvPicPr>
          <p:cNvPr id="7" name="Picture 6" descr="A green check mark on a black background&#10;&#10;Description automatically generated">
            <a:extLst>
              <a:ext uri="{FF2B5EF4-FFF2-40B4-BE49-F238E27FC236}">
                <a16:creationId xmlns:a16="http://schemas.microsoft.com/office/drawing/2014/main" id="{DA0DCB55-3795-18B8-4FDC-460CBBF6E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67" y="3718319"/>
            <a:ext cx="256854" cy="233406"/>
          </a:xfrm>
          <a:prstGeom prst="rect">
            <a:avLst/>
          </a:prstGeom>
        </p:spPr>
      </p:pic>
      <p:pic>
        <p:nvPicPr>
          <p:cNvPr id="8" name="Picture 7" descr="A green check mark on a black background&#10;&#10;Description automatically generated">
            <a:extLst>
              <a:ext uri="{FF2B5EF4-FFF2-40B4-BE49-F238E27FC236}">
                <a16:creationId xmlns:a16="http://schemas.microsoft.com/office/drawing/2014/main" id="{73EFBBB3-A5A3-EDCD-1B90-043214671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67" y="4215330"/>
            <a:ext cx="256854" cy="233406"/>
          </a:xfrm>
          <a:prstGeom prst="rect">
            <a:avLst/>
          </a:prstGeom>
        </p:spPr>
      </p:pic>
      <p:pic>
        <p:nvPicPr>
          <p:cNvPr id="9" name="Picture 8" descr="A green check mark on a black background&#10;&#10;Description automatically generated">
            <a:extLst>
              <a:ext uri="{FF2B5EF4-FFF2-40B4-BE49-F238E27FC236}">
                <a16:creationId xmlns:a16="http://schemas.microsoft.com/office/drawing/2014/main" id="{9C671295-370A-6F2F-FA3B-6BE286F88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67" y="4712341"/>
            <a:ext cx="256854" cy="233406"/>
          </a:xfrm>
          <a:prstGeom prst="rect">
            <a:avLst/>
          </a:prstGeom>
        </p:spPr>
      </p:pic>
      <p:pic>
        <p:nvPicPr>
          <p:cNvPr id="10" name="Picture 9" descr="A green check mark on a black background&#10;&#10;Description automatically generated">
            <a:extLst>
              <a:ext uri="{FF2B5EF4-FFF2-40B4-BE49-F238E27FC236}">
                <a16:creationId xmlns:a16="http://schemas.microsoft.com/office/drawing/2014/main" id="{A5DC3290-C3BF-31F5-AC64-84C7A838E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67" y="5209351"/>
            <a:ext cx="256854" cy="2334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9DF3CB-9098-ADF5-89D7-AD34256477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tretch/>
        </p:blipFill>
        <p:spPr>
          <a:xfrm>
            <a:off x="8740877" y="3892637"/>
            <a:ext cx="3144019" cy="159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34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D86DE-3F7A-1852-ADF7-9931370CE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COVID-19 revealed fundamental changes are needed</a:t>
            </a:r>
            <a:br>
              <a:rPr lang="en-ZA" dirty="0"/>
            </a:br>
            <a:r>
              <a:rPr lang="en-ZA" dirty="0"/>
              <a:t>to strengthen the health system in anticipation of NHI</a:t>
            </a:r>
          </a:p>
        </p:txBody>
      </p:sp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6E312921-B6FF-DD65-8991-333700997FE1}"/>
              </a:ext>
            </a:extLst>
          </p:cNvPr>
          <p:cNvSpPr/>
          <p:nvPr/>
        </p:nvSpPr>
        <p:spPr>
          <a:xfrm>
            <a:off x="388936" y="3135503"/>
            <a:ext cx="2724299" cy="756000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>
            <a:solidFill>
              <a:schemeClr val="bg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Open Sans ExtraBold" panose="020B0906030804020204" pitchFamily="34" charset="0"/>
                <a:cs typeface="Open Sans ExtraBold" panose="020B0906030804020204" pitchFamily="34" charset="0"/>
              </a:rPr>
              <a:t>Funding and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Open Sans ExtraBold" panose="020B0906030804020204" pitchFamily="34" charset="0"/>
                <a:cs typeface="Open Sans ExtraBold" panose="020B0906030804020204" pitchFamily="34" charset="0"/>
              </a:rPr>
              <a:t>financing model</a:t>
            </a:r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id="{3D2B5760-CC5F-8A46-1546-91F3C7C63266}"/>
              </a:ext>
            </a:extLst>
          </p:cNvPr>
          <p:cNvSpPr/>
          <p:nvPr/>
        </p:nvSpPr>
        <p:spPr>
          <a:xfrm>
            <a:off x="3288823" y="3135503"/>
            <a:ext cx="2724299" cy="756000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>
            <a:solidFill>
              <a:schemeClr val="bg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Open Sans ExtraBold" panose="020B0906030804020204" pitchFamily="34" charset="0"/>
                <a:cs typeface="Open Sans ExtraBold" panose="020B0906030804020204" pitchFamily="34" charset="0"/>
              </a:rPr>
              <a:t>Capacity</a:t>
            </a:r>
          </a:p>
        </p:txBody>
      </p:sp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id="{D7315E1A-9392-C542-4ACD-E009B4250C61}"/>
              </a:ext>
            </a:extLst>
          </p:cNvPr>
          <p:cNvSpPr/>
          <p:nvPr/>
        </p:nvSpPr>
        <p:spPr>
          <a:xfrm>
            <a:off x="6188710" y="3135503"/>
            <a:ext cx="2724299" cy="756000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>
            <a:solidFill>
              <a:schemeClr val="bg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Open Sans ExtraBold" panose="020B0906030804020204" pitchFamily="34" charset="0"/>
                <a:cs typeface="Open Sans ExtraBold" panose="020B0906030804020204" pitchFamily="34" charset="0"/>
              </a:rPr>
              <a:t>Regulations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77E19F03-079F-C944-FAE4-16E0E6870EC1}"/>
              </a:ext>
            </a:extLst>
          </p:cNvPr>
          <p:cNvSpPr/>
          <p:nvPr/>
        </p:nvSpPr>
        <p:spPr>
          <a:xfrm>
            <a:off x="9088597" y="3135503"/>
            <a:ext cx="2724299" cy="756000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1"/>
          </a:gradFill>
          <a:ln>
            <a:solidFill>
              <a:schemeClr val="bg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Open Sans ExtraBold" panose="020B0906030804020204" pitchFamily="34" charset="0"/>
                <a:cs typeface="Open Sans ExtraBold" panose="020B0906030804020204" pitchFamily="34" charset="0"/>
              </a:rPr>
              <a:t>Disease Burden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DBAD87-E371-1CF5-2838-3048EC99DFC8}"/>
              </a:ext>
            </a:extLst>
          </p:cNvPr>
          <p:cNvSpPr/>
          <p:nvPr/>
        </p:nvSpPr>
        <p:spPr>
          <a:xfrm>
            <a:off x="388936" y="1233488"/>
            <a:ext cx="2724299" cy="1813774"/>
          </a:xfrm>
          <a:prstGeom prst="rect">
            <a:avLst/>
          </a:prstGeom>
          <a:blipFill>
            <a:blip r:embed="rId2"/>
            <a:stretch>
              <a:fillRect b="-11294"/>
            </a:stretch>
          </a:blipFill>
          <a:ln w="12700" cap="sq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0CE90E3-C3DC-C3CE-D5AE-CF2BAFD76637}"/>
              </a:ext>
            </a:extLst>
          </p:cNvPr>
          <p:cNvSpPr/>
          <p:nvPr/>
        </p:nvSpPr>
        <p:spPr>
          <a:xfrm>
            <a:off x="3288823" y="1233488"/>
            <a:ext cx="2724299" cy="1813774"/>
          </a:xfrm>
          <a:prstGeom prst="rect">
            <a:avLst/>
          </a:prstGeom>
          <a:blipFill>
            <a:blip r:embed="rId3"/>
            <a:stretch>
              <a:fillRect b="-11294"/>
            </a:stretch>
          </a:blipFill>
          <a:ln w="12700" cap="sq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062B80-8BB8-ADC4-8CBE-2B3EBEF7351B}"/>
              </a:ext>
            </a:extLst>
          </p:cNvPr>
          <p:cNvSpPr/>
          <p:nvPr/>
        </p:nvSpPr>
        <p:spPr>
          <a:xfrm>
            <a:off x="6188710" y="1233488"/>
            <a:ext cx="2724299" cy="1813774"/>
          </a:xfrm>
          <a:prstGeom prst="rect">
            <a:avLst/>
          </a:prstGeom>
          <a:blipFill>
            <a:blip r:embed="rId4"/>
            <a:stretch>
              <a:fillRect t="-5648" b="-5647"/>
            </a:stretch>
          </a:blipFill>
          <a:ln w="12700" cap="sq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BDEDA7-AA48-3E17-5053-DD838C7C3CFA}"/>
              </a:ext>
            </a:extLst>
          </p:cNvPr>
          <p:cNvSpPr/>
          <p:nvPr/>
        </p:nvSpPr>
        <p:spPr>
          <a:xfrm>
            <a:off x="9088597" y="1233488"/>
            <a:ext cx="2724299" cy="1813774"/>
          </a:xfrm>
          <a:prstGeom prst="rect">
            <a:avLst/>
          </a:prstGeom>
          <a:blipFill>
            <a:blip r:embed="rId5"/>
            <a:stretch>
              <a:fillRect t="-11294"/>
            </a:stretch>
          </a:blipFill>
          <a:ln w="12700" cap="sq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17" name="Rounded Rectangle 11">
            <a:extLst>
              <a:ext uri="{FF2B5EF4-FFF2-40B4-BE49-F238E27FC236}">
                <a16:creationId xmlns:a16="http://schemas.microsoft.com/office/drawing/2014/main" id="{BF3051D8-C406-AC04-43E7-26C4E4F9AEFA}"/>
              </a:ext>
            </a:extLst>
          </p:cNvPr>
          <p:cNvSpPr/>
          <p:nvPr/>
        </p:nvSpPr>
        <p:spPr>
          <a:xfrm flipH="1">
            <a:off x="378204" y="3960328"/>
            <a:ext cx="2725200" cy="2391312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180000" rIns="36000" bIns="3600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Consider financing model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(NHI Bill) in light of all the related factors that make up a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health system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Sustainable funding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for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health is demonstrably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enabled by an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active private sector</a:t>
            </a:r>
          </a:p>
        </p:txBody>
      </p:sp>
      <p:sp>
        <p:nvSpPr>
          <p:cNvPr id="18" name="Rounded Rectangle 11">
            <a:extLst>
              <a:ext uri="{FF2B5EF4-FFF2-40B4-BE49-F238E27FC236}">
                <a16:creationId xmlns:a16="http://schemas.microsoft.com/office/drawing/2014/main" id="{A2053E89-D332-6C47-6738-F04598CBBDAD}"/>
              </a:ext>
            </a:extLst>
          </p:cNvPr>
          <p:cNvSpPr/>
          <p:nvPr/>
        </p:nvSpPr>
        <p:spPr>
          <a:xfrm flipH="1">
            <a:off x="3281368" y="3960328"/>
            <a:ext cx="2725200" cy="2391312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180000" rIns="36000" bIns="3600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Enhancing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state capacity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is essential in order to reap the benefits of UHC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System requires a major effort at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increasing the health professional capacity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(with private sector investment) during transition to NHI</a:t>
            </a:r>
          </a:p>
        </p:txBody>
      </p:sp>
      <p:sp>
        <p:nvSpPr>
          <p:cNvPr id="19" name="Rounded Rectangle 11">
            <a:extLst>
              <a:ext uri="{FF2B5EF4-FFF2-40B4-BE49-F238E27FC236}">
                <a16:creationId xmlns:a16="http://schemas.microsoft.com/office/drawing/2014/main" id="{8C713625-DB2B-2883-F302-2D9C97447F57}"/>
              </a:ext>
            </a:extLst>
          </p:cNvPr>
          <p:cNvSpPr/>
          <p:nvPr/>
        </p:nvSpPr>
        <p:spPr>
          <a:xfrm flipH="1">
            <a:off x="6184532" y="3960328"/>
            <a:ext cx="2725200" cy="2391312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180000" rIns="36000" bIns="3600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Requirement for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simultaneous regulatory changes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in public and private health to improve access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and lower costs, as per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the HMI Report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Improve channels for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public-private collaboration</a:t>
            </a:r>
          </a:p>
        </p:txBody>
      </p:sp>
      <p:sp>
        <p:nvSpPr>
          <p:cNvPr id="20" name="Rounded Rectangle 11">
            <a:extLst>
              <a:ext uri="{FF2B5EF4-FFF2-40B4-BE49-F238E27FC236}">
                <a16:creationId xmlns:a16="http://schemas.microsoft.com/office/drawing/2014/main" id="{8CC36C5B-56CA-F84F-666D-90C308D8BADD}"/>
              </a:ext>
            </a:extLst>
          </p:cNvPr>
          <p:cNvSpPr/>
          <p:nvPr/>
        </p:nvSpPr>
        <p:spPr>
          <a:xfrm flipH="1">
            <a:off x="9087696" y="3960328"/>
            <a:ext cx="2725200" cy="2391312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180000" rIns="36000" bIns="3600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Invest in strategies to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reduce the burden of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non-communicable disease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The NHI Fund should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consider deliberate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investment in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Open Sans ExtraBold" panose="020B0906030804020204" pitchFamily="34" charset="0"/>
                <a:cs typeface="Open Sans ExtraBold" panose="020B0906030804020204" pitchFamily="34" charset="0"/>
              </a:rPr>
              <a:t>preventative care</a:t>
            </a:r>
          </a:p>
        </p:txBody>
      </p:sp>
    </p:spTree>
    <p:extLst>
      <p:ext uri="{BB962C8B-B14F-4D97-AF65-F5344CB8AC3E}">
        <p14:creationId xmlns:p14="http://schemas.microsoft.com/office/powerpoint/2010/main" val="172552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11">
            <a:extLst>
              <a:ext uri="{FF2B5EF4-FFF2-40B4-BE49-F238E27FC236}">
                <a16:creationId xmlns:a16="http://schemas.microsoft.com/office/drawing/2014/main" id="{D8BD971C-FA65-E190-0E23-9993748F7655}"/>
              </a:ext>
            </a:extLst>
          </p:cNvPr>
          <p:cNvSpPr/>
          <p:nvPr/>
        </p:nvSpPr>
        <p:spPr>
          <a:xfrm flipH="1">
            <a:off x="1184258" y="1423445"/>
            <a:ext cx="3427200" cy="4226922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108000" tIns="144000" rIns="72000" bIns="36000" rtlCol="0" anchor="t" anchorCtr="0">
            <a:noAutofit/>
          </a:bodyPr>
          <a:lstStyle/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Market for private health insurance alongside public insurance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May include regulation or social solidarity framework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May purchase service from public or private providers of care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Incomplete social solidarity framework in the private sector can impede access in the public sector</a:t>
            </a:r>
          </a:p>
        </p:txBody>
      </p:sp>
      <p:sp>
        <p:nvSpPr>
          <p:cNvPr id="51" name="Rounded Rectangle 11">
            <a:extLst>
              <a:ext uri="{FF2B5EF4-FFF2-40B4-BE49-F238E27FC236}">
                <a16:creationId xmlns:a16="http://schemas.microsoft.com/office/drawing/2014/main" id="{50F717DD-4BB0-6A50-75E1-E84C4419FAEF}"/>
              </a:ext>
            </a:extLst>
          </p:cNvPr>
          <p:cNvSpPr/>
          <p:nvPr/>
        </p:nvSpPr>
        <p:spPr>
          <a:xfrm flipH="1">
            <a:off x="4804994" y="1423445"/>
            <a:ext cx="3427200" cy="4226922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108000" tIns="144000" rIns="72000" bIns="36000" rtlCol="0" anchor="t" anchorCtr="0">
            <a:noAutofit/>
          </a:bodyPr>
          <a:lstStyle/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Single public funder model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Public or private providers of care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Smaller role for private insurers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Smaller demand for private insurance in UK and Canada due to extensive access in public sector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Large out of pocket expenditure in Ghana due to lack of access in public sector</a:t>
            </a:r>
          </a:p>
        </p:txBody>
      </p:sp>
      <p:sp>
        <p:nvSpPr>
          <p:cNvPr id="52" name="Rounded Rectangle 11">
            <a:extLst>
              <a:ext uri="{FF2B5EF4-FFF2-40B4-BE49-F238E27FC236}">
                <a16:creationId xmlns:a16="http://schemas.microsoft.com/office/drawing/2014/main" id="{43E8EB93-71D5-C6AC-F3A1-9A9F53D0A130}"/>
              </a:ext>
            </a:extLst>
          </p:cNvPr>
          <p:cNvSpPr/>
          <p:nvPr/>
        </p:nvSpPr>
        <p:spPr>
          <a:xfrm flipH="1">
            <a:off x="8376044" y="1423445"/>
            <a:ext cx="3427200" cy="4226922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108000" tIns="144000" rIns="72000" bIns="36000" rtlCol="0" anchor="t" anchorCtr="0">
            <a:noAutofit/>
          </a:bodyPr>
          <a:lstStyle/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Multi-funder model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Two or more funders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Public and private insurers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Compulsory membership elements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292B2C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Employer role in funding can increase affordability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Multiple pools enable competition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Multiple pools increase ability to generate funds for cross subsidies</a:t>
            </a:r>
          </a:p>
        </p:txBody>
      </p:sp>
      <p:sp>
        <p:nvSpPr>
          <p:cNvPr id="47" name="Title 46">
            <a:extLst>
              <a:ext uri="{FF2B5EF4-FFF2-40B4-BE49-F238E27FC236}">
                <a16:creationId xmlns:a16="http://schemas.microsoft.com/office/drawing/2014/main" id="{11589283-7B37-8157-DB8A-24D755E99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South African health system performance and progress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C558439-BB7D-61BE-25C6-770FE5F06055}"/>
              </a:ext>
            </a:extLst>
          </p:cNvPr>
          <p:cNvSpPr txBox="1"/>
          <p:nvPr/>
        </p:nvSpPr>
        <p:spPr>
          <a:xfrm>
            <a:off x="0" y="6058999"/>
            <a:ext cx="12192000" cy="414520"/>
          </a:xfrm>
          <a:prstGeom prst="rect">
            <a:avLst/>
          </a:prstGeom>
          <a:noFill/>
        </p:spPr>
        <p:txBody>
          <a:bodyPr wrap="square" lIns="0" tIns="36000" rIns="0" bIns="36000" rtlCol="0" anchor="ctr" anchorCtr="0">
            <a:no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b="1" i="0" u="none" strike="noStrike" kern="1200" cap="none" normalizeH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  <a:ea typeface="+mn-ea"/>
                <a:cs typeface="+mn-cs"/>
              </a:rPr>
              <a:t>NO COUNTRY HAS IMPLEMENTED A REGULATED LIMITATION ON THE SCOPE OF PRIVATE HEALTH INSURANCE COVER</a:t>
            </a:r>
          </a:p>
        </p:txBody>
      </p:sp>
      <p:sp>
        <p:nvSpPr>
          <p:cNvPr id="19" name="Rectangle: Rounded Corners 227">
            <a:extLst>
              <a:ext uri="{FF2B5EF4-FFF2-40B4-BE49-F238E27FC236}">
                <a16:creationId xmlns:a16="http://schemas.microsoft.com/office/drawing/2014/main" id="{832E037C-2384-9F25-A8C7-628AE9C5B7C4}"/>
              </a:ext>
            </a:extLst>
          </p:cNvPr>
          <p:cNvSpPr/>
          <p:nvPr/>
        </p:nvSpPr>
        <p:spPr>
          <a:xfrm rot="16200000">
            <a:off x="50533" y="4792784"/>
            <a:ext cx="1284120" cy="528967"/>
          </a:xfrm>
          <a:prstGeom prst="roundRect">
            <a:avLst/>
          </a:prstGeom>
          <a:solidFill>
            <a:schemeClr val="accent1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Relevance to SA</a:t>
            </a:r>
          </a:p>
        </p:txBody>
      </p:sp>
      <p:sp>
        <p:nvSpPr>
          <p:cNvPr id="20" name="Rectangle: Rounded Corners 227">
            <a:extLst>
              <a:ext uri="{FF2B5EF4-FFF2-40B4-BE49-F238E27FC236}">
                <a16:creationId xmlns:a16="http://schemas.microsoft.com/office/drawing/2014/main" id="{85AE8F83-DB30-D494-B2B6-54F15E52CCE3}"/>
              </a:ext>
            </a:extLst>
          </p:cNvPr>
          <p:cNvSpPr/>
          <p:nvPr/>
        </p:nvSpPr>
        <p:spPr>
          <a:xfrm rot="16200000">
            <a:off x="-25432" y="3281340"/>
            <a:ext cx="1436050" cy="528967"/>
          </a:xfrm>
          <a:prstGeom prst="roundRect">
            <a:avLst/>
          </a:prstGeom>
          <a:solidFill>
            <a:schemeClr val="accent1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Country examples</a:t>
            </a:r>
          </a:p>
        </p:txBody>
      </p:sp>
      <p:sp>
        <p:nvSpPr>
          <p:cNvPr id="21" name="Rectangle: Rounded Corners 227">
            <a:extLst>
              <a:ext uri="{FF2B5EF4-FFF2-40B4-BE49-F238E27FC236}">
                <a16:creationId xmlns:a16="http://schemas.microsoft.com/office/drawing/2014/main" id="{8D283FDF-B1FD-1915-50DE-454C5ABE69AA}"/>
              </a:ext>
            </a:extLst>
          </p:cNvPr>
          <p:cNvSpPr/>
          <p:nvPr/>
        </p:nvSpPr>
        <p:spPr>
          <a:xfrm rot="16200000">
            <a:off x="66094" y="1785459"/>
            <a:ext cx="1252995" cy="528967"/>
          </a:xfrm>
          <a:prstGeom prst="roundRect">
            <a:avLst/>
          </a:prstGeom>
          <a:solidFill>
            <a:schemeClr val="accent1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Description</a:t>
            </a:r>
          </a:p>
        </p:txBody>
      </p:sp>
      <p:pic>
        <p:nvPicPr>
          <p:cNvPr id="22" name="Picture 4" descr="Ghana flag icon - country flags">
            <a:extLst>
              <a:ext uri="{FF2B5EF4-FFF2-40B4-BE49-F238E27FC236}">
                <a16:creationId xmlns:a16="http://schemas.microsoft.com/office/drawing/2014/main" id="{EEFE84AB-4F66-61DF-338B-247EADB7B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578" y="3318179"/>
            <a:ext cx="594445" cy="594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0D069BD-E2B8-6DA6-400D-399D90B15349}"/>
              </a:ext>
            </a:extLst>
          </p:cNvPr>
          <p:cNvSpPr txBox="1"/>
          <p:nvPr/>
        </p:nvSpPr>
        <p:spPr>
          <a:xfrm>
            <a:off x="6047102" y="3031874"/>
            <a:ext cx="829396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Ghana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960D899-272F-F477-8502-6DAAC1899B8D}"/>
              </a:ext>
            </a:extLst>
          </p:cNvPr>
          <p:cNvSpPr txBox="1"/>
          <p:nvPr/>
        </p:nvSpPr>
        <p:spPr>
          <a:xfrm>
            <a:off x="8534398" y="3031874"/>
            <a:ext cx="9779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Netherlands</a:t>
            </a:r>
          </a:p>
        </p:txBody>
      </p:sp>
      <p:pic>
        <p:nvPicPr>
          <p:cNvPr id="25" name="Picture 6" descr="Netherlands Flag Icon | Download Rounded World Flags icons | IconsPedia">
            <a:extLst>
              <a:ext uri="{FF2B5EF4-FFF2-40B4-BE49-F238E27FC236}">
                <a16:creationId xmlns:a16="http://schemas.microsoft.com/office/drawing/2014/main" id="{746BDEDF-7499-F6AB-251F-07BFAFB90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071" y="3294124"/>
            <a:ext cx="642555" cy="64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anada flag icon - country flags">
            <a:extLst>
              <a:ext uri="{FF2B5EF4-FFF2-40B4-BE49-F238E27FC236}">
                <a16:creationId xmlns:a16="http://schemas.microsoft.com/office/drawing/2014/main" id="{22574129-2434-842B-1C33-67608EE34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722" y="3318393"/>
            <a:ext cx="594016" cy="59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646B54D-E86D-F821-40FB-C794C53C6628}"/>
              </a:ext>
            </a:extLst>
          </p:cNvPr>
          <p:cNvSpPr txBox="1"/>
          <p:nvPr/>
        </p:nvSpPr>
        <p:spPr>
          <a:xfrm>
            <a:off x="4797994" y="3031874"/>
            <a:ext cx="1129473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Canada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A16142-06DE-065F-CA3E-196F2255642E}"/>
              </a:ext>
            </a:extLst>
          </p:cNvPr>
          <p:cNvSpPr txBox="1"/>
          <p:nvPr/>
        </p:nvSpPr>
        <p:spPr>
          <a:xfrm>
            <a:off x="2397840" y="3031874"/>
            <a:ext cx="793509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Brazil</a:t>
            </a:r>
          </a:p>
        </p:txBody>
      </p:sp>
      <p:pic>
        <p:nvPicPr>
          <p:cNvPr id="29" name="Picture 8" descr="Round icon. Illustration of flag of Brazil">
            <a:extLst>
              <a:ext uri="{FF2B5EF4-FFF2-40B4-BE49-F238E27FC236}">
                <a16:creationId xmlns:a16="http://schemas.microsoft.com/office/drawing/2014/main" id="{CB32CB00-5841-98C3-1766-7C1388F4C5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106" y="3286535"/>
            <a:ext cx="876977" cy="65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7FC1F36-BCAE-51AB-3F44-563294BD6DEA}"/>
              </a:ext>
            </a:extLst>
          </p:cNvPr>
          <p:cNvSpPr txBox="1"/>
          <p:nvPr/>
        </p:nvSpPr>
        <p:spPr>
          <a:xfrm>
            <a:off x="7020348" y="3031874"/>
            <a:ext cx="1129473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UK</a:t>
            </a:r>
          </a:p>
        </p:txBody>
      </p:sp>
      <p:pic>
        <p:nvPicPr>
          <p:cNvPr id="31" name="Picture 14" descr="Premium Vector | United kingdom flag button. uk flag icon.">
            <a:extLst>
              <a:ext uri="{FF2B5EF4-FFF2-40B4-BE49-F238E27FC236}">
                <a16:creationId xmlns:a16="http://schemas.microsoft.com/office/drawing/2014/main" id="{49FCB942-482F-B40E-DF19-CD1976A63F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4" t="11885" r="16884" b="10842"/>
          <a:stretch/>
        </p:blipFill>
        <p:spPr bwMode="auto">
          <a:xfrm>
            <a:off x="7299107" y="3336639"/>
            <a:ext cx="571954" cy="5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Australia flag icon - country flags">
            <a:extLst>
              <a:ext uri="{FF2B5EF4-FFF2-40B4-BE49-F238E27FC236}">
                <a16:creationId xmlns:a16="http://schemas.microsoft.com/office/drawing/2014/main" id="{AC48D2BB-99C2-4B2B-CC72-E88607418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983" y="3327943"/>
            <a:ext cx="574916" cy="574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39276F7-454D-509A-F47D-8ECB2E71D2D5}"/>
              </a:ext>
            </a:extLst>
          </p:cNvPr>
          <p:cNvSpPr txBox="1"/>
          <p:nvPr/>
        </p:nvSpPr>
        <p:spPr>
          <a:xfrm>
            <a:off x="1276687" y="3031874"/>
            <a:ext cx="793509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Australia</a:t>
            </a:r>
          </a:p>
        </p:txBody>
      </p:sp>
      <p:pic>
        <p:nvPicPr>
          <p:cNvPr id="35" name="Picture 4" descr="Germany flag icon - country flags">
            <a:extLst>
              <a:ext uri="{FF2B5EF4-FFF2-40B4-BE49-F238E27FC236}">
                <a16:creationId xmlns:a16="http://schemas.microsoft.com/office/drawing/2014/main" id="{9F80E718-CDB8-22F2-7F1A-58F9808DD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820" y="3321633"/>
            <a:ext cx="587537" cy="58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841586A-A454-2F78-9C92-EEEC73C913D6}"/>
              </a:ext>
            </a:extLst>
          </p:cNvPr>
          <p:cNvSpPr txBox="1"/>
          <p:nvPr/>
        </p:nvSpPr>
        <p:spPr>
          <a:xfrm>
            <a:off x="3514834" y="3031874"/>
            <a:ext cx="793509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Germany</a:t>
            </a:r>
          </a:p>
        </p:txBody>
      </p:sp>
      <p:pic>
        <p:nvPicPr>
          <p:cNvPr id="37" name="Picture 6" descr="Round icon. Illustration of flag of Thailand">
            <a:extLst>
              <a:ext uri="{FF2B5EF4-FFF2-40B4-BE49-F238E27FC236}">
                <a16:creationId xmlns:a16="http://schemas.microsoft.com/office/drawing/2014/main" id="{12FD44F6-17A7-A4AC-9EF6-37528BC56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5994" y="3291897"/>
            <a:ext cx="862677" cy="64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A413F07-EE5F-3219-A594-A97DD524142D}"/>
              </a:ext>
            </a:extLst>
          </p:cNvPr>
          <p:cNvSpPr txBox="1"/>
          <p:nvPr/>
        </p:nvSpPr>
        <p:spPr>
          <a:xfrm>
            <a:off x="9648382" y="3031874"/>
            <a:ext cx="9779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Thailand</a:t>
            </a:r>
          </a:p>
        </p:txBody>
      </p:sp>
      <p:pic>
        <p:nvPicPr>
          <p:cNvPr id="39" name="Picture 8" descr="Round icon. Illustration of flag of Indonesia">
            <a:extLst>
              <a:ext uri="{FF2B5EF4-FFF2-40B4-BE49-F238E27FC236}">
                <a16:creationId xmlns:a16="http://schemas.microsoft.com/office/drawing/2014/main" id="{0AE84D48-09DD-85BF-8C76-B061BB4BE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8079" y="3277681"/>
            <a:ext cx="900587" cy="67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6888FC3C-D0C9-B850-98D6-2490834421BB}"/>
              </a:ext>
            </a:extLst>
          </p:cNvPr>
          <p:cNvSpPr txBox="1"/>
          <p:nvPr/>
        </p:nvSpPr>
        <p:spPr>
          <a:xfrm>
            <a:off x="10769422" y="3031874"/>
            <a:ext cx="9779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Indonesia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20CE978-9D7A-831F-DAC6-C7B8FA52D835}"/>
              </a:ext>
            </a:extLst>
          </p:cNvPr>
          <p:cNvSpPr txBox="1"/>
          <p:nvPr/>
        </p:nvSpPr>
        <p:spPr>
          <a:xfrm>
            <a:off x="388936" y="5748286"/>
            <a:ext cx="11417302" cy="322310"/>
          </a:xfrm>
          <a:prstGeom prst="rect">
            <a:avLst/>
          </a:prstGeom>
          <a:noFill/>
        </p:spPr>
        <p:txBody>
          <a:bodyPr wrap="square" lIns="0" tIns="36000" rIns="0" bIns="36000" rtlCol="0" anchor="ctr" anchorCtr="0">
            <a:noAutofit/>
          </a:bodyPr>
          <a:lstStyle>
            <a:defPPr>
              <a:defRPr lang="en-US"/>
            </a:defPPr>
            <a:lvl1pPr marR="0" lvl="0" indent="0" algn="ctr" defTabSz="60958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cap="none" normalizeH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dirty="0">
                <a:solidFill>
                  <a:schemeClr val="tx2"/>
                </a:solidFill>
              </a:rPr>
              <a:t>ACROSS COUNTRIES, HEALTHCARE REFORM PIVOTS OFF EXISTING INFRASTRUCTURE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19C0631-8BC0-FB45-CACC-6E98479889B5}"/>
              </a:ext>
            </a:extLst>
          </p:cNvPr>
          <p:cNvGrpSpPr/>
          <p:nvPr/>
        </p:nvGrpSpPr>
        <p:grpSpPr>
          <a:xfrm>
            <a:off x="1184258" y="932897"/>
            <a:ext cx="10621980" cy="454889"/>
            <a:chOff x="1227031" y="932897"/>
            <a:chExt cx="9678355" cy="454889"/>
          </a:xfrm>
        </p:grpSpPr>
        <p:sp>
          <p:nvSpPr>
            <p:cNvPr id="13" name="Rectangle: Top Corners Rounded 12">
              <a:extLst>
                <a:ext uri="{FF2B5EF4-FFF2-40B4-BE49-F238E27FC236}">
                  <a16:creationId xmlns:a16="http://schemas.microsoft.com/office/drawing/2014/main" id="{65B9BB7B-5838-30E6-BB36-1BF7E29FBE61}"/>
                </a:ext>
              </a:extLst>
            </p:cNvPr>
            <p:cNvSpPr/>
            <p:nvPr/>
          </p:nvSpPr>
          <p:spPr>
            <a:xfrm>
              <a:off x="1227031" y="932897"/>
              <a:ext cx="3121521" cy="454889"/>
            </a:xfrm>
            <a:prstGeom prst="round2Same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100000" scaled="1"/>
            </a:gradFill>
            <a:ln>
              <a:solidFill>
                <a:schemeClr val="bg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bIns="36000" rtlCol="0" anchor="ctr"/>
            <a:lstStyle/>
            <a:p>
              <a:pPr algn="ctr"/>
              <a:r>
                <a:rPr lang="en-ZA" sz="1400" b="1" dirty="0">
                  <a:solidFill>
                    <a:schemeClr val="bg2"/>
                  </a:solidFill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Parallel funding model</a:t>
              </a:r>
            </a:p>
          </p:txBody>
        </p:sp>
        <p:sp>
          <p:nvSpPr>
            <p:cNvPr id="46" name="Rectangle: Top Corners Rounded 45">
              <a:extLst>
                <a:ext uri="{FF2B5EF4-FFF2-40B4-BE49-F238E27FC236}">
                  <a16:creationId xmlns:a16="http://schemas.microsoft.com/office/drawing/2014/main" id="{2F9AB765-2521-F63E-1273-7E50BD68D429}"/>
                </a:ext>
              </a:extLst>
            </p:cNvPr>
            <p:cNvSpPr/>
            <p:nvPr/>
          </p:nvSpPr>
          <p:spPr>
            <a:xfrm>
              <a:off x="4505448" y="932897"/>
              <a:ext cx="3121521" cy="454889"/>
            </a:xfrm>
            <a:prstGeom prst="round2Same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100000" scaled="1"/>
            </a:gradFill>
            <a:ln>
              <a:solidFill>
                <a:schemeClr val="bg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bIns="36000" rtlCol="0" anchor="ctr"/>
            <a:lstStyle/>
            <a:p>
              <a:pPr algn="ctr"/>
              <a:r>
                <a:rPr lang="en-ZA" sz="1400" b="1" dirty="0">
                  <a:solidFill>
                    <a:schemeClr val="bg2"/>
                  </a:solidFill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Dominant Public funding model </a:t>
              </a:r>
            </a:p>
          </p:txBody>
        </p:sp>
        <p:sp>
          <p:nvSpPr>
            <p:cNvPr id="49" name="Rectangle: Top Corners Rounded 48">
              <a:extLst>
                <a:ext uri="{FF2B5EF4-FFF2-40B4-BE49-F238E27FC236}">
                  <a16:creationId xmlns:a16="http://schemas.microsoft.com/office/drawing/2014/main" id="{84DE5A47-5AE3-B6E2-7DD2-86A37859A3B3}"/>
                </a:ext>
              </a:extLst>
            </p:cNvPr>
            <p:cNvSpPr/>
            <p:nvPr/>
          </p:nvSpPr>
          <p:spPr>
            <a:xfrm>
              <a:off x="7783865" y="932897"/>
              <a:ext cx="3121521" cy="454889"/>
            </a:xfrm>
            <a:prstGeom prst="round2Same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100000" scaled="1"/>
            </a:gradFill>
            <a:ln>
              <a:solidFill>
                <a:schemeClr val="bg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bIns="36000" rtlCol="0" anchor="ctr"/>
            <a:lstStyle/>
            <a:p>
              <a:pPr algn="ctr"/>
              <a:r>
                <a:rPr lang="en-ZA" sz="1400" b="1" dirty="0">
                  <a:solidFill>
                    <a:schemeClr val="bg2"/>
                  </a:solidFill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Blended funding model</a:t>
              </a:r>
            </a:p>
          </p:txBody>
        </p:sp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F8EB8E6-D3FB-6D18-61C8-84D1D18D0342}"/>
              </a:ext>
            </a:extLst>
          </p:cNvPr>
          <p:cNvCxnSpPr>
            <a:cxnSpLocks/>
          </p:cNvCxnSpPr>
          <p:nvPr/>
        </p:nvCxnSpPr>
        <p:spPr>
          <a:xfrm>
            <a:off x="1184258" y="2752120"/>
            <a:ext cx="105630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D71B740-34EF-89C0-DE22-2C89DFE91A5F}"/>
              </a:ext>
            </a:extLst>
          </p:cNvPr>
          <p:cNvCxnSpPr>
            <a:cxnSpLocks/>
          </p:cNvCxnSpPr>
          <p:nvPr/>
        </p:nvCxnSpPr>
        <p:spPr>
          <a:xfrm>
            <a:off x="1184258" y="4339529"/>
            <a:ext cx="105630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99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7DB2E-C6D6-A1D2-B317-FA941A46A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Complexity of comparisons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CA18338B-C5E8-3E9C-A76E-B2A030783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158557"/>
              </p:ext>
            </p:extLst>
          </p:nvPr>
        </p:nvGraphicFramePr>
        <p:xfrm>
          <a:off x="388938" y="1239720"/>
          <a:ext cx="11417303" cy="4905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655">
                  <a:extLst>
                    <a:ext uri="{9D8B030D-6E8A-4147-A177-3AD203B41FA5}">
                      <a16:colId xmlns:a16="http://schemas.microsoft.com/office/drawing/2014/main" val="1254521447"/>
                    </a:ext>
                  </a:extLst>
                </a:gridCol>
                <a:gridCol w="2234084">
                  <a:extLst>
                    <a:ext uri="{9D8B030D-6E8A-4147-A177-3AD203B41FA5}">
                      <a16:colId xmlns:a16="http://schemas.microsoft.com/office/drawing/2014/main" val="90281090"/>
                    </a:ext>
                  </a:extLst>
                </a:gridCol>
                <a:gridCol w="1282839">
                  <a:extLst>
                    <a:ext uri="{9D8B030D-6E8A-4147-A177-3AD203B41FA5}">
                      <a16:colId xmlns:a16="http://schemas.microsoft.com/office/drawing/2014/main" val="4179028503"/>
                    </a:ext>
                  </a:extLst>
                </a:gridCol>
                <a:gridCol w="1577592">
                  <a:extLst>
                    <a:ext uri="{9D8B030D-6E8A-4147-A177-3AD203B41FA5}">
                      <a16:colId xmlns:a16="http://schemas.microsoft.com/office/drawing/2014/main" val="2645976179"/>
                    </a:ext>
                  </a:extLst>
                </a:gridCol>
                <a:gridCol w="1416817">
                  <a:extLst>
                    <a:ext uri="{9D8B030D-6E8A-4147-A177-3AD203B41FA5}">
                      <a16:colId xmlns:a16="http://schemas.microsoft.com/office/drawing/2014/main" val="715917127"/>
                    </a:ext>
                  </a:extLst>
                </a:gridCol>
                <a:gridCol w="2170158">
                  <a:extLst>
                    <a:ext uri="{9D8B030D-6E8A-4147-A177-3AD203B41FA5}">
                      <a16:colId xmlns:a16="http://schemas.microsoft.com/office/drawing/2014/main" val="4032795077"/>
                    </a:ext>
                  </a:extLst>
                </a:gridCol>
                <a:gridCol w="2170158">
                  <a:extLst>
                    <a:ext uri="{9D8B030D-6E8A-4147-A177-3AD203B41FA5}">
                      <a16:colId xmlns:a16="http://schemas.microsoft.com/office/drawing/2014/main" val="1231415765"/>
                    </a:ext>
                  </a:extLst>
                </a:gridCol>
              </a:tblGrid>
              <a:tr h="691599"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2"/>
                          </a:solidFill>
                        </a:rPr>
                        <a:t>Gini coefficient</a:t>
                      </a:r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2"/>
                          </a:solidFill>
                        </a:rPr>
                        <a:t>Health professionals per 1000 people</a:t>
                      </a:r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2"/>
                          </a:solidFill>
                        </a:rPr>
                        <a:t>Monthly health financing per capita relative to SA</a:t>
                      </a:r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2"/>
                          </a:solidFill>
                        </a:rPr>
                        <a:t>Total healthcare expenditure to GDP</a:t>
                      </a:r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071837"/>
                  </a:ext>
                </a:extLst>
              </a:tr>
              <a:tr h="691599"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2"/>
                          </a:solidFill>
                        </a:rPr>
                        <a:t>Nurses and midwives</a:t>
                      </a:r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2"/>
                          </a:solidFill>
                        </a:rPr>
                        <a:t>Physicians</a:t>
                      </a:r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bg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269064"/>
                  </a:ext>
                </a:extLst>
              </a:tr>
              <a:tr h="503124"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South Africa</a:t>
                      </a:r>
                      <a:endParaRPr lang="en-ZA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63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343531"/>
                  </a:ext>
                </a:extLst>
              </a:tr>
              <a:tr h="503124"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Thailand</a:t>
                      </a:r>
                      <a:endParaRPr lang="en-ZA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38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0.5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3978206"/>
                  </a:ext>
                </a:extLst>
              </a:tr>
              <a:tr h="503124"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Brazil</a:t>
                      </a:r>
                      <a:endParaRPr lang="en-ZA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51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916278"/>
                  </a:ext>
                </a:extLst>
              </a:tr>
              <a:tr h="503124"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Chile</a:t>
                      </a:r>
                      <a:endParaRPr lang="en-ZA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48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-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-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0444732"/>
                  </a:ext>
                </a:extLst>
              </a:tr>
              <a:tr h="503124"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United Kingdom</a:t>
                      </a:r>
                      <a:endParaRPr lang="en-ZA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33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5783846"/>
                  </a:ext>
                </a:extLst>
              </a:tr>
              <a:tr h="503124"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Canada</a:t>
                      </a:r>
                      <a:endParaRPr lang="en-ZA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34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3703730"/>
                  </a:ext>
                </a:extLst>
              </a:tr>
              <a:tr h="503124"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Australia</a:t>
                      </a:r>
                      <a:endParaRPr lang="en-ZA" sz="1200" b="1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35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13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ZA" sz="1200" dirty="0">
                        <a:solidFill>
                          <a:schemeClr val="tx2"/>
                        </a:solidFill>
                      </a:endParaRPr>
                    </a:p>
                  </a:txBody>
                  <a:tcPr marT="72000" marB="72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088978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1706DAA-CBE9-309A-7D96-95A281A1D9FD}"/>
              </a:ext>
            </a:extLst>
          </p:cNvPr>
          <p:cNvSpPr txBox="1"/>
          <p:nvPr/>
        </p:nvSpPr>
        <p:spPr>
          <a:xfrm>
            <a:off x="388939" y="6144786"/>
            <a:ext cx="11417302" cy="171098"/>
          </a:xfrm>
          <a:prstGeom prst="rect">
            <a:avLst/>
          </a:prstGeom>
          <a:noFill/>
        </p:spPr>
        <p:txBody>
          <a:bodyPr wrap="square" lIns="0" tIns="36000" rIns="0" bIns="36000" rtlCol="0" anchor="ctr" anchorCtr="0">
            <a:noAutofit/>
          </a:bodyPr>
          <a:lstStyle>
            <a:defPPr>
              <a:defRPr lang="en-US"/>
            </a:defPPr>
            <a:lvl1pPr marR="0" lvl="0" indent="0" algn="ctr" defTabSz="60958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cap="none" normalizeH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</a:gradFill>
                <a:effectLst/>
                <a:uLnTx/>
                <a:uFillTx/>
                <a:latin typeface="Open San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l">
              <a:tabLst>
                <a:tab pos="4841875" algn="ctr"/>
                <a:tab pos="8072438" algn="ctr"/>
                <a:tab pos="10313988" algn="ctr"/>
              </a:tabLst>
            </a:pPr>
            <a:r>
              <a:rPr lang="en-US" sz="600" b="0" dirty="0">
                <a:solidFill>
                  <a:schemeClr val="tx2"/>
                </a:solidFill>
              </a:rPr>
              <a:t>UNITED NATIONS DEVELOPMEN PROGRAMME Human Development Reports	World Bank, 2014	WHO Global health expenditure database	World Bank, 2016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641CAC-5FEE-59CB-2545-552842DFB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0973" y="2751247"/>
            <a:ext cx="245036" cy="2450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0DEE8D-A2F8-11C6-EF42-E2E33D27A2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0973" y="3251883"/>
            <a:ext cx="245036" cy="2450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D5E2D78-6F3E-2181-1310-A1D1938DA7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0973" y="4753791"/>
            <a:ext cx="245036" cy="245036"/>
          </a:xfrm>
          <a:prstGeom prst="ellipse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9BF873-FF82-3882-EEA7-97F6FC3301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73" y="3752519"/>
            <a:ext cx="245036" cy="2450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8383A1-05AB-58E5-FE4A-B5241444F9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0973" y="4253155"/>
            <a:ext cx="245036" cy="2450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5398FD-3342-1E14-13B7-74F2F7F91F9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0973" y="5254427"/>
            <a:ext cx="245036" cy="2450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01906E8-8D5F-F6E2-A1A7-9BC2DA592B1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0973" y="5755061"/>
            <a:ext cx="245036" cy="245036"/>
          </a:xfrm>
          <a:prstGeom prst="rect">
            <a:avLst/>
          </a:prstGeom>
        </p:spPr>
      </p:pic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ED4FEA22-3DE6-3165-381A-79D7EB8363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1357186"/>
              </p:ext>
            </p:extLst>
          </p:nvPr>
        </p:nvGraphicFramePr>
        <p:xfrm>
          <a:off x="7651955" y="2483419"/>
          <a:ext cx="2053505" cy="38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54D1A388-4599-F7AF-1386-F4F060A305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180399"/>
              </p:ext>
            </p:extLst>
          </p:nvPr>
        </p:nvGraphicFramePr>
        <p:xfrm>
          <a:off x="10028662" y="2483419"/>
          <a:ext cx="1690351" cy="38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214283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5C9A0-DD4D-B16B-E34E-F405D3441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What is universal health coverage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A2C9E2-6544-C47B-8C95-2043ACD27C88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11">
            <a:extLst>
              <a:ext uri="{FF2B5EF4-FFF2-40B4-BE49-F238E27FC236}">
                <a16:creationId xmlns:a16="http://schemas.microsoft.com/office/drawing/2014/main" id="{4D305EF8-18B1-18D7-0CE0-C97DE70F29FC}"/>
              </a:ext>
            </a:extLst>
          </p:cNvPr>
          <p:cNvSpPr/>
          <p:nvPr/>
        </p:nvSpPr>
        <p:spPr>
          <a:xfrm rot="16200000">
            <a:off x="590891" y="624226"/>
            <a:ext cx="5130117" cy="6311901"/>
          </a:xfrm>
          <a:prstGeom prst="round2SameRect">
            <a:avLst>
              <a:gd name="adj1" fmla="val 0"/>
              <a:gd name="adj2" fmla="val 5845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t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DD684F-EC1C-2F36-4408-1910C5E07A92}"/>
              </a:ext>
            </a:extLst>
          </p:cNvPr>
          <p:cNvSpPr txBox="1"/>
          <p:nvPr/>
        </p:nvSpPr>
        <p:spPr>
          <a:xfrm>
            <a:off x="388939" y="1380206"/>
            <a:ext cx="2118288" cy="683278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noAutofit/>
          </a:bodyPr>
          <a:lstStyle/>
          <a:p>
            <a:r>
              <a:rPr lang="en-ZA" sz="4000" b="1" dirty="0">
                <a:solidFill>
                  <a:srgbClr val="43B7E4"/>
                </a:solidFill>
                <a:latin typeface="+mj-lt"/>
              </a:rPr>
              <a:t>WHO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094AE6-C464-A323-178E-2B59B515EB67}"/>
              </a:ext>
            </a:extLst>
          </p:cNvPr>
          <p:cNvSpPr txBox="1">
            <a:spLocks/>
          </p:cNvSpPr>
          <p:nvPr/>
        </p:nvSpPr>
        <p:spPr>
          <a:xfrm>
            <a:off x="388939" y="2163971"/>
            <a:ext cx="5670549" cy="2872934"/>
          </a:xfrm>
          <a:prstGeom prst="rect">
            <a:avLst/>
          </a:prstGeom>
        </p:spPr>
        <p:txBody>
          <a:bodyPr lIns="0" tIns="36000" rIns="36000" bIns="3600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1500" i="1" dirty="0"/>
              <a:t>Universal health coverage means that all people have</a:t>
            </a:r>
            <a:br>
              <a:rPr lang="en-US" sz="1500" i="1" dirty="0"/>
            </a:br>
            <a:r>
              <a:rPr lang="en-US" sz="1500" b="1" i="1" dirty="0">
                <a:solidFill>
                  <a:schemeClr val="accent1"/>
                </a:solidFill>
              </a:rPr>
              <a:t>access to the health services they need</a:t>
            </a:r>
            <a:r>
              <a:rPr lang="en-US" sz="1500" i="1" dirty="0"/>
              <a:t>, when and where they need them, </a:t>
            </a:r>
            <a:r>
              <a:rPr lang="en-US" sz="1500" b="1" i="1" dirty="0"/>
              <a:t>without financial hardship</a:t>
            </a:r>
            <a:r>
              <a:rPr lang="en-US" sz="1500" i="1" dirty="0"/>
              <a:t>. It includes the full range of essential health services, from health promotion to prevention, treatment, rehabilitation, and palliative care </a:t>
            </a:r>
          </a:p>
          <a:p>
            <a:pPr marL="0" indent="0" algn="ctr">
              <a:lnSpc>
                <a:spcPct val="120000"/>
              </a:lnSpc>
              <a:buNone/>
            </a:pPr>
            <a:endParaRPr lang="en-US" sz="1500" i="1" dirty="0"/>
          </a:p>
          <a:p>
            <a:pPr marL="0" indent="0" algn="ctr">
              <a:lnSpc>
                <a:spcPct val="120000"/>
              </a:lnSpc>
              <a:buNone/>
            </a:pPr>
            <a:r>
              <a:rPr lang="en-US" sz="1500" i="1" dirty="0"/>
              <a:t>UHC </a:t>
            </a:r>
            <a:r>
              <a:rPr lang="en-US" sz="1500" b="1" i="1" dirty="0">
                <a:solidFill>
                  <a:schemeClr val="accent1"/>
                </a:solidFill>
              </a:rPr>
              <a:t>does not mean free access </a:t>
            </a:r>
            <a:r>
              <a:rPr lang="en-US" sz="1500" i="1" dirty="0"/>
              <a:t>to every possible health service for every person. Every country has a different path to achieving UHC and deciding what to cover based on the needs of their people and the resources at hand.</a:t>
            </a:r>
            <a:endParaRPr lang="en-GB" sz="1500" i="1" dirty="0"/>
          </a:p>
        </p:txBody>
      </p:sp>
      <p:pic>
        <p:nvPicPr>
          <p:cNvPr id="15" name="Picture 1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D8878B80-F314-6920-90DF-4D3533B8B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6322" y="5196804"/>
            <a:ext cx="2913165" cy="892157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84B581F0-3E14-9EC8-23DA-ECF9B756AA1F}"/>
              </a:ext>
            </a:extLst>
          </p:cNvPr>
          <p:cNvGrpSpPr/>
          <p:nvPr/>
        </p:nvGrpSpPr>
        <p:grpSpPr>
          <a:xfrm>
            <a:off x="6543930" y="1380206"/>
            <a:ext cx="5259133" cy="1012098"/>
            <a:chOff x="6543930" y="1380206"/>
            <a:chExt cx="5259133" cy="1012098"/>
          </a:xfrm>
        </p:grpSpPr>
        <p:sp>
          <p:nvSpPr>
            <p:cNvPr id="18" name="Rounded Rectangle 11">
              <a:extLst>
                <a:ext uri="{FF2B5EF4-FFF2-40B4-BE49-F238E27FC236}">
                  <a16:creationId xmlns:a16="http://schemas.microsoft.com/office/drawing/2014/main" id="{BE6EE367-C18F-65E1-FB21-71AB444010D5}"/>
                </a:ext>
              </a:extLst>
            </p:cNvPr>
            <p:cNvSpPr/>
            <p:nvPr/>
          </p:nvSpPr>
          <p:spPr>
            <a:xfrm rot="16200000">
              <a:off x="9101977" y="-309850"/>
              <a:ext cx="1011029" cy="4391142"/>
            </a:xfrm>
            <a:prstGeom prst="round2SameRect">
              <a:avLst>
                <a:gd name="adj1" fmla="val 0"/>
                <a:gd name="adj2" fmla="val 18111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A8174C3-39EA-A7AF-1A69-AA37754D5A73}"/>
                </a:ext>
              </a:extLst>
            </p:cNvPr>
            <p:cNvSpPr txBox="1"/>
            <p:nvPr/>
          </p:nvSpPr>
          <p:spPr>
            <a:xfrm>
              <a:off x="7605610" y="1485179"/>
              <a:ext cx="3947295" cy="801084"/>
            </a:xfrm>
            <a:prstGeom prst="rect">
              <a:avLst/>
            </a:prstGeom>
            <a:noFill/>
          </p:spPr>
          <p:txBody>
            <a:bodyPr wrap="square" lIns="48000" tIns="0" rIns="48000" bIns="48000" rtlCol="0" anchor="ctr" anchorCtr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ZA" sz="1600" b="1" dirty="0">
                  <a:latin typeface="+mj-lt"/>
                </a:rPr>
                <a:t>Half of the world’s </a:t>
              </a:r>
              <a:r>
                <a:rPr lang="en-ZA" sz="1600" dirty="0">
                  <a:latin typeface="+mj-lt"/>
                </a:rPr>
                <a:t>population does not have access to the health care they need</a:t>
              </a:r>
            </a:p>
          </p:txBody>
        </p:sp>
        <p:sp>
          <p:nvSpPr>
            <p:cNvPr id="20" name="Rounded Rectangle 11">
              <a:extLst>
                <a:ext uri="{FF2B5EF4-FFF2-40B4-BE49-F238E27FC236}">
                  <a16:creationId xmlns:a16="http://schemas.microsoft.com/office/drawing/2014/main" id="{026CE94B-31AD-E3A1-20AB-29E04C778FC6}"/>
                </a:ext>
              </a:extLst>
            </p:cNvPr>
            <p:cNvSpPr/>
            <p:nvPr/>
          </p:nvSpPr>
          <p:spPr>
            <a:xfrm flipH="1">
              <a:off x="6543930" y="1380206"/>
              <a:ext cx="765284" cy="1012098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28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C3ED635-7AE0-D217-0458-B7F7F1CA5C31}"/>
              </a:ext>
            </a:extLst>
          </p:cNvPr>
          <p:cNvGrpSpPr/>
          <p:nvPr/>
        </p:nvGrpSpPr>
        <p:grpSpPr>
          <a:xfrm>
            <a:off x="6543930" y="2626195"/>
            <a:ext cx="5259133" cy="1012098"/>
            <a:chOff x="6543930" y="2626195"/>
            <a:chExt cx="5259133" cy="1012098"/>
          </a:xfrm>
        </p:grpSpPr>
        <p:sp>
          <p:nvSpPr>
            <p:cNvPr id="23" name="Rounded Rectangle 11">
              <a:extLst>
                <a:ext uri="{FF2B5EF4-FFF2-40B4-BE49-F238E27FC236}">
                  <a16:creationId xmlns:a16="http://schemas.microsoft.com/office/drawing/2014/main" id="{40E59624-7733-B7BF-0057-B72F6A35BC77}"/>
                </a:ext>
              </a:extLst>
            </p:cNvPr>
            <p:cNvSpPr/>
            <p:nvPr/>
          </p:nvSpPr>
          <p:spPr>
            <a:xfrm rot="16200000">
              <a:off x="9101977" y="936139"/>
              <a:ext cx="1011029" cy="4391142"/>
            </a:xfrm>
            <a:prstGeom prst="round2SameRect">
              <a:avLst>
                <a:gd name="adj1" fmla="val 0"/>
                <a:gd name="adj2" fmla="val 18111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CCBF8D2-B32F-B499-A2FC-3A01C3D1B1AC}"/>
                </a:ext>
              </a:extLst>
            </p:cNvPr>
            <p:cNvSpPr txBox="1"/>
            <p:nvPr/>
          </p:nvSpPr>
          <p:spPr>
            <a:xfrm>
              <a:off x="7605610" y="2731168"/>
              <a:ext cx="3947295" cy="801084"/>
            </a:xfrm>
            <a:prstGeom prst="rect">
              <a:avLst/>
            </a:prstGeom>
            <a:noFill/>
          </p:spPr>
          <p:txBody>
            <a:bodyPr wrap="square" lIns="48000" tIns="0" rIns="48000" bIns="48000" rtlCol="0" anchor="ctr" anchorCtr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ZA" sz="1600" b="1" dirty="0">
                  <a:latin typeface="+mj-lt"/>
                </a:rPr>
                <a:t>100 million</a:t>
              </a:r>
              <a:r>
                <a:rPr lang="en-ZA" sz="1600" dirty="0">
                  <a:latin typeface="+mj-lt"/>
                </a:rPr>
                <a:t> people are driven into poverty each year through</a:t>
              </a:r>
              <a:br>
                <a:rPr lang="en-ZA" sz="1600" dirty="0">
                  <a:latin typeface="+mj-lt"/>
                </a:rPr>
              </a:br>
              <a:r>
                <a:rPr lang="en-ZA" sz="1600" dirty="0">
                  <a:latin typeface="+mj-lt"/>
                </a:rPr>
                <a:t>out of pocket health spending</a:t>
              </a:r>
            </a:p>
          </p:txBody>
        </p:sp>
        <p:sp>
          <p:nvSpPr>
            <p:cNvPr id="25" name="Rounded Rectangle 11">
              <a:extLst>
                <a:ext uri="{FF2B5EF4-FFF2-40B4-BE49-F238E27FC236}">
                  <a16:creationId xmlns:a16="http://schemas.microsoft.com/office/drawing/2014/main" id="{43AE12FD-83F5-8651-E7DA-D711B6B171FF}"/>
                </a:ext>
              </a:extLst>
            </p:cNvPr>
            <p:cNvSpPr/>
            <p:nvPr/>
          </p:nvSpPr>
          <p:spPr>
            <a:xfrm flipH="1">
              <a:off x="6543930" y="2626195"/>
              <a:ext cx="765284" cy="1012098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28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3F9D79-4250-2A56-8803-04B3C606303D}"/>
              </a:ext>
            </a:extLst>
          </p:cNvPr>
          <p:cNvGrpSpPr/>
          <p:nvPr/>
        </p:nvGrpSpPr>
        <p:grpSpPr>
          <a:xfrm>
            <a:off x="6543930" y="3872184"/>
            <a:ext cx="5259133" cy="1012098"/>
            <a:chOff x="6543930" y="3872184"/>
            <a:chExt cx="5259133" cy="1012098"/>
          </a:xfrm>
        </p:grpSpPr>
        <p:sp>
          <p:nvSpPr>
            <p:cNvPr id="27" name="Rounded Rectangle 11">
              <a:extLst>
                <a:ext uri="{FF2B5EF4-FFF2-40B4-BE49-F238E27FC236}">
                  <a16:creationId xmlns:a16="http://schemas.microsoft.com/office/drawing/2014/main" id="{5AC603EC-7728-66FF-8FEC-96D704B7F49F}"/>
                </a:ext>
              </a:extLst>
            </p:cNvPr>
            <p:cNvSpPr/>
            <p:nvPr/>
          </p:nvSpPr>
          <p:spPr>
            <a:xfrm rot="16200000">
              <a:off x="9101977" y="2182128"/>
              <a:ext cx="1011029" cy="4391142"/>
            </a:xfrm>
            <a:prstGeom prst="round2SameRect">
              <a:avLst>
                <a:gd name="adj1" fmla="val 0"/>
                <a:gd name="adj2" fmla="val 18111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2B95D1A-F48E-C28F-A9CF-BE06A8FA267C}"/>
                </a:ext>
              </a:extLst>
            </p:cNvPr>
            <p:cNvSpPr txBox="1"/>
            <p:nvPr/>
          </p:nvSpPr>
          <p:spPr>
            <a:xfrm>
              <a:off x="7605610" y="3977157"/>
              <a:ext cx="3947295" cy="801084"/>
            </a:xfrm>
            <a:prstGeom prst="rect">
              <a:avLst/>
            </a:prstGeom>
            <a:noFill/>
          </p:spPr>
          <p:txBody>
            <a:bodyPr wrap="square" lIns="48000" tIns="0" rIns="48000" bIns="48000" rtlCol="0" anchor="ctr" anchorCtr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ZA" sz="1600" dirty="0">
                  <a:latin typeface="+mj-lt"/>
                </a:rPr>
                <a:t>Over </a:t>
              </a:r>
              <a:r>
                <a:rPr lang="en-ZA" sz="1600" b="1" dirty="0">
                  <a:latin typeface="+mj-lt"/>
                </a:rPr>
                <a:t>930 million people </a:t>
              </a:r>
              <a:r>
                <a:rPr lang="en-ZA" sz="1600" dirty="0">
                  <a:latin typeface="+mj-lt"/>
                </a:rPr>
                <a:t>spend at least 10% of their household income on health care</a:t>
              </a:r>
            </a:p>
          </p:txBody>
        </p:sp>
        <p:sp>
          <p:nvSpPr>
            <p:cNvPr id="29" name="Rounded Rectangle 11">
              <a:extLst>
                <a:ext uri="{FF2B5EF4-FFF2-40B4-BE49-F238E27FC236}">
                  <a16:creationId xmlns:a16="http://schemas.microsoft.com/office/drawing/2014/main" id="{B623F040-0F19-D1E3-C99D-9EF5F9D2B78F}"/>
                </a:ext>
              </a:extLst>
            </p:cNvPr>
            <p:cNvSpPr/>
            <p:nvPr/>
          </p:nvSpPr>
          <p:spPr>
            <a:xfrm flipH="1">
              <a:off x="6543930" y="3872184"/>
              <a:ext cx="765284" cy="1012098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28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D398CD-5D1F-CB7C-277E-3E64B3C30CB5}"/>
              </a:ext>
            </a:extLst>
          </p:cNvPr>
          <p:cNvGrpSpPr/>
          <p:nvPr/>
        </p:nvGrpSpPr>
        <p:grpSpPr>
          <a:xfrm>
            <a:off x="6543930" y="5118172"/>
            <a:ext cx="5259133" cy="1012098"/>
            <a:chOff x="6543930" y="5118172"/>
            <a:chExt cx="5259133" cy="1012098"/>
          </a:xfrm>
        </p:grpSpPr>
        <p:sp>
          <p:nvSpPr>
            <p:cNvPr id="31" name="Rounded Rectangle 11">
              <a:extLst>
                <a:ext uri="{FF2B5EF4-FFF2-40B4-BE49-F238E27FC236}">
                  <a16:creationId xmlns:a16="http://schemas.microsoft.com/office/drawing/2014/main" id="{ACC7D5CB-F36A-09FF-B74B-EA4B3C2495B3}"/>
                </a:ext>
              </a:extLst>
            </p:cNvPr>
            <p:cNvSpPr/>
            <p:nvPr/>
          </p:nvSpPr>
          <p:spPr>
            <a:xfrm rot="16200000">
              <a:off x="9101977" y="3428116"/>
              <a:ext cx="1011029" cy="4391142"/>
            </a:xfrm>
            <a:prstGeom prst="round2SameRect">
              <a:avLst>
                <a:gd name="adj1" fmla="val 0"/>
                <a:gd name="adj2" fmla="val 18111"/>
              </a:avLst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5400000" scaled="1"/>
            </a:gra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1600" b="1" kern="0">
                <a:solidFill>
                  <a:srgbClr val="333333"/>
                </a:solidFill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D2A2A68-213C-7A58-D420-121AEAAE952B}"/>
                </a:ext>
              </a:extLst>
            </p:cNvPr>
            <p:cNvSpPr txBox="1"/>
            <p:nvPr/>
          </p:nvSpPr>
          <p:spPr>
            <a:xfrm>
              <a:off x="7605610" y="5223145"/>
              <a:ext cx="4065282" cy="801084"/>
            </a:xfrm>
            <a:prstGeom prst="rect">
              <a:avLst/>
            </a:prstGeom>
            <a:noFill/>
          </p:spPr>
          <p:txBody>
            <a:bodyPr wrap="square" lIns="48000" tIns="0" rIns="48000" bIns="48000" rtlCol="0" anchor="ctr" anchorCtr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ZA" sz="1600" b="1" dirty="0">
                  <a:latin typeface="+mj-lt"/>
                </a:rPr>
                <a:t>75% </a:t>
              </a:r>
              <a:r>
                <a:rPr lang="en-ZA" sz="1600" dirty="0">
                  <a:latin typeface="+mj-lt"/>
                </a:rPr>
                <a:t>of national health policies strategies and plans are about moving to UHC</a:t>
              </a:r>
            </a:p>
          </p:txBody>
        </p:sp>
        <p:sp>
          <p:nvSpPr>
            <p:cNvPr id="33" name="Rounded Rectangle 11">
              <a:extLst>
                <a:ext uri="{FF2B5EF4-FFF2-40B4-BE49-F238E27FC236}">
                  <a16:creationId xmlns:a16="http://schemas.microsoft.com/office/drawing/2014/main" id="{93911E83-56CF-EE23-51B6-3C0B33784066}"/>
                </a:ext>
              </a:extLst>
            </p:cNvPr>
            <p:cNvSpPr/>
            <p:nvPr/>
          </p:nvSpPr>
          <p:spPr>
            <a:xfrm flipH="1">
              <a:off x="6543930" y="5118172"/>
              <a:ext cx="765284" cy="1012098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98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endParaRPr lang="en-US" sz="2800" b="1" kern="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j-lt"/>
              </a:endParaRPr>
            </a:p>
          </p:txBody>
        </p:sp>
      </p:grpSp>
      <p:pic>
        <p:nvPicPr>
          <p:cNvPr id="38" name="Picture 37" descr="A stethoscope with a cross&#10;&#10;Description automatically generated">
            <a:extLst>
              <a:ext uri="{FF2B5EF4-FFF2-40B4-BE49-F238E27FC236}">
                <a16:creationId xmlns:a16="http://schemas.microsoft.com/office/drawing/2014/main" id="{D16AFB50-2D51-3460-52FA-5500047779E0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6536181" y="1511539"/>
            <a:ext cx="785058" cy="786954"/>
          </a:xfrm>
          <a:prstGeom prst="rect">
            <a:avLst/>
          </a:prstGeom>
        </p:spPr>
      </p:pic>
      <p:pic>
        <p:nvPicPr>
          <p:cNvPr id="65" name="Picture 64" descr="A group of people in a circle&#10;&#10;Description automatically generated">
            <a:extLst>
              <a:ext uri="{FF2B5EF4-FFF2-40B4-BE49-F238E27FC236}">
                <a16:creationId xmlns:a16="http://schemas.microsoft.com/office/drawing/2014/main" id="{F57BCC8E-2AA0-5680-8753-0379382D002D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930" y="2738548"/>
            <a:ext cx="777309" cy="777309"/>
          </a:xfrm>
          <a:prstGeom prst="rect">
            <a:avLst/>
          </a:prstGeom>
        </p:spPr>
      </p:pic>
      <p:pic>
        <p:nvPicPr>
          <p:cNvPr id="69" name="Picture 68" descr="A hand holding a symbol&#10;&#10;Description automatically generated">
            <a:extLst>
              <a:ext uri="{FF2B5EF4-FFF2-40B4-BE49-F238E27FC236}">
                <a16:creationId xmlns:a16="http://schemas.microsoft.com/office/drawing/2014/main" id="{74B42421-A543-2DFC-84BD-AE5D21AC5E9B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</a:blip>
          <a:stretch>
            <a:fillRect/>
          </a:stretch>
        </p:blipFill>
        <p:spPr>
          <a:xfrm>
            <a:off x="6581607" y="4078348"/>
            <a:ext cx="630938" cy="632462"/>
          </a:xfrm>
          <a:prstGeom prst="rect">
            <a:avLst/>
          </a:prstGeom>
        </p:spPr>
      </p:pic>
      <p:pic>
        <p:nvPicPr>
          <p:cNvPr id="72" name="Picture 71" descr="A black and grey logo&#10;&#10;Description automatically generated">
            <a:extLst>
              <a:ext uri="{FF2B5EF4-FFF2-40B4-BE49-F238E27FC236}">
                <a16:creationId xmlns:a16="http://schemas.microsoft.com/office/drawing/2014/main" id="{62B2F189-795B-98D7-28B2-CC13E0BAA86C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6529987" y="5226300"/>
            <a:ext cx="801084" cy="80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0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5C9A0-DD4D-B16B-E34E-F405D3441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SA POPULATION BY HEALTH COVERAGE AND EMPLOYMENT STATUS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B5E988EE-EC85-F0C7-BBA3-B262B02A1F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24004" y="388938"/>
            <a:ext cx="382234" cy="3822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4A2C9E2-6544-C47B-8C95-2043ACD27C88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47E56BD7-9FEB-564B-CE3E-ECE1B181B1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0136607"/>
              </p:ext>
            </p:extLst>
          </p:nvPr>
        </p:nvGraphicFramePr>
        <p:xfrm>
          <a:off x="463835" y="1380222"/>
          <a:ext cx="11191305" cy="4361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FAD9F121-35E2-DDE5-7764-8CD1EA406B92}"/>
              </a:ext>
            </a:extLst>
          </p:cNvPr>
          <p:cNvSpPr/>
          <p:nvPr/>
        </p:nvSpPr>
        <p:spPr>
          <a:xfrm>
            <a:off x="382405" y="746864"/>
            <a:ext cx="116994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292B2C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Opportunity to immediately alleviate pressure on the public sector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BC01E11-3EC6-30C0-1719-7A9FC06FDC7A}"/>
              </a:ext>
            </a:extLst>
          </p:cNvPr>
          <p:cNvGrpSpPr/>
          <p:nvPr/>
        </p:nvGrpSpPr>
        <p:grpSpPr>
          <a:xfrm>
            <a:off x="8321898" y="2724241"/>
            <a:ext cx="3484339" cy="1883769"/>
            <a:chOff x="8321898" y="2717127"/>
            <a:chExt cx="3484339" cy="1883769"/>
          </a:xfrm>
        </p:grpSpPr>
        <p:sp>
          <p:nvSpPr>
            <p:cNvPr id="13" name="Rounded Rectangle 11">
              <a:extLst>
                <a:ext uri="{FF2B5EF4-FFF2-40B4-BE49-F238E27FC236}">
                  <a16:creationId xmlns:a16="http://schemas.microsoft.com/office/drawing/2014/main" id="{BC26108B-629F-A94B-93AA-A2AF21AFBFE1}"/>
                </a:ext>
              </a:extLst>
            </p:cNvPr>
            <p:cNvSpPr/>
            <p:nvPr/>
          </p:nvSpPr>
          <p:spPr>
            <a:xfrm flipH="1">
              <a:off x="8878528" y="2717127"/>
              <a:ext cx="2927709" cy="1883769"/>
            </a:xfrm>
            <a:prstGeom prst="roundRect">
              <a:avLst>
                <a:gd name="adj" fmla="val 11817"/>
              </a:avLst>
            </a:prstGeom>
            <a:solidFill>
              <a:schemeClr val="accent2"/>
            </a:solidFill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Employed uninsured sector is around 19m lives</a:t>
              </a:r>
              <a:b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</a:br>
              <a: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who are paying out of pocket or dependent on the public sector</a:t>
              </a:r>
            </a:p>
          </p:txBody>
        </p: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28AB0588-BF44-671F-1606-39A1BDD81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6200000">
              <a:off x="8294383" y="3456514"/>
              <a:ext cx="550293" cy="495264"/>
            </a:xfrm>
            <a:prstGeom prst="rect">
              <a:avLst/>
            </a:prstGeom>
            <a:effectLst>
              <a:outerShdw blurRad="508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FDC04D-C002-5DA9-9FCA-C8B433CD0C97}"/>
              </a:ext>
            </a:extLst>
          </p:cNvPr>
          <p:cNvGrpSpPr/>
          <p:nvPr/>
        </p:nvGrpSpPr>
        <p:grpSpPr>
          <a:xfrm flipH="1">
            <a:off x="382405" y="2724241"/>
            <a:ext cx="3484339" cy="1883769"/>
            <a:chOff x="8474298" y="2929525"/>
            <a:chExt cx="3484339" cy="1883769"/>
          </a:xfrm>
          <a:solidFill>
            <a:schemeClr val="accent1"/>
          </a:solidFill>
        </p:grpSpPr>
        <p:sp>
          <p:nvSpPr>
            <p:cNvPr id="17" name="Rounded Rectangle 11">
              <a:extLst>
                <a:ext uri="{FF2B5EF4-FFF2-40B4-BE49-F238E27FC236}">
                  <a16:creationId xmlns:a16="http://schemas.microsoft.com/office/drawing/2014/main" id="{6B4D102A-C232-114A-2C83-C31CB0E9E8CA}"/>
                </a:ext>
              </a:extLst>
            </p:cNvPr>
            <p:cNvSpPr/>
            <p:nvPr/>
          </p:nvSpPr>
          <p:spPr>
            <a:xfrm flipH="1">
              <a:off x="9030928" y="2929525"/>
              <a:ext cx="2927709" cy="1883769"/>
            </a:xfrm>
            <a:prstGeom prst="roundRect">
              <a:avLst>
                <a:gd name="adj" fmla="val 11817"/>
              </a:avLst>
            </a:prstGeom>
            <a:grpFill/>
            <a:ln w="12700">
              <a:solidFill>
                <a:srgbClr val="FFFFFF"/>
              </a:solidFill>
            </a:ln>
            <a:effectLst>
              <a:outerShdw blurRad="508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 defTabSz="457200"/>
              <a: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Unemployed lives</a:t>
              </a:r>
              <a:b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</a:br>
              <a: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are dependent on</a:t>
              </a:r>
              <a:b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</a:br>
              <a: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tax-funded public sector</a:t>
              </a:r>
              <a:b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</a:br>
              <a: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or paying out of pocket</a:t>
              </a:r>
              <a:b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</a:br>
              <a:r>
                <a:rPr lang="en-ZA" sz="1600" b="1" kern="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for private care</a:t>
              </a:r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2D49A4DF-6ADD-AA70-9659-ECD4AF68C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 rot="16200000">
              <a:off x="8446783" y="3608914"/>
              <a:ext cx="550293" cy="495264"/>
            </a:xfrm>
            <a:prstGeom prst="rect">
              <a:avLst/>
            </a:prstGeom>
            <a:effectLst>
              <a:outerShdw blurRad="508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77FF464-E0EE-545E-B3BD-295362F4415F}"/>
              </a:ext>
            </a:extLst>
          </p:cNvPr>
          <p:cNvSpPr txBox="1"/>
          <p:nvPr/>
        </p:nvSpPr>
        <p:spPr>
          <a:xfrm>
            <a:off x="388936" y="6454164"/>
            <a:ext cx="6267938" cy="276999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/>
                <a:ea typeface="+mn-ea"/>
                <a:cs typeface="+mn-cs"/>
              </a:rPr>
              <a:t>Source: QLFS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C32E16-E796-C102-4610-E0A74E2EBF93}"/>
              </a:ext>
            </a:extLst>
          </p:cNvPr>
          <p:cNvSpPr txBox="1"/>
          <p:nvPr/>
        </p:nvSpPr>
        <p:spPr>
          <a:xfrm>
            <a:off x="712008" y="6015222"/>
            <a:ext cx="10767984" cy="380480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APPROXIMATELY 40% OF SA HOUSEHOLDS ARE USING THE PRIVATE HEALTH SECTOR (GHS)</a:t>
            </a:r>
          </a:p>
        </p:txBody>
      </p:sp>
    </p:spTree>
    <p:extLst>
      <p:ext uri="{BB962C8B-B14F-4D97-AF65-F5344CB8AC3E}">
        <p14:creationId xmlns:p14="http://schemas.microsoft.com/office/powerpoint/2010/main" val="122651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B8105-7FD6-3D63-47F1-0BF487871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The complex health financing landscape in South Africa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3C23C-D415-6F10-F631-1EFDB6153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  <a:spcAft>
                <a:spcPts val="800"/>
              </a:spcAft>
              <a:buNone/>
            </a:pPr>
            <a:r>
              <a:rPr lang="en-ZA" b="1" dirty="0"/>
              <a:t>South Africa is often simplistically characterised as having a two-tier system</a:t>
            </a:r>
            <a:br>
              <a:rPr lang="en-ZA" b="1" dirty="0"/>
            </a:br>
            <a:r>
              <a:rPr lang="en-ZA" b="1" dirty="0"/>
              <a:t>(public and private) but these are not independent nor are individuals</a:t>
            </a:r>
            <a:br>
              <a:rPr lang="en-ZA" b="1" dirty="0"/>
            </a:br>
            <a:r>
              <a:rPr lang="en-ZA" b="1" dirty="0"/>
              <a:t>necessarily only seeking care in one or the other.  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ZA" dirty="0"/>
              <a:t>All are entitled to access public sector facilities on a means-tested basis.  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ZA" dirty="0"/>
              <a:t>Many lower income earners are paying out of pocket for some private sector care</a:t>
            </a:r>
            <a:br>
              <a:rPr lang="en-ZA" dirty="0"/>
            </a:br>
            <a:r>
              <a:rPr lang="en-ZA" dirty="0"/>
              <a:t>as they cannot afford medical scheme cover which is subject to legislated</a:t>
            </a:r>
            <a:br>
              <a:rPr lang="en-ZA" dirty="0"/>
            </a:br>
            <a:r>
              <a:rPr lang="en-ZA" dirty="0"/>
              <a:t>prescribed minimum benefits which sets a floor price for cover.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ZA" dirty="0"/>
              <a:t>Over </a:t>
            </a:r>
            <a:r>
              <a:rPr lang="en-ZA" b="1" dirty="0">
                <a:solidFill>
                  <a:schemeClr val="accent1"/>
                </a:solidFill>
              </a:rPr>
              <a:t>87% </a:t>
            </a:r>
            <a:r>
              <a:rPr lang="en-ZA" dirty="0"/>
              <a:t>of national health budget allocated to provinces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ZA" dirty="0"/>
              <a:t>16% of the population has </a:t>
            </a:r>
            <a:r>
              <a:rPr lang="en-ZA" b="1" dirty="0">
                <a:solidFill>
                  <a:schemeClr val="accent1"/>
                </a:solidFill>
              </a:rPr>
              <a:t>medical scheme </a:t>
            </a:r>
            <a:r>
              <a:rPr lang="en-ZA" dirty="0"/>
              <a:t>cover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ZA" dirty="0"/>
              <a:t>2017 General Household Survey (Stats SA)</a:t>
            </a:r>
          </a:p>
          <a:p>
            <a:pPr lvl="1">
              <a:lnSpc>
                <a:spcPct val="120000"/>
              </a:lnSpc>
              <a:spcAft>
                <a:spcPts val="800"/>
              </a:spcAft>
            </a:pPr>
            <a:r>
              <a:rPr lang="en-ZA" b="1" dirty="0">
                <a:solidFill>
                  <a:schemeClr val="accent1"/>
                </a:solidFill>
              </a:rPr>
              <a:t>27% </a:t>
            </a:r>
            <a:r>
              <a:rPr lang="en-ZA" dirty="0"/>
              <a:t>of households use private healthcare facilities as point of entry</a:t>
            </a:r>
          </a:p>
          <a:p>
            <a:pPr lvl="1">
              <a:lnSpc>
                <a:spcPct val="120000"/>
              </a:lnSpc>
              <a:spcAft>
                <a:spcPts val="800"/>
              </a:spcAft>
            </a:pPr>
            <a:r>
              <a:rPr lang="en-ZA" b="1" dirty="0">
                <a:solidFill>
                  <a:schemeClr val="accent1"/>
                </a:solidFill>
              </a:rPr>
              <a:t>23% </a:t>
            </a:r>
            <a:r>
              <a:rPr lang="en-ZA" dirty="0"/>
              <a:t>of households have at least one member on a medical scheme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ZA" dirty="0"/>
              <a:t>National Income Dynamics survey (UCT, 2014)</a:t>
            </a:r>
          </a:p>
          <a:p>
            <a:pPr lvl="1">
              <a:lnSpc>
                <a:spcPct val="120000"/>
              </a:lnSpc>
              <a:spcAft>
                <a:spcPts val="800"/>
              </a:spcAft>
            </a:pPr>
            <a:r>
              <a:rPr lang="en-ZA" b="1" dirty="0">
                <a:solidFill>
                  <a:schemeClr val="accent1"/>
                </a:solidFill>
              </a:rPr>
              <a:t>41% </a:t>
            </a:r>
            <a:r>
              <a:rPr lang="en-ZA" dirty="0"/>
              <a:t>used private provider at last visit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ZA" dirty="0"/>
              <a:t>SA enjoys high levels of </a:t>
            </a:r>
            <a:r>
              <a:rPr lang="en-ZA" b="1" dirty="0">
                <a:solidFill>
                  <a:schemeClr val="accent1"/>
                </a:solidFill>
              </a:rPr>
              <a:t>catastrophic cost protection </a:t>
            </a:r>
            <a:r>
              <a:rPr lang="en-ZA" dirty="0"/>
              <a:t>(World Bank)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en-ZA" dirty="0"/>
              <a:t>And low levels of </a:t>
            </a:r>
            <a:r>
              <a:rPr lang="en-ZA" b="1" dirty="0">
                <a:solidFill>
                  <a:schemeClr val="accent1"/>
                </a:solidFill>
              </a:rPr>
              <a:t>out of pocket </a:t>
            </a:r>
            <a:r>
              <a:rPr lang="en-ZA" dirty="0"/>
              <a:t>expenditure (WHO).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5DDABC1-38BA-3136-660F-EEF4433A81FF}"/>
              </a:ext>
            </a:extLst>
          </p:cNvPr>
          <p:cNvGrpSpPr/>
          <p:nvPr/>
        </p:nvGrpSpPr>
        <p:grpSpPr>
          <a:xfrm>
            <a:off x="8288814" y="1228725"/>
            <a:ext cx="3514247" cy="2802501"/>
            <a:chOff x="8288814" y="1228725"/>
            <a:chExt cx="3514247" cy="280250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4C6EB90-F0C2-6D1A-1656-ED57FEC09304}"/>
                </a:ext>
              </a:extLst>
            </p:cNvPr>
            <p:cNvSpPr/>
            <p:nvPr/>
          </p:nvSpPr>
          <p:spPr>
            <a:xfrm>
              <a:off x="8367470" y="1398876"/>
              <a:ext cx="3382076" cy="1772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6" name="Picture 5" descr="A computer monitor with a black screen&#10;&#10;Description automatically generated">
              <a:extLst>
                <a:ext uri="{FF2B5EF4-FFF2-40B4-BE49-F238E27FC236}">
                  <a16:creationId xmlns:a16="http://schemas.microsoft.com/office/drawing/2014/main" id="{417935BD-233C-D34D-778F-2A2A59156A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8814" y="1228725"/>
              <a:ext cx="3514247" cy="2802501"/>
            </a:xfrm>
            <a:prstGeom prst="rect">
              <a:avLst/>
            </a:prstGeom>
          </p:spPr>
        </p:pic>
        <p:pic>
          <p:nvPicPr>
            <p:cNvPr id="4" name="Picture 6" descr="Image result for intersection of sets">
              <a:extLst>
                <a:ext uri="{FF2B5EF4-FFF2-40B4-BE49-F238E27FC236}">
                  <a16:creationId xmlns:a16="http://schemas.microsoft.com/office/drawing/2014/main" id="{0F03F17A-4CCA-1B62-54B1-0ABF2041D4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4206" y="1398876"/>
              <a:ext cx="2989708" cy="1772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8243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5E9F2A8E-0001-61DA-28BE-5D3952689177}"/>
              </a:ext>
            </a:extLst>
          </p:cNvPr>
          <p:cNvSpPr/>
          <p:nvPr/>
        </p:nvSpPr>
        <p:spPr>
          <a:xfrm rot="10800000" flipH="1">
            <a:off x="6306482" y="1905402"/>
            <a:ext cx="5491161" cy="4448348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B0FDD1-8923-61FF-B546-621FE352FBE3}"/>
              </a:ext>
            </a:extLst>
          </p:cNvPr>
          <p:cNvSpPr txBox="1"/>
          <p:nvPr/>
        </p:nvSpPr>
        <p:spPr>
          <a:xfrm>
            <a:off x="6306481" y="1233488"/>
            <a:ext cx="5491162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+mj-lt"/>
              </a:rPr>
              <a:t>HEALTHCARE FINANCING (% ALLOCATION)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BC0B3A-4AC8-A711-E39A-3A57790A3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>
                <a:ea typeface="Open Sans"/>
                <a:cs typeface="Open Sans"/>
              </a:rPr>
              <a:t>Interpretting</a:t>
            </a:r>
            <a:r>
              <a:rPr lang="en-ZA" dirty="0">
                <a:ea typeface="Open Sans"/>
                <a:cs typeface="Open Sans"/>
              </a:rPr>
              <a:t> International comparatives </a:t>
            </a:r>
            <a:endParaRPr lang="en-ZA" dirty="0"/>
          </a:p>
        </p:txBody>
      </p:sp>
      <p:sp>
        <p:nvSpPr>
          <p:cNvPr id="5" name="Rounded Rectangle 11">
            <a:extLst>
              <a:ext uri="{FF2B5EF4-FFF2-40B4-BE49-F238E27FC236}">
                <a16:creationId xmlns:a16="http://schemas.microsoft.com/office/drawing/2014/main" id="{6B7A3D0E-236A-D82F-23EF-753F6317F8F9}"/>
              </a:ext>
            </a:extLst>
          </p:cNvPr>
          <p:cNvSpPr/>
          <p:nvPr/>
        </p:nvSpPr>
        <p:spPr>
          <a:xfrm rot="10800000" flipH="1">
            <a:off x="388939" y="1908613"/>
            <a:ext cx="5491161" cy="4448348"/>
          </a:xfrm>
          <a:prstGeom prst="round2SameRect">
            <a:avLst>
              <a:gd name="adj1" fmla="val 5857"/>
              <a:gd name="adj2" fmla="val 0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US" sz="1600" b="1" ker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1FB88F-BBB8-742E-9698-33181D921D28}"/>
              </a:ext>
            </a:extLst>
          </p:cNvPr>
          <p:cNvSpPr txBox="1"/>
          <p:nvPr/>
        </p:nvSpPr>
        <p:spPr>
          <a:xfrm>
            <a:off x="388938" y="1236699"/>
            <a:ext cx="5491162" cy="519427"/>
          </a:xfrm>
          <a:prstGeom prst="round2SameRect">
            <a:avLst/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+mj-lt"/>
              </a:rPr>
              <a:t>HEALTHCARE FINANCING (PPP PER CAPITA)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8242279-AEFE-74BE-8E9B-2DA4C67F1801}"/>
              </a:ext>
            </a:extLst>
          </p:cNvPr>
          <p:cNvGrpSpPr/>
          <p:nvPr/>
        </p:nvGrpSpPr>
        <p:grpSpPr>
          <a:xfrm>
            <a:off x="392809" y="1756126"/>
            <a:ext cx="11406382" cy="64451"/>
            <a:chOff x="392809" y="1756126"/>
            <a:chExt cx="11406382" cy="6445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1A3604-7544-7FBD-84AD-27CD4D015CF7}"/>
                </a:ext>
              </a:extLst>
            </p:cNvPr>
            <p:cNvSpPr/>
            <p:nvPr/>
          </p:nvSpPr>
          <p:spPr>
            <a:xfrm>
              <a:off x="392809" y="1756126"/>
              <a:ext cx="54900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C3E4E92-ECEB-7177-4481-CB0572CC4484}"/>
                </a:ext>
              </a:extLst>
            </p:cNvPr>
            <p:cNvSpPr/>
            <p:nvPr/>
          </p:nvSpPr>
          <p:spPr>
            <a:xfrm>
              <a:off x="6309191" y="1756126"/>
              <a:ext cx="5490000" cy="644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9FE7DD8-649C-C1F9-BA08-7B5370483E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2371166"/>
              </p:ext>
            </p:extLst>
          </p:nvPr>
        </p:nvGraphicFramePr>
        <p:xfrm>
          <a:off x="392809" y="1973064"/>
          <a:ext cx="5398391" cy="4172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669E3056-8A27-6A7E-88E0-4B986D2D37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0073946"/>
              </p:ext>
            </p:extLst>
          </p:nvPr>
        </p:nvGraphicFramePr>
        <p:xfrm>
          <a:off x="6311900" y="1973064"/>
          <a:ext cx="5322083" cy="4264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29B4A42-A95A-17C9-BA8D-59502F171C60}"/>
              </a:ext>
            </a:extLst>
          </p:cNvPr>
          <p:cNvSpPr/>
          <p:nvPr/>
        </p:nvSpPr>
        <p:spPr>
          <a:xfrm>
            <a:off x="4131325" y="4784075"/>
            <a:ext cx="239618" cy="1388126"/>
          </a:xfrm>
          <a:prstGeom prst="roundRect">
            <a:avLst/>
          </a:prstGeom>
          <a:noFill/>
          <a:ln w="254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  <a:effectLst>
            <a:glow rad="254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10E56D8-C532-30E9-2858-9E8A1E4E5C4E}"/>
              </a:ext>
            </a:extLst>
          </p:cNvPr>
          <p:cNvSpPr/>
          <p:nvPr/>
        </p:nvSpPr>
        <p:spPr>
          <a:xfrm>
            <a:off x="9838951" y="2777519"/>
            <a:ext cx="239618" cy="3394682"/>
          </a:xfrm>
          <a:prstGeom prst="roundRect">
            <a:avLst/>
          </a:prstGeom>
          <a:noFill/>
          <a:ln w="254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  <a:effectLst>
            <a:glow rad="25400"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3171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D39B56CB-F5C9-AABB-69E6-05A1990DC40A}"/>
              </a:ext>
            </a:extLst>
          </p:cNvPr>
          <p:cNvSpPr/>
          <p:nvPr/>
        </p:nvSpPr>
        <p:spPr>
          <a:xfrm>
            <a:off x="0" y="4080387"/>
            <a:ext cx="12192000" cy="2777613"/>
          </a:xfrm>
          <a:prstGeom prst="round2SameRect">
            <a:avLst>
              <a:gd name="adj1" fmla="val 8525"/>
              <a:gd name="adj2" fmla="val 0"/>
            </a:avLst>
          </a:prstGeom>
          <a:blipFill>
            <a:blip r:embed="rId2">
              <a:alphaModFix amt="74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157129-37FC-28B2-5365-41EE873DA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Transforming the SA Health System</a:t>
            </a:r>
          </a:p>
        </p:txBody>
      </p:sp>
      <p:sp>
        <p:nvSpPr>
          <p:cNvPr id="3" name="Rounded Rectangle 11">
            <a:extLst>
              <a:ext uri="{FF2B5EF4-FFF2-40B4-BE49-F238E27FC236}">
                <a16:creationId xmlns:a16="http://schemas.microsoft.com/office/drawing/2014/main" id="{5C7434B0-ED91-A3B7-47CB-86CCE8A36FD7}"/>
              </a:ext>
            </a:extLst>
          </p:cNvPr>
          <p:cNvSpPr/>
          <p:nvPr/>
        </p:nvSpPr>
        <p:spPr>
          <a:xfrm>
            <a:off x="388936" y="4718052"/>
            <a:ext cx="2187088" cy="1751010"/>
          </a:xfrm>
          <a:prstGeom prst="roundRect">
            <a:avLst>
              <a:gd name="adj" fmla="val 12062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72000" tIns="576000" rIns="72000" bIns="72000" rtlCol="0" anchor="t" anchorCtr="0">
            <a:noAutofit/>
          </a:bodyPr>
          <a:lstStyle/>
          <a:p>
            <a:pPr algn="ctr" defTabSz="457200">
              <a:lnSpc>
                <a:spcPct val="110000"/>
              </a:lnSpc>
              <a:spcAft>
                <a:spcPts val="600"/>
              </a:spcAft>
            </a:pPr>
            <a:r>
              <a:rPr lang="en-ZA" sz="1400" kern="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Addressing inefficiencies in public and private care</a:t>
            </a:r>
          </a:p>
        </p:txBody>
      </p:sp>
      <p:sp>
        <p:nvSpPr>
          <p:cNvPr id="4" name="Rounded Rectangle 11">
            <a:extLst>
              <a:ext uri="{FF2B5EF4-FFF2-40B4-BE49-F238E27FC236}">
                <a16:creationId xmlns:a16="http://schemas.microsoft.com/office/drawing/2014/main" id="{B4DD6908-7D75-FA7B-EF98-175493433AA4}"/>
              </a:ext>
            </a:extLst>
          </p:cNvPr>
          <p:cNvSpPr/>
          <p:nvPr/>
        </p:nvSpPr>
        <p:spPr>
          <a:xfrm>
            <a:off x="2696490" y="4718052"/>
            <a:ext cx="2187088" cy="1751010"/>
          </a:xfrm>
          <a:prstGeom prst="roundRect">
            <a:avLst>
              <a:gd name="adj" fmla="val 12062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72000" tIns="576000" rIns="72000" bIns="72000" rtlCol="0" anchor="t" anchorCtr="0">
            <a:noAutofit/>
          </a:bodyPr>
          <a:lstStyle/>
          <a:p>
            <a:pPr algn="ctr" defTabSz="457200">
              <a:lnSpc>
                <a:spcPct val="110000"/>
              </a:lnSpc>
              <a:spcAft>
                <a:spcPts val="600"/>
              </a:spcAft>
            </a:pPr>
            <a:r>
              <a:rPr lang="en-ZA" sz="1400" kern="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Human</a:t>
            </a:r>
            <a:br>
              <a:rPr lang="en-ZA" sz="1400" kern="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lang="en-ZA" sz="1400" kern="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resource planning </a:t>
            </a:r>
          </a:p>
        </p:txBody>
      </p:sp>
      <p:sp>
        <p:nvSpPr>
          <p:cNvPr id="5" name="Rounded Rectangle 11">
            <a:extLst>
              <a:ext uri="{FF2B5EF4-FFF2-40B4-BE49-F238E27FC236}">
                <a16:creationId xmlns:a16="http://schemas.microsoft.com/office/drawing/2014/main" id="{AE677D07-7F3C-4938-0B4D-A7F66F2A0FEA}"/>
              </a:ext>
            </a:extLst>
          </p:cNvPr>
          <p:cNvSpPr/>
          <p:nvPr/>
        </p:nvSpPr>
        <p:spPr>
          <a:xfrm>
            <a:off x="5004042" y="4718052"/>
            <a:ext cx="2187088" cy="1751010"/>
          </a:xfrm>
          <a:prstGeom prst="roundRect">
            <a:avLst>
              <a:gd name="adj" fmla="val 12062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72000" tIns="576000" rIns="72000" bIns="72000" rtlCol="0" anchor="t" anchorCtr="0">
            <a:noAutofit/>
          </a:bodyPr>
          <a:lstStyle/>
          <a:p>
            <a:pPr algn="ctr" defTabSz="457200">
              <a:lnSpc>
                <a:spcPct val="110000"/>
              </a:lnSpc>
              <a:spcAft>
                <a:spcPts val="600"/>
              </a:spcAft>
            </a:pPr>
            <a:r>
              <a:rPr lang="en-ZA" sz="1400" b="1" kern="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Collaborative efforts to improve health system infrastructure</a:t>
            </a:r>
          </a:p>
        </p:txBody>
      </p:sp>
      <p:sp>
        <p:nvSpPr>
          <p:cNvPr id="6" name="Rounded Rectangle 11">
            <a:extLst>
              <a:ext uri="{FF2B5EF4-FFF2-40B4-BE49-F238E27FC236}">
                <a16:creationId xmlns:a16="http://schemas.microsoft.com/office/drawing/2014/main" id="{6DABF230-8AF0-A793-5D72-1B07208FD3CE}"/>
              </a:ext>
            </a:extLst>
          </p:cNvPr>
          <p:cNvSpPr/>
          <p:nvPr/>
        </p:nvSpPr>
        <p:spPr>
          <a:xfrm>
            <a:off x="7311595" y="4718052"/>
            <a:ext cx="2187088" cy="1751010"/>
          </a:xfrm>
          <a:prstGeom prst="roundRect">
            <a:avLst>
              <a:gd name="adj" fmla="val 12062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72000" tIns="576000" rIns="72000" bIns="72000" rtlCol="0" anchor="t" anchorCtr="0">
            <a:noAutofit/>
          </a:bodyPr>
          <a:lstStyle/>
          <a:p>
            <a:pPr algn="ctr" defTabSz="457200">
              <a:lnSpc>
                <a:spcPct val="110000"/>
              </a:lnSpc>
              <a:spcAft>
                <a:spcPts val="600"/>
              </a:spcAft>
            </a:pPr>
            <a:r>
              <a:rPr lang="en-ZA" sz="1400" kern="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Information systems to enhance delivery</a:t>
            </a:r>
          </a:p>
        </p:txBody>
      </p:sp>
      <p:sp>
        <p:nvSpPr>
          <p:cNvPr id="9" name="Rounded Rectangle 11">
            <a:extLst>
              <a:ext uri="{FF2B5EF4-FFF2-40B4-BE49-F238E27FC236}">
                <a16:creationId xmlns:a16="http://schemas.microsoft.com/office/drawing/2014/main" id="{5AEBCCA5-695A-7ECC-5BC9-50E45889593B}"/>
              </a:ext>
            </a:extLst>
          </p:cNvPr>
          <p:cNvSpPr/>
          <p:nvPr/>
        </p:nvSpPr>
        <p:spPr>
          <a:xfrm>
            <a:off x="9619149" y="4718052"/>
            <a:ext cx="2187088" cy="1751010"/>
          </a:xfrm>
          <a:prstGeom prst="roundRect">
            <a:avLst>
              <a:gd name="adj" fmla="val 12062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72000" tIns="576000" rIns="72000" bIns="72000" rtlCol="0" anchor="t" anchorCtr="0">
            <a:noAutofit/>
          </a:bodyPr>
          <a:lstStyle/>
          <a:p>
            <a:pPr algn="ctr" defTabSz="457200">
              <a:lnSpc>
                <a:spcPct val="110000"/>
              </a:lnSpc>
              <a:spcAft>
                <a:spcPts val="600"/>
              </a:spcAft>
            </a:pPr>
            <a:r>
              <a:rPr lang="en-ZA" sz="1400" kern="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Outcomes monitoring</a:t>
            </a:r>
            <a:br>
              <a:rPr lang="en-ZA" sz="1400" kern="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lang="en-ZA" sz="1400" kern="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and evaluation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7A9B16-FAED-12DC-30C3-25B1BC02DB7E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11">
            <a:extLst>
              <a:ext uri="{FF2B5EF4-FFF2-40B4-BE49-F238E27FC236}">
                <a16:creationId xmlns:a16="http://schemas.microsoft.com/office/drawing/2014/main" id="{C3285151-FA4A-72F2-3152-EC1B69D447DD}"/>
              </a:ext>
            </a:extLst>
          </p:cNvPr>
          <p:cNvSpPr/>
          <p:nvPr/>
        </p:nvSpPr>
        <p:spPr>
          <a:xfrm flipH="1">
            <a:off x="963159" y="4198729"/>
            <a:ext cx="1038643" cy="1038643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2000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16" name="Rounded Rectangle 11">
            <a:extLst>
              <a:ext uri="{FF2B5EF4-FFF2-40B4-BE49-F238E27FC236}">
                <a16:creationId xmlns:a16="http://schemas.microsoft.com/office/drawing/2014/main" id="{361AD605-B1D6-3E15-AA26-2F50172B0751}"/>
              </a:ext>
            </a:extLst>
          </p:cNvPr>
          <p:cNvSpPr/>
          <p:nvPr/>
        </p:nvSpPr>
        <p:spPr>
          <a:xfrm flipH="1">
            <a:off x="3270712" y="4198729"/>
            <a:ext cx="1038643" cy="1038643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2000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19" name="Rounded Rectangle 11">
            <a:extLst>
              <a:ext uri="{FF2B5EF4-FFF2-40B4-BE49-F238E27FC236}">
                <a16:creationId xmlns:a16="http://schemas.microsoft.com/office/drawing/2014/main" id="{D68FD3E3-C8D5-F2BF-9D72-583321D331FA}"/>
              </a:ext>
            </a:extLst>
          </p:cNvPr>
          <p:cNvSpPr/>
          <p:nvPr/>
        </p:nvSpPr>
        <p:spPr>
          <a:xfrm flipH="1">
            <a:off x="5578266" y="4198729"/>
            <a:ext cx="1038643" cy="1038643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2000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20" name="Rounded Rectangle 11">
            <a:extLst>
              <a:ext uri="{FF2B5EF4-FFF2-40B4-BE49-F238E27FC236}">
                <a16:creationId xmlns:a16="http://schemas.microsoft.com/office/drawing/2014/main" id="{FD64AE77-71C3-8FE2-FCD5-F74AA9A32F44}"/>
              </a:ext>
            </a:extLst>
          </p:cNvPr>
          <p:cNvSpPr/>
          <p:nvPr/>
        </p:nvSpPr>
        <p:spPr>
          <a:xfrm flipH="1">
            <a:off x="7885820" y="4198729"/>
            <a:ext cx="1038643" cy="1038643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2000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sp>
        <p:nvSpPr>
          <p:cNvPr id="21" name="Rounded Rectangle 11">
            <a:extLst>
              <a:ext uri="{FF2B5EF4-FFF2-40B4-BE49-F238E27FC236}">
                <a16:creationId xmlns:a16="http://schemas.microsoft.com/office/drawing/2014/main" id="{6BC81CF9-BFE5-10E5-18A8-24D7A28DD038}"/>
              </a:ext>
            </a:extLst>
          </p:cNvPr>
          <p:cNvSpPr/>
          <p:nvPr/>
        </p:nvSpPr>
        <p:spPr>
          <a:xfrm flipH="1">
            <a:off x="10193372" y="4198729"/>
            <a:ext cx="1038643" cy="1038643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98000">
                <a:schemeClr val="accent2"/>
              </a:gs>
            </a:gsLst>
            <a:lin ang="2700000" scaled="1"/>
            <a:tileRect/>
          </a:gra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/>
            <a:endParaRPr lang="en-ZA" sz="2000" b="1" kern="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pic>
        <p:nvPicPr>
          <p:cNvPr id="24" name="Picture 23" descr="A triangle with a exclamation mark&#10;&#10;Description automatically generated">
            <a:extLst>
              <a:ext uri="{FF2B5EF4-FFF2-40B4-BE49-F238E27FC236}">
                <a16:creationId xmlns:a16="http://schemas.microsoft.com/office/drawing/2014/main" id="{CDD85909-5C77-9ACA-D21C-A7537C0E49F2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1084823" y="4284736"/>
            <a:ext cx="817604" cy="815633"/>
          </a:xfrm>
          <a:prstGeom prst="rect">
            <a:avLst/>
          </a:prstGeom>
        </p:spPr>
      </p:pic>
      <p:pic>
        <p:nvPicPr>
          <p:cNvPr id="26" name="Picture 25" descr="A black and white diagram&#10;&#10;Description automatically generated">
            <a:extLst>
              <a:ext uri="{FF2B5EF4-FFF2-40B4-BE49-F238E27FC236}">
                <a16:creationId xmlns:a16="http://schemas.microsoft.com/office/drawing/2014/main" id="{393A6803-5D64-D253-CF9D-E9896AD5CB02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</a:blip>
          <a:stretch>
            <a:fillRect/>
          </a:stretch>
        </p:blipFill>
        <p:spPr>
          <a:xfrm>
            <a:off x="3398555" y="4297034"/>
            <a:ext cx="789128" cy="791035"/>
          </a:xfrm>
          <a:prstGeom prst="rect">
            <a:avLst/>
          </a:prstGeom>
        </p:spPr>
      </p:pic>
      <p:pic>
        <p:nvPicPr>
          <p:cNvPr id="28" name="Picture 27" descr="A graph with a arrow pointing up&#10;&#10;Description automatically generated">
            <a:extLst>
              <a:ext uri="{FF2B5EF4-FFF2-40B4-BE49-F238E27FC236}">
                <a16:creationId xmlns:a16="http://schemas.microsoft.com/office/drawing/2014/main" id="{A571A8B5-1B43-0568-00DE-11AE26AC3DDB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</a:blip>
          <a:stretch>
            <a:fillRect/>
          </a:stretch>
        </p:blipFill>
        <p:spPr>
          <a:xfrm>
            <a:off x="5668938" y="4297034"/>
            <a:ext cx="846838" cy="846838"/>
          </a:xfrm>
          <a:prstGeom prst="rect">
            <a:avLst/>
          </a:prstGeom>
        </p:spPr>
      </p:pic>
      <p:pic>
        <p:nvPicPr>
          <p:cNvPr id="30" name="Picture 29" descr="A checklist on a black background&#10;&#10;Description automatically generated">
            <a:extLst>
              <a:ext uri="{FF2B5EF4-FFF2-40B4-BE49-F238E27FC236}">
                <a16:creationId xmlns:a16="http://schemas.microsoft.com/office/drawing/2014/main" id="{71447B8C-C9B6-BAA3-3636-D235503AE56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7784685" y="4087113"/>
            <a:ext cx="1264923" cy="1261875"/>
          </a:xfrm>
          <a:prstGeom prst="rect">
            <a:avLst/>
          </a:prstGeom>
        </p:spPr>
      </p:pic>
      <p:pic>
        <p:nvPicPr>
          <p:cNvPr id="32" name="Picture 31" descr="A grey line drawing of a magnifying glass&#10;&#10;Description automatically generated">
            <a:extLst>
              <a:ext uri="{FF2B5EF4-FFF2-40B4-BE49-F238E27FC236}">
                <a16:creationId xmlns:a16="http://schemas.microsoft.com/office/drawing/2014/main" id="{9CAD75A9-BAC3-37E7-3DAB-232FB584C8E8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</a:blip>
          <a:stretch>
            <a:fillRect/>
          </a:stretch>
        </p:blipFill>
        <p:spPr>
          <a:xfrm>
            <a:off x="10285776" y="4297034"/>
            <a:ext cx="853833" cy="853833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C79BF81B-4CBA-0540-F8AD-D1E6FE6A8263}"/>
              </a:ext>
            </a:extLst>
          </p:cNvPr>
          <p:cNvGrpSpPr/>
          <p:nvPr/>
        </p:nvGrpSpPr>
        <p:grpSpPr>
          <a:xfrm>
            <a:off x="4606466" y="984379"/>
            <a:ext cx="2994544" cy="2777175"/>
            <a:chOff x="4606466" y="984379"/>
            <a:chExt cx="2994544" cy="2777175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3700248-297E-1A18-0D64-1DCF49F75B6A}"/>
                </a:ext>
              </a:extLst>
            </p:cNvPr>
            <p:cNvGrpSpPr/>
            <p:nvPr/>
          </p:nvGrpSpPr>
          <p:grpSpPr>
            <a:xfrm>
              <a:off x="4606466" y="984379"/>
              <a:ext cx="2974012" cy="2777175"/>
              <a:chOff x="4606466" y="1060019"/>
              <a:chExt cx="2974012" cy="2777175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F972F7F1-31FB-BEDA-9D3D-F39D207D13C6}"/>
                  </a:ext>
                </a:extLst>
              </p:cNvPr>
              <p:cNvSpPr/>
              <p:nvPr/>
            </p:nvSpPr>
            <p:spPr>
              <a:xfrm rot="5400000" flipH="1">
                <a:off x="6031752" y="2786574"/>
                <a:ext cx="121210" cy="608772"/>
              </a:xfrm>
              <a:custGeom>
                <a:avLst/>
                <a:gdLst>
                  <a:gd name="connsiteX0" fmla="*/ 1259 w 145073"/>
                  <a:gd name="connsiteY0" fmla="*/ 0 h 946388"/>
                  <a:gd name="connsiteX1" fmla="*/ 145073 w 145073"/>
                  <a:gd name="connsiteY1" fmla="*/ 473194 h 946388"/>
                  <a:gd name="connsiteX2" fmla="*/ 1259 w 145073"/>
                  <a:gd name="connsiteY2" fmla="*/ 946388 h 946388"/>
                  <a:gd name="connsiteX3" fmla="*/ 0 w 145073"/>
                  <a:gd name="connsiteY3" fmla="*/ 945970 h 946388"/>
                  <a:gd name="connsiteX4" fmla="*/ 0 w 145073"/>
                  <a:gd name="connsiteY4" fmla="*/ 418 h 946388"/>
                  <a:gd name="connsiteX5" fmla="*/ 1259 w 145073"/>
                  <a:gd name="connsiteY5" fmla="*/ 0 h 94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073" h="946388">
                    <a:moveTo>
                      <a:pt x="1259" y="0"/>
                    </a:moveTo>
                    <a:cubicBezTo>
                      <a:pt x="80685" y="0"/>
                      <a:pt x="145073" y="211856"/>
                      <a:pt x="145073" y="473194"/>
                    </a:cubicBezTo>
                    <a:cubicBezTo>
                      <a:pt x="145073" y="734532"/>
                      <a:pt x="80685" y="946388"/>
                      <a:pt x="1259" y="946388"/>
                    </a:cubicBezTo>
                    <a:lnTo>
                      <a:pt x="0" y="945970"/>
                    </a:lnTo>
                    <a:lnTo>
                      <a:pt x="0" y="418"/>
                    </a:lnTo>
                    <a:lnTo>
                      <a:pt x="125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0000">
                      <a:alpha val="35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ZA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E0676404-F337-87C1-15B3-B260E92C8150}"/>
                  </a:ext>
                </a:extLst>
              </p:cNvPr>
              <p:cNvSpPr/>
              <p:nvPr/>
            </p:nvSpPr>
            <p:spPr>
              <a:xfrm rot="19723720" flipH="1">
                <a:off x="6397981" y="2150457"/>
                <a:ext cx="121210" cy="608772"/>
              </a:xfrm>
              <a:custGeom>
                <a:avLst/>
                <a:gdLst>
                  <a:gd name="connsiteX0" fmla="*/ 1259 w 145073"/>
                  <a:gd name="connsiteY0" fmla="*/ 0 h 946388"/>
                  <a:gd name="connsiteX1" fmla="*/ 145073 w 145073"/>
                  <a:gd name="connsiteY1" fmla="*/ 473194 h 946388"/>
                  <a:gd name="connsiteX2" fmla="*/ 1259 w 145073"/>
                  <a:gd name="connsiteY2" fmla="*/ 946388 h 946388"/>
                  <a:gd name="connsiteX3" fmla="*/ 0 w 145073"/>
                  <a:gd name="connsiteY3" fmla="*/ 945970 h 946388"/>
                  <a:gd name="connsiteX4" fmla="*/ 0 w 145073"/>
                  <a:gd name="connsiteY4" fmla="*/ 418 h 946388"/>
                  <a:gd name="connsiteX5" fmla="*/ 1259 w 145073"/>
                  <a:gd name="connsiteY5" fmla="*/ 0 h 94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073" h="946388">
                    <a:moveTo>
                      <a:pt x="1259" y="0"/>
                    </a:moveTo>
                    <a:cubicBezTo>
                      <a:pt x="80685" y="0"/>
                      <a:pt x="145073" y="211856"/>
                      <a:pt x="145073" y="473194"/>
                    </a:cubicBezTo>
                    <a:cubicBezTo>
                      <a:pt x="145073" y="734532"/>
                      <a:pt x="80685" y="946388"/>
                      <a:pt x="1259" y="946388"/>
                    </a:cubicBezTo>
                    <a:lnTo>
                      <a:pt x="0" y="945970"/>
                    </a:lnTo>
                    <a:lnTo>
                      <a:pt x="0" y="418"/>
                    </a:lnTo>
                    <a:lnTo>
                      <a:pt x="125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0000">
                      <a:alpha val="35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ZA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C4FC53E2-7720-CEE7-A726-00732BCBFD46}"/>
                  </a:ext>
                </a:extLst>
              </p:cNvPr>
              <p:cNvSpPr/>
              <p:nvPr/>
            </p:nvSpPr>
            <p:spPr>
              <a:xfrm rot="1876280">
                <a:off x="5663012" y="2157286"/>
                <a:ext cx="121210" cy="608772"/>
              </a:xfrm>
              <a:custGeom>
                <a:avLst/>
                <a:gdLst>
                  <a:gd name="connsiteX0" fmla="*/ 1259 w 145073"/>
                  <a:gd name="connsiteY0" fmla="*/ 0 h 946388"/>
                  <a:gd name="connsiteX1" fmla="*/ 145073 w 145073"/>
                  <a:gd name="connsiteY1" fmla="*/ 473194 h 946388"/>
                  <a:gd name="connsiteX2" fmla="*/ 1259 w 145073"/>
                  <a:gd name="connsiteY2" fmla="*/ 946388 h 946388"/>
                  <a:gd name="connsiteX3" fmla="*/ 0 w 145073"/>
                  <a:gd name="connsiteY3" fmla="*/ 945970 h 946388"/>
                  <a:gd name="connsiteX4" fmla="*/ 0 w 145073"/>
                  <a:gd name="connsiteY4" fmla="*/ 418 h 946388"/>
                  <a:gd name="connsiteX5" fmla="*/ 1259 w 145073"/>
                  <a:gd name="connsiteY5" fmla="*/ 0 h 946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073" h="946388">
                    <a:moveTo>
                      <a:pt x="1259" y="0"/>
                    </a:moveTo>
                    <a:cubicBezTo>
                      <a:pt x="80685" y="0"/>
                      <a:pt x="145073" y="211856"/>
                      <a:pt x="145073" y="473194"/>
                    </a:cubicBezTo>
                    <a:cubicBezTo>
                      <a:pt x="145073" y="734532"/>
                      <a:pt x="80685" y="946388"/>
                      <a:pt x="1259" y="946388"/>
                    </a:cubicBezTo>
                    <a:lnTo>
                      <a:pt x="0" y="945970"/>
                    </a:lnTo>
                    <a:lnTo>
                      <a:pt x="0" y="418"/>
                    </a:lnTo>
                    <a:lnTo>
                      <a:pt x="125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0000">
                      <a:alpha val="35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ZA"/>
              </a:p>
            </p:txBody>
          </p:sp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0B51283D-497B-90D0-E8B3-DC13E4F61356}"/>
                  </a:ext>
                </a:extLst>
              </p:cNvPr>
              <p:cNvSpPr/>
              <p:nvPr/>
            </p:nvSpPr>
            <p:spPr>
              <a:xfrm>
                <a:off x="5341818" y="1060019"/>
                <a:ext cx="1487891" cy="1487891"/>
              </a:xfrm>
              <a:prstGeom prst="arc">
                <a:avLst>
                  <a:gd name="adj1" fmla="val 7182666"/>
                  <a:gd name="adj2" fmla="val 3597369"/>
                </a:avLst>
              </a:prstGeom>
              <a:ln w="3302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605E783E-4C53-418C-4D30-C141B422EDD3}"/>
                  </a:ext>
                </a:extLst>
              </p:cNvPr>
              <p:cNvSpPr/>
              <p:nvPr/>
            </p:nvSpPr>
            <p:spPr>
              <a:xfrm rot="7200000">
                <a:off x="6092587" y="2349303"/>
                <a:ext cx="1487891" cy="1487891"/>
              </a:xfrm>
              <a:prstGeom prst="arc">
                <a:avLst>
                  <a:gd name="adj1" fmla="val 7182666"/>
                  <a:gd name="adj2" fmla="val 3597369"/>
                </a:avLst>
              </a:prstGeom>
              <a:ln w="3302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40865404-D0AC-D6BC-7CFF-F5F938DF7408}"/>
                  </a:ext>
                </a:extLst>
              </p:cNvPr>
              <p:cNvSpPr/>
              <p:nvPr/>
            </p:nvSpPr>
            <p:spPr>
              <a:xfrm rot="14400000" flipH="1">
                <a:off x="4606466" y="2349303"/>
                <a:ext cx="1487891" cy="1487891"/>
              </a:xfrm>
              <a:prstGeom prst="arc">
                <a:avLst>
                  <a:gd name="adj1" fmla="val 7182666"/>
                  <a:gd name="adj2" fmla="val 3597369"/>
                </a:avLst>
              </a:prstGeom>
              <a:ln w="3302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</p:grpSp>
        <p:pic>
          <p:nvPicPr>
            <p:cNvPr id="53" name="Picture 52" descr="A flag in a circle&#10;&#10;Description automatically generated">
              <a:extLst>
                <a:ext uri="{FF2B5EF4-FFF2-40B4-BE49-F238E27FC236}">
                  <a16:creationId xmlns:a16="http://schemas.microsoft.com/office/drawing/2014/main" id="{FAAE27C3-9EF8-2282-9CAC-2326F105E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33559" y="2228784"/>
              <a:ext cx="743714" cy="746762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C88029-4791-A410-0D3E-A0CDCC51904F}"/>
                </a:ext>
              </a:extLst>
            </p:cNvPr>
            <p:cNvSpPr/>
            <p:nvPr/>
          </p:nvSpPr>
          <p:spPr>
            <a:xfrm>
              <a:off x="5341818" y="1573572"/>
              <a:ext cx="14496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72000" anchor="ctr">
              <a:noAutofit/>
            </a:bodyPr>
            <a:lstStyle/>
            <a:p>
              <a:pPr marL="0" lvl="1" algn="ctr">
                <a:defRPr/>
              </a:pPr>
              <a:r>
                <a:rPr kumimoji="0" lang="en-ZA" sz="1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PATIENTS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D2A160E-F74A-350F-A500-F413A30E88ED}"/>
                </a:ext>
              </a:extLst>
            </p:cNvPr>
            <p:cNvSpPr/>
            <p:nvPr/>
          </p:nvSpPr>
          <p:spPr>
            <a:xfrm>
              <a:off x="4609822" y="2893288"/>
              <a:ext cx="14496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72000" anchor="ctr">
              <a:noAutofit/>
            </a:bodyPr>
            <a:lstStyle/>
            <a:p>
              <a:pPr marL="0" lvl="1" algn="ctr">
                <a:defRPr/>
              </a:pPr>
              <a:r>
                <a:rPr kumimoji="0" lang="en-ZA" sz="1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FUNDING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8CAD99A-5E1A-373A-F948-FD3F54DA1B0F}"/>
                </a:ext>
              </a:extLst>
            </p:cNvPr>
            <p:cNvSpPr/>
            <p:nvPr/>
          </p:nvSpPr>
          <p:spPr>
            <a:xfrm>
              <a:off x="6151344" y="2893288"/>
              <a:ext cx="14496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72000" anchor="ctr">
              <a:noAutofit/>
            </a:bodyPr>
            <a:lstStyle/>
            <a:p>
              <a:pPr marL="0" lvl="1" algn="ctr">
                <a:defRPr/>
              </a:pPr>
              <a:r>
                <a:rPr kumimoji="0" lang="en-ZA" sz="1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PROVIDERS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938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21682170-7900-B2B2-63C5-39D9FAB502A0}"/>
              </a:ext>
            </a:extLst>
          </p:cNvPr>
          <p:cNvSpPr/>
          <p:nvPr/>
        </p:nvSpPr>
        <p:spPr>
          <a:xfrm flipH="1">
            <a:off x="7492179" y="1233488"/>
            <a:ext cx="4699815" cy="5624512"/>
          </a:xfrm>
          <a:prstGeom prst="round1Rect">
            <a:avLst>
              <a:gd name="adj" fmla="val 7367"/>
            </a:avLst>
          </a:prstGeom>
          <a:blipFill dpi="0" rotWithShape="0">
            <a:blip r:embed="rId2">
              <a:alphaModFix amt="8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D40301-DE97-04B6-29D0-2F227E8EB574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1BE818-751B-6291-8446-3051F9345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South Africa’s democratic government faces significant challenges in providing high-quality healthcare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C3581E-0405-269C-ED98-C17EB4098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1400"/>
              </a:spcAft>
            </a:pPr>
            <a:r>
              <a:rPr lang="en-ZA" sz="1600" dirty="0"/>
              <a:t>The ‘quadruple burden’ of disease </a:t>
            </a:r>
          </a:p>
          <a:p>
            <a:pPr marL="800100" lvl="1" indent="-342900">
              <a:lnSpc>
                <a:spcPct val="120000"/>
              </a:lnSpc>
              <a:spcAft>
                <a:spcPts val="1400"/>
              </a:spcAft>
              <a:buFont typeface="+mj-lt"/>
              <a:buAutoNum type="arabicParenR"/>
            </a:pPr>
            <a:r>
              <a:rPr lang="en-ZA" sz="1600" dirty="0"/>
              <a:t>Maternal, newborn and child health</a:t>
            </a:r>
          </a:p>
          <a:p>
            <a:pPr marL="800100" lvl="1" indent="-342900">
              <a:lnSpc>
                <a:spcPct val="120000"/>
              </a:lnSpc>
              <a:spcAft>
                <a:spcPts val="1400"/>
              </a:spcAft>
              <a:buFont typeface="+mj-lt"/>
              <a:buAutoNum type="arabicParenR"/>
            </a:pPr>
            <a:r>
              <a:rPr lang="en-ZA" sz="1600" dirty="0"/>
              <a:t>HIV/AIDS and tuberculosis (TB) </a:t>
            </a:r>
          </a:p>
          <a:p>
            <a:pPr marL="800100" lvl="1" indent="-342900">
              <a:lnSpc>
                <a:spcPct val="120000"/>
              </a:lnSpc>
              <a:spcAft>
                <a:spcPts val="1400"/>
              </a:spcAft>
              <a:buFont typeface="+mj-lt"/>
              <a:buAutoNum type="arabicParenR"/>
            </a:pPr>
            <a:r>
              <a:rPr lang="en-ZA" sz="1600" dirty="0"/>
              <a:t>Non-communicable diseases</a:t>
            </a:r>
          </a:p>
          <a:p>
            <a:pPr marL="800100" lvl="1" indent="-342900">
              <a:lnSpc>
                <a:spcPct val="120000"/>
              </a:lnSpc>
              <a:spcAft>
                <a:spcPts val="1400"/>
              </a:spcAft>
              <a:buFont typeface="+mj-lt"/>
              <a:buAutoNum type="arabicParenR"/>
            </a:pPr>
            <a:r>
              <a:rPr lang="en-ZA" sz="1600" dirty="0"/>
              <a:t>Violence and injury</a:t>
            </a:r>
          </a:p>
          <a:p>
            <a:pPr>
              <a:lnSpc>
                <a:spcPct val="120000"/>
              </a:lnSpc>
              <a:spcAft>
                <a:spcPts val="1400"/>
              </a:spcAft>
            </a:pPr>
            <a:r>
              <a:rPr lang="en-ZA" sz="1600" dirty="0"/>
              <a:t>The racialised nature of poverty levels and unemployment rates;</a:t>
            </a:r>
          </a:p>
          <a:p>
            <a:pPr>
              <a:lnSpc>
                <a:spcPct val="120000"/>
              </a:lnSpc>
              <a:spcAft>
                <a:spcPts val="1400"/>
              </a:spcAft>
            </a:pPr>
            <a:r>
              <a:rPr lang="en-ZA" sz="1600" dirty="0"/>
              <a:t>Huge spatial inequalities</a:t>
            </a:r>
          </a:p>
          <a:p>
            <a:pPr>
              <a:lnSpc>
                <a:spcPct val="120000"/>
              </a:lnSpc>
              <a:spcAft>
                <a:spcPts val="1400"/>
              </a:spcAft>
            </a:pPr>
            <a:r>
              <a:rPr lang="en-ZA" sz="1600" dirty="0"/>
              <a:t>Inequities among provinces, urban-rural; public-private health sectors</a:t>
            </a:r>
          </a:p>
          <a:p>
            <a:pPr>
              <a:lnSpc>
                <a:spcPct val="120000"/>
              </a:lnSpc>
              <a:spcAft>
                <a:spcPts val="1400"/>
              </a:spcAft>
            </a:pPr>
            <a:r>
              <a:rPr lang="en-ZA" sz="1600" dirty="0"/>
              <a:t>Inadequate resources (human, financial and physical);</a:t>
            </a:r>
          </a:p>
          <a:p>
            <a:pPr>
              <a:lnSpc>
                <a:spcPct val="120000"/>
              </a:lnSpc>
              <a:spcAft>
                <a:spcPts val="1400"/>
              </a:spcAft>
            </a:pPr>
            <a:r>
              <a:rPr lang="en-ZA" sz="1600" dirty="0"/>
              <a:t>Poor management and governance of the health system;</a:t>
            </a:r>
          </a:p>
          <a:p>
            <a:pPr>
              <a:lnSpc>
                <a:spcPct val="120000"/>
              </a:lnSpc>
              <a:spcAft>
                <a:spcPts val="1400"/>
              </a:spcAft>
            </a:pPr>
            <a:r>
              <a:rPr lang="en-ZA" sz="1600" dirty="0"/>
              <a:t>Gaps in ethical leadership and lack of accountability</a:t>
            </a:r>
          </a:p>
        </p:txBody>
      </p:sp>
    </p:spTree>
    <p:extLst>
      <p:ext uri="{BB962C8B-B14F-4D97-AF65-F5344CB8AC3E}">
        <p14:creationId xmlns:p14="http://schemas.microsoft.com/office/powerpoint/2010/main" val="128192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Single Corner Rounded 3">
            <a:extLst>
              <a:ext uri="{FF2B5EF4-FFF2-40B4-BE49-F238E27FC236}">
                <a16:creationId xmlns:a16="http://schemas.microsoft.com/office/drawing/2014/main" id="{1BF8ACF5-8003-8B41-6074-B8AD8DE3AF83}"/>
              </a:ext>
            </a:extLst>
          </p:cNvPr>
          <p:cNvSpPr/>
          <p:nvPr/>
        </p:nvSpPr>
        <p:spPr>
          <a:xfrm>
            <a:off x="-2304" y="0"/>
            <a:ext cx="4721788" cy="6858000"/>
          </a:xfrm>
          <a:prstGeom prst="round1Rect">
            <a:avLst>
              <a:gd name="adj" fmla="val 7367"/>
            </a:avLst>
          </a:prstGeom>
          <a:blipFill dpi="0" rotWithShape="0">
            <a:blip r:embed="rId2">
              <a:alphaModFix amt="3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65A2A479-C6D1-AF9D-7130-9E1ECF6012DB}"/>
              </a:ext>
            </a:extLst>
          </p:cNvPr>
          <p:cNvSpPr txBox="1">
            <a:spLocks/>
          </p:cNvSpPr>
          <p:nvPr/>
        </p:nvSpPr>
        <p:spPr>
          <a:xfrm>
            <a:off x="4875783" y="846649"/>
            <a:ext cx="6930455" cy="3801090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>
              <a:spcAft>
                <a:spcPts val="800"/>
              </a:spcAft>
            </a:pPr>
            <a:r>
              <a:rPr lang="en-US" dirty="0"/>
              <a:t>Sustainable funding for NHI requires economic growth</a:t>
            </a:r>
          </a:p>
          <a:p>
            <a:pPr marL="176213" indent="-176213">
              <a:spcAft>
                <a:spcPts val="800"/>
              </a:spcAft>
            </a:pPr>
            <a:r>
              <a:rPr lang="en-US" dirty="0"/>
              <a:t>SA economy has been adversely affected by COVID-19 induced recession  </a:t>
            </a:r>
          </a:p>
          <a:p>
            <a:pPr marL="176213" indent="-176213">
              <a:spcAft>
                <a:spcPts val="800"/>
              </a:spcAft>
            </a:pPr>
            <a:r>
              <a:rPr lang="en-US" dirty="0"/>
              <a:t>GDP growth between 2023 to 2024 is expected to contract from 2.1% in 2022 to 1.6% and 1.7% in 2023 and 2024. </a:t>
            </a:r>
          </a:p>
          <a:p>
            <a:pPr marL="176213" indent="-176213">
              <a:spcAft>
                <a:spcPts val="800"/>
              </a:spcAft>
            </a:pPr>
            <a:r>
              <a:rPr lang="en-US" dirty="0"/>
              <a:t>Unemployment levels are higher than before Covid</a:t>
            </a:r>
          </a:p>
          <a:p>
            <a:pPr marL="176213" indent="-176213">
              <a:spcAft>
                <a:spcPts val="800"/>
              </a:spcAft>
            </a:pPr>
            <a:r>
              <a:rPr lang="en-US" dirty="0" err="1"/>
              <a:t>NDoH</a:t>
            </a:r>
            <a:r>
              <a:rPr lang="en-US" dirty="0"/>
              <a:t> refers to increasing tax by R200bn to fund NHI</a:t>
            </a:r>
          </a:p>
          <a:p>
            <a:pPr marL="176213" indent="-176213">
              <a:spcAft>
                <a:spcPts val="800"/>
              </a:spcAft>
            </a:pPr>
            <a:r>
              <a:rPr lang="en-US" dirty="0"/>
              <a:t>Adverse implications of increasing tax burden: </a:t>
            </a:r>
          </a:p>
          <a:p>
            <a:pPr marL="541338" lvl="1" indent="-187325">
              <a:spcAft>
                <a:spcPts val="800"/>
              </a:spcAft>
              <a:buFont typeface="Arial" panose="020B0604020202020204" pitchFamily="34" charset="0"/>
              <a:buChar char="–"/>
            </a:pPr>
            <a:r>
              <a:rPr lang="en-US" dirty="0"/>
              <a:t>A flat rate or payroll tax is regressive.</a:t>
            </a:r>
          </a:p>
          <a:p>
            <a:pPr marL="541338" lvl="1" indent="-187325">
              <a:spcAft>
                <a:spcPts val="800"/>
              </a:spcAft>
              <a:buFont typeface="Arial" panose="020B0604020202020204" pitchFamily="34" charset="0"/>
              <a:buChar char="–"/>
            </a:pPr>
            <a:r>
              <a:rPr lang="en-US" dirty="0"/>
              <a:t>A higher personal income tax burden would reduce disposable income and household consumption and savings (which may compromise investment and future economic growth).</a:t>
            </a:r>
          </a:p>
          <a:p>
            <a:pPr marL="541338" lvl="1" indent="-187325">
              <a:spcAft>
                <a:spcPts val="800"/>
              </a:spcAft>
              <a:buFont typeface="Arial" panose="020B0604020202020204" pitchFamily="34" charset="0"/>
              <a:buChar char="–"/>
            </a:pPr>
            <a:r>
              <a:rPr lang="en-US" dirty="0"/>
              <a:t> Despite zero-rating of basic necessities, there is an equity concern that VAT is regressive</a:t>
            </a:r>
          </a:p>
          <a:p>
            <a:pPr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5" name="Rounded Rectangle 11">
            <a:extLst>
              <a:ext uri="{FF2B5EF4-FFF2-40B4-BE49-F238E27FC236}">
                <a16:creationId xmlns:a16="http://schemas.microsoft.com/office/drawing/2014/main" id="{CAECAC69-BC42-BC22-9579-2DDC50F621F0}"/>
              </a:ext>
            </a:extLst>
          </p:cNvPr>
          <p:cNvSpPr/>
          <p:nvPr/>
        </p:nvSpPr>
        <p:spPr>
          <a:xfrm>
            <a:off x="388938" y="4935794"/>
            <a:ext cx="11417300" cy="1394232"/>
          </a:xfrm>
          <a:prstGeom prst="roundRect">
            <a:avLst>
              <a:gd name="adj" fmla="val 12145"/>
            </a:avLst>
          </a:prstGeom>
          <a:gradFill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5400000" scaled="1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 defTabSz="457200">
              <a:lnSpc>
                <a:spcPct val="130000"/>
              </a:lnSpc>
            </a:pPr>
            <a:r>
              <a:rPr lang="en-ZA" sz="1600" b="1" kern="0" dirty="0">
                <a:solidFill>
                  <a:schemeClr val="accent1"/>
                </a:solidFill>
                <a:latin typeface="+mj-lt"/>
              </a:rPr>
              <a:t>PHASED IMPLEMENTATION IS MORE FEASIBLE AND ENCOURAGES PRIVATE SECTOR INVESTMENT AND SUPPORT FOR AN INTEGRATED MODEL FOR HEALTH DELIVERY WHICH IS MORE LIKELY TO ACHIEVE POLICY OBJECTIVES</a:t>
            </a:r>
          </a:p>
          <a:p>
            <a:pPr algn="ctr" defTabSz="457200">
              <a:lnSpc>
                <a:spcPct val="130000"/>
              </a:lnSpc>
            </a:pPr>
            <a:r>
              <a:rPr lang="en-ZA" sz="1600" b="1" kern="0" dirty="0">
                <a:solidFill>
                  <a:schemeClr val="accent1"/>
                </a:solidFill>
                <a:latin typeface="+mj-lt"/>
              </a:rPr>
              <a:t>- BUT THIS APPROACH FACES IDEOLOGICAL BARRIERS.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3315F2-35D8-E4E9-ECA5-837AE2A72DA6}"/>
              </a:ext>
            </a:extLst>
          </p:cNvPr>
          <p:cNvSpPr/>
          <p:nvPr/>
        </p:nvSpPr>
        <p:spPr>
          <a:xfrm>
            <a:off x="322262" y="6789625"/>
            <a:ext cx="11534776" cy="7033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048964AE-6780-32A9-6C64-07C08B1B703A}"/>
              </a:ext>
            </a:extLst>
          </p:cNvPr>
          <p:cNvSpPr txBox="1">
            <a:spLocks/>
          </p:cNvSpPr>
          <p:nvPr/>
        </p:nvSpPr>
        <p:spPr>
          <a:xfrm>
            <a:off x="388938" y="697112"/>
            <a:ext cx="4038600" cy="3915747"/>
          </a:xfrm>
          <a:prstGeom prst="rect">
            <a:avLst/>
          </a:prstGeom>
        </p:spPr>
        <p:txBody>
          <a:bodyPr vert="horz" lIns="36000" tIns="36000" rIns="36000" bIns="720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cap="all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sz="4600" b="1" dirty="0">
                <a:solidFill>
                  <a:schemeClr val="tx2"/>
                </a:solidFill>
                <a:effectLst>
                  <a:outerShdw blurRad="38100" dist="12700" dir="5400000" algn="t" rotWithShape="0">
                    <a:prstClr val="black">
                      <a:alpha val="40000"/>
                    </a:prstClr>
                  </a:outerShdw>
                </a:effectLst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SA faces multiple macro-economic challenges</a:t>
            </a:r>
          </a:p>
        </p:txBody>
      </p:sp>
    </p:spTree>
    <p:extLst>
      <p:ext uri="{BB962C8B-B14F-4D97-AF65-F5344CB8AC3E}">
        <p14:creationId xmlns:p14="http://schemas.microsoft.com/office/powerpoint/2010/main" val="74392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95584-5618-AEF8-8AB4-6910C941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Shortage of health professionals and constrained pipeline</a:t>
            </a:r>
            <a:br>
              <a:rPr lang="en-ZA" dirty="0"/>
            </a:br>
            <a:r>
              <a:rPr lang="en-ZA" dirty="0"/>
              <a:t>is a fundamental challenge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5D40AD9-B945-AE32-8B6B-CBB32A61B584}"/>
              </a:ext>
            </a:extLst>
          </p:cNvPr>
          <p:cNvGrpSpPr/>
          <p:nvPr/>
        </p:nvGrpSpPr>
        <p:grpSpPr>
          <a:xfrm>
            <a:off x="6311900" y="1233488"/>
            <a:ext cx="5560284" cy="3176530"/>
            <a:chOff x="6059487" y="1311558"/>
            <a:chExt cx="5812697" cy="332073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DA6D782-8265-7A1D-29C2-72FF837255CC}"/>
                </a:ext>
              </a:extLst>
            </p:cNvPr>
            <p:cNvSpPr/>
            <p:nvPr/>
          </p:nvSpPr>
          <p:spPr>
            <a:xfrm>
              <a:off x="6667593" y="1367859"/>
              <a:ext cx="4591738" cy="29583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7FB0D2B-4C39-A905-2011-065401D24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67593" y="1452831"/>
              <a:ext cx="4591738" cy="2765207"/>
            </a:xfrm>
            <a:prstGeom prst="rect">
              <a:avLst/>
            </a:prstGeom>
          </p:spPr>
        </p:pic>
        <p:pic>
          <p:nvPicPr>
            <p:cNvPr id="7" name="Picture 6" descr="A close-up of a computer&#10;&#10;Description automatically generated">
              <a:extLst>
                <a:ext uri="{FF2B5EF4-FFF2-40B4-BE49-F238E27FC236}">
                  <a16:creationId xmlns:a16="http://schemas.microsoft.com/office/drawing/2014/main" id="{3DD88298-247E-66DA-92EC-AF3159F7AC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59487" y="1311558"/>
              <a:ext cx="5812697" cy="3320731"/>
            </a:xfrm>
            <a:prstGeom prst="rect">
              <a:avLst/>
            </a:prstGeom>
          </p:spPr>
        </p:pic>
      </p:grp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E7EEC200-A703-6F8F-5B70-741842517F92}"/>
              </a:ext>
            </a:extLst>
          </p:cNvPr>
          <p:cNvSpPr txBox="1">
            <a:spLocks/>
          </p:cNvSpPr>
          <p:nvPr/>
        </p:nvSpPr>
        <p:spPr>
          <a:xfrm>
            <a:off x="6311899" y="4583468"/>
            <a:ext cx="5494339" cy="1974375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>
              <a:spcAft>
                <a:spcPts val="800"/>
              </a:spcAft>
            </a:pPr>
            <a:r>
              <a:rPr lang="en-ZA" dirty="0"/>
              <a:t>Overall shortages compared to targets and comparator countries</a:t>
            </a:r>
          </a:p>
          <a:p>
            <a:pPr marL="176213" indent="-176213">
              <a:spcAft>
                <a:spcPts val="800"/>
              </a:spcAft>
            </a:pPr>
            <a:r>
              <a:rPr lang="en-ZA" dirty="0"/>
              <a:t>The largest shortages affect the following disciplines: anaesthesiology, paediatrics, surgery. These are the disciplines most needed for maternal and child-care.</a:t>
            </a:r>
          </a:p>
          <a:p>
            <a:pPr marL="176213" indent="-176213">
              <a:spcAft>
                <a:spcPts val="800"/>
              </a:spcAft>
            </a:pPr>
            <a:r>
              <a:rPr lang="en-ZA" dirty="0"/>
              <a:t>Cost of filling posts estimated at R10bn per annum</a:t>
            </a:r>
          </a:p>
          <a:p>
            <a:pPr marL="176213" indent="-176213">
              <a:spcAft>
                <a:spcPts val="800"/>
              </a:spcAft>
            </a:pPr>
            <a:r>
              <a:rPr lang="en-ZA" dirty="0"/>
              <a:t>Limited available data – needed to combine data sources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2BBF89D2-603B-F556-74A2-E0D0E3F1E2E1}"/>
              </a:ext>
            </a:extLst>
          </p:cNvPr>
          <p:cNvSpPr txBox="1">
            <a:spLocks/>
          </p:cNvSpPr>
          <p:nvPr/>
        </p:nvSpPr>
        <p:spPr>
          <a:xfrm>
            <a:off x="388938" y="1233488"/>
            <a:ext cx="5638236" cy="5111750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Open Sans Light" panose="020B0306030504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>
              <a:spcAft>
                <a:spcPts val="800"/>
              </a:spcAft>
            </a:pPr>
            <a:r>
              <a:rPr lang="en-ZA" dirty="0"/>
              <a:t>The NHI Bill expects the monopsony power of the NHI Fund to persuade doctors to increase their workloads</a:t>
            </a:r>
            <a:br>
              <a:rPr lang="en-ZA" dirty="0"/>
            </a:br>
            <a:r>
              <a:rPr lang="en-ZA" dirty="0"/>
              <a:t>(caring for more patients) for equivalent or lower remuneration. But…</a:t>
            </a:r>
          </a:p>
          <a:p>
            <a:pPr marL="176213" indent="-176213">
              <a:spcAft>
                <a:spcPts val="800"/>
              </a:spcAft>
            </a:pPr>
            <a:r>
              <a:rPr lang="en-ZA" dirty="0"/>
              <a:t>Global challenge – migration of skills</a:t>
            </a:r>
          </a:p>
          <a:p>
            <a:pPr marL="176213" indent="-176213">
              <a:spcAft>
                <a:spcPts val="800"/>
              </a:spcAft>
            </a:pPr>
            <a:r>
              <a:rPr lang="en-ZA" dirty="0"/>
              <a:t>Requires real (per capita) increases in health budget</a:t>
            </a:r>
          </a:p>
          <a:p>
            <a:pPr marL="176213" indent="-176213">
              <a:spcAft>
                <a:spcPts val="800"/>
              </a:spcAft>
            </a:pPr>
            <a:r>
              <a:rPr lang="en-ZA" dirty="0"/>
              <a:t>Requires a well-planned training framework – focused on necessary skills</a:t>
            </a:r>
          </a:p>
          <a:p>
            <a:pPr marL="176213" indent="-176213">
              <a:spcAft>
                <a:spcPts val="800"/>
              </a:spcAft>
            </a:pPr>
            <a:r>
              <a:rPr lang="en-ZA" dirty="0"/>
              <a:t>Requires appropriate incentives to work in NHI system</a:t>
            </a:r>
          </a:p>
          <a:p>
            <a:pPr marL="633413" lvl="1" indent="-176213">
              <a:spcAft>
                <a:spcPts val="800"/>
              </a:spcAft>
            </a:pPr>
            <a:r>
              <a:rPr lang="en-ZA" dirty="0"/>
              <a:t>Outcomes based remuneration</a:t>
            </a:r>
          </a:p>
          <a:p>
            <a:pPr marL="633413" lvl="1" indent="-176213">
              <a:spcAft>
                <a:spcPts val="800"/>
              </a:spcAft>
            </a:pPr>
            <a:r>
              <a:rPr lang="en-ZA" dirty="0"/>
              <a:t>Appropriate clinical support</a:t>
            </a:r>
          </a:p>
          <a:p>
            <a:pPr marL="1090613" lvl="2" indent="-176213">
              <a:spcAft>
                <a:spcPts val="800"/>
              </a:spcAft>
            </a:pPr>
            <a:r>
              <a:rPr lang="en-ZA" dirty="0"/>
              <a:t>Staffing</a:t>
            </a:r>
          </a:p>
          <a:p>
            <a:pPr marL="1090613" lvl="2" indent="-176213">
              <a:spcAft>
                <a:spcPts val="800"/>
              </a:spcAft>
            </a:pPr>
            <a:r>
              <a:rPr lang="en-ZA" dirty="0"/>
              <a:t>Equipment</a:t>
            </a:r>
          </a:p>
          <a:p>
            <a:pPr marL="1090613" lvl="2" indent="-176213">
              <a:spcAft>
                <a:spcPts val="800"/>
              </a:spcAft>
            </a:pPr>
            <a:r>
              <a:rPr lang="en-ZA" dirty="0"/>
              <a:t>Facilities</a:t>
            </a:r>
          </a:p>
          <a:p>
            <a:pPr marL="1090613" lvl="2" indent="-176213">
              <a:spcAft>
                <a:spcPts val="800"/>
              </a:spcAft>
            </a:pPr>
            <a:r>
              <a:rPr lang="en-ZA" dirty="0"/>
              <a:t>Guidelines</a:t>
            </a:r>
          </a:p>
          <a:p>
            <a:pPr marL="176213" indent="-176213">
              <a:spcAft>
                <a:spcPts val="800"/>
              </a:spcAft>
            </a:pPr>
            <a:r>
              <a:rPr lang="en-ZA" dirty="0"/>
              <a:t>Opportunity to use technology to enhance access</a:t>
            </a:r>
          </a:p>
        </p:txBody>
      </p:sp>
    </p:spTree>
    <p:extLst>
      <p:ext uri="{BB962C8B-B14F-4D97-AF65-F5344CB8AC3E}">
        <p14:creationId xmlns:p14="http://schemas.microsoft.com/office/powerpoint/2010/main" val="8757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973lX5TRqy0ayXFuiDwOg"/>
</p:tagLst>
</file>

<file path=ppt/theme/theme1.xml><?xml version="1.0" encoding="utf-8"?>
<a:theme xmlns:a="http://schemas.openxmlformats.org/drawingml/2006/main" name="CHARCOAL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2.xml><?xml version="1.0" encoding="utf-8"?>
<a:theme xmlns:a="http://schemas.openxmlformats.org/drawingml/2006/main" name="1_CHARCOAL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3.xml><?xml version="1.0" encoding="utf-8"?>
<a:theme xmlns:a="http://schemas.openxmlformats.org/drawingml/2006/main" name="Light gray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4.xml><?xml version="1.0" encoding="utf-8"?>
<a:theme xmlns:a="http://schemas.openxmlformats.org/drawingml/2006/main" name="BLUE">
  <a:themeElements>
    <a:clrScheme name="Health Jul 2023">
      <a:dk1>
        <a:srgbClr val="292B2C"/>
      </a:dk1>
      <a:lt1>
        <a:srgbClr val="FFFFFF"/>
      </a:lt1>
      <a:dk2>
        <a:srgbClr val="292B2C"/>
      </a:dk2>
      <a:lt2>
        <a:srgbClr val="FFFFFF"/>
      </a:lt2>
      <a:accent1>
        <a:srgbClr val="1EBEAA"/>
      </a:accent1>
      <a:accent2>
        <a:srgbClr val="3D45E0"/>
      </a:accent2>
      <a:accent3>
        <a:srgbClr val="00A0D2"/>
      </a:accent3>
      <a:accent4>
        <a:srgbClr val="B0D736"/>
      </a:accent4>
      <a:accent5>
        <a:srgbClr val="FCB812"/>
      </a:accent5>
      <a:accent6>
        <a:srgbClr val="F00A23"/>
      </a:accent6>
      <a:hlink>
        <a:srgbClr val="FFFFFF"/>
      </a:hlink>
      <a:folHlink>
        <a:srgbClr val="FFFFFF"/>
      </a:folHlink>
    </a:clrScheme>
    <a:fontScheme name="Custom 50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lnSpc>
            <a:spcPct val="110000"/>
          </a:lnSpc>
          <a:defRPr b="0" i="0" u="none" strike="noStrike" dirty="0" smtClean="0">
            <a:solidFill>
              <a:srgbClr val="666666"/>
            </a:solidFill>
            <a:effectLst/>
            <a:latin typeface="+mj-lt"/>
          </a:defRPr>
        </a:defPPr>
      </a:lstStyle>
    </a:txDef>
  </a:objectDefaults>
  <a:extraClrSchemeLst/>
  <a:custClrLst>
    <a:custClr>
      <a:srgbClr val="114B8A"/>
    </a:custClr>
    <a:custClr>
      <a:srgbClr val="FFFFFF"/>
    </a:custClr>
    <a:custClr>
      <a:srgbClr val="292B2C"/>
    </a:custClr>
    <a:custClr>
      <a:srgbClr val="114B8A"/>
    </a:custClr>
    <a:custClr>
      <a:srgbClr val="292B2C"/>
    </a:custClr>
    <a:custClr>
      <a:srgbClr val="3D45E0"/>
    </a:custClr>
    <a:custClr>
      <a:srgbClr val="00A0D2"/>
    </a:custClr>
    <a:custClr>
      <a:srgbClr val="00D6FF"/>
    </a:custClr>
    <a:custClr>
      <a:srgbClr val="1EBEAA"/>
    </a:custClr>
    <a:custClr>
      <a:srgbClr val="00D6FF"/>
    </a:custClr>
    <a:custClr>
      <a:srgbClr val="FCB812"/>
    </a:custClr>
    <a:custClr>
      <a:srgbClr val="F00A23"/>
    </a:custClr>
    <a:custClr>
      <a:srgbClr val="AADB1E"/>
    </a:custClr>
    <a:custClr>
      <a:srgbClr val="1EBEAA"/>
    </a:custClr>
    <a:custClr>
      <a:srgbClr val="00D6FF"/>
    </a:custClr>
    <a:custClr>
      <a:srgbClr val="00A0D2"/>
    </a:custClr>
    <a:custClr>
      <a:srgbClr val="9440E8"/>
    </a:custClr>
    <a:custClr>
      <a:srgbClr val="3D45E0"/>
    </a:custClr>
    <a:custClr>
      <a:srgbClr val="820082"/>
    </a:custClr>
    <a:custClr>
      <a:srgbClr val="C6007E"/>
    </a:custClr>
    <a:custClr>
      <a:srgbClr val="FF5A22"/>
    </a:custClr>
    <a:custClr>
      <a:srgbClr val="F8116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BE8C30"/>
    </a:custClr>
    <a:custClr>
      <a:srgbClr val="808080"/>
    </a:custClr>
    <a:custClr>
      <a:srgbClr val="B2623D"/>
    </a:custClr>
    <a:custClr>
      <a:srgbClr val="3070B2"/>
    </a:custClr>
    <a:custClr>
      <a:srgbClr val="96659A"/>
    </a:custClr>
  </a:custClrLst>
  <a:extLst>
    <a:ext uri="{05A4C25C-085E-4340-85A3-A5531E510DB2}">
      <thm15:themeFamily xmlns:thm15="http://schemas.microsoft.com/office/thememl/2012/main" name="11.2021_Board Training_GOG_JF updates  -  Read-Only" id="{EC07B2B8-69C5-4937-A520-87DFAEC360CC}" vid="{73F45319-F093-40AC-BA6E-164FA1DE55A8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12044</TotalTime>
  <Words>1414</Words>
  <Application>Microsoft Office PowerPoint</Application>
  <PresentationFormat>Widescreen</PresentationFormat>
  <Paragraphs>215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CHARCOAL</vt:lpstr>
      <vt:lpstr>1_CHARCOAL</vt:lpstr>
      <vt:lpstr>Light gray</vt:lpstr>
      <vt:lpstr>BLUE</vt:lpstr>
      <vt:lpstr>OVERVIEW OF HEALTHCARE Systems</vt:lpstr>
      <vt:lpstr>What is universal health coverage</vt:lpstr>
      <vt:lpstr>SA POPULATION BY HEALTH COVERAGE AND EMPLOYMENT STATUS</vt:lpstr>
      <vt:lpstr>The complex health financing landscape in South Africa</vt:lpstr>
      <vt:lpstr>Interpretting International comparatives </vt:lpstr>
      <vt:lpstr>Transforming the SA Health System</vt:lpstr>
      <vt:lpstr>South Africa’s democratic government faces significant challenges in providing high-quality healthcare</vt:lpstr>
      <vt:lpstr>PowerPoint Presentation</vt:lpstr>
      <vt:lpstr>Shortage of health professionals and constrained pipeline is a fundamental challenge</vt:lpstr>
      <vt:lpstr>South African health system performance and progress</vt:lpstr>
      <vt:lpstr>COVID-19 revealed fundamental changes are needed to strengthen the health system in anticipation of NHI</vt:lpstr>
      <vt:lpstr>South African health system performance and progress</vt:lpstr>
      <vt:lpstr>Complexity of comparisons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Industry Workshop</dc:title>
  <dc:creator>Media Drawer</dc:creator>
  <cp:lastModifiedBy>Lianne Osterberger</cp:lastModifiedBy>
  <cp:revision>362</cp:revision>
  <dcterms:created xsi:type="dcterms:W3CDTF">2022-04-19T10:35:57Z</dcterms:created>
  <dcterms:modified xsi:type="dcterms:W3CDTF">2023-07-17T18:06:28Z</dcterms:modified>
</cp:coreProperties>
</file>