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.xml" ContentType="application/vnd.openxmlformats-officedocument.presentationml.notesSlide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tags/tag1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2.xml" ContentType="application/vnd.openxmlformats-officedocument.presentationml.tags+xml"/>
  <Override PartName="/ppt/notesSlides/notesSlide5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468" r:id="rId2"/>
    <p:sldId id="469" r:id="rId3"/>
    <p:sldId id="473" r:id="rId4"/>
    <p:sldId id="467" r:id="rId5"/>
    <p:sldId id="474" r:id="rId6"/>
    <p:sldId id="472" r:id="rId7"/>
    <p:sldId id="521" r:id="rId8"/>
    <p:sldId id="408" r:id="rId9"/>
    <p:sldId id="516" r:id="rId10"/>
    <p:sldId id="471" r:id="rId11"/>
    <p:sldId id="2147376479" r:id="rId12"/>
    <p:sldId id="2147376338" r:id="rId13"/>
    <p:sldId id="2147376361" r:id="rId14"/>
    <p:sldId id="470" r:id="rId15"/>
    <p:sldId id="525" r:id="rId16"/>
    <p:sldId id="524" r:id="rId17"/>
    <p:sldId id="214747440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74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4569926-3494-DD4A-6B59-442E6EEFA55C}" name="Deon Viljoen" initials="DV" userId="Deon Viljoen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1717"/>
    <a:srgbClr val="002647"/>
    <a:srgbClr val="292B2C"/>
    <a:srgbClr val="383838"/>
    <a:srgbClr val="2A2B2D"/>
    <a:srgbClr val="ED974F"/>
    <a:srgbClr val="B4643D"/>
    <a:srgbClr val="CA36FF"/>
    <a:srgbClr val="28292B"/>
    <a:srgbClr val="FFD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FC3A7E7-5413-1F0E-EBAD-40DAAA0DB056}" v="55" dt="2023-07-18T10:15:29.3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85"/>
    <p:restoredTop sz="85109" autoAdjust="0"/>
  </p:normalViewPr>
  <p:slideViewPr>
    <p:cSldViewPr snapToGrid="0" snapToObjects="1">
      <p:cViewPr varScale="1">
        <p:scale>
          <a:sx n="57" d="100"/>
          <a:sy n="57" d="100"/>
        </p:scale>
        <p:origin x="1164" y="32"/>
      </p:cViewPr>
      <p:guideLst>
        <p:guide orient="horz" pos="177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B3258-7059-284E-9A0D-CE6D65378950}" type="datetimeFigureOut">
              <a:rPr lang="en-US" smtClean="0"/>
              <a:t>18/07/2023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57B359-16D0-4445-A606-D9ED30A02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538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9A5593-C493-4915-84A8-F36696D10C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064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C15CB3-476F-43ED-AF1B-4287441C2F6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5011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C15CB3-476F-43ED-AF1B-4287441C2F6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6040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C15CB3-476F-43ED-AF1B-4287441C2F6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912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57B359-16D0-4445-A606-D9ED30A020B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760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Relationship Id="rId4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2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7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7531BF3-3250-B044-B686-AD800F693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25844" y="5097102"/>
            <a:ext cx="9867037" cy="561314"/>
          </a:xfrm>
        </p:spPr>
        <p:txBody>
          <a:bodyPr anchor="ctr"/>
          <a:lstStyle>
            <a:lvl1pPr algn="l">
              <a:defRPr sz="3200"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ZA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C1B5C61C-80CB-F44F-BD50-0C1EFADB7A3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25844" y="5729360"/>
            <a:ext cx="9867037" cy="345515"/>
          </a:xfrm>
        </p:spPr>
        <p:txBody>
          <a:bodyPr/>
          <a:lstStyle>
            <a:lvl1pPr marL="0" indent="0" algn="l">
              <a:buNone/>
              <a:defRPr sz="1400" cap="none" spc="1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Add Subtitle</a:t>
            </a:r>
            <a:endParaRPr lang="en-ZA" dirty="0"/>
          </a:p>
        </p:txBody>
      </p:sp>
      <p:sp>
        <p:nvSpPr>
          <p:cNvPr id="13" name="Rectangle: Top Corners Rounded 12">
            <a:extLst>
              <a:ext uri="{FF2B5EF4-FFF2-40B4-BE49-F238E27FC236}">
                <a16:creationId xmlns:a16="http://schemas.microsoft.com/office/drawing/2014/main" id="{550F553A-8815-BDC3-B910-7E6A379800BA}"/>
              </a:ext>
            </a:extLst>
          </p:cNvPr>
          <p:cNvSpPr/>
          <p:nvPr userDrawn="1"/>
        </p:nvSpPr>
        <p:spPr>
          <a:xfrm rot="16200000">
            <a:off x="5217824" y="-109104"/>
            <a:ext cx="1759528" cy="11417300"/>
          </a:xfrm>
          <a:prstGeom prst="round2SameRect">
            <a:avLst>
              <a:gd name="adj1" fmla="val 5294"/>
              <a:gd name="adj2" fmla="val 0"/>
            </a:avLst>
          </a:prstGeom>
          <a:noFill/>
          <a:ln w="635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185FC231-21BA-38F8-136C-9ACC69E6FF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0267" y="4910088"/>
            <a:ext cx="788566" cy="1563297"/>
          </a:xfrm>
          <a:prstGeom prst="rect">
            <a:avLst/>
          </a:prstGeom>
        </p:spPr>
      </p:pic>
      <p:grpSp>
        <p:nvGrpSpPr>
          <p:cNvPr id="16" name="Graphic 35">
            <a:extLst>
              <a:ext uri="{FF2B5EF4-FFF2-40B4-BE49-F238E27FC236}">
                <a16:creationId xmlns:a16="http://schemas.microsoft.com/office/drawing/2014/main" id="{4F33D126-8F3B-D946-7083-2AE99EE77F36}"/>
              </a:ext>
            </a:extLst>
          </p:cNvPr>
          <p:cNvGrpSpPr/>
          <p:nvPr/>
        </p:nvGrpSpPr>
        <p:grpSpPr>
          <a:xfrm flipH="1">
            <a:off x="11803642" y="4910088"/>
            <a:ext cx="788566" cy="1563297"/>
            <a:chOff x="11719490" y="4297905"/>
            <a:chExt cx="1117593" cy="2215579"/>
          </a:xfr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  <a:tileRect/>
          </a:gra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B39EA8F-6FB7-CE70-CDB9-4CD6D0DC00D9}"/>
                </a:ext>
              </a:extLst>
            </p:cNvPr>
            <p:cNvSpPr/>
            <p:nvPr/>
          </p:nvSpPr>
          <p:spPr>
            <a:xfrm>
              <a:off x="12591016" y="4308688"/>
              <a:ext cx="237243" cy="411744"/>
            </a:xfrm>
            <a:custGeom>
              <a:avLst/>
              <a:gdLst>
                <a:gd name="connsiteX0" fmla="*/ 237243 w 237243"/>
                <a:gd name="connsiteY0" fmla="*/ 0 h 411744"/>
                <a:gd name="connsiteX1" fmla="*/ 0 w 237243"/>
                <a:gd name="connsiteY1" fmla="*/ 191167 h 411744"/>
                <a:gd name="connsiteX2" fmla="*/ 235283 w 237243"/>
                <a:gd name="connsiteY2" fmla="*/ 411745 h 41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7243" h="411744">
                  <a:moveTo>
                    <a:pt x="237243" y="0"/>
                  </a:moveTo>
                  <a:lnTo>
                    <a:pt x="0" y="191167"/>
                  </a:lnTo>
                  <a:lnTo>
                    <a:pt x="235283" y="411745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57A37A3-ACDD-EDF1-7EE2-ADC851E6A561}"/>
                </a:ext>
              </a:extLst>
            </p:cNvPr>
            <p:cNvSpPr/>
            <p:nvPr/>
          </p:nvSpPr>
          <p:spPr>
            <a:xfrm>
              <a:off x="12129274" y="4706708"/>
              <a:ext cx="697025" cy="932307"/>
            </a:xfrm>
            <a:custGeom>
              <a:avLst/>
              <a:gdLst>
                <a:gd name="connsiteX0" fmla="*/ 697025 w 697025"/>
                <a:gd name="connsiteY0" fmla="*/ 459782 h 932307"/>
                <a:gd name="connsiteX1" fmla="*/ 697025 w 697025"/>
                <a:gd name="connsiteY1" fmla="*/ 932308 h 932307"/>
                <a:gd name="connsiteX2" fmla="*/ 0 w 697025"/>
                <a:gd name="connsiteY2" fmla="*/ 231361 h 932307"/>
                <a:gd name="connsiteX3" fmla="*/ 237243 w 697025"/>
                <a:gd name="connsiteY3" fmla="*/ 0 h 932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025" h="932307">
                  <a:moveTo>
                    <a:pt x="697025" y="459782"/>
                  </a:moveTo>
                  <a:lnTo>
                    <a:pt x="697025" y="932308"/>
                  </a:lnTo>
                  <a:lnTo>
                    <a:pt x="0" y="231361"/>
                  </a:lnTo>
                  <a:lnTo>
                    <a:pt x="237243" y="0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E38371-215C-A996-0CA7-0A977F7E9C60}"/>
                </a:ext>
              </a:extLst>
            </p:cNvPr>
            <p:cNvSpPr/>
            <p:nvPr/>
          </p:nvSpPr>
          <p:spPr>
            <a:xfrm>
              <a:off x="11726352" y="5166490"/>
              <a:ext cx="1097986" cy="1337190"/>
            </a:xfrm>
            <a:custGeom>
              <a:avLst/>
              <a:gdLst>
                <a:gd name="connsiteX0" fmla="*/ 1097986 w 1097986"/>
                <a:gd name="connsiteY0" fmla="*/ 912701 h 1337190"/>
                <a:gd name="connsiteX1" fmla="*/ 618598 w 1097986"/>
                <a:gd name="connsiteY1" fmla="*/ 450959 h 1337190"/>
                <a:gd name="connsiteX2" fmla="*/ 202931 w 1097986"/>
                <a:gd name="connsiteY2" fmla="*/ 0 h 1337190"/>
                <a:gd name="connsiteX3" fmla="*/ 0 w 1097986"/>
                <a:gd name="connsiteY3" fmla="*/ 237243 h 1337190"/>
                <a:gd name="connsiteX4" fmla="*/ 479389 w 1097986"/>
                <a:gd name="connsiteY4" fmla="*/ 748983 h 1337190"/>
                <a:gd name="connsiteX5" fmla="*/ 1097986 w 1097986"/>
                <a:gd name="connsiteY5" fmla="*/ 1337190 h 1337190"/>
                <a:gd name="connsiteX6" fmla="*/ 1097986 w 1097986"/>
                <a:gd name="connsiteY6" fmla="*/ 912701 h 133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7986" h="1337190">
                  <a:moveTo>
                    <a:pt x="1097986" y="912701"/>
                  </a:moveTo>
                  <a:cubicBezTo>
                    <a:pt x="1097986" y="912701"/>
                    <a:pt x="640165" y="472526"/>
                    <a:pt x="618598" y="450959"/>
                  </a:cubicBezTo>
                  <a:cubicBezTo>
                    <a:pt x="597030" y="429391"/>
                    <a:pt x="202931" y="0"/>
                    <a:pt x="202931" y="0"/>
                  </a:cubicBezTo>
                  <a:lnTo>
                    <a:pt x="0" y="237243"/>
                  </a:lnTo>
                  <a:cubicBezTo>
                    <a:pt x="0" y="237243"/>
                    <a:pt x="327435" y="598010"/>
                    <a:pt x="479389" y="748983"/>
                  </a:cubicBezTo>
                  <a:cubicBezTo>
                    <a:pt x="730357" y="997011"/>
                    <a:pt x="1097986" y="1337190"/>
                    <a:pt x="1097986" y="1337190"/>
                  </a:cubicBezTo>
                  <a:lnTo>
                    <a:pt x="1097986" y="912701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CA64306-E7F7-5030-7E8D-F407F98D58B9}"/>
              </a:ext>
            </a:extLst>
          </p:cNvPr>
          <p:cNvGrpSpPr/>
          <p:nvPr userDrawn="1"/>
        </p:nvGrpSpPr>
        <p:grpSpPr>
          <a:xfrm>
            <a:off x="9905393" y="388985"/>
            <a:ext cx="1908202" cy="390497"/>
            <a:chOff x="9905393" y="388985"/>
            <a:chExt cx="1908202" cy="390497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91B1FD6-3A14-A4A6-1A40-250184973B24}"/>
                </a:ext>
              </a:extLst>
            </p:cNvPr>
            <p:cNvSpPr/>
            <p:nvPr/>
          </p:nvSpPr>
          <p:spPr>
            <a:xfrm>
              <a:off x="9905393" y="388985"/>
              <a:ext cx="388639" cy="390497"/>
            </a:xfrm>
            <a:custGeom>
              <a:avLst/>
              <a:gdLst>
                <a:gd name="connsiteX0" fmla="*/ 13161 w 388639"/>
                <a:gd name="connsiteY0" fmla="*/ 195249 h 390497"/>
                <a:gd name="connsiteX1" fmla="*/ 194165 w 388639"/>
                <a:gd name="connsiteY1" fmla="*/ 377336 h 390497"/>
                <a:gd name="connsiteX2" fmla="*/ 375168 w 388639"/>
                <a:gd name="connsiteY2" fmla="*/ 195249 h 390497"/>
                <a:gd name="connsiteX3" fmla="*/ 194320 w 388639"/>
                <a:gd name="connsiteY3" fmla="*/ 13316 h 390497"/>
                <a:gd name="connsiteX4" fmla="*/ 13161 w 388639"/>
                <a:gd name="connsiteY4" fmla="*/ 195249 h 390497"/>
                <a:gd name="connsiteX5" fmla="*/ 0 w 388639"/>
                <a:gd name="connsiteY5" fmla="*/ 195249 h 390497"/>
                <a:gd name="connsiteX6" fmla="*/ 194320 w 388639"/>
                <a:gd name="connsiteY6" fmla="*/ 0 h 390497"/>
                <a:gd name="connsiteX7" fmla="*/ 388639 w 388639"/>
                <a:gd name="connsiteY7" fmla="*/ 195249 h 390497"/>
                <a:gd name="connsiteX8" fmla="*/ 194320 w 388639"/>
                <a:gd name="connsiteY8" fmla="*/ 390497 h 390497"/>
                <a:gd name="connsiteX9" fmla="*/ 0 w 388639"/>
                <a:gd name="connsiteY9" fmla="*/ 195249 h 390497"/>
                <a:gd name="connsiteX10" fmla="*/ 23380 w 388639"/>
                <a:gd name="connsiteY10" fmla="*/ 195249 h 390497"/>
                <a:gd name="connsiteX11" fmla="*/ 194165 w 388639"/>
                <a:gd name="connsiteY11" fmla="*/ 23225 h 390497"/>
                <a:gd name="connsiteX12" fmla="*/ 365104 w 388639"/>
                <a:gd name="connsiteY12" fmla="*/ 195249 h 390497"/>
                <a:gd name="connsiteX13" fmla="*/ 194165 w 388639"/>
                <a:gd name="connsiteY13" fmla="*/ 366962 h 390497"/>
                <a:gd name="connsiteX14" fmla="*/ 23380 w 388639"/>
                <a:gd name="connsiteY14" fmla="*/ 195249 h 390497"/>
                <a:gd name="connsiteX15" fmla="*/ 77263 w 388639"/>
                <a:gd name="connsiteY15" fmla="*/ 167378 h 390497"/>
                <a:gd name="connsiteX16" fmla="*/ 56051 w 388639"/>
                <a:gd name="connsiteY16" fmla="*/ 195558 h 390497"/>
                <a:gd name="connsiteX17" fmla="*/ 195094 w 388639"/>
                <a:gd name="connsiteY17" fmla="*/ 333363 h 390497"/>
                <a:gd name="connsiteX18" fmla="*/ 333518 w 388639"/>
                <a:gd name="connsiteY18" fmla="*/ 195404 h 390497"/>
                <a:gd name="connsiteX19" fmla="*/ 312924 w 388639"/>
                <a:gd name="connsiteY19" fmla="*/ 167533 h 390497"/>
                <a:gd name="connsiteX20" fmla="*/ 195403 w 388639"/>
                <a:gd name="connsiteY20" fmla="*/ 289080 h 390497"/>
                <a:gd name="connsiteX21" fmla="*/ 77263 w 388639"/>
                <a:gd name="connsiteY21" fmla="*/ 167378 h 390497"/>
                <a:gd name="connsiteX22" fmla="*/ 160720 w 388639"/>
                <a:gd name="connsiteY22" fmla="*/ 82683 h 390497"/>
                <a:gd name="connsiteX23" fmla="*/ 195249 w 388639"/>
                <a:gd name="connsiteY23" fmla="*/ 112721 h 390497"/>
                <a:gd name="connsiteX24" fmla="*/ 229622 w 388639"/>
                <a:gd name="connsiteY24" fmla="*/ 82837 h 390497"/>
                <a:gd name="connsiteX25" fmla="*/ 195094 w 388639"/>
                <a:gd name="connsiteY25" fmla="*/ 56051 h 390497"/>
                <a:gd name="connsiteX26" fmla="*/ 160565 w 388639"/>
                <a:gd name="connsiteY26" fmla="*/ 82683 h 390497"/>
                <a:gd name="connsiteX27" fmla="*/ 131146 w 388639"/>
                <a:gd name="connsiteY27" fmla="*/ 109005 h 390497"/>
                <a:gd name="connsiteX28" fmla="*/ 102657 w 388639"/>
                <a:gd name="connsiteY28" fmla="*/ 138269 h 390497"/>
                <a:gd name="connsiteX29" fmla="*/ 195094 w 388639"/>
                <a:gd name="connsiteY29" fmla="*/ 233338 h 390497"/>
                <a:gd name="connsiteX30" fmla="*/ 287376 w 388639"/>
                <a:gd name="connsiteY30" fmla="*/ 138269 h 390497"/>
                <a:gd name="connsiteX31" fmla="*/ 259041 w 388639"/>
                <a:gd name="connsiteY31" fmla="*/ 109160 h 390497"/>
                <a:gd name="connsiteX32" fmla="*/ 195249 w 388639"/>
                <a:gd name="connsiteY32" fmla="*/ 170939 h 390497"/>
                <a:gd name="connsiteX33" fmla="*/ 131146 w 388639"/>
                <a:gd name="connsiteY33" fmla="*/ 108850 h 390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8639" h="390497">
                  <a:moveTo>
                    <a:pt x="13161" y="195249"/>
                  </a:moveTo>
                  <a:cubicBezTo>
                    <a:pt x="13161" y="295738"/>
                    <a:pt x="94295" y="377336"/>
                    <a:pt x="194165" y="377336"/>
                  </a:cubicBezTo>
                  <a:cubicBezTo>
                    <a:pt x="294034" y="377336"/>
                    <a:pt x="375168" y="295892"/>
                    <a:pt x="375168" y="195249"/>
                  </a:cubicBezTo>
                  <a:cubicBezTo>
                    <a:pt x="375168" y="94605"/>
                    <a:pt x="294344" y="13316"/>
                    <a:pt x="194320" y="13316"/>
                  </a:cubicBezTo>
                  <a:cubicBezTo>
                    <a:pt x="94295" y="13316"/>
                    <a:pt x="13161" y="94760"/>
                    <a:pt x="13161" y="195249"/>
                  </a:cubicBezTo>
                  <a:moveTo>
                    <a:pt x="0" y="195249"/>
                  </a:moveTo>
                  <a:cubicBezTo>
                    <a:pt x="0" y="87483"/>
                    <a:pt x="87018" y="0"/>
                    <a:pt x="194320" y="0"/>
                  </a:cubicBezTo>
                  <a:cubicBezTo>
                    <a:pt x="301621" y="0"/>
                    <a:pt x="388639" y="87483"/>
                    <a:pt x="388639" y="195249"/>
                  </a:cubicBezTo>
                  <a:cubicBezTo>
                    <a:pt x="388639" y="303015"/>
                    <a:pt x="301621" y="390497"/>
                    <a:pt x="194320" y="390497"/>
                  </a:cubicBezTo>
                  <a:cubicBezTo>
                    <a:pt x="87018" y="390497"/>
                    <a:pt x="0" y="303170"/>
                    <a:pt x="0" y="195249"/>
                  </a:cubicBezTo>
                  <a:moveTo>
                    <a:pt x="23380" y="195249"/>
                  </a:moveTo>
                  <a:cubicBezTo>
                    <a:pt x="23380" y="102657"/>
                    <a:pt x="101263" y="23225"/>
                    <a:pt x="194165" y="23225"/>
                  </a:cubicBezTo>
                  <a:cubicBezTo>
                    <a:pt x="287221" y="23225"/>
                    <a:pt x="365104" y="102657"/>
                    <a:pt x="365104" y="195249"/>
                  </a:cubicBezTo>
                  <a:cubicBezTo>
                    <a:pt x="365104" y="287841"/>
                    <a:pt x="287067" y="366962"/>
                    <a:pt x="194165" y="366962"/>
                  </a:cubicBezTo>
                  <a:cubicBezTo>
                    <a:pt x="101263" y="366962"/>
                    <a:pt x="23535" y="287686"/>
                    <a:pt x="23380" y="195249"/>
                  </a:cubicBezTo>
                  <a:moveTo>
                    <a:pt x="77263" y="167378"/>
                  </a:moveTo>
                  <a:cubicBezTo>
                    <a:pt x="69831" y="176513"/>
                    <a:pt x="62864" y="185959"/>
                    <a:pt x="56051" y="195558"/>
                  </a:cubicBezTo>
                  <a:cubicBezTo>
                    <a:pt x="94295" y="248667"/>
                    <a:pt x="141675" y="295583"/>
                    <a:pt x="195094" y="333363"/>
                  </a:cubicBezTo>
                  <a:cubicBezTo>
                    <a:pt x="248358" y="295583"/>
                    <a:pt x="295583" y="248667"/>
                    <a:pt x="333518" y="195404"/>
                  </a:cubicBezTo>
                  <a:cubicBezTo>
                    <a:pt x="327014" y="185804"/>
                    <a:pt x="320047" y="176513"/>
                    <a:pt x="312924" y="167533"/>
                  </a:cubicBezTo>
                  <a:cubicBezTo>
                    <a:pt x="277622" y="211661"/>
                    <a:pt x="237829" y="251919"/>
                    <a:pt x="195403" y="289080"/>
                  </a:cubicBezTo>
                  <a:cubicBezTo>
                    <a:pt x="152823" y="251764"/>
                    <a:pt x="112876" y="211352"/>
                    <a:pt x="77263" y="167378"/>
                  </a:cubicBezTo>
                  <a:moveTo>
                    <a:pt x="160720" y="82683"/>
                  </a:moveTo>
                  <a:cubicBezTo>
                    <a:pt x="172488" y="92437"/>
                    <a:pt x="183946" y="102347"/>
                    <a:pt x="195249" y="112721"/>
                  </a:cubicBezTo>
                  <a:cubicBezTo>
                    <a:pt x="206552" y="102502"/>
                    <a:pt x="218010" y="92437"/>
                    <a:pt x="229622" y="82837"/>
                  </a:cubicBezTo>
                  <a:cubicBezTo>
                    <a:pt x="218474" y="73392"/>
                    <a:pt x="207016" y="64412"/>
                    <a:pt x="195094" y="56051"/>
                  </a:cubicBezTo>
                  <a:cubicBezTo>
                    <a:pt x="183171" y="64412"/>
                    <a:pt x="171714" y="73392"/>
                    <a:pt x="160565" y="82683"/>
                  </a:cubicBezTo>
                  <a:moveTo>
                    <a:pt x="131146" y="109005"/>
                  </a:moveTo>
                  <a:cubicBezTo>
                    <a:pt x="121392" y="118450"/>
                    <a:pt x="111947" y="128205"/>
                    <a:pt x="102657" y="138269"/>
                  </a:cubicBezTo>
                  <a:cubicBezTo>
                    <a:pt x="132540" y="170785"/>
                    <a:pt x="163507" y="202371"/>
                    <a:pt x="195094" y="233338"/>
                  </a:cubicBezTo>
                  <a:cubicBezTo>
                    <a:pt x="226680" y="202371"/>
                    <a:pt x="257648" y="170785"/>
                    <a:pt x="287376" y="138269"/>
                  </a:cubicBezTo>
                  <a:cubicBezTo>
                    <a:pt x="278241" y="128359"/>
                    <a:pt x="268796" y="118605"/>
                    <a:pt x="259041" y="109160"/>
                  </a:cubicBezTo>
                  <a:cubicBezTo>
                    <a:pt x="237519" y="129443"/>
                    <a:pt x="216306" y="150191"/>
                    <a:pt x="195249" y="170939"/>
                  </a:cubicBezTo>
                  <a:cubicBezTo>
                    <a:pt x="174191" y="150036"/>
                    <a:pt x="152823" y="129288"/>
                    <a:pt x="131146" y="108850"/>
                  </a:cubicBezTo>
                </a:path>
              </a:pathLst>
            </a:custGeom>
            <a:grpFill/>
            <a:ln w="154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B75345F-5958-0860-0967-41EC4445211A}"/>
                </a:ext>
              </a:extLst>
            </p:cNvPr>
            <p:cNvSpPr/>
            <p:nvPr/>
          </p:nvSpPr>
          <p:spPr>
            <a:xfrm>
              <a:off x="10371140" y="470738"/>
              <a:ext cx="1442455" cy="284744"/>
            </a:xfrm>
            <a:custGeom>
              <a:avLst/>
              <a:gdLst>
                <a:gd name="connsiteX0" fmla="*/ 155920 w 1442455"/>
                <a:gd name="connsiteY0" fmla="*/ 113650 h 284744"/>
                <a:gd name="connsiteX1" fmla="*/ 102966 w 1442455"/>
                <a:gd name="connsiteY1" fmla="*/ 198191 h 284744"/>
                <a:gd name="connsiteX2" fmla="*/ 38399 w 1442455"/>
                <a:gd name="connsiteY2" fmla="*/ 207326 h 284744"/>
                <a:gd name="connsiteX3" fmla="*/ 38399 w 1442455"/>
                <a:gd name="connsiteY3" fmla="*/ 20129 h 284744"/>
                <a:gd name="connsiteX4" fmla="*/ 102966 w 1442455"/>
                <a:gd name="connsiteY4" fmla="*/ 29109 h 284744"/>
                <a:gd name="connsiteX5" fmla="*/ 155920 w 1442455"/>
                <a:gd name="connsiteY5" fmla="*/ 113650 h 284744"/>
                <a:gd name="connsiteX6" fmla="*/ 198036 w 1442455"/>
                <a:gd name="connsiteY6" fmla="*/ 113495 h 284744"/>
                <a:gd name="connsiteX7" fmla="*/ 158088 w 1442455"/>
                <a:gd name="connsiteY7" fmla="*/ 30658 h 284744"/>
                <a:gd name="connsiteX8" fmla="*/ 64722 w 1442455"/>
                <a:gd name="connsiteY8" fmla="*/ 3561 h 284744"/>
                <a:gd name="connsiteX9" fmla="*/ 0 w 1442455"/>
                <a:gd name="connsiteY9" fmla="*/ 3561 h 284744"/>
                <a:gd name="connsiteX10" fmla="*/ 0 w 1442455"/>
                <a:gd name="connsiteY10" fmla="*/ 223584 h 284744"/>
                <a:gd name="connsiteX11" fmla="*/ 64722 w 1442455"/>
                <a:gd name="connsiteY11" fmla="*/ 223584 h 284744"/>
                <a:gd name="connsiteX12" fmla="*/ 158552 w 1442455"/>
                <a:gd name="connsiteY12" fmla="*/ 196797 h 284744"/>
                <a:gd name="connsiteX13" fmla="*/ 197881 w 1442455"/>
                <a:gd name="connsiteY13" fmla="*/ 113650 h 284744"/>
                <a:gd name="connsiteX14" fmla="*/ 230706 w 1442455"/>
                <a:gd name="connsiteY14" fmla="*/ 223584 h 284744"/>
                <a:gd name="connsiteX15" fmla="*/ 264925 w 1442455"/>
                <a:gd name="connsiteY15" fmla="*/ 223584 h 284744"/>
                <a:gd name="connsiteX16" fmla="*/ 264925 w 1442455"/>
                <a:gd name="connsiteY16" fmla="*/ 66580 h 284744"/>
                <a:gd name="connsiteX17" fmla="*/ 230706 w 1442455"/>
                <a:gd name="connsiteY17" fmla="*/ 71070 h 284744"/>
                <a:gd name="connsiteX18" fmla="*/ 230706 w 1442455"/>
                <a:gd name="connsiteY18" fmla="*/ 223584 h 284744"/>
                <a:gd name="connsiteX19" fmla="*/ 270344 w 1442455"/>
                <a:gd name="connsiteY19" fmla="*/ 19819 h 284744"/>
                <a:gd name="connsiteX20" fmla="*/ 246499 w 1442455"/>
                <a:gd name="connsiteY20" fmla="*/ 0 h 284744"/>
                <a:gd name="connsiteX21" fmla="*/ 222190 w 1442455"/>
                <a:gd name="connsiteY21" fmla="*/ 19819 h 284744"/>
                <a:gd name="connsiteX22" fmla="*/ 246499 w 1442455"/>
                <a:gd name="connsiteY22" fmla="*/ 39638 h 284744"/>
                <a:gd name="connsiteX23" fmla="*/ 270344 w 1442455"/>
                <a:gd name="connsiteY23" fmla="*/ 19819 h 284744"/>
                <a:gd name="connsiteX24" fmla="*/ 428897 w 1442455"/>
                <a:gd name="connsiteY24" fmla="*/ 179301 h 284744"/>
                <a:gd name="connsiteX25" fmla="*/ 382136 w 1442455"/>
                <a:gd name="connsiteY25" fmla="*/ 132075 h 284744"/>
                <a:gd name="connsiteX26" fmla="*/ 351169 w 1442455"/>
                <a:gd name="connsiteY26" fmla="*/ 118914 h 284744"/>
                <a:gd name="connsiteX27" fmla="*/ 337853 w 1442455"/>
                <a:gd name="connsiteY27" fmla="*/ 101882 h 284744"/>
                <a:gd name="connsiteX28" fmla="*/ 367736 w 1442455"/>
                <a:gd name="connsiteY28" fmla="*/ 83147 h 284744"/>
                <a:gd name="connsiteX29" fmla="*/ 416819 w 1442455"/>
                <a:gd name="connsiteY29" fmla="*/ 96463 h 284744"/>
                <a:gd name="connsiteX30" fmla="*/ 416819 w 1442455"/>
                <a:gd name="connsiteY30" fmla="*/ 72773 h 284744"/>
                <a:gd name="connsiteX31" fmla="*/ 371607 w 1442455"/>
                <a:gd name="connsiteY31" fmla="*/ 66889 h 284744"/>
                <a:gd name="connsiteX32" fmla="*/ 306266 w 1442455"/>
                <a:gd name="connsiteY32" fmla="*/ 110863 h 284744"/>
                <a:gd name="connsiteX33" fmla="*/ 353027 w 1442455"/>
                <a:gd name="connsiteY33" fmla="*/ 153443 h 284744"/>
                <a:gd name="connsiteX34" fmla="*/ 383994 w 1442455"/>
                <a:gd name="connsiteY34" fmla="*/ 167378 h 284744"/>
                <a:gd name="connsiteX35" fmla="*/ 397310 w 1442455"/>
                <a:gd name="connsiteY35" fmla="*/ 185494 h 284744"/>
                <a:gd name="connsiteX36" fmla="*/ 361078 w 1442455"/>
                <a:gd name="connsiteY36" fmla="*/ 211042 h 284744"/>
                <a:gd name="connsiteX37" fmla="*/ 305337 w 1442455"/>
                <a:gd name="connsiteY37" fmla="*/ 208255 h 284744"/>
                <a:gd name="connsiteX38" fmla="*/ 305337 w 1442455"/>
                <a:gd name="connsiteY38" fmla="*/ 221106 h 284744"/>
                <a:gd name="connsiteX39" fmla="*/ 357672 w 1442455"/>
                <a:gd name="connsiteY39" fmla="*/ 227145 h 284744"/>
                <a:gd name="connsiteX40" fmla="*/ 428897 w 1442455"/>
                <a:gd name="connsiteY40" fmla="*/ 179301 h 284744"/>
                <a:gd name="connsiteX41" fmla="*/ 551063 w 1442455"/>
                <a:gd name="connsiteY41" fmla="*/ 227145 h 284744"/>
                <a:gd name="connsiteX42" fmla="*/ 594726 w 1442455"/>
                <a:gd name="connsiteY42" fmla="*/ 221416 h 284744"/>
                <a:gd name="connsiteX43" fmla="*/ 594726 w 1442455"/>
                <a:gd name="connsiteY43" fmla="*/ 208565 h 284744"/>
                <a:gd name="connsiteX44" fmla="*/ 571191 w 1442455"/>
                <a:gd name="connsiteY44" fmla="*/ 210887 h 284744"/>
                <a:gd name="connsiteX45" fmla="*/ 507244 w 1442455"/>
                <a:gd name="connsiteY45" fmla="*/ 185494 h 284744"/>
                <a:gd name="connsiteX46" fmla="*/ 493154 w 1442455"/>
                <a:gd name="connsiteY46" fmla="*/ 131301 h 284744"/>
                <a:gd name="connsiteX47" fmla="*/ 543166 w 1442455"/>
                <a:gd name="connsiteY47" fmla="*/ 82992 h 284744"/>
                <a:gd name="connsiteX48" fmla="*/ 591320 w 1442455"/>
                <a:gd name="connsiteY48" fmla="*/ 96308 h 284744"/>
                <a:gd name="connsiteX49" fmla="*/ 591320 w 1442455"/>
                <a:gd name="connsiteY49" fmla="*/ 72618 h 284744"/>
                <a:gd name="connsiteX50" fmla="*/ 534185 w 1442455"/>
                <a:gd name="connsiteY50" fmla="*/ 66734 h 284744"/>
                <a:gd name="connsiteX51" fmla="*/ 455683 w 1442455"/>
                <a:gd name="connsiteY51" fmla="*/ 142140 h 284744"/>
                <a:gd name="connsiteX52" fmla="*/ 550908 w 1442455"/>
                <a:gd name="connsiteY52" fmla="*/ 226835 h 284744"/>
                <a:gd name="connsiteX53" fmla="*/ 746466 w 1442455"/>
                <a:gd name="connsiteY53" fmla="*/ 147559 h 284744"/>
                <a:gd name="connsiteX54" fmla="*/ 701409 w 1442455"/>
                <a:gd name="connsiteY54" fmla="*/ 210732 h 284744"/>
                <a:gd name="connsiteX55" fmla="*/ 655267 w 1442455"/>
                <a:gd name="connsiteY55" fmla="*/ 147559 h 284744"/>
                <a:gd name="connsiteX56" fmla="*/ 700635 w 1442455"/>
                <a:gd name="connsiteY56" fmla="*/ 82837 h 284744"/>
                <a:gd name="connsiteX57" fmla="*/ 746466 w 1442455"/>
                <a:gd name="connsiteY57" fmla="*/ 147559 h 284744"/>
                <a:gd name="connsiteX58" fmla="*/ 783782 w 1442455"/>
                <a:gd name="connsiteY58" fmla="*/ 147249 h 284744"/>
                <a:gd name="connsiteX59" fmla="*/ 700170 w 1442455"/>
                <a:gd name="connsiteY59" fmla="*/ 66734 h 284744"/>
                <a:gd name="connsiteX60" fmla="*/ 617797 w 1442455"/>
                <a:gd name="connsiteY60" fmla="*/ 147714 h 284744"/>
                <a:gd name="connsiteX61" fmla="*/ 700944 w 1442455"/>
                <a:gd name="connsiteY61" fmla="*/ 226990 h 284744"/>
                <a:gd name="connsiteX62" fmla="*/ 783782 w 1442455"/>
                <a:gd name="connsiteY62" fmla="*/ 147404 h 284744"/>
                <a:gd name="connsiteX63" fmla="*/ 891548 w 1442455"/>
                <a:gd name="connsiteY63" fmla="*/ 226990 h 284744"/>
                <a:gd name="connsiteX64" fmla="*/ 964940 w 1442455"/>
                <a:gd name="connsiteY64" fmla="*/ 70296 h 284744"/>
                <a:gd name="connsiteX65" fmla="*/ 939237 w 1442455"/>
                <a:gd name="connsiteY65" fmla="*/ 70296 h 284744"/>
                <a:gd name="connsiteX66" fmla="*/ 886748 w 1442455"/>
                <a:gd name="connsiteY66" fmla="*/ 185029 h 284744"/>
                <a:gd name="connsiteX67" fmla="*/ 831007 w 1442455"/>
                <a:gd name="connsiteY67" fmla="*/ 70296 h 284744"/>
                <a:gd name="connsiteX68" fmla="*/ 796788 w 1442455"/>
                <a:gd name="connsiteY68" fmla="*/ 74786 h 284744"/>
                <a:gd name="connsiteX69" fmla="*/ 870645 w 1442455"/>
                <a:gd name="connsiteY69" fmla="*/ 226990 h 284744"/>
                <a:gd name="connsiteX70" fmla="*/ 891548 w 1442455"/>
                <a:gd name="connsiteY70" fmla="*/ 226990 h 284744"/>
                <a:gd name="connsiteX71" fmla="*/ 1009997 w 1442455"/>
                <a:gd name="connsiteY71" fmla="*/ 120308 h 284744"/>
                <a:gd name="connsiteX72" fmla="*/ 1050100 w 1442455"/>
                <a:gd name="connsiteY72" fmla="*/ 82992 h 284744"/>
                <a:gd name="connsiteX73" fmla="*/ 1084319 w 1442455"/>
                <a:gd name="connsiteY73" fmla="*/ 120308 h 284744"/>
                <a:gd name="connsiteX74" fmla="*/ 1009997 w 1442455"/>
                <a:gd name="connsiteY74" fmla="*/ 120308 h 284744"/>
                <a:gd name="connsiteX75" fmla="*/ 1009378 w 1442455"/>
                <a:gd name="connsiteY75" fmla="*/ 134863 h 284744"/>
                <a:gd name="connsiteX76" fmla="*/ 1122564 w 1442455"/>
                <a:gd name="connsiteY76" fmla="*/ 134863 h 284744"/>
                <a:gd name="connsiteX77" fmla="*/ 1122564 w 1442455"/>
                <a:gd name="connsiteY77" fmla="*/ 128205 h 284744"/>
                <a:gd name="connsiteX78" fmla="*/ 1055210 w 1442455"/>
                <a:gd name="connsiteY78" fmla="*/ 66734 h 284744"/>
                <a:gd name="connsiteX79" fmla="*/ 975159 w 1442455"/>
                <a:gd name="connsiteY79" fmla="*/ 142140 h 284744"/>
                <a:gd name="connsiteX80" fmla="*/ 1067597 w 1442455"/>
                <a:gd name="connsiteY80" fmla="*/ 226835 h 284744"/>
                <a:gd name="connsiteX81" fmla="*/ 1117918 w 1442455"/>
                <a:gd name="connsiteY81" fmla="*/ 220487 h 284744"/>
                <a:gd name="connsiteX82" fmla="*/ 1117918 w 1442455"/>
                <a:gd name="connsiteY82" fmla="*/ 206242 h 284744"/>
                <a:gd name="connsiteX83" fmla="*/ 1088190 w 1442455"/>
                <a:gd name="connsiteY83" fmla="*/ 210732 h 284744"/>
                <a:gd name="connsiteX84" fmla="*/ 1025481 w 1442455"/>
                <a:gd name="connsiteY84" fmla="*/ 187197 h 284744"/>
                <a:gd name="connsiteX85" fmla="*/ 1009378 w 1442455"/>
                <a:gd name="connsiteY85" fmla="*/ 134863 h 284744"/>
                <a:gd name="connsiteX86" fmla="*/ 1268574 w 1442455"/>
                <a:gd name="connsiteY86" fmla="*/ 97082 h 284744"/>
                <a:gd name="connsiteX87" fmla="*/ 1265323 w 1442455"/>
                <a:gd name="connsiteY87" fmla="*/ 72773 h 284744"/>
                <a:gd name="connsiteX88" fmla="*/ 1223207 w 1442455"/>
                <a:gd name="connsiteY88" fmla="*/ 69057 h 284744"/>
                <a:gd name="connsiteX89" fmla="*/ 1189143 w 1442455"/>
                <a:gd name="connsiteY89" fmla="*/ 82063 h 284744"/>
                <a:gd name="connsiteX90" fmla="*/ 1189143 w 1442455"/>
                <a:gd name="connsiteY90" fmla="*/ 67199 h 284744"/>
                <a:gd name="connsiteX91" fmla="*/ 1154924 w 1442455"/>
                <a:gd name="connsiteY91" fmla="*/ 71689 h 284744"/>
                <a:gd name="connsiteX92" fmla="*/ 1154924 w 1442455"/>
                <a:gd name="connsiteY92" fmla="*/ 224203 h 284744"/>
                <a:gd name="connsiteX93" fmla="*/ 1189143 w 1442455"/>
                <a:gd name="connsiteY93" fmla="*/ 224203 h 284744"/>
                <a:gd name="connsiteX94" fmla="*/ 1189143 w 1442455"/>
                <a:gd name="connsiteY94" fmla="*/ 100953 h 284744"/>
                <a:gd name="connsiteX95" fmla="*/ 1222123 w 1442455"/>
                <a:gd name="connsiteY95" fmla="*/ 88257 h 284744"/>
                <a:gd name="connsiteX96" fmla="*/ 1268574 w 1442455"/>
                <a:gd name="connsiteY96" fmla="*/ 97082 h 284744"/>
                <a:gd name="connsiteX97" fmla="*/ 1442301 w 1442455"/>
                <a:gd name="connsiteY97" fmla="*/ 66580 h 284744"/>
                <a:gd name="connsiteX98" fmla="*/ 1417062 w 1442455"/>
                <a:gd name="connsiteY98" fmla="*/ 66580 h 284744"/>
                <a:gd name="connsiteX99" fmla="*/ 1365966 w 1442455"/>
                <a:gd name="connsiteY99" fmla="*/ 179301 h 284744"/>
                <a:gd name="connsiteX100" fmla="*/ 1321064 w 1442455"/>
                <a:gd name="connsiteY100" fmla="*/ 66425 h 284744"/>
                <a:gd name="connsiteX101" fmla="*/ 1288084 w 1442455"/>
                <a:gd name="connsiteY101" fmla="*/ 70760 h 284744"/>
                <a:gd name="connsiteX102" fmla="*/ 1342431 w 1442455"/>
                <a:gd name="connsiteY102" fmla="*/ 205158 h 284744"/>
                <a:gd name="connsiteX103" fmla="*/ 1346921 w 1442455"/>
                <a:gd name="connsiteY103" fmla="*/ 223429 h 284744"/>
                <a:gd name="connsiteX104" fmla="*/ 1292574 w 1442455"/>
                <a:gd name="connsiteY104" fmla="*/ 261209 h 284744"/>
                <a:gd name="connsiteX105" fmla="*/ 1292574 w 1442455"/>
                <a:gd name="connsiteY105" fmla="*/ 284744 h 284744"/>
                <a:gd name="connsiteX106" fmla="*/ 1298303 w 1442455"/>
                <a:gd name="connsiteY106" fmla="*/ 284744 h 284744"/>
                <a:gd name="connsiteX107" fmla="*/ 1370147 w 1442455"/>
                <a:gd name="connsiteY107" fmla="*/ 225751 h 284744"/>
                <a:gd name="connsiteX108" fmla="*/ 1442455 w 1442455"/>
                <a:gd name="connsiteY108" fmla="*/ 66425 h 284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1442455" h="284744">
                  <a:moveTo>
                    <a:pt x="155920" y="113650"/>
                  </a:moveTo>
                  <a:cubicBezTo>
                    <a:pt x="155920" y="149107"/>
                    <a:pt x="138269" y="182397"/>
                    <a:pt x="102966" y="198191"/>
                  </a:cubicBezTo>
                  <a:cubicBezTo>
                    <a:pt x="86863" y="205313"/>
                    <a:pt x="63328" y="207326"/>
                    <a:pt x="38399" y="207326"/>
                  </a:cubicBezTo>
                  <a:lnTo>
                    <a:pt x="38399" y="20129"/>
                  </a:lnTo>
                  <a:cubicBezTo>
                    <a:pt x="63328" y="20129"/>
                    <a:pt x="86863" y="21987"/>
                    <a:pt x="102966" y="29109"/>
                  </a:cubicBezTo>
                  <a:cubicBezTo>
                    <a:pt x="138269" y="44903"/>
                    <a:pt x="155920" y="78192"/>
                    <a:pt x="155920" y="113650"/>
                  </a:cubicBezTo>
                  <a:moveTo>
                    <a:pt x="198036" y="113495"/>
                  </a:moveTo>
                  <a:cubicBezTo>
                    <a:pt x="198036" y="82063"/>
                    <a:pt x="183791" y="50632"/>
                    <a:pt x="158088" y="30658"/>
                  </a:cubicBezTo>
                  <a:cubicBezTo>
                    <a:pt x="134243" y="12077"/>
                    <a:pt x="100179" y="3561"/>
                    <a:pt x="64722" y="3561"/>
                  </a:cubicBezTo>
                  <a:lnTo>
                    <a:pt x="0" y="3561"/>
                  </a:lnTo>
                  <a:lnTo>
                    <a:pt x="0" y="223584"/>
                  </a:lnTo>
                  <a:lnTo>
                    <a:pt x="64722" y="223584"/>
                  </a:lnTo>
                  <a:cubicBezTo>
                    <a:pt x="100024" y="223584"/>
                    <a:pt x="134708" y="215223"/>
                    <a:pt x="158552" y="196797"/>
                  </a:cubicBezTo>
                  <a:cubicBezTo>
                    <a:pt x="184410" y="176668"/>
                    <a:pt x="197881" y="145237"/>
                    <a:pt x="197881" y="113650"/>
                  </a:cubicBezTo>
                  <a:moveTo>
                    <a:pt x="230706" y="223584"/>
                  </a:moveTo>
                  <a:lnTo>
                    <a:pt x="264925" y="223584"/>
                  </a:lnTo>
                  <a:lnTo>
                    <a:pt x="264925" y="66580"/>
                  </a:lnTo>
                  <a:lnTo>
                    <a:pt x="230706" y="71070"/>
                  </a:lnTo>
                  <a:lnTo>
                    <a:pt x="230706" y="223584"/>
                  </a:lnTo>
                  <a:close/>
                  <a:moveTo>
                    <a:pt x="270344" y="19819"/>
                  </a:moveTo>
                  <a:cubicBezTo>
                    <a:pt x="270344" y="8826"/>
                    <a:pt x="259351" y="0"/>
                    <a:pt x="246499" y="0"/>
                  </a:cubicBezTo>
                  <a:cubicBezTo>
                    <a:pt x="232874" y="0"/>
                    <a:pt x="222190" y="8826"/>
                    <a:pt x="222190" y="19819"/>
                  </a:cubicBezTo>
                  <a:cubicBezTo>
                    <a:pt x="222190" y="30812"/>
                    <a:pt x="232874" y="39638"/>
                    <a:pt x="246499" y="39638"/>
                  </a:cubicBezTo>
                  <a:cubicBezTo>
                    <a:pt x="259196" y="39638"/>
                    <a:pt x="270344" y="31432"/>
                    <a:pt x="270344" y="19819"/>
                  </a:cubicBezTo>
                  <a:moveTo>
                    <a:pt x="428897" y="179301"/>
                  </a:moveTo>
                  <a:cubicBezTo>
                    <a:pt x="428897" y="152824"/>
                    <a:pt x="404897" y="141056"/>
                    <a:pt x="382136" y="132075"/>
                  </a:cubicBezTo>
                  <a:cubicBezTo>
                    <a:pt x="376407" y="129753"/>
                    <a:pt x="362782" y="125263"/>
                    <a:pt x="351169" y="118914"/>
                  </a:cubicBezTo>
                  <a:cubicBezTo>
                    <a:pt x="342808" y="114424"/>
                    <a:pt x="337853" y="109005"/>
                    <a:pt x="337853" y="101882"/>
                  </a:cubicBezTo>
                  <a:cubicBezTo>
                    <a:pt x="337853" y="88102"/>
                    <a:pt x="351478" y="83147"/>
                    <a:pt x="367736" y="83147"/>
                  </a:cubicBezTo>
                  <a:cubicBezTo>
                    <a:pt x="390342" y="83147"/>
                    <a:pt x="416819" y="96463"/>
                    <a:pt x="416819" y="96463"/>
                  </a:cubicBezTo>
                  <a:lnTo>
                    <a:pt x="416819" y="72773"/>
                  </a:lnTo>
                  <a:cubicBezTo>
                    <a:pt x="416819" y="72773"/>
                    <a:pt x="392200" y="66889"/>
                    <a:pt x="371607" y="66889"/>
                  </a:cubicBezTo>
                  <a:cubicBezTo>
                    <a:pt x="325311" y="66889"/>
                    <a:pt x="306266" y="84850"/>
                    <a:pt x="306266" y="110863"/>
                  </a:cubicBezTo>
                  <a:cubicBezTo>
                    <a:pt x="306266" y="133314"/>
                    <a:pt x="330576" y="144308"/>
                    <a:pt x="353027" y="153443"/>
                  </a:cubicBezTo>
                  <a:cubicBezTo>
                    <a:pt x="358756" y="155765"/>
                    <a:pt x="372536" y="160875"/>
                    <a:pt x="383994" y="167378"/>
                  </a:cubicBezTo>
                  <a:cubicBezTo>
                    <a:pt x="392355" y="172178"/>
                    <a:pt x="397310" y="178062"/>
                    <a:pt x="397310" y="185494"/>
                  </a:cubicBezTo>
                  <a:cubicBezTo>
                    <a:pt x="397310" y="207171"/>
                    <a:pt x="374394" y="209958"/>
                    <a:pt x="361078" y="211042"/>
                  </a:cubicBezTo>
                  <a:cubicBezTo>
                    <a:pt x="338937" y="212745"/>
                    <a:pt x="305337" y="208255"/>
                    <a:pt x="305337" y="208255"/>
                  </a:cubicBezTo>
                  <a:lnTo>
                    <a:pt x="305337" y="221106"/>
                  </a:lnTo>
                  <a:cubicBezTo>
                    <a:pt x="305337" y="221106"/>
                    <a:pt x="325311" y="227145"/>
                    <a:pt x="357672" y="227145"/>
                  </a:cubicBezTo>
                  <a:cubicBezTo>
                    <a:pt x="397775" y="227145"/>
                    <a:pt x="428897" y="213055"/>
                    <a:pt x="428897" y="179301"/>
                  </a:cubicBezTo>
                  <a:moveTo>
                    <a:pt x="551063" y="227145"/>
                  </a:moveTo>
                  <a:cubicBezTo>
                    <a:pt x="576920" y="227145"/>
                    <a:pt x="594726" y="221416"/>
                    <a:pt x="594726" y="221416"/>
                  </a:cubicBezTo>
                  <a:lnTo>
                    <a:pt x="594726" y="208565"/>
                  </a:lnTo>
                  <a:cubicBezTo>
                    <a:pt x="594726" y="208565"/>
                    <a:pt x="581565" y="210887"/>
                    <a:pt x="571191" y="210887"/>
                  </a:cubicBezTo>
                  <a:cubicBezTo>
                    <a:pt x="546108" y="210887"/>
                    <a:pt x="519940" y="200049"/>
                    <a:pt x="507244" y="185494"/>
                  </a:cubicBezTo>
                  <a:cubicBezTo>
                    <a:pt x="494083" y="170475"/>
                    <a:pt x="493154" y="151120"/>
                    <a:pt x="493154" y="131301"/>
                  </a:cubicBezTo>
                  <a:cubicBezTo>
                    <a:pt x="493154" y="113960"/>
                    <a:pt x="501670" y="82992"/>
                    <a:pt x="543166" y="82992"/>
                  </a:cubicBezTo>
                  <a:cubicBezTo>
                    <a:pt x="565462" y="82992"/>
                    <a:pt x="591320" y="96308"/>
                    <a:pt x="591320" y="96308"/>
                  </a:cubicBezTo>
                  <a:lnTo>
                    <a:pt x="591320" y="72618"/>
                  </a:lnTo>
                  <a:cubicBezTo>
                    <a:pt x="591320" y="72618"/>
                    <a:pt x="568869" y="66734"/>
                    <a:pt x="534185" y="66734"/>
                  </a:cubicBezTo>
                  <a:cubicBezTo>
                    <a:pt x="476586" y="66734"/>
                    <a:pt x="455683" y="101263"/>
                    <a:pt x="455683" y="142140"/>
                  </a:cubicBezTo>
                  <a:cubicBezTo>
                    <a:pt x="455683" y="191687"/>
                    <a:pt x="481541" y="226835"/>
                    <a:pt x="550908" y="226835"/>
                  </a:cubicBezTo>
                  <a:moveTo>
                    <a:pt x="746466" y="147559"/>
                  </a:moveTo>
                  <a:cubicBezTo>
                    <a:pt x="746466" y="172643"/>
                    <a:pt x="743060" y="210732"/>
                    <a:pt x="701409" y="210732"/>
                  </a:cubicBezTo>
                  <a:cubicBezTo>
                    <a:pt x="662390" y="210732"/>
                    <a:pt x="655267" y="172178"/>
                    <a:pt x="655267" y="147559"/>
                  </a:cubicBezTo>
                  <a:cubicBezTo>
                    <a:pt x="655267" y="120463"/>
                    <a:pt x="657590" y="82837"/>
                    <a:pt x="700635" y="82837"/>
                  </a:cubicBezTo>
                  <a:cubicBezTo>
                    <a:pt x="739963" y="82837"/>
                    <a:pt x="746466" y="120618"/>
                    <a:pt x="746466" y="147559"/>
                  </a:cubicBezTo>
                  <a:moveTo>
                    <a:pt x="783782" y="147249"/>
                  </a:moveTo>
                  <a:cubicBezTo>
                    <a:pt x="783782" y="98321"/>
                    <a:pt x="752505" y="66734"/>
                    <a:pt x="700170" y="66734"/>
                  </a:cubicBezTo>
                  <a:cubicBezTo>
                    <a:pt x="641952" y="66734"/>
                    <a:pt x="617797" y="99869"/>
                    <a:pt x="617797" y="147714"/>
                  </a:cubicBezTo>
                  <a:cubicBezTo>
                    <a:pt x="617797" y="195558"/>
                    <a:pt x="647526" y="226990"/>
                    <a:pt x="700944" y="226990"/>
                  </a:cubicBezTo>
                  <a:cubicBezTo>
                    <a:pt x="754363" y="226990"/>
                    <a:pt x="783782" y="196642"/>
                    <a:pt x="783782" y="147404"/>
                  </a:cubicBezTo>
                  <a:moveTo>
                    <a:pt x="891548" y="226990"/>
                  </a:moveTo>
                  <a:lnTo>
                    <a:pt x="964940" y="70296"/>
                  </a:lnTo>
                  <a:lnTo>
                    <a:pt x="939237" y="70296"/>
                  </a:lnTo>
                  <a:lnTo>
                    <a:pt x="886748" y="185029"/>
                  </a:lnTo>
                  <a:lnTo>
                    <a:pt x="831007" y="70296"/>
                  </a:lnTo>
                  <a:lnTo>
                    <a:pt x="796788" y="74786"/>
                  </a:lnTo>
                  <a:lnTo>
                    <a:pt x="870645" y="226990"/>
                  </a:lnTo>
                  <a:lnTo>
                    <a:pt x="891548" y="226990"/>
                  </a:lnTo>
                  <a:close/>
                  <a:moveTo>
                    <a:pt x="1009997" y="120308"/>
                  </a:moveTo>
                  <a:cubicBezTo>
                    <a:pt x="1011701" y="108076"/>
                    <a:pt x="1018978" y="82992"/>
                    <a:pt x="1050100" y="82992"/>
                  </a:cubicBezTo>
                  <a:cubicBezTo>
                    <a:pt x="1071468" y="82992"/>
                    <a:pt x="1084319" y="101108"/>
                    <a:pt x="1084319" y="120308"/>
                  </a:cubicBezTo>
                  <a:lnTo>
                    <a:pt x="1009997" y="120308"/>
                  </a:lnTo>
                  <a:close/>
                  <a:moveTo>
                    <a:pt x="1009378" y="134863"/>
                  </a:moveTo>
                  <a:lnTo>
                    <a:pt x="1122564" y="134863"/>
                  </a:lnTo>
                  <a:lnTo>
                    <a:pt x="1122564" y="128205"/>
                  </a:lnTo>
                  <a:cubicBezTo>
                    <a:pt x="1122564" y="89031"/>
                    <a:pt x="1092990" y="66734"/>
                    <a:pt x="1055210" y="66734"/>
                  </a:cubicBezTo>
                  <a:cubicBezTo>
                    <a:pt x="996991" y="66734"/>
                    <a:pt x="975159" y="95224"/>
                    <a:pt x="975159" y="142140"/>
                  </a:cubicBezTo>
                  <a:cubicBezTo>
                    <a:pt x="975159" y="196642"/>
                    <a:pt x="1009223" y="226835"/>
                    <a:pt x="1067597" y="226835"/>
                  </a:cubicBezTo>
                  <a:cubicBezTo>
                    <a:pt x="1099338" y="226835"/>
                    <a:pt x="1117918" y="220487"/>
                    <a:pt x="1117918" y="220487"/>
                  </a:cubicBezTo>
                  <a:lnTo>
                    <a:pt x="1117918" y="206242"/>
                  </a:lnTo>
                  <a:cubicBezTo>
                    <a:pt x="1117918" y="206242"/>
                    <a:pt x="1100886" y="210732"/>
                    <a:pt x="1088190" y="210732"/>
                  </a:cubicBezTo>
                  <a:cubicBezTo>
                    <a:pt x="1062332" y="210732"/>
                    <a:pt x="1038487" y="201442"/>
                    <a:pt x="1025481" y="187197"/>
                  </a:cubicBezTo>
                  <a:cubicBezTo>
                    <a:pt x="1011856" y="172333"/>
                    <a:pt x="1009378" y="150965"/>
                    <a:pt x="1009378" y="134863"/>
                  </a:cubicBezTo>
                  <a:moveTo>
                    <a:pt x="1268574" y="97082"/>
                  </a:moveTo>
                  <a:lnTo>
                    <a:pt x="1265323" y="72773"/>
                  </a:lnTo>
                  <a:cubicBezTo>
                    <a:pt x="1261916" y="71999"/>
                    <a:pt x="1242562" y="67664"/>
                    <a:pt x="1223207" y="69057"/>
                  </a:cubicBezTo>
                  <a:cubicBezTo>
                    <a:pt x="1207259" y="70141"/>
                    <a:pt x="1195801" y="77728"/>
                    <a:pt x="1189143" y="82063"/>
                  </a:cubicBezTo>
                  <a:lnTo>
                    <a:pt x="1189143" y="67199"/>
                  </a:lnTo>
                  <a:lnTo>
                    <a:pt x="1154924" y="71689"/>
                  </a:lnTo>
                  <a:lnTo>
                    <a:pt x="1154924" y="224203"/>
                  </a:lnTo>
                  <a:lnTo>
                    <a:pt x="1189143" y="224203"/>
                  </a:lnTo>
                  <a:lnTo>
                    <a:pt x="1189143" y="100953"/>
                  </a:lnTo>
                  <a:cubicBezTo>
                    <a:pt x="1197504" y="94450"/>
                    <a:pt x="1207104" y="89031"/>
                    <a:pt x="1222123" y="88257"/>
                  </a:cubicBezTo>
                  <a:cubicBezTo>
                    <a:pt x="1247362" y="86863"/>
                    <a:pt x="1268574" y="97082"/>
                    <a:pt x="1268574" y="97082"/>
                  </a:cubicBezTo>
                  <a:moveTo>
                    <a:pt x="1442301" y="66580"/>
                  </a:moveTo>
                  <a:lnTo>
                    <a:pt x="1417062" y="66580"/>
                  </a:lnTo>
                  <a:lnTo>
                    <a:pt x="1365966" y="179301"/>
                  </a:lnTo>
                  <a:lnTo>
                    <a:pt x="1321064" y="66425"/>
                  </a:lnTo>
                  <a:lnTo>
                    <a:pt x="1288084" y="70760"/>
                  </a:lnTo>
                  <a:lnTo>
                    <a:pt x="1342431" y="205158"/>
                  </a:lnTo>
                  <a:cubicBezTo>
                    <a:pt x="1342431" y="205158"/>
                    <a:pt x="1346921" y="214758"/>
                    <a:pt x="1346921" y="223429"/>
                  </a:cubicBezTo>
                  <a:cubicBezTo>
                    <a:pt x="1346921" y="235042"/>
                    <a:pt x="1331128" y="263686"/>
                    <a:pt x="1292574" y="261209"/>
                  </a:cubicBezTo>
                  <a:lnTo>
                    <a:pt x="1292574" y="284744"/>
                  </a:lnTo>
                  <a:lnTo>
                    <a:pt x="1298303" y="284744"/>
                  </a:lnTo>
                  <a:cubicBezTo>
                    <a:pt x="1336857" y="284744"/>
                    <a:pt x="1358070" y="251145"/>
                    <a:pt x="1370147" y="225751"/>
                  </a:cubicBezTo>
                  <a:lnTo>
                    <a:pt x="1442455" y="66425"/>
                  </a:lnTo>
                  <a:close/>
                </a:path>
              </a:pathLst>
            </a:custGeom>
            <a:grpFill/>
            <a:ln w="154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</p:grpSp>
    </p:spTree>
    <p:extLst>
      <p:ext uri="{BB962C8B-B14F-4D97-AF65-F5344CB8AC3E}">
        <p14:creationId xmlns:p14="http://schemas.microsoft.com/office/powerpoint/2010/main" val="330414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82814E4-43A6-4B3C-928A-9A985C17F5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8936" y="388938"/>
            <a:ext cx="11417302" cy="34258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977214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3380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9B500BA7-E5EA-4515-8A8D-11A4EEB8BDA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154373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5" progId="TCLayout.ActiveDocument.1">
                  <p:embed/>
                </p:oleObj>
              </mc:Choice>
              <mc:Fallback>
                <p:oleObj name="think-cell Slide" r:id="rId3" imgW="592" imgH="595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9B500BA7-E5EA-4515-8A8D-11A4EEB8BDA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8C6B7A10-DF27-4805-8B07-227DDC9A2B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63" y="284163"/>
            <a:ext cx="10881360" cy="437016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</a:lstStyle>
          <a:p>
            <a:r>
              <a:rPr lang="en-ZA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916155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subtitl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88938" y="769902"/>
            <a:ext cx="10080000" cy="189766"/>
          </a:xfrm>
        </p:spPr>
        <p:txBody>
          <a:bodyPr/>
          <a:lstStyle>
            <a:lvl1pPr marL="0" indent="0">
              <a:buNone/>
              <a:defRPr sz="1400" b="0" cap="none" spc="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Add subtitle</a:t>
            </a:r>
            <a:endParaRPr lang="en-ZA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388939" y="1228724"/>
            <a:ext cx="11417300" cy="5153025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Add first level bullet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EA5FE60-CB67-4587-A8F8-63FEBCE68B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61480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C9C8DAA3-0B64-436F-B701-F764832658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864" y="996172"/>
            <a:ext cx="11575184" cy="489689"/>
          </a:xfrm>
          <a:noFill/>
        </p:spPr>
        <p:txBody>
          <a:bodyPr anchor="ctr" anchorCtr="0">
            <a:noAutofit/>
          </a:bodyPr>
          <a:lstStyle>
            <a:lvl1pPr marL="0" indent="0" algn="l">
              <a:buNone/>
              <a:defRPr sz="1800" b="0">
                <a:solidFill>
                  <a:schemeClr val="accent2"/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609539" indent="0">
              <a:buNone/>
              <a:defRPr sz="2667" b="1"/>
            </a:lvl2pPr>
            <a:lvl3pPr marL="1219080" indent="0">
              <a:buNone/>
              <a:defRPr sz="2400" b="1"/>
            </a:lvl3pPr>
            <a:lvl4pPr marL="1828618" indent="0">
              <a:buNone/>
              <a:defRPr sz="2133" b="1"/>
            </a:lvl4pPr>
            <a:lvl5pPr marL="2438158" indent="0">
              <a:buNone/>
              <a:defRPr sz="2133" b="1"/>
            </a:lvl5pPr>
            <a:lvl6pPr marL="3047696" indent="0">
              <a:buNone/>
              <a:defRPr sz="2133" b="1"/>
            </a:lvl6pPr>
            <a:lvl7pPr marL="3657235" indent="0">
              <a:buNone/>
              <a:defRPr sz="2133" b="1"/>
            </a:lvl7pPr>
            <a:lvl8pPr marL="4266773" indent="0">
              <a:buNone/>
              <a:defRPr sz="2133" b="1"/>
            </a:lvl8pPr>
            <a:lvl9pPr marL="4876313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114580-6199-4CB2-8103-8D25358AA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80558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en-US" sz="3000" b="0" i="0" baseline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Open Sans" panose="020B0606030504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 panose="020B0606030504020204" pitchFamily="34" charset="0"/>
              </a:defRPr>
            </a:lvl1pPr>
            <a:lvl2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 panose="020B0606030504020204" pitchFamily="34" charset="0"/>
              </a:defRPr>
            </a:lvl2pPr>
            <a:lvl3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 panose="020B0606030504020204" pitchFamily="34" charset="0"/>
              </a:defRPr>
            </a:lvl3pPr>
            <a:lvl4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 panose="020B0606030504020204" pitchFamily="34" charset="0"/>
              </a:defRPr>
            </a:lvl4pPr>
            <a:lvl5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 panose="020B0606030504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 panose="020B0606030504020204" pitchFamily="34" charset="0"/>
              </a:defRPr>
            </a:lvl1pPr>
          </a:lstStyle>
          <a:p>
            <a:fld id="{7738EA91-DE43-4A34-BEF5-4DF3DFF40A74}" type="datetimeFigureOut">
              <a:rPr lang="en-US" smtClean="0"/>
              <a:pPr/>
              <a:t>18/07/2023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 panose="020B060603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" panose="020B0606030504020204" pitchFamily="34" charset="0"/>
              </a:defRPr>
            </a:lvl1pPr>
          </a:lstStyle>
          <a:p>
            <a:fld id="{82446428-0BC0-43AF-9B1D-13FE065BB2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790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D794C7A8-0214-3A28-070E-42459D58966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3717348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25" imgH="424" progId="TCLayout.ActiveDocument.1">
                  <p:embed/>
                </p:oleObj>
              </mc:Choice>
              <mc:Fallback>
                <p:oleObj name="think-cell Slide" r:id="rId3" imgW="425" imgH="424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D794C7A8-0214-3A28-070E-42459D58966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382A-1BE8-4094-BFD2-E0328E2E2049}" type="datetimeFigureOut">
              <a:rPr lang="en-US" smtClean="0"/>
              <a:t>18/07/2023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6290-9CF5-41D5-B78C-E203EF9E25F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952456F-C110-46A8-ACC1-029C58251B5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63" y="284163"/>
            <a:ext cx="10881360" cy="437016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</a:lstStyle>
          <a:p>
            <a:r>
              <a:rPr lang="en-ZA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168987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sv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0080000" cy="34258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Add title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938" y="1233487"/>
            <a:ext cx="11417300" cy="51117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5" name="TextBox 24"/>
          <p:cNvSpPr txBox="1"/>
          <p:nvPr userDrawn="1"/>
        </p:nvSpPr>
        <p:spPr>
          <a:xfrm>
            <a:off x="11538668" y="6537106"/>
            <a:ext cx="28567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F5B70F39-3BA5-41DB-94FE-5B2C294E2A29}" type="slidenum">
              <a:rPr lang="en-ZA" sz="1000" smtClean="0">
                <a:solidFill>
                  <a:schemeClr val="bg2"/>
                </a:solidFill>
              </a:rPr>
              <a:t>‹#›</a:t>
            </a:fld>
            <a:endParaRPr lang="en-ZA" sz="1000">
              <a:solidFill>
                <a:schemeClr val="bg2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3DBACB-6120-624F-A0D5-2F9B46C4BF97}"/>
              </a:ext>
            </a:extLst>
          </p:cNvPr>
          <p:cNvSpPr/>
          <p:nvPr userDrawn="1"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ED284CA2-E089-70A1-FBF5-5ABF864CEB11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424004" y="388938"/>
            <a:ext cx="382234" cy="382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009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0" kern="1200" cap="all" baseline="0">
          <a:solidFill>
            <a:schemeClr val="bg2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Open Sans Light" panose="020B0306030504020204" pitchFamily="34" charset="0"/>
        <a:buChar char="–"/>
        <a:defRPr sz="1400" kern="1200">
          <a:solidFill>
            <a:schemeClr val="bg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Wingdings" panose="05000000000000000000" pitchFamily="2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Wingdings" panose="05000000000000000000" pitchFamily="2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Wingdings" panose="05000000000000000000" pitchFamily="2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5">
          <p15:clr>
            <a:srgbClr val="F26B43"/>
          </p15:clr>
        </p15:guide>
        <p15:guide id="2" pos="245">
          <p15:clr>
            <a:srgbClr val="F26B43"/>
          </p15:clr>
        </p15:guide>
        <p15:guide id="3" pos="7437">
          <p15:clr>
            <a:srgbClr val="F26B43"/>
          </p15:clr>
        </p15:guide>
        <p15:guide id="4" orient="horz" pos="3997">
          <p15:clr>
            <a:srgbClr val="F26B43"/>
          </p15:clr>
        </p15:guide>
        <p15:guide id="5" orient="horz" pos="777" userDrawn="1">
          <p15:clr>
            <a:srgbClr val="F26B43"/>
          </p15:clr>
        </p15:guide>
        <p15:guide id="6" pos="3840" userDrawn="1">
          <p15:clr>
            <a:srgbClr val="F26B43"/>
          </p15:clr>
        </p15:guide>
        <p15:guide id="7" pos="3976" userDrawn="1">
          <p15:clr>
            <a:srgbClr val="F26B43"/>
          </p15:clr>
        </p15:guide>
        <p15:guide id="8" pos="370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5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58.png"/><Relationship Id="rId5" Type="http://schemas.openxmlformats.org/officeDocument/2006/relationships/image" Target="../media/image7.emf"/><Relationship Id="rId4" Type="http://schemas.openxmlformats.org/officeDocument/2006/relationships/oleObject" Target="../embeddings/oleObject7.bin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66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1.png"/><Relationship Id="rId12" Type="http://schemas.openxmlformats.org/officeDocument/2006/relationships/image" Target="../media/image6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6" Type="http://schemas.openxmlformats.org/officeDocument/2006/relationships/image" Target="../media/image60.png"/><Relationship Id="rId11" Type="http://schemas.openxmlformats.org/officeDocument/2006/relationships/image" Target="../media/image64.png"/><Relationship Id="rId5" Type="http://schemas.openxmlformats.org/officeDocument/2006/relationships/image" Target="../media/image5.emf"/><Relationship Id="rId10" Type="http://schemas.openxmlformats.org/officeDocument/2006/relationships/image" Target="../media/image63.svg"/><Relationship Id="rId4" Type="http://schemas.openxmlformats.org/officeDocument/2006/relationships/oleObject" Target="../embeddings/oleObject8.bin"/><Relationship Id="rId9" Type="http://schemas.openxmlformats.org/officeDocument/2006/relationships/image" Target="../media/image6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7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e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5.emf"/><Relationship Id="rId12" Type="http://schemas.openxmlformats.org/officeDocument/2006/relationships/image" Target="../media/image7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78.jpeg"/><Relationship Id="rId5" Type="http://schemas.openxmlformats.org/officeDocument/2006/relationships/image" Target="../media/image74.jpg"/><Relationship Id="rId10" Type="http://schemas.openxmlformats.org/officeDocument/2006/relationships/image" Target="../media/image77.png"/><Relationship Id="rId4" Type="http://schemas.openxmlformats.org/officeDocument/2006/relationships/image" Target="../media/image73.jpg"/><Relationship Id="rId9" Type="http://schemas.openxmlformats.org/officeDocument/2006/relationships/image" Target="../media/image7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video" Target="../media/media2.mp4"/><Relationship Id="rId7" Type="http://schemas.openxmlformats.org/officeDocument/2006/relationships/hyperlink" Target="https://www.youtube.com/watch?v=0_gAtTwTlrQ" TargetMode="External"/><Relationship Id="rId2" Type="http://schemas.microsoft.com/office/2007/relationships/media" Target="../media/media2.mp4"/><Relationship Id="rId1" Type="http://schemas.openxmlformats.org/officeDocument/2006/relationships/tags" Target="../tags/tag13.x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10.bin"/><Relationship Id="rId4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openxmlformats.org/officeDocument/2006/relationships/image" Target="../media/image81.jpg"/><Relationship Id="rId5" Type="http://schemas.openxmlformats.org/officeDocument/2006/relationships/hyperlink" Target="https://www.youtube.com/watch?v=0_gAtTwTlrQ" TargetMode="External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microsoft.com/office/2007/relationships/hdphoto" Target="../media/hdphoto1.wdp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svg"/><Relationship Id="rId7" Type="http://schemas.openxmlformats.org/officeDocument/2006/relationships/image" Target="../media/image23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svg"/><Relationship Id="rId5" Type="http://schemas.openxmlformats.org/officeDocument/2006/relationships/image" Target="../media/image21.sv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oleObject" Target="../embeddings/oleObject4.bin"/><Relationship Id="rId7" Type="http://schemas.openxmlformats.org/officeDocument/2006/relationships/image" Target="../media/image3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34.png"/><Relationship Id="rId11" Type="http://schemas.openxmlformats.org/officeDocument/2006/relationships/image" Target="../media/image39.sv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5.emf"/><Relationship Id="rId9" Type="http://schemas.openxmlformats.org/officeDocument/2006/relationships/image" Target="../media/image37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13" Type="http://schemas.openxmlformats.org/officeDocument/2006/relationships/image" Target="../media/image46.png"/><Relationship Id="rId18" Type="http://schemas.openxmlformats.org/officeDocument/2006/relationships/image" Target="../media/image51.sv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6.png"/><Relationship Id="rId12" Type="http://schemas.openxmlformats.org/officeDocument/2006/relationships/image" Target="../media/image45.svg"/><Relationship Id="rId17" Type="http://schemas.openxmlformats.org/officeDocument/2006/relationships/image" Target="../media/image50.png"/><Relationship Id="rId2" Type="http://schemas.openxmlformats.org/officeDocument/2006/relationships/tags" Target="../tags/tag7.xml"/><Relationship Id="rId16" Type="http://schemas.openxmlformats.org/officeDocument/2006/relationships/image" Target="../media/image49.svg"/><Relationship Id="rId20" Type="http://schemas.openxmlformats.org/officeDocument/2006/relationships/image" Target="../media/image53.svg"/><Relationship Id="rId1" Type="http://schemas.openxmlformats.org/officeDocument/2006/relationships/tags" Target="../tags/tag6.xml"/><Relationship Id="rId6" Type="http://schemas.openxmlformats.org/officeDocument/2006/relationships/image" Target="../media/image41.emf"/><Relationship Id="rId11" Type="http://schemas.openxmlformats.org/officeDocument/2006/relationships/image" Target="../media/image44.png"/><Relationship Id="rId5" Type="http://schemas.openxmlformats.org/officeDocument/2006/relationships/oleObject" Target="../embeddings/oleObject5.bin"/><Relationship Id="rId15" Type="http://schemas.openxmlformats.org/officeDocument/2006/relationships/image" Target="../media/image48.png"/><Relationship Id="rId10" Type="http://schemas.openxmlformats.org/officeDocument/2006/relationships/image" Target="../media/image43.svg"/><Relationship Id="rId19" Type="http://schemas.openxmlformats.org/officeDocument/2006/relationships/image" Target="../media/image52.png"/><Relationship Id="rId4" Type="http://schemas.openxmlformats.org/officeDocument/2006/relationships/image" Target="../media/image40.jpg"/><Relationship Id="rId9" Type="http://schemas.openxmlformats.org/officeDocument/2006/relationships/image" Target="../media/image42.png"/><Relationship Id="rId14" Type="http://schemas.openxmlformats.org/officeDocument/2006/relationships/image" Target="../media/image47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4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5.emf"/><Relationship Id="rId11" Type="http://schemas.openxmlformats.org/officeDocument/2006/relationships/hyperlink" Target="https://youtu.be/YrQCJrGDNVE" TargetMode="External"/><Relationship Id="rId5" Type="http://schemas.openxmlformats.org/officeDocument/2006/relationships/oleObject" Target="../embeddings/oleObject6.bin"/><Relationship Id="rId10" Type="http://schemas.openxmlformats.org/officeDocument/2006/relationships/image" Target="../media/image57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5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D44DD-8A52-45F0-D92C-0187BD1C9A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5844" y="5097102"/>
            <a:ext cx="9867037" cy="561314"/>
          </a:xfrm>
        </p:spPr>
        <p:txBody>
          <a:bodyPr/>
          <a:lstStyle/>
          <a:p>
            <a:r>
              <a:rPr lang="en-US" dirty="0">
                <a:gradFill flip="none" rotWithShape="1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0" scaled="1"/>
                  <a:tileRect/>
                </a:gradFill>
              </a:rPr>
              <a:t>Global health trends - digital health</a:t>
            </a:r>
            <a:endParaRPr lang="en-ZA" dirty="0">
              <a:gradFill flip="none" rotWithShape="1"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0" scaled="1"/>
                <a:tileRect/>
              </a:gra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F616F0-4B00-2238-8B07-5868D057E6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5844" y="5729360"/>
            <a:ext cx="9867037" cy="345515"/>
          </a:xfrm>
        </p:spPr>
        <p:txBody>
          <a:bodyPr/>
          <a:lstStyle/>
          <a:p>
            <a:r>
              <a:rPr lang="en-US" dirty="0"/>
              <a:t>JULY 2023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4930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777F5-7434-96DE-BCE3-9E385F04F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fld id="{A6955310-6766-466A-8438-8A021F60F0D7}" type="datetime'Agenda'">
              <a:rPr lang="en-US" altLang="en-US" smtClean="0"/>
              <a:pPr/>
              <a:t>Agenda</a:t>
            </a:fld>
            <a:endParaRPr lang="en-ZA" dirty="0"/>
          </a:p>
        </p:txBody>
      </p:sp>
      <p:sp>
        <p:nvSpPr>
          <p:cNvPr id="6" name="Rounded Rectangle 11">
            <a:extLst>
              <a:ext uri="{FF2B5EF4-FFF2-40B4-BE49-F238E27FC236}">
                <a16:creationId xmlns:a16="http://schemas.microsoft.com/office/drawing/2014/main" id="{8C19C27E-56D2-3A11-014D-3E4463F3A01E}"/>
              </a:ext>
            </a:extLst>
          </p:cNvPr>
          <p:cNvSpPr/>
          <p:nvPr/>
        </p:nvSpPr>
        <p:spPr>
          <a:xfrm rot="10800000" flipH="1">
            <a:off x="388936" y="2635444"/>
            <a:ext cx="3712421" cy="3709794"/>
          </a:xfrm>
          <a:prstGeom prst="round2SameRect">
            <a:avLst>
              <a:gd name="adj1" fmla="val 5857"/>
              <a:gd name="adj2" fmla="val 0"/>
            </a:avLst>
          </a:prstGeom>
          <a:blipFill dpi="0" rotWithShape="0">
            <a:blip r:embed="rId2"/>
            <a:srcRect/>
            <a:stretch>
              <a:fillRect/>
            </a:stretch>
          </a:blip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8" name="Rounded Rectangle 11">
            <a:extLst>
              <a:ext uri="{FF2B5EF4-FFF2-40B4-BE49-F238E27FC236}">
                <a16:creationId xmlns:a16="http://schemas.microsoft.com/office/drawing/2014/main" id="{74CDD005-8DA2-77F2-F681-11A8087E0478}"/>
              </a:ext>
            </a:extLst>
          </p:cNvPr>
          <p:cNvSpPr/>
          <p:nvPr/>
        </p:nvSpPr>
        <p:spPr>
          <a:xfrm rot="10800000" flipH="1">
            <a:off x="4238377" y="2635444"/>
            <a:ext cx="3712421" cy="3709794"/>
          </a:xfrm>
          <a:prstGeom prst="round2SameRect">
            <a:avLst>
              <a:gd name="adj1" fmla="val 8173"/>
              <a:gd name="adj2" fmla="val 0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12700">
            <a:noFill/>
          </a:ln>
          <a:effectLst/>
        </p:spPr>
        <p:txBody>
          <a:bodyPr wrap="square" lIns="0" tIns="36000" rIns="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0" name="Rounded Rectangle 11">
            <a:extLst>
              <a:ext uri="{FF2B5EF4-FFF2-40B4-BE49-F238E27FC236}">
                <a16:creationId xmlns:a16="http://schemas.microsoft.com/office/drawing/2014/main" id="{3E4E49E0-442B-C9B1-82AC-F0EC12EF2EDF}"/>
              </a:ext>
            </a:extLst>
          </p:cNvPr>
          <p:cNvSpPr/>
          <p:nvPr/>
        </p:nvSpPr>
        <p:spPr>
          <a:xfrm rot="10800000" flipH="1">
            <a:off x="8087819" y="2635444"/>
            <a:ext cx="3712421" cy="3709794"/>
          </a:xfrm>
          <a:prstGeom prst="round2SameRect">
            <a:avLst>
              <a:gd name="adj1" fmla="val 8173"/>
              <a:gd name="adj2" fmla="val 0"/>
            </a:avLst>
          </a:prstGeom>
          <a:blipFill dpi="0" rotWithShape="0">
            <a:blip r:embed="rId4"/>
            <a:srcRect/>
            <a:stretch>
              <a:fillRect/>
            </a:stretch>
          </a:blipFill>
          <a:ln w="12700">
            <a:noFill/>
          </a:ln>
          <a:effectLst/>
        </p:spPr>
        <p:txBody>
          <a:bodyPr wrap="square" lIns="0" tIns="36000" rIns="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BF0DB26-5119-B4EE-1DC1-5387EC83F99E}"/>
              </a:ext>
            </a:extLst>
          </p:cNvPr>
          <p:cNvGrpSpPr/>
          <p:nvPr/>
        </p:nvGrpSpPr>
        <p:grpSpPr>
          <a:xfrm>
            <a:off x="391502" y="2505474"/>
            <a:ext cx="11414736" cy="36000"/>
            <a:chOff x="391502" y="2361638"/>
            <a:chExt cx="11414736" cy="36000"/>
          </a:xfr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  <a:tileRect/>
          </a:gradFill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1829238-92AA-A757-8B3E-C703084950F9}"/>
                </a:ext>
              </a:extLst>
            </p:cNvPr>
            <p:cNvSpPr/>
            <p:nvPr/>
          </p:nvSpPr>
          <p:spPr>
            <a:xfrm>
              <a:off x="391502" y="2361638"/>
              <a:ext cx="3712421" cy="3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59228F5-28FE-8B4C-F8D1-A9B90FF6D001}"/>
                </a:ext>
              </a:extLst>
            </p:cNvPr>
            <p:cNvSpPr/>
            <p:nvPr/>
          </p:nvSpPr>
          <p:spPr>
            <a:xfrm>
              <a:off x="4242660" y="2361638"/>
              <a:ext cx="3712421" cy="3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DEE7DC7-1DFF-7ADD-14FD-11F8966F98E4}"/>
                </a:ext>
              </a:extLst>
            </p:cNvPr>
            <p:cNvSpPr/>
            <p:nvPr/>
          </p:nvSpPr>
          <p:spPr>
            <a:xfrm>
              <a:off x="8093817" y="2361638"/>
              <a:ext cx="3712421" cy="3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9F7F7104-F99D-772E-6D47-50198BCC66F3}"/>
              </a:ext>
            </a:extLst>
          </p:cNvPr>
          <p:cNvSpPr txBox="1"/>
          <p:nvPr/>
        </p:nvSpPr>
        <p:spPr>
          <a:xfrm>
            <a:off x="388938" y="1233400"/>
            <a:ext cx="3712421" cy="1273494"/>
          </a:xfrm>
          <a:prstGeom prst="round2SameRect">
            <a:avLst/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TRENDS IN DIGITAL APPLICATIONS FOR HEALTHCARE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F163E8-B6B5-A5B2-59B7-452DCA92D94D}"/>
              </a:ext>
            </a:extLst>
          </p:cNvPr>
          <p:cNvSpPr txBox="1"/>
          <p:nvPr/>
        </p:nvSpPr>
        <p:spPr>
          <a:xfrm>
            <a:off x="4238380" y="1233400"/>
            <a:ext cx="3712421" cy="1273494"/>
          </a:xfrm>
          <a:prstGeom prst="round2SameRect">
            <a:avLst/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ACCELERATING </a:t>
            </a:r>
            <a:br>
              <a:rPr kumimoji="0" lang="en-US" sz="24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</a:br>
            <a:r>
              <a:rPr kumimoji="0" lang="en-US" sz="24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DIGITAL HEALTH </a:t>
            </a:r>
            <a:br>
              <a:rPr kumimoji="0" lang="en-US" sz="24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</a:br>
            <a:r>
              <a:rPr kumimoji="0" lang="en-US" sz="24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UPTAKE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60A5B8-B3E7-18AC-2503-E63D5ED8F71E}"/>
              </a:ext>
            </a:extLst>
          </p:cNvPr>
          <p:cNvSpPr txBox="1"/>
          <p:nvPr/>
        </p:nvSpPr>
        <p:spPr>
          <a:xfrm>
            <a:off x="8087822" y="1233400"/>
            <a:ext cx="3712421" cy="1273494"/>
          </a:xfrm>
          <a:prstGeom prst="round2SameRect">
            <a:avLst/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DISCOVERY HEALTH’S DIGITAL PLATFORM OFFERING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BE3FF3D-E5AB-4D00-5C43-C27840875A73}"/>
              </a:ext>
            </a:extLst>
          </p:cNvPr>
          <p:cNvSpPr/>
          <p:nvPr/>
        </p:nvSpPr>
        <p:spPr>
          <a:xfrm>
            <a:off x="297708" y="1212852"/>
            <a:ext cx="7720743" cy="5235662"/>
          </a:xfrm>
          <a:prstGeom prst="rect">
            <a:avLst/>
          </a:prstGeom>
          <a:solidFill>
            <a:srgbClr val="292B2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21386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5763CA38-6B97-A001-BE62-24A143F0D80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25" imgH="424" progId="TCLayout.ActiveDocument.1">
                  <p:embed/>
                </p:oleObj>
              </mc:Choice>
              <mc:Fallback>
                <p:oleObj name="think-cell Slide" r:id="rId4" imgW="425" imgH="424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5763CA38-6B97-A001-BE62-24A143F0D80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04211E40-30A5-6BE4-7921-1E02D775F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938" y="388938"/>
            <a:ext cx="11417300" cy="342900"/>
          </a:xfrm>
        </p:spPr>
        <p:txBody>
          <a:bodyPr vert="horz"/>
          <a:lstStyle/>
          <a:p>
            <a:r>
              <a:rPr lang="en-US" dirty="0"/>
              <a:t>Digital health platform |  journey thus far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354AE45-FADD-15A3-13C4-3B260A01C16F}"/>
              </a:ext>
            </a:extLst>
          </p:cNvPr>
          <p:cNvGrpSpPr/>
          <p:nvPr/>
        </p:nvGrpSpPr>
        <p:grpSpPr>
          <a:xfrm>
            <a:off x="1615870" y="942012"/>
            <a:ext cx="9392060" cy="5802344"/>
            <a:chOff x="685455" y="1198866"/>
            <a:chExt cx="9392060" cy="580234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6E0ECA0-A82E-68E6-496D-427F46C51E92}"/>
                </a:ext>
              </a:extLst>
            </p:cNvPr>
            <p:cNvGrpSpPr/>
            <p:nvPr/>
          </p:nvGrpSpPr>
          <p:grpSpPr>
            <a:xfrm>
              <a:off x="767410" y="1555447"/>
              <a:ext cx="9239108" cy="4901449"/>
              <a:chOff x="579586" y="1027416"/>
              <a:chExt cx="10691165" cy="5671781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60FBDA55-6BBF-8031-FEE9-E50D050862C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t="10964" r="1629"/>
              <a:stretch/>
            </p:blipFill>
            <p:spPr>
              <a:xfrm>
                <a:off x="579586" y="1233488"/>
                <a:ext cx="10691165" cy="5465709"/>
              </a:xfrm>
              <a:prstGeom prst="rect">
                <a:avLst/>
              </a:prstGeom>
            </p:spPr>
          </p:pic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45C7691A-EF7F-E4C0-83C6-FE92D166D8E8}"/>
                  </a:ext>
                </a:extLst>
              </p:cNvPr>
              <p:cNvSpPr/>
              <p:nvPr/>
            </p:nvSpPr>
            <p:spPr>
              <a:xfrm>
                <a:off x="10777591" y="1027416"/>
                <a:ext cx="493160" cy="3429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</p:grpSp>
        <p:pic>
          <p:nvPicPr>
            <p:cNvPr id="10" name="Picture 9" descr="A black screen with a black background&#10;&#10;Description automatically generated">
              <a:extLst>
                <a:ext uri="{FF2B5EF4-FFF2-40B4-BE49-F238E27FC236}">
                  <a16:creationId xmlns:a16="http://schemas.microsoft.com/office/drawing/2014/main" id="{7580CAB7-BE02-2DDF-D3F0-BABBF3DDA3F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85455" y="1198866"/>
              <a:ext cx="9392060" cy="5802344"/>
            </a:xfrm>
            <a:prstGeom prst="rect">
              <a:avLst/>
            </a:prstGeom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57864003-3F00-384E-2242-8A4AE9EEB8B5}"/>
              </a:ext>
            </a:extLst>
          </p:cNvPr>
          <p:cNvSpPr/>
          <p:nvPr/>
        </p:nvSpPr>
        <p:spPr>
          <a:xfrm>
            <a:off x="8800042" y="5812896"/>
            <a:ext cx="878416" cy="3492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B468374-C029-A8E4-0871-81769253E622}"/>
              </a:ext>
            </a:extLst>
          </p:cNvPr>
          <p:cNvSpPr/>
          <p:nvPr/>
        </p:nvSpPr>
        <p:spPr>
          <a:xfrm>
            <a:off x="9667875" y="5093229"/>
            <a:ext cx="592666" cy="10689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892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Object 23" hidden="1">
            <a:extLst>
              <a:ext uri="{FF2B5EF4-FFF2-40B4-BE49-F238E27FC236}">
                <a16:creationId xmlns:a16="http://schemas.microsoft.com/office/drawing/2014/main" id="{BED7D48F-6E52-2667-1379-70C48432411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95" imgH="396" progId="TCLayout.ActiveDocument.1">
                  <p:embed/>
                </p:oleObj>
              </mc:Choice>
              <mc:Fallback>
                <p:oleObj name="think-cell Slide" r:id="rId4" imgW="395" imgH="396" progId="TCLayout.ActiveDocument.1">
                  <p:embed/>
                  <p:pic>
                    <p:nvPicPr>
                      <p:cNvPr id="24" name="Object 23" hidden="1">
                        <a:extLst>
                          <a:ext uri="{FF2B5EF4-FFF2-40B4-BE49-F238E27FC236}">
                            <a16:creationId xmlns:a16="http://schemas.microsoft.com/office/drawing/2014/main" id="{BED7D48F-6E52-2667-1379-70C4843241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315E110E-6A13-45BA-C53E-DC4135D9C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 vert="horz"/>
          <a:lstStyle/>
          <a:p>
            <a:r>
              <a:rPr lang="en-US" dirty="0"/>
              <a:t>Digital health platform | orchestrate an integrated ecosystem</a:t>
            </a:r>
            <a:br>
              <a:rPr lang="en-US" dirty="0"/>
            </a:br>
            <a:r>
              <a:rPr lang="en-US" dirty="0"/>
              <a:t>that enables holistic digital care delivery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7282BF-E558-C2CF-24F5-D5B6F806A6B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083" y="4299202"/>
            <a:ext cx="10642862" cy="1234343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89B70AAA-2520-A649-E37B-EDF42B64B3C6}"/>
              </a:ext>
            </a:extLst>
          </p:cNvPr>
          <p:cNvSpPr txBox="1"/>
          <p:nvPr/>
        </p:nvSpPr>
        <p:spPr>
          <a:xfrm>
            <a:off x="1391430" y="5085867"/>
            <a:ext cx="9766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2400"/>
              </a:spcBef>
            </a:pPr>
            <a:r>
              <a:rPr lang="en-US" sz="1600" b="1" spc="300" dirty="0">
                <a:solidFill>
                  <a:schemeClr val="accent1"/>
                </a:solidFill>
              </a:rPr>
              <a:t>INTERACTIONS: </a:t>
            </a:r>
            <a:r>
              <a:rPr lang="en-US" sz="1600" dirty="0">
                <a:solidFill>
                  <a:srgbClr val="FFFFFF"/>
                </a:solidFill>
              </a:rPr>
              <a:t>supported by </a:t>
            </a:r>
            <a:r>
              <a:rPr lang="en-US" sz="1600" b="1" dirty="0">
                <a:solidFill>
                  <a:srgbClr val="FFFFFF"/>
                </a:solidFill>
              </a:rPr>
              <a:t>data products</a:t>
            </a:r>
            <a:r>
              <a:rPr lang="en-US" sz="1600" dirty="0">
                <a:solidFill>
                  <a:srgbClr val="FFFFFF"/>
                </a:solidFill>
              </a:rPr>
              <a:t> and</a:t>
            </a:r>
            <a:r>
              <a:rPr lang="en-US" sz="1600" b="1" dirty="0">
                <a:solidFill>
                  <a:srgbClr val="FFFFFF"/>
                </a:solidFill>
              </a:rPr>
              <a:t> journeys</a:t>
            </a:r>
            <a:endParaRPr lang="en-US" sz="1600" dirty="0">
              <a:solidFill>
                <a:srgbClr val="FFFFFF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81FA057-A1BF-FB9D-8B5D-282206953E21}"/>
              </a:ext>
            </a:extLst>
          </p:cNvPr>
          <p:cNvGrpSpPr/>
          <p:nvPr/>
        </p:nvGrpSpPr>
        <p:grpSpPr>
          <a:xfrm>
            <a:off x="3611280" y="2950596"/>
            <a:ext cx="1988452" cy="1671985"/>
            <a:chOff x="3173600" y="2475002"/>
            <a:chExt cx="1988452" cy="1671985"/>
          </a:xfrm>
          <a:solidFill>
            <a:schemeClr val="tx1">
              <a:lumMod val="90000"/>
              <a:lumOff val="10000"/>
            </a:schemeClr>
          </a:solidFill>
        </p:grpSpPr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FE425A9A-C030-42AB-A5F9-4DB11B8CB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3600" y="2475002"/>
              <a:ext cx="1952164" cy="1671985"/>
            </a:xfrm>
            <a:custGeom>
              <a:avLst/>
              <a:gdLst>
                <a:gd name="T0" fmla="*/ 396 w 1581"/>
                <a:gd name="T1" fmla="*/ 1369 h 1369"/>
                <a:gd name="T2" fmla="*/ 0 w 1581"/>
                <a:gd name="T3" fmla="*/ 685 h 1369"/>
                <a:gd name="T4" fmla="*/ 396 w 1581"/>
                <a:gd name="T5" fmla="*/ 0 h 1369"/>
                <a:gd name="T6" fmla="*/ 1187 w 1581"/>
                <a:gd name="T7" fmla="*/ 0 h 1369"/>
                <a:gd name="T8" fmla="*/ 1581 w 1581"/>
                <a:gd name="T9" fmla="*/ 685 h 1369"/>
                <a:gd name="T10" fmla="*/ 1187 w 1581"/>
                <a:gd name="T11" fmla="*/ 1369 h 1369"/>
                <a:gd name="T12" fmla="*/ 396 w 1581"/>
                <a:gd name="T13" fmla="*/ 1369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1" h="1369">
                  <a:moveTo>
                    <a:pt x="396" y="1369"/>
                  </a:moveTo>
                  <a:lnTo>
                    <a:pt x="0" y="685"/>
                  </a:lnTo>
                  <a:lnTo>
                    <a:pt x="396" y="0"/>
                  </a:lnTo>
                  <a:lnTo>
                    <a:pt x="1187" y="0"/>
                  </a:lnTo>
                  <a:lnTo>
                    <a:pt x="1581" y="685"/>
                  </a:lnTo>
                  <a:lnTo>
                    <a:pt x="1187" y="1369"/>
                  </a:lnTo>
                  <a:lnTo>
                    <a:pt x="396" y="1369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 prstMaterial="plastic">
              <a:bevelT w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5">
                <a:solidFill>
                  <a:srgbClr val="E0E0E0"/>
                </a:solidFill>
                <a:latin typeface="Open Sans"/>
              </a:endParaRPr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E8B1C0FF-2B8A-6A00-93FA-9E1ED05776C2}"/>
                </a:ext>
              </a:extLst>
            </p:cNvPr>
            <p:cNvSpPr>
              <a:spLocks/>
            </p:cNvSpPr>
            <p:nvPr/>
          </p:nvSpPr>
          <p:spPr bwMode="auto">
            <a:xfrm rot="3475237">
              <a:off x="4054261" y="3022582"/>
              <a:ext cx="1187071" cy="1028511"/>
            </a:xfrm>
            <a:custGeom>
              <a:avLst/>
              <a:gdLst>
                <a:gd name="T0" fmla="*/ 382 w 433"/>
                <a:gd name="T1" fmla="*/ 415 h 415"/>
                <a:gd name="T2" fmla="*/ 0 w 433"/>
                <a:gd name="T3" fmla="*/ 0 h 415"/>
                <a:gd name="T4" fmla="*/ 245 w 433"/>
                <a:gd name="T5" fmla="*/ 0 h 415"/>
                <a:gd name="T6" fmla="*/ 433 w 433"/>
                <a:gd name="T7" fmla="*/ 327 h 415"/>
                <a:gd name="T8" fmla="*/ 382 w 433"/>
                <a:gd name="T9" fmla="*/ 415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3" h="415">
                  <a:moveTo>
                    <a:pt x="382" y="415"/>
                  </a:moveTo>
                  <a:cubicBezTo>
                    <a:pt x="182" y="370"/>
                    <a:pt x="29" y="203"/>
                    <a:pt x="0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433" y="327"/>
                    <a:pt x="433" y="327"/>
                    <a:pt x="433" y="327"/>
                  </a:cubicBezTo>
                  <a:lnTo>
                    <a:pt x="382" y="415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 prstMaterial="plastic">
              <a:bevelT w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5">
                <a:solidFill>
                  <a:srgbClr val="E0E0E0"/>
                </a:solidFill>
                <a:latin typeface="Open Sans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978B75D-20B1-5C5A-0BD8-7F907A063089}"/>
              </a:ext>
            </a:extLst>
          </p:cNvPr>
          <p:cNvGrpSpPr/>
          <p:nvPr/>
        </p:nvGrpSpPr>
        <p:grpSpPr>
          <a:xfrm rot="4434494">
            <a:off x="5201309" y="1685807"/>
            <a:ext cx="1966754" cy="1671985"/>
            <a:chOff x="3345878" y="2335049"/>
            <a:chExt cx="1966754" cy="1671985"/>
          </a:xfrm>
          <a:solidFill>
            <a:schemeClr val="tx1">
              <a:lumMod val="90000"/>
              <a:lumOff val="10000"/>
            </a:schemeClr>
          </a:solidFill>
        </p:grpSpPr>
        <p:sp>
          <p:nvSpPr>
            <p:cNvPr id="35" name="Freeform 7">
              <a:extLst>
                <a:ext uri="{FF2B5EF4-FFF2-40B4-BE49-F238E27FC236}">
                  <a16:creationId xmlns:a16="http://schemas.microsoft.com/office/drawing/2014/main" id="{C4238209-E8AE-8CDB-F485-42E76DE13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5878" y="2335049"/>
              <a:ext cx="1952164" cy="1671985"/>
            </a:xfrm>
            <a:custGeom>
              <a:avLst/>
              <a:gdLst>
                <a:gd name="T0" fmla="*/ 396 w 1581"/>
                <a:gd name="T1" fmla="*/ 1369 h 1369"/>
                <a:gd name="T2" fmla="*/ 0 w 1581"/>
                <a:gd name="T3" fmla="*/ 685 h 1369"/>
                <a:gd name="T4" fmla="*/ 396 w 1581"/>
                <a:gd name="T5" fmla="*/ 0 h 1369"/>
                <a:gd name="T6" fmla="*/ 1187 w 1581"/>
                <a:gd name="T7" fmla="*/ 0 h 1369"/>
                <a:gd name="T8" fmla="*/ 1581 w 1581"/>
                <a:gd name="T9" fmla="*/ 685 h 1369"/>
                <a:gd name="T10" fmla="*/ 1187 w 1581"/>
                <a:gd name="T11" fmla="*/ 1369 h 1369"/>
                <a:gd name="T12" fmla="*/ 396 w 1581"/>
                <a:gd name="T13" fmla="*/ 1369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1" h="1369">
                  <a:moveTo>
                    <a:pt x="396" y="1369"/>
                  </a:moveTo>
                  <a:lnTo>
                    <a:pt x="0" y="685"/>
                  </a:lnTo>
                  <a:lnTo>
                    <a:pt x="396" y="0"/>
                  </a:lnTo>
                  <a:lnTo>
                    <a:pt x="1187" y="0"/>
                  </a:lnTo>
                  <a:lnTo>
                    <a:pt x="1581" y="685"/>
                  </a:lnTo>
                  <a:lnTo>
                    <a:pt x="1187" y="1369"/>
                  </a:lnTo>
                  <a:lnTo>
                    <a:pt x="396" y="1369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 prstMaterial="plastic">
              <a:bevelT w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5">
                <a:solidFill>
                  <a:srgbClr val="E0E0E0"/>
                </a:solidFill>
                <a:latin typeface="Open Sans"/>
              </a:endParaRPr>
            </a:p>
          </p:txBody>
        </p:sp>
        <p:sp>
          <p:nvSpPr>
            <p:cNvPr id="36" name="Freeform 15">
              <a:extLst>
                <a:ext uri="{FF2B5EF4-FFF2-40B4-BE49-F238E27FC236}">
                  <a16:creationId xmlns:a16="http://schemas.microsoft.com/office/drawing/2014/main" id="{84D77047-E23C-89A3-625A-E1AC2F08AECA}"/>
                </a:ext>
              </a:extLst>
            </p:cNvPr>
            <p:cNvSpPr>
              <a:spLocks/>
            </p:cNvSpPr>
            <p:nvPr/>
          </p:nvSpPr>
          <p:spPr bwMode="auto">
            <a:xfrm rot="3569822">
              <a:off x="4250632" y="2839662"/>
              <a:ext cx="1044000" cy="1080000"/>
            </a:xfrm>
            <a:custGeom>
              <a:avLst/>
              <a:gdLst>
                <a:gd name="T0" fmla="*/ 382 w 433"/>
                <a:gd name="T1" fmla="*/ 415 h 415"/>
                <a:gd name="T2" fmla="*/ 0 w 433"/>
                <a:gd name="T3" fmla="*/ 0 h 415"/>
                <a:gd name="T4" fmla="*/ 245 w 433"/>
                <a:gd name="T5" fmla="*/ 0 h 415"/>
                <a:gd name="T6" fmla="*/ 433 w 433"/>
                <a:gd name="T7" fmla="*/ 327 h 415"/>
                <a:gd name="T8" fmla="*/ 382 w 433"/>
                <a:gd name="T9" fmla="*/ 415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3" h="415">
                  <a:moveTo>
                    <a:pt x="382" y="415"/>
                  </a:moveTo>
                  <a:cubicBezTo>
                    <a:pt x="182" y="370"/>
                    <a:pt x="29" y="203"/>
                    <a:pt x="0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433" y="327"/>
                    <a:pt x="433" y="327"/>
                    <a:pt x="433" y="327"/>
                  </a:cubicBezTo>
                  <a:lnTo>
                    <a:pt x="382" y="415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 prstMaterial="plastic">
              <a:bevelT w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5">
                <a:solidFill>
                  <a:srgbClr val="E0E0E0"/>
                </a:solidFill>
                <a:latin typeface="Open Sans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BA61923-1FB2-1EE2-B1EC-79B3DFFC81E9}"/>
              </a:ext>
            </a:extLst>
          </p:cNvPr>
          <p:cNvGrpSpPr/>
          <p:nvPr/>
        </p:nvGrpSpPr>
        <p:grpSpPr>
          <a:xfrm>
            <a:off x="6767762" y="2804823"/>
            <a:ext cx="1858842" cy="1952164"/>
            <a:chOff x="6330082" y="2329229"/>
            <a:chExt cx="1858842" cy="1952164"/>
          </a:xfrm>
          <a:solidFill>
            <a:schemeClr val="tx1">
              <a:lumMod val="90000"/>
              <a:lumOff val="10000"/>
            </a:schemeClr>
          </a:solidFill>
        </p:grpSpPr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2A2C4A3E-7D11-B52D-213A-1DDE719904D8}"/>
                </a:ext>
              </a:extLst>
            </p:cNvPr>
            <p:cNvSpPr>
              <a:spLocks/>
            </p:cNvSpPr>
            <p:nvPr/>
          </p:nvSpPr>
          <p:spPr bwMode="auto">
            <a:xfrm rot="7259748">
              <a:off x="6376850" y="2469318"/>
              <a:ext cx="1952164" cy="1671985"/>
            </a:xfrm>
            <a:custGeom>
              <a:avLst/>
              <a:gdLst>
                <a:gd name="T0" fmla="*/ 394 w 1581"/>
                <a:gd name="T1" fmla="*/ 1369 h 1369"/>
                <a:gd name="T2" fmla="*/ 0 w 1581"/>
                <a:gd name="T3" fmla="*/ 684 h 1369"/>
                <a:gd name="T4" fmla="*/ 394 w 1581"/>
                <a:gd name="T5" fmla="*/ 0 h 1369"/>
                <a:gd name="T6" fmla="*/ 1185 w 1581"/>
                <a:gd name="T7" fmla="*/ 0 h 1369"/>
                <a:gd name="T8" fmla="*/ 1581 w 1581"/>
                <a:gd name="T9" fmla="*/ 684 h 1369"/>
                <a:gd name="T10" fmla="*/ 1185 w 1581"/>
                <a:gd name="T11" fmla="*/ 1369 h 1369"/>
                <a:gd name="T12" fmla="*/ 394 w 1581"/>
                <a:gd name="T13" fmla="*/ 1369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1" h="1369">
                  <a:moveTo>
                    <a:pt x="394" y="1369"/>
                  </a:moveTo>
                  <a:lnTo>
                    <a:pt x="0" y="684"/>
                  </a:lnTo>
                  <a:lnTo>
                    <a:pt x="394" y="0"/>
                  </a:lnTo>
                  <a:lnTo>
                    <a:pt x="1185" y="0"/>
                  </a:lnTo>
                  <a:lnTo>
                    <a:pt x="1581" y="684"/>
                  </a:lnTo>
                  <a:lnTo>
                    <a:pt x="1185" y="1369"/>
                  </a:lnTo>
                  <a:lnTo>
                    <a:pt x="394" y="1369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 prstMaterial="plastic">
              <a:bevelT w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5">
                <a:solidFill>
                  <a:srgbClr val="E0E0E0"/>
                </a:solidFill>
                <a:latin typeface="Open Sans"/>
              </a:endParaRPr>
            </a:p>
          </p:txBody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17D7A6F6-F92F-912E-49A5-DFD9B20A3B3E}"/>
                </a:ext>
              </a:extLst>
            </p:cNvPr>
            <p:cNvSpPr>
              <a:spLocks/>
            </p:cNvSpPr>
            <p:nvPr/>
          </p:nvSpPr>
          <p:spPr bwMode="auto">
            <a:xfrm rot="18124763" flipH="1">
              <a:off x="6350854" y="2970168"/>
              <a:ext cx="1064839" cy="1106383"/>
            </a:xfrm>
            <a:custGeom>
              <a:avLst/>
              <a:gdLst>
                <a:gd name="T0" fmla="*/ 382 w 433"/>
                <a:gd name="T1" fmla="*/ 415 h 415"/>
                <a:gd name="T2" fmla="*/ 0 w 433"/>
                <a:gd name="T3" fmla="*/ 0 h 415"/>
                <a:gd name="T4" fmla="*/ 245 w 433"/>
                <a:gd name="T5" fmla="*/ 0 h 415"/>
                <a:gd name="T6" fmla="*/ 433 w 433"/>
                <a:gd name="T7" fmla="*/ 327 h 415"/>
                <a:gd name="T8" fmla="*/ 382 w 433"/>
                <a:gd name="T9" fmla="*/ 415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3" h="415">
                  <a:moveTo>
                    <a:pt x="382" y="415"/>
                  </a:moveTo>
                  <a:cubicBezTo>
                    <a:pt x="182" y="370"/>
                    <a:pt x="29" y="203"/>
                    <a:pt x="0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433" y="327"/>
                    <a:pt x="433" y="327"/>
                    <a:pt x="433" y="327"/>
                  </a:cubicBezTo>
                  <a:lnTo>
                    <a:pt x="382" y="415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 prstMaterial="plastic">
              <a:bevelT w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5">
                <a:solidFill>
                  <a:srgbClr val="E0E0E0"/>
                </a:solidFill>
                <a:latin typeface="Open Sans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226CBAA4-4A6A-78A4-B4C3-67D69A3E907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547" t="8391" r="19053" b="12512"/>
          <a:stretch/>
        </p:blipFill>
        <p:spPr>
          <a:xfrm>
            <a:off x="4963662" y="2654920"/>
            <a:ext cx="2357291" cy="2479777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000A0CE-1A62-0563-DC6A-AED6E0C10EC5}"/>
              </a:ext>
            </a:extLst>
          </p:cNvPr>
          <p:cNvSpPr txBox="1"/>
          <p:nvPr/>
        </p:nvSpPr>
        <p:spPr>
          <a:xfrm>
            <a:off x="4170670" y="1194297"/>
            <a:ext cx="3850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2400"/>
              </a:spcBef>
            </a:pPr>
            <a:r>
              <a:rPr lang="en-US" sz="1600" b="1" spc="300" dirty="0">
                <a:solidFill>
                  <a:schemeClr val="accent1"/>
                </a:solidFill>
                <a:latin typeface="Open Sans"/>
              </a:rPr>
              <a:t>PROVIDER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C925176-DBE7-0234-A3D1-0E388AE78202}"/>
              </a:ext>
            </a:extLst>
          </p:cNvPr>
          <p:cNvSpPr txBox="1"/>
          <p:nvPr/>
        </p:nvSpPr>
        <p:spPr>
          <a:xfrm>
            <a:off x="507088" y="3597169"/>
            <a:ext cx="3084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2400"/>
              </a:spcBef>
            </a:pPr>
            <a:r>
              <a:rPr lang="en-US" sz="1600" b="1" spc="300" dirty="0">
                <a:solidFill>
                  <a:schemeClr val="accent1"/>
                </a:solidFill>
                <a:latin typeface="Open Sans"/>
              </a:rPr>
              <a:t>CLIENT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87F0B6D-FCFE-D50E-60F6-3114698DC814}"/>
              </a:ext>
            </a:extLst>
          </p:cNvPr>
          <p:cNvSpPr txBox="1"/>
          <p:nvPr/>
        </p:nvSpPr>
        <p:spPr>
          <a:xfrm>
            <a:off x="8803778" y="3474059"/>
            <a:ext cx="3002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00"/>
              </a:spcBef>
            </a:pPr>
            <a:r>
              <a:rPr lang="en-US" sz="1600" b="1" spc="300" dirty="0">
                <a:solidFill>
                  <a:schemeClr val="accent1"/>
                </a:solidFill>
                <a:latin typeface="Open Sans"/>
              </a:rPr>
              <a:t>3RD PARTY ECOSYSTEM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43965C6-2503-DDBB-928F-64D517DC2BD2}"/>
              </a:ext>
            </a:extLst>
          </p:cNvPr>
          <p:cNvSpPr txBox="1"/>
          <p:nvPr/>
        </p:nvSpPr>
        <p:spPr>
          <a:xfrm>
            <a:off x="4523065" y="5577137"/>
            <a:ext cx="3502895" cy="720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</a:schemeClr>
              </a:gs>
              <a:gs pos="46000">
                <a:schemeClr val="tx2">
                  <a:lumMod val="90000"/>
                  <a:lumOff val="10000"/>
                </a:schemeClr>
              </a:gs>
              <a:gs pos="100000">
                <a:srgbClr val="171717"/>
              </a:gs>
            </a:gsLst>
            <a:path path="circle">
              <a:fillToRect l="50000" t="130000" r="50000" b="-30000"/>
            </a:path>
            <a:tileRect/>
          </a:gradFill>
        </p:spPr>
        <p:txBody>
          <a:bodyPr wrap="square" rtlCol="0" anchor="ctr" anchorCtr="0">
            <a:noAutofit/>
          </a:bodyPr>
          <a:lstStyle/>
          <a:p>
            <a:pPr algn="ctr">
              <a:spcBef>
                <a:spcPts val="2400"/>
              </a:spcBef>
            </a:pPr>
            <a:r>
              <a:rPr lang="en-US" sz="1600" b="1" spc="300" dirty="0">
                <a:solidFill>
                  <a:schemeClr val="accent1"/>
                </a:solidFill>
                <a:latin typeface="Open Sans"/>
              </a:rPr>
              <a:t>CONSENT</a:t>
            </a:r>
            <a:br>
              <a:rPr lang="en-US" sz="1600" b="1" spc="300" dirty="0">
                <a:solidFill>
                  <a:schemeClr val="accent1"/>
                </a:solidFill>
                <a:latin typeface="Open Sans"/>
              </a:rPr>
            </a:br>
            <a:r>
              <a:rPr lang="en-US" sz="1600" b="1" spc="300" dirty="0">
                <a:solidFill>
                  <a:schemeClr val="accent1"/>
                </a:solidFill>
                <a:latin typeface="Open Sans"/>
              </a:rPr>
              <a:t>MANAGEMENT</a:t>
            </a:r>
            <a:endParaRPr lang="en-US" sz="1600" b="1" dirty="0">
              <a:solidFill>
                <a:schemeClr val="accent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12794A1-1765-1558-A7AD-1C51E824446A}"/>
              </a:ext>
            </a:extLst>
          </p:cNvPr>
          <p:cNvSpPr txBox="1"/>
          <p:nvPr/>
        </p:nvSpPr>
        <p:spPr>
          <a:xfrm>
            <a:off x="953082" y="5577137"/>
            <a:ext cx="3502895" cy="720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</a:schemeClr>
              </a:gs>
              <a:gs pos="46000">
                <a:schemeClr val="tx2">
                  <a:lumMod val="90000"/>
                  <a:lumOff val="10000"/>
                </a:schemeClr>
              </a:gs>
              <a:gs pos="100000">
                <a:srgbClr val="171717"/>
              </a:gs>
            </a:gsLst>
            <a:path path="circle">
              <a:fillToRect l="50000" t="130000" r="50000" b="-30000"/>
            </a:path>
            <a:tileRect/>
          </a:gradFill>
        </p:spPr>
        <p:txBody>
          <a:bodyPr wrap="square" rtlCol="0" anchor="ctr" anchorCtr="0">
            <a:noAutofit/>
          </a:bodyPr>
          <a:lstStyle/>
          <a:p>
            <a:pPr algn="ctr">
              <a:spcBef>
                <a:spcPts val="2400"/>
              </a:spcBef>
            </a:pPr>
            <a:r>
              <a:rPr lang="en-US" sz="1600" b="1" spc="300" dirty="0">
                <a:solidFill>
                  <a:schemeClr val="accent1"/>
                </a:solidFill>
                <a:latin typeface="Open Sans"/>
              </a:rPr>
              <a:t>ENTITY</a:t>
            </a:r>
            <a:br>
              <a:rPr lang="en-US" sz="1600" b="1" spc="300" dirty="0">
                <a:solidFill>
                  <a:schemeClr val="accent1"/>
                </a:solidFill>
                <a:latin typeface="Open Sans"/>
              </a:rPr>
            </a:br>
            <a:r>
              <a:rPr lang="en-US" sz="1600" b="1" spc="300" dirty="0">
                <a:solidFill>
                  <a:schemeClr val="accent1"/>
                </a:solidFill>
                <a:latin typeface="Open Sans"/>
              </a:rPr>
              <a:t>MANAGEMENT</a:t>
            </a:r>
            <a:endParaRPr lang="en-US" sz="1600" b="1" dirty="0">
              <a:solidFill>
                <a:schemeClr val="accent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8BF8905-C7DA-44B4-106E-E43B31EDE5C0}"/>
              </a:ext>
            </a:extLst>
          </p:cNvPr>
          <p:cNvSpPr txBox="1"/>
          <p:nvPr/>
        </p:nvSpPr>
        <p:spPr>
          <a:xfrm>
            <a:off x="8093049" y="5577137"/>
            <a:ext cx="3502895" cy="720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</a:schemeClr>
              </a:gs>
              <a:gs pos="46000">
                <a:schemeClr val="tx2">
                  <a:lumMod val="90000"/>
                  <a:lumOff val="10000"/>
                </a:schemeClr>
              </a:gs>
              <a:gs pos="100000">
                <a:srgbClr val="171717"/>
              </a:gs>
            </a:gsLst>
            <a:path path="circle">
              <a:fillToRect l="50000" t="130000" r="50000" b="-30000"/>
            </a:path>
            <a:tileRect/>
          </a:gradFill>
        </p:spPr>
        <p:txBody>
          <a:bodyPr wrap="square" rtlCol="0" anchor="ctr" anchorCtr="0">
            <a:noAutofit/>
          </a:bodyPr>
          <a:lstStyle/>
          <a:p>
            <a:pPr algn="ctr">
              <a:spcBef>
                <a:spcPts val="2400"/>
              </a:spcBef>
            </a:pPr>
            <a:r>
              <a:rPr lang="en-US" sz="1600" b="1" spc="300" dirty="0">
                <a:solidFill>
                  <a:schemeClr val="accent1"/>
                </a:solidFill>
                <a:latin typeface="Open Sans"/>
              </a:rPr>
              <a:t>STANDARD</a:t>
            </a:r>
            <a:br>
              <a:rPr lang="en-US" sz="1600" b="1" spc="300" dirty="0">
                <a:solidFill>
                  <a:schemeClr val="accent1"/>
                </a:solidFill>
                <a:latin typeface="Open Sans"/>
              </a:rPr>
            </a:br>
            <a:r>
              <a:rPr lang="en-US" sz="1600" b="1" spc="300" dirty="0">
                <a:solidFill>
                  <a:schemeClr val="accent1"/>
                </a:solidFill>
                <a:latin typeface="Open Sans"/>
              </a:rPr>
              <a:t>INTEGRATION APIs</a:t>
            </a:r>
            <a:endParaRPr lang="en-US" sz="1600" b="1" dirty="0">
              <a:solidFill>
                <a:schemeClr val="accent1"/>
              </a:solidFill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6A6E1EF4-F956-5AA0-B139-4AFACC55B16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360908" y="3251435"/>
            <a:ext cx="1562797" cy="1562797"/>
          </a:xfrm>
          <a:prstGeom prst="rect">
            <a:avLst/>
          </a:prstGeom>
        </p:spPr>
      </p:pic>
      <p:pic>
        <p:nvPicPr>
          <p:cNvPr id="31" name="Picture 30" descr="A black and white picture of a person&#10;&#10;Description automatically generated">
            <a:extLst>
              <a:ext uri="{FF2B5EF4-FFF2-40B4-BE49-F238E27FC236}">
                <a16:creationId xmlns:a16="http://schemas.microsoft.com/office/drawing/2014/main" id="{5945C432-0B43-5E96-4045-94A9D4A1EBFA}"/>
              </a:ext>
            </a:extLst>
          </p:cNvPr>
          <p:cNvPicPr>
            <a:picLocks noChangeAspect="1"/>
          </p:cNvPicPr>
          <p:nvPr/>
        </p:nvPicPr>
        <p:blipFill>
          <a:blip r:embed="rId11">
            <a:biLevel thresh="25000"/>
          </a:blip>
          <a:stretch>
            <a:fillRect/>
          </a:stretch>
        </p:blipFill>
        <p:spPr>
          <a:xfrm>
            <a:off x="3886870" y="3297786"/>
            <a:ext cx="1004588" cy="1002168"/>
          </a:xfrm>
          <a:prstGeom prst="rect">
            <a:avLst/>
          </a:prstGeom>
        </p:spPr>
      </p:pic>
      <p:pic>
        <p:nvPicPr>
          <p:cNvPr id="34" name="Picture 33" descr="A computer screen with a black background&#10;&#10;Description automatically generated">
            <a:extLst>
              <a:ext uri="{FF2B5EF4-FFF2-40B4-BE49-F238E27FC236}">
                <a16:creationId xmlns:a16="http://schemas.microsoft.com/office/drawing/2014/main" id="{658651B9-6729-93E6-36AE-01711CF9FD87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25000"/>
          </a:blip>
          <a:stretch>
            <a:fillRect/>
          </a:stretch>
        </p:blipFill>
        <p:spPr>
          <a:xfrm>
            <a:off x="7597796" y="3351711"/>
            <a:ext cx="894319" cy="894319"/>
          </a:xfrm>
          <a:prstGeom prst="rect">
            <a:avLst/>
          </a:prstGeom>
        </p:spPr>
      </p:pic>
      <p:pic>
        <p:nvPicPr>
          <p:cNvPr id="41" name="Picture 40" descr="A building with a arrow&#10;&#10;Description automatically generated">
            <a:extLst>
              <a:ext uri="{FF2B5EF4-FFF2-40B4-BE49-F238E27FC236}">
                <a16:creationId xmlns:a16="http://schemas.microsoft.com/office/drawing/2014/main" id="{21E64025-C353-BD14-D079-E2231D5CFF1E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25000"/>
          </a:blip>
          <a:stretch>
            <a:fillRect/>
          </a:stretch>
        </p:blipFill>
        <p:spPr>
          <a:xfrm>
            <a:off x="5714083" y="1674085"/>
            <a:ext cx="901760" cy="903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802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7157B0B7-0C7B-9544-248C-CEB174C8D5EC}"/>
              </a:ext>
            </a:extLst>
          </p:cNvPr>
          <p:cNvSpPr/>
          <p:nvPr/>
        </p:nvSpPr>
        <p:spPr>
          <a:xfrm>
            <a:off x="388939" y="1263175"/>
            <a:ext cx="4551966" cy="437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8100000" scaled="1"/>
                </a:gradFill>
                <a:latin typeface="Open Sans"/>
              </a:rPr>
              <a:t>PROVIDER – HEALTHID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8100000" scaled="1"/>
              </a:gra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24536E-CAA9-9B2F-4512-0B058272BF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719" y="1844119"/>
            <a:ext cx="5434625" cy="306721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65B87D1-6950-1746-AC39-AEE62307AF98}"/>
              </a:ext>
            </a:extLst>
          </p:cNvPr>
          <p:cNvSpPr/>
          <p:nvPr/>
        </p:nvSpPr>
        <p:spPr>
          <a:xfrm>
            <a:off x="7923893" y="1263175"/>
            <a:ext cx="3738509" cy="437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8100000" scaled="1"/>
                </a:gradFill>
                <a:latin typeface="Open Sans"/>
              </a:rPr>
              <a:t>MEMBER – 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8100000" scaled="1"/>
                </a:gradFill>
                <a:effectLst/>
                <a:uLnTx/>
                <a:uFillTx/>
                <a:latin typeface="Open Sans"/>
                <a:ea typeface="+mn-ea"/>
                <a:cs typeface="+mn-cs"/>
              </a:rPr>
              <a:t>APP / WEB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E12BDD-ED09-5453-01F0-3EF9DF78903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1" t="1078" r="2846" b="1671"/>
          <a:stretch/>
        </p:blipFill>
        <p:spPr>
          <a:xfrm>
            <a:off x="8011481" y="1766776"/>
            <a:ext cx="1691640" cy="3379251"/>
          </a:xfrm>
          <a:prstGeom prst="roundRect">
            <a:avLst>
              <a:gd name="adj" fmla="val 10811"/>
            </a:avLst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469CFA-E010-6F55-7021-4FDC7AD1477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5" t="1079" r="2862" b="1604"/>
          <a:stretch/>
        </p:blipFill>
        <p:spPr>
          <a:xfrm>
            <a:off x="9046535" y="2365252"/>
            <a:ext cx="1691640" cy="3381509"/>
          </a:xfrm>
          <a:prstGeom prst="roundRect">
            <a:avLst>
              <a:gd name="adj" fmla="val 10723"/>
            </a:avLst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AC16A5C1-6201-76DC-C12D-B664358C6D72}"/>
              </a:ext>
            </a:extLst>
          </p:cNvPr>
          <p:cNvGrpSpPr/>
          <p:nvPr/>
        </p:nvGrpSpPr>
        <p:grpSpPr>
          <a:xfrm>
            <a:off x="10081588" y="2965987"/>
            <a:ext cx="1690507" cy="3379251"/>
            <a:chOff x="10453266" y="3101733"/>
            <a:chExt cx="1690507" cy="3379251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E30FD5C-A35F-7016-7294-F42E0564A2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42" t="1061" r="2689" b="1687"/>
            <a:stretch/>
          </p:blipFill>
          <p:spPr>
            <a:xfrm>
              <a:off x="10453266" y="3101733"/>
              <a:ext cx="1690507" cy="3379251"/>
            </a:xfrm>
            <a:prstGeom prst="roundRect">
              <a:avLst>
                <a:gd name="adj" fmla="val 10905"/>
              </a:avLst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ADA625C-308D-0044-F052-191F560D95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54" t="7556" r="17655" b="11295"/>
            <a:stretch/>
          </p:blipFill>
          <p:spPr>
            <a:xfrm>
              <a:off x="10533399" y="3375326"/>
              <a:ext cx="1523920" cy="2694136"/>
            </a:xfrm>
            <a:prstGeom prst="rect">
              <a:avLst/>
            </a:prstGeom>
          </p:spPr>
        </p:pic>
      </p:grpSp>
      <p:sp>
        <p:nvSpPr>
          <p:cNvPr id="8" name="Title 7">
            <a:extLst>
              <a:ext uri="{FF2B5EF4-FFF2-40B4-BE49-F238E27FC236}">
                <a16:creationId xmlns:a16="http://schemas.microsoft.com/office/drawing/2014/main" id="{BF3FD137-74C5-E38E-B32E-3F47F4587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r>
              <a:rPr lang="en-US" dirty="0"/>
              <a:t>Digital interfaces </a:t>
            </a:r>
            <a:br>
              <a:rPr lang="en-US" dirty="0"/>
            </a:br>
            <a:endParaRPr lang="en-ZA" dirty="0"/>
          </a:p>
        </p:txBody>
      </p:sp>
      <p:pic>
        <p:nvPicPr>
          <p:cNvPr id="12" name="Picture 11" descr="A black screen with a black background&#10;&#10;Description automatically generated">
            <a:extLst>
              <a:ext uri="{FF2B5EF4-FFF2-40B4-BE49-F238E27FC236}">
                <a16:creationId xmlns:a16="http://schemas.microsoft.com/office/drawing/2014/main" id="{8FF4CC45-0BD7-4F77-C64C-A41A5835316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-222"/>
          <a:stretch/>
        </p:blipFill>
        <p:spPr>
          <a:xfrm>
            <a:off x="388938" y="1766776"/>
            <a:ext cx="5564668" cy="3427261"/>
          </a:xfrm>
          <a:prstGeom prst="rect">
            <a:avLst/>
          </a:prstGeom>
        </p:spPr>
      </p:pic>
      <p:sp>
        <p:nvSpPr>
          <p:cNvPr id="2" name="Arrow: Left-Right 1">
            <a:extLst>
              <a:ext uri="{FF2B5EF4-FFF2-40B4-BE49-F238E27FC236}">
                <a16:creationId xmlns:a16="http://schemas.microsoft.com/office/drawing/2014/main" id="{6D8CA2B5-1A2B-85B1-3AEE-6F7A34770E4F}"/>
              </a:ext>
            </a:extLst>
          </p:cNvPr>
          <p:cNvSpPr/>
          <p:nvPr/>
        </p:nvSpPr>
        <p:spPr>
          <a:xfrm>
            <a:off x="6312958" y="2762251"/>
            <a:ext cx="1449916" cy="666748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178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_DCS_09_20_CC_COMP_04">
            <a:hlinkClick r:id="" action="ppaction://media"/>
            <a:extLst>
              <a:ext uri="{FF2B5EF4-FFF2-40B4-BE49-F238E27FC236}">
                <a16:creationId xmlns:a16="http://schemas.microsoft.com/office/drawing/2014/main" id="{C4F155E9-7E58-49B2-3F81-ADFF0AA71D7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-20796"/>
            <a:ext cx="12192000" cy="687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0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417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1">
            <a:extLst>
              <a:ext uri="{FF2B5EF4-FFF2-40B4-BE49-F238E27FC236}">
                <a16:creationId xmlns:a16="http://schemas.microsoft.com/office/drawing/2014/main" id="{2CFB2DAD-43A5-6BA8-48C4-BF6F55B330F4}"/>
              </a:ext>
            </a:extLst>
          </p:cNvPr>
          <p:cNvSpPr/>
          <p:nvPr/>
        </p:nvSpPr>
        <p:spPr>
          <a:xfrm rot="10800000" flipH="1">
            <a:off x="388936" y="2635444"/>
            <a:ext cx="3712421" cy="2326974"/>
          </a:xfrm>
          <a:prstGeom prst="round2SameRect">
            <a:avLst>
              <a:gd name="adj1" fmla="val 0"/>
              <a:gd name="adj2" fmla="val 0"/>
            </a:avLst>
          </a:prstGeom>
          <a:blipFill dpi="0" rotWithShape="0">
            <a:blip r:embed="rId4"/>
            <a:srcRect/>
            <a:stretch>
              <a:fillRect/>
            </a:stretch>
          </a:blip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5" name="Rounded Rectangle 11">
            <a:extLst>
              <a:ext uri="{FF2B5EF4-FFF2-40B4-BE49-F238E27FC236}">
                <a16:creationId xmlns:a16="http://schemas.microsoft.com/office/drawing/2014/main" id="{56DED0BB-CD6E-2D6F-A508-C65EC6D9BE2E}"/>
              </a:ext>
            </a:extLst>
          </p:cNvPr>
          <p:cNvSpPr/>
          <p:nvPr/>
        </p:nvSpPr>
        <p:spPr>
          <a:xfrm rot="10800000" flipH="1">
            <a:off x="4238377" y="2635444"/>
            <a:ext cx="3712421" cy="2326974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bg1"/>
          </a:solidFill>
          <a:ln w="12700">
            <a:noFill/>
          </a:ln>
          <a:effectLst/>
        </p:spPr>
        <p:txBody>
          <a:bodyPr wrap="square" lIns="0" tIns="36000" rIns="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" name="Rounded Rectangle 11">
            <a:extLst>
              <a:ext uri="{FF2B5EF4-FFF2-40B4-BE49-F238E27FC236}">
                <a16:creationId xmlns:a16="http://schemas.microsoft.com/office/drawing/2014/main" id="{74C0E2A4-D279-AC63-E732-895ABBF4BDCC}"/>
              </a:ext>
            </a:extLst>
          </p:cNvPr>
          <p:cNvSpPr/>
          <p:nvPr/>
        </p:nvSpPr>
        <p:spPr>
          <a:xfrm rot="10800000" flipH="1">
            <a:off x="8087819" y="2635444"/>
            <a:ext cx="3712421" cy="2326974"/>
          </a:xfrm>
          <a:prstGeom prst="round2SameRect">
            <a:avLst>
              <a:gd name="adj1" fmla="val 0"/>
              <a:gd name="adj2" fmla="val 0"/>
            </a:avLst>
          </a:prstGeom>
          <a:blipFill dpi="0" rotWithShape="0">
            <a:blip r:embed="rId5"/>
            <a:srcRect/>
            <a:stretch>
              <a:fillRect/>
            </a:stretch>
          </a:blipFill>
          <a:ln w="12700">
            <a:noFill/>
          </a:ln>
          <a:effectLst/>
        </p:spPr>
        <p:txBody>
          <a:bodyPr wrap="square" lIns="0" tIns="36000" rIns="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AD28BD6-B7A8-1332-3A26-DAD5DA9FA705}"/>
              </a:ext>
            </a:extLst>
          </p:cNvPr>
          <p:cNvGrpSpPr/>
          <p:nvPr/>
        </p:nvGrpSpPr>
        <p:grpSpPr>
          <a:xfrm>
            <a:off x="391502" y="2505474"/>
            <a:ext cx="11414736" cy="36000"/>
            <a:chOff x="391502" y="2361638"/>
            <a:chExt cx="11414736" cy="36000"/>
          </a:xfr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  <a:tileRect/>
          </a:gra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5F3FDD6-AB03-CD68-72D4-EC440325590A}"/>
                </a:ext>
              </a:extLst>
            </p:cNvPr>
            <p:cNvSpPr/>
            <p:nvPr/>
          </p:nvSpPr>
          <p:spPr>
            <a:xfrm>
              <a:off x="391502" y="2361638"/>
              <a:ext cx="3712421" cy="3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4E5B8B9-1AA9-40AE-E5BC-A0029377E329}"/>
                </a:ext>
              </a:extLst>
            </p:cNvPr>
            <p:cNvSpPr/>
            <p:nvPr/>
          </p:nvSpPr>
          <p:spPr>
            <a:xfrm>
              <a:off x="4242660" y="2361638"/>
              <a:ext cx="3712421" cy="3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B459A91-B361-0E96-6018-B31743C75A45}"/>
                </a:ext>
              </a:extLst>
            </p:cNvPr>
            <p:cNvSpPr/>
            <p:nvPr/>
          </p:nvSpPr>
          <p:spPr>
            <a:xfrm>
              <a:off x="8093817" y="2361638"/>
              <a:ext cx="3712421" cy="3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FADF4892-88E6-FDFF-9873-290DD636ECB2}"/>
              </a:ext>
            </a:extLst>
          </p:cNvPr>
          <p:cNvSpPr txBox="1"/>
          <p:nvPr/>
        </p:nvSpPr>
        <p:spPr>
          <a:xfrm>
            <a:off x="388938" y="1233400"/>
            <a:ext cx="3712421" cy="1273494"/>
          </a:xfrm>
          <a:prstGeom prst="round2SameRect">
            <a:avLst/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A HIGHLY SKILLED </a:t>
            </a:r>
            <a:br>
              <a:rPr kumimoji="0" lang="en-US" sz="24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</a:br>
            <a:r>
              <a:rPr kumimoji="0" lang="en-US" sz="24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CLINICAL TEAM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B66188-6913-5B91-3527-4EAB92EACBB9}"/>
              </a:ext>
            </a:extLst>
          </p:cNvPr>
          <p:cNvSpPr txBox="1"/>
          <p:nvPr/>
        </p:nvSpPr>
        <p:spPr>
          <a:xfrm>
            <a:off x="4238380" y="1233400"/>
            <a:ext cx="3712421" cy="1273494"/>
          </a:xfrm>
          <a:prstGeom prst="round2SameRect">
            <a:avLst/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STATE OF THE ART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DEVICES &amp; ANALYTICS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EAC6DA-6301-1D10-8D89-0D977FFC3FD7}"/>
              </a:ext>
            </a:extLst>
          </p:cNvPr>
          <p:cNvSpPr txBox="1"/>
          <p:nvPr/>
        </p:nvSpPr>
        <p:spPr>
          <a:xfrm>
            <a:off x="8087822" y="1233400"/>
            <a:ext cx="3712421" cy="1273494"/>
          </a:xfrm>
          <a:prstGeom prst="round2SameRect">
            <a:avLst/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HIGH QUALITY, </a:t>
            </a:r>
            <a:br>
              <a:rPr kumimoji="0" lang="en-US" sz="24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</a:br>
            <a:r>
              <a:rPr kumimoji="0" lang="en-US" sz="24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SCALABLE PROGRAM</a:t>
            </a:r>
          </a:p>
        </p:txBody>
      </p:sp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5E2221A6-954D-4D72-A96F-ECC409838CA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395" imgH="396" progId="TCLayout.ActiveDocument.1">
                  <p:embed/>
                </p:oleObj>
              </mc:Choice>
              <mc:Fallback>
                <p:oleObj name="think-cell Slide" r:id="rId6" imgW="395" imgH="39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5E2221A6-954D-4D72-A96F-ECC409838CA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331" name="Picture 19" descr="Biobeat patch - clinichain">
            <a:extLst>
              <a:ext uri="{FF2B5EF4-FFF2-40B4-BE49-F238E27FC236}">
                <a16:creationId xmlns:a16="http://schemas.microsoft.com/office/drawing/2014/main" id="{E6BAC851-31AE-436B-8E59-628D0DB96C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551" y="4112068"/>
            <a:ext cx="781312" cy="781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FD9662DA-FD37-453A-A8DF-4867AA4D10F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9004" b="8749"/>
          <a:stretch/>
        </p:blipFill>
        <p:spPr>
          <a:xfrm>
            <a:off x="4273184" y="3204822"/>
            <a:ext cx="2038716" cy="1721696"/>
          </a:xfrm>
          <a:prstGeom prst="rect">
            <a:avLst/>
          </a:prstGeom>
        </p:spPr>
      </p:pic>
      <p:pic>
        <p:nvPicPr>
          <p:cNvPr id="13323" name="Picture 11" descr="News 9/4/20 | HIStalk">
            <a:extLst>
              <a:ext uri="{FF2B5EF4-FFF2-40B4-BE49-F238E27FC236}">
                <a16:creationId xmlns:a16="http://schemas.microsoft.com/office/drawing/2014/main" id="{6C56E4C5-B498-4CED-BA25-F656F0B291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1" t="4121" r="6497" b="4533"/>
          <a:stretch/>
        </p:blipFill>
        <p:spPr bwMode="auto">
          <a:xfrm>
            <a:off x="6311900" y="3429000"/>
            <a:ext cx="870844" cy="780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742F2B17-F1F3-4A5A-BD78-93366FCEE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 vert="horz"/>
          <a:lstStyle/>
          <a:p>
            <a:r>
              <a:rPr lang="en-US" dirty="0"/>
              <a:t>Hospital at Home</a:t>
            </a:r>
          </a:p>
        </p:txBody>
      </p:sp>
      <p:pic>
        <p:nvPicPr>
          <p:cNvPr id="23" name="Picture 4" descr="Biofourmis Analytics Engine Receives FDA Clearance for Ambulatory  Physiologic Monitoring -">
            <a:extLst>
              <a:ext uri="{FF2B5EF4-FFF2-40B4-BE49-F238E27FC236}">
                <a16:creationId xmlns:a16="http://schemas.microsoft.com/office/drawing/2014/main" id="{33472ABF-3780-44DB-9F2E-16E2790630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01" b="29561"/>
          <a:stretch/>
        </p:blipFill>
        <p:spPr bwMode="auto">
          <a:xfrm>
            <a:off x="4334189" y="2767434"/>
            <a:ext cx="1818496" cy="403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5226" name="Picture 10" descr="Clinical Study Highlights Accuracy of Biobeat's Wearable Cuffless Blood  Pressure Monitoring Device When Compared To Traditional Cuff-Based Devices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0997" y="2734205"/>
            <a:ext cx="1164350" cy="609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87C48C41-AEFE-E0D9-83A7-7089DE829E7F}"/>
              </a:ext>
            </a:extLst>
          </p:cNvPr>
          <p:cNvGrpSpPr/>
          <p:nvPr/>
        </p:nvGrpSpPr>
        <p:grpSpPr>
          <a:xfrm>
            <a:off x="386583" y="5034418"/>
            <a:ext cx="11418834" cy="1310819"/>
            <a:chOff x="395892" y="5034418"/>
            <a:chExt cx="6801886" cy="1310819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4A07D74-DC46-0AE1-BBA1-36D8499517E0}"/>
                </a:ext>
              </a:extLst>
            </p:cNvPr>
            <p:cNvSpPr txBox="1"/>
            <p:nvPr/>
          </p:nvSpPr>
          <p:spPr>
            <a:xfrm>
              <a:off x="395892" y="5034418"/>
              <a:ext cx="2210898" cy="1310819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171717"/>
            </a:solidFill>
            <a:ln w="12700">
              <a:noFill/>
            </a:ln>
            <a:effectLst/>
          </p:spPr>
          <p:txBody>
            <a:bodyPr wrap="square" lIns="72000" tIns="72000" rIns="72000" bIns="36000" rtlCol="0" anchor="t" anchorCtr="0">
              <a:noAutofit/>
            </a:bodyPr>
            <a:lstStyle/>
            <a:p>
              <a:pPr marR="0" lvl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tabLst/>
                <a:defRPr/>
              </a:pPr>
              <a:r>
                <a:rPr kumimoji="0" lang="en-US" sz="1200" b="1" i="0" u="none" strike="noStrike" kern="0" cap="none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Physical and virtual 24-hour care </a:t>
              </a:r>
              <a:r>
                <a:rPr kumimoji="0" lang="en-US" sz="1200" i="0" u="none" strike="noStrike" kern="0" cap="none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delivery facilitated by a care team including doctors, </a:t>
              </a:r>
              <a:br>
                <a:rPr kumimoji="0" lang="en-US" sz="1200" i="0" u="none" strike="noStrike" kern="0" cap="none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</a:br>
              <a:r>
                <a:rPr kumimoji="0" lang="en-US" sz="1200" i="0" u="none" strike="noStrike" kern="0" cap="none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home care nurses and </a:t>
              </a:r>
              <a:br>
                <a:rPr kumimoji="0" lang="en-US" sz="1200" i="0" u="none" strike="noStrike" kern="0" cap="none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</a:br>
              <a:r>
                <a:rPr kumimoji="0" lang="en-US" sz="1200" i="0" u="none" strike="noStrike" kern="0" cap="none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allied healthcare professionals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2418E1A-85C5-EDAF-6B4A-C86B1E93FFB1}"/>
                </a:ext>
              </a:extLst>
            </p:cNvPr>
            <p:cNvSpPr txBox="1"/>
            <p:nvPr/>
          </p:nvSpPr>
          <p:spPr>
            <a:xfrm>
              <a:off x="2691386" y="5034418"/>
              <a:ext cx="2210898" cy="1310819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171717"/>
            </a:solidFill>
            <a:ln w="12700">
              <a:noFill/>
            </a:ln>
            <a:effectLst/>
          </p:spPr>
          <p:txBody>
            <a:bodyPr wrap="square" lIns="72000" tIns="72000" rIns="72000" bIns="36000" rtlCol="0" anchor="t" anchorCtr="0">
              <a:noAutofit/>
            </a:bodyPr>
            <a:lstStyle/>
            <a:p>
              <a:pPr algn="ctr" defTabSz="457200">
                <a:spcAft>
                  <a:spcPts val="600"/>
                </a:spcAft>
                <a:defRPr/>
              </a:pPr>
              <a:r>
                <a:rPr lang="en-US" sz="1200" b="1" kern="0" dirty="0">
                  <a:solidFill>
                    <a:schemeClr val="bg1"/>
                  </a:solidFill>
                  <a:latin typeface="+mj-lt"/>
                </a:rPr>
                <a:t>Access to the latest remote monitoring devices </a:t>
              </a:r>
              <a:r>
                <a:rPr lang="en-US" sz="1200" kern="0" dirty="0">
                  <a:solidFill>
                    <a:schemeClr val="bg1"/>
                  </a:solidFill>
                  <a:latin typeface="+mj-lt"/>
                </a:rPr>
                <a:t>which automatically transmit information to a hospital-based care team</a:t>
              </a:r>
            </a:p>
            <a:p>
              <a:pPr algn="ctr" defTabSz="457200">
                <a:spcAft>
                  <a:spcPts val="600"/>
                </a:spcAft>
                <a:defRPr/>
              </a:pPr>
              <a:r>
                <a:rPr lang="en-US" sz="1200" b="1" kern="0" dirty="0">
                  <a:solidFill>
                    <a:schemeClr val="bg1"/>
                  </a:solidFill>
                  <a:latin typeface="+mj-lt"/>
                </a:rPr>
                <a:t>AI algorithms that provide a predictive view </a:t>
              </a:r>
              <a:br>
                <a:rPr lang="en-US" sz="1200" b="1" kern="0" dirty="0">
                  <a:solidFill>
                    <a:schemeClr val="bg1"/>
                  </a:solidFill>
                  <a:latin typeface="+mj-lt"/>
                </a:rPr>
              </a:br>
              <a:r>
                <a:rPr lang="en-US" sz="1200" b="1" kern="0" dirty="0">
                  <a:solidFill>
                    <a:schemeClr val="bg1"/>
                  </a:solidFill>
                  <a:latin typeface="+mj-lt"/>
                </a:rPr>
                <a:t>of a patient's disease trajectory </a:t>
              </a:r>
              <a:r>
                <a:rPr lang="en-US" sz="1200" kern="0" dirty="0">
                  <a:solidFill>
                    <a:schemeClr val="bg1"/>
                  </a:solidFill>
                  <a:latin typeface="+mj-lt"/>
                </a:rPr>
                <a:t>which allows for early detection of potential issues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210AF95-7C25-EB01-2194-2532E6C71204}"/>
                </a:ext>
              </a:extLst>
            </p:cNvPr>
            <p:cNvSpPr txBox="1"/>
            <p:nvPr/>
          </p:nvSpPr>
          <p:spPr>
            <a:xfrm>
              <a:off x="4986880" y="5034418"/>
              <a:ext cx="2210898" cy="1310819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171717"/>
            </a:solidFill>
            <a:ln w="12700">
              <a:noFill/>
            </a:ln>
            <a:effectLst/>
          </p:spPr>
          <p:txBody>
            <a:bodyPr wrap="square" lIns="72000" tIns="72000" rIns="72000" bIns="36000" rtlCol="0" anchor="t" anchorCtr="0">
              <a:noAutofit/>
            </a:bodyPr>
            <a:lstStyle/>
            <a:p>
              <a:pPr marR="0" lvl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tabLst/>
                <a:defRPr/>
              </a:pPr>
              <a:r>
                <a:rPr kumimoji="0" lang="en-US" sz="1200" b="1" i="0" u="none" strike="noStrike" kern="0" cap="none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Offering a range of clinically appropriate services and procedures</a:t>
              </a:r>
            </a:p>
            <a:p>
              <a:pPr marR="0" lvl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tabLst/>
                <a:defRPr/>
              </a:pPr>
              <a:r>
                <a:rPr kumimoji="0" lang="en-US" sz="1200" b="1" i="0" u="none" strike="noStrike" kern="0" cap="none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Provide superior quality of care to support 37,000 hospital admissions per year </a:t>
              </a:r>
              <a:br>
                <a:rPr kumimoji="0" lang="en-US" sz="1200" b="1" i="0" u="none" strike="noStrike" kern="0" cap="none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</a:br>
              <a:r>
                <a:rPr kumimoji="0" lang="en-US" sz="1200" i="0" u="none" strike="noStrike" kern="0" cap="none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(expanding over time to 160,000 admissions p.a.) safely and more cost effectively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830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940DC23E-1527-4A76-844F-2710169A13A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395" imgH="396" progId="TCLayout.ActiveDocument.1">
                  <p:embed/>
                </p:oleObj>
              </mc:Choice>
              <mc:Fallback>
                <p:oleObj name="think-cell Slide" r:id="rId5" imgW="395" imgH="396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940DC23E-1527-4A76-844F-2710169A13A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742F2B17-F1F3-4A5A-BD78-93366FCEE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 vert="horz"/>
          <a:lstStyle/>
          <a:p>
            <a:r>
              <a:rPr lang="en-US" dirty="0"/>
              <a:t>Hospital at Home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7D6ED0F-E92D-4E22-B705-12CEE6C00225}"/>
              </a:ext>
            </a:extLst>
          </p:cNvPr>
          <p:cNvSpPr/>
          <p:nvPr/>
        </p:nvSpPr>
        <p:spPr>
          <a:xfrm>
            <a:off x="-140804" y="6485626"/>
            <a:ext cx="3289852" cy="168965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u="sng" dirty="0">
                <a:solidFill>
                  <a:schemeClr val="tx1"/>
                </a:solidFill>
                <a:effectLst/>
                <a:ea typeface="Calibri" panose="020F050202020403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Source: https://www.youtube.com/watch?v=0_gAtTwTlrQ</a:t>
            </a:r>
            <a:endParaRPr lang="en-US" sz="800" b="1" i="1" dirty="0">
              <a:solidFill>
                <a:schemeClr val="tx1"/>
              </a:solidFill>
            </a:endParaRPr>
          </a:p>
        </p:txBody>
      </p:sp>
      <p:pic>
        <p:nvPicPr>
          <p:cNvPr id="7" name="Discovery’s Hospital at Home">
            <a:hlinkClick r:id="" action="ppaction://media"/>
            <a:extLst>
              <a:ext uri="{FF2B5EF4-FFF2-40B4-BE49-F238E27FC236}">
                <a16:creationId xmlns:a16="http://schemas.microsoft.com/office/drawing/2014/main" id="{2D14D486-665D-A93F-3475-CB6265BCA6D1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176" y="-11737"/>
            <a:ext cx="12212867" cy="6869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881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84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940DC23E-1527-4A76-844F-2710169A13A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6" progId="TCLayout.ActiveDocument.1">
                  <p:embed/>
                </p:oleObj>
              </mc:Choice>
              <mc:Fallback>
                <p:oleObj name="think-cell Slide" r:id="rId3" imgW="395" imgH="396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940DC23E-1527-4A76-844F-2710169A13A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742F2B17-F1F3-4A5A-BD78-93366FCEE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 vert="horz"/>
          <a:lstStyle/>
          <a:p>
            <a:r>
              <a:rPr lang="en-US" dirty="0"/>
              <a:t>QUESTIONS?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7D6ED0F-E92D-4E22-B705-12CEE6C00225}"/>
              </a:ext>
            </a:extLst>
          </p:cNvPr>
          <p:cNvSpPr/>
          <p:nvPr/>
        </p:nvSpPr>
        <p:spPr>
          <a:xfrm>
            <a:off x="-140804" y="6485626"/>
            <a:ext cx="3289852" cy="168965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u="sng" dirty="0">
                <a:solidFill>
                  <a:schemeClr val="tx1"/>
                </a:solidFill>
                <a:effectLst/>
                <a:ea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Source: https://www.youtube.com/watch?v=0_gAtTwTlrQ</a:t>
            </a:r>
            <a:endParaRPr lang="en-US" sz="800" b="1" i="1" dirty="0">
              <a:solidFill>
                <a:schemeClr val="tx1"/>
              </a:solidFill>
            </a:endParaRPr>
          </a:p>
        </p:txBody>
      </p:sp>
      <p:sp>
        <p:nvSpPr>
          <p:cNvPr id="7" name="Rectangle: Single Corner Rounded 6">
            <a:extLst>
              <a:ext uri="{FF2B5EF4-FFF2-40B4-BE49-F238E27FC236}">
                <a16:creationId xmlns:a16="http://schemas.microsoft.com/office/drawing/2014/main" id="{1DE8B9AC-E248-07A0-E6D9-1BFF8720C6B0}"/>
              </a:ext>
            </a:extLst>
          </p:cNvPr>
          <p:cNvSpPr/>
          <p:nvPr/>
        </p:nvSpPr>
        <p:spPr>
          <a:xfrm>
            <a:off x="0" y="0"/>
            <a:ext cx="7346022" cy="6858000"/>
          </a:xfrm>
          <a:prstGeom prst="round1Rect">
            <a:avLst>
              <a:gd name="adj" fmla="val 6480"/>
            </a:avLst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66E8AB-9485-6268-5751-7513F48C149E}"/>
              </a:ext>
            </a:extLst>
          </p:cNvPr>
          <p:cNvSpPr/>
          <p:nvPr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9" name="Rounded Rectangle 11">
            <a:extLst>
              <a:ext uri="{FF2B5EF4-FFF2-40B4-BE49-F238E27FC236}">
                <a16:creationId xmlns:a16="http://schemas.microsoft.com/office/drawing/2014/main" id="{1EBAF64A-4B1F-42FC-7EAE-C17CBC67B395}"/>
              </a:ext>
            </a:extLst>
          </p:cNvPr>
          <p:cNvSpPr/>
          <p:nvPr/>
        </p:nvSpPr>
        <p:spPr>
          <a:xfrm rot="5400000" flipH="1">
            <a:off x="7287294" y="1283992"/>
            <a:ext cx="3991800" cy="4984198"/>
          </a:xfrm>
          <a:prstGeom prst="round2SameRect">
            <a:avLst>
              <a:gd name="adj1" fmla="val 5857"/>
              <a:gd name="adj2" fmla="val 0"/>
            </a:avLst>
          </a:prstGeom>
          <a:solidFill>
            <a:srgbClr val="171717"/>
          </a:solidFill>
          <a:ln w="12700">
            <a:solidFill>
              <a:schemeClr val="tx1">
                <a:lumMod val="90000"/>
                <a:lumOff val="10000"/>
              </a:schemeClr>
            </a:solidFill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540533-FF01-A6AA-9706-C24AA6415340}"/>
              </a:ext>
            </a:extLst>
          </p:cNvPr>
          <p:cNvSpPr txBox="1"/>
          <p:nvPr/>
        </p:nvSpPr>
        <p:spPr>
          <a:xfrm>
            <a:off x="6847440" y="3284033"/>
            <a:ext cx="498419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kern="0" spc="100" dirty="0">
                <a:solidFill>
                  <a:srgbClr val="FFFFFF"/>
                </a:solidFill>
                <a:latin typeface="Open Sans"/>
              </a:rPr>
              <a:t>QUESTIONS</a:t>
            </a:r>
            <a:endParaRPr kumimoji="0" lang="en-US" sz="6000" b="0" i="0" u="none" strike="noStrike" kern="0" cap="none" spc="1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A56CB13-DF5F-646C-62D4-6207DC757705}"/>
              </a:ext>
            </a:extLst>
          </p:cNvPr>
          <p:cNvSpPr/>
          <p:nvPr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82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777F5-7434-96DE-BCE3-9E385F04F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fld id="{A6955310-6766-466A-8438-8A021F60F0D7}" type="datetime'Agenda'">
              <a:rPr lang="en-US" altLang="en-US" smtClean="0"/>
              <a:pPr/>
              <a:t>Agenda</a:t>
            </a:fld>
            <a:endParaRPr lang="en-ZA" dirty="0"/>
          </a:p>
        </p:txBody>
      </p:sp>
      <p:sp>
        <p:nvSpPr>
          <p:cNvPr id="6" name="Rounded Rectangle 11">
            <a:extLst>
              <a:ext uri="{FF2B5EF4-FFF2-40B4-BE49-F238E27FC236}">
                <a16:creationId xmlns:a16="http://schemas.microsoft.com/office/drawing/2014/main" id="{8C19C27E-56D2-3A11-014D-3E4463F3A01E}"/>
              </a:ext>
            </a:extLst>
          </p:cNvPr>
          <p:cNvSpPr/>
          <p:nvPr/>
        </p:nvSpPr>
        <p:spPr>
          <a:xfrm rot="10800000" flipH="1">
            <a:off x="388936" y="2635444"/>
            <a:ext cx="3712421" cy="3709794"/>
          </a:xfrm>
          <a:prstGeom prst="round2SameRect">
            <a:avLst>
              <a:gd name="adj1" fmla="val 5857"/>
              <a:gd name="adj2" fmla="val 0"/>
            </a:avLst>
          </a:prstGeom>
          <a:blipFill dpi="0" rotWithShape="0">
            <a:blip r:embed="rId2"/>
            <a:srcRect/>
            <a:stretch>
              <a:fillRect/>
            </a:stretch>
          </a:blip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8" name="Rounded Rectangle 11">
            <a:extLst>
              <a:ext uri="{FF2B5EF4-FFF2-40B4-BE49-F238E27FC236}">
                <a16:creationId xmlns:a16="http://schemas.microsoft.com/office/drawing/2014/main" id="{74CDD005-8DA2-77F2-F681-11A8087E0478}"/>
              </a:ext>
            </a:extLst>
          </p:cNvPr>
          <p:cNvSpPr/>
          <p:nvPr/>
        </p:nvSpPr>
        <p:spPr>
          <a:xfrm rot="10800000" flipH="1">
            <a:off x="4238377" y="2635444"/>
            <a:ext cx="3712421" cy="3709794"/>
          </a:xfrm>
          <a:prstGeom prst="round2SameRect">
            <a:avLst>
              <a:gd name="adj1" fmla="val 8173"/>
              <a:gd name="adj2" fmla="val 0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12700">
            <a:noFill/>
          </a:ln>
          <a:effectLst/>
        </p:spPr>
        <p:txBody>
          <a:bodyPr wrap="square" lIns="0" tIns="36000" rIns="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0" name="Rounded Rectangle 11">
            <a:extLst>
              <a:ext uri="{FF2B5EF4-FFF2-40B4-BE49-F238E27FC236}">
                <a16:creationId xmlns:a16="http://schemas.microsoft.com/office/drawing/2014/main" id="{3E4E49E0-442B-C9B1-82AC-F0EC12EF2EDF}"/>
              </a:ext>
            </a:extLst>
          </p:cNvPr>
          <p:cNvSpPr/>
          <p:nvPr/>
        </p:nvSpPr>
        <p:spPr>
          <a:xfrm rot="10800000" flipH="1">
            <a:off x="8087819" y="2635444"/>
            <a:ext cx="3712421" cy="3709794"/>
          </a:xfrm>
          <a:prstGeom prst="round2SameRect">
            <a:avLst>
              <a:gd name="adj1" fmla="val 8173"/>
              <a:gd name="adj2" fmla="val 0"/>
            </a:avLst>
          </a:prstGeom>
          <a:blipFill dpi="0" rotWithShape="0">
            <a:blip r:embed="rId4"/>
            <a:srcRect/>
            <a:stretch>
              <a:fillRect/>
            </a:stretch>
          </a:blipFill>
          <a:ln w="12700">
            <a:noFill/>
          </a:ln>
          <a:effectLst/>
        </p:spPr>
        <p:txBody>
          <a:bodyPr wrap="square" lIns="0" tIns="36000" rIns="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BF0DB26-5119-B4EE-1DC1-5387EC83F99E}"/>
              </a:ext>
            </a:extLst>
          </p:cNvPr>
          <p:cNvGrpSpPr/>
          <p:nvPr/>
        </p:nvGrpSpPr>
        <p:grpSpPr>
          <a:xfrm>
            <a:off x="391502" y="2505474"/>
            <a:ext cx="11414736" cy="36000"/>
            <a:chOff x="391502" y="2361638"/>
            <a:chExt cx="11414736" cy="36000"/>
          </a:xfr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  <a:tileRect/>
          </a:gradFill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1829238-92AA-A757-8B3E-C703084950F9}"/>
                </a:ext>
              </a:extLst>
            </p:cNvPr>
            <p:cNvSpPr/>
            <p:nvPr/>
          </p:nvSpPr>
          <p:spPr>
            <a:xfrm>
              <a:off x="391502" y="2361638"/>
              <a:ext cx="3712421" cy="3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59228F5-28FE-8B4C-F8D1-A9B90FF6D001}"/>
                </a:ext>
              </a:extLst>
            </p:cNvPr>
            <p:cNvSpPr/>
            <p:nvPr/>
          </p:nvSpPr>
          <p:spPr>
            <a:xfrm>
              <a:off x="4242660" y="2361638"/>
              <a:ext cx="3712421" cy="3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DEE7DC7-1DFF-7ADD-14FD-11F8966F98E4}"/>
                </a:ext>
              </a:extLst>
            </p:cNvPr>
            <p:cNvSpPr/>
            <p:nvPr/>
          </p:nvSpPr>
          <p:spPr>
            <a:xfrm>
              <a:off x="8093817" y="2361638"/>
              <a:ext cx="3712421" cy="3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9F7F7104-F99D-772E-6D47-50198BCC66F3}"/>
              </a:ext>
            </a:extLst>
          </p:cNvPr>
          <p:cNvSpPr txBox="1"/>
          <p:nvPr/>
        </p:nvSpPr>
        <p:spPr>
          <a:xfrm>
            <a:off x="388938" y="1233400"/>
            <a:ext cx="3712421" cy="1273494"/>
          </a:xfrm>
          <a:prstGeom prst="round2SameRect">
            <a:avLst/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TRENDS IN DIGITAL APPLICATIONS FOR HEALTHCARE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F163E8-B6B5-A5B2-59B7-452DCA92D94D}"/>
              </a:ext>
            </a:extLst>
          </p:cNvPr>
          <p:cNvSpPr txBox="1"/>
          <p:nvPr/>
        </p:nvSpPr>
        <p:spPr>
          <a:xfrm>
            <a:off x="4238380" y="1233400"/>
            <a:ext cx="3712421" cy="1273494"/>
          </a:xfrm>
          <a:prstGeom prst="round2SameRect">
            <a:avLst/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ACCELERATING </a:t>
            </a:r>
            <a:br>
              <a:rPr kumimoji="0" lang="en-US" sz="24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</a:br>
            <a:r>
              <a:rPr kumimoji="0" lang="en-US" sz="24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DIGITAL HEALTH </a:t>
            </a:r>
            <a:br>
              <a:rPr kumimoji="0" lang="en-US" sz="24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</a:br>
            <a:r>
              <a:rPr kumimoji="0" lang="en-US" sz="24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UPTAKE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60A5B8-B3E7-18AC-2503-E63D5ED8F71E}"/>
              </a:ext>
            </a:extLst>
          </p:cNvPr>
          <p:cNvSpPr txBox="1"/>
          <p:nvPr/>
        </p:nvSpPr>
        <p:spPr>
          <a:xfrm>
            <a:off x="8087822" y="1233400"/>
            <a:ext cx="3712421" cy="1273494"/>
          </a:xfrm>
          <a:prstGeom prst="round2SameRect">
            <a:avLst/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DISCOVERY HEALTH’S DIGITAL PLATFORM OFFERING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BE3FF3D-E5AB-4D00-5C43-C27840875A73}"/>
              </a:ext>
            </a:extLst>
          </p:cNvPr>
          <p:cNvSpPr/>
          <p:nvPr/>
        </p:nvSpPr>
        <p:spPr>
          <a:xfrm>
            <a:off x="4207554" y="1212852"/>
            <a:ext cx="7720743" cy="5235662"/>
          </a:xfrm>
          <a:prstGeom prst="rect">
            <a:avLst/>
          </a:prstGeom>
          <a:solidFill>
            <a:srgbClr val="292B2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90512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11">
            <a:extLst>
              <a:ext uri="{FF2B5EF4-FFF2-40B4-BE49-F238E27FC236}">
                <a16:creationId xmlns:a16="http://schemas.microsoft.com/office/drawing/2014/main" id="{05AA4B06-F9A0-9D0B-1CD6-DFBECFCEB80F}"/>
              </a:ext>
            </a:extLst>
          </p:cNvPr>
          <p:cNvSpPr/>
          <p:nvPr/>
        </p:nvSpPr>
        <p:spPr>
          <a:xfrm rot="10800000" flipH="1">
            <a:off x="388939" y="1908612"/>
            <a:ext cx="5604258" cy="4436625"/>
          </a:xfrm>
          <a:prstGeom prst="round2SameRect">
            <a:avLst>
              <a:gd name="adj1" fmla="val 5857"/>
              <a:gd name="adj2" fmla="val 0"/>
            </a:avLst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6B2A3DD-3FBC-1CC7-B8EE-F12D08E4C181}"/>
              </a:ext>
            </a:extLst>
          </p:cNvPr>
          <p:cNvGrpSpPr/>
          <p:nvPr/>
        </p:nvGrpSpPr>
        <p:grpSpPr>
          <a:xfrm>
            <a:off x="554804" y="2017096"/>
            <a:ext cx="2540321" cy="1323584"/>
            <a:chOff x="554804" y="2017096"/>
            <a:chExt cx="2167848" cy="1411904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8544A51-0E1B-CC7D-693A-E5066F2F8DA6}"/>
                </a:ext>
              </a:extLst>
            </p:cNvPr>
            <p:cNvSpPr/>
            <p:nvPr/>
          </p:nvSpPr>
          <p:spPr>
            <a:xfrm>
              <a:off x="554804" y="2017096"/>
              <a:ext cx="2167848" cy="397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8C39D1B-7434-452A-82CC-76FC57898394}"/>
                </a:ext>
              </a:extLst>
            </p:cNvPr>
            <p:cNvSpPr/>
            <p:nvPr/>
          </p:nvSpPr>
          <p:spPr>
            <a:xfrm>
              <a:off x="554804" y="2399558"/>
              <a:ext cx="2167848" cy="102944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United Healthcare acquired Change Healthcare </a:t>
              </a:r>
              <a:br>
                <a:rPr lang="en-US" sz="1200" b="1" dirty="0">
                  <a:solidFill>
                    <a:schemeClr val="bg1"/>
                  </a:solidFill>
                </a:rPr>
              </a:br>
              <a:r>
                <a:rPr lang="en-US" sz="1200" b="1" dirty="0">
                  <a:solidFill>
                    <a:schemeClr val="bg1"/>
                  </a:solidFill>
                </a:rPr>
                <a:t>(</a:t>
              </a:r>
              <a:r>
                <a:rPr lang="en-US" sz="1200" dirty="0">
                  <a:solidFill>
                    <a:schemeClr val="bg1"/>
                  </a:solidFill>
                </a:rPr>
                <a:t>data analytics company)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E5B1509-4D37-FEC5-303C-9C95FC8C9890}"/>
              </a:ext>
            </a:extLst>
          </p:cNvPr>
          <p:cNvGrpSpPr/>
          <p:nvPr/>
        </p:nvGrpSpPr>
        <p:grpSpPr>
          <a:xfrm>
            <a:off x="3339779" y="2017096"/>
            <a:ext cx="2540321" cy="1323584"/>
            <a:chOff x="554804" y="2017096"/>
            <a:chExt cx="2167848" cy="141190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94ACA5D-1CBE-2565-2E4E-DFA212B5232C}"/>
                </a:ext>
              </a:extLst>
            </p:cNvPr>
            <p:cNvSpPr/>
            <p:nvPr/>
          </p:nvSpPr>
          <p:spPr>
            <a:xfrm>
              <a:off x="554804" y="2017096"/>
              <a:ext cx="2167848" cy="397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556971F-5B7F-5235-712A-40D7EE01E7AA}"/>
                </a:ext>
              </a:extLst>
            </p:cNvPr>
            <p:cNvSpPr/>
            <p:nvPr/>
          </p:nvSpPr>
          <p:spPr>
            <a:xfrm>
              <a:off x="554804" y="2399558"/>
              <a:ext cx="2167848" cy="102944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Humana acquired One homecare solutions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2F60A14-5EE1-455B-3349-73B94C2F635D}"/>
              </a:ext>
            </a:extLst>
          </p:cNvPr>
          <p:cNvGrpSpPr/>
          <p:nvPr/>
        </p:nvGrpSpPr>
        <p:grpSpPr>
          <a:xfrm>
            <a:off x="554804" y="3456198"/>
            <a:ext cx="2540321" cy="1323584"/>
            <a:chOff x="554804" y="2017096"/>
            <a:chExt cx="2167848" cy="141190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A9EECE06-0E2C-A900-EC25-7A54CD1FE005}"/>
                </a:ext>
              </a:extLst>
            </p:cNvPr>
            <p:cNvSpPr/>
            <p:nvPr/>
          </p:nvSpPr>
          <p:spPr>
            <a:xfrm>
              <a:off x="554804" y="2017096"/>
              <a:ext cx="2167848" cy="397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EFEB3D0C-547D-C109-2698-90E791D64943}"/>
                </a:ext>
              </a:extLst>
            </p:cNvPr>
            <p:cNvSpPr/>
            <p:nvPr/>
          </p:nvSpPr>
          <p:spPr>
            <a:xfrm>
              <a:off x="554804" y="2399558"/>
              <a:ext cx="2167848" cy="102944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Centene acquired </a:t>
              </a:r>
              <a:r>
                <a:rPr lang="en-US" sz="1200" b="1" dirty="0" err="1">
                  <a:solidFill>
                    <a:schemeClr val="bg1"/>
                  </a:solidFill>
                </a:rPr>
                <a:t>Apixio</a:t>
              </a:r>
              <a:r>
                <a:rPr lang="en-US" sz="1200" b="1" dirty="0">
                  <a:solidFill>
                    <a:schemeClr val="bg1"/>
                  </a:solidFill>
                </a:rPr>
                <a:t> </a:t>
              </a:r>
              <a:br>
                <a:rPr lang="en-US" sz="1200" b="1" dirty="0">
                  <a:solidFill>
                    <a:schemeClr val="bg1"/>
                  </a:solidFill>
                </a:rPr>
              </a:br>
              <a:r>
                <a:rPr lang="en-US" sz="1200" dirty="0">
                  <a:solidFill>
                    <a:schemeClr val="bg1"/>
                  </a:solidFill>
                </a:rPr>
                <a:t>(AI tools to extract and analyze clinical data for cost-related insights and health outcomes)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A16AD45-1EF7-4F73-02C1-CCC1B1CECC03}"/>
              </a:ext>
            </a:extLst>
          </p:cNvPr>
          <p:cNvGrpSpPr/>
          <p:nvPr/>
        </p:nvGrpSpPr>
        <p:grpSpPr>
          <a:xfrm>
            <a:off x="3339779" y="3456198"/>
            <a:ext cx="2540321" cy="1323584"/>
            <a:chOff x="554804" y="2017096"/>
            <a:chExt cx="2167848" cy="141190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13197DC-9726-2749-7A86-A825F17894D0}"/>
                </a:ext>
              </a:extLst>
            </p:cNvPr>
            <p:cNvSpPr/>
            <p:nvPr/>
          </p:nvSpPr>
          <p:spPr>
            <a:xfrm>
              <a:off x="554804" y="2017096"/>
              <a:ext cx="2167848" cy="397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894DF4F-1383-D6B2-762A-2C511ABE612C}"/>
                </a:ext>
              </a:extLst>
            </p:cNvPr>
            <p:cNvSpPr/>
            <p:nvPr/>
          </p:nvSpPr>
          <p:spPr>
            <a:xfrm>
              <a:off x="554804" y="2399558"/>
              <a:ext cx="2167848" cy="102944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Aetna partnered with </a:t>
              </a:r>
              <a:r>
                <a:rPr lang="en-US" sz="1200" b="1" dirty="0" err="1">
                  <a:solidFill>
                    <a:schemeClr val="bg1"/>
                  </a:solidFill>
                </a:rPr>
                <a:t>Inpathy</a:t>
              </a:r>
              <a:r>
                <a:rPr lang="en-US" sz="1200" b="1" dirty="0">
                  <a:solidFill>
                    <a:schemeClr val="bg1"/>
                  </a:solidFill>
                </a:rPr>
                <a:t> </a:t>
              </a:r>
              <a:r>
                <a:rPr lang="en-US" sz="1200" dirty="0">
                  <a:solidFill>
                    <a:schemeClr val="bg1"/>
                  </a:solidFill>
                </a:rPr>
                <a:t>(mental health platform) 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A4EB053-A521-6FF4-9B58-6B691116DB91}"/>
              </a:ext>
            </a:extLst>
          </p:cNvPr>
          <p:cNvGrpSpPr/>
          <p:nvPr/>
        </p:nvGrpSpPr>
        <p:grpSpPr>
          <a:xfrm>
            <a:off x="554804" y="4912829"/>
            <a:ext cx="2540321" cy="1323584"/>
            <a:chOff x="554804" y="2017096"/>
            <a:chExt cx="2167848" cy="1411904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04A582DB-F939-33C6-46D9-4630347522A2}"/>
                </a:ext>
              </a:extLst>
            </p:cNvPr>
            <p:cNvSpPr/>
            <p:nvPr/>
          </p:nvSpPr>
          <p:spPr>
            <a:xfrm>
              <a:off x="554804" y="2017096"/>
              <a:ext cx="2167848" cy="397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21D5660B-40F4-E187-805E-16BE7B2353EB}"/>
                </a:ext>
              </a:extLst>
            </p:cNvPr>
            <p:cNvSpPr/>
            <p:nvPr/>
          </p:nvSpPr>
          <p:spPr>
            <a:xfrm>
              <a:off x="554804" y="2399558"/>
              <a:ext cx="2167848" cy="102944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Cigna acquired </a:t>
              </a:r>
              <a:r>
                <a:rPr lang="en-US" sz="1200" b="1" dirty="0" err="1">
                  <a:solidFill>
                    <a:schemeClr val="bg1"/>
                  </a:solidFill>
                </a:rPr>
                <a:t>MDLive</a:t>
              </a:r>
              <a:r>
                <a:rPr lang="en-US" sz="1200" b="1" dirty="0">
                  <a:solidFill>
                    <a:schemeClr val="bg1"/>
                  </a:solidFill>
                </a:rPr>
                <a:t> </a:t>
              </a:r>
              <a:r>
                <a:rPr lang="en-US" sz="1200" dirty="0">
                  <a:solidFill>
                    <a:schemeClr val="bg1"/>
                  </a:solidFill>
                </a:rPr>
                <a:t>(telehealth company)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345EE2A-B772-2516-8BAB-9B8A7347098C}"/>
              </a:ext>
            </a:extLst>
          </p:cNvPr>
          <p:cNvGrpSpPr/>
          <p:nvPr/>
        </p:nvGrpSpPr>
        <p:grpSpPr>
          <a:xfrm>
            <a:off x="3339779" y="4912829"/>
            <a:ext cx="2540321" cy="1323584"/>
            <a:chOff x="554804" y="2017096"/>
            <a:chExt cx="2167848" cy="1411904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EF6A9D7-32ED-C838-9977-35ECE520CE9C}"/>
                </a:ext>
              </a:extLst>
            </p:cNvPr>
            <p:cNvSpPr/>
            <p:nvPr/>
          </p:nvSpPr>
          <p:spPr>
            <a:xfrm>
              <a:off x="554804" y="2017096"/>
              <a:ext cx="2167848" cy="397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50FF2F2-3478-E513-1865-B21790445150}"/>
                </a:ext>
              </a:extLst>
            </p:cNvPr>
            <p:cNvSpPr/>
            <p:nvPr/>
          </p:nvSpPr>
          <p:spPr>
            <a:xfrm>
              <a:off x="554804" y="2399558"/>
              <a:ext cx="2167848" cy="102944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Bright Health </a:t>
              </a:r>
              <a:br>
                <a:rPr lang="en-US" sz="1200" b="1" dirty="0">
                  <a:solidFill>
                    <a:schemeClr val="bg1"/>
                  </a:solidFill>
                </a:rPr>
              </a:br>
              <a:r>
                <a:rPr lang="en-US" sz="1200" b="1" dirty="0">
                  <a:solidFill>
                    <a:schemeClr val="bg1"/>
                  </a:solidFill>
                </a:rPr>
                <a:t>acquired </a:t>
              </a:r>
              <a:r>
                <a:rPr lang="en-US" sz="1200" b="1" dirty="0" err="1">
                  <a:solidFill>
                    <a:schemeClr val="bg1"/>
                  </a:solidFill>
                </a:rPr>
                <a:t>Zipnosis</a:t>
              </a:r>
              <a:r>
                <a:rPr lang="en-US" sz="1200" b="1" dirty="0">
                  <a:solidFill>
                    <a:schemeClr val="bg1"/>
                  </a:solidFill>
                </a:rPr>
                <a:t> </a:t>
              </a:r>
              <a:br>
                <a:rPr lang="en-US" sz="1200" b="1" dirty="0">
                  <a:solidFill>
                    <a:schemeClr val="bg1"/>
                  </a:solidFill>
                </a:rPr>
              </a:br>
              <a:r>
                <a:rPr lang="en-US" sz="1200" dirty="0">
                  <a:solidFill>
                    <a:schemeClr val="bg1"/>
                  </a:solidFill>
                </a:rPr>
                <a:t>(telehealth company)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BCA03B5-E78C-9697-EB2A-4FBAEAEA4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r>
              <a:rPr lang="en-US" dirty="0"/>
              <a:t>Accelerated by the pandemic, the movement towards </a:t>
            </a:r>
            <a:br>
              <a:rPr lang="en-US" dirty="0"/>
            </a:br>
            <a:r>
              <a:rPr lang="en-US" dirty="0"/>
              <a:t>digital health is in full force</a:t>
            </a:r>
            <a:endParaRPr lang="en-ZA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B74CEDE-E97A-1409-AA0E-59294B4C3F11}"/>
              </a:ext>
            </a:extLst>
          </p:cNvPr>
          <p:cNvGrpSpPr/>
          <p:nvPr/>
        </p:nvGrpSpPr>
        <p:grpSpPr>
          <a:xfrm>
            <a:off x="392809" y="1756126"/>
            <a:ext cx="11413429" cy="64451"/>
            <a:chOff x="392809" y="1756126"/>
            <a:chExt cx="11413429" cy="6445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7A6E170-C5AC-5A4F-4B1B-4EADFABCAB46}"/>
                </a:ext>
              </a:extLst>
            </p:cNvPr>
            <p:cNvSpPr/>
            <p:nvPr/>
          </p:nvSpPr>
          <p:spPr>
            <a:xfrm>
              <a:off x="392809" y="1756126"/>
              <a:ext cx="5604258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E6158B5-8EE0-D40D-A297-F253D9D6C37A}"/>
                </a:ext>
              </a:extLst>
            </p:cNvPr>
            <p:cNvSpPr/>
            <p:nvPr/>
          </p:nvSpPr>
          <p:spPr>
            <a:xfrm>
              <a:off x="6201980" y="1756126"/>
              <a:ext cx="5604258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A41430E4-8516-6BE8-1229-523E91EC76B2}"/>
              </a:ext>
            </a:extLst>
          </p:cNvPr>
          <p:cNvSpPr txBox="1"/>
          <p:nvPr/>
        </p:nvSpPr>
        <p:spPr>
          <a:xfrm>
            <a:off x="388938" y="1236699"/>
            <a:ext cx="5604258" cy="519427"/>
          </a:xfrm>
          <a:prstGeom prst="round2SameRect">
            <a:avLst/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HEALTH INSURERS CONTINUED TO ACQUIRE AND PARTNER WITH DIGITAL HEALTH PROVIDERS…</a:t>
            </a:r>
          </a:p>
        </p:txBody>
      </p:sp>
      <p:sp>
        <p:nvSpPr>
          <p:cNvPr id="9" name="Rounded Rectangle 11">
            <a:extLst>
              <a:ext uri="{FF2B5EF4-FFF2-40B4-BE49-F238E27FC236}">
                <a16:creationId xmlns:a16="http://schemas.microsoft.com/office/drawing/2014/main" id="{003C4DAC-CA33-0ABD-50A4-36E8E73987F1}"/>
              </a:ext>
            </a:extLst>
          </p:cNvPr>
          <p:cNvSpPr/>
          <p:nvPr/>
        </p:nvSpPr>
        <p:spPr>
          <a:xfrm rot="10800000" flipH="1">
            <a:off x="6201978" y="1908612"/>
            <a:ext cx="5604258" cy="4436625"/>
          </a:xfrm>
          <a:prstGeom prst="round2SameRect">
            <a:avLst>
              <a:gd name="adj1" fmla="val 8173"/>
              <a:gd name="adj2" fmla="val 0"/>
            </a:avLst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0" tIns="36000" rIns="0" bIns="36000" rtlCol="0" anchor="ctr" anchorCtr="0">
            <a:noAutofit/>
          </a:bodyPr>
          <a:lstStyle/>
          <a:p>
            <a:pPr algn="ctr" defTabSz="457200"/>
            <a:endParaRPr lang="en-US" sz="1600" b="1" kern="0" dirty="0"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C4228F-D0E8-A892-C5F7-CBAEE11FADF4}"/>
              </a:ext>
            </a:extLst>
          </p:cNvPr>
          <p:cNvSpPr txBox="1"/>
          <p:nvPr/>
        </p:nvSpPr>
        <p:spPr>
          <a:xfrm>
            <a:off x="6201978" y="1236699"/>
            <a:ext cx="5604258" cy="519427"/>
          </a:xfrm>
          <a:prstGeom prst="round2SameRect">
            <a:avLst/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>
              <a:defRPr/>
            </a:pPr>
            <a:r>
              <a:rPr lang="en-US" sz="1600" kern="0" dirty="0">
                <a:solidFill>
                  <a:schemeClr val="bg1"/>
                </a:solidFill>
                <a:latin typeface="+mj-lt"/>
              </a:rPr>
              <a:t>… WHILE BIG TECH CONTINUED TO </a:t>
            </a:r>
            <a:br>
              <a:rPr lang="en-US" sz="1600" kern="0" dirty="0">
                <a:solidFill>
                  <a:schemeClr val="bg1"/>
                </a:solidFill>
                <a:latin typeface="+mj-lt"/>
              </a:rPr>
            </a:br>
            <a:r>
              <a:rPr lang="en-US" sz="1600" kern="0" dirty="0">
                <a:solidFill>
                  <a:schemeClr val="bg1"/>
                </a:solidFill>
                <a:latin typeface="+mj-lt"/>
              </a:rPr>
              <a:t>INVEST HEAVILY IN HEALTHCARE</a:t>
            </a:r>
          </a:p>
        </p:txBody>
      </p:sp>
      <p:pic>
        <p:nvPicPr>
          <p:cNvPr id="18" name="Picture 17" descr="A person wearing glasses and smiling&#10;&#10;Description automatically generated">
            <a:extLst>
              <a:ext uri="{FF2B5EF4-FFF2-40B4-BE49-F238E27FC236}">
                <a16:creationId xmlns:a16="http://schemas.microsoft.com/office/drawing/2014/main" id="{9DEC879A-D058-97F0-48BD-55B682DCA5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75478" y="3975882"/>
            <a:ext cx="2482597" cy="236935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99D47DB-9E6C-07F2-A7ED-E979CFFD803D}"/>
              </a:ext>
            </a:extLst>
          </p:cNvPr>
          <p:cNvSpPr txBox="1"/>
          <p:nvPr/>
        </p:nvSpPr>
        <p:spPr>
          <a:xfrm>
            <a:off x="6311900" y="2017096"/>
            <a:ext cx="5236253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+mj-lt"/>
              </a:rPr>
              <a:t>“</a:t>
            </a:r>
            <a:r>
              <a:rPr lang="en-US" sz="2000" i="1" dirty="0">
                <a:solidFill>
                  <a:schemeClr val="bg2"/>
                </a:solidFill>
                <a:latin typeface="+mj-lt"/>
              </a:rPr>
              <a:t>If you zoom out into the future, and you look back, and you ask the question: </a:t>
            </a:r>
            <a:br>
              <a:rPr lang="en-US" sz="2000" i="1" dirty="0">
                <a:solidFill>
                  <a:schemeClr val="bg2"/>
                </a:solidFill>
                <a:latin typeface="+mj-lt"/>
              </a:rPr>
            </a:br>
            <a:r>
              <a:rPr lang="en-US" sz="2000" i="1" dirty="0">
                <a:solidFill>
                  <a:schemeClr val="bg2"/>
                </a:solidFill>
                <a:latin typeface="+mj-lt"/>
              </a:rPr>
              <a:t>‘What was Apple’s greatest contribution to mankind?’ it will be about health. </a:t>
            </a:r>
            <a:br>
              <a:rPr lang="en-US" sz="2000" i="1" dirty="0">
                <a:solidFill>
                  <a:schemeClr val="bg2"/>
                </a:solidFill>
                <a:latin typeface="+mj-lt"/>
              </a:rPr>
            </a:br>
            <a:r>
              <a:rPr lang="en-US" sz="2000" i="1" dirty="0">
                <a:solidFill>
                  <a:schemeClr val="bg2"/>
                </a:solidFill>
                <a:latin typeface="+mj-lt"/>
              </a:rPr>
              <a:t>We're democratizing it. We're taking </a:t>
            </a:r>
            <a:br>
              <a:rPr lang="en-US" sz="2000" i="1" dirty="0">
                <a:solidFill>
                  <a:schemeClr val="bg2"/>
                </a:solidFill>
                <a:latin typeface="+mj-lt"/>
              </a:rPr>
            </a:br>
            <a:r>
              <a:rPr lang="en-US" sz="2000" i="1" dirty="0">
                <a:solidFill>
                  <a:schemeClr val="bg2"/>
                </a:solidFill>
                <a:latin typeface="+mj-lt"/>
              </a:rPr>
              <a:t>what has been with the institutions and empowering the individual</a:t>
            </a:r>
            <a:br>
              <a:rPr lang="en-US" sz="2000" i="1" dirty="0">
                <a:solidFill>
                  <a:schemeClr val="bg2"/>
                </a:solidFill>
                <a:latin typeface="+mj-lt"/>
              </a:rPr>
            </a:br>
            <a:r>
              <a:rPr lang="en-US" sz="2000" i="1" dirty="0">
                <a:solidFill>
                  <a:schemeClr val="bg2"/>
                </a:solidFill>
                <a:latin typeface="+mj-lt"/>
              </a:rPr>
              <a:t>to manage their health.”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04764CB-1337-374E-D689-92063C0A83C2}"/>
              </a:ext>
            </a:extLst>
          </p:cNvPr>
          <p:cNvSpPr txBox="1"/>
          <p:nvPr/>
        </p:nvSpPr>
        <p:spPr>
          <a:xfrm>
            <a:off x="7140538" y="5538039"/>
            <a:ext cx="251973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ZA" sz="1600" b="1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  <a:tileRect/>
                </a:gradFill>
              </a:rPr>
              <a:t>Tim Cook, Apple CEO</a:t>
            </a:r>
          </a:p>
        </p:txBody>
      </p:sp>
      <p:pic>
        <p:nvPicPr>
          <p:cNvPr id="27" name="Picture 4" descr="UnitedHealthcare Review - HealthCareInsider.com">
            <a:extLst>
              <a:ext uri="{FF2B5EF4-FFF2-40B4-BE49-F238E27FC236}">
                <a16:creationId xmlns:a16="http://schemas.microsoft.com/office/drawing/2014/main" id="{7A28E1DE-4AA5-66BB-4A7A-122EEAB166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89" b="19307"/>
          <a:stretch/>
        </p:blipFill>
        <p:spPr bwMode="auto">
          <a:xfrm>
            <a:off x="1314601" y="2034854"/>
            <a:ext cx="1020726" cy="36547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9" name="Picture 8" descr="Humana Recognized for Exemplary Disability Hiring and Employment Practices  | Business Wire">
            <a:extLst>
              <a:ext uri="{FF2B5EF4-FFF2-40B4-BE49-F238E27FC236}">
                <a16:creationId xmlns:a16="http://schemas.microsoft.com/office/drawing/2014/main" id="{8F5C88A0-5F3A-26A6-370F-4D62561F66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1" t="27085" r="7086" b="27915"/>
          <a:stretch/>
        </p:blipFill>
        <p:spPr bwMode="auto">
          <a:xfrm>
            <a:off x="3972283" y="2043473"/>
            <a:ext cx="1275312" cy="335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6" descr="Cigna Global | Expat Insurances">
            <a:extLst>
              <a:ext uri="{FF2B5EF4-FFF2-40B4-BE49-F238E27FC236}">
                <a16:creationId xmlns:a16="http://schemas.microsoft.com/office/drawing/2014/main" id="{2E68080E-446A-0CDF-BF53-6AD615DDCA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95" t="4418" r="22868" b="7960"/>
          <a:stretch/>
        </p:blipFill>
        <p:spPr bwMode="auto">
          <a:xfrm>
            <a:off x="1326863" y="4921807"/>
            <a:ext cx="964274" cy="351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11" descr="Centene Corporation - Wikidata">
            <a:extLst>
              <a:ext uri="{FF2B5EF4-FFF2-40B4-BE49-F238E27FC236}">
                <a16:creationId xmlns:a16="http://schemas.microsoft.com/office/drawing/2014/main" id="{DC4E1DDA-11B5-918C-C44B-3E58CD1730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1988" y="3493527"/>
            <a:ext cx="1265953" cy="31437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2" name="Picture 16" descr="Aetna Medicare Review">
            <a:extLst>
              <a:ext uri="{FF2B5EF4-FFF2-40B4-BE49-F238E27FC236}">
                <a16:creationId xmlns:a16="http://schemas.microsoft.com/office/drawing/2014/main" id="{17957107-CCF5-6445-67DA-3C7F025499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58" b="17279"/>
          <a:stretch/>
        </p:blipFill>
        <p:spPr bwMode="auto">
          <a:xfrm>
            <a:off x="4033480" y="3499794"/>
            <a:ext cx="1152919" cy="293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13" descr="Bright Health Insurance Review: Who Should Sign Up? - ValuePenguin">
            <a:extLst>
              <a:ext uri="{FF2B5EF4-FFF2-40B4-BE49-F238E27FC236}">
                <a16:creationId xmlns:a16="http://schemas.microsoft.com/office/drawing/2014/main" id="{47761128-27C4-968D-873C-79B8941569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28" b="27228"/>
          <a:stretch/>
        </p:blipFill>
        <p:spPr bwMode="auto">
          <a:xfrm>
            <a:off x="3965518" y="4934323"/>
            <a:ext cx="1288843" cy="33531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78028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ed Rectangle 11">
            <a:extLst>
              <a:ext uri="{FF2B5EF4-FFF2-40B4-BE49-F238E27FC236}">
                <a16:creationId xmlns:a16="http://schemas.microsoft.com/office/drawing/2014/main" id="{3BBA08F1-81CC-A09C-1EA6-DA9902B60B96}"/>
              </a:ext>
            </a:extLst>
          </p:cNvPr>
          <p:cNvSpPr/>
          <p:nvPr/>
        </p:nvSpPr>
        <p:spPr>
          <a:xfrm rot="5400000" flipH="1">
            <a:off x="6164381" y="-3655173"/>
            <a:ext cx="753198" cy="10530520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171717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6DEE3A1-B699-B0B5-1350-0BEE53BF490A}"/>
              </a:ext>
            </a:extLst>
          </p:cNvPr>
          <p:cNvSpPr/>
          <p:nvPr/>
        </p:nvSpPr>
        <p:spPr>
          <a:xfrm>
            <a:off x="1332871" y="1348876"/>
            <a:ext cx="10359120" cy="52322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chemeClr val="bg1"/>
                </a:solidFill>
              </a:rPr>
              <a:t>Screening, diagnostics and remote monitoring:</a:t>
            </a:r>
            <a:r>
              <a:rPr lang="en-US" sz="1400" dirty="0">
                <a:solidFill>
                  <a:schemeClr val="bg1"/>
                </a:solidFill>
              </a:rPr>
              <a:t> AI-symptom triage, remote monitoring and diagnostic devices for connected chronic and acute care; POC at providers; at home testing for a range of ailments</a:t>
            </a:r>
          </a:p>
        </p:txBody>
      </p:sp>
      <p:sp>
        <p:nvSpPr>
          <p:cNvPr id="34" name="Rounded Rectangle 11">
            <a:extLst>
              <a:ext uri="{FF2B5EF4-FFF2-40B4-BE49-F238E27FC236}">
                <a16:creationId xmlns:a16="http://schemas.microsoft.com/office/drawing/2014/main" id="{078B29A0-DE7A-9D46-2F98-E10BE9AE7E8A}"/>
              </a:ext>
            </a:extLst>
          </p:cNvPr>
          <p:cNvSpPr/>
          <p:nvPr/>
        </p:nvSpPr>
        <p:spPr>
          <a:xfrm rot="5400000" flipH="1">
            <a:off x="6164381" y="-2783623"/>
            <a:ext cx="753198" cy="10530520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171717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299C78B-E9F1-B4B7-39FB-9360F1AEA0C8}"/>
              </a:ext>
            </a:extLst>
          </p:cNvPr>
          <p:cNvSpPr/>
          <p:nvPr/>
        </p:nvSpPr>
        <p:spPr>
          <a:xfrm>
            <a:off x="1332870" y="2220426"/>
            <a:ext cx="10473367" cy="52322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chemeClr val="bg1"/>
                </a:solidFill>
              </a:rPr>
              <a:t>Virtual care delivery via telemedicine marketplace</a:t>
            </a:r>
            <a:r>
              <a:rPr lang="en-US" sz="1400" dirty="0">
                <a:solidFill>
                  <a:schemeClr val="bg1"/>
                </a:solidFill>
              </a:rPr>
              <a:t>: telehealth capabilities, including “care team” concept and customized views for multiple different HCP profiles </a:t>
            </a:r>
          </a:p>
        </p:txBody>
      </p:sp>
      <p:sp>
        <p:nvSpPr>
          <p:cNvPr id="51" name="Rounded Rectangle 11">
            <a:extLst>
              <a:ext uri="{FF2B5EF4-FFF2-40B4-BE49-F238E27FC236}">
                <a16:creationId xmlns:a16="http://schemas.microsoft.com/office/drawing/2014/main" id="{7BDE7889-1B05-8231-4B54-8E09D3F5679B}"/>
              </a:ext>
            </a:extLst>
          </p:cNvPr>
          <p:cNvSpPr/>
          <p:nvPr/>
        </p:nvSpPr>
        <p:spPr>
          <a:xfrm rot="5400000" flipH="1">
            <a:off x="6164381" y="-1912071"/>
            <a:ext cx="753198" cy="10530520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171717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1BC1C6D-2496-F8FB-6E6E-633171EA4E2A}"/>
              </a:ext>
            </a:extLst>
          </p:cNvPr>
          <p:cNvSpPr/>
          <p:nvPr/>
        </p:nvSpPr>
        <p:spPr>
          <a:xfrm>
            <a:off x="1332871" y="3091978"/>
            <a:ext cx="10470192" cy="52322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chemeClr val="bg1"/>
                </a:solidFill>
              </a:rPr>
              <a:t>Disease management and therapeutics:</a:t>
            </a:r>
            <a:r>
              <a:rPr lang="en-US" sz="1400" dirty="0">
                <a:solidFill>
                  <a:schemeClr val="bg1"/>
                </a:solidFill>
              </a:rPr>
              <a:t> health education; </a:t>
            </a:r>
            <a:r>
              <a:rPr lang="en-US" sz="1400" dirty="0" err="1">
                <a:solidFill>
                  <a:schemeClr val="bg1"/>
                </a:solidFill>
              </a:rPr>
              <a:t>customised</a:t>
            </a:r>
            <a:r>
              <a:rPr lang="en-US" sz="1400" dirty="0">
                <a:solidFill>
                  <a:schemeClr val="bg1"/>
                </a:solidFill>
              </a:rPr>
              <a:t> condition management journeys and </a:t>
            </a:r>
            <a:r>
              <a:rPr lang="en-US" sz="1400" dirty="0" err="1">
                <a:solidFill>
                  <a:schemeClr val="bg1"/>
                </a:solidFill>
              </a:rPr>
              <a:t>programmes</a:t>
            </a:r>
            <a:r>
              <a:rPr lang="en-US" sz="1400" dirty="0">
                <a:solidFill>
                  <a:schemeClr val="bg1"/>
                </a:solidFill>
              </a:rPr>
              <a:t>, coaching, and digital therapeutics </a:t>
            </a:r>
          </a:p>
        </p:txBody>
      </p:sp>
      <p:sp>
        <p:nvSpPr>
          <p:cNvPr id="63" name="Rounded Rectangle 11">
            <a:extLst>
              <a:ext uri="{FF2B5EF4-FFF2-40B4-BE49-F238E27FC236}">
                <a16:creationId xmlns:a16="http://schemas.microsoft.com/office/drawing/2014/main" id="{DBC3797F-ED35-2BAA-0F78-C2C29621B505}"/>
              </a:ext>
            </a:extLst>
          </p:cNvPr>
          <p:cNvSpPr/>
          <p:nvPr/>
        </p:nvSpPr>
        <p:spPr>
          <a:xfrm rot="5400000" flipH="1">
            <a:off x="6164381" y="-1040521"/>
            <a:ext cx="753198" cy="10530520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171717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F808D8A-BEFA-E50C-9562-182EECA84C96}"/>
              </a:ext>
            </a:extLst>
          </p:cNvPr>
          <p:cNvSpPr/>
          <p:nvPr/>
        </p:nvSpPr>
        <p:spPr>
          <a:xfrm>
            <a:off x="1332870" y="4071249"/>
            <a:ext cx="10473369" cy="307777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chemeClr val="bg1"/>
                </a:solidFill>
              </a:rPr>
              <a:t>Medicine management and selection: </a:t>
            </a:r>
            <a:r>
              <a:rPr lang="en-US" sz="1400" dirty="0">
                <a:solidFill>
                  <a:schemeClr val="bg1"/>
                </a:solidFill>
              </a:rPr>
              <a:t>E-scripting, medicine adherence tool and medicine delivery service</a:t>
            </a:r>
          </a:p>
        </p:txBody>
      </p:sp>
      <p:sp>
        <p:nvSpPr>
          <p:cNvPr id="5127" name="Rounded Rectangle 11">
            <a:extLst>
              <a:ext uri="{FF2B5EF4-FFF2-40B4-BE49-F238E27FC236}">
                <a16:creationId xmlns:a16="http://schemas.microsoft.com/office/drawing/2014/main" id="{093A7EB6-23F2-AF79-60A2-F6D3B85B8ECD}"/>
              </a:ext>
            </a:extLst>
          </p:cNvPr>
          <p:cNvSpPr/>
          <p:nvPr/>
        </p:nvSpPr>
        <p:spPr>
          <a:xfrm rot="5400000" flipH="1">
            <a:off x="6164380" y="-168970"/>
            <a:ext cx="753198" cy="10530518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171717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125" name="Rectangle 5124">
            <a:extLst>
              <a:ext uri="{FF2B5EF4-FFF2-40B4-BE49-F238E27FC236}">
                <a16:creationId xmlns:a16="http://schemas.microsoft.com/office/drawing/2014/main" id="{9A50F5B6-A5A2-4FFD-1E34-3F86C2FAE334}"/>
              </a:ext>
            </a:extLst>
          </p:cNvPr>
          <p:cNvSpPr/>
          <p:nvPr/>
        </p:nvSpPr>
        <p:spPr>
          <a:xfrm>
            <a:off x="1332871" y="4835078"/>
            <a:ext cx="10470192" cy="52322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chemeClr val="bg1"/>
                </a:solidFill>
              </a:rPr>
              <a:t>Clinical intelligence and digital enablement for providers</a:t>
            </a:r>
            <a:r>
              <a:rPr lang="en-US" sz="1400" dirty="0">
                <a:solidFill>
                  <a:schemeClr val="bg1"/>
                </a:solidFill>
              </a:rPr>
              <a:t>: E.H.R, population health management dashboards, and nudges for care team members to take certain actions </a:t>
            </a:r>
          </a:p>
        </p:txBody>
      </p:sp>
      <p:sp>
        <p:nvSpPr>
          <p:cNvPr id="5132" name="Rounded Rectangle 11">
            <a:extLst>
              <a:ext uri="{FF2B5EF4-FFF2-40B4-BE49-F238E27FC236}">
                <a16:creationId xmlns:a16="http://schemas.microsoft.com/office/drawing/2014/main" id="{A2FCC27C-BEAF-BC02-EB07-24CF34C874A1}"/>
              </a:ext>
            </a:extLst>
          </p:cNvPr>
          <p:cNvSpPr/>
          <p:nvPr/>
        </p:nvSpPr>
        <p:spPr>
          <a:xfrm rot="5400000" flipH="1">
            <a:off x="6164380" y="702582"/>
            <a:ext cx="753198" cy="10530518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171717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131" name="Rectangle 5130">
            <a:extLst>
              <a:ext uri="{FF2B5EF4-FFF2-40B4-BE49-F238E27FC236}">
                <a16:creationId xmlns:a16="http://schemas.microsoft.com/office/drawing/2014/main" id="{5B4D5D1F-943A-7F7F-829E-F99B58E19A77}"/>
              </a:ext>
            </a:extLst>
          </p:cNvPr>
          <p:cNvSpPr/>
          <p:nvPr/>
        </p:nvSpPr>
        <p:spPr>
          <a:xfrm>
            <a:off x="1332871" y="5706630"/>
            <a:ext cx="10470192" cy="52322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chemeClr val="bg1"/>
                </a:solidFill>
              </a:rPr>
              <a:t>Administrative automation and digitization: </a:t>
            </a:r>
            <a:r>
              <a:rPr lang="en-US" sz="1400" dirty="0">
                <a:solidFill>
                  <a:schemeClr val="bg1"/>
                </a:solidFill>
              </a:rPr>
              <a:t>PMA-integrated scheduling, billing and workflow automation for providers, Find-a-provider tool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C370E9-1DEA-4FF5-B48C-6BD7AF820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r>
              <a:rPr lang="en-US" dirty="0"/>
              <a:t>Digital capabilities available span the full healthcare pillars, </a:t>
            </a:r>
            <a:br>
              <a:rPr lang="en-US" dirty="0"/>
            </a:br>
            <a:r>
              <a:rPr lang="en-US" dirty="0"/>
              <a:t>from screening to treatment  </a:t>
            </a:r>
          </a:p>
        </p:txBody>
      </p:sp>
      <p:sp>
        <p:nvSpPr>
          <p:cNvPr id="22" name="Rounded Rectangle 11">
            <a:extLst>
              <a:ext uri="{FF2B5EF4-FFF2-40B4-BE49-F238E27FC236}">
                <a16:creationId xmlns:a16="http://schemas.microsoft.com/office/drawing/2014/main" id="{E4986E10-6284-9DEB-2056-139A6FA1E141}"/>
              </a:ext>
            </a:extLst>
          </p:cNvPr>
          <p:cNvSpPr/>
          <p:nvPr/>
        </p:nvSpPr>
        <p:spPr>
          <a:xfrm flipH="1">
            <a:off x="388937" y="1233489"/>
            <a:ext cx="752400" cy="753995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98000">
                <a:schemeClr val="accent2"/>
              </a:gs>
            </a:gsLst>
            <a:lin ang="2700000" scaled="1"/>
            <a:tileRect/>
          </a:gradFill>
          <a:ln w="12700">
            <a:solidFill>
              <a:schemeClr val="tx1">
                <a:lumMod val="75000"/>
                <a:lumOff val="25000"/>
              </a:schemeClr>
            </a:solidFill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b="1" kern="0" dirty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+mj-lt"/>
            </a:endParaRPr>
          </a:p>
        </p:txBody>
      </p:sp>
      <p:sp>
        <p:nvSpPr>
          <p:cNvPr id="36" name="Rounded Rectangle 11">
            <a:extLst>
              <a:ext uri="{FF2B5EF4-FFF2-40B4-BE49-F238E27FC236}">
                <a16:creationId xmlns:a16="http://schemas.microsoft.com/office/drawing/2014/main" id="{45AF1042-65CF-CA77-6738-3599C00F7224}"/>
              </a:ext>
            </a:extLst>
          </p:cNvPr>
          <p:cNvSpPr/>
          <p:nvPr/>
        </p:nvSpPr>
        <p:spPr>
          <a:xfrm flipH="1">
            <a:off x="388937" y="2105039"/>
            <a:ext cx="752400" cy="753995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98000">
                <a:schemeClr val="accent2"/>
              </a:gs>
            </a:gsLst>
            <a:lin ang="2700000" scaled="1"/>
            <a:tileRect/>
          </a:gradFill>
          <a:ln w="12700">
            <a:solidFill>
              <a:schemeClr val="tx1">
                <a:lumMod val="75000"/>
                <a:lumOff val="25000"/>
              </a:schemeClr>
            </a:solidFill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b="1" kern="0" dirty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+mj-lt"/>
            </a:endParaRPr>
          </a:p>
        </p:txBody>
      </p:sp>
      <p:sp>
        <p:nvSpPr>
          <p:cNvPr id="58" name="Rounded Rectangle 11">
            <a:extLst>
              <a:ext uri="{FF2B5EF4-FFF2-40B4-BE49-F238E27FC236}">
                <a16:creationId xmlns:a16="http://schemas.microsoft.com/office/drawing/2014/main" id="{FD9DBA00-B9C8-8719-9FC5-A26A11E22ADD}"/>
              </a:ext>
            </a:extLst>
          </p:cNvPr>
          <p:cNvSpPr/>
          <p:nvPr/>
        </p:nvSpPr>
        <p:spPr>
          <a:xfrm flipH="1">
            <a:off x="388937" y="2976591"/>
            <a:ext cx="752400" cy="753995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98000">
                <a:schemeClr val="accent2"/>
              </a:gs>
            </a:gsLst>
            <a:lin ang="2700000" scaled="1"/>
            <a:tileRect/>
          </a:gradFill>
          <a:ln w="12700">
            <a:solidFill>
              <a:schemeClr val="tx1">
                <a:lumMod val="75000"/>
                <a:lumOff val="25000"/>
              </a:schemeClr>
            </a:solidFill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b="1" kern="0" dirty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+mj-lt"/>
            </a:endParaRPr>
          </a:p>
        </p:txBody>
      </p:sp>
      <p:sp>
        <p:nvSpPr>
          <p:cNvPr id="5120" name="Rounded Rectangle 11">
            <a:extLst>
              <a:ext uri="{FF2B5EF4-FFF2-40B4-BE49-F238E27FC236}">
                <a16:creationId xmlns:a16="http://schemas.microsoft.com/office/drawing/2014/main" id="{0AFA7F72-9FFC-D091-0E63-73734B55465B}"/>
              </a:ext>
            </a:extLst>
          </p:cNvPr>
          <p:cNvSpPr/>
          <p:nvPr/>
        </p:nvSpPr>
        <p:spPr>
          <a:xfrm flipH="1">
            <a:off x="388937" y="3848141"/>
            <a:ext cx="752400" cy="753995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98000">
                <a:schemeClr val="accent2"/>
              </a:gs>
            </a:gsLst>
            <a:lin ang="2700000" scaled="1"/>
            <a:tileRect/>
          </a:gradFill>
          <a:ln w="12700">
            <a:solidFill>
              <a:schemeClr val="tx1">
                <a:lumMod val="75000"/>
                <a:lumOff val="25000"/>
              </a:schemeClr>
            </a:solidFill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b="1" kern="0" dirty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+mj-lt"/>
            </a:endParaRPr>
          </a:p>
        </p:txBody>
      </p:sp>
      <p:sp>
        <p:nvSpPr>
          <p:cNvPr id="5128" name="Rounded Rectangle 11">
            <a:extLst>
              <a:ext uri="{FF2B5EF4-FFF2-40B4-BE49-F238E27FC236}">
                <a16:creationId xmlns:a16="http://schemas.microsoft.com/office/drawing/2014/main" id="{27F20484-7C7B-0381-3056-184D911668AA}"/>
              </a:ext>
            </a:extLst>
          </p:cNvPr>
          <p:cNvSpPr/>
          <p:nvPr/>
        </p:nvSpPr>
        <p:spPr>
          <a:xfrm flipH="1">
            <a:off x="388937" y="4719691"/>
            <a:ext cx="752400" cy="753995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98000">
                <a:schemeClr val="accent2"/>
              </a:gs>
            </a:gsLst>
            <a:lin ang="2700000" scaled="1"/>
            <a:tileRect/>
          </a:gradFill>
          <a:ln w="12700">
            <a:solidFill>
              <a:schemeClr val="tx1">
                <a:lumMod val="75000"/>
                <a:lumOff val="25000"/>
              </a:schemeClr>
            </a:solidFill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b="1" kern="0" dirty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+mj-lt"/>
            </a:endParaRPr>
          </a:p>
        </p:txBody>
      </p:sp>
      <p:sp>
        <p:nvSpPr>
          <p:cNvPr id="5133" name="Rounded Rectangle 11">
            <a:extLst>
              <a:ext uri="{FF2B5EF4-FFF2-40B4-BE49-F238E27FC236}">
                <a16:creationId xmlns:a16="http://schemas.microsoft.com/office/drawing/2014/main" id="{1C4B5F81-A456-7D83-83A9-F5E3F77A8D46}"/>
              </a:ext>
            </a:extLst>
          </p:cNvPr>
          <p:cNvSpPr/>
          <p:nvPr/>
        </p:nvSpPr>
        <p:spPr>
          <a:xfrm flipH="1">
            <a:off x="388937" y="5591243"/>
            <a:ext cx="752400" cy="753995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98000">
                <a:schemeClr val="accent2"/>
              </a:gs>
            </a:gsLst>
            <a:lin ang="2700000" scaled="1"/>
            <a:tileRect/>
          </a:gradFill>
          <a:ln w="12700">
            <a:solidFill>
              <a:schemeClr val="tx1">
                <a:lumMod val="75000"/>
                <a:lumOff val="25000"/>
              </a:schemeClr>
            </a:solidFill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b="1" kern="0" dirty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+mj-lt"/>
            </a:endParaRPr>
          </a:p>
        </p:txBody>
      </p:sp>
      <p:pic>
        <p:nvPicPr>
          <p:cNvPr id="5136" name="Graphic 5135">
            <a:extLst>
              <a:ext uri="{FF2B5EF4-FFF2-40B4-BE49-F238E27FC236}">
                <a16:creationId xmlns:a16="http://schemas.microsoft.com/office/drawing/2014/main" id="{EC2C9844-B607-0893-1EFF-FA1730F7E7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1946" y="1258563"/>
            <a:ext cx="749976" cy="749976"/>
          </a:xfrm>
          <a:prstGeom prst="rect">
            <a:avLst/>
          </a:prstGeom>
        </p:spPr>
      </p:pic>
      <p:pic>
        <p:nvPicPr>
          <p:cNvPr id="5138" name="Graphic 5137">
            <a:extLst>
              <a:ext uri="{FF2B5EF4-FFF2-40B4-BE49-F238E27FC236}">
                <a16:creationId xmlns:a16="http://schemas.microsoft.com/office/drawing/2014/main" id="{8630F7B9-DE28-A6E8-390B-319133A36F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1946" y="2106649"/>
            <a:ext cx="749976" cy="749976"/>
          </a:xfrm>
          <a:prstGeom prst="rect">
            <a:avLst/>
          </a:prstGeom>
        </p:spPr>
      </p:pic>
      <p:pic>
        <p:nvPicPr>
          <p:cNvPr id="5140" name="Graphic 5139">
            <a:extLst>
              <a:ext uri="{FF2B5EF4-FFF2-40B4-BE49-F238E27FC236}">
                <a16:creationId xmlns:a16="http://schemas.microsoft.com/office/drawing/2014/main" id="{88B4F902-9C6C-CA8C-C974-ADE12F17FD6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1946" y="2983469"/>
            <a:ext cx="749976" cy="749976"/>
          </a:xfrm>
          <a:prstGeom prst="rect">
            <a:avLst/>
          </a:prstGeom>
        </p:spPr>
      </p:pic>
      <p:pic>
        <p:nvPicPr>
          <p:cNvPr id="5142" name="Graphic 5141">
            <a:extLst>
              <a:ext uri="{FF2B5EF4-FFF2-40B4-BE49-F238E27FC236}">
                <a16:creationId xmlns:a16="http://schemas.microsoft.com/office/drawing/2014/main" id="{00AE7A3D-F1AD-1BA4-BEB5-D956A91C989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1946" y="3883490"/>
            <a:ext cx="749976" cy="749976"/>
          </a:xfrm>
          <a:prstGeom prst="rect">
            <a:avLst/>
          </a:prstGeom>
        </p:spPr>
      </p:pic>
      <p:pic>
        <p:nvPicPr>
          <p:cNvPr id="5144" name="Graphic 5143">
            <a:extLst>
              <a:ext uri="{FF2B5EF4-FFF2-40B4-BE49-F238E27FC236}">
                <a16:creationId xmlns:a16="http://schemas.microsoft.com/office/drawing/2014/main" id="{A8101C10-D4EE-5069-9B20-F8A411EE7C4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01946" y="5569389"/>
            <a:ext cx="749976" cy="749976"/>
          </a:xfrm>
          <a:prstGeom prst="rect">
            <a:avLst/>
          </a:prstGeom>
        </p:spPr>
      </p:pic>
      <p:pic>
        <p:nvPicPr>
          <p:cNvPr id="5146" name="Graphic 5145">
            <a:extLst>
              <a:ext uri="{FF2B5EF4-FFF2-40B4-BE49-F238E27FC236}">
                <a16:creationId xmlns:a16="http://schemas.microsoft.com/office/drawing/2014/main" id="{45AFC655-04D9-C350-06CB-AA308C1A45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1946" y="4708113"/>
            <a:ext cx="749976" cy="749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192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>
            <a:extLst>
              <a:ext uri="{FF2B5EF4-FFF2-40B4-BE49-F238E27FC236}">
                <a16:creationId xmlns:a16="http://schemas.microsoft.com/office/drawing/2014/main" id="{D4A674B4-507D-4717-DF4E-8A9E11EEBD57}"/>
              </a:ext>
            </a:extLst>
          </p:cNvPr>
          <p:cNvSpPr txBox="1"/>
          <p:nvPr/>
        </p:nvSpPr>
        <p:spPr>
          <a:xfrm>
            <a:off x="409605" y="3830526"/>
            <a:ext cx="2193370" cy="2514711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72000" tIns="72000" rIns="36000" bIns="36000" rtlCol="0" anchor="t" anchorCtr="0">
            <a:noAutofit/>
          </a:bodyPr>
          <a:lstStyle/>
          <a:p>
            <a:pPr marL="179388" marR="0" lvl="0" indent="-179388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1" i="0" u="none" strike="noStrike" kern="0" cap="none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Payers are now builders </a:t>
            </a:r>
            <a:r>
              <a:rPr kumimoji="0" lang="en-US" sz="1200" i="0" u="none" strike="noStrike" kern="0" cap="none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of platforms, analytical engines and journeys </a:t>
            </a:r>
          </a:p>
          <a:p>
            <a:pPr marL="179388" marR="0" lvl="0" indent="-179388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1" i="0" u="none" strike="noStrike" kern="0" cap="none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Partnerships</a:t>
            </a:r>
            <a:r>
              <a:rPr kumimoji="0" lang="en-US" sz="1200" i="0" u="none" strike="noStrike" kern="0" cap="none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 for point-to-point, isolated features</a:t>
            </a:r>
          </a:p>
          <a:p>
            <a:pPr marL="179388" marR="0" lvl="0" indent="-179388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200" i="0" u="none" strike="noStrike" kern="0" cap="none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39831BD-BD81-837A-372E-E29C0913DE2D}"/>
              </a:ext>
            </a:extLst>
          </p:cNvPr>
          <p:cNvSpPr txBox="1"/>
          <p:nvPr/>
        </p:nvSpPr>
        <p:spPr>
          <a:xfrm>
            <a:off x="2713406" y="3830526"/>
            <a:ext cx="2193370" cy="2514711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72000" tIns="72000" rIns="36000" bIns="36000" rtlCol="0" anchor="t" anchorCtr="0">
            <a:noAutofit/>
          </a:bodyPr>
          <a:lstStyle/>
          <a:p>
            <a:pPr marL="179388" indent="-179388" defTabSz="457200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1200" kern="0" dirty="0">
                <a:solidFill>
                  <a:schemeClr val="bg1"/>
                </a:solidFill>
                <a:latin typeface="+mj-lt"/>
              </a:rPr>
              <a:t>Extend </a:t>
            </a:r>
            <a:r>
              <a:rPr lang="en-US" sz="1200" b="1" kern="0" dirty="0">
                <a:solidFill>
                  <a:schemeClr val="bg1"/>
                </a:solidFill>
                <a:latin typeface="+mj-lt"/>
              </a:rPr>
              <a:t>beyond </a:t>
            </a:r>
            <a:br>
              <a:rPr lang="en-US" sz="1200" b="1" kern="0" dirty="0">
                <a:solidFill>
                  <a:schemeClr val="bg1"/>
                </a:solidFill>
                <a:latin typeface="+mj-lt"/>
              </a:rPr>
            </a:br>
            <a:r>
              <a:rPr lang="en-US" sz="1200" b="1" kern="0" dirty="0">
                <a:solidFill>
                  <a:schemeClr val="bg1"/>
                </a:solidFill>
                <a:latin typeface="+mj-lt"/>
              </a:rPr>
              <a:t>quick diagnosis</a:t>
            </a:r>
          </a:p>
          <a:p>
            <a:pPr marL="179388" indent="-179388" defTabSz="457200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1200" b="1" kern="0" dirty="0">
                <a:solidFill>
                  <a:schemeClr val="bg1"/>
                </a:solidFill>
                <a:latin typeface="+mj-lt"/>
              </a:rPr>
              <a:t>Latest testing services </a:t>
            </a:r>
            <a:r>
              <a:rPr lang="en-US" sz="1200" i="1" kern="0" dirty="0">
                <a:solidFill>
                  <a:schemeClr val="bg1"/>
                </a:solidFill>
                <a:latin typeface="+mj-lt"/>
              </a:rPr>
              <a:t>(</a:t>
            </a:r>
            <a:r>
              <a:rPr lang="en-US" sz="1200" i="1" kern="0" dirty="0" err="1">
                <a:solidFill>
                  <a:schemeClr val="bg1"/>
                </a:solidFill>
                <a:latin typeface="+mj-lt"/>
              </a:rPr>
              <a:t>personalised</a:t>
            </a:r>
            <a:r>
              <a:rPr lang="en-US" sz="1200" i="1" kern="0" dirty="0">
                <a:solidFill>
                  <a:schemeClr val="bg1"/>
                </a:solidFill>
                <a:latin typeface="+mj-lt"/>
              </a:rPr>
              <a:t> drug dosing, genomics) </a:t>
            </a:r>
          </a:p>
          <a:p>
            <a:pPr marL="179388" indent="-179388" defTabSz="457200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1200" kern="0" dirty="0">
                <a:solidFill>
                  <a:schemeClr val="bg1"/>
                </a:solidFill>
                <a:latin typeface="+mj-lt"/>
              </a:rPr>
              <a:t>Enable system-wide virtualization by integrating numerous points in journeys &amp; </a:t>
            </a:r>
            <a:r>
              <a:rPr lang="en-US" sz="1200" b="1" kern="0" dirty="0">
                <a:solidFill>
                  <a:schemeClr val="bg1"/>
                </a:solidFill>
                <a:latin typeface="+mj-lt"/>
              </a:rPr>
              <a:t>workflows - move towards “Everything </a:t>
            </a:r>
            <a:br>
              <a:rPr lang="en-US" sz="1200" b="1" kern="0" dirty="0">
                <a:solidFill>
                  <a:schemeClr val="bg1"/>
                </a:solidFill>
                <a:latin typeface="+mj-lt"/>
              </a:rPr>
            </a:br>
            <a:r>
              <a:rPr lang="en-US" sz="1200" b="1" kern="0" dirty="0">
                <a:solidFill>
                  <a:schemeClr val="bg1"/>
                </a:solidFill>
                <a:latin typeface="+mj-lt"/>
              </a:rPr>
              <a:t>at Home”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4A07A4E-A490-833A-E40F-D3FF438FB672}"/>
              </a:ext>
            </a:extLst>
          </p:cNvPr>
          <p:cNvSpPr txBox="1"/>
          <p:nvPr/>
        </p:nvSpPr>
        <p:spPr>
          <a:xfrm>
            <a:off x="5017207" y="3830526"/>
            <a:ext cx="2193370" cy="2514711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72000" tIns="72000" rIns="36000" bIns="36000" rtlCol="0" anchor="t" anchorCtr="0">
            <a:noAutofit/>
          </a:bodyPr>
          <a:lstStyle/>
          <a:p>
            <a:pPr marL="179388" marR="0" lvl="0" indent="-179388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1" i="0" u="none" strike="noStrike" kern="0" cap="none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AI solutions </a:t>
            </a:r>
            <a:r>
              <a:rPr kumimoji="0" lang="en-US" sz="1200" i="0" u="none" strike="noStrike" kern="0" cap="none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to drive efficiency and cost gains </a:t>
            </a:r>
          </a:p>
          <a:p>
            <a:pPr marL="179388" marR="0" lvl="0" indent="-179388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i="0" u="none" strike="noStrike" kern="0" cap="none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Application of AI expanding from care and population management to workflow / back-office automation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AC47F98-59E2-7488-16A1-D1E98AE16EA1}"/>
              </a:ext>
            </a:extLst>
          </p:cNvPr>
          <p:cNvSpPr txBox="1"/>
          <p:nvPr/>
        </p:nvSpPr>
        <p:spPr>
          <a:xfrm>
            <a:off x="7321009" y="3830526"/>
            <a:ext cx="2193370" cy="2514711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72000" tIns="72000" rIns="36000" bIns="36000" rtlCol="0" anchor="t" anchorCtr="0">
            <a:noAutofit/>
          </a:bodyPr>
          <a:lstStyle/>
          <a:p>
            <a:pPr marL="179388" indent="-179388" defTabSz="457200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1200" b="1" kern="0" dirty="0">
                <a:solidFill>
                  <a:schemeClr val="bg1"/>
                </a:solidFill>
                <a:latin typeface="+mj-lt"/>
              </a:rPr>
              <a:t>Sustained user engagement </a:t>
            </a:r>
            <a:r>
              <a:rPr lang="en-US" sz="1200" kern="0" dirty="0">
                <a:solidFill>
                  <a:schemeClr val="bg1"/>
                </a:solidFill>
                <a:latin typeface="+mj-lt"/>
              </a:rPr>
              <a:t>is becoming a primary focus for platform owners </a:t>
            </a:r>
          </a:p>
          <a:p>
            <a:pPr marL="179388" indent="-179388" defTabSz="457200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1200" kern="0" dirty="0">
                <a:solidFill>
                  <a:schemeClr val="bg1"/>
                </a:solidFill>
                <a:latin typeface="+mj-lt"/>
              </a:rPr>
              <a:t>Simple, proactive, </a:t>
            </a:r>
            <a:br>
              <a:rPr lang="en-US" sz="1200" kern="0" dirty="0">
                <a:solidFill>
                  <a:schemeClr val="bg1"/>
                </a:solidFill>
                <a:latin typeface="+mj-lt"/>
              </a:rPr>
            </a:br>
            <a:r>
              <a:rPr lang="en-US" sz="1200" kern="0" dirty="0">
                <a:solidFill>
                  <a:schemeClr val="bg1"/>
                </a:solidFill>
                <a:latin typeface="+mj-lt"/>
              </a:rPr>
              <a:t>end-to-end journeys, </a:t>
            </a:r>
            <a:br>
              <a:rPr lang="en-US" sz="1200" kern="0" dirty="0">
                <a:solidFill>
                  <a:schemeClr val="bg1"/>
                </a:solidFill>
                <a:latin typeface="+mj-lt"/>
              </a:rPr>
            </a:br>
            <a:r>
              <a:rPr lang="en-US" sz="1200" kern="0" dirty="0">
                <a:solidFill>
                  <a:schemeClr val="bg1"/>
                </a:solidFill>
                <a:latin typeface="+mj-lt"/>
              </a:rPr>
              <a:t>that sustainably engage members and providers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954FE4E-A2ED-CE3F-CA1A-987B33DDBB4C}"/>
              </a:ext>
            </a:extLst>
          </p:cNvPr>
          <p:cNvSpPr txBox="1"/>
          <p:nvPr/>
        </p:nvSpPr>
        <p:spPr>
          <a:xfrm>
            <a:off x="9624809" y="3830526"/>
            <a:ext cx="2193370" cy="2514711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72000" tIns="72000" rIns="36000" bIns="36000" rtlCol="0" anchor="t" anchorCtr="0">
            <a:noAutofit/>
          </a:bodyPr>
          <a:lstStyle/>
          <a:p>
            <a:pPr marL="179388" indent="-179388" defTabSz="457200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1200" kern="0" dirty="0">
                <a:solidFill>
                  <a:schemeClr val="bg1"/>
                </a:solidFill>
                <a:latin typeface="+mj-lt"/>
              </a:rPr>
              <a:t>Demand for </a:t>
            </a:r>
            <a:r>
              <a:rPr lang="en-US" sz="1200" b="1" kern="0" dirty="0">
                <a:solidFill>
                  <a:schemeClr val="bg1"/>
                </a:solidFill>
                <a:latin typeface="+mj-lt"/>
              </a:rPr>
              <a:t>“e-commerce-like” </a:t>
            </a:r>
            <a:br>
              <a:rPr lang="en-US" sz="1200" b="1" kern="0" dirty="0">
                <a:solidFill>
                  <a:schemeClr val="bg1"/>
                </a:solidFill>
                <a:latin typeface="+mj-lt"/>
              </a:rPr>
            </a:br>
            <a:r>
              <a:rPr lang="en-US" sz="1200" b="1" kern="0" dirty="0">
                <a:solidFill>
                  <a:schemeClr val="bg1"/>
                </a:solidFill>
                <a:latin typeface="+mj-lt"/>
              </a:rPr>
              <a:t>digital payment experiences </a:t>
            </a:r>
            <a:r>
              <a:rPr lang="en-US" sz="1200" kern="0" dirty="0">
                <a:solidFill>
                  <a:schemeClr val="bg1"/>
                </a:solidFill>
                <a:latin typeface="+mj-lt"/>
              </a:rPr>
              <a:t>in </a:t>
            </a:r>
            <a:br>
              <a:rPr lang="en-US" sz="1200" kern="0" dirty="0">
                <a:solidFill>
                  <a:schemeClr val="bg1"/>
                </a:solidFill>
                <a:latin typeface="+mj-lt"/>
              </a:rPr>
            </a:br>
            <a:r>
              <a:rPr lang="en-US" sz="1200" kern="0" dirty="0">
                <a:solidFill>
                  <a:schemeClr val="bg1"/>
                </a:solidFill>
                <a:latin typeface="+mj-lt"/>
              </a:rPr>
              <a:t>healthcare with transparent pricing, automated payments processing, and efficient payment methods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9205D9C-7B47-3D16-0BDB-A488E334AC49}"/>
              </a:ext>
            </a:extLst>
          </p:cNvPr>
          <p:cNvSpPr txBox="1"/>
          <p:nvPr/>
        </p:nvSpPr>
        <p:spPr>
          <a:xfrm>
            <a:off x="399331" y="2673019"/>
            <a:ext cx="2193370" cy="1049153"/>
          </a:xfrm>
          <a:prstGeom prst="round2SameRect">
            <a:avLst>
              <a:gd name="adj1" fmla="val 0"/>
              <a:gd name="adj2" fmla="val 0"/>
            </a:avLst>
          </a:prstGeom>
          <a:blipFill>
            <a:blip r:embed="rId2"/>
            <a:stretch>
              <a:fillRect/>
            </a:stretch>
          </a:blipFill>
          <a:ln w="12700">
            <a:noFill/>
          </a:ln>
          <a:effectLst/>
        </p:spPr>
        <p:txBody>
          <a:bodyPr wrap="square" lIns="36000" tIns="216000" rIns="36000" bIns="36000" rtlCol="0" anchor="ctr" anchorCtr="0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i="0" u="none" strike="noStrike" kern="0" cap="none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C08CE4C-05DF-572E-E28C-664A6285CD0D}"/>
              </a:ext>
            </a:extLst>
          </p:cNvPr>
          <p:cNvSpPr txBox="1"/>
          <p:nvPr/>
        </p:nvSpPr>
        <p:spPr>
          <a:xfrm>
            <a:off x="2703132" y="2673019"/>
            <a:ext cx="2193370" cy="1049153"/>
          </a:xfrm>
          <a:prstGeom prst="round2SameRect">
            <a:avLst>
              <a:gd name="adj1" fmla="val 0"/>
              <a:gd name="adj2" fmla="val 0"/>
            </a:avLst>
          </a:prstGeom>
          <a:blipFill>
            <a:blip r:embed="rId3"/>
            <a:stretch>
              <a:fillRect/>
            </a:stretch>
          </a:blipFill>
          <a:ln w="12700">
            <a:noFill/>
          </a:ln>
          <a:effectLst/>
        </p:spPr>
        <p:txBody>
          <a:bodyPr wrap="square" lIns="36000" tIns="216000" rIns="36000" bIns="36000" rtlCol="0" anchor="ctr" anchorCtr="0">
            <a:noAutofit/>
          </a:bodyPr>
          <a:lstStyle/>
          <a:p>
            <a:pPr algn="ctr" defTabSz="457200">
              <a:defRPr/>
            </a:pPr>
            <a:endParaRPr lang="en-US" sz="1400" kern="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E8430AA-7728-4159-D484-4D1B7B872DE6}"/>
              </a:ext>
            </a:extLst>
          </p:cNvPr>
          <p:cNvSpPr txBox="1"/>
          <p:nvPr/>
        </p:nvSpPr>
        <p:spPr>
          <a:xfrm>
            <a:off x="5006933" y="2673019"/>
            <a:ext cx="2193370" cy="1049153"/>
          </a:xfrm>
          <a:prstGeom prst="round2SameRect">
            <a:avLst>
              <a:gd name="adj1" fmla="val 0"/>
              <a:gd name="adj2" fmla="val 0"/>
            </a:avLst>
          </a:prstGeom>
          <a:blipFill>
            <a:blip r:embed="rId4"/>
            <a:stretch>
              <a:fillRect/>
            </a:stretch>
          </a:blipFill>
          <a:ln w="12700">
            <a:noFill/>
          </a:ln>
          <a:effectLst/>
        </p:spPr>
        <p:txBody>
          <a:bodyPr wrap="square" lIns="36000" tIns="216000" rIns="36000" bIns="36000" rtlCol="0" anchor="ctr" anchorCtr="0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i="0" u="none" strike="noStrike" kern="0" cap="none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7E7E926-7A83-6618-E819-63450A692F0C}"/>
              </a:ext>
            </a:extLst>
          </p:cNvPr>
          <p:cNvSpPr txBox="1"/>
          <p:nvPr/>
        </p:nvSpPr>
        <p:spPr>
          <a:xfrm>
            <a:off x="7310735" y="2673019"/>
            <a:ext cx="2193370" cy="1049153"/>
          </a:xfrm>
          <a:prstGeom prst="round2SameRect">
            <a:avLst>
              <a:gd name="adj1" fmla="val 0"/>
              <a:gd name="adj2" fmla="val 0"/>
            </a:avLst>
          </a:prstGeom>
          <a:blipFill>
            <a:blip r:embed="rId5"/>
            <a:stretch>
              <a:fillRect/>
            </a:stretch>
          </a:blipFill>
          <a:ln w="12700">
            <a:noFill/>
          </a:ln>
          <a:effectLst/>
        </p:spPr>
        <p:txBody>
          <a:bodyPr wrap="square" lIns="36000" tIns="216000" rIns="36000" bIns="36000" rtlCol="0" anchor="ctr" anchorCtr="0">
            <a:noAutofit/>
          </a:bodyPr>
          <a:lstStyle/>
          <a:p>
            <a:pPr algn="ctr" defTabSz="457200">
              <a:defRPr/>
            </a:pPr>
            <a:endParaRPr lang="en-US" sz="1400" kern="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FD75562-600A-8825-B6B2-9D0B5960B560}"/>
              </a:ext>
            </a:extLst>
          </p:cNvPr>
          <p:cNvSpPr txBox="1"/>
          <p:nvPr/>
        </p:nvSpPr>
        <p:spPr>
          <a:xfrm>
            <a:off x="9614535" y="2673019"/>
            <a:ext cx="2193370" cy="1049153"/>
          </a:xfrm>
          <a:prstGeom prst="round2SameRect">
            <a:avLst>
              <a:gd name="adj1" fmla="val 0"/>
              <a:gd name="adj2" fmla="val 0"/>
            </a:avLst>
          </a:prstGeom>
          <a:blipFill>
            <a:blip r:embed="rId6"/>
            <a:stretch>
              <a:fillRect/>
            </a:stretch>
          </a:blipFill>
          <a:ln w="12700">
            <a:noFill/>
          </a:ln>
          <a:effectLst/>
        </p:spPr>
        <p:txBody>
          <a:bodyPr wrap="square" lIns="36000" tIns="216000" rIns="36000" bIns="36000" rtlCol="0" anchor="ctr" anchorCtr="0">
            <a:noAutofit/>
          </a:bodyPr>
          <a:lstStyle/>
          <a:p>
            <a:pPr algn="ctr" defTabSz="457200">
              <a:defRPr/>
            </a:pPr>
            <a:endParaRPr lang="en-US" sz="1400" kern="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68326" y="189372"/>
            <a:ext cx="11122580" cy="342584"/>
          </a:xfrm>
        </p:spPr>
        <p:txBody>
          <a:bodyPr/>
          <a:lstStyle/>
          <a:p>
            <a:r>
              <a:rPr lang="en-US" dirty="0"/>
              <a:t>Key current trends defining strategies in the healthcare space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79C82EC-68EA-D34A-68E5-692D1F61C380}"/>
              </a:ext>
            </a:extLst>
          </p:cNvPr>
          <p:cNvSpPr txBox="1"/>
          <p:nvPr/>
        </p:nvSpPr>
        <p:spPr>
          <a:xfrm>
            <a:off x="387350" y="1638441"/>
            <a:ext cx="2193370" cy="856597"/>
          </a:xfrm>
          <a:prstGeom prst="round2SameRect">
            <a:avLst/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36000" tIns="216000" rIns="36000" bIns="36000" rtlCol="0" anchor="ctr" anchorCtr="0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0" cap="none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BUILD, BUT PARTNER WHERE APPROPRIATE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80903E6-FF53-BD29-1FEF-8B7B92E39DCC}"/>
              </a:ext>
            </a:extLst>
          </p:cNvPr>
          <p:cNvSpPr txBox="1"/>
          <p:nvPr/>
        </p:nvSpPr>
        <p:spPr>
          <a:xfrm>
            <a:off x="2691151" y="1638441"/>
            <a:ext cx="2193370" cy="856597"/>
          </a:xfrm>
          <a:prstGeom prst="round2SameRect">
            <a:avLst/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36000" tIns="216000" rIns="36000" bIns="36000" rtlCol="0" anchor="ctr" anchorCtr="0">
            <a:noAutofit/>
          </a:bodyPr>
          <a:lstStyle/>
          <a:p>
            <a:pPr algn="ctr" defTabSz="457200">
              <a:defRPr/>
            </a:pPr>
            <a:r>
              <a:rPr lang="en-US" sz="1400" kern="0" dirty="0">
                <a:solidFill>
                  <a:schemeClr val="bg1"/>
                </a:solidFill>
                <a:latin typeface="+mj-lt"/>
              </a:rPr>
              <a:t>EXPANSION OF REMOTE CARE SERVICES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DC513EF-8E3F-D0FA-0834-A1EB2135AFCD}"/>
              </a:ext>
            </a:extLst>
          </p:cNvPr>
          <p:cNvSpPr txBox="1"/>
          <p:nvPr/>
        </p:nvSpPr>
        <p:spPr>
          <a:xfrm>
            <a:off x="4994952" y="1638441"/>
            <a:ext cx="2193370" cy="856597"/>
          </a:xfrm>
          <a:prstGeom prst="round2SameRect">
            <a:avLst/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36000" tIns="216000" rIns="36000" bIns="36000" rtlCol="0" anchor="ctr" anchorCtr="0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0" cap="none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AI TECH FOR AUTOMATION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3D8D2E2-1C22-E1A6-10B6-362B8FEE0995}"/>
              </a:ext>
            </a:extLst>
          </p:cNvPr>
          <p:cNvSpPr txBox="1"/>
          <p:nvPr/>
        </p:nvSpPr>
        <p:spPr>
          <a:xfrm>
            <a:off x="7298754" y="1638441"/>
            <a:ext cx="2193370" cy="856597"/>
          </a:xfrm>
          <a:prstGeom prst="round2SameRect">
            <a:avLst/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36000" tIns="216000" rIns="36000" bIns="36000" rtlCol="0" anchor="ctr" anchorCtr="0">
            <a:noAutofit/>
          </a:bodyPr>
          <a:lstStyle/>
          <a:p>
            <a:pPr algn="ctr" defTabSz="457200">
              <a:defRPr/>
            </a:pPr>
            <a:r>
              <a:rPr lang="en-US" sz="1400" kern="0" dirty="0">
                <a:solidFill>
                  <a:schemeClr val="bg1"/>
                </a:solidFill>
                <a:latin typeface="+mj-lt"/>
              </a:rPr>
              <a:t>SUSTAINED USER ENGAGEMENT 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7040383-A68E-45E0-B0FA-8AFE3A160CA3}"/>
              </a:ext>
            </a:extLst>
          </p:cNvPr>
          <p:cNvGrpSpPr/>
          <p:nvPr/>
        </p:nvGrpSpPr>
        <p:grpSpPr>
          <a:xfrm>
            <a:off x="388865" y="2495038"/>
            <a:ext cx="11417373" cy="64451"/>
            <a:chOff x="388853" y="3202405"/>
            <a:chExt cx="11326709" cy="6445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3B9F958-E10D-65EE-F6BD-C43214B342DD}"/>
                </a:ext>
              </a:extLst>
            </p:cNvPr>
            <p:cNvSpPr/>
            <p:nvPr/>
          </p:nvSpPr>
          <p:spPr>
            <a:xfrm>
              <a:off x="388853" y="3202405"/>
              <a:ext cx="2175953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sz="120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1526F5C-B66A-8363-DF24-C067D006AA72}"/>
                </a:ext>
              </a:extLst>
            </p:cNvPr>
            <p:cNvSpPr/>
            <p:nvPr/>
          </p:nvSpPr>
          <p:spPr>
            <a:xfrm>
              <a:off x="2676542" y="3202405"/>
              <a:ext cx="2175953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sz="120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3C8E780-2F1E-ADC1-C7E1-49E55D4127D3}"/>
                </a:ext>
              </a:extLst>
            </p:cNvPr>
            <p:cNvSpPr/>
            <p:nvPr/>
          </p:nvSpPr>
          <p:spPr>
            <a:xfrm>
              <a:off x="4964231" y="3202405"/>
              <a:ext cx="2175953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sz="120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277EA21-E9B9-2E77-05B1-566F31E6D3E4}"/>
                </a:ext>
              </a:extLst>
            </p:cNvPr>
            <p:cNvSpPr/>
            <p:nvPr/>
          </p:nvSpPr>
          <p:spPr>
            <a:xfrm>
              <a:off x="7251920" y="3202405"/>
              <a:ext cx="2175953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sz="120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F1A266C-85BA-8846-81C7-9DEF6A0621EC}"/>
                </a:ext>
              </a:extLst>
            </p:cNvPr>
            <p:cNvSpPr/>
            <p:nvPr/>
          </p:nvSpPr>
          <p:spPr>
            <a:xfrm>
              <a:off x="9539609" y="3202405"/>
              <a:ext cx="2175953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sz="120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9749BA2-BD37-61DF-3A1D-D53DB4A7AE5A}"/>
              </a:ext>
            </a:extLst>
          </p:cNvPr>
          <p:cNvSpPr txBox="1"/>
          <p:nvPr/>
        </p:nvSpPr>
        <p:spPr>
          <a:xfrm>
            <a:off x="9602554" y="1638441"/>
            <a:ext cx="2193370" cy="856597"/>
          </a:xfrm>
          <a:prstGeom prst="round2SameRect">
            <a:avLst/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36000" tIns="216000" rIns="36000" bIns="36000" rtlCol="0" anchor="ctr" anchorCtr="0">
            <a:noAutofit/>
          </a:bodyPr>
          <a:lstStyle/>
          <a:p>
            <a:pPr algn="ctr" defTabSz="457200">
              <a:defRPr/>
            </a:pPr>
            <a:r>
              <a:rPr lang="en-US" sz="1400" kern="0" dirty="0">
                <a:solidFill>
                  <a:schemeClr val="bg1"/>
                </a:solidFill>
                <a:latin typeface="+mj-lt"/>
              </a:rPr>
              <a:t> E-COMMERCE LIKE PAYMENTS</a:t>
            </a:r>
            <a:endParaRPr lang="en-US" sz="1400" kern="0" dirty="0">
              <a:solidFill>
                <a:schemeClr val="bg1"/>
              </a:solidFill>
              <a:latin typeface="+mj-lt"/>
              <a:ea typeface="Open Sans"/>
              <a:cs typeface="Open Sans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5CFA7F3-C4F0-583F-746F-003BAF50B27D}"/>
              </a:ext>
            </a:extLst>
          </p:cNvPr>
          <p:cNvSpPr/>
          <p:nvPr/>
        </p:nvSpPr>
        <p:spPr>
          <a:xfrm>
            <a:off x="1160399" y="1220173"/>
            <a:ext cx="647272" cy="64727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01</a:t>
            </a:r>
            <a:endParaRPr lang="en-ZA" b="1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4CC06CC-66F2-B92E-FC0D-9FC8B9F0C5C6}"/>
              </a:ext>
            </a:extLst>
          </p:cNvPr>
          <p:cNvSpPr/>
          <p:nvPr/>
        </p:nvSpPr>
        <p:spPr>
          <a:xfrm>
            <a:off x="3464200" y="1220173"/>
            <a:ext cx="647272" cy="64727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02</a:t>
            </a:r>
            <a:endParaRPr lang="en-ZA" b="1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60F2FFE1-9E30-8C7F-88D4-E41BA7677960}"/>
              </a:ext>
            </a:extLst>
          </p:cNvPr>
          <p:cNvSpPr/>
          <p:nvPr/>
        </p:nvSpPr>
        <p:spPr>
          <a:xfrm>
            <a:off x="5768001" y="1220173"/>
            <a:ext cx="647272" cy="64727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03</a:t>
            </a:r>
            <a:endParaRPr lang="en-ZA" b="1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2CDF526-A829-4B9A-5EF4-5495E3ECA510}"/>
              </a:ext>
            </a:extLst>
          </p:cNvPr>
          <p:cNvSpPr/>
          <p:nvPr/>
        </p:nvSpPr>
        <p:spPr>
          <a:xfrm>
            <a:off x="8071802" y="1220173"/>
            <a:ext cx="647272" cy="64727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04</a:t>
            </a:r>
            <a:endParaRPr lang="en-ZA" b="1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3E40C45-47FF-A02F-D956-CF18731A2C44}"/>
              </a:ext>
            </a:extLst>
          </p:cNvPr>
          <p:cNvSpPr/>
          <p:nvPr/>
        </p:nvSpPr>
        <p:spPr>
          <a:xfrm>
            <a:off x="10375603" y="1220173"/>
            <a:ext cx="647272" cy="64727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05</a:t>
            </a:r>
            <a:endParaRPr lang="en-ZA" b="1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648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777F5-7434-96DE-BCE3-9E385F04F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fld id="{A6955310-6766-466A-8438-8A021F60F0D7}" type="datetime'Agenda'">
              <a:rPr lang="en-US" altLang="en-US" smtClean="0"/>
              <a:pPr/>
              <a:t>Agenda</a:t>
            </a:fld>
            <a:endParaRPr lang="en-ZA" dirty="0"/>
          </a:p>
        </p:txBody>
      </p:sp>
      <p:sp>
        <p:nvSpPr>
          <p:cNvPr id="6" name="Rounded Rectangle 11">
            <a:extLst>
              <a:ext uri="{FF2B5EF4-FFF2-40B4-BE49-F238E27FC236}">
                <a16:creationId xmlns:a16="http://schemas.microsoft.com/office/drawing/2014/main" id="{8C19C27E-56D2-3A11-014D-3E4463F3A01E}"/>
              </a:ext>
            </a:extLst>
          </p:cNvPr>
          <p:cNvSpPr/>
          <p:nvPr/>
        </p:nvSpPr>
        <p:spPr>
          <a:xfrm rot="10800000" flipH="1">
            <a:off x="388936" y="2635444"/>
            <a:ext cx="3712421" cy="3709794"/>
          </a:xfrm>
          <a:prstGeom prst="round2SameRect">
            <a:avLst>
              <a:gd name="adj1" fmla="val 5857"/>
              <a:gd name="adj2" fmla="val 0"/>
            </a:avLst>
          </a:prstGeom>
          <a:blipFill dpi="0" rotWithShape="0">
            <a:blip r:embed="rId2"/>
            <a:srcRect/>
            <a:stretch>
              <a:fillRect/>
            </a:stretch>
          </a:blip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8" name="Rounded Rectangle 11">
            <a:extLst>
              <a:ext uri="{FF2B5EF4-FFF2-40B4-BE49-F238E27FC236}">
                <a16:creationId xmlns:a16="http://schemas.microsoft.com/office/drawing/2014/main" id="{74CDD005-8DA2-77F2-F681-11A8087E0478}"/>
              </a:ext>
            </a:extLst>
          </p:cNvPr>
          <p:cNvSpPr/>
          <p:nvPr/>
        </p:nvSpPr>
        <p:spPr>
          <a:xfrm rot="10800000" flipH="1">
            <a:off x="4238377" y="2635444"/>
            <a:ext cx="3712421" cy="3709794"/>
          </a:xfrm>
          <a:prstGeom prst="round2SameRect">
            <a:avLst>
              <a:gd name="adj1" fmla="val 8173"/>
              <a:gd name="adj2" fmla="val 0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12700">
            <a:noFill/>
          </a:ln>
          <a:effectLst/>
        </p:spPr>
        <p:txBody>
          <a:bodyPr wrap="square" lIns="0" tIns="36000" rIns="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0" name="Rounded Rectangle 11">
            <a:extLst>
              <a:ext uri="{FF2B5EF4-FFF2-40B4-BE49-F238E27FC236}">
                <a16:creationId xmlns:a16="http://schemas.microsoft.com/office/drawing/2014/main" id="{3E4E49E0-442B-C9B1-82AC-F0EC12EF2EDF}"/>
              </a:ext>
            </a:extLst>
          </p:cNvPr>
          <p:cNvSpPr/>
          <p:nvPr/>
        </p:nvSpPr>
        <p:spPr>
          <a:xfrm rot="10800000" flipH="1">
            <a:off x="8087819" y="2635444"/>
            <a:ext cx="3712421" cy="3709794"/>
          </a:xfrm>
          <a:prstGeom prst="round2SameRect">
            <a:avLst>
              <a:gd name="adj1" fmla="val 8173"/>
              <a:gd name="adj2" fmla="val 0"/>
            </a:avLst>
          </a:prstGeom>
          <a:blipFill dpi="0" rotWithShape="0">
            <a:blip r:embed="rId4"/>
            <a:srcRect/>
            <a:stretch>
              <a:fillRect/>
            </a:stretch>
          </a:blipFill>
          <a:ln w="12700">
            <a:noFill/>
          </a:ln>
          <a:effectLst/>
        </p:spPr>
        <p:txBody>
          <a:bodyPr wrap="square" lIns="0" tIns="36000" rIns="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BF0DB26-5119-B4EE-1DC1-5387EC83F99E}"/>
              </a:ext>
            </a:extLst>
          </p:cNvPr>
          <p:cNvGrpSpPr/>
          <p:nvPr/>
        </p:nvGrpSpPr>
        <p:grpSpPr>
          <a:xfrm>
            <a:off x="391502" y="2505474"/>
            <a:ext cx="11414736" cy="36000"/>
            <a:chOff x="391502" y="2361638"/>
            <a:chExt cx="11414736" cy="36000"/>
          </a:xfr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  <a:tileRect/>
          </a:gradFill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1829238-92AA-A757-8B3E-C703084950F9}"/>
                </a:ext>
              </a:extLst>
            </p:cNvPr>
            <p:cNvSpPr/>
            <p:nvPr/>
          </p:nvSpPr>
          <p:spPr>
            <a:xfrm>
              <a:off x="391502" y="2361638"/>
              <a:ext cx="3712421" cy="3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59228F5-28FE-8B4C-F8D1-A9B90FF6D001}"/>
                </a:ext>
              </a:extLst>
            </p:cNvPr>
            <p:cNvSpPr/>
            <p:nvPr/>
          </p:nvSpPr>
          <p:spPr>
            <a:xfrm>
              <a:off x="4242660" y="2361638"/>
              <a:ext cx="3712421" cy="3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DEE7DC7-1DFF-7ADD-14FD-11F8966F98E4}"/>
                </a:ext>
              </a:extLst>
            </p:cNvPr>
            <p:cNvSpPr/>
            <p:nvPr/>
          </p:nvSpPr>
          <p:spPr>
            <a:xfrm>
              <a:off x="8093817" y="2361638"/>
              <a:ext cx="3712421" cy="3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9F7F7104-F99D-772E-6D47-50198BCC66F3}"/>
              </a:ext>
            </a:extLst>
          </p:cNvPr>
          <p:cNvSpPr txBox="1"/>
          <p:nvPr/>
        </p:nvSpPr>
        <p:spPr>
          <a:xfrm>
            <a:off x="388938" y="1233400"/>
            <a:ext cx="3712421" cy="1273494"/>
          </a:xfrm>
          <a:prstGeom prst="round2SameRect">
            <a:avLst/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TRENDS IN DIGITAL APPLICATIONS FOR HEALTHCARE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F163E8-B6B5-A5B2-59B7-452DCA92D94D}"/>
              </a:ext>
            </a:extLst>
          </p:cNvPr>
          <p:cNvSpPr txBox="1"/>
          <p:nvPr/>
        </p:nvSpPr>
        <p:spPr>
          <a:xfrm>
            <a:off x="4238380" y="1233400"/>
            <a:ext cx="3712421" cy="1273494"/>
          </a:xfrm>
          <a:prstGeom prst="round2SameRect">
            <a:avLst/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ACCELERATING </a:t>
            </a:r>
            <a:br>
              <a:rPr kumimoji="0" lang="en-US" sz="24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</a:br>
            <a:r>
              <a:rPr kumimoji="0" lang="en-US" sz="24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DIGITAL HEALTH </a:t>
            </a:r>
            <a:br>
              <a:rPr kumimoji="0" lang="en-US" sz="24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</a:br>
            <a:r>
              <a:rPr kumimoji="0" lang="en-US" sz="24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UPTAKE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60A5B8-B3E7-18AC-2503-E63D5ED8F71E}"/>
              </a:ext>
            </a:extLst>
          </p:cNvPr>
          <p:cNvSpPr txBox="1"/>
          <p:nvPr/>
        </p:nvSpPr>
        <p:spPr>
          <a:xfrm>
            <a:off x="8087822" y="1233400"/>
            <a:ext cx="3712421" cy="1273494"/>
          </a:xfrm>
          <a:prstGeom prst="round2SameRect">
            <a:avLst/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DISCOVERY HEALTH’S DIGITAL PLATFORM OFFERING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BE3FF3D-E5AB-4D00-5C43-C27840875A73}"/>
              </a:ext>
            </a:extLst>
          </p:cNvPr>
          <p:cNvSpPr/>
          <p:nvPr/>
        </p:nvSpPr>
        <p:spPr>
          <a:xfrm>
            <a:off x="254736" y="1212852"/>
            <a:ext cx="3874270" cy="5235662"/>
          </a:xfrm>
          <a:prstGeom prst="rect">
            <a:avLst/>
          </a:prstGeom>
          <a:solidFill>
            <a:srgbClr val="292B2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24287D9-B011-096A-8428-CC1FD4F0D53D}"/>
              </a:ext>
            </a:extLst>
          </p:cNvPr>
          <p:cNvSpPr/>
          <p:nvPr/>
        </p:nvSpPr>
        <p:spPr>
          <a:xfrm>
            <a:off x="8037716" y="1180320"/>
            <a:ext cx="3874270" cy="5235662"/>
          </a:xfrm>
          <a:prstGeom prst="rect">
            <a:avLst/>
          </a:prstGeom>
          <a:solidFill>
            <a:srgbClr val="292B2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19395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7037153D-4D5D-24E1-32BD-75A97E665872}"/>
              </a:ext>
            </a:extLst>
          </p:cNvPr>
          <p:cNvSpPr/>
          <p:nvPr/>
        </p:nvSpPr>
        <p:spPr>
          <a:xfrm>
            <a:off x="392809" y="1756126"/>
            <a:ext cx="5198339" cy="6445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4" name="Rounded Rectangle 11">
            <a:extLst>
              <a:ext uri="{FF2B5EF4-FFF2-40B4-BE49-F238E27FC236}">
                <a16:creationId xmlns:a16="http://schemas.microsoft.com/office/drawing/2014/main" id="{98D1D85E-03CC-9FC4-F64E-07E69C785436}"/>
              </a:ext>
            </a:extLst>
          </p:cNvPr>
          <p:cNvSpPr/>
          <p:nvPr/>
        </p:nvSpPr>
        <p:spPr>
          <a:xfrm rot="10800000" flipH="1">
            <a:off x="388939" y="1908611"/>
            <a:ext cx="5202209" cy="4436625"/>
          </a:xfrm>
          <a:prstGeom prst="round2SameRect">
            <a:avLst>
              <a:gd name="adj1" fmla="val 5857"/>
              <a:gd name="adj2" fmla="val 0"/>
            </a:avLst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E90DD49-4E03-C222-BBF4-6C573AEACA1E}"/>
              </a:ext>
            </a:extLst>
          </p:cNvPr>
          <p:cNvSpPr txBox="1"/>
          <p:nvPr/>
        </p:nvSpPr>
        <p:spPr>
          <a:xfrm>
            <a:off x="388939" y="1236699"/>
            <a:ext cx="5202209" cy="519427"/>
          </a:xfrm>
          <a:prstGeom prst="round2SameRect">
            <a:avLst/>
          </a:prstGeom>
          <a:solidFill>
            <a:srgbClr val="171717"/>
          </a:solidFill>
          <a:ln w="12700">
            <a:noFill/>
          </a:ln>
          <a:effectLst/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COVID-19 IMPACT ON TELEHEALTH</a:t>
            </a:r>
          </a:p>
        </p:txBody>
      </p:sp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9C4AB04D-72DA-434A-8AC9-BB5259CAA7E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73" imgH="476" progId="TCLayout.ActiveDocument.1">
                  <p:embed/>
                </p:oleObj>
              </mc:Choice>
              <mc:Fallback>
                <p:oleObj name="think-cell Slide" r:id="rId3" imgW="473" imgH="47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9C4AB04D-72DA-434A-8AC9-BB5259CAA7E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le 4">
            <a:extLst>
              <a:ext uri="{FF2B5EF4-FFF2-40B4-BE49-F238E27FC236}">
                <a16:creationId xmlns:a16="http://schemas.microsoft.com/office/drawing/2014/main" id="{2D7A3880-A0FC-48ED-99B6-B2AC67BF8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 vert="horz"/>
          <a:lstStyle/>
          <a:p>
            <a:r>
              <a:rPr lang="en-US" dirty="0"/>
              <a:t>Globally, trends show significant increases in </a:t>
            </a:r>
            <a:br>
              <a:rPr lang="en-US" dirty="0"/>
            </a:br>
            <a:r>
              <a:rPr lang="en-US" dirty="0"/>
              <a:t>telehealth volumes since pandemic</a:t>
            </a:r>
          </a:p>
        </p:txBody>
      </p:sp>
      <p:pic>
        <p:nvPicPr>
          <p:cNvPr id="25" name="Picture 8" descr="COVID-19 Videos, Songs, and PSAs | The Compass for SBC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91" y="1924452"/>
            <a:ext cx="1232983" cy="1232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209471" y="2816225"/>
            <a:ext cx="3561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dirty="0">
              <a:solidFill>
                <a:schemeClr val="bg2"/>
              </a:solidFill>
            </a:endParaRPr>
          </a:p>
          <a:p>
            <a:pPr algn="ctr"/>
            <a:r>
              <a:rPr lang="en-US" sz="2400" b="1" dirty="0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</a:gradFill>
              </a:rPr>
              <a:t>Dropped barrier</a:t>
            </a:r>
            <a:r>
              <a:rPr lang="en-US" sz="2400" dirty="0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</a:gradFill>
              </a:rPr>
              <a:t>: </a:t>
            </a:r>
            <a:r>
              <a:rPr lang="en-US" sz="2400" dirty="0">
                <a:solidFill>
                  <a:schemeClr val="bg2"/>
                </a:solidFill>
              </a:rPr>
              <a:t>regulatory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191368" y="4998016"/>
            <a:ext cx="35973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solidFill>
                <a:schemeClr val="bg2"/>
              </a:solidFill>
            </a:endParaRPr>
          </a:p>
          <a:p>
            <a:pPr algn="ctr"/>
            <a:r>
              <a:rPr lang="en-US" sz="2400" b="1" dirty="0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</a:gradFill>
              </a:rPr>
              <a:t>Increased motivation: </a:t>
            </a:r>
            <a:r>
              <a:rPr lang="en-US" sz="2400" dirty="0">
                <a:solidFill>
                  <a:schemeClr val="bg2"/>
                </a:solidFill>
              </a:rPr>
              <a:t>Doctor &amp; Member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6640604-378B-ABFE-626C-5F5E2C482E20}"/>
              </a:ext>
            </a:extLst>
          </p:cNvPr>
          <p:cNvGrpSpPr/>
          <p:nvPr/>
        </p:nvGrpSpPr>
        <p:grpSpPr>
          <a:xfrm>
            <a:off x="6267660" y="1233488"/>
            <a:ext cx="5538577" cy="5111750"/>
            <a:chOff x="5656696" y="669607"/>
            <a:chExt cx="6149542" cy="5675631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FBCC8BED-231D-4BA2-97E5-745060A41E0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656696" y="669607"/>
              <a:ext cx="6149541" cy="3638914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8F83940D-3B16-C9E0-FCFC-C78D8C34CB60}"/>
                </a:ext>
              </a:extLst>
            </p:cNvPr>
            <p:cNvGrpSpPr/>
            <p:nvPr/>
          </p:nvGrpSpPr>
          <p:grpSpPr>
            <a:xfrm>
              <a:off x="5657673" y="4411929"/>
              <a:ext cx="6148565" cy="1933309"/>
              <a:chOff x="5657673" y="3805180"/>
              <a:chExt cx="6148565" cy="1933309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5657673" y="3805180"/>
                <a:ext cx="6148565" cy="1933309"/>
                <a:chOff x="5811790" y="1824033"/>
                <a:chExt cx="5334462" cy="1933309"/>
              </a:xfrm>
            </p:grpSpPr>
            <p:pic>
              <p:nvPicPr>
                <p:cNvPr id="33" name="Picture 32"/>
                <p:cNvPicPr>
                  <a:picLocks noChangeAspect="1"/>
                </p:cNvPicPr>
                <p:nvPr/>
              </p:nvPicPr>
              <p:blipFill rotWithShape="1">
                <a:blip r:embed="rId7"/>
                <a:srcRect r="12636"/>
                <a:stretch/>
              </p:blipFill>
              <p:spPr>
                <a:xfrm>
                  <a:off x="5811790" y="1824033"/>
                  <a:ext cx="5334462" cy="1933309"/>
                </a:xfrm>
                <a:prstGeom prst="rect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</p:pic>
            <p:sp>
              <p:nvSpPr>
                <p:cNvPr id="34" name="Rectangle 33"/>
                <p:cNvSpPr/>
                <p:nvPr/>
              </p:nvSpPr>
              <p:spPr>
                <a:xfrm>
                  <a:off x="9269304" y="2067298"/>
                  <a:ext cx="556591" cy="1160554"/>
                </a:xfrm>
                <a:prstGeom prst="rect">
                  <a:avLst/>
                </a:prstGeom>
                <a:solidFill>
                  <a:srgbClr val="002647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8979129" y="2015430"/>
                  <a:ext cx="400057" cy="482265"/>
                </a:xfrm>
                <a:prstGeom prst="rect">
                  <a:avLst/>
                </a:prstGeom>
                <a:solidFill>
                  <a:srgbClr val="002647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7" name="TextBox 36"/>
              <p:cNvSpPr txBox="1"/>
              <p:nvPr/>
            </p:nvSpPr>
            <p:spPr>
              <a:xfrm>
                <a:off x="6205597" y="3805203"/>
                <a:ext cx="520943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schemeClr val="bg1"/>
                    </a:solidFill>
                  </a:rPr>
                  <a:t>Telehealth usage in Discovery Health</a:t>
                </a: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4835D14-1A1C-63F5-4099-AD085BF66370}"/>
              </a:ext>
            </a:extLst>
          </p:cNvPr>
          <p:cNvGrpSpPr/>
          <p:nvPr/>
        </p:nvGrpSpPr>
        <p:grpSpPr>
          <a:xfrm>
            <a:off x="5929844" y="1233488"/>
            <a:ext cx="198493" cy="5111750"/>
            <a:chOff x="5589142" y="1233488"/>
            <a:chExt cx="198493" cy="5111750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735B829-616C-D156-809B-13D1B0CA8C35}"/>
                </a:ext>
              </a:extLst>
            </p:cNvPr>
            <p:cNvCxnSpPr>
              <a:cxnSpLocks/>
            </p:cNvCxnSpPr>
            <p:nvPr/>
          </p:nvCxnSpPr>
          <p:spPr>
            <a:xfrm>
              <a:off x="5589142" y="1233488"/>
              <a:ext cx="0" cy="511175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AE9A6358-8D9A-8B06-266B-802451794183}"/>
                </a:ext>
              </a:extLst>
            </p:cNvPr>
            <p:cNvSpPr/>
            <p:nvPr/>
          </p:nvSpPr>
          <p:spPr>
            <a:xfrm rot="5400000">
              <a:off x="5229131" y="3690117"/>
              <a:ext cx="918515" cy="198492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pic>
        <p:nvPicPr>
          <p:cNvPr id="17" name="Graphic 16">
            <a:extLst>
              <a:ext uri="{FF2B5EF4-FFF2-40B4-BE49-F238E27FC236}">
                <a16:creationId xmlns:a16="http://schemas.microsoft.com/office/drawing/2014/main" id="{81F3CC40-EE98-25AF-3954-E0D411DC6A4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518556" y="2119141"/>
            <a:ext cx="942975" cy="942975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0A65A7BE-1E9F-23C1-F061-B76B5DB43BD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518556" y="4259506"/>
            <a:ext cx="942975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5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Single Corner Rounded 9">
            <a:extLst>
              <a:ext uri="{FF2B5EF4-FFF2-40B4-BE49-F238E27FC236}">
                <a16:creationId xmlns:a16="http://schemas.microsoft.com/office/drawing/2014/main" id="{D2B64D12-951C-DA34-2255-81CE008325EF}"/>
              </a:ext>
            </a:extLst>
          </p:cNvPr>
          <p:cNvSpPr/>
          <p:nvPr/>
        </p:nvSpPr>
        <p:spPr>
          <a:xfrm flipH="1">
            <a:off x="7900987" y="0"/>
            <a:ext cx="4291010" cy="6858000"/>
          </a:xfrm>
          <a:prstGeom prst="round1Rect">
            <a:avLst>
              <a:gd name="adj" fmla="val 6480"/>
            </a:avLst>
          </a:prstGeom>
          <a:blipFill dpi="0" rotWithShape="0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421" imgH="423" progId="TCLayout.ActiveDocument.1">
                  <p:embed/>
                </p:oleObj>
              </mc:Choice>
              <mc:Fallback>
                <p:oleObj name="think-cell Slide" r:id="rId5" imgW="421" imgH="423" progId="TCLayout.ActiveDocument.1">
                  <p:embed/>
                  <p:pic>
                    <p:nvPicPr>
                      <p:cNvPr id="5" name="Object 4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/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3000" dirty="0">
              <a:latin typeface="Calibri" panose="020F0502020204030204" pitchFamily="34" charset="0"/>
              <a:ea typeface="+mj-ea"/>
              <a:cs typeface="+mj-cs"/>
              <a:sym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r>
              <a:rPr lang="en-US" altLang="en-US" dirty="0"/>
              <a:t>Driving uptake for digital health</a:t>
            </a:r>
            <a:endParaRPr lang="en-US" dirty="0"/>
          </a:p>
        </p:txBody>
      </p:sp>
      <p:grpSp>
        <p:nvGrpSpPr>
          <p:cNvPr id="117" name="Group 116"/>
          <p:cNvGrpSpPr>
            <a:grpSpLocks/>
          </p:cNvGrpSpPr>
          <p:nvPr/>
        </p:nvGrpSpPr>
        <p:grpSpPr bwMode="auto">
          <a:xfrm>
            <a:off x="388938" y="1233488"/>
            <a:ext cx="7162800" cy="4789487"/>
            <a:chOff x="527" y="685"/>
            <a:chExt cx="4512" cy="3017"/>
          </a:xfrm>
        </p:grpSpPr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3537" y="1835"/>
              <a:ext cx="1502" cy="1867"/>
            </a:xfrm>
            <a:custGeom>
              <a:avLst/>
              <a:gdLst>
                <a:gd name="T0" fmla="*/ 0 w 830"/>
                <a:gd name="T1" fmla="*/ 678 h 1032"/>
                <a:gd name="T2" fmla="*/ 81 w 830"/>
                <a:gd name="T3" fmla="*/ 678 h 1032"/>
                <a:gd name="T4" fmla="*/ 83 w 830"/>
                <a:gd name="T5" fmla="*/ 679 h 1032"/>
                <a:gd name="T6" fmla="*/ 124 w 830"/>
                <a:gd name="T7" fmla="*/ 691 h 1032"/>
                <a:gd name="T8" fmla="*/ 198 w 830"/>
                <a:gd name="T9" fmla="*/ 618 h 1032"/>
                <a:gd name="T10" fmla="*/ 124 w 830"/>
                <a:gd name="T11" fmla="*/ 544 h 1032"/>
                <a:gd name="T12" fmla="*/ 83 w 830"/>
                <a:gd name="T13" fmla="*/ 557 h 1032"/>
                <a:gd name="T14" fmla="*/ 81 w 830"/>
                <a:gd name="T15" fmla="*/ 558 h 1032"/>
                <a:gd name="T16" fmla="*/ 0 w 830"/>
                <a:gd name="T17" fmla="*/ 558 h 1032"/>
                <a:gd name="T18" fmla="*/ 0 w 830"/>
                <a:gd name="T19" fmla="*/ 431 h 1032"/>
                <a:gd name="T20" fmla="*/ 0 w 830"/>
                <a:gd name="T21" fmla="*/ 413 h 1032"/>
                <a:gd name="T22" fmla="*/ 0 w 830"/>
                <a:gd name="T23" fmla="*/ 209 h 1032"/>
                <a:gd name="T24" fmla="*/ 0 w 830"/>
                <a:gd name="T25" fmla="*/ 198 h 1032"/>
                <a:gd name="T26" fmla="*/ 341 w 830"/>
                <a:gd name="T27" fmla="*/ 198 h 1032"/>
                <a:gd name="T28" fmla="*/ 357 w 830"/>
                <a:gd name="T29" fmla="*/ 198 h 1032"/>
                <a:gd name="T30" fmla="*/ 358 w 830"/>
                <a:gd name="T31" fmla="*/ 116 h 1032"/>
                <a:gd name="T32" fmla="*/ 356 w 830"/>
                <a:gd name="T33" fmla="*/ 115 h 1032"/>
                <a:gd name="T34" fmla="*/ 344 w 830"/>
                <a:gd name="T35" fmla="*/ 74 h 1032"/>
                <a:gd name="T36" fmla="*/ 417 w 830"/>
                <a:gd name="T37" fmla="*/ 0 h 1032"/>
                <a:gd name="T38" fmla="*/ 491 w 830"/>
                <a:gd name="T39" fmla="*/ 74 h 1032"/>
                <a:gd name="T40" fmla="*/ 478 w 830"/>
                <a:gd name="T41" fmla="*/ 114 h 1032"/>
                <a:gd name="T42" fmla="*/ 477 w 830"/>
                <a:gd name="T43" fmla="*/ 116 h 1032"/>
                <a:gd name="T44" fmla="*/ 477 w 830"/>
                <a:gd name="T45" fmla="*/ 198 h 1032"/>
                <a:gd name="T46" fmla="*/ 493 w 830"/>
                <a:gd name="T47" fmla="*/ 198 h 1032"/>
                <a:gd name="T48" fmla="*/ 830 w 830"/>
                <a:gd name="T49" fmla="*/ 198 h 1032"/>
                <a:gd name="T50" fmla="*/ 830 w 830"/>
                <a:gd name="T51" fmla="*/ 519 h 1032"/>
                <a:gd name="T52" fmla="*/ 830 w 830"/>
                <a:gd name="T53" fmla="*/ 762 h 1032"/>
                <a:gd name="T54" fmla="*/ 830 w 830"/>
                <a:gd name="T55" fmla="*/ 1032 h 1032"/>
                <a:gd name="T56" fmla="*/ 0 w 830"/>
                <a:gd name="T57" fmla="*/ 1032 h 1032"/>
                <a:gd name="T58" fmla="*/ 0 w 830"/>
                <a:gd name="T59" fmla="*/ 804 h 1032"/>
                <a:gd name="T60" fmla="*/ 0 w 830"/>
                <a:gd name="T61" fmla="*/ 794 h 1032"/>
                <a:gd name="T62" fmla="*/ 0 w 830"/>
                <a:gd name="T63" fmla="*/ 678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30" h="1032">
                  <a:moveTo>
                    <a:pt x="0" y="678"/>
                  </a:moveTo>
                  <a:cubicBezTo>
                    <a:pt x="0" y="678"/>
                    <a:pt x="3" y="596"/>
                    <a:pt x="81" y="678"/>
                  </a:cubicBezTo>
                  <a:cubicBezTo>
                    <a:pt x="83" y="679"/>
                    <a:pt x="83" y="679"/>
                    <a:pt x="83" y="679"/>
                  </a:cubicBezTo>
                  <a:cubicBezTo>
                    <a:pt x="95" y="687"/>
                    <a:pt x="109" y="691"/>
                    <a:pt x="124" y="691"/>
                  </a:cubicBezTo>
                  <a:cubicBezTo>
                    <a:pt x="165" y="691"/>
                    <a:pt x="198" y="659"/>
                    <a:pt x="198" y="618"/>
                  </a:cubicBezTo>
                  <a:cubicBezTo>
                    <a:pt x="198" y="577"/>
                    <a:pt x="165" y="544"/>
                    <a:pt x="124" y="544"/>
                  </a:cubicBezTo>
                  <a:cubicBezTo>
                    <a:pt x="108" y="544"/>
                    <a:pt x="95" y="548"/>
                    <a:pt x="83" y="557"/>
                  </a:cubicBezTo>
                  <a:cubicBezTo>
                    <a:pt x="81" y="558"/>
                    <a:pt x="81" y="558"/>
                    <a:pt x="81" y="558"/>
                  </a:cubicBezTo>
                  <a:cubicBezTo>
                    <a:pt x="3" y="640"/>
                    <a:pt x="0" y="558"/>
                    <a:pt x="0" y="558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0" y="413"/>
                    <a:pt x="0" y="413"/>
                    <a:pt x="0" y="413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341" y="198"/>
                    <a:pt x="341" y="198"/>
                    <a:pt x="341" y="198"/>
                  </a:cubicBezTo>
                  <a:cubicBezTo>
                    <a:pt x="357" y="198"/>
                    <a:pt x="357" y="198"/>
                    <a:pt x="357" y="198"/>
                  </a:cubicBezTo>
                  <a:cubicBezTo>
                    <a:pt x="357" y="198"/>
                    <a:pt x="439" y="194"/>
                    <a:pt x="358" y="116"/>
                  </a:cubicBezTo>
                  <a:cubicBezTo>
                    <a:pt x="356" y="115"/>
                    <a:pt x="356" y="115"/>
                    <a:pt x="356" y="115"/>
                  </a:cubicBezTo>
                  <a:cubicBezTo>
                    <a:pt x="348" y="103"/>
                    <a:pt x="344" y="90"/>
                    <a:pt x="344" y="74"/>
                  </a:cubicBezTo>
                  <a:cubicBezTo>
                    <a:pt x="344" y="33"/>
                    <a:pt x="376" y="0"/>
                    <a:pt x="417" y="0"/>
                  </a:cubicBezTo>
                  <a:cubicBezTo>
                    <a:pt x="458" y="0"/>
                    <a:pt x="491" y="33"/>
                    <a:pt x="491" y="74"/>
                  </a:cubicBezTo>
                  <a:cubicBezTo>
                    <a:pt x="491" y="89"/>
                    <a:pt x="486" y="103"/>
                    <a:pt x="478" y="114"/>
                  </a:cubicBezTo>
                  <a:cubicBezTo>
                    <a:pt x="477" y="116"/>
                    <a:pt x="477" y="116"/>
                    <a:pt x="477" y="116"/>
                  </a:cubicBezTo>
                  <a:cubicBezTo>
                    <a:pt x="396" y="194"/>
                    <a:pt x="477" y="198"/>
                    <a:pt x="477" y="198"/>
                  </a:cubicBezTo>
                  <a:cubicBezTo>
                    <a:pt x="493" y="198"/>
                    <a:pt x="493" y="198"/>
                    <a:pt x="493" y="198"/>
                  </a:cubicBezTo>
                  <a:cubicBezTo>
                    <a:pt x="830" y="198"/>
                    <a:pt x="830" y="198"/>
                    <a:pt x="830" y="198"/>
                  </a:cubicBezTo>
                  <a:cubicBezTo>
                    <a:pt x="830" y="519"/>
                    <a:pt x="830" y="519"/>
                    <a:pt x="830" y="519"/>
                  </a:cubicBezTo>
                  <a:cubicBezTo>
                    <a:pt x="830" y="762"/>
                    <a:pt x="830" y="762"/>
                    <a:pt x="830" y="762"/>
                  </a:cubicBezTo>
                  <a:cubicBezTo>
                    <a:pt x="830" y="1032"/>
                    <a:pt x="830" y="1032"/>
                    <a:pt x="830" y="1032"/>
                  </a:cubicBezTo>
                  <a:cubicBezTo>
                    <a:pt x="0" y="1032"/>
                    <a:pt x="0" y="1032"/>
                    <a:pt x="0" y="1032"/>
                  </a:cubicBezTo>
                  <a:cubicBezTo>
                    <a:pt x="0" y="804"/>
                    <a:pt x="0" y="804"/>
                    <a:pt x="0" y="804"/>
                  </a:cubicBezTo>
                  <a:cubicBezTo>
                    <a:pt x="0" y="794"/>
                    <a:pt x="0" y="794"/>
                    <a:pt x="0" y="794"/>
                  </a:cubicBezTo>
                  <a:lnTo>
                    <a:pt x="0" y="678"/>
                  </a:lnTo>
                  <a:close/>
                </a:path>
              </a:pathLst>
            </a:custGeom>
            <a:solidFill>
              <a:srgbClr val="171717"/>
            </a:solidFill>
            <a:ln w="9525" cap="flat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527" y="1835"/>
              <a:ext cx="1501" cy="1867"/>
            </a:xfrm>
            <a:custGeom>
              <a:avLst/>
              <a:gdLst>
                <a:gd name="T0" fmla="*/ 830 w 830"/>
                <a:gd name="T1" fmla="*/ 678 h 1032"/>
                <a:gd name="T2" fmla="*/ 748 w 830"/>
                <a:gd name="T3" fmla="*/ 678 h 1032"/>
                <a:gd name="T4" fmla="*/ 746 w 830"/>
                <a:gd name="T5" fmla="*/ 679 h 1032"/>
                <a:gd name="T6" fmla="*/ 705 w 830"/>
                <a:gd name="T7" fmla="*/ 691 h 1032"/>
                <a:gd name="T8" fmla="*/ 632 w 830"/>
                <a:gd name="T9" fmla="*/ 618 h 1032"/>
                <a:gd name="T10" fmla="*/ 705 w 830"/>
                <a:gd name="T11" fmla="*/ 544 h 1032"/>
                <a:gd name="T12" fmla="*/ 747 w 830"/>
                <a:gd name="T13" fmla="*/ 557 h 1032"/>
                <a:gd name="T14" fmla="*/ 748 w 830"/>
                <a:gd name="T15" fmla="*/ 558 h 1032"/>
                <a:gd name="T16" fmla="*/ 830 w 830"/>
                <a:gd name="T17" fmla="*/ 558 h 1032"/>
                <a:gd name="T18" fmla="*/ 830 w 830"/>
                <a:gd name="T19" fmla="*/ 431 h 1032"/>
                <a:gd name="T20" fmla="*/ 830 w 830"/>
                <a:gd name="T21" fmla="*/ 413 h 1032"/>
                <a:gd name="T22" fmla="*/ 830 w 830"/>
                <a:gd name="T23" fmla="*/ 209 h 1032"/>
                <a:gd name="T24" fmla="*/ 830 w 830"/>
                <a:gd name="T25" fmla="*/ 198 h 1032"/>
                <a:gd name="T26" fmla="*/ 488 w 830"/>
                <a:gd name="T27" fmla="*/ 198 h 1032"/>
                <a:gd name="T28" fmla="*/ 472 w 830"/>
                <a:gd name="T29" fmla="*/ 198 h 1032"/>
                <a:gd name="T30" fmla="*/ 472 w 830"/>
                <a:gd name="T31" fmla="*/ 116 h 1032"/>
                <a:gd name="T32" fmla="*/ 473 w 830"/>
                <a:gd name="T33" fmla="*/ 115 h 1032"/>
                <a:gd name="T34" fmla="*/ 486 w 830"/>
                <a:gd name="T35" fmla="*/ 74 h 1032"/>
                <a:gd name="T36" fmla="*/ 413 w 830"/>
                <a:gd name="T37" fmla="*/ 0 h 1032"/>
                <a:gd name="T38" fmla="*/ 339 w 830"/>
                <a:gd name="T39" fmla="*/ 74 h 1032"/>
                <a:gd name="T40" fmla="*/ 351 w 830"/>
                <a:gd name="T41" fmla="*/ 114 h 1032"/>
                <a:gd name="T42" fmla="*/ 353 w 830"/>
                <a:gd name="T43" fmla="*/ 116 h 1032"/>
                <a:gd name="T44" fmla="*/ 352 w 830"/>
                <a:gd name="T45" fmla="*/ 198 h 1032"/>
                <a:gd name="T46" fmla="*/ 336 w 830"/>
                <a:gd name="T47" fmla="*/ 198 h 1032"/>
                <a:gd name="T48" fmla="*/ 0 w 830"/>
                <a:gd name="T49" fmla="*/ 198 h 1032"/>
                <a:gd name="T50" fmla="*/ 0 w 830"/>
                <a:gd name="T51" fmla="*/ 519 h 1032"/>
                <a:gd name="T52" fmla="*/ 0 w 830"/>
                <a:gd name="T53" fmla="*/ 762 h 1032"/>
                <a:gd name="T54" fmla="*/ 0 w 830"/>
                <a:gd name="T55" fmla="*/ 1032 h 1032"/>
                <a:gd name="T56" fmla="*/ 830 w 830"/>
                <a:gd name="T57" fmla="*/ 1032 h 1032"/>
                <a:gd name="T58" fmla="*/ 830 w 830"/>
                <a:gd name="T59" fmla="*/ 804 h 1032"/>
                <a:gd name="T60" fmla="*/ 830 w 830"/>
                <a:gd name="T61" fmla="*/ 794 h 1032"/>
                <a:gd name="T62" fmla="*/ 830 w 830"/>
                <a:gd name="T63" fmla="*/ 678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30" h="1032">
                  <a:moveTo>
                    <a:pt x="830" y="678"/>
                  </a:moveTo>
                  <a:cubicBezTo>
                    <a:pt x="830" y="678"/>
                    <a:pt x="826" y="596"/>
                    <a:pt x="748" y="678"/>
                  </a:cubicBezTo>
                  <a:cubicBezTo>
                    <a:pt x="746" y="679"/>
                    <a:pt x="746" y="679"/>
                    <a:pt x="746" y="679"/>
                  </a:cubicBezTo>
                  <a:cubicBezTo>
                    <a:pt x="735" y="687"/>
                    <a:pt x="721" y="691"/>
                    <a:pt x="705" y="691"/>
                  </a:cubicBezTo>
                  <a:cubicBezTo>
                    <a:pt x="665" y="691"/>
                    <a:pt x="632" y="659"/>
                    <a:pt x="632" y="618"/>
                  </a:cubicBezTo>
                  <a:cubicBezTo>
                    <a:pt x="632" y="577"/>
                    <a:pt x="665" y="544"/>
                    <a:pt x="705" y="544"/>
                  </a:cubicBezTo>
                  <a:cubicBezTo>
                    <a:pt x="721" y="544"/>
                    <a:pt x="735" y="548"/>
                    <a:pt x="747" y="557"/>
                  </a:cubicBezTo>
                  <a:cubicBezTo>
                    <a:pt x="748" y="558"/>
                    <a:pt x="748" y="558"/>
                    <a:pt x="748" y="558"/>
                  </a:cubicBezTo>
                  <a:cubicBezTo>
                    <a:pt x="826" y="640"/>
                    <a:pt x="830" y="558"/>
                    <a:pt x="830" y="558"/>
                  </a:cubicBezTo>
                  <a:cubicBezTo>
                    <a:pt x="830" y="431"/>
                    <a:pt x="830" y="431"/>
                    <a:pt x="830" y="431"/>
                  </a:cubicBezTo>
                  <a:cubicBezTo>
                    <a:pt x="830" y="413"/>
                    <a:pt x="830" y="413"/>
                    <a:pt x="830" y="413"/>
                  </a:cubicBezTo>
                  <a:cubicBezTo>
                    <a:pt x="830" y="209"/>
                    <a:pt x="830" y="209"/>
                    <a:pt x="830" y="209"/>
                  </a:cubicBezTo>
                  <a:cubicBezTo>
                    <a:pt x="830" y="198"/>
                    <a:pt x="830" y="198"/>
                    <a:pt x="830" y="198"/>
                  </a:cubicBezTo>
                  <a:cubicBezTo>
                    <a:pt x="488" y="198"/>
                    <a:pt x="488" y="198"/>
                    <a:pt x="488" y="198"/>
                  </a:cubicBezTo>
                  <a:cubicBezTo>
                    <a:pt x="472" y="198"/>
                    <a:pt x="472" y="198"/>
                    <a:pt x="472" y="198"/>
                  </a:cubicBezTo>
                  <a:cubicBezTo>
                    <a:pt x="472" y="198"/>
                    <a:pt x="391" y="194"/>
                    <a:pt x="472" y="116"/>
                  </a:cubicBezTo>
                  <a:cubicBezTo>
                    <a:pt x="473" y="115"/>
                    <a:pt x="473" y="115"/>
                    <a:pt x="473" y="115"/>
                  </a:cubicBezTo>
                  <a:cubicBezTo>
                    <a:pt x="482" y="103"/>
                    <a:pt x="486" y="90"/>
                    <a:pt x="486" y="74"/>
                  </a:cubicBezTo>
                  <a:cubicBezTo>
                    <a:pt x="486" y="33"/>
                    <a:pt x="453" y="0"/>
                    <a:pt x="413" y="0"/>
                  </a:cubicBezTo>
                  <a:cubicBezTo>
                    <a:pt x="372" y="0"/>
                    <a:pt x="339" y="33"/>
                    <a:pt x="339" y="74"/>
                  </a:cubicBezTo>
                  <a:cubicBezTo>
                    <a:pt x="339" y="89"/>
                    <a:pt x="344" y="103"/>
                    <a:pt x="351" y="114"/>
                  </a:cubicBezTo>
                  <a:cubicBezTo>
                    <a:pt x="353" y="116"/>
                    <a:pt x="353" y="116"/>
                    <a:pt x="353" y="116"/>
                  </a:cubicBezTo>
                  <a:cubicBezTo>
                    <a:pt x="434" y="194"/>
                    <a:pt x="352" y="198"/>
                    <a:pt x="352" y="198"/>
                  </a:cubicBezTo>
                  <a:cubicBezTo>
                    <a:pt x="336" y="198"/>
                    <a:pt x="336" y="198"/>
                    <a:pt x="336" y="198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519"/>
                    <a:pt x="0" y="519"/>
                    <a:pt x="0" y="519"/>
                  </a:cubicBezTo>
                  <a:cubicBezTo>
                    <a:pt x="0" y="762"/>
                    <a:pt x="0" y="762"/>
                    <a:pt x="0" y="762"/>
                  </a:cubicBezTo>
                  <a:cubicBezTo>
                    <a:pt x="0" y="1032"/>
                    <a:pt x="0" y="1032"/>
                    <a:pt x="0" y="1032"/>
                  </a:cubicBezTo>
                  <a:cubicBezTo>
                    <a:pt x="830" y="1032"/>
                    <a:pt x="830" y="1032"/>
                    <a:pt x="830" y="1032"/>
                  </a:cubicBezTo>
                  <a:cubicBezTo>
                    <a:pt x="830" y="804"/>
                    <a:pt x="830" y="804"/>
                    <a:pt x="830" y="804"/>
                  </a:cubicBezTo>
                  <a:cubicBezTo>
                    <a:pt x="830" y="794"/>
                    <a:pt x="830" y="794"/>
                    <a:pt x="830" y="794"/>
                  </a:cubicBezTo>
                  <a:lnTo>
                    <a:pt x="830" y="678"/>
                  </a:lnTo>
                  <a:close/>
                </a:path>
              </a:pathLst>
            </a:custGeom>
            <a:solidFill>
              <a:srgbClr val="171717"/>
            </a:solidFill>
            <a:ln w="9525" cap="flat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120" name="Freeform 119"/>
            <p:cNvSpPr>
              <a:spLocks/>
            </p:cNvSpPr>
            <p:nvPr/>
          </p:nvSpPr>
          <p:spPr bwMode="auto">
            <a:xfrm>
              <a:off x="1672" y="2193"/>
              <a:ext cx="2225" cy="1509"/>
            </a:xfrm>
            <a:custGeom>
              <a:avLst/>
              <a:gdLst>
                <a:gd name="T0" fmla="*/ 198 w 1230"/>
                <a:gd name="T1" fmla="*/ 634 h 834"/>
                <a:gd name="T2" fmla="*/ 198 w 1230"/>
                <a:gd name="T3" fmla="*/ 834 h 834"/>
                <a:gd name="T4" fmla="*/ 468 w 1230"/>
                <a:gd name="T5" fmla="*/ 834 h 834"/>
                <a:gd name="T6" fmla="*/ 711 w 1230"/>
                <a:gd name="T7" fmla="*/ 834 h 834"/>
                <a:gd name="T8" fmla="*/ 1032 w 1230"/>
                <a:gd name="T9" fmla="*/ 834 h 834"/>
                <a:gd name="T10" fmla="*/ 1032 w 1230"/>
                <a:gd name="T11" fmla="*/ 496 h 834"/>
                <a:gd name="T12" fmla="*/ 1032 w 1230"/>
                <a:gd name="T13" fmla="*/ 480 h 834"/>
                <a:gd name="T14" fmla="*/ 1113 w 1230"/>
                <a:gd name="T15" fmla="*/ 479 h 834"/>
                <a:gd name="T16" fmla="*/ 1115 w 1230"/>
                <a:gd name="T17" fmla="*/ 481 h 834"/>
                <a:gd name="T18" fmla="*/ 1156 w 1230"/>
                <a:gd name="T19" fmla="*/ 493 h 834"/>
                <a:gd name="T20" fmla="*/ 1230 w 1230"/>
                <a:gd name="T21" fmla="*/ 419 h 834"/>
                <a:gd name="T22" fmla="*/ 1156 w 1230"/>
                <a:gd name="T23" fmla="*/ 345 h 834"/>
                <a:gd name="T24" fmla="*/ 1115 w 1230"/>
                <a:gd name="T25" fmla="*/ 358 h 834"/>
                <a:gd name="T26" fmla="*/ 1113 w 1230"/>
                <a:gd name="T27" fmla="*/ 360 h 834"/>
                <a:gd name="T28" fmla="*/ 1032 w 1230"/>
                <a:gd name="T29" fmla="*/ 359 h 834"/>
                <a:gd name="T30" fmla="*/ 1032 w 1230"/>
                <a:gd name="T31" fmla="*/ 343 h 834"/>
                <a:gd name="T32" fmla="*/ 1032 w 1230"/>
                <a:gd name="T33" fmla="*/ 0 h 834"/>
                <a:gd name="T34" fmla="*/ 1021 w 1230"/>
                <a:gd name="T35" fmla="*/ 0 h 834"/>
                <a:gd name="T36" fmla="*/ 816 w 1230"/>
                <a:gd name="T37" fmla="*/ 0 h 834"/>
                <a:gd name="T38" fmla="*/ 799 w 1230"/>
                <a:gd name="T39" fmla="*/ 0 h 834"/>
                <a:gd name="T40" fmla="*/ 672 w 1230"/>
                <a:gd name="T41" fmla="*/ 0 h 834"/>
                <a:gd name="T42" fmla="*/ 671 w 1230"/>
                <a:gd name="T43" fmla="*/ 82 h 834"/>
                <a:gd name="T44" fmla="*/ 673 w 1230"/>
                <a:gd name="T45" fmla="*/ 83 h 834"/>
                <a:gd name="T46" fmla="*/ 685 w 1230"/>
                <a:gd name="T47" fmla="*/ 125 h 834"/>
                <a:gd name="T48" fmla="*/ 612 w 1230"/>
                <a:gd name="T49" fmla="*/ 199 h 834"/>
                <a:gd name="T50" fmla="*/ 538 w 1230"/>
                <a:gd name="T51" fmla="*/ 125 h 834"/>
                <a:gd name="T52" fmla="*/ 551 w 1230"/>
                <a:gd name="T53" fmla="*/ 84 h 834"/>
                <a:gd name="T54" fmla="*/ 552 w 1230"/>
                <a:gd name="T55" fmla="*/ 82 h 834"/>
                <a:gd name="T56" fmla="*/ 552 w 1230"/>
                <a:gd name="T57" fmla="*/ 0 h 834"/>
                <a:gd name="T58" fmla="*/ 436 w 1230"/>
                <a:gd name="T59" fmla="*/ 0 h 834"/>
                <a:gd name="T60" fmla="*/ 426 w 1230"/>
                <a:gd name="T61" fmla="*/ 0 h 834"/>
                <a:gd name="T62" fmla="*/ 198 w 1230"/>
                <a:gd name="T63" fmla="*/ 0 h 834"/>
                <a:gd name="T64" fmla="*/ 198 w 1230"/>
                <a:gd name="T65" fmla="*/ 172 h 834"/>
                <a:gd name="T66" fmla="*/ 198 w 1230"/>
                <a:gd name="T67" fmla="*/ 280 h 834"/>
                <a:gd name="T68" fmla="*/ 198 w 1230"/>
                <a:gd name="T69" fmla="*/ 343 h 834"/>
                <a:gd name="T70" fmla="*/ 198 w 1230"/>
                <a:gd name="T71" fmla="*/ 359 h 834"/>
                <a:gd name="T72" fmla="*/ 116 w 1230"/>
                <a:gd name="T73" fmla="*/ 359 h 834"/>
                <a:gd name="T74" fmla="*/ 115 w 1230"/>
                <a:gd name="T75" fmla="*/ 358 h 834"/>
                <a:gd name="T76" fmla="*/ 73 w 1230"/>
                <a:gd name="T77" fmla="*/ 345 h 834"/>
                <a:gd name="T78" fmla="*/ 0 w 1230"/>
                <a:gd name="T79" fmla="*/ 419 h 834"/>
                <a:gd name="T80" fmla="*/ 73 w 1230"/>
                <a:gd name="T81" fmla="*/ 493 h 834"/>
                <a:gd name="T82" fmla="*/ 114 w 1230"/>
                <a:gd name="T83" fmla="*/ 480 h 834"/>
                <a:gd name="T84" fmla="*/ 116 w 1230"/>
                <a:gd name="T85" fmla="*/ 479 h 834"/>
                <a:gd name="T86" fmla="*/ 198 w 1230"/>
                <a:gd name="T87" fmla="*/ 479 h 834"/>
                <a:gd name="T88" fmla="*/ 198 w 1230"/>
                <a:gd name="T89" fmla="*/ 496 h 834"/>
                <a:gd name="T90" fmla="*/ 198 w 1230"/>
                <a:gd name="T91" fmla="*/ 576 h 834"/>
                <a:gd name="T92" fmla="*/ 198 w 1230"/>
                <a:gd name="T93" fmla="*/ 634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30" h="834">
                  <a:moveTo>
                    <a:pt x="198" y="634"/>
                  </a:moveTo>
                  <a:cubicBezTo>
                    <a:pt x="198" y="834"/>
                    <a:pt x="198" y="834"/>
                    <a:pt x="198" y="834"/>
                  </a:cubicBezTo>
                  <a:cubicBezTo>
                    <a:pt x="468" y="834"/>
                    <a:pt x="468" y="834"/>
                    <a:pt x="468" y="834"/>
                  </a:cubicBezTo>
                  <a:cubicBezTo>
                    <a:pt x="711" y="834"/>
                    <a:pt x="711" y="834"/>
                    <a:pt x="711" y="834"/>
                  </a:cubicBezTo>
                  <a:cubicBezTo>
                    <a:pt x="1032" y="834"/>
                    <a:pt x="1032" y="834"/>
                    <a:pt x="1032" y="834"/>
                  </a:cubicBezTo>
                  <a:cubicBezTo>
                    <a:pt x="1032" y="496"/>
                    <a:pt x="1032" y="496"/>
                    <a:pt x="1032" y="496"/>
                  </a:cubicBezTo>
                  <a:cubicBezTo>
                    <a:pt x="1032" y="480"/>
                    <a:pt x="1032" y="480"/>
                    <a:pt x="1032" y="480"/>
                  </a:cubicBezTo>
                  <a:cubicBezTo>
                    <a:pt x="1032" y="480"/>
                    <a:pt x="1035" y="398"/>
                    <a:pt x="1113" y="479"/>
                  </a:cubicBezTo>
                  <a:cubicBezTo>
                    <a:pt x="1115" y="481"/>
                    <a:pt x="1115" y="481"/>
                    <a:pt x="1115" y="481"/>
                  </a:cubicBezTo>
                  <a:cubicBezTo>
                    <a:pt x="1127" y="489"/>
                    <a:pt x="1141" y="493"/>
                    <a:pt x="1156" y="493"/>
                  </a:cubicBezTo>
                  <a:cubicBezTo>
                    <a:pt x="1197" y="493"/>
                    <a:pt x="1230" y="460"/>
                    <a:pt x="1230" y="419"/>
                  </a:cubicBezTo>
                  <a:cubicBezTo>
                    <a:pt x="1230" y="378"/>
                    <a:pt x="1197" y="345"/>
                    <a:pt x="1156" y="345"/>
                  </a:cubicBezTo>
                  <a:cubicBezTo>
                    <a:pt x="1140" y="345"/>
                    <a:pt x="1127" y="349"/>
                    <a:pt x="1115" y="358"/>
                  </a:cubicBezTo>
                  <a:cubicBezTo>
                    <a:pt x="1113" y="360"/>
                    <a:pt x="1113" y="360"/>
                    <a:pt x="1113" y="360"/>
                  </a:cubicBezTo>
                  <a:cubicBezTo>
                    <a:pt x="1035" y="441"/>
                    <a:pt x="1032" y="359"/>
                    <a:pt x="1032" y="359"/>
                  </a:cubicBezTo>
                  <a:cubicBezTo>
                    <a:pt x="1032" y="343"/>
                    <a:pt x="1032" y="343"/>
                    <a:pt x="1032" y="343"/>
                  </a:cubicBezTo>
                  <a:cubicBezTo>
                    <a:pt x="1032" y="0"/>
                    <a:pt x="1032" y="0"/>
                    <a:pt x="1032" y="0"/>
                  </a:cubicBezTo>
                  <a:cubicBezTo>
                    <a:pt x="1021" y="0"/>
                    <a:pt x="1021" y="0"/>
                    <a:pt x="1021" y="0"/>
                  </a:cubicBezTo>
                  <a:cubicBezTo>
                    <a:pt x="816" y="0"/>
                    <a:pt x="816" y="0"/>
                    <a:pt x="816" y="0"/>
                  </a:cubicBezTo>
                  <a:cubicBezTo>
                    <a:pt x="799" y="0"/>
                    <a:pt x="799" y="0"/>
                    <a:pt x="799" y="0"/>
                  </a:cubicBezTo>
                  <a:cubicBezTo>
                    <a:pt x="672" y="0"/>
                    <a:pt x="672" y="0"/>
                    <a:pt x="672" y="0"/>
                  </a:cubicBezTo>
                  <a:cubicBezTo>
                    <a:pt x="672" y="0"/>
                    <a:pt x="590" y="4"/>
                    <a:pt x="671" y="82"/>
                  </a:cubicBezTo>
                  <a:cubicBezTo>
                    <a:pt x="673" y="83"/>
                    <a:pt x="673" y="83"/>
                    <a:pt x="673" y="83"/>
                  </a:cubicBezTo>
                  <a:cubicBezTo>
                    <a:pt x="681" y="95"/>
                    <a:pt x="685" y="109"/>
                    <a:pt x="685" y="125"/>
                  </a:cubicBezTo>
                  <a:cubicBezTo>
                    <a:pt x="685" y="166"/>
                    <a:pt x="652" y="199"/>
                    <a:pt x="612" y="199"/>
                  </a:cubicBezTo>
                  <a:cubicBezTo>
                    <a:pt x="571" y="199"/>
                    <a:pt x="538" y="166"/>
                    <a:pt x="538" y="125"/>
                  </a:cubicBezTo>
                  <a:cubicBezTo>
                    <a:pt x="538" y="110"/>
                    <a:pt x="543" y="96"/>
                    <a:pt x="551" y="84"/>
                  </a:cubicBezTo>
                  <a:cubicBezTo>
                    <a:pt x="552" y="82"/>
                    <a:pt x="552" y="82"/>
                    <a:pt x="552" y="82"/>
                  </a:cubicBezTo>
                  <a:cubicBezTo>
                    <a:pt x="633" y="4"/>
                    <a:pt x="552" y="0"/>
                    <a:pt x="552" y="0"/>
                  </a:cubicBezTo>
                  <a:cubicBezTo>
                    <a:pt x="436" y="0"/>
                    <a:pt x="436" y="0"/>
                    <a:pt x="436" y="0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98" y="172"/>
                    <a:pt x="198" y="172"/>
                    <a:pt x="198" y="172"/>
                  </a:cubicBezTo>
                  <a:cubicBezTo>
                    <a:pt x="198" y="280"/>
                    <a:pt x="198" y="280"/>
                    <a:pt x="198" y="280"/>
                  </a:cubicBezTo>
                  <a:cubicBezTo>
                    <a:pt x="198" y="343"/>
                    <a:pt x="198" y="343"/>
                    <a:pt x="198" y="343"/>
                  </a:cubicBezTo>
                  <a:cubicBezTo>
                    <a:pt x="198" y="359"/>
                    <a:pt x="198" y="359"/>
                    <a:pt x="198" y="359"/>
                  </a:cubicBezTo>
                  <a:cubicBezTo>
                    <a:pt x="198" y="359"/>
                    <a:pt x="194" y="441"/>
                    <a:pt x="116" y="359"/>
                  </a:cubicBezTo>
                  <a:cubicBezTo>
                    <a:pt x="115" y="358"/>
                    <a:pt x="115" y="358"/>
                    <a:pt x="115" y="358"/>
                  </a:cubicBezTo>
                  <a:cubicBezTo>
                    <a:pt x="103" y="349"/>
                    <a:pt x="90" y="345"/>
                    <a:pt x="73" y="345"/>
                  </a:cubicBezTo>
                  <a:cubicBezTo>
                    <a:pt x="33" y="345"/>
                    <a:pt x="0" y="378"/>
                    <a:pt x="0" y="419"/>
                  </a:cubicBezTo>
                  <a:cubicBezTo>
                    <a:pt x="0" y="460"/>
                    <a:pt x="33" y="493"/>
                    <a:pt x="73" y="493"/>
                  </a:cubicBezTo>
                  <a:cubicBezTo>
                    <a:pt x="89" y="493"/>
                    <a:pt x="103" y="488"/>
                    <a:pt x="114" y="480"/>
                  </a:cubicBezTo>
                  <a:cubicBezTo>
                    <a:pt x="116" y="479"/>
                    <a:pt x="116" y="479"/>
                    <a:pt x="116" y="479"/>
                  </a:cubicBezTo>
                  <a:cubicBezTo>
                    <a:pt x="194" y="398"/>
                    <a:pt x="198" y="479"/>
                    <a:pt x="198" y="479"/>
                  </a:cubicBezTo>
                  <a:cubicBezTo>
                    <a:pt x="198" y="496"/>
                    <a:pt x="198" y="496"/>
                    <a:pt x="198" y="496"/>
                  </a:cubicBezTo>
                  <a:cubicBezTo>
                    <a:pt x="198" y="576"/>
                    <a:pt x="198" y="576"/>
                    <a:pt x="198" y="576"/>
                  </a:cubicBezTo>
                  <a:lnTo>
                    <a:pt x="198" y="634"/>
                  </a:lnTo>
                  <a:close/>
                </a:path>
              </a:pathLst>
            </a:custGeom>
            <a:solidFill>
              <a:srgbClr val="171717"/>
            </a:solidFill>
            <a:ln w="9525" cap="flat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121" name="Freeform 120"/>
            <p:cNvSpPr>
              <a:spLocks/>
            </p:cNvSpPr>
            <p:nvPr/>
          </p:nvSpPr>
          <p:spPr bwMode="auto">
            <a:xfrm>
              <a:off x="2028" y="685"/>
              <a:ext cx="1507" cy="1867"/>
            </a:xfrm>
            <a:custGeom>
              <a:avLst/>
              <a:gdLst>
                <a:gd name="T0" fmla="*/ 1 w 833"/>
                <a:gd name="T1" fmla="*/ 492 h 1032"/>
                <a:gd name="T2" fmla="*/ 0 w 833"/>
                <a:gd name="T3" fmla="*/ 476 h 1032"/>
                <a:gd name="T4" fmla="*/ 82 w 833"/>
                <a:gd name="T5" fmla="*/ 475 h 1032"/>
                <a:gd name="T6" fmla="*/ 83 w 833"/>
                <a:gd name="T7" fmla="*/ 477 h 1032"/>
                <a:gd name="T8" fmla="*/ 124 w 833"/>
                <a:gd name="T9" fmla="*/ 490 h 1032"/>
                <a:gd name="T10" fmla="*/ 198 w 833"/>
                <a:gd name="T11" fmla="*/ 416 h 1032"/>
                <a:gd name="T12" fmla="*/ 124 w 833"/>
                <a:gd name="T13" fmla="*/ 342 h 1032"/>
                <a:gd name="T14" fmla="*/ 84 w 833"/>
                <a:gd name="T15" fmla="*/ 354 h 1032"/>
                <a:gd name="T16" fmla="*/ 82 w 833"/>
                <a:gd name="T17" fmla="*/ 356 h 1032"/>
                <a:gd name="T18" fmla="*/ 0 w 833"/>
                <a:gd name="T19" fmla="*/ 355 h 1032"/>
                <a:gd name="T20" fmla="*/ 1 w 833"/>
                <a:gd name="T21" fmla="*/ 339 h 1032"/>
                <a:gd name="T22" fmla="*/ 1 w 833"/>
                <a:gd name="T23" fmla="*/ 261 h 1032"/>
                <a:gd name="T24" fmla="*/ 1 w 833"/>
                <a:gd name="T25" fmla="*/ 0 h 1032"/>
                <a:gd name="T26" fmla="*/ 833 w 833"/>
                <a:gd name="T27" fmla="*/ 0 h 1032"/>
                <a:gd name="T28" fmla="*/ 833 w 833"/>
                <a:gd name="T29" fmla="*/ 228 h 1032"/>
                <a:gd name="T30" fmla="*/ 833 w 833"/>
                <a:gd name="T31" fmla="*/ 238 h 1032"/>
                <a:gd name="T32" fmla="*/ 833 w 833"/>
                <a:gd name="T33" fmla="*/ 354 h 1032"/>
                <a:gd name="T34" fmla="*/ 751 w 833"/>
                <a:gd name="T35" fmla="*/ 354 h 1032"/>
                <a:gd name="T36" fmla="*/ 749 w 833"/>
                <a:gd name="T37" fmla="*/ 353 h 1032"/>
                <a:gd name="T38" fmla="*/ 708 w 833"/>
                <a:gd name="T39" fmla="*/ 340 h 1032"/>
                <a:gd name="T40" fmla="*/ 635 w 833"/>
                <a:gd name="T41" fmla="*/ 414 h 1032"/>
                <a:gd name="T42" fmla="*/ 708 w 833"/>
                <a:gd name="T43" fmla="*/ 488 h 1032"/>
                <a:gd name="T44" fmla="*/ 750 w 833"/>
                <a:gd name="T45" fmla="*/ 475 h 1032"/>
                <a:gd name="T46" fmla="*/ 751 w 833"/>
                <a:gd name="T47" fmla="*/ 473 h 1032"/>
                <a:gd name="T48" fmla="*/ 833 w 833"/>
                <a:gd name="T49" fmla="*/ 474 h 1032"/>
                <a:gd name="T50" fmla="*/ 833 w 833"/>
                <a:gd name="T51" fmla="*/ 601 h 1032"/>
                <a:gd name="T52" fmla="*/ 833 w 833"/>
                <a:gd name="T53" fmla="*/ 618 h 1032"/>
                <a:gd name="T54" fmla="*/ 833 w 833"/>
                <a:gd name="T55" fmla="*/ 823 h 1032"/>
                <a:gd name="T56" fmla="*/ 833 w 833"/>
                <a:gd name="T57" fmla="*/ 834 h 1032"/>
                <a:gd name="T58" fmla="*/ 491 w 833"/>
                <a:gd name="T59" fmla="*/ 834 h 1032"/>
                <a:gd name="T60" fmla="*/ 475 w 833"/>
                <a:gd name="T61" fmla="*/ 834 h 1032"/>
                <a:gd name="T62" fmla="*/ 474 w 833"/>
                <a:gd name="T63" fmla="*/ 915 h 1032"/>
                <a:gd name="T64" fmla="*/ 476 w 833"/>
                <a:gd name="T65" fmla="*/ 917 h 1032"/>
                <a:gd name="T66" fmla="*/ 488 w 833"/>
                <a:gd name="T67" fmla="*/ 958 h 1032"/>
                <a:gd name="T68" fmla="*/ 415 w 833"/>
                <a:gd name="T69" fmla="*/ 1032 h 1032"/>
                <a:gd name="T70" fmla="*/ 341 w 833"/>
                <a:gd name="T71" fmla="*/ 958 h 1032"/>
                <a:gd name="T72" fmla="*/ 353 w 833"/>
                <a:gd name="T73" fmla="*/ 917 h 1032"/>
                <a:gd name="T74" fmla="*/ 355 w 833"/>
                <a:gd name="T75" fmla="*/ 915 h 1032"/>
                <a:gd name="T76" fmla="*/ 354 w 833"/>
                <a:gd name="T77" fmla="*/ 834 h 1032"/>
                <a:gd name="T78" fmla="*/ 338 w 833"/>
                <a:gd name="T79" fmla="*/ 834 h 1032"/>
                <a:gd name="T80" fmla="*/ 1 w 833"/>
                <a:gd name="T81" fmla="*/ 834 h 1032"/>
                <a:gd name="T82" fmla="*/ 1 w 833"/>
                <a:gd name="T83" fmla="*/ 572 h 1032"/>
                <a:gd name="T84" fmla="*/ 1 w 833"/>
                <a:gd name="T85" fmla="*/ 492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33" h="1032">
                  <a:moveTo>
                    <a:pt x="1" y="492"/>
                  </a:moveTo>
                  <a:cubicBezTo>
                    <a:pt x="0" y="476"/>
                    <a:pt x="0" y="476"/>
                    <a:pt x="0" y="476"/>
                  </a:cubicBezTo>
                  <a:cubicBezTo>
                    <a:pt x="0" y="476"/>
                    <a:pt x="4" y="394"/>
                    <a:pt x="82" y="475"/>
                  </a:cubicBezTo>
                  <a:cubicBezTo>
                    <a:pt x="83" y="477"/>
                    <a:pt x="83" y="477"/>
                    <a:pt x="83" y="477"/>
                  </a:cubicBezTo>
                  <a:cubicBezTo>
                    <a:pt x="95" y="485"/>
                    <a:pt x="108" y="490"/>
                    <a:pt x="124" y="490"/>
                  </a:cubicBezTo>
                  <a:cubicBezTo>
                    <a:pt x="165" y="490"/>
                    <a:pt x="198" y="456"/>
                    <a:pt x="198" y="416"/>
                  </a:cubicBezTo>
                  <a:cubicBezTo>
                    <a:pt x="198" y="375"/>
                    <a:pt x="165" y="342"/>
                    <a:pt x="124" y="342"/>
                  </a:cubicBezTo>
                  <a:cubicBezTo>
                    <a:pt x="109" y="342"/>
                    <a:pt x="95" y="346"/>
                    <a:pt x="84" y="354"/>
                  </a:cubicBezTo>
                  <a:cubicBezTo>
                    <a:pt x="82" y="356"/>
                    <a:pt x="82" y="356"/>
                    <a:pt x="82" y="356"/>
                  </a:cubicBezTo>
                  <a:cubicBezTo>
                    <a:pt x="4" y="437"/>
                    <a:pt x="0" y="355"/>
                    <a:pt x="0" y="355"/>
                  </a:cubicBezTo>
                  <a:cubicBezTo>
                    <a:pt x="1" y="339"/>
                    <a:pt x="1" y="339"/>
                    <a:pt x="1" y="339"/>
                  </a:cubicBezTo>
                  <a:cubicBezTo>
                    <a:pt x="1" y="261"/>
                    <a:pt x="1" y="261"/>
                    <a:pt x="1" y="26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833" y="0"/>
                    <a:pt x="833" y="0"/>
                    <a:pt x="833" y="0"/>
                  </a:cubicBezTo>
                  <a:cubicBezTo>
                    <a:pt x="833" y="228"/>
                    <a:pt x="833" y="228"/>
                    <a:pt x="833" y="228"/>
                  </a:cubicBezTo>
                  <a:cubicBezTo>
                    <a:pt x="833" y="238"/>
                    <a:pt x="833" y="238"/>
                    <a:pt x="833" y="238"/>
                  </a:cubicBezTo>
                  <a:cubicBezTo>
                    <a:pt x="833" y="354"/>
                    <a:pt x="833" y="354"/>
                    <a:pt x="833" y="354"/>
                  </a:cubicBezTo>
                  <a:cubicBezTo>
                    <a:pt x="833" y="354"/>
                    <a:pt x="829" y="435"/>
                    <a:pt x="751" y="354"/>
                  </a:cubicBezTo>
                  <a:cubicBezTo>
                    <a:pt x="749" y="353"/>
                    <a:pt x="749" y="353"/>
                    <a:pt x="749" y="353"/>
                  </a:cubicBezTo>
                  <a:cubicBezTo>
                    <a:pt x="738" y="345"/>
                    <a:pt x="723" y="340"/>
                    <a:pt x="708" y="340"/>
                  </a:cubicBezTo>
                  <a:cubicBezTo>
                    <a:pt x="668" y="340"/>
                    <a:pt x="635" y="373"/>
                    <a:pt x="635" y="414"/>
                  </a:cubicBezTo>
                  <a:cubicBezTo>
                    <a:pt x="635" y="455"/>
                    <a:pt x="668" y="488"/>
                    <a:pt x="708" y="488"/>
                  </a:cubicBezTo>
                  <a:cubicBezTo>
                    <a:pt x="724" y="488"/>
                    <a:pt x="738" y="483"/>
                    <a:pt x="750" y="475"/>
                  </a:cubicBezTo>
                  <a:cubicBezTo>
                    <a:pt x="751" y="473"/>
                    <a:pt x="751" y="473"/>
                    <a:pt x="751" y="473"/>
                  </a:cubicBezTo>
                  <a:cubicBezTo>
                    <a:pt x="829" y="392"/>
                    <a:pt x="833" y="474"/>
                    <a:pt x="833" y="474"/>
                  </a:cubicBezTo>
                  <a:cubicBezTo>
                    <a:pt x="833" y="601"/>
                    <a:pt x="833" y="601"/>
                    <a:pt x="833" y="601"/>
                  </a:cubicBezTo>
                  <a:cubicBezTo>
                    <a:pt x="833" y="618"/>
                    <a:pt x="833" y="618"/>
                    <a:pt x="833" y="618"/>
                  </a:cubicBezTo>
                  <a:cubicBezTo>
                    <a:pt x="833" y="823"/>
                    <a:pt x="833" y="823"/>
                    <a:pt x="833" y="823"/>
                  </a:cubicBezTo>
                  <a:cubicBezTo>
                    <a:pt x="833" y="834"/>
                    <a:pt x="833" y="834"/>
                    <a:pt x="833" y="834"/>
                  </a:cubicBezTo>
                  <a:cubicBezTo>
                    <a:pt x="491" y="834"/>
                    <a:pt x="491" y="834"/>
                    <a:pt x="491" y="834"/>
                  </a:cubicBezTo>
                  <a:cubicBezTo>
                    <a:pt x="475" y="834"/>
                    <a:pt x="475" y="834"/>
                    <a:pt x="475" y="834"/>
                  </a:cubicBezTo>
                  <a:cubicBezTo>
                    <a:pt x="475" y="834"/>
                    <a:pt x="393" y="838"/>
                    <a:pt x="474" y="915"/>
                  </a:cubicBezTo>
                  <a:cubicBezTo>
                    <a:pt x="476" y="917"/>
                    <a:pt x="476" y="917"/>
                    <a:pt x="476" y="917"/>
                  </a:cubicBezTo>
                  <a:cubicBezTo>
                    <a:pt x="484" y="929"/>
                    <a:pt x="488" y="942"/>
                    <a:pt x="488" y="958"/>
                  </a:cubicBezTo>
                  <a:cubicBezTo>
                    <a:pt x="488" y="999"/>
                    <a:pt x="455" y="1032"/>
                    <a:pt x="415" y="1032"/>
                  </a:cubicBezTo>
                  <a:cubicBezTo>
                    <a:pt x="374" y="1032"/>
                    <a:pt x="341" y="999"/>
                    <a:pt x="341" y="958"/>
                  </a:cubicBezTo>
                  <a:cubicBezTo>
                    <a:pt x="341" y="943"/>
                    <a:pt x="346" y="929"/>
                    <a:pt x="353" y="917"/>
                  </a:cubicBezTo>
                  <a:cubicBezTo>
                    <a:pt x="355" y="915"/>
                    <a:pt x="355" y="915"/>
                    <a:pt x="355" y="915"/>
                  </a:cubicBezTo>
                  <a:cubicBezTo>
                    <a:pt x="436" y="838"/>
                    <a:pt x="354" y="834"/>
                    <a:pt x="354" y="834"/>
                  </a:cubicBezTo>
                  <a:cubicBezTo>
                    <a:pt x="338" y="834"/>
                    <a:pt x="338" y="834"/>
                    <a:pt x="338" y="834"/>
                  </a:cubicBezTo>
                  <a:cubicBezTo>
                    <a:pt x="1" y="834"/>
                    <a:pt x="1" y="834"/>
                    <a:pt x="1" y="834"/>
                  </a:cubicBezTo>
                  <a:cubicBezTo>
                    <a:pt x="1" y="572"/>
                    <a:pt x="1" y="572"/>
                    <a:pt x="1" y="572"/>
                  </a:cubicBezTo>
                  <a:lnTo>
                    <a:pt x="1" y="492"/>
                  </a:lnTo>
                  <a:close/>
                </a:path>
              </a:pathLst>
            </a:custGeom>
            <a:solidFill>
              <a:srgbClr val="171717"/>
            </a:solidFill>
            <a:ln w="9525" cap="flat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122" name="Freeform 121"/>
            <p:cNvSpPr>
              <a:spLocks/>
            </p:cNvSpPr>
            <p:nvPr/>
          </p:nvSpPr>
          <p:spPr bwMode="auto">
            <a:xfrm>
              <a:off x="3181" y="685"/>
              <a:ext cx="1858" cy="1508"/>
            </a:xfrm>
            <a:custGeom>
              <a:avLst/>
              <a:gdLst>
                <a:gd name="T0" fmla="*/ 675 w 1027"/>
                <a:gd name="T1" fmla="*/ 834 h 834"/>
                <a:gd name="T2" fmla="*/ 674 w 1027"/>
                <a:gd name="T3" fmla="*/ 752 h 834"/>
                <a:gd name="T4" fmla="*/ 676 w 1027"/>
                <a:gd name="T5" fmla="*/ 750 h 834"/>
                <a:gd name="T6" fmla="*/ 688 w 1027"/>
                <a:gd name="T7" fmla="*/ 709 h 834"/>
                <a:gd name="T8" fmla="*/ 615 w 1027"/>
                <a:gd name="T9" fmla="*/ 635 h 834"/>
                <a:gd name="T10" fmla="*/ 542 w 1027"/>
                <a:gd name="T11" fmla="*/ 709 h 834"/>
                <a:gd name="T12" fmla="*/ 554 w 1027"/>
                <a:gd name="T13" fmla="*/ 751 h 834"/>
                <a:gd name="T14" fmla="*/ 556 w 1027"/>
                <a:gd name="T15" fmla="*/ 752 h 834"/>
                <a:gd name="T16" fmla="*/ 555 w 1027"/>
                <a:gd name="T17" fmla="*/ 834 h 834"/>
                <a:gd name="T18" fmla="*/ 429 w 1027"/>
                <a:gd name="T19" fmla="*/ 834 h 834"/>
                <a:gd name="T20" fmla="*/ 411 w 1027"/>
                <a:gd name="T21" fmla="*/ 834 h 834"/>
                <a:gd name="T22" fmla="*/ 208 w 1027"/>
                <a:gd name="T23" fmla="*/ 834 h 834"/>
                <a:gd name="T24" fmla="*/ 197 w 1027"/>
                <a:gd name="T25" fmla="*/ 834 h 834"/>
                <a:gd name="T26" fmla="*/ 197 w 1027"/>
                <a:gd name="T27" fmla="*/ 491 h 834"/>
                <a:gd name="T28" fmla="*/ 197 w 1027"/>
                <a:gd name="T29" fmla="*/ 475 h 834"/>
                <a:gd name="T30" fmla="*/ 116 w 1027"/>
                <a:gd name="T31" fmla="*/ 474 h 834"/>
                <a:gd name="T32" fmla="*/ 115 w 1027"/>
                <a:gd name="T33" fmla="*/ 476 h 834"/>
                <a:gd name="T34" fmla="*/ 73 w 1027"/>
                <a:gd name="T35" fmla="*/ 489 h 834"/>
                <a:gd name="T36" fmla="*/ 0 w 1027"/>
                <a:gd name="T37" fmla="*/ 415 h 834"/>
                <a:gd name="T38" fmla="*/ 73 w 1027"/>
                <a:gd name="T39" fmla="*/ 341 h 834"/>
                <a:gd name="T40" fmla="*/ 114 w 1027"/>
                <a:gd name="T41" fmla="*/ 353 h 834"/>
                <a:gd name="T42" fmla="*/ 116 w 1027"/>
                <a:gd name="T43" fmla="*/ 355 h 834"/>
                <a:gd name="T44" fmla="*/ 197 w 1027"/>
                <a:gd name="T45" fmla="*/ 354 h 834"/>
                <a:gd name="T46" fmla="*/ 197 w 1027"/>
                <a:gd name="T47" fmla="*/ 338 h 834"/>
                <a:gd name="T48" fmla="*/ 197 w 1027"/>
                <a:gd name="T49" fmla="*/ 0 h 834"/>
                <a:gd name="T50" fmla="*/ 516 w 1027"/>
                <a:gd name="T51" fmla="*/ 0 h 834"/>
                <a:gd name="T52" fmla="*/ 758 w 1027"/>
                <a:gd name="T53" fmla="*/ 0 h 834"/>
                <a:gd name="T54" fmla="*/ 1027 w 1027"/>
                <a:gd name="T55" fmla="*/ 0 h 834"/>
                <a:gd name="T56" fmla="*/ 1027 w 1027"/>
                <a:gd name="T57" fmla="*/ 834 h 834"/>
                <a:gd name="T58" fmla="*/ 800 w 1027"/>
                <a:gd name="T59" fmla="*/ 834 h 834"/>
                <a:gd name="T60" fmla="*/ 790 w 1027"/>
                <a:gd name="T61" fmla="*/ 834 h 834"/>
                <a:gd name="T62" fmla="*/ 675 w 1027"/>
                <a:gd name="T63" fmla="*/ 834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27" h="834">
                  <a:moveTo>
                    <a:pt x="675" y="834"/>
                  </a:moveTo>
                  <a:cubicBezTo>
                    <a:pt x="675" y="834"/>
                    <a:pt x="594" y="830"/>
                    <a:pt x="674" y="752"/>
                  </a:cubicBezTo>
                  <a:cubicBezTo>
                    <a:pt x="676" y="750"/>
                    <a:pt x="676" y="750"/>
                    <a:pt x="676" y="750"/>
                  </a:cubicBezTo>
                  <a:cubicBezTo>
                    <a:pt x="684" y="738"/>
                    <a:pt x="688" y="724"/>
                    <a:pt x="688" y="709"/>
                  </a:cubicBezTo>
                  <a:cubicBezTo>
                    <a:pt x="688" y="668"/>
                    <a:pt x="655" y="635"/>
                    <a:pt x="615" y="635"/>
                  </a:cubicBezTo>
                  <a:cubicBezTo>
                    <a:pt x="575" y="635"/>
                    <a:pt x="542" y="668"/>
                    <a:pt x="542" y="709"/>
                  </a:cubicBezTo>
                  <a:cubicBezTo>
                    <a:pt x="542" y="725"/>
                    <a:pt x="546" y="738"/>
                    <a:pt x="554" y="751"/>
                  </a:cubicBezTo>
                  <a:cubicBezTo>
                    <a:pt x="556" y="752"/>
                    <a:pt x="556" y="752"/>
                    <a:pt x="556" y="752"/>
                  </a:cubicBezTo>
                  <a:cubicBezTo>
                    <a:pt x="637" y="830"/>
                    <a:pt x="555" y="834"/>
                    <a:pt x="555" y="834"/>
                  </a:cubicBezTo>
                  <a:cubicBezTo>
                    <a:pt x="429" y="834"/>
                    <a:pt x="429" y="834"/>
                    <a:pt x="429" y="834"/>
                  </a:cubicBezTo>
                  <a:cubicBezTo>
                    <a:pt x="411" y="834"/>
                    <a:pt x="411" y="834"/>
                    <a:pt x="411" y="834"/>
                  </a:cubicBezTo>
                  <a:cubicBezTo>
                    <a:pt x="208" y="834"/>
                    <a:pt x="208" y="834"/>
                    <a:pt x="208" y="834"/>
                  </a:cubicBezTo>
                  <a:cubicBezTo>
                    <a:pt x="197" y="834"/>
                    <a:pt x="197" y="834"/>
                    <a:pt x="197" y="834"/>
                  </a:cubicBezTo>
                  <a:cubicBezTo>
                    <a:pt x="197" y="491"/>
                    <a:pt x="197" y="491"/>
                    <a:pt x="197" y="491"/>
                  </a:cubicBezTo>
                  <a:cubicBezTo>
                    <a:pt x="197" y="475"/>
                    <a:pt x="197" y="475"/>
                    <a:pt x="197" y="475"/>
                  </a:cubicBezTo>
                  <a:cubicBezTo>
                    <a:pt x="197" y="475"/>
                    <a:pt x="193" y="393"/>
                    <a:pt x="116" y="474"/>
                  </a:cubicBezTo>
                  <a:cubicBezTo>
                    <a:pt x="115" y="476"/>
                    <a:pt x="115" y="476"/>
                    <a:pt x="115" y="476"/>
                  </a:cubicBezTo>
                  <a:cubicBezTo>
                    <a:pt x="103" y="484"/>
                    <a:pt x="89" y="489"/>
                    <a:pt x="73" y="489"/>
                  </a:cubicBezTo>
                  <a:cubicBezTo>
                    <a:pt x="33" y="489"/>
                    <a:pt x="0" y="455"/>
                    <a:pt x="0" y="415"/>
                  </a:cubicBezTo>
                  <a:cubicBezTo>
                    <a:pt x="0" y="374"/>
                    <a:pt x="33" y="341"/>
                    <a:pt x="73" y="341"/>
                  </a:cubicBezTo>
                  <a:cubicBezTo>
                    <a:pt x="88" y="341"/>
                    <a:pt x="102" y="345"/>
                    <a:pt x="114" y="353"/>
                  </a:cubicBezTo>
                  <a:cubicBezTo>
                    <a:pt x="116" y="355"/>
                    <a:pt x="116" y="355"/>
                    <a:pt x="116" y="355"/>
                  </a:cubicBezTo>
                  <a:cubicBezTo>
                    <a:pt x="193" y="436"/>
                    <a:pt x="197" y="354"/>
                    <a:pt x="197" y="354"/>
                  </a:cubicBezTo>
                  <a:cubicBezTo>
                    <a:pt x="197" y="338"/>
                    <a:pt x="197" y="338"/>
                    <a:pt x="197" y="338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516" y="0"/>
                    <a:pt x="516" y="0"/>
                    <a:pt x="516" y="0"/>
                  </a:cubicBezTo>
                  <a:cubicBezTo>
                    <a:pt x="758" y="0"/>
                    <a:pt x="758" y="0"/>
                    <a:pt x="758" y="0"/>
                  </a:cubicBezTo>
                  <a:cubicBezTo>
                    <a:pt x="1027" y="0"/>
                    <a:pt x="1027" y="0"/>
                    <a:pt x="1027" y="0"/>
                  </a:cubicBezTo>
                  <a:cubicBezTo>
                    <a:pt x="1027" y="834"/>
                    <a:pt x="1027" y="834"/>
                    <a:pt x="1027" y="834"/>
                  </a:cubicBezTo>
                  <a:cubicBezTo>
                    <a:pt x="800" y="834"/>
                    <a:pt x="800" y="834"/>
                    <a:pt x="800" y="834"/>
                  </a:cubicBezTo>
                  <a:cubicBezTo>
                    <a:pt x="790" y="834"/>
                    <a:pt x="790" y="834"/>
                    <a:pt x="790" y="834"/>
                  </a:cubicBezTo>
                  <a:lnTo>
                    <a:pt x="675" y="834"/>
                  </a:lnTo>
                  <a:close/>
                </a:path>
              </a:pathLst>
            </a:custGeom>
            <a:solidFill>
              <a:srgbClr val="171717"/>
            </a:solidFill>
            <a:ln w="9525" cap="flat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123" name="Freeform 122"/>
            <p:cNvSpPr>
              <a:spLocks/>
            </p:cNvSpPr>
            <p:nvPr/>
          </p:nvSpPr>
          <p:spPr bwMode="auto">
            <a:xfrm>
              <a:off x="527" y="685"/>
              <a:ext cx="1858" cy="1508"/>
            </a:xfrm>
            <a:custGeom>
              <a:avLst/>
              <a:gdLst>
                <a:gd name="T0" fmla="*/ 352 w 1027"/>
                <a:gd name="T1" fmla="*/ 834 h 834"/>
                <a:gd name="T2" fmla="*/ 352 w 1027"/>
                <a:gd name="T3" fmla="*/ 752 h 834"/>
                <a:gd name="T4" fmla="*/ 351 w 1027"/>
                <a:gd name="T5" fmla="*/ 750 h 834"/>
                <a:gd name="T6" fmla="*/ 338 w 1027"/>
                <a:gd name="T7" fmla="*/ 709 h 834"/>
                <a:gd name="T8" fmla="*/ 412 w 1027"/>
                <a:gd name="T9" fmla="*/ 635 h 834"/>
                <a:gd name="T10" fmla="*/ 485 w 1027"/>
                <a:gd name="T11" fmla="*/ 709 h 834"/>
                <a:gd name="T12" fmla="*/ 472 w 1027"/>
                <a:gd name="T13" fmla="*/ 751 h 834"/>
                <a:gd name="T14" fmla="*/ 471 w 1027"/>
                <a:gd name="T15" fmla="*/ 752 h 834"/>
                <a:gd name="T16" fmla="*/ 471 w 1027"/>
                <a:gd name="T17" fmla="*/ 834 h 834"/>
                <a:gd name="T18" fmla="*/ 598 w 1027"/>
                <a:gd name="T19" fmla="*/ 834 h 834"/>
                <a:gd name="T20" fmla="*/ 615 w 1027"/>
                <a:gd name="T21" fmla="*/ 834 h 834"/>
                <a:gd name="T22" fmla="*/ 818 w 1027"/>
                <a:gd name="T23" fmla="*/ 834 h 834"/>
                <a:gd name="T24" fmla="*/ 830 w 1027"/>
                <a:gd name="T25" fmla="*/ 834 h 834"/>
                <a:gd name="T26" fmla="*/ 830 w 1027"/>
                <a:gd name="T27" fmla="*/ 491 h 834"/>
                <a:gd name="T28" fmla="*/ 829 w 1027"/>
                <a:gd name="T29" fmla="*/ 475 h 834"/>
                <a:gd name="T30" fmla="*/ 911 w 1027"/>
                <a:gd name="T31" fmla="*/ 474 h 834"/>
                <a:gd name="T32" fmla="*/ 912 w 1027"/>
                <a:gd name="T33" fmla="*/ 476 h 834"/>
                <a:gd name="T34" fmla="*/ 953 w 1027"/>
                <a:gd name="T35" fmla="*/ 489 h 834"/>
                <a:gd name="T36" fmla="*/ 1027 w 1027"/>
                <a:gd name="T37" fmla="*/ 415 h 834"/>
                <a:gd name="T38" fmla="*/ 953 w 1027"/>
                <a:gd name="T39" fmla="*/ 341 h 834"/>
                <a:gd name="T40" fmla="*/ 913 w 1027"/>
                <a:gd name="T41" fmla="*/ 353 h 834"/>
                <a:gd name="T42" fmla="*/ 911 w 1027"/>
                <a:gd name="T43" fmla="*/ 355 h 834"/>
                <a:gd name="T44" fmla="*/ 829 w 1027"/>
                <a:gd name="T45" fmla="*/ 354 h 834"/>
                <a:gd name="T46" fmla="*/ 830 w 1027"/>
                <a:gd name="T47" fmla="*/ 338 h 834"/>
                <a:gd name="T48" fmla="*/ 830 w 1027"/>
                <a:gd name="T49" fmla="*/ 0 h 834"/>
                <a:gd name="T50" fmla="*/ 510 w 1027"/>
                <a:gd name="T51" fmla="*/ 0 h 834"/>
                <a:gd name="T52" fmla="*/ 268 w 1027"/>
                <a:gd name="T53" fmla="*/ 0 h 834"/>
                <a:gd name="T54" fmla="*/ 0 w 1027"/>
                <a:gd name="T55" fmla="*/ 0 h 834"/>
                <a:gd name="T56" fmla="*/ 0 w 1027"/>
                <a:gd name="T57" fmla="*/ 834 h 834"/>
                <a:gd name="T58" fmla="*/ 227 w 1027"/>
                <a:gd name="T59" fmla="*/ 834 h 834"/>
                <a:gd name="T60" fmla="*/ 237 w 1027"/>
                <a:gd name="T61" fmla="*/ 834 h 834"/>
                <a:gd name="T62" fmla="*/ 352 w 1027"/>
                <a:gd name="T63" fmla="*/ 834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27" h="834">
                  <a:moveTo>
                    <a:pt x="352" y="834"/>
                  </a:moveTo>
                  <a:cubicBezTo>
                    <a:pt x="352" y="834"/>
                    <a:pt x="433" y="830"/>
                    <a:pt x="352" y="752"/>
                  </a:cubicBezTo>
                  <a:cubicBezTo>
                    <a:pt x="351" y="750"/>
                    <a:pt x="351" y="750"/>
                    <a:pt x="351" y="750"/>
                  </a:cubicBezTo>
                  <a:cubicBezTo>
                    <a:pt x="343" y="738"/>
                    <a:pt x="338" y="724"/>
                    <a:pt x="338" y="709"/>
                  </a:cubicBezTo>
                  <a:cubicBezTo>
                    <a:pt x="338" y="668"/>
                    <a:pt x="371" y="635"/>
                    <a:pt x="412" y="635"/>
                  </a:cubicBezTo>
                  <a:cubicBezTo>
                    <a:pt x="452" y="635"/>
                    <a:pt x="485" y="668"/>
                    <a:pt x="485" y="709"/>
                  </a:cubicBezTo>
                  <a:cubicBezTo>
                    <a:pt x="485" y="725"/>
                    <a:pt x="481" y="738"/>
                    <a:pt x="472" y="751"/>
                  </a:cubicBezTo>
                  <a:cubicBezTo>
                    <a:pt x="471" y="752"/>
                    <a:pt x="471" y="752"/>
                    <a:pt x="471" y="752"/>
                  </a:cubicBezTo>
                  <a:cubicBezTo>
                    <a:pt x="390" y="830"/>
                    <a:pt x="471" y="834"/>
                    <a:pt x="471" y="834"/>
                  </a:cubicBezTo>
                  <a:cubicBezTo>
                    <a:pt x="598" y="834"/>
                    <a:pt x="598" y="834"/>
                    <a:pt x="598" y="834"/>
                  </a:cubicBezTo>
                  <a:cubicBezTo>
                    <a:pt x="615" y="834"/>
                    <a:pt x="615" y="834"/>
                    <a:pt x="615" y="834"/>
                  </a:cubicBezTo>
                  <a:cubicBezTo>
                    <a:pt x="818" y="834"/>
                    <a:pt x="818" y="834"/>
                    <a:pt x="818" y="834"/>
                  </a:cubicBezTo>
                  <a:cubicBezTo>
                    <a:pt x="830" y="834"/>
                    <a:pt x="830" y="834"/>
                    <a:pt x="830" y="834"/>
                  </a:cubicBezTo>
                  <a:cubicBezTo>
                    <a:pt x="830" y="491"/>
                    <a:pt x="830" y="491"/>
                    <a:pt x="830" y="491"/>
                  </a:cubicBezTo>
                  <a:cubicBezTo>
                    <a:pt x="829" y="475"/>
                    <a:pt x="829" y="475"/>
                    <a:pt x="829" y="475"/>
                  </a:cubicBezTo>
                  <a:cubicBezTo>
                    <a:pt x="829" y="475"/>
                    <a:pt x="833" y="393"/>
                    <a:pt x="911" y="474"/>
                  </a:cubicBezTo>
                  <a:cubicBezTo>
                    <a:pt x="912" y="476"/>
                    <a:pt x="912" y="476"/>
                    <a:pt x="912" y="476"/>
                  </a:cubicBezTo>
                  <a:cubicBezTo>
                    <a:pt x="924" y="484"/>
                    <a:pt x="937" y="489"/>
                    <a:pt x="953" y="489"/>
                  </a:cubicBezTo>
                  <a:cubicBezTo>
                    <a:pt x="994" y="489"/>
                    <a:pt x="1027" y="455"/>
                    <a:pt x="1027" y="415"/>
                  </a:cubicBezTo>
                  <a:cubicBezTo>
                    <a:pt x="1027" y="374"/>
                    <a:pt x="994" y="341"/>
                    <a:pt x="953" y="341"/>
                  </a:cubicBezTo>
                  <a:cubicBezTo>
                    <a:pt x="938" y="341"/>
                    <a:pt x="924" y="345"/>
                    <a:pt x="913" y="353"/>
                  </a:cubicBezTo>
                  <a:cubicBezTo>
                    <a:pt x="911" y="355"/>
                    <a:pt x="911" y="355"/>
                    <a:pt x="911" y="355"/>
                  </a:cubicBezTo>
                  <a:cubicBezTo>
                    <a:pt x="833" y="436"/>
                    <a:pt x="829" y="354"/>
                    <a:pt x="829" y="354"/>
                  </a:cubicBezTo>
                  <a:cubicBezTo>
                    <a:pt x="830" y="338"/>
                    <a:pt x="830" y="338"/>
                    <a:pt x="830" y="338"/>
                  </a:cubicBezTo>
                  <a:cubicBezTo>
                    <a:pt x="830" y="0"/>
                    <a:pt x="830" y="0"/>
                    <a:pt x="830" y="0"/>
                  </a:cubicBezTo>
                  <a:cubicBezTo>
                    <a:pt x="510" y="0"/>
                    <a:pt x="510" y="0"/>
                    <a:pt x="510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34"/>
                    <a:pt x="0" y="834"/>
                    <a:pt x="0" y="834"/>
                  </a:cubicBezTo>
                  <a:cubicBezTo>
                    <a:pt x="227" y="834"/>
                    <a:pt x="227" y="834"/>
                    <a:pt x="227" y="834"/>
                  </a:cubicBezTo>
                  <a:cubicBezTo>
                    <a:pt x="237" y="834"/>
                    <a:pt x="237" y="834"/>
                    <a:pt x="237" y="834"/>
                  </a:cubicBezTo>
                  <a:lnTo>
                    <a:pt x="352" y="834"/>
                  </a:lnTo>
                  <a:close/>
                </a:path>
              </a:pathLst>
            </a:custGeom>
            <a:solidFill>
              <a:srgbClr val="171717"/>
            </a:solidFill>
            <a:ln w="9525" cap="flat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124" name="Rectangle 123"/>
            <p:cNvSpPr>
              <a:spLocks noChangeArrowheads="1"/>
            </p:cNvSpPr>
            <p:nvPr/>
          </p:nvSpPr>
          <p:spPr bwMode="auto">
            <a:xfrm>
              <a:off x="530" y="3239"/>
              <a:ext cx="1484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 anchorCtr="1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en-US" b="1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Incentives </a:t>
              </a:r>
              <a:br>
                <a:rPr lang="en-US" altLang="en-US" b="1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</a:br>
              <a:r>
                <a:rPr lang="en-US" altLang="en-US" sz="14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(across all stakeholders)</a:t>
              </a:r>
              <a:endParaRPr lang="en-US" altLang="en-US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125" name="Rectangle 124"/>
            <p:cNvSpPr>
              <a:spLocks noChangeArrowheads="1"/>
            </p:cNvSpPr>
            <p:nvPr/>
          </p:nvSpPr>
          <p:spPr bwMode="auto">
            <a:xfrm>
              <a:off x="2268" y="3230"/>
              <a:ext cx="1027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 anchorCtr="1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en-US" b="1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Expand use cases</a:t>
              </a:r>
            </a:p>
          </p:txBody>
        </p:sp>
        <p:sp>
          <p:nvSpPr>
            <p:cNvPr id="126" name="Rectangle 125"/>
            <p:cNvSpPr>
              <a:spLocks noChangeArrowheads="1"/>
            </p:cNvSpPr>
            <p:nvPr/>
          </p:nvSpPr>
          <p:spPr bwMode="auto">
            <a:xfrm>
              <a:off x="3833" y="3308"/>
              <a:ext cx="102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 anchorCtr="1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en-US" b="1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Access</a:t>
              </a:r>
            </a:p>
          </p:txBody>
        </p:sp>
        <p:sp>
          <p:nvSpPr>
            <p:cNvPr id="127" name="Rectangle 126"/>
            <p:cNvSpPr>
              <a:spLocks noChangeArrowheads="1"/>
            </p:cNvSpPr>
            <p:nvPr/>
          </p:nvSpPr>
          <p:spPr bwMode="auto">
            <a:xfrm>
              <a:off x="788" y="828"/>
              <a:ext cx="102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 anchorCtr="1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en-US" b="1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Regulatory</a:t>
              </a:r>
            </a:p>
          </p:txBody>
        </p:sp>
        <p:sp>
          <p:nvSpPr>
            <p:cNvPr id="128" name="Rectangle 127"/>
            <p:cNvSpPr>
              <a:spLocks noChangeArrowheads="1"/>
            </p:cNvSpPr>
            <p:nvPr/>
          </p:nvSpPr>
          <p:spPr bwMode="auto">
            <a:xfrm>
              <a:off x="2472" y="828"/>
              <a:ext cx="70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 anchorCtr="1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en-US" b="1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Awareness</a:t>
              </a:r>
            </a:p>
          </p:txBody>
        </p:sp>
        <p:sp>
          <p:nvSpPr>
            <p:cNvPr id="129" name="Rectangle 128"/>
            <p:cNvSpPr>
              <a:spLocks noChangeArrowheads="1"/>
            </p:cNvSpPr>
            <p:nvPr/>
          </p:nvSpPr>
          <p:spPr bwMode="auto">
            <a:xfrm>
              <a:off x="3755" y="828"/>
              <a:ext cx="102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 anchorCtr="1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en-US" b="1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Simplicity </a:t>
              </a:r>
            </a:p>
          </p:txBody>
        </p:sp>
      </p:grpSp>
      <p:pic>
        <p:nvPicPr>
          <p:cNvPr id="7" name="Graphic 6">
            <a:extLst>
              <a:ext uri="{FF2B5EF4-FFF2-40B4-BE49-F238E27FC236}">
                <a16:creationId xmlns:a16="http://schemas.microsoft.com/office/drawing/2014/main" id="{CE7349AD-DDCE-86CA-54B4-218BE67B5E8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08870" y="1910556"/>
            <a:ext cx="942975" cy="942975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5C4662B5-556A-B263-168D-E5F46834745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445805" y="1837533"/>
            <a:ext cx="1125536" cy="112553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A563DB3-CF6C-D2C2-4D5C-7040ED6A16DB}"/>
              </a:ext>
            </a:extLst>
          </p:cNvPr>
          <p:cNvSpPr/>
          <p:nvPr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922A8944-6C5A-F9BC-88B7-BEF1A0C56C3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424004" y="388938"/>
            <a:ext cx="382234" cy="382234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BAF74C64-B82C-0A37-1848-076F80CAC0C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888037" y="1896610"/>
            <a:ext cx="942976" cy="942974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4EE9DE2F-2D46-C712-2A77-797BDCC143B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5981700" y="4209824"/>
            <a:ext cx="942976" cy="942974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1699BDD1-B371-CEEB-2273-8FF55F812E9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104903" y="4173142"/>
            <a:ext cx="942976" cy="942974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23CBF014-AFB6-3991-6098-0096E48F98D9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3498015" y="4209824"/>
            <a:ext cx="942976" cy="942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540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753E379A-6651-9D18-385C-3A52CCF76E9D}"/>
              </a:ext>
            </a:extLst>
          </p:cNvPr>
          <p:cNvGrpSpPr>
            <a:grpSpLocks/>
          </p:cNvGrpSpPr>
          <p:nvPr/>
        </p:nvGrpSpPr>
        <p:grpSpPr bwMode="auto">
          <a:xfrm>
            <a:off x="10518598" y="63056"/>
            <a:ext cx="1606639" cy="1074297"/>
            <a:chOff x="527" y="685"/>
            <a:chExt cx="4512" cy="3017"/>
          </a:xfrm>
        </p:grpSpPr>
        <p:sp>
          <p:nvSpPr>
            <p:cNvPr id="38" name="Freeform 117">
              <a:extLst>
                <a:ext uri="{FF2B5EF4-FFF2-40B4-BE49-F238E27FC236}">
                  <a16:creationId xmlns:a16="http://schemas.microsoft.com/office/drawing/2014/main" id="{A28A9024-B1C4-C534-AB60-5D0029CBD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7" y="1835"/>
              <a:ext cx="1502" cy="1867"/>
            </a:xfrm>
            <a:custGeom>
              <a:avLst/>
              <a:gdLst>
                <a:gd name="T0" fmla="*/ 0 w 830"/>
                <a:gd name="T1" fmla="*/ 678 h 1032"/>
                <a:gd name="T2" fmla="*/ 81 w 830"/>
                <a:gd name="T3" fmla="*/ 678 h 1032"/>
                <a:gd name="T4" fmla="*/ 83 w 830"/>
                <a:gd name="T5" fmla="*/ 679 h 1032"/>
                <a:gd name="T6" fmla="*/ 124 w 830"/>
                <a:gd name="T7" fmla="*/ 691 h 1032"/>
                <a:gd name="T8" fmla="*/ 198 w 830"/>
                <a:gd name="T9" fmla="*/ 618 h 1032"/>
                <a:gd name="T10" fmla="*/ 124 w 830"/>
                <a:gd name="T11" fmla="*/ 544 h 1032"/>
                <a:gd name="T12" fmla="*/ 83 w 830"/>
                <a:gd name="T13" fmla="*/ 557 h 1032"/>
                <a:gd name="T14" fmla="*/ 81 w 830"/>
                <a:gd name="T15" fmla="*/ 558 h 1032"/>
                <a:gd name="T16" fmla="*/ 0 w 830"/>
                <a:gd name="T17" fmla="*/ 558 h 1032"/>
                <a:gd name="T18" fmla="*/ 0 w 830"/>
                <a:gd name="T19" fmla="*/ 431 h 1032"/>
                <a:gd name="T20" fmla="*/ 0 w 830"/>
                <a:gd name="T21" fmla="*/ 413 h 1032"/>
                <a:gd name="T22" fmla="*/ 0 w 830"/>
                <a:gd name="T23" fmla="*/ 209 h 1032"/>
                <a:gd name="T24" fmla="*/ 0 w 830"/>
                <a:gd name="T25" fmla="*/ 198 h 1032"/>
                <a:gd name="T26" fmla="*/ 341 w 830"/>
                <a:gd name="T27" fmla="*/ 198 h 1032"/>
                <a:gd name="T28" fmla="*/ 357 w 830"/>
                <a:gd name="T29" fmla="*/ 198 h 1032"/>
                <a:gd name="T30" fmla="*/ 358 w 830"/>
                <a:gd name="T31" fmla="*/ 116 h 1032"/>
                <a:gd name="T32" fmla="*/ 356 w 830"/>
                <a:gd name="T33" fmla="*/ 115 h 1032"/>
                <a:gd name="T34" fmla="*/ 344 w 830"/>
                <a:gd name="T35" fmla="*/ 74 h 1032"/>
                <a:gd name="T36" fmla="*/ 417 w 830"/>
                <a:gd name="T37" fmla="*/ 0 h 1032"/>
                <a:gd name="T38" fmla="*/ 491 w 830"/>
                <a:gd name="T39" fmla="*/ 74 h 1032"/>
                <a:gd name="T40" fmla="*/ 478 w 830"/>
                <a:gd name="T41" fmla="*/ 114 h 1032"/>
                <a:gd name="T42" fmla="*/ 477 w 830"/>
                <a:gd name="T43" fmla="*/ 116 h 1032"/>
                <a:gd name="T44" fmla="*/ 477 w 830"/>
                <a:gd name="T45" fmla="*/ 198 h 1032"/>
                <a:gd name="T46" fmla="*/ 493 w 830"/>
                <a:gd name="T47" fmla="*/ 198 h 1032"/>
                <a:gd name="T48" fmla="*/ 830 w 830"/>
                <a:gd name="T49" fmla="*/ 198 h 1032"/>
                <a:gd name="T50" fmla="*/ 830 w 830"/>
                <a:gd name="T51" fmla="*/ 519 h 1032"/>
                <a:gd name="T52" fmla="*/ 830 w 830"/>
                <a:gd name="T53" fmla="*/ 762 h 1032"/>
                <a:gd name="T54" fmla="*/ 830 w 830"/>
                <a:gd name="T55" fmla="*/ 1032 h 1032"/>
                <a:gd name="T56" fmla="*/ 0 w 830"/>
                <a:gd name="T57" fmla="*/ 1032 h 1032"/>
                <a:gd name="T58" fmla="*/ 0 w 830"/>
                <a:gd name="T59" fmla="*/ 804 h 1032"/>
                <a:gd name="T60" fmla="*/ 0 w 830"/>
                <a:gd name="T61" fmla="*/ 794 h 1032"/>
                <a:gd name="T62" fmla="*/ 0 w 830"/>
                <a:gd name="T63" fmla="*/ 678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30" h="1032">
                  <a:moveTo>
                    <a:pt x="0" y="678"/>
                  </a:moveTo>
                  <a:cubicBezTo>
                    <a:pt x="0" y="678"/>
                    <a:pt x="3" y="596"/>
                    <a:pt x="81" y="678"/>
                  </a:cubicBezTo>
                  <a:cubicBezTo>
                    <a:pt x="83" y="679"/>
                    <a:pt x="83" y="679"/>
                    <a:pt x="83" y="679"/>
                  </a:cubicBezTo>
                  <a:cubicBezTo>
                    <a:pt x="95" y="687"/>
                    <a:pt x="109" y="691"/>
                    <a:pt x="124" y="691"/>
                  </a:cubicBezTo>
                  <a:cubicBezTo>
                    <a:pt x="165" y="691"/>
                    <a:pt x="198" y="659"/>
                    <a:pt x="198" y="618"/>
                  </a:cubicBezTo>
                  <a:cubicBezTo>
                    <a:pt x="198" y="577"/>
                    <a:pt x="165" y="544"/>
                    <a:pt x="124" y="544"/>
                  </a:cubicBezTo>
                  <a:cubicBezTo>
                    <a:pt x="108" y="544"/>
                    <a:pt x="95" y="548"/>
                    <a:pt x="83" y="557"/>
                  </a:cubicBezTo>
                  <a:cubicBezTo>
                    <a:pt x="81" y="558"/>
                    <a:pt x="81" y="558"/>
                    <a:pt x="81" y="558"/>
                  </a:cubicBezTo>
                  <a:cubicBezTo>
                    <a:pt x="3" y="640"/>
                    <a:pt x="0" y="558"/>
                    <a:pt x="0" y="558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0" y="413"/>
                    <a:pt x="0" y="413"/>
                    <a:pt x="0" y="413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341" y="198"/>
                    <a:pt x="341" y="198"/>
                    <a:pt x="341" y="198"/>
                  </a:cubicBezTo>
                  <a:cubicBezTo>
                    <a:pt x="357" y="198"/>
                    <a:pt x="357" y="198"/>
                    <a:pt x="357" y="198"/>
                  </a:cubicBezTo>
                  <a:cubicBezTo>
                    <a:pt x="357" y="198"/>
                    <a:pt x="439" y="194"/>
                    <a:pt x="358" y="116"/>
                  </a:cubicBezTo>
                  <a:cubicBezTo>
                    <a:pt x="356" y="115"/>
                    <a:pt x="356" y="115"/>
                    <a:pt x="356" y="115"/>
                  </a:cubicBezTo>
                  <a:cubicBezTo>
                    <a:pt x="348" y="103"/>
                    <a:pt x="344" y="90"/>
                    <a:pt x="344" y="74"/>
                  </a:cubicBezTo>
                  <a:cubicBezTo>
                    <a:pt x="344" y="33"/>
                    <a:pt x="376" y="0"/>
                    <a:pt x="417" y="0"/>
                  </a:cubicBezTo>
                  <a:cubicBezTo>
                    <a:pt x="458" y="0"/>
                    <a:pt x="491" y="33"/>
                    <a:pt x="491" y="74"/>
                  </a:cubicBezTo>
                  <a:cubicBezTo>
                    <a:pt x="491" y="89"/>
                    <a:pt x="486" y="103"/>
                    <a:pt x="478" y="114"/>
                  </a:cubicBezTo>
                  <a:cubicBezTo>
                    <a:pt x="477" y="116"/>
                    <a:pt x="477" y="116"/>
                    <a:pt x="477" y="116"/>
                  </a:cubicBezTo>
                  <a:cubicBezTo>
                    <a:pt x="396" y="194"/>
                    <a:pt x="477" y="198"/>
                    <a:pt x="477" y="198"/>
                  </a:cubicBezTo>
                  <a:cubicBezTo>
                    <a:pt x="493" y="198"/>
                    <a:pt x="493" y="198"/>
                    <a:pt x="493" y="198"/>
                  </a:cubicBezTo>
                  <a:cubicBezTo>
                    <a:pt x="830" y="198"/>
                    <a:pt x="830" y="198"/>
                    <a:pt x="830" y="198"/>
                  </a:cubicBezTo>
                  <a:cubicBezTo>
                    <a:pt x="830" y="519"/>
                    <a:pt x="830" y="519"/>
                    <a:pt x="830" y="519"/>
                  </a:cubicBezTo>
                  <a:cubicBezTo>
                    <a:pt x="830" y="762"/>
                    <a:pt x="830" y="762"/>
                    <a:pt x="830" y="762"/>
                  </a:cubicBezTo>
                  <a:cubicBezTo>
                    <a:pt x="830" y="1032"/>
                    <a:pt x="830" y="1032"/>
                    <a:pt x="830" y="1032"/>
                  </a:cubicBezTo>
                  <a:cubicBezTo>
                    <a:pt x="0" y="1032"/>
                    <a:pt x="0" y="1032"/>
                    <a:pt x="0" y="1032"/>
                  </a:cubicBezTo>
                  <a:cubicBezTo>
                    <a:pt x="0" y="804"/>
                    <a:pt x="0" y="804"/>
                    <a:pt x="0" y="804"/>
                  </a:cubicBezTo>
                  <a:cubicBezTo>
                    <a:pt x="0" y="794"/>
                    <a:pt x="0" y="794"/>
                    <a:pt x="0" y="794"/>
                  </a:cubicBezTo>
                  <a:lnTo>
                    <a:pt x="0" y="678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 w="9525" cap="flat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39" name="Freeform 118">
              <a:extLst>
                <a:ext uri="{FF2B5EF4-FFF2-40B4-BE49-F238E27FC236}">
                  <a16:creationId xmlns:a16="http://schemas.microsoft.com/office/drawing/2014/main" id="{E3EB1377-B6CE-0EAC-1FCB-56D1C17D7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" y="1835"/>
              <a:ext cx="1501" cy="1867"/>
            </a:xfrm>
            <a:custGeom>
              <a:avLst/>
              <a:gdLst>
                <a:gd name="T0" fmla="*/ 830 w 830"/>
                <a:gd name="T1" fmla="*/ 678 h 1032"/>
                <a:gd name="T2" fmla="*/ 748 w 830"/>
                <a:gd name="T3" fmla="*/ 678 h 1032"/>
                <a:gd name="T4" fmla="*/ 746 w 830"/>
                <a:gd name="T5" fmla="*/ 679 h 1032"/>
                <a:gd name="T6" fmla="*/ 705 w 830"/>
                <a:gd name="T7" fmla="*/ 691 h 1032"/>
                <a:gd name="T8" fmla="*/ 632 w 830"/>
                <a:gd name="T9" fmla="*/ 618 h 1032"/>
                <a:gd name="T10" fmla="*/ 705 w 830"/>
                <a:gd name="T11" fmla="*/ 544 h 1032"/>
                <a:gd name="T12" fmla="*/ 747 w 830"/>
                <a:gd name="T13" fmla="*/ 557 h 1032"/>
                <a:gd name="T14" fmla="*/ 748 w 830"/>
                <a:gd name="T15" fmla="*/ 558 h 1032"/>
                <a:gd name="T16" fmla="*/ 830 w 830"/>
                <a:gd name="T17" fmla="*/ 558 h 1032"/>
                <a:gd name="T18" fmla="*/ 830 w 830"/>
                <a:gd name="T19" fmla="*/ 431 h 1032"/>
                <a:gd name="T20" fmla="*/ 830 w 830"/>
                <a:gd name="T21" fmla="*/ 413 h 1032"/>
                <a:gd name="T22" fmla="*/ 830 w 830"/>
                <a:gd name="T23" fmla="*/ 209 h 1032"/>
                <a:gd name="T24" fmla="*/ 830 w 830"/>
                <a:gd name="T25" fmla="*/ 198 h 1032"/>
                <a:gd name="T26" fmla="*/ 488 w 830"/>
                <a:gd name="T27" fmla="*/ 198 h 1032"/>
                <a:gd name="T28" fmla="*/ 472 w 830"/>
                <a:gd name="T29" fmla="*/ 198 h 1032"/>
                <a:gd name="T30" fmla="*/ 472 w 830"/>
                <a:gd name="T31" fmla="*/ 116 h 1032"/>
                <a:gd name="T32" fmla="*/ 473 w 830"/>
                <a:gd name="T33" fmla="*/ 115 h 1032"/>
                <a:gd name="T34" fmla="*/ 486 w 830"/>
                <a:gd name="T35" fmla="*/ 74 h 1032"/>
                <a:gd name="T36" fmla="*/ 413 w 830"/>
                <a:gd name="T37" fmla="*/ 0 h 1032"/>
                <a:gd name="T38" fmla="*/ 339 w 830"/>
                <a:gd name="T39" fmla="*/ 74 h 1032"/>
                <a:gd name="T40" fmla="*/ 351 w 830"/>
                <a:gd name="T41" fmla="*/ 114 h 1032"/>
                <a:gd name="T42" fmla="*/ 353 w 830"/>
                <a:gd name="T43" fmla="*/ 116 h 1032"/>
                <a:gd name="T44" fmla="*/ 352 w 830"/>
                <a:gd name="T45" fmla="*/ 198 h 1032"/>
                <a:gd name="T46" fmla="*/ 336 w 830"/>
                <a:gd name="T47" fmla="*/ 198 h 1032"/>
                <a:gd name="T48" fmla="*/ 0 w 830"/>
                <a:gd name="T49" fmla="*/ 198 h 1032"/>
                <a:gd name="T50" fmla="*/ 0 w 830"/>
                <a:gd name="T51" fmla="*/ 519 h 1032"/>
                <a:gd name="T52" fmla="*/ 0 w 830"/>
                <a:gd name="T53" fmla="*/ 762 h 1032"/>
                <a:gd name="T54" fmla="*/ 0 w 830"/>
                <a:gd name="T55" fmla="*/ 1032 h 1032"/>
                <a:gd name="T56" fmla="*/ 830 w 830"/>
                <a:gd name="T57" fmla="*/ 1032 h 1032"/>
                <a:gd name="T58" fmla="*/ 830 w 830"/>
                <a:gd name="T59" fmla="*/ 804 h 1032"/>
                <a:gd name="T60" fmla="*/ 830 w 830"/>
                <a:gd name="T61" fmla="*/ 794 h 1032"/>
                <a:gd name="T62" fmla="*/ 830 w 830"/>
                <a:gd name="T63" fmla="*/ 678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30" h="1032">
                  <a:moveTo>
                    <a:pt x="830" y="678"/>
                  </a:moveTo>
                  <a:cubicBezTo>
                    <a:pt x="830" y="678"/>
                    <a:pt x="826" y="596"/>
                    <a:pt x="748" y="678"/>
                  </a:cubicBezTo>
                  <a:cubicBezTo>
                    <a:pt x="746" y="679"/>
                    <a:pt x="746" y="679"/>
                    <a:pt x="746" y="679"/>
                  </a:cubicBezTo>
                  <a:cubicBezTo>
                    <a:pt x="735" y="687"/>
                    <a:pt x="721" y="691"/>
                    <a:pt x="705" y="691"/>
                  </a:cubicBezTo>
                  <a:cubicBezTo>
                    <a:pt x="665" y="691"/>
                    <a:pt x="632" y="659"/>
                    <a:pt x="632" y="618"/>
                  </a:cubicBezTo>
                  <a:cubicBezTo>
                    <a:pt x="632" y="577"/>
                    <a:pt x="665" y="544"/>
                    <a:pt x="705" y="544"/>
                  </a:cubicBezTo>
                  <a:cubicBezTo>
                    <a:pt x="721" y="544"/>
                    <a:pt x="735" y="548"/>
                    <a:pt x="747" y="557"/>
                  </a:cubicBezTo>
                  <a:cubicBezTo>
                    <a:pt x="748" y="558"/>
                    <a:pt x="748" y="558"/>
                    <a:pt x="748" y="558"/>
                  </a:cubicBezTo>
                  <a:cubicBezTo>
                    <a:pt x="826" y="640"/>
                    <a:pt x="830" y="558"/>
                    <a:pt x="830" y="558"/>
                  </a:cubicBezTo>
                  <a:cubicBezTo>
                    <a:pt x="830" y="431"/>
                    <a:pt x="830" y="431"/>
                    <a:pt x="830" y="431"/>
                  </a:cubicBezTo>
                  <a:cubicBezTo>
                    <a:pt x="830" y="413"/>
                    <a:pt x="830" y="413"/>
                    <a:pt x="830" y="413"/>
                  </a:cubicBezTo>
                  <a:cubicBezTo>
                    <a:pt x="830" y="209"/>
                    <a:pt x="830" y="209"/>
                    <a:pt x="830" y="209"/>
                  </a:cubicBezTo>
                  <a:cubicBezTo>
                    <a:pt x="830" y="198"/>
                    <a:pt x="830" y="198"/>
                    <a:pt x="830" y="198"/>
                  </a:cubicBezTo>
                  <a:cubicBezTo>
                    <a:pt x="488" y="198"/>
                    <a:pt x="488" y="198"/>
                    <a:pt x="488" y="198"/>
                  </a:cubicBezTo>
                  <a:cubicBezTo>
                    <a:pt x="472" y="198"/>
                    <a:pt x="472" y="198"/>
                    <a:pt x="472" y="198"/>
                  </a:cubicBezTo>
                  <a:cubicBezTo>
                    <a:pt x="472" y="198"/>
                    <a:pt x="391" y="194"/>
                    <a:pt x="472" y="116"/>
                  </a:cubicBezTo>
                  <a:cubicBezTo>
                    <a:pt x="473" y="115"/>
                    <a:pt x="473" y="115"/>
                    <a:pt x="473" y="115"/>
                  </a:cubicBezTo>
                  <a:cubicBezTo>
                    <a:pt x="482" y="103"/>
                    <a:pt x="486" y="90"/>
                    <a:pt x="486" y="74"/>
                  </a:cubicBezTo>
                  <a:cubicBezTo>
                    <a:pt x="486" y="33"/>
                    <a:pt x="453" y="0"/>
                    <a:pt x="413" y="0"/>
                  </a:cubicBezTo>
                  <a:cubicBezTo>
                    <a:pt x="372" y="0"/>
                    <a:pt x="339" y="33"/>
                    <a:pt x="339" y="74"/>
                  </a:cubicBezTo>
                  <a:cubicBezTo>
                    <a:pt x="339" y="89"/>
                    <a:pt x="344" y="103"/>
                    <a:pt x="351" y="114"/>
                  </a:cubicBezTo>
                  <a:cubicBezTo>
                    <a:pt x="353" y="116"/>
                    <a:pt x="353" y="116"/>
                    <a:pt x="353" y="116"/>
                  </a:cubicBezTo>
                  <a:cubicBezTo>
                    <a:pt x="434" y="194"/>
                    <a:pt x="352" y="198"/>
                    <a:pt x="352" y="198"/>
                  </a:cubicBezTo>
                  <a:cubicBezTo>
                    <a:pt x="336" y="198"/>
                    <a:pt x="336" y="198"/>
                    <a:pt x="336" y="198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519"/>
                    <a:pt x="0" y="519"/>
                    <a:pt x="0" y="519"/>
                  </a:cubicBezTo>
                  <a:cubicBezTo>
                    <a:pt x="0" y="762"/>
                    <a:pt x="0" y="762"/>
                    <a:pt x="0" y="762"/>
                  </a:cubicBezTo>
                  <a:cubicBezTo>
                    <a:pt x="0" y="1032"/>
                    <a:pt x="0" y="1032"/>
                    <a:pt x="0" y="1032"/>
                  </a:cubicBezTo>
                  <a:cubicBezTo>
                    <a:pt x="830" y="1032"/>
                    <a:pt x="830" y="1032"/>
                    <a:pt x="830" y="1032"/>
                  </a:cubicBezTo>
                  <a:cubicBezTo>
                    <a:pt x="830" y="804"/>
                    <a:pt x="830" y="804"/>
                    <a:pt x="830" y="804"/>
                  </a:cubicBezTo>
                  <a:cubicBezTo>
                    <a:pt x="830" y="794"/>
                    <a:pt x="830" y="794"/>
                    <a:pt x="830" y="794"/>
                  </a:cubicBezTo>
                  <a:lnTo>
                    <a:pt x="830" y="678"/>
                  </a:lnTo>
                  <a:close/>
                </a:path>
              </a:pathLst>
            </a:custGeom>
            <a:solidFill>
              <a:srgbClr val="171717"/>
            </a:solidFill>
            <a:ln w="9525" cap="flat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40" name="Freeform 119">
              <a:extLst>
                <a:ext uri="{FF2B5EF4-FFF2-40B4-BE49-F238E27FC236}">
                  <a16:creationId xmlns:a16="http://schemas.microsoft.com/office/drawing/2014/main" id="{4BDAC7B2-685F-4552-BCE8-79EE330E6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2" y="2193"/>
              <a:ext cx="2225" cy="1509"/>
            </a:xfrm>
            <a:custGeom>
              <a:avLst/>
              <a:gdLst>
                <a:gd name="T0" fmla="*/ 198 w 1230"/>
                <a:gd name="T1" fmla="*/ 634 h 834"/>
                <a:gd name="T2" fmla="*/ 198 w 1230"/>
                <a:gd name="T3" fmla="*/ 834 h 834"/>
                <a:gd name="T4" fmla="*/ 468 w 1230"/>
                <a:gd name="T5" fmla="*/ 834 h 834"/>
                <a:gd name="T6" fmla="*/ 711 w 1230"/>
                <a:gd name="T7" fmla="*/ 834 h 834"/>
                <a:gd name="T8" fmla="*/ 1032 w 1230"/>
                <a:gd name="T9" fmla="*/ 834 h 834"/>
                <a:gd name="T10" fmla="*/ 1032 w 1230"/>
                <a:gd name="T11" fmla="*/ 496 h 834"/>
                <a:gd name="T12" fmla="*/ 1032 w 1230"/>
                <a:gd name="T13" fmla="*/ 480 h 834"/>
                <a:gd name="T14" fmla="*/ 1113 w 1230"/>
                <a:gd name="T15" fmla="*/ 479 h 834"/>
                <a:gd name="T16" fmla="*/ 1115 w 1230"/>
                <a:gd name="T17" fmla="*/ 481 h 834"/>
                <a:gd name="T18" fmla="*/ 1156 w 1230"/>
                <a:gd name="T19" fmla="*/ 493 h 834"/>
                <a:gd name="T20" fmla="*/ 1230 w 1230"/>
                <a:gd name="T21" fmla="*/ 419 h 834"/>
                <a:gd name="T22" fmla="*/ 1156 w 1230"/>
                <a:gd name="T23" fmla="*/ 345 h 834"/>
                <a:gd name="T24" fmla="*/ 1115 w 1230"/>
                <a:gd name="T25" fmla="*/ 358 h 834"/>
                <a:gd name="T26" fmla="*/ 1113 w 1230"/>
                <a:gd name="T27" fmla="*/ 360 h 834"/>
                <a:gd name="T28" fmla="*/ 1032 w 1230"/>
                <a:gd name="T29" fmla="*/ 359 h 834"/>
                <a:gd name="T30" fmla="*/ 1032 w 1230"/>
                <a:gd name="T31" fmla="*/ 343 h 834"/>
                <a:gd name="T32" fmla="*/ 1032 w 1230"/>
                <a:gd name="T33" fmla="*/ 0 h 834"/>
                <a:gd name="T34" fmla="*/ 1021 w 1230"/>
                <a:gd name="T35" fmla="*/ 0 h 834"/>
                <a:gd name="T36" fmla="*/ 816 w 1230"/>
                <a:gd name="T37" fmla="*/ 0 h 834"/>
                <a:gd name="T38" fmla="*/ 799 w 1230"/>
                <a:gd name="T39" fmla="*/ 0 h 834"/>
                <a:gd name="T40" fmla="*/ 672 w 1230"/>
                <a:gd name="T41" fmla="*/ 0 h 834"/>
                <a:gd name="T42" fmla="*/ 671 w 1230"/>
                <a:gd name="T43" fmla="*/ 82 h 834"/>
                <a:gd name="T44" fmla="*/ 673 w 1230"/>
                <a:gd name="T45" fmla="*/ 83 h 834"/>
                <a:gd name="T46" fmla="*/ 685 w 1230"/>
                <a:gd name="T47" fmla="*/ 125 h 834"/>
                <a:gd name="T48" fmla="*/ 612 w 1230"/>
                <a:gd name="T49" fmla="*/ 199 h 834"/>
                <a:gd name="T50" fmla="*/ 538 w 1230"/>
                <a:gd name="T51" fmla="*/ 125 h 834"/>
                <a:gd name="T52" fmla="*/ 551 w 1230"/>
                <a:gd name="T53" fmla="*/ 84 h 834"/>
                <a:gd name="T54" fmla="*/ 552 w 1230"/>
                <a:gd name="T55" fmla="*/ 82 h 834"/>
                <a:gd name="T56" fmla="*/ 552 w 1230"/>
                <a:gd name="T57" fmla="*/ 0 h 834"/>
                <a:gd name="T58" fmla="*/ 436 w 1230"/>
                <a:gd name="T59" fmla="*/ 0 h 834"/>
                <a:gd name="T60" fmla="*/ 426 w 1230"/>
                <a:gd name="T61" fmla="*/ 0 h 834"/>
                <a:gd name="T62" fmla="*/ 198 w 1230"/>
                <a:gd name="T63" fmla="*/ 0 h 834"/>
                <a:gd name="T64" fmla="*/ 198 w 1230"/>
                <a:gd name="T65" fmla="*/ 172 h 834"/>
                <a:gd name="T66" fmla="*/ 198 w 1230"/>
                <a:gd name="T67" fmla="*/ 280 h 834"/>
                <a:gd name="T68" fmla="*/ 198 w 1230"/>
                <a:gd name="T69" fmla="*/ 343 h 834"/>
                <a:gd name="T70" fmla="*/ 198 w 1230"/>
                <a:gd name="T71" fmla="*/ 359 h 834"/>
                <a:gd name="T72" fmla="*/ 116 w 1230"/>
                <a:gd name="T73" fmla="*/ 359 h 834"/>
                <a:gd name="T74" fmla="*/ 115 w 1230"/>
                <a:gd name="T75" fmla="*/ 358 h 834"/>
                <a:gd name="T76" fmla="*/ 73 w 1230"/>
                <a:gd name="T77" fmla="*/ 345 h 834"/>
                <a:gd name="T78" fmla="*/ 0 w 1230"/>
                <a:gd name="T79" fmla="*/ 419 h 834"/>
                <a:gd name="T80" fmla="*/ 73 w 1230"/>
                <a:gd name="T81" fmla="*/ 493 h 834"/>
                <a:gd name="T82" fmla="*/ 114 w 1230"/>
                <a:gd name="T83" fmla="*/ 480 h 834"/>
                <a:gd name="T84" fmla="*/ 116 w 1230"/>
                <a:gd name="T85" fmla="*/ 479 h 834"/>
                <a:gd name="T86" fmla="*/ 198 w 1230"/>
                <a:gd name="T87" fmla="*/ 479 h 834"/>
                <a:gd name="T88" fmla="*/ 198 w 1230"/>
                <a:gd name="T89" fmla="*/ 496 h 834"/>
                <a:gd name="T90" fmla="*/ 198 w 1230"/>
                <a:gd name="T91" fmla="*/ 576 h 834"/>
                <a:gd name="T92" fmla="*/ 198 w 1230"/>
                <a:gd name="T93" fmla="*/ 634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30" h="834">
                  <a:moveTo>
                    <a:pt x="198" y="634"/>
                  </a:moveTo>
                  <a:cubicBezTo>
                    <a:pt x="198" y="834"/>
                    <a:pt x="198" y="834"/>
                    <a:pt x="198" y="834"/>
                  </a:cubicBezTo>
                  <a:cubicBezTo>
                    <a:pt x="468" y="834"/>
                    <a:pt x="468" y="834"/>
                    <a:pt x="468" y="834"/>
                  </a:cubicBezTo>
                  <a:cubicBezTo>
                    <a:pt x="711" y="834"/>
                    <a:pt x="711" y="834"/>
                    <a:pt x="711" y="834"/>
                  </a:cubicBezTo>
                  <a:cubicBezTo>
                    <a:pt x="1032" y="834"/>
                    <a:pt x="1032" y="834"/>
                    <a:pt x="1032" y="834"/>
                  </a:cubicBezTo>
                  <a:cubicBezTo>
                    <a:pt x="1032" y="496"/>
                    <a:pt x="1032" y="496"/>
                    <a:pt x="1032" y="496"/>
                  </a:cubicBezTo>
                  <a:cubicBezTo>
                    <a:pt x="1032" y="480"/>
                    <a:pt x="1032" y="480"/>
                    <a:pt x="1032" y="480"/>
                  </a:cubicBezTo>
                  <a:cubicBezTo>
                    <a:pt x="1032" y="480"/>
                    <a:pt x="1035" y="398"/>
                    <a:pt x="1113" y="479"/>
                  </a:cubicBezTo>
                  <a:cubicBezTo>
                    <a:pt x="1115" y="481"/>
                    <a:pt x="1115" y="481"/>
                    <a:pt x="1115" y="481"/>
                  </a:cubicBezTo>
                  <a:cubicBezTo>
                    <a:pt x="1127" y="489"/>
                    <a:pt x="1141" y="493"/>
                    <a:pt x="1156" y="493"/>
                  </a:cubicBezTo>
                  <a:cubicBezTo>
                    <a:pt x="1197" y="493"/>
                    <a:pt x="1230" y="460"/>
                    <a:pt x="1230" y="419"/>
                  </a:cubicBezTo>
                  <a:cubicBezTo>
                    <a:pt x="1230" y="378"/>
                    <a:pt x="1197" y="345"/>
                    <a:pt x="1156" y="345"/>
                  </a:cubicBezTo>
                  <a:cubicBezTo>
                    <a:pt x="1140" y="345"/>
                    <a:pt x="1127" y="349"/>
                    <a:pt x="1115" y="358"/>
                  </a:cubicBezTo>
                  <a:cubicBezTo>
                    <a:pt x="1113" y="360"/>
                    <a:pt x="1113" y="360"/>
                    <a:pt x="1113" y="360"/>
                  </a:cubicBezTo>
                  <a:cubicBezTo>
                    <a:pt x="1035" y="441"/>
                    <a:pt x="1032" y="359"/>
                    <a:pt x="1032" y="359"/>
                  </a:cubicBezTo>
                  <a:cubicBezTo>
                    <a:pt x="1032" y="343"/>
                    <a:pt x="1032" y="343"/>
                    <a:pt x="1032" y="343"/>
                  </a:cubicBezTo>
                  <a:cubicBezTo>
                    <a:pt x="1032" y="0"/>
                    <a:pt x="1032" y="0"/>
                    <a:pt x="1032" y="0"/>
                  </a:cubicBezTo>
                  <a:cubicBezTo>
                    <a:pt x="1021" y="0"/>
                    <a:pt x="1021" y="0"/>
                    <a:pt x="1021" y="0"/>
                  </a:cubicBezTo>
                  <a:cubicBezTo>
                    <a:pt x="816" y="0"/>
                    <a:pt x="816" y="0"/>
                    <a:pt x="816" y="0"/>
                  </a:cubicBezTo>
                  <a:cubicBezTo>
                    <a:pt x="799" y="0"/>
                    <a:pt x="799" y="0"/>
                    <a:pt x="799" y="0"/>
                  </a:cubicBezTo>
                  <a:cubicBezTo>
                    <a:pt x="672" y="0"/>
                    <a:pt x="672" y="0"/>
                    <a:pt x="672" y="0"/>
                  </a:cubicBezTo>
                  <a:cubicBezTo>
                    <a:pt x="672" y="0"/>
                    <a:pt x="590" y="4"/>
                    <a:pt x="671" y="82"/>
                  </a:cubicBezTo>
                  <a:cubicBezTo>
                    <a:pt x="673" y="83"/>
                    <a:pt x="673" y="83"/>
                    <a:pt x="673" y="83"/>
                  </a:cubicBezTo>
                  <a:cubicBezTo>
                    <a:pt x="681" y="95"/>
                    <a:pt x="685" y="109"/>
                    <a:pt x="685" y="125"/>
                  </a:cubicBezTo>
                  <a:cubicBezTo>
                    <a:pt x="685" y="166"/>
                    <a:pt x="652" y="199"/>
                    <a:pt x="612" y="199"/>
                  </a:cubicBezTo>
                  <a:cubicBezTo>
                    <a:pt x="571" y="199"/>
                    <a:pt x="538" y="166"/>
                    <a:pt x="538" y="125"/>
                  </a:cubicBezTo>
                  <a:cubicBezTo>
                    <a:pt x="538" y="110"/>
                    <a:pt x="543" y="96"/>
                    <a:pt x="551" y="84"/>
                  </a:cubicBezTo>
                  <a:cubicBezTo>
                    <a:pt x="552" y="82"/>
                    <a:pt x="552" y="82"/>
                    <a:pt x="552" y="82"/>
                  </a:cubicBezTo>
                  <a:cubicBezTo>
                    <a:pt x="633" y="4"/>
                    <a:pt x="552" y="0"/>
                    <a:pt x="552" y="0"/>
                  </a:cubicBezTo>
                  <a:cubicBezTo>
                    <a:pt x="436" y="0"/>
                    <a:pt x="436" y="0"/>
                    <a:pt x="436" y="0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98" y="172"/>
                    <a:pt x="198" y="172"/>
                    <a:pt x="198" y="172"/>
                  </a:cubicBezTo>
                  <a:cubicBezTo>
                    <a:pt x="198" y="280"/>
                    <a:pt x="198" y="280"/>
                    <a:pt x="198" y="280"/>
                  </a:cubicBezTo>
                  <a:cubicBezTo>
                    <a:pt x="198" y="343"/>
                    <a:pt x="198" y="343"/>
                    <a:pt x="198" y="343"/>
                  </a:cubicBezTo>
                  <a:cubicBezTo>
                    <a:pt x="198" y="359"/>
                    <a:pt x="198" y="359"/>
                    <a:pt x="198" y="359"/>
                  </a:cubicBezTo>
                  <a:cubicBezTo>
                    <a:pt x="198" y="359"/>
                    <a:pt x="194" y="441"/>
                    <a:pt x="116" y="359"/>
                  </a:cubicBezTo>
                  <a:cubicBezTo>
                    <a:pt x="115" y="358"/>
                    <a:pt x="115" y="358"/>
                    <a:pt x="115" y="358"/>
                  </a:cubicBezTo>
                  <a:cubicBezTo>
                    <a:pt x="103" y="349"/>
                    <a:pt x="90" y="345"/>
                    <a:pt x="73" y="345"/>
                  </a:cubicBezTo>
                  <a:cubicBezTo>
                    <a:pt x="33" y="345"/>
                    <a:pt x="0" y="378"/>
                    <a:pt x="0" y="419"/>
                  </a:cubicBezTo>
                  <a:cubicBezTo>
                    <a:pt x="0" y="460"/>
                    <a:pt x="33" y="493"/>
                    <a:pt x="73" y="493"/>
                  </a:cubicBezTo>
                  <a:cubicBezTo>
                    <a:pt x="89" y="493"/>
                    <a:pt x="103" y="488"/>
                    <a:pt x="114" y="480"/>
                  </a:cubicBezTo>
                  <a:cubicBezTo>
                    <a:pt x="116" y="479"/>
                    <a:pt x="116" y="479"/>
                    <a:pt x="116" y="479"/>
                  </a:cubicBezTo>
                  <a:cubicBezTo>
                    <a:pt x="194" y="398"/>
                    <a:pt x="198" y="479"/>
                    <a:pt x="198" y="479"/>
                  </a:cubicBezTo>
                  <a:cubicBezTo>
                    <a:pt x="198" y="496"/>
                    <a:pt x="198" y="496"/>
                    <a:pt x="198" y="496"/>
                  </a:cubicBezTo>
                  <a:cubicBezTo>
                    <a:pt x="198" y="576"/>
                    <a:pt x="198" y="576"/>
                    <a:pt x="198" y="576"/>
                  </a:cubicBezTo>
                  <a:lnTo>
                    <a:pt x="198" y="634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 w="9525" cap="flat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41" name="Freeform 120">
              <a:extLst>
                <a:ext uri="{FF2B5EF4-FFF2-40B4-BE49-F238E27FC236}">
                  <a16:creationId xmlns:a16="http://schemas.microsoft.com/office/drawing/2014/main" id="{384BCAD3-B2DE-FEF8-F761-9A76F5F927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" y="685"/>
              <a:ext cx="1507" cy="1867"/>
            </a:xfrm>
            <a:custGeom>
              <a:avLst/>
              <a:gdLst>
                <a:gd name="T0" fmla="*/ 1 w 833"/>
                <a:gd name="T1" fmla="*/ 492 h 1032"/>
                <a:gd name="T2" fmla="*/ 0 w 833"/>
                <a:gd name="T3" fmla="*/ 476 h 1032"/>
                <a:gd name="T4" fmla="*/ 82 w 833"/>
                <a:gd name="T5" fmla="*/ 475 h 1032"/>
                <a:gd name="T6" fmla="*/ 83 w 833"/>
                <a:gd name="T7" fmla="*/ 477 h 1032"/>
                <a:gd name="T8" fmla="*/ 124 w 833"/>
                <a:gd name="T9" fmla="*/ 490 h 1032"/>
                <a:gd name="T10" fmla="*/ 198 w 833"/>
                <a:gd name="T11" fmla="*/ 416 h 1032"/>
                <a:gd name="T12" fmla="*/ 124 w 833"/>
                <a:gd name="T13" fmla="*/ 342 h 1032"/>
                <a:gd name="T14" fmla="*/ 84 w 833"/>
                <a:gd name="T15" fmla="*/ 354 h 1032"/>
                <a:gd name="T16" fmla="*/ 82 w 833"/>
                <a:gd name="T17" fmla="*/ 356 h 1032"/>
                <a:gd name="T18" fmla="*/ 0 w 833"/>
                <a:gd name="T19" fmla="*/ 355 h 1032"/>
                <a:gd name="T20" fmla="*/ 1 w 833"/>
                <a:gd name="T21" fmla="*/ 339 h 1032"/>
                <a:gd name="T22" fmla="*/ 1 w 833"/>
                <a:gd name="T23" fmla="*/ 261 h 1032"/>
                <a:gd name="T24" fmla="*/ 1 w 833"/>
                <a:gd name="T25" fmla="*/ 0 h 1032"/>
                <a:gd name="T26" fmla="*/ 833 w 833"/>
                <a:gd name="T27" fmla="*/ 0 h 1032"/>
                <a:gd name="T28" fmla="*/ 833 w 833"/>
                <a:gd name="T29" fmla="*/ 228 h 1032"/>
                <a:gd name="T30" fmla="*/ 833 w 833"/>
                <a:gd name="T31" fmla="*/ 238 h 1032"/>
                <a:gd name="T32" fmla="*/ 833 w 833"/>
                <a:gd name="T33" fmla="*/ 354 h 1032"/>
                <a:gd name="T34" fmla="*/ 751 w 833"/>
                <a:gd name="T35" fmla="*/ 354 h 1032"/>
                <a:gd name="T36" fmla="*/ 749 w 833"/>
                <a:gd name="T37" fmla="*/ 353 h 1032"/>
                <a:gd name="T38" fmla="*/ 708 w 833"/>
                <a:gd name="T39" fmla="*/ 340 h 1032"/>
                <a:gd name="T40" fmla="*/ 635 w 833"/>
                <a:gd name="T41" fmla="*/ 414 h 1032"/>
                <a:gd name="T42" fmla="*/ 708 w 833"/>
                <a:gd name="T43" fmla="*/ 488 h 1032"/>
                <a:gd name="T44" fmla="*/ 750 w 833"/>
                <a:gd name="T45" fmla="*/ 475 h 1032"/>
                <a:gd name="T46" fmla="*/ 751 w 833"/>
                <a:gd name="T47" fmla="*/ 473 h 1032"/>
                <a:gd name="T48" fmla="*/ 833 w 833"/>
                <a:gd name="T49" fmla="*/ 474 h 1032"/>
                <a:gd name="T50" fmla="*/ 833 w 833"/>
                <a:gd name="T51" fmla="*/ 601 h 1032"/>
                <a:gd name="T52" fmla="*/ 833 w 833"/>
                <a:gd name="T53" fmla="*/ 618 h 1032"/>
                <a:gd name="T54" fmla="*/ 833 w 833"/>
                <a:gd name="T55" fmla="*/ 823 h 1032"/>
                <a:gd name="T56" fmla="*/ 833 w 833"/>
                <a:gd name="T57" fmla="*/ 834 h 1032"/>
                <a:gd name="T58" fmla="*/ 491 w 833"/>
                <a:gd name="T59" fmla="*/ 834 h 1032"/>
                <a:gd name="T60" fmla="*/ 475 w 833"/>
                <a:gd name="T61" fmla="*/ 834 h 1032"/>
                <a:gd name="T62" fmla="*/ 474 w 833"/>
                <a:gd name="T63" fmla="*/ 915 h 1032"/>
                <a:gd name="T64" fmla="*/ 476 w 833"/>
                <a:gd name="T65" fmla="*/ 917 h 1032"/>
                <a:gd name="T66" fmla="*/ 488 w 833"/>
                <a:gd name="T67" fmla="*/ 958 h 1032"/>
                <a:gd name="T68" fmla="*/ 415 w 833"/>
                <a:gd name="T69" fmla="*/ 1032 h 1032"/>
                <a:gd name="T70" fmla="*/ 341 w 833"/>
                <a:gd name="T71" fmla="*/ 958 h 1032"/>
                <a:gd name="T72" fmla="*/ 353 w 833"/>
                <a:gd name="T73" fmla="*/ 917 h 1032"/>
                <a:gd name="T74" fmla="*/ 355 w 833"/>
                <a:gd name="T75" fmla="*/ 915 h 1032"/>
                <a:gd name="T76" fmla="*/ 354 w 833"/>
                <a:gd name="T77" fmla="*/ 834 h 1032"/>
                <a:gd name="T78" fmla="*/ 338 w 833"/>
                <a:gd name="T79" fmla="*/ 834 h 1032"/>
                <a:gd name="T80" fmla="*/ 1 w 833"/>
                <a:gd name="T81" fmla="*/ 834 h 1032"/>
                <a:gd name="T82" fmla="*/ 1 w 833"/>
                <a:gd name="T83" fmla="*/ 572 h 1032"/>
                <a:gd name="T84" fmla="*/ 1 w 833"/>
                <a:gd name="T85" fmla="*/ 492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33" h="1032">
                  <a:moveTo>
                    <a:pt x="1" y="492"/>
                  </a:moveTo>
                  <a:cubicBezTo>
                    <a:pt x="0" y="476"/>
                    <a:pt x="0" y="476"/>
                    <a:pt x="0" y="476"/>
                  </a:cubicBezTo>
                  <a:cubicBezTo>
                    <a:pt x="0" y="476"/>
                    <a:pt x="4" y="394"/>
                    <a:pt x="82" y="475"/>
                  </a:cubicBezTo>
                  <a:cubicBezTo>
                    <a:pt x="83" y="477"/>
                    <a:pt x="83" y="477"/>
                    <a:pt x="83" y="477"/>
                  </a:cubicBezTo>
                  <a:cubicBezTo>
                    <a:pt x="95" y="485"/>
                    <a:pt x="108" y="490"/>
                    <a:pt x="124" y="490"/>
                  </a:cubicBezTo>
                  <a:cubicBezTo>
                    <a:pt x="165" y="490"/>
                    <a:pt x="198" y="456"/>
                    <a:pt x="198" y="416"/>
                  </a:cubicBezTo>
                  <a:cubicBezTo>
                    <a:pt x="198" y="375"/>
                    <a:pt x="165" y="342"/>
                    <a:pt x="124" y="342"/>
                  </a:cubicBezTo>
                  <a:cubicBezTo>
                    <a:pt x="109" y="342"/>
                    <a:pt x="95" y="346"/>
                    <a:pt x="84" y="354"/>
                  </a:cubicBezTo>
                  <a:cubicBezTo>
                    <a:pt x="82" y="356"/>
                    <a:pt x="82" y="356"/>
                    <a:pt x="82" y="356"/>
                  </a:cubicBezTo>
                  <a:cubicBezTo>
                    <a:pt x="4" y="437"/>
                    <a:pt x="0" y="355"/>
                    <a:pt x="0" y="355"/>
                  </a:cubicBezTo>
                  <a:cubicBezTo>
                    <a:pt x="1" y="339"/>
                    <a:pt x="1" y="339"/>
                    <a:pt x="1" y="339"/>
                  </a:cubicBezTo>
                  <a:cubicBezTo>
                    <a:pt x="1" y="261"/>
                    <a:pt x="1" y="261"/>
                    <a:pt x="1" y="26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833" y="0"/>
                    <a:pt x="833" y="0"/>
                    <a:pt x="833" y="0"/>
                  </a:cubicBezTo>
                  <a:cubicBezTo>
                    <a:pt x="833" y="228"/>
                    <a:pt x="833" y="228"/>
                    <a:pt x="833" y="228"/>
                  </a:cubicBezTo>
                  <a:cubicBezTo>
                    <a:pt x="833" y="238"/>
                    <a:pt x="833" y="238"/>
                    <a:pt x="833" y="238"/>
                  </a:cubicBezTo>
                  <a:cubicBezTo>
                    <a:pt x="833" y="354"/>
                    <a:pt x="833" y="354"/>
                    <a:pt x="833" y="354"/>
                  </a:cubicBezTo>
                  <a:cubicBezTo>
                    <a:pt x="833" y="354"/>
                    <a:pt x="829" y="435"/>
                    <a:pt x="751" y="354"/>
                  </a:cubicBezTo>
                  <a:cubicBezTo>
                    <a:pt x="749" y="353"/>
                    <a:pt x="749" y="353"/>
                    <a:pt x="749" y="353"/>
                  </a:cubicBezTo>
                  <a:cubicBezTo>
                    <a:pt x="738" y="345"/>
                    <a:pt x="723" y="340"/>
                    <a:pt x="708" y="340"/>
                  </a:cubicBezTo>
                  <a:cubicBezTo>
                    <a:pt x="668" y="340"/>
                    <a:pt x="635" y="373"/>
                    <a:pt x="635" y="414"/>
                  </a:cubicBezTo>
                  <a:cubicBezTo>
                    <a:pt x="635" y="455"/>
                    <a:pt x="668" y="488"/>
                    <a:pt x="708" y="488"/>
                  </a:cubicBezTo>
                  <a:cubicBezTo>
                    <a:pt x="724" y="488"/>
                    <a:pt x="738" y="483"/>
                    <a:pt x="750" y="475"/>
                  </a:cubicBezTo>
                  <a:cubicBezTo>
                    <a:pt x="751" y="473"/>
                    <a:pt x="751" y="473"/>
                    <a:pt x="751" y="473"/>
                  </a:cubicBezTo>
                  <a:cubicBezTo>
                    <a:pt x="829" y="392"/>
                    <a:pt x="833" y="474"/>
                    <a:pt x="833" y="474"/>
                  </a:cubicBezTo>
                  <a:cubicBezTo>
                    <a:pt x="833" y="601"/>
                    <a:pt x="833" y="601"/>
                    <a:pt x="833" y="601"/>
                  </a:cubicBezTo>
                  <a:cubicBezTo>
                    <a:pt x="833" y="618"/>
                    <a:pt x="833" y="618"/>
                    <a:pt x="833" y="618"/>
                  </a:cubicBezTo>
                  <a:cubicBezTo>
                    <a:pt x="833" y="823"/>
                    <a:pt x="833" y="823"/>
                    <a:pt x="833" y="823"/>
                  </a:cubicBezTo>
                  <a:cubicBezTo>
                    <a:pt x="833" y="834"/>
                    <a:pt x="833" y="834"/>
                    <a:pt x="833" y="834"/>
                  </a:cubicBezTo>
                  <a:cubicBezTo>
                    <a:pt x="491" y="834"/>
                    <a:pt x="491" y="834"/>
                    <a:pt x="491" y="834"/>
                  </a:cubicBezTo>
                  <a:cubicBezTo>
                    <a:pt x="475" y="834"/>
                    <a:pt x="475" y="834"/>
                    <a:pt x="475" y="834"/>
                  </a:cubicBezTo>
                  <a:cubicBezTo>
                    <a:pt x="475" y="834"/>
                    <a:pt x="393" y="838"/>
                    <a:pt x="474" y="915"/>
                  </a:cubicBezTo>
                  <a:cubicBezTo>
                    <a:pt x="476" y="917"/>
                    <a:pt x="476" y="917"/>
                    <a:pt x="476" y="917"/>
                  </a:cubicBezTo>
                  <a:cubicBezTo>
                    <a:pt x="484" y="929"/>
                    <a:pt x="488" y="942"/>
                    <a:pt x="488" y="958"/>
                  </a:cubicBezTo>
                  <a:cubicBezTo>
                    <a:pt x="488" y="999"/>
                    <a:pt x="455" y="1032"/>
                    <a:pt x="415" y="1032"/>
                  </a:cubicBezTo>
                  <a:cubicBezTo>
                    <a:pt x="374" y="1032"/>
                    <a:pt x="341" y="999"/>
                    <a:pt x="341" y="958"/>
                  </a:cubicBezTo>
                  <a:cubicBezTo>
                    <a:pt x="341" y="943"/>
                    <a:pt x="346" y="929"/>
                    <a:pt x="353" y="917"/>
                  </a:cubicBezTo>
                  <a:cubicBezTo>
                    <a:pt x="355" y="915"/>
                    <a:pt x="355" y="915"/>
                    <a:pt x="355" y="915"/>
                  </a:cubicBezTo>
                  <a:cubicBezTo>
                    <a:pt x="436" y="838"/>
                    <a:pt x="354" y="834"/>
                    <a:pt x="354" y="834"/>
                  </a:cubicBezTo>
                  <a:cubicBezTo>
                    <a:pt x="338" y="834"/>
                    <a:pt x="338" y="834"/>
                    <a:pt x="338" y="834"/>
                  </a:cubicBezTo>
                  <a:cubicBezTo>
                    <a:pt x="1" y="834"/>
                    <a:pt x="1" y="834"/>
                    <a:pt x="1" y="834"/>
                  </a:cubicBezTo>
                  <a:cubicBezTo>
                    <a:pt x="1" y="572"/>
                    <a:pt x="1" y="572"/>
                    <a:pt x="1" y="572"/>
                  </a:cubicBezTo>
                  <a:lnTo>
                    <a:pt x="1" y="492"/>
                  </a:lnTo>
                  <a:close/>
                </a:path>
              </a:pathLst>
            </a:custGeom>
            <a:solidFill>
              <a:srgbClr val="171717"/>
            </a:solidFill>
            <a:ln w="9525" cap="flat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42" name="Freeform 121">
              <a:extLst>
                <a:ext uri="{FF2B5EF4-FFF2-40B4-BE49-F238E27FC236}">
                  <a16:creationId xmlns:a16="http://schemas.microsoft.com/office/drawing/2014/main" id="{30D21977-F0F2-2A30-E0FA-DD473712A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1" y="685"/>
              <a:ext cx="1858" cy="1508"/>
            </a:xfrm>
            <a:custGeom>
              <a:avLst/>
              <a:gdLst>
                <a:gd name="T0" fmla="*/ 675 w 1027"/>
                <a:gd name="T1" fmla="*/ 834 h 834"/>
                <a:gd name="T2" fmla="*/ 674 w 1027"/>
                <a:gd name="T3" fmla="*/ 752 h 834"/>
                <a:gd name="T4" fmla="*/ 676 w 1027"/>
                <a:gd name="T5" fmla="*/ 750 h 834"/>
                <a:gd name="T6" fmla="*/ 688 w 1027"/>
                <a:gd name="T7" fmla="*/ 709 h 834"/>
                <a:gd name="T8" fmla="*/ 615 w 1027"/>
                <a:gd name="T9" fmla="*/ 635 h 834"/>
                <a:gd name="T10" fmla="*/ 542 w 1027"/>
                <a:gd name="T11" fmla="*/ 709 h 834"/>
                <a:gd name="T12" fmla="*/ 554 w 1027"/>
                <a:gd name="T13" fmla="*/ 751 h 834"/>
                <a:gd name="T14" fmla="*/ 556 w 1027"/>
                <a:gd name="T15" fmla="*/ 752 h 834"/>
                <a:gd name="T16" fmla="*/ 555 w 1027"/>
                <a:gd name="T17" fmla="*/ 834 h 834"/>
                <a:gd name="T18" fmla="*/ 429 w 1027"/>
                <a:gd name="T19" fmla="*/ 834 h 834"/>
                <a:gd name="T20" fmla="*/ 411 w 1027"/>
                <a:gd name="T21" fmla="*/ 834 h 834"/>
                <a:gd name="T22" fmla="*/ 208 w 1027"/>
                <a:gd name="T23" fmla="*/ 834 h 834"/>
                <a:gd name="T24" fmla="*/ 197 w 1027"/>
                <a:gd name="T25" fmla="*/ 834 h 834"/>
                <a:gd name="T26" fmla="*/ 197 w 1027"/>
                <a:gd name="T27" fmla="*/ 491 h 834"/>
                <a:gd name="T28" fmla="*/ 197 w 1027"/>
                <a:gd name="T29" fmla="*/ 475 h 834"/>
                <a:gd name="T30" fmla="*/ 116 w 1027"/>
                <a:gd name="T31" fmla="*/ 474 h 834"/>
                <a:gd name="T32" fmla="*/ 115 w 1027"/>
                <a:gd name="T33" fmla="*/ 476 h 834"/>
                <a:gd name="T34" fmla="*/ 73 w 1027"/>
                <a:gd name="T35" fmla="*/ 489 h 834"/>
                <a:gd name="T36" fmla="*/ 0 w 1027"/>
                <a:gd name="T37" fmla="*/ 415 h 834"/>
                <a:gd name="T38" fmla="*/ 73 w 1027"/>
                <a:gd name="T39" fmla="*/ 341 h 834"/>
                <a:gd name="T40" fmla="*/ 114 w 1027"/>
                <a:gd name="T41" fmla="*/ 353 h 834"/>
                <a:gd name="T42" fmla="*/ 116 w 1027"/>
                <a:gd name="T43" fmla="*/ 355 h 834"/>
                <a:gd name="T44" fmla="*/ 197 w 1027"/>
                <a:gd name="T45" fmla="*/ 354 h 834"/>
                <a:gd name="T46" fmla="*/ 197 w 1027"/>
                <a:gd name="T47" fmla="*/ 338 h 834"/>
                <a:gd name="T48" fmla="*/ 197 w 1027"/>
                <a:gd name="T49" fmla="*/ 0 h 834"/>
                <a:gd name="T50" fmla="*/ 516 w 1027"/>
                <a:gd name="T51" fmla="*/ 0 h 834"/>
                <a:gd name="T52" fmla="*/ 758 w 1027"/>
                <a:gd name="T53" fmla="*/ 0 h 834"/>
                <a:gd name="T54" fmla="*/ 1027 w 1027"/>
                <a:gd name="T55" fmla="*/ 0 h 834"/>
                <a:gd name="T56" fmla="*/ 1027 w 1027"/>
                <a:gd name="T57" fmla="*/ 834 h 834"/>
                <a:gd name="T58" fmla="*/ 800 w 1027"/>
                <a:gd name="T59" fmla="*/ 834 h 834"/>
                <a:gd name="T60" fmla="*/ 790 w 1027"/>
                <a:gd name="T61" fmla="*/ 834 h 834"/>
                <a:gd name="T62" fmla="*/ 675 w 1027"/>
                <a:gd name="T63" fmla="*/ 834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27" h="834">
                  <a:moveTo>
                    <a:pt x="675" y="834"/>
                  </a:moveTo>
                  <a:cubicBezTo>
                    <a:pt x="675" y="834"/>
                    <a:pt x="594" y="830"/>
                    <a:pt x="674" y="752"/>
                  </a:cubicBezTo>
                  <a:cubicBezTo>
                    <a:pt x="676" y="750"/>
                    <a:pt x="676" y="750"/>
                    <a:pt x="676" y="750"/>
                  </a:cubicBezTo>
                  <a:cubicBezTo>
                    <a:pt x="684" y="738"/>
                    <a:pt x="688" y="724"/>
                    <a:pt x="688" y="709"/>
                  </a:cubicBezTo>
                  <a:cubicBezTo>
                    <a:pt x="688" y="668"/>
                    <a:pt x="655" y="635"/>
                    <a:pt x="615" y="635"/>
                  </a:cubicBezTo>
                  <a:cubicBezTo>
                    <a:pt x="575" y="635"/>
                    <a:pt x="542" y="668"/>
                    <a:pt x="542" y="709"/>
                  </a:cubicBezTo>
                  <a:cubicBezTo>
                    <a:pt x="542" y="725"/>
                    <a:pt x="546" y="738"/>
                    <a:pt x="554" y="751"/>
                  </a:cubicBezTo>
                  <a:cubicBezTo>
                    <a:pt x="556" y="752"/>
                    <a:pt x="556" y="752"/>
                    <a:pt x="556" y="752"/>
                  </a:cubicBezTo>
                  <a:cubicBezTo>
                    <a:pt x="637" y="830"/>
                    <a:pt x="555" y="834"/>
                    <a:pt x="555" y="834"/>
                  </a:cubicBezTo>
                  <a:cubicBezTo>
                    <a:pt x="429" y="834"/>
                    <a:pt x="429" y="834"/>
                    <a:pt x="429" y="834"/>
                  </a:cubicBezTo>
                  <a:cubicBezTo>
                    <a:pt x="411" y="834"/>
                    <a:pt x="411" y="834"/>
                    <a:pt x="411" y="834"/>
                  </a:cubicBezTo>
                  <a:cubicBezTo>
                    <a:pt x="208" y="834"/>
                    <a:pt x="208" y="834"/>
                    <a:pt x="208" y="834"/>
                  </a:cubicBezTo>
                  <a:cubicBezTo>
                    <a:pt x="197" y="834"/>
                    <a:pt x="197" y="834"/>
                    <a:pt x="197" y="834"/>
                  </a:cubicBezTo>
                  <a:cubicBezTo>
                    <a:pt x="197" y="491"/>
                    <a:pt x="197" y="491"/>
                    <a:pt x="197" y="491"/>
                  </a:cubicBezTo>
                  <a:cubicBezTo>
                    <a:pt x="197" y="475"/>
                    <a:pt x="197" y="475"/>
                    <a:pt x="197" y="475"/>
                  </a:cubicBezTo>
                  <a:cubicBezTo>
                    <a:pt x="197" y="475"/>
                    <a:pt x="193" y="393"/>
                    <a:pt x="116" y="474"/>
                  </a:cubicBezTo>
                  <a:cubicBezTo>
                    <a:pt x="115" y="476"/>
                    <a:pt x="115" y="476"/>
                    <a:pt x="115" y="476"/>
                  </a:cubicBezTo>
                  <a:cubicBezTo>
                    <a:pt x="103" y="484"/>
                    <a:pt x="89" y="489"/>
                    <a:pt x="73" y="489"/>
                  </a:cubicBezTo>
                  <a:cubicBezTo>
                    <a:pt x="33" y="489"/>
                    <a:pt x="0" y="455"/>
                    <a:pt x="0" y="415"/>
                  </a:cubicBezTo>
                  <a:cubicBezTo>
                    <a:pt x="0" y="374"/>
                    <a:pt x="33" y="341"/>
                    <a:pt x="73" y="341"/>
                  </a:cubicBezTo>
                  <a:cubicBezTo>
                    <a:pt x="88" y="341"/>
                    <a:pt x="102" y="345"/>
                    <a:pt x="114" y="353"/>
                  </a:cubicBezTo>
                  <a:cubicBezTo>
                    <a:pt x="116" y="355"/>
                    <a:pt x="116" y="355"/>
                    <a:pt x="116" y="355"/>
                  </a:cubicBezTo>
                  <a:cubicBezTo>
                    <a:pt x="193" y="436"/>
                    <a:pt x="197" y="354"/>
                    <a:pt x="197" y="354"/>
                  </a:cubicBezTo>
                  <a:cubicBezTo>
                    <a:pt x="197" y="338"/>
                    <a:pt x="197" y="338"/>
                    <a:pt x="197" y="338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516" y="0"/>
                    <a:pt x="516" y="0"/>
                    <a:pt x="516" y="0"/>
                  </a:cubicBezTo>
                  <a:cubicBezTo>
                    <a:pt x="758" y="0"/>
                    <a:pt x="758" y="0"/>
                    <a:pt x="758" y="0"/>
                  </a:cubicBezTo>
                  <a:cubicBezTo>
                    <a:pt x="1027" y="0"/>
                    <a:pt x="1027" y="0"/>
                    <a:pt x="1027" y="0"/>
                  </a:cubicBezTo>
                  <a:cubicBezTo>
                    <a:pt x="1027" y="834"/>
                    <a:pt x="1027" y="834"/>
                    <a:pt x="1027" y="834"/>
                  </a:cubicBezTo>
                  <a:cubicBezTo>
                    <a:pt x="800" y="834"/>
                    <a:pt x="800" y="834"/>
                    <a:pt x="800" y="834"/>
                  </a:cubicBezTo>
                  <a:cubicBezTo>
                    <a:pt x="790" y="834"/>
                    <a:pt x="790" y="834"/>
                    <a:pt x="790" y="834"/>
                  </a:cubicBezTo>
                  <a:lnTo>
                    <a:pt x="675" y="834"/>
                  </a:lnTo>
                  <a:close/>
                </a:path>
              </a:pathLst>
            </a:custGeom>
            <a:solidFill>
              <a:srgbClr val="171717"/>
            </a:solidFill>
            <a:ln w="9525" cap="flat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43" name="Freeform 122">
              <a:extLst>
                <a:ext uri="{FF2B5EF4-FFF2-40B4-BE49-F238E27FC236}">
                  <a16:creationId xmlns:a16="http://schemas.microsoft.com/office/drawing/2014/main" id="{E6B407C3-46C9-FA52-B973-2411A3796E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" y="685"/>
              <a:ext cx="1858" cy="1508"/>
            </a:xfrm>
            <a:custGeom>
              <a:avLst/>
              <a:gdLst>
                <a:gd name="T0" fmla="*/ 352 w 1027"/>
                <a:gd name="T1" fmla="*/ 834 h 834"/>
                <a:gd name="T2" fmla="*/ 352 w 1027"/>
                <a:gd name="T3" fmla="*/ 752 h 834"/>
                <a:gd name="T4" fmla="*/ 351 w 1027"/>
                <a:gd name="T5" fmla="*/ 750 h 834"/>
                <a:gd name="T6" fmla="*/ 338 w 1027"/>
                <a:gd name="T7" fmla="*/ 709 h 834"/>
                <a:gd name="T8" fmla="*/ 412 w 1027"/>
                <a:gd name="T9" fmla="*/ 635 h 834"/>
                <a:gd name="T10" fmla="*/ 485 w 1027"/>
                <a:gd name="T11" fmla="*/ 709 h 834"/>
                <a:gd name="T12" fmla="*/ 472 w 1027"/>
                <a:gd name="T13" fmla="*/ 751 h 834"/>
                <a:gd name="T14" fmla="*/ 471 w 1027"/>
                <a:gd name="T15" fmla="*/ 752 h 834"/>
                <a:gd name="T16" fmla="*/ 471 w 1027"/>
                <a:gd name="T17" fmla="*/ 834 h 834"/>
                <a:gd name="T18" fmla="*/ 598 w 1027"/>
                <a:gd name="T19" fmla="*/ 834 h 834"/>
                <a:gd name="T20" fmla="*/ 615 w 1027"/>
                <a:gd name="T21" fmla="*/ 834 h 834"/>
                <a:gd name="T22" fmla="*/ 818 w 1027"/>
                <a:gd name="T23" fmla="*/ 834 h 834"/>
                <a:gd name="T24" fmla="*/ 830 w 1027"/>
                <a:gd name="T25" fmla="*/ 834 h 834"/>
                <a:gd name="T26" fmla="*/ 830 w 1027"/>
                <a:gd name="T27" fmla="*/ 491 h 834"/>
                <a:gd name="T28" fmla="*/ 829 w 1027"/>
                <a:gd name="T29" fmla="*/ 475 h 834"/>
                <a:gd name="T30" fmla="*/ 911 w 1027"/>
                <a:gd name="T31" fmla="*/ 474 h 834"/>
                <a:gd name="T32" fmla="*/ 912 w 1027"/>
                <a:gd name="T33" fmla="*/ 476 h 834"/>
                <a:gd name="T34" fmla="*/ 953 w 1027"/>
                <a:gd name="T35" fmla="*/ 489 h 834"/>
                <a:gd name="T36" fmla="*/ 1027 w 1027"/>
                <a:gd name="T37" fmla="*/ 415 h 834"/>
                <a:gd name="T38" fmla="*/ 953 w 1027"/>
                <a:gd name="T39" fmla="*/ 341 h 834"/>
                <a:gd name="T40" fmla="*/ 913 w 1027"/>
                <a:gd name="T41" fmla="*/ 353 h 834"/>
                <a:gd name="T42" fmla="*/ 911 w 1027"/>
                <a:gd name="T43" fmla="*/ 355 h 834"/>
                <a:gd name="T44" fmla="*/ 829 w 1027"/>
                <a:gd name="T45" fmla="*/ 354 h 834"/>
                <a:gd name="T46" fmla="*/ 830 w 1027"/>
                <a:gd name="T47" fmla="*/ 338 h 834"/>
                <a:gd name="T48" fmla="*/ 830 w 1027"/>
                <a:gd name="T49" fmla="*/ 0 h 834"/>
                <a:gd name="T50" fmla="*/ 510 w 1027"/>
                <a:gd name="T51" fmla="*/ 0 h 834"/>
                <a:gd name="T52" fmla="*/ 268 w 1027"/>
                <a:gd name="T53" fmla="*/ 0 h 834"/>
                <a:gd name="T54" fmla="*/ 0 w 1027"/>
                <a:gd name="T55" fmla="*/ 0 h 834"/>
                <a:gd name="T56" fmla="*/ 0 w 1027"/>
                <a:gd name="T57" fmla="*/ 834 h 834"/>
                <a:gd name="T58" fmla="*/ 227 w 1027"/>
                <a:gd name="T59" fmla="*/ 834 h 834"/>
                <a:gd name="T60" fmla="*/ 237 w 1027"/>
                <a:gd name="T61" fmla="*/ 834 h 834"/>
                <a:gd name="T62" fmla="*/ 352 w 1027"/>
                <a:gd name="T63" fmla="*/ 834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27" h="834">
                  <a:moveTo>
                    <a:pt x="352" y="834"/>
                  </a:moveTo>
                  <a:cubicBezTo>
                    <a:pt x="352" y="834"/>
                    <a:pt x="433" y="830"/>
                    <a:pt x="352" y="752"/>
                  </a:cubicBezTo>
                  <a:cubicBezTo>
                    <a:pt x="351" y="750"/>
                    <a:pt x="351" y="750"/>
                    <a:pt x="351" y="750"/>
                  </a:cubicBezTo>
                  <a:cubicBezTo>
                    <a:pt x="343" y="738"/>
                    <a:pt x="338" y="724"/>
                    <a:pt x="338" y="709"/>
                  </a:cubicBezTo>
                  <a:cubicBezTo>
                    <a:pt x="338" y="668"/>
                    <a:pt x="371" y="635"/>
                    <a:pt x="412" y="635"/>
                  </a:cubicBezTo>
                  <a:cubicBezTo>
                    <a:pt x="452" y="635"/>
                    <a:pt x="485" y="668"/>
                    <a:pt x="485" y="709"/>
                  </a:cubicBezTo>
                  <a:cubicBezTo>
                    <a:pt x="485" y="725"/>
                    <a:pt x="481" y="738"/>
                    <a:pt x="472" y="751"/>
                  </a:cubicBezTo>
                  <a:cubicBezTo>
                    <a:pt x="471" y="752"/>
                    <a:pt x="471" y="752"/>
                    <a:pt x="471" y="752"/>
                  </a:cubicBezTo>
                  <a:cubicBezTo>
                    <a:pt x="390" y="830"/>
                    <a:pt x="471" y="834"/>
                    <a:pt x="471" y="834"/>
                  </a:cubicBezTo>
                  <a:cubicBezTo>
                    <a:pt x="598" y="834"/>
                    <a:pt x="598" y="834"/>
                    <a:pt x="598" y="834"/>
                  </a:cubicBezTo>
                  <a:cubicBezTo>
                    <a:pt x="615" y="834"/>
                    <a:pt x="615" y="834"/>
                    <a:pt x="615" y="834"/>
                  </a:cubicBezTo>
                  <a:cubicBezTo>
                    <a:pt x="818" y="834"/>
                    <a:pt x="818" y="834"/>
                    <a:pt x="818" y="834"/>
                  </a:cubicBezTo>
                  <a:cubicBezTo>
                    <a:pt x="830" y="834"/>
                    <a:pt x="830" y="834"/>
                    <a:pt x="830" y="834"/>
                  </a:cubicBezTo>
                  <a:cubicBezTo>
                    <a:pt x="830" y="491"/>
                    <a:pt x="830" y="491"/>
                    <a:pt x="830" y="491"/>
                  </a:cubicBezTo>
                  <a:cubicBezTo>
                    <a:pt x="829" y="475"/>
                    <a:pt x="829" y="475"/>
                    <a:pt x="829" y="475"/>
                  </a:cubicBezTo>
                  <a:cubicBezTo>
                    <a:pt x="829" y="475"/>
                    <a:pt x="833" y="393"/>
                    <a:pt x="911" y="474"/>
                  </a:cubicBezTo>
                  <a:cubicBezTo>
                    <a:pt x="912" y="476"/>
                    <a:pt x="912" y="476"/>
                    <a:pt x="912" y="476"/>
                  </a:cubicBezTo>
                  <a:cubicBezTo>
                    <a:pt x="924" y="484"/>
                    <a:pt x="937" y="489"/>
                    <a:pt x="953" y="489"/>
                  </a:cubicBezTo>
                  <a:cubicBezTo>
                    <a:pt x="994" y="489"/>
                    <a:pt x="1027" y="455"/>
                    <a:pt x="1027" y="415"/>
                  </a:cubicBezTo>
                  <a:cubicBezTo>
                    <a:pt x="1027" y="374"/>
                    <a:pt x="994" y="341"/>
                    <a:pt x="953" y="341"/>
                  </a:cubicBezTo>
                  <a:cubicBezTo>
                    <a:pt x="938" y="341"/>
                    <a:pt x="924" y="345"/>
                    <a:pt x="913" y="353"/>
                  </a:cubicBezTo>
                  <a:cubicBezTo>
                    <a:pt x="911" y="355"/>
                    <a:pt x="911" y="355"/>
                    <a:pt x="911" y="355"/>
                  </a:cubicBezTo>
                  <a:cubicBezTo>
                    <a:pt x="833" y="436"/>
                    <a:pt x="829" y="354"/>
                    <a:pt x="829" y="354"/>
                  </a:cubicBezTo>
                  <a:cubicBezTo>
                    <a:pt x="830" y="338"/>
                    <a:pt x="830" y="338"/>
                    <a:pt x="830" y="338"/>
                  </a:cubicBezTo>
                  <a:cubicBezTo>
                    <a:pt x="830" y="0"/>
                    <a:pt x="830" y="0"/>
                    <a:pt x="830" y="0"/>
                  </a:cubicBezTo>
                  <a:cubicBezTo>
                    <a:pt x="510" y="0"/>
                    <a:pt x="510" y="0"/>
                    <a:pt x="510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34"/>
                    <a:pt x="0" y="834"/>
                    <a:pt x="0" y="834"/>
                  </a:cubicBezTo>
                  <a:cubicBezTo>
                    <a:pt x="227" y="834"/>
                    <a:pt x="227" y="834"/>
                    <a:pt x="227" y="834"/>
                  </a:cubicBezTo>
                  <a:cubicBezTo>
                    <a:pt x="237" y="834"/>
                    <a:pt x="237" y="834"/>
                    <a:pt x="237" y="834"/>
                  </a:cubicBezTo>
                  <a:lnTo>
                    <a:pt x="352" y="834"/>
                  </a:lnTo>
                  <a:close/>
                </a:path>
              </a:pathLst>
            </a:custGeom>
            <a:solidFill>
              <a:srgbClr val="171717"/>
            </a:solidFill>
            <a:ln w="9525" cap="flat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</p:grpSp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592" imgH="595" progId="TCLayout.ActiveDocument.1">
                  <p:embed/>
                </p:oleObj>
              </mc:Choice>
              <mc:Fallback>
                <p:oleObj name="think-cell Slide" r:id="rId5" imgW="592" imgH="595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/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400" dirty="0">
              <a:latin typeface="Open Sans Light" panose="020B0306030504020204" pitchFamily="34" charset="0"/>
              <a:ea typeface="+mj-ea"/>
              <a:cs typeface="+mj-cs"/>
              <a:sym typeface="Open Sans Light" panose="020B0306030504020204" pitchFamily="34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1417302" cy="342584"/>
          </a:xfrm>
        </p:spPr>
        <p:txBody>
          <a:bodyPr/>
          <a:lstStyle/>
          <a:p>
            <a:r>
              <a:rPr lang="en-US" dirty="0"/>
              <a:t>Expanding use cases and ACCESS  </a:t>
            </a:r>
          </a:p>
        </p:txBody>
      </p:sp>
      <p:pic>
        <p:nvPicPr>
          <p:cNvPr id="29" name="Picture 28" descr="A screenshot of a video game&#10;&#10;Description automatically generated">
            <a:extLst>
              <a:ext uri="{FF2B5EF4-FFF2-40B4-BE49-F238E27FC236}">
                <a16:creationId xmlns:a16="http://schemas.microsoft.com/office/drawing/2014/main" id="{3F438065-BA84-4471-9C18-C21CF36E34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1700" y="2964947"/>
            <a:ext cx="5250008" cy="3660302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967"/>
          <a:stretch/>
        </p:blipFill>
        <p:spPr>
          <a:xfrm>
            <a:off x="736833" y="2775621"/>
            <a:ext cx="5619738" cy="4038954"/>
          </a:xfrm>
          <a:prstGeom prst="rect">
            <a:avLst/>
          </a:prstGeom>
        </p:spPr>
      </p:pic>
      <p:pic>
        <p:nvPicPr>
          <p:cNvPr id="31" name="Picture 6" descr="TytoCare logo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5360" y="1686789"/>
            <a:ext cx="2083875" cy="378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Tyto medical device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71"/>
          <a:stretch/>
        </p:blipFill>
        <p:spPr bwMode="auto">
          <a:xfrm>
            <a:off x="1" y="4666026"/>
            <a:ext cx="1916161" cy="227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152870" y="5004558"/>
            <a:ext cx="5757482" cy="18534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0" tIns="137160" rIns="91440" bIns="91440" numCol="1" spcCol="3810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Open Sans Light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8522" y="2269741"/>
            <a:ext cx="1818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00A23"/>
                </a:solidFill>
              </a:rPr>
              <a:t>Click for </a:t>
            </a:r>
            <a:r>
              <a:rPr lang="en-US" dirty="0">
                <a:solidFill>
                  <a:srgbClr val="F00A23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video</a:t>
            </a:r>
            <a:endParaRPr lang="en-US" dirty="0">
              <a:solidFill>
                <a:srgbClr val="F00A23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C04E01-EF96-4474-8812-EB1AB77E4419}"/>
              </a:ext>
            </a:extLst>
          </p:cNvPr>
          <p:cNvSpPr txBox="1"/>
          <p:nvPr/>
        </p:nvSpPr>
        <p:spPr>
          <a:xfrm>
            <a:off x="300950" y="1638336"/>
            <a:ext cx="7318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</a:rPr>
              <a:t>Example:</a:t>
            </a: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CAD09961-AB17-FE82-7DB2-22EAB2277B2D}"/>
              </a:ext>
            </a:extLst>
          </p:cNvPr>
          <p:cNvSpPr/>
          <p:nvPr/>
        </p:nvSpPr>
        <p:spPr>
          <a:xfrm>
            <a:off x="6664149" y="3867725"/>
            <a:ext cx="2053881" cy="2153221"/>
          </a:xfrm>
          <a:custGeom>
            <a:avLst/>
            <a:gdLst>
              <a:gd name="connsiteX0" fmla="*/ 1410219 w 2053881"/>
              <a:gd name="connsiteY0" fmla="*/ 1772844 h 2153221"/>
              <a:gd name="connsiteX1" fmla="*/ 1466290 w 2053881"/>
              <a:gd name="connsiteY1" fmla="*/ 1476361 h 2153221"/>
              <a:gd name="connsiteX2" fmla="*/ 1649437 w 2053881"/>
              <a:gd name="connsiteY2" fmla="*/ 1448795 h 2153221"/>
              <a:gd name="connsiteX3" fmla="*/ 2053881 w 2053881"/>
              <a:gd name="connsiteY3" fmla="*/ 748294 h 2153221"/>
              <a:gd name="connsiteX4" fmla="*/ 1622042 w 2053881"/>
              <a:gd name="connsiteY4" fmla="*/ 0 h 2153221"/>
              <a:gd name="connsiteX5" fmla="*/ 815032 w 2053881"/>
              <a:gd name="connsiteY5" fmla="*/ 0 h 2153221"/>
              <a:gd name="connsiteX6" fmla="*/ 797281 w 2053881"/>
              <a:gd name="connsiteY6" fmla="*/ 54620 h 2153221"/>
              <a:gd name="connsiteX7" fmla="*/ 512489 w 2053881"/>
              <a:gd name="connsiteY7" fmla="*/ 154302 h 2153221"/>
              <a:gd name="connsiteX8" fmla="*/ 395141 w 2053881"/>
              <a:gd name="connsiteY8" fmla="*/ 0 h 2153221"/>
              <a:gd name="connsiteX9" fmla="*/ 0 w 2053881"/>
              <a:gd name="connsiteY9" fmla="*/ 0 h 2153221"/>
              <a:gd name="connsiteX10" fmla="*/ 1242689 w 2053881"/>
              <a:gd name="connsiteY10" fmla="*/ 2153221 h 2153221"/>
              <a:gd name="connsiteX11" fmla="*/ 1441455 w 2053881"/>
              <a:gd name="connsiteY11" fmla="*/ 1809030 h 2153221"/>
              <a:gd name="connsiteX12" fmla="*/ 1410219 w 2053881"/>
              <a:gd name="connsiteY12" fmla="*/ 1772759 h 2153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53881" h="2153221">
                <a:moveTo>
                  <a:pt x="1410219" y="1772844"/>
                </a:moveTo>
                <a:cubicBezTo>
                  <a:pt x="1343822" y="1675467"/>
                  <a:pt x="1368913" y="1542758"/>
                  <a:pt x="1466290" y="1476361"/>
                </a:cubicBezTo>
                <a:cubicBezTo>
                  <a:pt x="1522105" y="1438297"/>
                  <a:pt x="1589526" y="1430360"/>
                  <a:pt x="1649437" y="1448795"/>
                </a:cubicBezTo>
                <a:lnTo>
                  <a:pt x="2053881" y="748294"/>
                </a:lnTo>
                <a:cubicBezTo>
                  <a:pt x="1804763" y="588615"/>
                  <a:pt x="1636124" y="314406"/>
                  <a:pt x="1622042" y="0"/>
                </a:cubicBezTo>
                <a:lnTo>
                  <a:pt x="815032" y="0"/>
                </a:lnTo>
                <a:cubicBezTo>
                  <a:pt x="811704" y="18520"/>
                  <a:pt x="805900" y="36869"/>
                  <a:pt x="797281" y="54620"/>
                </a:cubicBezTo>
                <a:cubicBezTo>
                  <a:pt x="746160" y="160787"/>
                  <a:pt x="618656" y="205422"/>
                  <a:pt x="512489" y="154302"/>
                </a:cubicBezTo>
                <a:cubicBezTo>
                  <a:pt x="448481" y="123492"/>
                  <a:pt x="406919" y="64947"/>
                  <a:pt x="395141" y="0"/>
                </a:cubicBezTo>
                <a:lnTo>
                  <a:pt x="0" y="0"/>
                </a:lnTo>
                <a:cubicBezTo>
                  <a:pt x="14935" y="914458"/>
                  <a:pt x="509246" y="1712336"/>
                  <a:pt x="1242689" y="2153221"/>
                </a:cubicBezTo>
                <a:lnTo>
                  <a:pt x="1441455" y="1809030"/>
                </a:lnTo>
                <a:cubicBezTo>
                  <a:pt x="1429934" y="1798362"/>
                  <a:pt x="1419436" y="1786329"/>
                  <a:pt x="1410219" y="1772759"/>
                </a:cubicBezTo>
                <a:close/>
              </a:path>
            </a:pathLst>
          </a:custGeom>
          <a:solidFill>
            <a:srgbClr val="171717"/>
          </a:solidFill>
          <a:ln w="8525" cap="flat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100000" scaled="1"/>
              <a:tileRect/>
            </a:gradFill>
            <a:prstDash val="solid"/>
            <a:miter/>
          </a:ln>
        </p:spPr>
        <p:txBody>
          <a:bodyPr rtlCol="0" anchor="ctr"/>
          <a:lstStyle/>
          <a:p>
            <a:endParaRPr lang="en-ZA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95297C81-0F8D-35F7-9F60-44E1B806CEC4}"/>
              </a:ext>
            </a:extLst>
          </p:cNvPr>
          <p:cNvSpPr/>
          <p:nvPr/>
        </p:nvSpPr>
        <p:spPr>
          <a:xfrm>
            <a:off x="6664149" y="1629161"/>
            <a:ext cx="2053795" cy="2153306"/>
          </a:xfrm>
          <a:custGeom>
            <a:avLst/>
            <a:gdLst>
              <a:gd name="connsiteX0" fmla="*/ 697599 w 2053795"/>
              <a:gd name="connsiteY0" fmla="*/ 2008478 h 2153306"/>
              <a:gd name="connsiteX1" fmla="*/ 812984 w 2053795"/>
              <a:gd name="connsiteY1" fmla="*/ 2153307 h 2153306"/>
              <a:gd name="connsiteX2" fmla="*/ 1621957 w 2053795"/>
              <a:gd name="connsiteY2" fmla="*/ 2153307 h 2153306"/>
              <a:gd name="connsiteX3" fmla="*/ 2053796 w 2053795"/>
              <a:gd name="connsiteY3" fmla="*/ 1405013 h 2153306"/>
              <a:gd name="connsiteX4" fmla="*/ 1650376 w 2053795"/>
              <a:gd name="connsiteY4" fmla="*/ 706219 h 2153306"/>
              <a:gd name="connsiteX5" fmla="*/ 1594220 w 2053795"/>
              <a:gd name="connsiteY5" fmla="*/ 718167 h 2153306"/>
              <a:gd name="connsiteX6" fmla="*/ 1365499 w 2053795"/>
              <a:gd name="connsiteY6" fmla="*/ 521365 h 2153306"/>
              <a:gd name="connsiteX7" fmla="*/ 1440431 w 2053795"/>
              <a:gd name="connsiteY7" fmla="*/ 342570 h 2153306"/>
              <a:gd name="connsiteX8" fmla="*/ 1242604 w 2053795"/>
              <a:gd name="connsiteY8" fmla="*/ 0 h 2153306"/>
              <a:gd name="connsiteX9" fmla="*/ 0 w 2053795"/>
              <a:gd name="connsiteY9" fmla="*/ 2153307 h 2153306"/>
              <a:gd name="connsiteX10" fmla="*/ 397019 w 2053795"/>
              <a:gd name="connsiteY10" fmla="*/ 2153307 h 2153306"/>
              <a:gd name="connsiteX11" fmla="*/ 412807 w 2053795"/>
              <a:gd name="connsiteY11" fmla="*/ 2108160 h 2153306"/>
              <a:gd name="connsiteX12" fmla="*/ 697599 w 2053795"/>
              <a:gd name="connsiteY12" fmla="*/ 2008478 h 2153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53795" h="2153306">
                <a:moveTo>
                  <a:pt x="697599" y="2008478"/>
                </a:moveTo>
                <a:cubicBezTo>
                  <a:pt x="758449" y="2037751"/>
                  <a:pt x="799073" y="2092200"/>
                  <a:pt x="812984" y="2153307"/>
                </a:cubicBezTo>
                <a:lnTo>
                  <a:pt x="1621957" y="2153307"/>
                </a:lnTo>
                <a:cubicBezTo>
                  <a:pt x="1636038" y="1838900"/>
                  <a:pt x="1804678" y="1564691"/>
                  <a:pt x="2053796" y="1405013"/>
                </a:cubicBezTo>
                <a:lnTo>
                  <a:pt x="1650376" y="706219"/>
                </a:lnTo>
                <a:cubicBezTo>
                  <a:pt x="1632710" y="712534"/>
                  <a:pt x="1613849" y="716716"/>
                  <a:pt x="1594220" y="718167"/>
                </a:cubicBezTo>
                <a:cubicBezTo>
                  <a:pt x="1476702" y="726958"/>
                  <a:pt x="1374289" y="638883"/>
                  <a:pt x="1365499" y="521365"/>
                </a:cubicBezTo>
                <a:cubicBezTo>
                  <a:pt x="1360208" y="450529"/>
                  <a:pt x="1390078" y="385241"/>
                  <a:pt x="1440431" y="342570"/>
                </a:cubicBezTo>
                <a:lnTo>
                  <a:pt x="1242604" y="0"/>
                </a:lnTo>
                <a:cubicBezTo>
                  <a:pt x="509246" y="440971"/>
                  <a:pt x="14935" y="1238849"/>
                  <a:pt x="0" y="2153307"/>
                </a:cubicBezTo>
                <a:lnTo>
                  <a:pt x="397019" y="2153307"/>
                </a:lnTo>
                <a:cubicBezTo>
                  <a:pt x="400518" y="2138030"/>
                  <a:pt x="405724" y="2122839"/>
                  <a:pt x="412807" y="2108160"/>
                </a:cubicBezTo>
                <a:cubicBezTo>
                  <a:pt x="463928" y="2001992"/>
                  <a:pt x="591432" y="1957358"/>
                  <a:pt x="697599" y="2008478"/>
                </a:cubicBezTo>
                <a:close/>
              </a:path>
            </a:pathLst>
          </a:custGeom>
          <a:solidFill>
            <a:srgbClr val="171717"/>
          </a:solidFill>
          <a:ln w="8525" cap="flat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100000" scaled="1"/>
              <a:tileRect/>
            </a:gradFill>
            <a:prstDash val="solid"/>
            <a:miter/>
          </a:ln>
        </p:spPr>
        <p:txBody>
          <a:bodyPr rtlCol="0" anchor="ctr"/>
          <a:lstStyle/>
          <a:p>
            <a:endParaRPr lang="en-ZA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A50BA946-F9A6-C1F3-8450-7E28A9DA26DE}"/>
              </a:ext>
            </a:extLst>
          </p:cNvPr>
          <p:cNvSpPr/>
          <p:nvPr/>
        </p:nvSpPr>
        <p:spPr>
          <a:xfrm>
            <a:off x="9729779" y="1629246"/>
            <a:ext cx="2053881" cy="2153221"/>
          </a:xfrm>
          <a:custGeom>
            <a:avLst/>
            <a:gdLst>
              <a:gd name="connsiteX0" fmla="*/ 643662 w 2053881"/>
              <a:gd name="connsiteY0" fmla="*/ 380462 h 2153221"/>
              <a:gd name="connsiteX1" fmla="*/ 587591 w 2053881"/>
              <a:gd name="connsiteY1" fmla="*/ 676946 h 2153221"/>
              <a:gd name="connsiteX2" fmla="*/ 404444 w 2053881"/>
              <a:gd name="connsiteY2" fmla="*/ 704512 h 2153221"/>
              <a:gd name="connsiteX3" fmla="*/ 0 w 2053881"/>
              <a:gd name="connsiteY3" fmla="*/ 1404928 h 2153221"/>
              <a:gd name="connsiteX4" fmla="*/ 431839 w 2053881"/>
              <a:gd name="connsiteY4" fmla="*/ 2153221 h 2153221"/>
              <a:gd name="connsiteX5" fmla="*/ 1238849 w 2053881"/>
              <a:gd name="connsiteY5" fmla="*/ 2153221 h 2153221"/>
              <a:gd name="connsiteX6" fmla="*/ 1256601 w 2053881"/>
              <a:gd name="connsiteY6" fmla="*/ 2098601 h 2153221"/>
              <a:gd name="connsiteX7" fmla="*/ 1541392 w 2053881"/>
              <a:gd name="connsiteY7" fmla="*/ 1998920 h 2153221"/>
              <a:gd name="connsiteX8" fmla="*/ 1658740 w 2053881"/>
              <a:gd name="connsiteY8" fmla="*/ 2153221 h 2153221"/>
              <a:gd name="connsiteX9" fmla="*/ 2053881 w 2053881"/>
              <a:gd name="connsiteY9" fmla="*/ 2153221 h 2153221"/>
              <a:gd name="connsiteX10" fmla="*/ 811192 w 2053881"/>
              <a:gd name="connsiteY10" fmla="*/ 0 h 2153221"/>
              <a:gd name="connsiteX11" fmla="*/ 612426 w 2053881"/>
              <a:gd name="connsiteY11" fmla="*/ 344191 h 2153221"/>
              <a:gd name="connsiteX12" fmla="*/ 643662 w 2053881"/>
              <a:gd name="connsiteY12" fmla="*/ 380462 h 2153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53881" h="2153221">
                <a:moveTo>
                  <a:pt x="643662" y="380462"/>
                </a:moveTo>
                <a:cubicBezTo>
                  <a:pt x="710060" y="477839"/>
                  <a:pt x="684969" y="610549"/>
                  <a:pt x="587591" y="676946"/>
                </a:cubicBezTo>
                <a:cubicBezTo>
                  <a:pt x="531777" y="715009"/>
                  <a:pt x="464355" y="722946"/>
                  <a:pt x="404444" y="704512"/>
                </a:cubicBezTo>
                <a:lnTo>
                  <a:pt x="0" y="1404928"/>
                </a:lnTo>
                <a:cubicBezTo>
                  <a:pt x="249118" y="1564606"/>
                  <a:pt x="417757" y="1838815"/>
                  <a:pt x="431839" y="2153221"/>
                </a:cubicBezTo>
                <a:lnTo>
                  <a:pt x="1238849" y="2153221"/>
                </a:lnTo>
                <a:cubicBezTo>
                  <a:pt x="1242178" y="2134702"/>
                  <a:pt x="1247981" y="2116353"/>
                  <a:pt x="1256601" y="2098601"/>
                </a:cubicBezTo>
                <a:cubicBezTo>
                  <a:pt x="1307721" y="1992434"/>
                  <a:pt x="1435225" y="1947799"/>
                  <a:pt x="1541392" y="1998920"/>
                </a:cubicBezTo>
                <a:cubicBezTo>
                  <a:pt x="1605400" y="2029729"/>
                  <a:pt x="1646963" y="2088275"/>
                  <a:pt x="1658740" y="2153221"/>
                </a:cubicBezTo>
                <a:lnTo>
                  <a:pt x="2053881" y="2153221"/>
                </a:lnTo>
                <a:cubicBezTo>
                  <a:pt x="2038946" y="1238764"/>
                  <a:pt x="1544636" y="440885"/>
                  <a:pt x="811192" y="0"/>
                </a:cubicBezTo>
                <a:lnTo>
                  <a:pt x="612426" y="344191"/>
                </a:lnTo>
                <a:cubicBezTo>
                  <a:pt x="623948" y="354859"/>
                  <a:pt x="634445" y="366893"/>
                  <a:pt x="643662" y="380462"/>
                </a:cubicBezTo>
                <a:close/>
              </a:path>
            </a:pathLst>
          </a:custGeom>
          <a:solidFill>
            <a:srgbClr val="171717"/>
          </a:solidFill>
          <a:ln w="8525" cap="flat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100000" scaled="1"/>
              <a:tileRect/>
            </a:gradFill>
            <a:prstDash val="solid"/>
            <a:miter/>
          </a:ln>
        </p:spPr>
        <p:txBody>
          <a:bodyPr rtlCol="0" anchor="ctr"/>
          <a:lstStyle/>
          <a:p>
            <a:endParaRPr lang="en-ZA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AEA95F5F-0E2D-F7D3-5BE6-633450E80D20}"/>
              </a:ext>
            </a:extLst>
          </p:cNvPr>
          <p:cNvSpPr/>
          <p:nvPr/>
        </p:nvSpPr>
        <p:spPr>
          <a:xfrm>
            <a:off x="7980746" y="1264829"/>
            <a:ext cx="2486317" cy="1726673"/>
          </a:xfrm>
          <a:custGeom>
            <a:avLst/>
            <a:gdLst>
              <a:gd name="connsiteX0" fmla="*/ 474511 w 2486317"/>
              <a:gd name="connsiteY0" fmla="*/ 853864 h 1726673"/>
              <a:gd name="connsiteX1" fmla="*/ 406748 w 2486317"/>
              <a:gd name="connsiteY1" fmla="*/ 1026258 h 1726673"/>
              <a:gd name="connsiteX2" fmla="*/ 811106 w 2486317"/>
              <a:gd name="connsiteY2" fmla="*/ 1726674 h 1726673"/>
              <a:gd name="connsiteX3" fmla="*/ 1243116 w 2486317"/>
              <a:gd name="connsiteY3" fmla="*/ 1621530 h 1726673"/>
              <a:gd name="connsiteX4" fmla="*/ 1675126 w 2486317"/>
              <a:gd name="connsiteY4" fmla="*/ 1726674 h 1726673"/>
              <a:gd name="connsiteX5" fmla="*/ 2078545 w 2486317"/>
              <a:gd name="connsiteY5" fmla="*/ 1027965 h 1726673"/>
              <a:gd name="connsiteX6" fmla="*/ 2040141 w 2486317"/>
              <a:gd name="connsiteY6" fmla="*/ 985293 h 1726673"/>
              <a:gd name="connsiteX7" fmla="*/ 2096212 w 2486317"/>
              <a:gd name="connsiteY7" fmla="*/ 688809 h 1726673"/>
              <a:gd name="connsiteX8" fmla="*/ 2288491 w 2486317"/>
              <a:gd name="connsiteY8" fmla="*/ 664315 h 1726673"/>
              <a:gd name="connsiteX9" fmla="*/ 2486318 w 2486317"/>
              <a:gd name="connsiteY9" fmla="*/ 321746 h 1726673"/>
              <a:gd name="connsiteX10" fmla="*/ 1243201 w 2486317"/>
              <a:gd name="connsiteY10" fmla="*/ 0 h 1726673"/>
              <a:gd name="connsiteX11" fmla="*/ 0 w 2486317"/>
              <a:gd name="connsiteY11" fmla="*/ 321746 h 1726673"/>
              <a:gd name="connsiteX12" fmla="*/ 198765 w 2486317"/>
              <a:gd name="connsiteY12" fmla="*/ 666022 h 1726673"/>
              <a:gd name="connsiteX13" fmla="*/ 245790 w 2486317"/>
              <a:gd name="connsiteY13" fmla="*/ 657061 h 1726673"/>
              <a:gd name="connsiteX14" fmla="*/ 474511 w 2486317"/>
              <a:gd name="connsiteY14" fmla="*/ 853864 h 1726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486317" h="1726673">
                <a:moveTo>
                  <a:pt x="474511" y="853864"/>
                </a:moveTo>
                <a:cubicBezTo>
                  <a:pt x="479546" y="921200"/>
                  <a:pt x="452748" y="983586"/>
                  <a:pt x="406748" y="1026258"/>
                </a:cubicBezTo>
                <a:lnTo>
                  <a:pt x="811106" y="1726674"/>
                </a:lnTo>
                <a:cubicBezTo>
                  <a:pt x="940402" y="1659508"/>
                  <a:pt x="1087364" y="1621530"/>
                  <a:pt x="1243116" y="1621530"/>
                </a:cubicBezTo>
                <a:cubicBezTo>
                  <a:pt x="1398868" y="1621530"/>
                  <a:pt x="1545830" y="1659508"/>
                  <a:pt x="1675126" y="1726674"/>
                </a:cubicBezTo>
                <a:lnTo>
                  <a:pt x="2078545" y="1027965"/>
                </a:lnTo>
                <a:cubicBezTo>
                  <a:pt x="2064208" y="1015846"/>
                  <a:pt x="2051235" y="1001594"/>
                  <a:pt x="2040141" y="985293"/>
                </a:cubicBezTo>
                <a:cubicBezTo>
                  <a:pt x="1973743" y="887916"/>
                  <a:pt x="1998835" y="755206"/>
                  <a:pt x="2096212" y="688809"/>
                </a:cubicBezTo>
                <a:cubicBezTo>
                  <a:pt x="2154843" y="648783"/>
                  <a:pt x="2226361" y="642041"/>
                  <a:pt x="2288491" y="664315"/>
                </a:cubicBezTo>
                <a:lnTo>
                  <a:pt x="2486318" y="321746"/>
                </a:lnTo>
                <a:cubicBezTo>
                  <a:pt x="2118230" y="116836"/>
                  <a:pt x="1694328" y="0"/>
                  <a:pt x="1243201" y="0"/>
                </a:cubicBezTo>
                <a:cubicBezTo>
                  <a:pt x="792075" y="0"/>
                  <a:pt x="368173" y="116836"/>
                  <a:pt x="0" y="321746"/>
                </a:cubicBezTo>
                <a:lnTo>
                  <a:pt x="198765" y="666022"/>
                </a:lnTo>
                <a:cubicBezTo>
                  <a:pt x="213786" y="661414"/>
                  <a:pt x="229489" y="658341"/>
                  <a:pt x="245790" y="657061"/>
                </a:cubicBezTo>
                <a:cubicBezTo>
                  <a:pt x="363308" y="648271"/>
                  <a:pt x="465720" y="736345"/>
                  <a:pt x="474511" y="853864"/>
                </a:cubicBezTo>
                <a:close/>
              </a:path>
            </a:pathLst>
          </a:custGeom>
          <a:solidFill>
            <a:srgbClr val="171717"/>
          </a:solidFill>
          <a:ln w="8525" cap="flat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100000" scaled="1"/>
              <a:tileRect/>
            </a:gradFill>
            <a:prstDash val="solid"/>
            <a:miter/>
          </a:ln>
        </p:spPr>
        <p:txBody>
          <a:bodyPr rtlCol="0" anchor="ctr"/>
          <a:lstStyle/>
          <a:p>
            <a:endParaRPr lang="en-ZA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D7E537D6-55E9-C031-C4B2-2BDB71AD57CA}"/>
              </a:ext>
            </a:extLst>
          </p:cNvPr>
          <p:cNvSpPr/>
          <p:nvPr/>
        </p:nvSpPr>
        <p:spPr>
          <a:xfrm>
            <a:off x="7980831" y="4658776"/>
            <a:ext cx="2486402" cy="1726673"/>
          </a:xfrm>
          <a:custGeom>
            <a:avLst/>
            <a:gdLst>
              <a:gd name="connsiteX0" fmla="*/ 2011807 w 2486402"/>
              <a:gd name="connsiteY0" fmla="*/ 872810 h 1726673"/>
              <a:gd name="connsiteX1" fmla="*/ 2079570 w 2486402"/>
              <a:gd name="connsiteY1" fmla="*/ 700416 h 1726673"/>
              <a:gd name="connsiteX2" fmla="*/ 1675211 w 2486402"/>
              <a:gd name="connsiteY2" fmla="*/ 0 h 1726673"/>
              <a:gd name="connsiteX3" fmla="*/ 1243202 w 2486402"/>
              <a:gd name="connsiteY3" fmla="*/ 105143 h 1726673"/>
              <a:gd name="connsiteX4" fmla="*/ 811192 w 2486402"/>
              <a:gd name="connsiteY4" fmla="*/ 0 h 1726673"/>
              <a:gd name="connsiteX5" fmla="*/ 407772 w 2486402"/>
              <a:gd name="connsiteY5" fmla="*/ 698709 h 1726673"/>
              <a:gd name="connsiteX6" fmla="*/ 446177 w 2486402"/>
              <a:gd name="connsiteY6" fmla="*/ 741381 h 1726673"/>
              <a:gd name="connsiteX7" fmla="*/ 390106 w 2486402"/>
              <a:gd name="connsiteY7" fmla="*/ 1037864 h 1726673"/>
              <a:gd name="connsiteX8" fmla="*/ 197827 w 2486402"/>
              <a:gd name="connsiteY8" fmla="*/ 1062358 h 1726673"/>
              <a:gd name="connsiteX9" fmla="*/ 0 w 2486402"/>
              <a:gd name="connsiteY9" fmla="*/ 1404928 h 1726673"/>
              <a:gd name="connsiteX10" fmla="*/ 1243202 w 2486402"/>
              <a:gd name="connsiteY10" fmla="*/ 1726674 h 1726673"/>
              <a:gd name="connsiteX11" fmla="*/ 2486403 w 2486402"/>
              <a:gd name="connsiteY11" fmla="*/ 1404928 h 1726673"/>
              <a:gd name="connsiteX12" fmla="*/ 2287637 w 2486402"/>
              <a:gd name="connsiteY12" fmla="*/ 1060652 h 1726673"/>
              <a:gd name="connsiteX13" fmla="*/ 2240613 w 2486402"/>
              <a:gd name="connsiteY13" fmla="*/ 1069613 h 1726673"/>
              <a:gd name="connsiteX14" fmla="*/ 2011892 w 2486402"/>
              <a:gd name="connsiteY14" fmla="*/ 872810 h 1726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486402" h="1726673">
                <a:moveTo>
                  <a:pt x="2011807" y="872810"/>
                </a:moveTo>
                <a:cubicBezTo>
                  <a:pt x="2006772" y="805474"/>
                  <a:pt x="2033569" y="743088"/>
                  <a:pt x="2079570" y="700416"/>
                </a:cubicBezTo>
                <a:lnTo>
                  <a:pt x="1675211" y="0"/>
                </a:lnTo>
                <a:cubicBezTo>
                  <a:pt x="1545916" y="67165"/>
                  <a:pt x="1398954" y="105143"/>
                  <a:pt x="1243202" y="105143"/>
                </a:cubicBezTo>
                <a:cubicBezTo>
                  <a:pt x="1087449" y="105143"/>
                  <a:pt x="940488" y="67165"/>
                  <a:pt x="811192" y="0"/>
                </a:cubicBezTo>
                <a:lnTo>
                  <a:pt x="407772" y="698709"/>
                </a:lnTo>
                <a:cubicBezTo>
                  <a:pt x="422110" y="710828"/>
                  <a:pt x="435082" y="725080"/>
                  <a:pt x="446177" y="741381"/>
                </a:cubicBezTo>
                <a:cubicBezTo>
                  <a:pt x="512574" y="838758"/>
                  <a:pt x="487483" y="971467"/>
                  <a:pt x="390106" y="1037864"/>
                </a:cubicBezTo>
                <a:cubicBezTo>
                  <a:pt x="331475" y="1077891"/>
                  <a:pt x="259957" y="1084633"/>
                  <a:pt x="197827" y="1062358"/>
                </a:cubicBezTo>
                <a:lnTo>
                  <a:pt x="0" y="1404928"/>
                </a:lnTo>
                <a:cubicBezTo>
                  <a:pt x="368173" y="1609838"/>
                  <a:pt x="791989" y="1726674"/>
                  <a:pt x="1243202" y="1726674"/>
                </a:cubicBezTo>
                <a:cubicBezTo>
                  <a:pt x="1694414" y="1726674"/>
                  <a:pt x="2118230" y="1609838"/>
                  <a:pt x="2486403" y="1404928"/>
                </a:cubicBezTo>
                <a:lnTo>
                  <a:pt x="2287637" y="1060652"/>
                </a:lnTo>
                <a:cubicBezTo>
                  <a:pt x="2272617" y="1065260"/>
                  <a:pt x="2256914" y="1068332"/>
                  <a:pt x="2240613" y="1069613"/>
                </a:cubicBezTo>
                <a:cubicBezTo>
                  <a:pt x="2123095" y="1078403"/>
                  <a:pt x="2020682" y="990328"/>
                  <a:pt x="2011892" y="872810"/>
                </a:cubicBezTo>
                <a:close/>
              </a:path>
            </a:pathLst>
          </a:custGeom>
          <a:solidFill>
            <a:srgbClr val="171717"/>
          </a:solidFill>
          <a:ln w="8525" cap="flat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100000" scaled="1"/>
              <a:tileRect/>
            </a:gradFill>
            <a:prstDash val="solid"/>
            <a:miter/>
          </a:ln>
        </p:spPr>
        <p:txBody>
          <a:bodyPr rtlCol="0" anchor="ctr"/>
          <a:lstStyle/>
          <a:p>
            <a:endParaRPr lang="en-ZA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8E4E4104-F2AD-6AFD-66A2-496E1C6352F1}"/>
              </a:ext>
            </a:extLst>
          </p:cNvPr>
          <p:cNvSpPr/>
          <p:nvPr/>
        </p:nvSpPr>
        <p:spPr>
          <a:xfrm>
            <a:off x="9729864" y="3867811"/>
            <a:ext cx="2053881" cy="2153306"/>
          </a:xfrm>
          <a:custGeom>
            <a:avLst/>
            <a:gdLst>
              <a:gd name="connsiteX0" fmla="*/ 1640988 w 2053881"/>
              <a:gd name="connsiteY0" fmla="*/ 45147 h 2153306"/>
              <a:gd name="connsiteX1" fmla="*/ 1356197 w 2053881"/>
              <a:gd name="connsiteY1" fmla="*/ 144828 h 2153306"/>
              <a:gd name="connsiteX2" fmla="*/ 1240812 w 2053881"/>
              <a:gd name="connsiteY2" fmla="*/ 0 h 2153306"/>
              <a:gd name="connsiteX3" fmla="*/ 431839 w 2053881"/>
              <a:gd name="connsiteY3" fmla="*/ 0 h 2153306"/>
              <a:gd name="connsiteX4" fmla="*/ 0 w 2053881"/>
              <a:gd name="connsiteY4" fmla="*/ 748293 h 2153306"/>
              <a:gd name="connsiteX5" fmla="*/ 403420 w 2053881"/>
              <a:gd name="connsiteY5" fmla="*/ 1447088 h 2153306"/>
              <a:gd name="connsiteX6" fmla="*/ 459576 w 2053881"/>
              <a:gd name="connsiteY6" fmla="*/ 1435139 h 2153306"/>
              <a:gd name="connsiteX7" fmla="*/ 688297 w 2053881"/>
              <a:gd name="connsiteY7" fmla="*/ 1631942 h 2153306"/>
              <a:gd name="connsiteX8" fmla="*/ 613365 w 2053881"/>
              <a:gd name="connsiteY8" fmla="*/ 1810737 h 2153306"/>
              <a:gd name="connsiteX9" fmla="*/ 811192 w 2053881"/>
              <a:gd name="connsiteY9" fmla="*/ 2153307 h 2153306"/>
              <a:gd name="connsiteX10" fmla="*/ 2053881 w 2053881"/>
              <a:gd name="connsiteY10" fmla="*/ 85 h 2153306"/>
              <a:gd name="connsiteX11" fmla="*/ 1656862 w 2053881"/>
              <a:gd name="connsiteY11" fmla="*/ 85 h 2153306"/>
              <a:gd name="connsiteX12" fmla="*/ 1641074 w 2053881"/>
              <a:gd name="connsiteY12" fmla="*/ 45232 h 2153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53881" h="2153306">
                <a:moveTo>
                  <a:pt x="1640988" y="45147"/>
                </a:moveTo>
                <a:cubicBezTo>
                  <a:pt x="1589868" y="151314"/>
                  <a:pt x="1462364" y="195949"/>
                  <a:pt x="1356197" y="144828"/>
                </a:cubicBezTo>
                <a:cubicBezTo>
                  <a:pt x="1295346" y="115555"/>
                  <a:pt x="1254723" y="61106"/>
                  <a:pt x="1240812" y="0"/>
                </a:cubicBezTo>
                <a:lnTo>
                  <a:pt x="431839" y="0"/>
                </a:lnTo>
                <a:cubicBezTo>
                  <a:pt x="417757" y="314406"/>
                  <a:pt x="249118" y="588615"/>
                  <a:pt x="0" y="748293"/>
                </a:cubicBezTo>
                <a:lnTo>
                  <a:pt x="403420" y="1447088"/>
                </a:lnTo>
                <a:cubicBezTo>
                  <a:pt x="421086" y="1440772"/>
                  <a:pt x="439947" y="1436590"/>
                  <a:pt x="459576" y="1435139"/>
                </a:cubicBezTo>
                <a:cubicBezTo>
                  <a:pt x="577094" y="1426349"/>
                  <a:pt x="679506" y="1514424"/>
                  <a:pt x="688297" y="1631942"/>
                </a:cubicBezTo>
                <a:cubicBezTo>
                  <a:pt x="693588" y="1702777"/>
                  <a:pt x="663718" y="1768065"/>
                  <a:pt x="613365" y="1810737"/>
                </a:cubicBezTo>
                <a:lnTo>
                  <a:pt x="811192" y="2153307"/>
                </a:lnTo>
                <a:cubicBezTo>
                  <a:pt x="1544636" y="1712421"/>
                  <a:pt x="2038946" y="914628"/>
                  <a:pt x="2053881" y="85"/>
                </a:cubicBezTo>
                <a:lnTo>
                  <a:pt x="1656862" y="85"/>
                </a:lnTo>
                <a:cubicBezTo>
                  <a:pt x="1653363" y="15362"/>
                  <a:pt x="1648157" y="30553"/>
                  <a:pt x="1641074" y="45232"/>
                </a:cubicBezTo>
                <a:close/>
              </a:path>
            </a:pathLst>
          </a:custGeom>
          <a:solidFill>
            <a:srgbClr val="171717"/>
          </a:solidFill>
          <a:ln w="8525" cap="flat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100000" scaled="1"/>
              <a:tileRect/>
            </a:gradFill>
            <a:prstDash val="solid"/>
            <a:miter/>
          </a:ln>
        </p:spPr>
        <p:txBody>
          <a:bodyPr rtlCol="0" anchor="ctr"/>
          <a:lstStyle/>
          <a:p>
            <a:endParaRPr lang="en-ZA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AC056210-4C7B-67ED-C936-1B32887F2A53}"/>
              </a:ext>
            </a:extLst>
          </p:cNvPr>
          <p:cNvSpPr/>
          <p:nvPr/>
        </p:nvSpPr>
        <p:spPr>
          <a:xfrm>
            <a:off x="8151940" y="2046145"/>
            <a:ext cx="173508" cy="206024"/>
          </a:xfrm>
          <a:custGeom>
            <a:avLst/>
            <a:gdLst>
              <a:gd name="connsiteX0" fmla="*/ 116243 w 173508"/>
              <a:gd name="connsiteY0" fmla="*/ 206024 h 206024"/>
              <a:gd name="connsiteX1" fmla="*/ 111805 w 173508"/>
              <a:gd name="connsiteY1" fmla="*/ 205427 h 206024"/>
              <a:gd name="connsiteX2" fmla="*/ 99772 w 173508"/>
              <a:gd name="connsiteY2" fmla="*/ 184518 h 206024"/>
              <a:gd name="connsiteX3" fmla="*/ 131690 w 173508"/>
              <a:gd name="connsiteY3" fmla="*/ 65463 h 206024"/>
              <a:gd name="connsiteX4" fmla="*/ 12636 w 173508"/>
              <a:gd name="connsiteY4" fmla="*/ 33545 h 206024"/>
              <a:gd name="connsiteX5" fmla="*/ 602 w 173508"/>
              <a:gd name="connsiteY5" fmla="*/ 12636 h 206024"/>
              <a:gd name="connsiteX6" fmla="*/ 21512 w 173508"/>
              <a:gd name="connsiteY6" fmla="*/ 602 h 206024"/>
              <a:gd name="connsiteX7" fmla="*/ 173509 w 173508"/>
              <a:gd name="connsiteY7" fmla="*/ 41311 h 206024"/>
              <a:gd name="connsiteX8" fmla="*/ 132800 w 173508"/>
              <a:gd name="connsiteY8" fmla="*/ 193308 h 206024"/>
              <a:gd name="connsiteX9" fmla="*/ 116328 w 173508"/>
              <a:gd name="connsiteY9" fmla="*/ 205939 h 206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3508" h="206024">
                <a:moveTo>
                  <a:pt x="116243" y="206024"/>
                </a:moveTo>
                <a:cubicBezTo>
                  <a:pt x="114792" y="206024"/>
                  <a:pt x="113256" y="205854"/>
                  <a:pt x="111805" y="205427"/>
                </a:cubicBezTo>
                <a:cubicBezTo>
                  <a:pt x="102673" y="202952"/>
                  <a:pt x="97297" y="193650"/>
                  <a:pt x="99772" y="184518"/>
                </a:cubicBezTo>
                <a:lnTo>
                  <a:pt x="131690" y="65463"/>
                </a:lnTo>
                <a:lnTo>
                  <a:pt x="12636" y="33545"/>
                </a:lnTo>
                <a:cubicBezTo>
                  <a:pt x="3504" y="31070"/>
                  <a:pt x="-1873" y="21767"/>
                  <a:pt x="602" y="12636"/>
                </a:cubicBezTo>
                <a:cubicBezTo>
                  <a:pt x="3077" y="3504"/>
                  <a:pt x="12380" y="-1873"/>
                  <a:pt x="21512" y="602"/>
                </a:cubicBezTo>
                <a:lnTo>
                  <a:pt x="173509" y="41311"/>
                </a:lnTo>
                <a:lnTo>
                  <a:pt x="132800" y="193308"/>
                </a:lnTo>
                <a:cubicBezTo>
                  <a:pt x="130751" y="200904"/>
                  <a:pt x="123839" y="205939"/>
                  <a:pt x="116328" y="20593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100000" scaled="1"/>
          </a:gradFill>
          <a:ln w="8525" cap="flat">
            <a:noFill/>
            <a:prstDash val="solid"/>
            <a:miter/>
          </a:ln>
        </p:spPr>
        <p:txBody>
          <a:bodyPr rtlCol="0" anchor="ctr"/>
          <a:lstStyle/>
          <a:p>
            <a:endParaRPr lang="en-ZA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97E7EFE8-7CA6-7E4F-B017-B41719F644A4}"/>
              </a:ext>
            </a:extLst>
          </p:cNvPr>
          <p:cNvSpPr/>
          <p:nvPr/>
        </p:nvSpPr>
        <p:spPr>
          <a:xfrm>
            <a:off x="7153552" y="3734419"/>
            <a:ext cx="232561" cy="140475"/>
          </a:xfrm>
          <a:custGeom>
            <a:avLst/>
            <a:gdLst>
              <a:gd name="connsiteX0" fmla="*/ 215450 w 232561"/>
              <a:gd name="connsiteY0" fmla="*/ 140476 h 140475"/>
              <a:gd name="connsiteX1" fmla="*/ 203417 w 232561"/>
              <a:gd name="connsiteY1" fmla="*/ 135440 h 140475"/>
              <a:gd name="connsiteX2" fmla="*/ 116281 w 232561"/>
              <a:gd name="connsiteY2" fmla="*/ 48305 h 140475"/>
              <a:gd name="connsiteX3" fmla="*/ 29145 w 232561"/>
              <a:gd name="connsiteY3" fmla="*/ 135440 h 140475"/>
              <a:gd name="connsiteX4" fmla="*/ 4993 w 232561"/>
              <a:gd name="connsiteY4" fmla="*/ 135440 h 140475"/>
              <a:gd name="connsiteX5" fmla="*/ 4993 w 232561"/>
              <a:gd name="connsiteY5" fmla="*/ 111288 h 140475"/>
              <a:gd name="connsiteX6" fmla="*/ 116281 w 232561"/>
              <a:gd name="connsiteY6" fmla="*/ 0 h 140475"/>
              <a:gd name="connsiteX7" fmla="*/ 227569 w 232561"/>
              <a:gd name="connsiteY7" fmla="*/ 111288 h 140475"/>
              <a:gd name="connsiteX8" fmla="*/ 227569 w 232561"/>
              <a:gd name="connsiteY8" fmla="*/ 135440 h 140475"/>
              <a:gd name="connsiteX9" fmla="*/ 215535 w 232561"/>
              <a:gd name="connsiteY9" fmla="*/ 140476 h 140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2561" h="140475">
                <a:moveTo>
                  <a:pt x="215450" y="140476"/>
                </a:moveTo>
                <a:cubicBezTo>
                  <a:pt x="211098" y="140476"/>
                  <a:pt x="206745" y="138769"/>
                  <a:pt x="203417" y="135440"/>
                </a:cubicBezTo>
                <a:lnTo>
                  <a:pt x="116281" y="48305"/>
                </a:lnTo>
                <a:lnTo>
                  <a:pt x="29145" y="135440"/>
                </a:lnTo>
                <a:cubicBezTo>
                  <a:pt x="22488" y="142097"/>
                  <a:pt x="11649" y="142097"/>
                  <a:pt x="4993" y="135440"/>
                </a:cubicBezTo>
                <a:cubicBezTo>
                  <a:pt x="-1664" y="128784"/>
                  <a:pt x="-1664" y="117945"/>
                  <a:pt x="4993" y="111288"/>
                </a:cubicBezTo>
                <a:lnTo>
                  <a:pt x="116281" y="0"/>
                </a:lnTo>
                <a:lnTo>
                  <a:pt x="227569" y="111288"/>
                </a:lnTo>
                <a:cubicBezTo>
                  <a:pt x="234226" y="117945"/>
                  <a:pt x="234226" y="128784"/>
                  <a:pt x="227569" y="135440"/>
                </a:cubicBezTo>
                <a:cubicBezTo>
                  <a:pt x="224241" y="138769"/>
                  <a:pt x="219888" y="140476"/>
                  <a:pt x="215535" y="14047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100000" scaled="1"/>
          </a:gradFill>
          <a:ln w="8525" cap="flat">
            <a:noFill/>
            <a:prstDash val="solid"/>
            <a:miter/>
          </a:ln>
        </p:spPr>
        <p:txBody>
          <a:bodyPr rtlCol="0" anchor="ctr"/>
          <a:lstStyle/>
          <a:p>
            <a:endParaRPr lang="en-ZA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3D708BFF-FB24-EFCD-B937-F52AE024054E}"/>
              </a:ext>
            </a:extLst>
          </p:cNvPr>
          <p:cNvSpPr/>
          <p:nvPr/>
        </p:nvSpPr>
        <p:spPr>
          <a:xfrm>
            <a:off x="8168331" y="5430881"/>
            <a:ext cx="173502" cy="206018"/>
          </a:xfrm>
          <a:custGeom>
            <a:avLst/>
            <a:gdLst>
              <a:gd name="connsiteX0" fmla="*/ 57180 w 173502"/>
              <a:gd name="connsiteY0" fmla="*/ 205934 h 206018"/>
              <a:gd name="connsiteX1" fmla="*/ 40709 w 173502"/>
              <a:gd name="connsiteY1" fmla="*/ 193302 h 206018"/>
              <a:gd name="connsiteX2" fmla="*/ 0 w 173502"/>
              <a:gd name="connsiteY2" fmla="*/ 41305 h 206018"/>
              <a:gd name="connsiteX3" fmla="*/ 151997 w 173502"/>
              <a:gd name="connsiteY3" fmla="*/ 596 h 206018"/>
              <a:gd name="connsiteX4" fmla="*/ 172906 w 173502"/>
              <a:gd name="connsiteY4" fmla="*/ 12630 h 206018"/>
              <a:gd name="connsiteX5" fmla="*/ 160873 w 173502"/>
              <a:gd name="connsiteY5" fmla="*/ 33539 h 206018"/>
              <a:gd name="connsiteX6" fmla="*/ 41818 w 173502"/>
              <a:gd name="connsiteY6" fmla="*/ 65458 h 206018"/>
              <a:gd name="connsiteX7" fmla="*/ 73737 w 173502"/>
              <a:gd name="connsiteY7" fmla="*/ 184512 h 206018"/>
              <a:gd name="connsiteX8" fmla="*/ 61703 w 173502"/>
              <a:gd name="connsiteY8" fmla="*/ 205421 h 206018"/>
              <a:gd name="connsiteX9" fmla="*/ 57266 w 173502"/>
              <a:gd name="connsiteY9" fmla="*/ 206019 h 206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3502" h="206018">
                <a:moveTo>
                  <a:pt x="57180" y="205934"/>
                </a:moveTo>
                <a:cubicBezTo>
                  <a:pt x="49670" y="205934"/>
                  <a:pt x="42757" y="200898"/>
                  <a:pt x="40709" y="193302"/>
                </a:cubicBezTo>
                <a:lnTo>
                  <a:pt x="0" y="41305"/>
                </a:lnTo>
                <a:lnTo>
                  <a:pt x="151997" y="596"/>
                </a:lnTo>
                <a:cubicBezTo>
                  <a:pt x="161129" y="-1879"/>
                  <a:pt x="170431" y="3584"/>
                  <a:pt x="172906" y="12630"/>
                </a:cubicBezTo>
                <a:cubicBezTo>
                  <a:pt x="175381" y="21762"/>
                  <a:pt x="169919" y="31064"/>
                  <a:pt x="160873" y="33539"/>
                </a:cubicBezTo>
                <a:lnTo>
                  <a:pt x="41818" y="65458"/>
                </a:lnTo>
                <a:lnTo>
                  <a:pt x="73737" y="184512"/>
                </a:lnTo>
                <a:cubicBezTo>
                  <a:pt x="76212" y="193644"/>
                  <a:pt x="70750" y="202946"/>
                  <a:pt x="61703" y="205421"/>
                </a:cubicBezTo>
                <a:cubicBezTo>
                  <a:pt x="60253" y="205848"/>
                  <a:pt x="58716" y="206019"/>
                  <a:pt x="57266" y="20601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100000" scaled="1"/>
          </a:gradFill>
          <a:ln w="8525" cap="flat">
            <a:noFill/>
            <a:prstDash val="solid"/>
            <a:miter/>
          </a:ln>
        </p:spPr>
        <p:txBody>
          <a:bodyPr rtlCol="0" anchor="ctr"/>
          <a:lstStyle/>
          <a:p>
            <a:endParaRPr lang="en-ZA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290D2F97-8AF0-2DFC-CA96-9035E07075A3}"/>
              </a:ext>
            </a:extLst>
          </p:cNvPr>
          <p:cNvSpPr/>
          <p:nvPr/>
        </p:nvSpPr>
        <p:spPr>
          <a:xfrm>
            <a:off x="10122445" y="5398189"/>
            <a:ext cx="173423" cy="206024"/>
          </a:xfrm>
          <a:custGeom>
            <a:avLst/>
            <a:gdLst>
              <a:gd name="connsiteX0" fmla="*/ 156435 w 173423"/>
              <a:gd name="connsiteY0" fmla="*/ 205939 h 206024"/>
              <a:gd name="connsiteX1" fmla="*/ 151997 w 173423"/>
              <a:gd name="connsiteY1" fmla="*/ 205342 h 206024"/>
              <a:gd name="connsiteX2" fmla="*/ 0 w 173423"/>
              <a:gd name="connsiteY2" fmla="*/ 164633 h 206024"/>
              <a:gd name="connsiteX3" fmla="*/ 40709 w 173423"/>
              <a:gd name="connsiteY3" fmla="*/ 12635 h 206024"/>
              <a:gd name="connsiteX4" fmla="*/ 61618 w 173423"/>
              <a:gd name="connsiteY4" fmla="*/ 602 h 206024"/>
              <a:gd name="connsiteX5" fmla="*/ 73652 w 173423"/>
              <a:gd name="connsiteY5" fmla="*/ 21511 h 206024"/>
              <a:gd name="connsiteX6" fmla="*/ 41733 w 173423"/>
              <a:gd name="connsiteY6" fmla="*/ 140566 h 206024"/>
              <a:gd name="connsiteX7" fmla="*/ 160787 w 173423"/>
              <a:gd name="connsiteY7" fmla="*/ 172484 h 206024"/>
              <a:gd name="connsiteX8" fmla="*/ 172821 w 173423"/>
              <a:gd name="connsiteY8" fmla="*/ 193394 h 206024"/>
              <a:gd name="connsiteX9" fmla="*/ 156350 w 173423"/>
              <a:gd name="connsiteY9" fmla="*/ 206024 h 206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3423" h="206024">
                <a:moveTo>
                  <a:pt x="156435" y="205939"/>
                </a:moveTo>
                <a:cubicBezTo>
                  <a:pt x="154984" y="205939"/>
                  <a:pt x="153533" y="205768"/>
                  <a:pt x="151997" y="205342"/>
                </a:cubicBezTo>
                <a:lnTo>
                  <a:pt x="0" y="164633"/>
                </a:lnTo>
                <a:lnTo>
                  <a:pt x="40709" y="12635"/>
                </a:lnTo>
                <a:cubicBezTo>
                  <a:pt x="43184" y="3504"/>
                  <a:pt x="52486" y="-1873"/>
                  <a:pt x="61618" y="602"/>
                </a:cubicBezTo>
                <a:cubicBezTo>
                  <a:pt x="70750" y="3077"/>
                  <a:pt x="76127" y="12379"/>
                  <a:pt x="73652" y="21511"/>
                </a:cubicBezTo>
                <a:lnTo>
                  <a:pt x="41733" y="140566"/>
                </a:lnTo>
                <a:lnTo>
                  <a:pt x="160787" y="172484"/>
                </a:lnTo>
                <a:cubicBezTo>
                  <a:pt x="169919" y="174959"/>
                  <a:pt x="175296" y="184262"/>
                  <a:pt x="172821" y="193394"/>
                </a:cubicBezTo>
                <a:cubicBezTo>
                  <a:pt x="170773" y="200989"/>
                  <a:pt x="163860" y="206024"/>
                  <a:pt x="156350" y="20602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100000" scaled="1"/>
          </a:gradFill>
          <a:ln w="8525" cap="flat">
            <a:noFill/>
            <a:prstDash val="solid"/>
            <a:miter/>
          </a:ln>
        </p:spPr>
        <p:txBody>
          <a:bodyPr rtlCol="0" anchor="ctr"/>
          <a:lstStyle/>
          <a:p>
            <a:endParaRPr lang="en-ZA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012479AB-27A6-49D4-1988-67A4B9FCBD89}"/>
              </a:ext>
            </a:extLst>
          </p:cNvPr>
          <p:cNvSpPr/>
          <p:nvPr/>
        </p:nvSpPr>
        <p:spPr>
          <a:xfrm>
            <a:off x="11061781" y="3775426"/>
            <a:ext cx="232561" cy="140432"/>
          </a:xfrm>
          <a:custGeom>
            <a:avLst/>
            <a:gdLst>
              <a:gd name="connsiteX0" fmla="*/ 116280 w 232561"/>
              <a:gd name="connsiteY0" fmla="*/ 140433 h 140432"/>
              <a:gd name="connsiteX1" fmla="*/ 4992 w 232561"/>
              <a:gd name="connsiteY1" fmla="*/ 29145 h 140432"/>
              <a:gd name="connsiteX2" fmla="*/ 4992 w 232561"/>
              <a:gd name="connsiteY2" fmla="*/ 4993 h 140432"/>
              <a:gd name="connsiteX3" fmla="*/ 29145 w 232561"/>
              <a:gd name="connsiteY3" fmla="*/ 4993 h 140432"/>
              <a:gd name="connsiteX4" fmla="*/ 116280 w 232561"/>
              <a:gd name="connsiteY4" fmla="*/ 92128 h 140432"/>
              <a:gd name="connsiteX5" fmla="*/ 203416 w 232561"/>
              <a:gd name="connsiteY5" fmla="*/ 4993 h 140432"/>
              <a:gd name="connsiteX6" fmla="*/ 227569 w 232561"/>
              <a:gd name="connsiteY6" fmla="*/ 4993 h 140432"/>
              <a:gd name="connsiteX7" fmla="*/ 227569 w 232561"/>
              <a:gd name="connsiteY7" fmla="*/ 29145 h 140432"/>
              <a:gd name="connsiteX8" fmla="*/ 116280 w 232561"/>
              <a:gd name="connsiteY8" fmla="*/ 140433 h 140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2561" h="140432">
                <a:moveTo>
                  <a:pt x="116280" y="140433"/>
                </a:moveTo>
                <a:lnTo>
                  <a:pt x="4992" y="29145"/>
                </a:lnTo>
                <a:cubicBezTo>
                  <a:pt x="-1664" y="22488"/>
                  <a:pt x="-1664" y="11649"/>
                  <a:pt x="4992" y="4993"/>
                </a:cubicBezTo>
                <a:cubicBezTo>
                  <a:pt x="11649" y="-1664"/>
                  <a:pt x="22488" y="-1664"/>
                  <a:pt x="29145" y="4993"/>
                </a:cubicBezTo>
                <a:lnTo>
                  <a:pt x="116280" y="92128"/>
                </a:lnTo>
                <a:lnTo>
                  <a:pt x="203416" y="4993"/>
                </a:lnTo>
                <a:cubicBezTo>
                  <a:pt x="210074" y="-1664"/>
                  <a:pt x="220912" y="-1664"/>
                  <a:pt x="227569" y="4993"/>
                </a:cubicBezTo>
                <a:cubicBezTo>
                  <a:pt x="234225" y="11649"/>
                  <a:pt x="234225" y="22488"/>
                  <a:pt x="227569" y="29145"/>
                </a:cubicBezTo>
                <a:lnTo>
                  <a:pt x="116280" y="14043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100000" scaled="1"/>
          </a:gradFill>
          <a:ln w="8525" cap="flat">
            <a:noFill/>
            <a:prstDash val="solid"/>
            <a:miter/>
          </a:ln>
        </p:spPr>
        <p:txBody>
          <a:bodyPr rtlCol="0" anchor="ctr"/>
          <a:lstStyle/>
          <a:p>
            <a:endParaRPr lang="en-ZA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21829EE1-28A6-BA01-038D-C086A01849BF}"/>
              </a:ext>
            </a:extLst>
          </p:cNvPr>
          <p:cNvSpPr/>
          <p:nvPr/>
        </p:nvSpPr>
        <p:spPr>
          <a:xfrm>
            <a:off x="10106060" y="2013464"/>
            <a:ext cx="173417" cy="206018"/>
          </a:xfrm>
          <a:custGeom>
            <a:avLst/>
            <a:gdLst>
              <a:gd name="connsiteX0" fmla="*/ 17068 w 173417"/>
              <a:gd name="connsiteY0" fmla="*/ 206019 h 206018"/>
              <a:gd name="connsiteX1" fmla="*/ 596 w 173417"/>
              <a:gd name="connsiteY1" fmla="*/ 193388 h 206018"/>
              <a:gd name="connsiteX2" fmla="*/ 12630 w 173417"/>
              <a:gd name="connsiteY2" fmla="*/ 172479 h 206018"/>
              <a:gd name="connsiteX3" fmla="*/ 131685 w 173417"/>
              <a:gd name="connsiteY3" fmla="*/ 140560 h 206018"/>
              <a:gd name="connsiteX4" fmla="*/ 99766 w 173417"/>
              <a:gd name="connsiteY4" fmla="*/ 21506 h 206018"/>
              <a:gd name="connsiteX5" fmla="*/ 111799 w 173417"/>
              <a:gd name="connsiteY5" fmla="*/ 596 h 206018"/>
              <a:gd name="connsiteX6" fmla="*/ 132709 w 173417"/>
              <a:gd name="connsiteY6" fmla="*/ 12630 h 206018"/>
              <a:gd name="connsiteX7" fmla="*/ 173417 w 173417"/>
              <a:gd name="connsiteY7" fmla="*/ 164627 h 206018"/>
              <a:gd name="connsiteX8" fmla="*/ 21420 w 173417"/>
              <a:gd name="connsiteY8" fmla="*/ 205336 h 206018"/>
              <a:gd name="connsiteX9" fmla="*/ 16983 w 173417"/>
              <a:gd name="connsiteY9" fmla="*/ 205933 h 206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3417" h="206018">
                <a:moveTo>
                  <a:pt x="17068" y="206019"/>
                </a:moveTo>
                <a:cubicBezTo>
                  <a:pt x="9558" y="206019"/>
                  <a:pt x="2645" y="200983"/>
                  <a:pt x="596" y="193388"/>
                </a:cubicBezTo>
                <a:cubicBezTo>
                  <a:pt x="-1879" y="184256"/>
                  <a:pt x="3584" y="174954"/>
                  <a:pt x="12630" y="172479"/>
                </a:cubicBezTo>
                <a:lnTo>
                  <a:pt x="131685" y="140560"/>
                </a:lnTo>
                <a:lnTo>
                  <a:pt x="99766" y="21506"/>
                </a:lnTo>
                <a:cubicBezTo>
                  <a:pt x="97291" y="12374"/>
                  <a:pt x="102753" y="3071"/>
                  <a:pt x="111799" y="596"/>
                </a:cubicBezTo>
                <a:cubicBezTo>
                  <a:pt x="120931" y="-1878"/>
                  <a:pt x="130234" y="3583"/>
                  <a:pt x="132709" y="12630"/>
                </a:cubicBezTo>
                <a:lnTo>
                  <a:pt x="173417" y="164627"/>
                </a:lnTo>
                <a:lnTo>
                  <a:pt x="21420" y="205336"/>
                </a:lnTo>
                <a:cubicBezTo>
                  <a:pt x="19970" y="205763"/>
                  <a:pt x="18433" y="205933"/>
                  <a:pt x="16983" y="20593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100000" scaled="1"/>
          </a:gradFill>
          <a:ln w="8525" cap="flat">
            <a:noFill/>
            <a:prstDash val="solid"/>
            <a:miter/>
          </a:ln>
        </p:spPr>
        <p:txBody>
          <a:bodyPr rtlCol="0" anchor="ctr"/>
          <a:lstStyle/>
          <a:p>
            <a:endParaRPr lang="en-ZA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437A0C2-090F-F060-C2C5-8B8C76BF1C4B}"/>
              </a:ext>
            </a:extLst>
          </p:cNvPr>
          <p:cNvSpPr txBox="1"/>
          <p:nvPr/>
        </p:nvSpPr>
        <p:spPr>
          <a:xfrm>
            <a:off x="7983772" y="1646541"/>
            <a:ext cx="248640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en-US" sz="1600" b="1" dirty="0" err="1">
                <a:solidFill>
                  <a:schemeClr val="bg1"/>
                </a:solidFill>
              </a:rPr>
              <a:t>Tytocare</a:t>
            </a:r>
            <a:endParaRPr lang="en-US" altLang="en-US" sz="1600" b="1" dirty="0">
              <a:solidFill>
                <a:schemeClr val="bg1"/>
              </a:solidFill>
            </a:endParaRPr>
          </a:p>
          <a:p>
            <a:pPr algn="ctr"/>
            <a:r>
              <a:rPr lang="en-US" altLang="en-US" sz="1400" dirty="0">
                <a:solidFill>
                  <a:schemeClr val="bg1"/>
                </a:solidFill>
              </a:rPr>
              <a:t>(device </a:t>
            </a:r>
            <a:br>
              <a:rPr lang="en-US" altLang="en-US" sz="1400" dirty="0">
                <a:solidFill>
                  <a:schemeClr val="bg1"/>
                </a:solidFill>
              </a:rPr>
            </a:br>
            <a:r>
              <a:rPr lang="en-US" altLang="en-US" sz="1400" dirty="0">
                <a:solidFill>
                  <a:schemeClr val="bg1"/>
                </a:solidFill>
              </a:rPr>
              <a:t>manufacturer)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30A0803-7663-2DA1-30FB-CBECAE04E485}"/>
              </a:ext>
            </a:extLst>
          </p:cNvPr>
          <p:cNvSpPr txBox="1"/>
          <p:nvPr/>
        </p:nvSpPr>
        <p:spPr>
          <a:xfrm>
            <a:off x="9585123" y="2616501"/>
            <a:ext cx="248640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en-US" sz="1600" b="1" dirty="0">
                <a:solidFill>
                  <a:schemeClr val="bg1"/>
                </a:solidFill>
              </a:rPr>
              <a:t>Device </a:t>
            </a:r>
            <a:br>
              <a:rPr lang="en-US" altLang="en-US" sz="1600" b="1" dirty="0">
                <a:solidFill>
                  <a:schemeClr val="bg1"/>
                </a:solidFill>
              </a:rPr>
            </a:br>
            <a:r>
              <a:rPr lang="en-US" altLang="en-US" sz="1600" b="1" dirty="0">
                <a:solidFill>
                  <a:schemeClr val="bg1"/>
                </a:solidFill>
              </a:rPr>
              <a:t>importer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035BE37-F361-BEB0-BF25-63AB9DA63A8B}"/>
              </a:ext>
            </a:extLst>
          </p:cNvPr>
          <p:cNvSpPr txBox="1"/>
          <p:nvPr/>
        </p:nvSpPr>
        <p:spPr>
          <a:xfrm>
            <a:off x="9542636" y="4365167"/>
            <a:ext cx="248640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en-US" sz="1600" b="1" dirty="0">
                <a:solidFill>
                  <a:schemeClr val="bg1"/>
                </a:solidFill>
              </a:rPr>
              <a:t>Core group</a:t>
            </a:r>
            <a:br>
              <a:rPr lang="en-US" altLang="en-US" sz="1600" b="1" dirty="0">
                <a:solidFill>
                  <a:schemeClr val="bg1"/>
                </a:solidFill>
              </a:rPr>
            </a:br>
            <a:r>
              <a:rPr lang="en-US" altLang="en-US" sz="1600" dirty="0">
                <a:solidFill>
                  <a:schemeClr val="bg1"/>
                </a:solidFill>
              </a:rPr>
              <a:t>(</a:t>
            </a:r>
            <a:r>
              <a:rPr lang="en-US" altLang="en-US" sz="1600" dirty="0" err="1">
                <a:solidFill>
                  <a:schemeClr val="bg1"/>
                </a:solidFill>
              </a:rPr>
              <a:t>iStore</a:t>
            </a:r>
            <a:r>
              <a:rPr lang="en-US" altLang="en-US" sz="16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D6518F42-EA48-ADD3-C10D-EAD469499F8A}"/>
              </a:ext>
            </a:extLst>
          </p:cNvPr>
          <p:cNvSpPr txBox="1"/>
          <p:nvPr/>
        </p:nvSpPr>
        <p:spPr>
          <a:xfrm>
            <a:off x="7983772" y="5320348"/>
            <a:ext cx="248640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en-US" sz="1600" b="1" dirty="0">
                <a:solidFill>
                  <a:schemeClr val="bg1"/>
                </a:solidFill>
              </a:rPr>
              <a:t>Online mall </a:t>
            </a:r>
            <a:br>
              <a:rPr lang="en-US" altLang="en-US" sz="1600" b="1" dirty="0">
                <a:solidFill>
                  <a:schemeClr val="bg1"/>
                </a:solidFill>
              </a:rPr>
            </a:br>
            <a:r>
              <a:rPr lang="en-US" altLang="en-US" sz="1600" b="1" dirty="0">
                <a:solidFill>
                  <a:schemeClr val="bg1"/>
                </a:solidFill>
              </a:rPr>
              <a:t>operator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1A5BBF3-2F48-2077-152A-C45EDAA9D893}"/>
              </a:ext>
            </a:extLst>
          </p:cNvPr>
          <p:cNvSpPr txBox="1"/>
          <p:nvPr/>
        </p:nvSpPr>
        <p:spPr>
          <a:xfrm>
            <a:off x="6418441" y="4365167"/>
            <a:ext cx="248640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en-US" sz="1600" b="1" dirty="0">
                <a:solidFill>
                  <a:schemeClr val="bg1"/>
                </a:solidFill>
              </a:rPr>
              <a:t>Device </a:t>
            </a:r>
            <a:br>
              <a:rPr lang="en-US" altLang="en-US" sz="1600" b="1" dirty="0">
                <a:solidFill>
                  <a:schemeClr val="bg1"/>
                </a:solidFill>
              </a:rPr>
            </a:br>
            <a:r>
              <a:rPr lang="en-US" altLang="en-US" sz="1600" b="1" dirty="0">
                <a:solidFill>
                  <a:schemeClr val="bg1"/>
                </a:solidFill>
              </a:rPr>
              <a:t>rental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73E3EC5-905E-6FB5-974A-13C117E32BAB}"/>
              </a:ext>
            </a:extLst>
          </p:cNvPr>
          <p:cNvSpPr txBox="1"/>
          <p:nvPr/>
        </p:nvSpPr>
        <p:spPr>
          <a:xfrm>
            <a:off x="6449263" y="2616501"/>
            <a:ext cx="248640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en-US" sz="1600" b="1" dirty="0">
                <a:solidFill>
                  <a:schemeClr val="bg1"/>
                </a:solidFill>
              </a:rPr>
              <a:t>Device</a:t>
            </a:r>
          </a:p>
          <a:p>
            <a:pPr algn="ctr"/>
            <a:r>
              <a:rPr lang="en-US" altLang="en-US" sz="1600" b="1" dirty="0">
                <a:solidFill>
                  <a:schemeClr val="bg1"/>
                </a:solidFill>
              </a:rPr>
              <a:t>distributor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5874F195-5EFA-A11F-E712-876323C1B22D}"/>
              </a:ext>
            </a:extLst>
          </p:cNvPr>
          <p:cNvSpPr txBox="1"/>
          <p:nvPr/>
        </p:nvSpPr>
        <p:spPr>
          <a:xfrm>
            <a:off x="8272777" y="3467794"/>
            <a:ext cx="191131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ZA" sz="2400" b="1" dirty="0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8100000" scaled="1"/>
                </a:gradFill>
              </a:rPr>
              <a:t>Discovery </a:t>
            </a:r>
            <a:br>
              <a:rPr lang="en-ZA" sz="2400" b="1" dirty="0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8100000" scaled="1"/>
                </a:gradFill>
              </a:rPr>
            </a:br>
            <a:r>
              <a:rPr lang="en-ZA" sz="2400" b="1" dirty="0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8100000" scaled="1"/>
                </a:gradFill>
              </a:rPr>
              <a:t>Health</a:t>
            </a:r>
          </a:p>
        </p:txBody>
      </p:sp>
    </p:spTree>
    <p:extLst>
      <p:ext uri="{BB962C8B-B14F-4D97-AF65-F5344CB8AC3E}">
        <p14:creationId xmlns:p14="http://schemas.microsoft.com/office/powerpoint/2010/main" val="3877943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Xnm6ZUssVXroFnPvgArs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HxOUchcueDqVcIFqfHc0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MRRlWAv_dIgnIy3R0AUkA"/>
</p:tagLst>
</file>

<file path=ppt/theme/theme1.xml><?xml version="1.0" encoding="utf-8"?>
<a:theme xmlns:a="http://schemas.openxmlformats.org/drawingml/2006/main" name="CHARCOAL">
  <a:themeElements>
    <a:clrScheme name="Health Jul 2023">
      <a:dk1>
        <a:srgbClr val="292B2C"/>
      </a:dk1>
      <a:lt1>
        <a:srgbClr val="FFFFFF"/>
      </a:lt1>
      <a:dk2>
        <a:srgbClr val="292B2C"/>
      </a:dk2>
      <a:lt2>
        <a:srgbClr val="FFFFFF"/>
      </a:lt2>
      <a:accent1>
        <a:srgbClr val="1EBEAA"/>
      </a:accent1>
      <a:accent2>
        <a:srgbClr val="3D45E0"/>
      </a:accent2>
      <a:accent3>
        <a:srgbClr val="00A0D2"/>
      </a:accent3>
      <a:accent4>
        <a:srgbClr val="B0D736"/>
      </a:accent4>
      <a:accent5>
        <a:srgbClr val="FCB812"/>
      </a:accent5>
      <a:accent6>
        <a:srgbClr val="F00A23"/>
      </a:accent6>
      <a:hlink>
        <a:srgbClr val="FFFFFF"/>
      </a:hlink>
      <a:folHlink>
        <a:srgbClr val="FFFFFF"/>
      </a:folHlink>
    </a:clrScheme>
    <a:fontScheme name="Custom 50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>
        <a:spAutoFit/>
      </a:bodyPr>
      <a:lstStyle>
        <a:defPPr algn="l">
          <a:lnSpc>
            <a:spcPct val="110000"/>
          </a:lnSpc>
          <a:defRPr b="0" i="0" u="none" strike="noStrike" dirty="0" smtClean="0">
            <a:solidFill>
              <a:srgbClr val="666666"/>
            </a:solidFill>
            <a:effectLst/>
            <a:latin typeface="+mj-lt"/>
          </a:defRPr>
        </a:defPPr>
      </a:lstStyle>
    </a:txDef>
  </a:objectDefaults>
  <a:extraClrSchemeLst/>
  <a:custClrLst>
    <a:custClr>
      <a:srgbClr val="114B8A"/>
    </a:custClr>
    <a:custClr>
      <a:srgbClr val="FFFFFF"/>
    </a:custClr>
    <a:custClr>
      <a:srgbClr val="292B2C"/>
    </a:custClr>
    <a:custClr>
      <a:srgbClr val="114B8A"/>
    </a:custClr>
    <a:custClr>
      <a:srgbClr val="292B2C"/>
    </a:custClr>
    <a:custClr>
      <a:srgbClr val="3D45E0"/>
    </a:custClr>
    <a:custClr>
      <a:srgbClr val="00A0D2"/>
    </a:custClr>
    <a:custClr>
      <a:srgbClr val="00D6FF"/>
    </a:custClr>
    <a:custClr>
      <a:srgbClr val="1EBEAA"/>
    </a:custClr>
    <a:custClr>
      <a:srgbClr val="00D6FF"/>
    </a:custClr>
    <a:custClr>
      <a:srgbClr val="FCB812"/>
    </a:custClr>
    <a:custClr>
      <a:srgbClr val="F00A23"/>
    </a:custClr>
    <a:custClr>
      <a:srgbClr val="AADB1E"/>
    </a:custClr>
    <a:custClr>
      <a:srgbClr val="1EBEAA"/>
    </a:custClr>
    <a:custClr>
      <a:srgbClr val="00D6FF"/>
    </a:custClr>
    <a:custClr>
      <a:srgbClr val="00A0D2"/>
    </a:custClr>
    <a:custClr>
      <a:srgbClr val="9440E8"/>
    </a:custClr>
    <a:custClr>
      <a:srgbClr val="3D45E0"/>
    </a:custClr>
    <a:custClr>
      <a:srgbClr val="820082"/>
    </a:custClr>
    <a:custClr>
      <a:srgbClr val="C6007E"/>
    </a:custClr>
    <a:custClr>
      <a:srgbClr val="FF5A22"/>
    </a:custClr>
    <a:custClr>
      <a:srgbClr val="F8116A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BE8C30"/>
    </a:custClr>
    <a:custClr>
      <a:srgbClr val="808080"/>
    </a:custClr>
    <a:custClr>
      <a:srgbClr val="B2623D"/>
    </a:custClr>
    <a:custClr>
      <a:srgbClr val="3070B2"/>
    </a:custClr>
    <a:custClr>
      <a:srgbClr val="96659A"/>
    </a:custClr>
  </a:custClrLst>
  <a:extLst>
    <a:ext uri="{05A4C25C-085E-4340-85A3-A5531E510DB2}">
      <thm15:themeFamily xmlns:thm15="http://schemas.microsoft.com/office/thememl/2012/main" name="11.2021_Board Training_GOG_JF updates  -  Read-Only" id="{EC07B2B8-69C5-4937-A520-87DFAEC360CC}" vid="{73F45319-F093-40AC-BA6E-164FA1DE55A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11236</TotalTime>
  <Words>847</Words>
  <Application>Microsoft Office PowerPoint</Application>
  <PresentationFormat>Widescreen</PresentationFormat>
  <Paragraphs>111</Paragraphs>
  <Slides>17</Slides>
  <Notes>5</Notes>
  <HiddenSlides>0</HiddenSlides>
  <MMClips>2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Open Sans</vt:lpstr>
      <vt:lpstr>Open Sans Light</vt:lpstr>
      <vt:lpstr>Wingdings</vt:lpstr>
      <vt:lpstr>CHARCOAL</vt:lpstr>
      <vt:lpstr>think-cell Slide</vt:lpstr>
      <vt:lpstr>Global health trends - digital health</vt:lpstr>
      <vt:lpstr>Agenda</vt:lpstr>
      <vt:lpstr>Accelerated by the pandemic, the movement towards  digital health is in full force</vt:lpstr>
      <vt:lpstr>Digital capabilities available span the full healthcare pillars,  from screening to treatment  </vt:lpstr>
      <vt:lpstr>Key current trends defining strategies in the healthcare space</vt:lpstr>
      <vt:lpstr>Agenda</vt:lpstr>
      <vt:lpstr>Globally, trends show significant increases in  telehealth volumes since pandemic</vt:lpstr>
      <vt:lpstr>Driving uptake for digital health</vt:lpstr>
      <vt:lpstr>Expanding use cases and ACCESS  </vt:lpstr>
      <vt:lpstr>Agenda</vt:lpstr>
      <vt:lpstr>Digital health platform |  journey thus far</vt:lpstr>
      <vt:lpstr>Digital health platform | orchestrate an integrated ecosystem that enables holistic digital care delivery </vt:lpstr>
      <vt:lpstr>Digital interfaces  </vt:lpstr>
      <vt:lpstr>PowerPoint Presentation</vt:lpstr>
      <vt:lpstr>Hospital at Home</vt:lpstr>
      <vt:lpstr>Hospital at Home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Industry Workshop</dc:title>
  <dc:creator>Media Drawer</dc:creator>
  <cp:lastModifiedBy>Lianne Osterberger</cp:lastModifiedBy>
  <cp:revision>226</cp:revision>
  <dcterms:created xsi:type="dcterms:W3CDTF">2022-04-19T10:35:57Z</dcterms:created>
  <dcterms:modified xsi:type="dcterms:W3CDTF">2023-07-18T10:27:01Z</dcterms:modified>
</cp:coreProperties>
</file>