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5.xml" ContentType="application/vnd.openxmlformats-officedocument.presentationml.tags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3.xml" ContentType="application/vnd.openxmlformats-officedocument.presentationml.notesSlide+xml"/>
  <Override PartName="/ppt/charts/chart3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4.xml" ContentType="application/vnd.openxmlformats-officedocument.drawingml.char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16.xml" ContentType="application/vnd.openxmlformats-officedocument.presentationml.notesSlide+xml"/>
  <Override PartName="/ppt/tags/tag15.xml" ContentType="application/vnd.openxmlformats-officedocument.presentationml.tags+xml"/>
  <Override PartName="/ppt/notesSlides/notesSlide17.xml" ContentType="application/vnd.openxmlformats-officedocument.presentationml.notesSlide+xml"/>
  <Override PartName="/ppt/charts/chart9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10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11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69" r:id="rId2"/>
    <p:sldMasterId id="2147483700" r:id="rId3"/>
  </p:sldMasterIdLst>
  <p:notesMasterIdLst>
    <p:notesMasterId r:id="rId55"/>
  </p:notesMasterIdLst>
  <p:sldIdLst>
    <p:sldId id="2147479393" r:id="rId4"/>
    <p:sldId id="2147479394" r:id="rId5"/>
    <p:sldId id="316" r:id="rId6"/>
    <p:sldId id="2147479395" r:id="rId7"/>
    <p:sldId id="2147479396" r:id="rId8"/>
    <p:sldId id="2147479397" r:id="rId9"/>
    <p:sldId id="2147479398" r:id="rId10"/>
    <p:sldId id="2147479399" r:id="rId11"/>
    <p:sldId id="2147479426" r:id="rId12"/>
    <p:sldId id="322" r:id="rId13"/>
    <p:sldId id="323" r:id="rId14"/>
    <p:sldId id="324" r:id="rId15"/>
    <p:sldId id="2147479156" r:id="rId16"/>
    <p:sldId id="2147472833" r:id="rId17"/>
    <p:sldId id="2147479425" r:id="rId18"/>
    <p:sldId id="2146845668" r:id="rId19"/>
    <p:sldId id="2147479411" r:id="rId20"/>
    <p:sldId id="326" r:id="rId21"/>
    <p:sldId id="358" r:id="rId22"/>
    <p:sldId id="2147479400" r:id="rId23"/>
    <p:sldId id="2147479414" r:id="rId24"/>
    <p:sldId id="2147479416" r:id="rId25"/>
    <p:sldId id="2147479427" r:id="rId26"/>
    <p:sldId id="2147479428" r:id="rId27"/>
    <p:sldId id="2147479403" r:id="rId28"/>
    <p:sldId id="2147479413" r:id="rId29"/>
    <p:sldId id="357" r:id="rId30"/>
    <p:sldId id="2147479415" r:id="rId31"/>
    <p:sldId id="2147479429" r:id="rId32"/>
    <p:sldId id="2147479404" r:id="rId33"/>
    <p:sldId id="2147479405" r:id="rId34"/>
    <p:sldId id="290" r:id="rId35"/>
    <p:sldId id="533" r:id="rId36"/>
    <p:sldId id="2147479407" r:id="rId37"/>
    <p:sldId id="297" r:id="rId38"/>
    <p:sldId id="353" r:id="rId39"/>
    <p:sldId id="2147479408" r:id="rId40"/>
    <p:sldId id="299" r:id="rId41"/>
    <p:sldId id="2147479409" r:id="rId42"/>
    <p:sldId id="2146845697" r:id="rId43"/>
    <p:sldId id="2147474392" r:id="rId44"/>
    <p:sldId id="2146845688" r:id="rId45"/>
    <p:sldId id="2146845685" r:id="rId46"/>
    <p:sldId id="2146845687" r:id="rId47"/>
    <p:sldId id="2146845686" r:id="rId48"/>
    <p:sldId id="2147479267" r:id="rId49"/>
    <p:sldId id="2146845683" r:id="rId50"/>
    <p:sldId id="310" r:id="rId51"/>
    <p:sldId id="2147479424" r:id="rId52"/>
    <p:sldId id="347" r:id="rId53"/>
    <p:sldId id="354" r:id="rId5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07" userDrawn="1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4569926-3494-DD4A-6B59-442E6EEFA55C}" name="Deon Viljoen" initials="DV" userId="Deon Viljoen" providerId="Non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9F9F9"/>
    <a:srgbClr val="FCFCFC"/>
    <a:srgbClr val="E6CFB0"/>
    <a:srgbClr val="F28E76"/>
    <a:srgbClr val="5A8C81"/>
    <a:srgbClr val="FBFBFB"/>
    <a:srgbClr val="F7F7F7"/>
    <a:srgbClr val="EEEFFC"/>
    <a:srgbClr val="ED974F"/>
    <a:srgbClr val="FFD5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7FE3ED2-30B7-4ED7-A3C7-70AF1B043CD4}" v="7" dt="2023-07-17T20:50:31.746"/>
    <p1510:client id="{528A4F41-A61B-53FB-3CBE-935DE8E2FA1B}" v="1" dt="2023-07-17T20:58:37.374"/>
    <p1510:client id="{82D1CA43-1CB7-E378-177B-E188AEBC426F}" v="5" dt="2023-07-17T21:21:56.667"/>
    <p1510:client id="{C794F8F1-1EC6-A443-9C50-A6EE4C923C42}" v="6" dt="2023-07-17T21:40:10.72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139" autoAdjust="0"/>
    <p:restoredTop sz="93662" autoAdjust="0"/>
  </p:normalViewPr>
  <p:slideViewPr>
    <p:cSldViewPr snapToGrid="0" snapToObjects="1">
      <p:cViewPr varScale="1">
        <p:scale>
          <a:sx n="111" d="100"/>
          <a:sy n="111" d="100"/>
        </p:scale>
        <p:origin x="280" y="192"/>
      </p:cViewPr>
      <p:guideLst>
        <p:guide orient="horz" pos="3407"/>
        <p:guide pos="381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slide" Target="slides/slide50.xml"/><Relationship Id="rId58" Type="http://schemas.openxmlformats.org/officeDocument/2006/relationships/theme" Target="theme/theme1.xml"/><Relationship Id="rId5" Type="http://schemas.openxmlformats.org/officeDocument/2006/relationships/slide" Target="slides/slide2.xml"/><Relationship Id="rId61" Type="http://schemas.microsoft.com/office/2015/10/relationships/revisionInfo" Target="revisionInfo.xml"/><Relationship Id="rId19" Type="http://schemas.openxmlformats.org/officeDocument/2006/relationships/slide" Target="slides/slide1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presProps" Target="presProps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tableStyles" Target="tableStyles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62" Type="http://schemas.microsoft.com/office/2018/10/relationships/authors" Target="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viewProps" Target="viewProps.xml"/><Relationship Id="rId10" Type="http://schemas.openxmlformats.org/officeDocument/2006/relationships/slide" Target="slides/slide7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microsoft.com/office/2016/11/relationships/changesInfo" Target="changesInfos/changesInfo1.xml"/><Relationship Id="rId4" Type="http://schemas.openxmlformats.org/officeDocument/2006/relationships/slide" Target="slides/slide1.xml"/><Relationship Id="rId9" Type="http://schemas.openxmlformats.org/officeDocument/2006/relationships/slide" Target="slides/slide6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eon Kotze" userId="53b1ec52-097d-4d72-ac41-36993f755a7c" providerId="ADAL" clId="{C794F8F1-1EC6-A443-9C50-A6EE4C923C42}"/>
    <pc:docChg chg="undo custSel delSld modSld">
      <pc:chgData name="Deon Kotze" userId="53b1ec52-097d-4d72-ac41-36993f755a7c" providerId="ADAL" clId="{C794F8F1-1EC6-A443-9C50-A6EE4C923C42}" dt="2023-07-17T21:42:03.613" v="201" actId="2696"/>
      <pc:docMkLst>
        <pc:docMk/>
      </pc:docMkLst>
      <pc:sldChg chg="addSp modSp mod">
        <pc:chgData name="Deon Kotze" userId="53b1ec52-097d-4d72-ac41-36993f755a7c" providerId="ADAL" clId="{C794F8F1-1EC6-A443-9C50-A6EE4C923C42}" dt="2023-07-17T21:41:48.021" v="200" actId="1036"/>
        <pc:sldMkLst>
          <pc:docMk/>
          <pc:sldMk cId="0" sldId="299"/>
        </pc:sldMkLst>
        <pc:spChg chg="add mod">
          <ac:chgData name="Deon Kotze" userId="53b1ec52-097d-4d72-ac41-36993f755a7c" providerId="ADAL" clId="{C794F8F1-1EC6-A443-9C50-A6EE4C923C42}" dt="2023-07-17T21:41:48.021" v="200" actId="1036"/>
          <ac:spMkLst>
            <pc:docMk/>
            <pc:sldMk cId="0" sldId="299"/>
            <ac:spMk id="3" creationId="{6B3C08A0-6AE1-A1FA-AC16-6FF77109C49A}"/>
          </ac:spMkLst>
        </pc:spChg>
        <pc:spChg chg="mod">
          <ac:chgData name="Deon Kotze" userId="53b1ec52-097d-4d72-ac41-36993f755a7c" providerId="ADAL" clId="{C794F8F1-1EC6-A443-9C50-A6EE4C923C42}" dt="2023-07-17T21:41:10.793" v="169" actId="948"/>
          <ac:spMkLst>
            <pc:docMk/>
            <pc:sldMk cId="0" sldId="299"/>
            <ac:spMk id="22" creationId="{53802780-DA1B-C07F-5359-9ED13E3EA5AB}"/>
          </ac:spMkLst>
        </pc:spChg>
      </pc:sldChg>
      <pc:sldChg chg="del">
        <pc:chgData name="Deon Kotze" userId="53b1ec52-097d-4d72-ac41-36993f755a7c" providerId="ADAL" clId="{C794F8F1-1EC6-A443-9C50-A6EE4C923C42}" dt="2023-07-17T21:42:03.613" v="201" actId="2696"/>
        <pc:sldMkLst>
          <pc:docMk/>
          <pc:sldMk cId="0" sldId="302"/>
        </pc:sldMkLst>
      </pc:sldChg>
      <pc:sldChg chg="addSp delSp modSp mod">
        <pc:chgData name="Deon Kotze" userId="53b1ec52-097d-4d72-ac41-36993f755a7c" providerId="ADAL" clId="{C794F8F1-1EC6-A443-9C50-A6EE4C923C42}" dt="2023-07-17T21:38:28.037" v="159" actId="12788"/>
        <pc:sldMkLst>
          <pc:docMk/>
          <pc:sldMk cId="0" sldId="326"/>
        </pc:sldMkLst>
        <pc:spChg chg="add del">
          <ac:chgData name="Deon Kotze" userId="53b1ec52-097d-4d72-ac41-36993f755a7c" providerId="ADAL" clId="{C794F8F1-1EC6-A443-9C50-A6EE4C923C42}" dt="2023-07-17T21:33:40.352" v="140" actId="478"/>
          <ac:spMkLst>
            <pc:docMk/>
            <pc:sldMk cId="0" sldId="326"/>
            <ac:spMk id="3" creationId="{74D64FCE-80DE-EC53-72B2-56B4DC866B4F}"/>
          </ac:spMkLst>
        </pc:spChg>
        <pc:spChg chg="del mod">
          <ac:chgData name="Deon Kotze" userId="53b1ec52-097d-4d72-ac41-36993f755a7c" providerId="ADAL" clId="{C794F8F1-1EC6-A443-9C50-A6EE4C923C42}" dt="2023-07-17T21:27:22.636" v="2" actId="478"/>
          <ac:spMkLst>
            <pc:docMk/>
            <pc:sldMk cId="0" sldId="326"/>
            <ac:spMk id="4" creationId="{95E52DBA-1299-BF88-74D3-7464DECE6CB5}"/>
          </ac:spMkLst>
        </pc:spChg>
        <pc:spChg chg="mod">
          <ac:chgData name="Deon Kotze" userId="53b1ec52-097d-4d72-ac41-36993f755a7c" providerId="ADAL" clId="{C794F8F1-1EC6-A443-9C50-A6EE4C923C42}" dt="2023-07-17T21:38:28.037" v="159" actId="12788"/>
          <ac:spMkLst>
            <pc:docMk/>
            <pc:sldMk cId="0" sldId="326"/>
            <ac:spMk id="6" creationId="{97C1D1E4-C6B5-C6E6-2A41-1467F8C182C0}"/>
          </ac:spMkLst>
        </pc:spChg>
        <pc:spChg chg="add del">
          <ac:chgData name="Deon Kotze" userId="53b1ec52-097d-4d72-ac41-36993f755a7c" providerId="ADAL" clId="{C794F8F1-1EC6-A443-9C50-A6EE4C923C42}" dt="2023-07-17T21:33:46.321" v="143" actId="478"/>
          <ac:spMkLst>
            <pc:docMk/>
            <pc:sldMk cId="0" sldId="326"/>
            <ac:spMk id="8" creationId="{43BFDBC9-2863-010D-970A-B9BD32286822}"/>
          </ac:spMkLst>
        </pc:spChg>
        <pc:spChg chg="mod">
          <ac:chgData name="Deon Kotze" userId="53b1ec52-097d-4d72-ac41-36993f755a7c" providerId="ADAL" clId="{C794F8F1-1EC6-A443-9C50-A6EE4C923C42}" dt="2023-07-17T21:32:29.691" v="137" actId="408"/>
          <ac:spMkLst>
            <pc:docMk/>
            <pc:sldMk cId="0" sldId="326"/>
            <ac:spMk id="15" creationId="{66E8613E-3BDC-6B68-AA90-580330A294BA}"/>
          </ac:spMkLst>
        </pc:spChg>
        <pc:spChg chg="mod">
          <ac:chgData name="Deon Kotze" userId="53b1ec52-097d-4d72-ac41-36993f755a7c" providerId="ADAL" clId="{C794F8F1-1EC6-A443-9C50-A6EE4C923C42}" dt="2023-07-17T21:32:29.691" v="137" actId="408"/>
          <ac:spMkLst>
            <pc:docMk/>
            <pc:sldMk cId="0" sldId="326"/>
            <ac:spMk id="16" creationId="{804BDE9B-7606-E81D-0589-8D90B98DC064}"/>
          </ac:spMkLst>
        </pc:spChg>
        <pc:spChg chg="mod">
          <ac:chgData name="Deon Kotze" userId="53b1ec52-097d-4d72-ac41-36993f755a7c" providerId="ADAL" clId="{C794F8F1-1EC6-A443-9C50-A6EE4C923C42}" dt="2023-07-17T21:32:29.691" v="137" actId="408"/>
          <ac:spMkLst>
            <pc:docMk/>
            <pc:sldMk cId="0" sldId="326"/>
            <ac:spMk id="17" creationId="{3731195C-CD99-95F4-EE88-479A3ED555D3}"/>
          </ac:spMkLst>
        </pc:spChg>
        <pc:spChg chg="mod">
          <ac:chgData name="Deon Kotze" userId="53b1ec52-097d-4d72-ac41-36993f755a7c" providerId="ADAL" clId="{C794F8F1-1EC6-A443-9C50-A6EE4C923C42}" dt="2023-07-17T21:32:02.175" v="134" actId="14100"/>
          <ac:spMkLst>
            <pc:docMk/>
            <pc:sldMk cId="0" sldId="326"/>
            <ac:spMk id="22" creationId="{00000000-0000-0000-0000-000000000000}"/>
          </ac:spMkLst>
        </pc:spChg>
        <pc:grpChg chg="mod">
          <ac:chgData name="Deon Kotze" userId="53b1ec52-097d-4d72-ac41-36993f755a7c" providerId="ADAL" clId="{C794F8F1-1EC6-A443-9C50-A6EE4C923C42}" dt="2023-07-17T21:31:40.157" v="131" actId="14100"/>
          <ac:grpSpMkLst>
            <pc:docMk/>
            <pc:sldMk cId="0" sldId="326"/>
            <ac:grpSpMk id="14" creationId="{51EF8F55-5C87-BDC7-1D6B-2FFA359B75AB}"/>
          </ac:grpSpMkLst>
        </pc:grpChg>
        <pc:picChg chg="add mod">
          <ac:chgData name="Deon Kotze" userId="53b1ec52-097d-4d72-ac41-36993f755a7c" providerId="ADAL" clId="{C794F8F1-1EC6-A443-9C50-A6EE4C923C42}" dt="2023-07-17T21:33:59.306" v="146" actId="1076"/>
          <ac:picMkLst>
            <pc:docMk/>
            <pc:sldMk cId="0" sldId="326"/>
            <ac:picMk id="10" creationId="{6EA6D929-EDCC-1367-6DFD-EC9B75A96B12}"/>
          </ac:picMkLst>
        </pc:picChg>
        <pc:picChg chg="add mod">
          <ac:chgData name="Deon Kotze" userId="53b1ec52-097d-4d72-ac41-36993f755a7c" providerId="ADAL" clId="{C794F8F1-1EC6-A443-9C50-A6EE4C923C42}" dt="2023-07-17T21:35:29.420" v="151" actId="1076"/>
          <ac:picMkLst>
            <pc:docMk/>
            <pc:sldMk cId="0" sldId="326"/>
            <ac:picMk id="13" creationId="{6B0E2026-F6F1-DCF4-6E71-B791C0B67DCA}"/>
          </ac:picMkLst>
        </pc:picChg>
        <pc:picChg chg="add mod">
          <ac:chgData name="Deon Kotze" userId="53b1ec52-097d-4d72-ac41-36993f755a7c" providerId="ADAL" clId="{C794F8F1-1EC6-A443-9C50-A6EE4C923C42}" dt="2023-07-17T21:38:16.905" v="158" actId="1076"/>
          <ac:picMkLst>
            <pc:docMk/>
            <pc:sldMk cId="0" sldId="326"/>
            <ac:picMk id="18" creationId="{6DA1E8C4-25B8-C989-3939-7C2B59F44564}"/>
          </ac:picMkLst>
        </pc:picChg>
        <pc:picChg chg="del">
          <ac:chgData name="Deon Kotze" userId="53b1ec52-097d-4d72-ac41-36993f755a7c" providerId="ADAL" clId="{C794F8F1-1EC6-A443-9C50-A6EE4C923C42}" dt="2023-07-17T21:30:50.804" v="127" actId="478"/>
          <ac:picMkLst>
            <pc:docMk/>
            <pc:sldMk cId="0" sldId="326"/>
            <ac:picMk id="33" creationId="{00000000-0000-0000-0000-000000000000}"/>
          </ac:picMkLst>
        </pc:picChg>
        <pc:picChg chg="del">
          <ac:chgData name="Deon Kotze" userId="53b1ec52-097d-4d72-ac41-36993f755a7c" providerId="ADAL" clId="{C794F8F1-1EC6-A443-9C50-A6EE4C923C42}" dt="2023-07-17T21:30:52.164" v="128" actId="478"/>
          <ac:picMkLst>
            <pc:docMk/>
            <pc:sldMk cId="0" sldId="326"/>
            <ac:picMk id="36" creationId="{00000000-0000-0000-0000-000000000000}"/>
          </ac:picMkLst>
        </pc:picChg>
        <pc:picChg chg="del">
          <ac:chgData name="Deon Kotze" userId="53b1ec52-097d-4d72-ac41-36993f755a7c" providerId="ADAL" clId="{C794F8F1-1EC6-A443-9C50-A6EE4C923C42}" dt="2023-07-17T21:30:53.678" v="129" actId="478"/>
          <ac:picMkLst>
            <pc:docMk/>
            <pc:sldMk cId="0" sldId="326"/>
            <ac:picMk id="39" creationId="{00000000-0000-0000-0000-000000000000}"/>
          </ac:picMkLst>
        </pc:picChg>
      </pc:sldChg>
      <pc:sldChg chg="modSp del mod">
        <pc:chgData name="Deon Kotze" userId="53b1ec52-097d-4d72-ac41-36993f755a7c" providerId="ADAL" clId="{C794F8F1-1EC6-A443-9C50-A6EE4C923C42}" dt="2023-07-17T21:40:05.226" v="161" actId="2696"/>
        <pc:sldMkLst>
          <pc:docMk/>
          <pc:sldMk cId="175898907" sldId="1895"/>
        </pc:sldMkLst>
        <pc:spChg chg="mod">
          <ac:chgData name="Deon Kotze" userId="53b1ec52-097d-4d72-ac41-36993f755a7c" providerId="ADAL" clId="{C794F8F1-1EC6-A443-9C50-A6EE4C923C42}" dt="2023-07-17T21:39:46.691" v="160" actId="207"/>
          <ac:spMkLst>
            <pc:docMk/>
            <pc:sldMk cId="175898907" sldId="1895"/>
            <ac:spMk id="15" creationId="{B089FA90-9BE1-4027-A1B5-AF29A8D2AC70}"/>
          </ac:spMkLst>
        </pc:spChg>
        <pc:spChg chg="mod">
          <ac:chgData name="Deon Kotze" userId="53b1ec52-097d-4d72-ac41-36993f755a7c" providerId="ADAL" clId="{C794F8F1-1EC6-A443-9C50-A6EE4C923C42}" dt="2023-07-17T21:39:46.691" v="160" actId="207"/>
          <ac:spMkLst>
            <pc:docMk/>
            <pc:sldMk cId="175898907" sldId="1895"/>
            <ac:spMk id="17" creationId="{00000000-0000-0000-0000-000000000000}"/>
          </ac:spMkLst>
        </pc:spChg>
        <pc:spChg chg="mod">
          <ac:chgData name="Deon Kotze" userId="53b1ec52-097d-4d72-ac41-36993f755a7c" providerId="ADAL" clId="{C794F8F1-1EC6-A443-9C50-A6EE4C923C42}" dt="2023-07-17T21:39:46.691" v="160" actId="207"/>
          <ac:spMkLst>
            <pc:docMk/>
            <pc:sldMk cId="175898907" sldId="1895"/>
            <ac:spMk id="20" creationId="{00000000-0000-0000-0000-000000000000}"/>
          </ac:spMkLst>
        </pc:spChg>
      </pc:sldChg>
      <pc:sldChg chg="modSp del mod">
        <pc:chgData name="Deon Kotze" userId="53b1ec52-097d-4d72-ac41-36993f755a7c" providerId="ADAL" clId="{C794F8F1-1EC6-A443-9C50-A6EE4C923C42}" dt="2023-07-17T21:30:41.764" v="126" actId="2696"/>
        <pc:sldMkLst>
          <pc:docMk/>
          <pc:sldMk cId="1899105809" sldId="2147479410"/>
        </pc:sldMkLst>
        <pc:spChg chg="mod">
          <ac:chgData name="Deon Kotze" userId="53b1ec52-097d-4d72-ac41-36993f755a7c" providerId="ADAL" clId="{C794F8F1-1EC6-A443-9C50-A6EE4C923C42}" dt="2023-07-17T21:27:32.430" v="3" actId="207"/>
          <ac:spMkLst>
            <pc:docMk/>
            <pc:sldMk cId="1899105809" sldId="2147479410"/>
            <ac:spMk id="24" creationId="{E4F912AB-0E27-6692-F12B-E468F474AA72}"/>
          </ac:spMkLst>
        </pc:spChg>
        <pc:spChg chg="mod">
          <ac:chgData name="Deon Kotze" userId="53b1ec52-097d-4d72-ac41-36993f755a7c" providerId="ADAL" clId="{C794F8F1-1EC6-A443-9C50-A6EE4C923C42}" dt="2023-07-17T21:27:32.430" v="3" actId="207"/>
          <ac:spMkLst>
            <pc:docMk/>
            <pc:sldMk cId="1899105809" sldId="2147479410"/>
            <ac:spMk id="25" creationId="{27F47D6C-BEAA-52B3-9996-8AE3E4C0F2E3}"/>
          </ac:spMkLst>
        </pc:spChg>
        <pc:spChg chg="mod">
          <ac:chgData name="Deon Kotze" userId="53b1ec52-097d-4d72-ac41-36993f755a7c" providerId="ADAL" clId="{C794F8F1-1EC6-A443-9C50-A6EE4C923C42}" dt="2023-07-17T21:27:32.430" v="3" actId="207"/>
          <ac:spMkLst>
            <pc:docMk/>
            <pc:sldMk cId="1899105809" sldId="2147479410"/>
            <ac:spMk id="26" creationId="{DA661B25-F3D7-1919-2096-A553BE04F16F}"/>
          </ac:spMkLst>
        </pc:spChg>
        <pc:spChg chg="mod">
          <ac:chgData name="Deon Kotze" userId="53b1ec52-097d-4d72-ac41-36993f755a7c" providerId="ADAL" clId="{C794F8F1-1EC6-A443-9C50-A6EE4C923C42}" dt="2023-07-17T21:27:32.430" v="3" actId="207"/>
          <ac:spMkLst>
            <pc:docMk/>
            <pc:sldMk cId="1899105809" sldId="2147479410"/>
            <ac:spMk id="27" creationId="{B60459E4-343C-42FF-46C5-2C57E0A0CB65}"/>
          </ac:spMkLst>
        </pc:spChg>
      </pc:sldChg>
      <pc:sldChg chg="modSp mod">
        <pc:chgData name="Deon Kotze" userId="53b1ec52-097d-4d72-ac41-36993f755a7c" providerId="ADAL" clId="{C794F8F1-1EC6-A443-9C50-A6EE4C923C42}" dt="2023-07-17T21:30:12.627" v="125"/>
        <pc:sldMkLst>
          <pc:docMk/>
          <pc:sldMk cId="3969206809" sldId="2147479411"/>
        </pc:sldMkLst>
        <pc:spChg chg="mod">
          <ac:chgData name="Deon Kotze" userId="53b1ec52-097d-4d72-ac41-36993f755a7c" providerId="ADAL" clId="{C794F8F1-1EC6-A443-9C50-A6EE4C923C42}" dt="2023-07-17T21:29:37.253" v="97" actId="1035"/>
          <ac:spMkLst>
            <pc:docMk/>
            <pc:sldMk cId="3969206809" sldId="2147479411"/>
            <ac:spMk id="3" creationId="{3592EBCD-1B00-B0EC-0A14-CE8CE2D8F431}"/>
          </ac:spMkLst>
        </pc:spChg>
        <pc:spChg chg="mod">
          <ac:chgData name="Deon Kotze" userId="53b1ec52-097d-4d72-ac41-36993f755a7c" providerId="ADAL" clId="{C794F8F1-1EC6-A443-9C50-A6EE4C923C42}" dt="2023-07-17T21:30:12.627" v="125"/>
          <ac:spMkLst>
            <pc:docMk/>
            <pc:sldMk cId="3969206809" sldId="2147479411"/>
            <ac:spMk id="7" creationId="{120FB281-884A-F480-60E8-68AAF21A878C}"/>
          </ac:spMkLst>
        </pc:spChg>
        <pc:spChg chg="mod">
          <ac:chgData name="Deon Kotze" userId="53b1ec52-097d-4d72-ac41-36993f755a7c" providerId="ADAL" clId="{C794F8F1-1EC6-A443-9C50-A6EE4C923C42}" dt="2023-07-17T21:30:06.452" v="123"/>
          <ac:spMkLst>
            <pc:docMk/>
            <pc:sldMk cId="3969206809" sldId="2147479411"/>
            <ac:spMk id="8" creationId="{5487A48E-48E4-A71F-5DAF-C21830589A57}"/>
          </ac:spMkLst>
        </pc:spChg>
        <pc:spChg chg="mod">
          <ac:chgData name="Deon Kotze" userId="53b1ec52-097d-4d72-ac41-36993f755a7c" providerId="ADAL" clId="{C794F8F1-1EC6-A443-9C50-A6EE4C923C42}" dt="2023-07-17T21:30:04.446" v="121"/>
          <ac:spMkLst>
            <pc:docMk/>
            <pc:sldMk cId="3969206809" sldId="2147479411"/>
            <ac:spMk id="9" creationId="{49BB98BF-BB8C-3A58-A4B8-CC0926A38AD6}"/>
          </ac:spMkLst>
        </pc:spChg>
        <pc:spChg chg="mod">
          <ac:chgData name="Deon Kotze" userId="53b1ec52-097d-4d72-ac41-36993f755a7c" providerId="ADAL" clId="{C794F8F1-1EC6-A443-9C50-A6EE4C923C42}" dt="2023-07-17T21:30:02.507" v="119"/>
          <ac:spMkLst>
            <pc:docMk/>
            <pc:sldMk cId="3969206809" sldId="2147479411"/>
            <ac:spMk id="10" creationId="{155F02D5-54B0-96CD-B0C3-88C6FA7628DB}"/>
          </ac:spMkLst>
        </pc:spChg>
        <pc:spChg chg="mod">
          <ac:chgData name="Deon Kotze" userId="53b1ec52-097d-4d72-ac41-36993f755a7c" providerId="ADAL" clId="{C794F8F1-1EC6-A443-9C50-A6EE4C923C42}" dt="2023-07-17T21:29:37.253" v="97" actId="1035"/>
          <ac:spMkLst>
            <pc:docMk/>
            <pc:sldMk cId="3969206809" sldId="2147479411"/>
            <ac:spMk id="19" creationId="{E0E1522E-39B7-496B-51FF-143179F06B78}"/>
          </ac:spMkLst>
        </pc:spChg>
        <pc:spChg chg="mod">
          <ac:chgData name="Deon Kotze" userId="53b1ec52-097d-4d72-ac41-36993f755a7c" providerId="ADAL" clId="{C794F8F1-1EC6-A443-9C50-A6EE4C923C42}" dt="2023-07-17T21:29:37.253" v="97" actId="1035"/>
          <ac:spMkLst>
            <pc:docMk/>
            <pc:sldMk cId="3969206809" sldId="2147479411"/>
            <ac:spMk id="21" creationId="{5F367745-F027-C5BD-5AB0-98311411AAD4}"/>
          </ac:spMkLst>
        </pc:spChg>
        <pc:spChg chg="mod">
          <ac:chgData name="Deon Kotze" userId="53b1ec52-097d-4d72-ac41-36993f755a7c" providerId="ADAL" clId="{C794F8F1-1EC6-A443-9C50-A6EE4C923C42}" dt="2023-07-17T21:29:37.253" v="97" actId="1035"/>
          <ac:spMkLst>
            <pc:docMk/>
            <pc:sldMk cId="3969206809" sldId="2147479411"/>
            <ac:spMk id="22" creationId="{EEF4C7B8-353D-3B08-F552-FAB9C2E34FC9}"/>
          </ac:spMkLst>
        </pc:spChg>
        <pc:spChg chg="mod">
          <ac:chgData name="Deon Kotze" userId="53b1ec52-097d-4d72-ac41-36993f755a7c" providerId="ADAL" clId="{C794F8F1-1EC6-A443-9C50-A6EE4C923C42}" dt="2023-07-17T21:29:37.253" v="97" actId="1035"/>
          <ac:spMkLst>
            <pc:docMk/>
            <pc:sldMk cId="3969206809" sldId="2147479411"/>
            <ac:spMk id="23" creationId="{B6417915-E7F5-6CE2-AF9D-A5ABCC270584}"/>
          </ac:spMkLst>
        </pc:spChg>
        <pc:spChg chg="mod">
          <ac:chgData name="Deon Kotze" userId="53b1ec52-097d-4d72-ac41-36993f755a7c" providerId="ADAL" clId="{C794F8F1-1EC6-A443-9C50-A6EE4C923C42}" dt="2023-07-17T21:29:37.253" v="97" actId="1035"/>
          <ac:spMkLst>
            <pc:docMk/>
            <pc:sldMk cId="3969206809" sldId="2147479411"/>
            <ac:spMk id="24" creationId="{E4F912AB-0E27-6692-F12B-E468F474AA72}"/>
          </ac:spMkLst>
        </pc:spChg>
        <pc:spChg chg="mod">
          <ac:chgData name="Deon Kotze" userId="53b1ec52-097d-4d72-ac41-36993f755a7c" providerId="ADAL" clId="{C794F8F1-1EC6-A443-9C50-A6EE4C923C42}" dt="2023-07-17T21:29:37.253" v="97" actId="1035"/>
          <ac:spMkLst>
            <pc:docMk/>
            <pc:sldMk cId="3969206809" sldId="2147479411"/>
            <ac:spMk id="25" creationId="{27F47D6C-BEAA-52B3-9996-8AE3E4C0F2E3}"/>
          </ac:spMkLst>
        </pc:spChg>
        <pc:spChg chg="mod">
          <ac:chgData name="Deon Kotze" userId="53b1ec52-097d-4d72-ac41-36993f755a7c" providerId="ADAL" clId="{C794F8F1-1EC6-A443-9C50-A6EE4C923C42}" dt="2023-07-17T21:29:37.253" v="97" actId="1035"/>
          <ac:spMkLst>
            <pc:docMk/>
            <pc:sldMk cId="3969206809" sldId="2147479411"/>
            <ac:spMk id="26" creationId="{DA661B25-F3D7-1919-2096-A553BE04F16F}"/>
          </ac:spMkLst>
        </pc:spChg>
        <pc:spChg chg="mod">
          <ac:chgData name="Deon Kotze" userId="53b1ec52-097d-4d72-ac41-36993f755a7c" providerId="ADAL" clId="{C794F8F1-1EC6-A443-9C50-A6EE4C923C42}" dt="2023-07-17T21:29:37.253" v="97" actId="1035"/>
          <ac:spMkLst>
            <pc:docMk/>
            <pc:sldMk cId="3969206809" sldId="2147479411"/>
            <ac:spMk id="27" creationId="{B60459E4-343C-42FF-46C5-2C57E0A0CB65}"/>
          </ac:spMkLst>
        </pc:spChg>
        <pc:spChg chg="mod">
          <ac:chgData name="Deon Kotze" userId="53b1ec52-097d-4d72-ac41-36993f755a7c" providerId="ADAL" clId="{C794F8F1-1EC6-A443-9C50-A6EE4C923C42}" dt="2023-07-17T21:29:37.253" v="97" actId="1035"/>
          <ac:spMkLst>
            <pc:docMk/>
            <pc:sldMk cId="3969206809" sldId="2147479411"/>
            <ac:spMk id="31" creationId="{B885EBE1-2DCE-FD7C-D1CB-4CF9F0CA37DA}"/>
          </ac:spMkLst>
        </pc:spChg>
        <pc:spChg chg="mod">
          <ac:chgData name="Deon Kotze" userId="53b1ec52-097d-4d72-ac41-36993f755a7c" providerId="ADAL" clId="{C794F8F1-1EC6-A443-9C50-A6EE4C923C42}" dt="2023-07-17T21:29:37.253" v="97" actId="1035"/>
          <ac:spMkLst>
            <pc:docMk/>
            <pc:sldMk cId="3969206809" sldId="2147479411"/>
            <ac:spMk id="32" creationId="{7DCCA1CA-1EA0-456A-DA93-E73BA4CA619A}"/>
          </ac:spMkLst>
        </pc:spChg>
        <pc:spChg chg="mod">
          <ac:chgData name="Deon Kotze" userId="53b1ec52-097d-4d72-ac41-36993f755a7c" providerId="ADAL" clId="{C794F8F1-1EC6-A443-9C50-A6EE4C923C42}" dt="2023-07-17T21:29:43.715" v="117" actId="1036"/>
          <ac:spMkLst>
            <pc:docMk/>
            <pc:sldMk cId="3969206809" sldId="2147479411"/>
            <ac:spMk id="38" creationId="{E8308CB8-2B91-1ADC-66E6-20BADC3F0713}"/>
          </ac:spMkLst>
        </pc:spChg>
        <pc:grpChg chg="mod">
          <ac:chgData name="Deon Kotze" userId="53b1ec52-097d-4d72-ac41-36993f755a7c" providerId="ADAL" clId="{C794F8F1-1EC6-A443-9C50-A6EE4C923C42}" dt="2023-07-17T21:29:37.253" v="97" actId="1035"/>
          <ac:grpSpMkLst>
            <pc:docMk/>
            <pc:sldMk cId="3969206809" sldId="2147479411"/>
            <ac:grpSpMk id="30" creationId="{1FE6B8A3-D8A0-BAAE-497C-E8B852623904}"/>
          </ac:grpSpMkLst>
        </pc:grpChg>
        <pc:picChg chg="mod">
          <ac:chgData name="Deon Kotze" userId="53b1ec52-097d-4d72-ac41-36993f755a7c" providerId="ADAL" clId="{C794F8F1-1EC6-A443-9C50-A6EE4C923C42}" dt="2023-07-17T21:29:37.253" v="97" actId="1035"/>
          <ac:picMkLst>
            <pc:docMk/>
            <pc:sldMk cId="3969206809" sldId="2147479411"/>
            <ac:picMk id="15" creationId="{A071E11F-0E4B-8071-174B-12D248F13890}"/>
          </ac:picMkLst>
        </pc:picChg>
        <pc:picChg chg="mod">
          <ac:chgData name="Deon Kotze" userId="53b1ec52-097d-4d72-ac41-36993f755a7c" providerId="ADAL" clId="{C794F8F1-1EC6-A443-9C50-A6EE4C923C42}" dt="2023-07-17T21:29:37.253" v="97" actId="1035"/>
          <ac:picMkLst>
            <pc:docMk/>
            <pc:sldMk cId="3969206809" sldId="2147479411"/>
            <ac:picMk id="33" creationId="{04586248-7018-DC0F-E574-3B5053D26B40}"/>
          </ac:picMkLst>
        </pc:picChg>
        <pc:picChg chg="mod">
          <ac:chgData name="Deon Kotze" userId="53b1ec52-097d-4d72-ac41-36993f755a7c" providerId="ADAL" clId="{C794F8F1-1EC6-A443-9C50-A6EE4C923C42}" dt="2023-07-17T21:29:37.253" v="97" actId="1035"/>
          <ac:picMkLst>
            <pc:docMk/>
            <pc:sldMk cId="3969206809" sldId="2147479411"/>
            <ac:picMk id="34" creationId="{74029599-CB38-0A85-8CCD-B575E06A8EF8}"/>
          </ac:picMkLst>
        </pc:picChg>
        <pc:picChg chg="mod">
          <ac:chgData name="Deon Kotze" userId="53b1ec52-097d-4d72-ac41-36993f755a7c" providerId="ADAL" clId="{C794F8F1-1EC6-A443-9C50-A6EE4C923C42}" dt="2023-07-17T21:29:37.253" v="97" actId="1035"/>
          <ac:picMkLst>
            <pc:docMk/>
            <pc:sldMk cId="3969206809" sldId="2147479411"/>
            <ac:picMk id="35" creationId="{D852B6FA-D6A2-529C-500B-7F19D560D449}"/>
          </ac:picMkLst>
        </pc:picChg>
      </pc:sldChg>
    </pc:docChg>
  </pc:docChgLst>
  <pc:docChgLst>
    <pc:chgData name="Lene Viljoen" userId="S::lena3@discovery.co.za::96b8a465-962a-4603-b23a-562a3ca532bf" providerId="AD" clId="Web-{82D1CA43-1CB7-E378-177B-E188AEBC426F}"/>
    <pc:docChg chg="modSld">
      <pc:chgData name="Lene Viljoen" userId="S::lena3@discovery.co.za::96b8a465-962a-4603-b23a-562a3ca532bf" providerId="AD" clId="Web-{82D1CA43-1CB7-E378-177B-E188AEBC426F}" dt="2023-07-17T21:21:53.948" v="3" actId="20577"/>
      <pc:docMkLst>
        <pc:docMk/>
      </pc:docMkLst>
      <pc:sldChg chg="modSp">
        <pc:chgData name="Lene Viljoen" userId="S::lena3@discovery.co.za::96b8a465-962a-4603-b23a-562a3ca532bf" providerId="AD" clId="Web-{82D1CA43-1CB7-E378-177B-E188AEBC426F}" dt="2023-07-17T21:21:53.948" v="3" actId="20577"/>
        <pc:sldMkLst>
          <pc:docMk/>
          <pc:sldMk cId="0" sldId="2147479429"/>
        </pc:sldMkLst>
        <pc:spChg chg="mod">
          <ac:chgData name="Lene Viljoen" userId="S::lena3@discovery.co.za::96b8a465-962a-4603-b23a-562a3ca532bf" providerId="AD" clId="Web-{82D1CA43-1CB7-E378-177B-E188AEBC426F}" dt="2023-07-17T21:21:53.948" v="3" actId="20577"/>
          <ac:spMkLst>
            <pc:docMk/>
            <pc:sldMk cId="0" sldId="2147479429"/>
            <ac:spMk id="18" creationId="{050FD348-AAD6-A4CF-B454-C1CD3E6C6CBB}"/>
          </ac:spMkLst>
        </pc:spChg>
      </pc:sldChg>
    </pc:docChg>
  </pc:docChgLst>
  <pc:docChgLst>
    <pc:chgData name="Lene Viljoen" userId="96b8a465-962a-4603-b23a-562a3ca532bf" providerId="ADAL" clId="{27FE3ED2-30B7-4ED7-A3C7-70AF1B043CD4}"/>
    <pc:docChg chg="undo custSel addSld delSld modSld">
      <pc:chgData name="Lene Viljoen" userId="96b8a465-962a-4603-b23a-562a3ca532bf" providerId="ADAL" clId="{27FE3ED2-30B7-4ED7-A3C7-70AF1B043CD4}" dt="2023-07-17T20:50:37.710" v="16" actId="47"/>
      <pc:docMkLst>
        <pc:docMk/>
      </pc:docMkLst>
      <pc:sldChg chg="del">
        <pc:chgData name="Lene Viljoen" userId="96b8a465-962a-4603-b23a-562a3ca532bf" providerId="ADAL" clId="{27FE3ED2-30B7-4ED7-A3C7-70AF1B043CD4}" dt="2023-07-17T20:48:49.197" v="5" actId="47"/>
        <pc:sldMkLst>
          <pc:docMk/>
          <pc:sldMk cId="0" sldId="275"/>
        </pc:sldMkLst>
      </pc:sldChg>
      <pc:sldChg chg="del">
        <pc:chgData name="Lene Viljoen" userId="96b8a465-962a-4603-b23a-562a3ca532bf" providerId="ADAL" clId="{27FE3ED2-30B7-4ED7-A3C7-70AF1B043CD4}" dt="2023-07-17T20:49:00.912" v="7" actId="47"/>
        <pc:sldMkLst>
          <pc:docMk/>
          <pc:sldMk cId="0" sldId="276"/>
        </pc:sldMkLst>
      </pc:sldChg>
      <pc:sldChg chg="del">
        <pc:chgData name="Lene Viljoen" userId="96b8a465-962a-4603-b23a-562a3ca532bf" providerId="ADAL" clId="{27FE3ED2-30B7-4ED7-A3C7-70AF1B043CD4}" dt="2023-07-17T20:50:13.854" v="14" actId="47"/>
        <pc:sldMkLst>
          <pc:docMk/>
          <pc:sldMk cId="0" sldId="288"/>
        </pc:sldMkLst>
      </pc:sldChg>
      <pc:sldChg chg="del">
        <pc:chgData name="Lene Viljoen" userId="96b8a465-962a-4603-b23a-562a3ca532bf" providerId="ADAL" clId="{27FE3ED2-30B7-4ED7-A3C7-70AF1B043CD4}" dt="2023-07-17T20:50:37.710" v="16" actId="47"/>
        <pc:sldMkLst>
          <pc:docMk/>
          <pc:sldMk cId="0" sldId="289"/>
        </pc:sldMkLst>
      </pc:sldChg>
      <pc:sldChg chg="add del">
        <pc:chgData name="Lene Viljoen" userId="96b8a465-962a-4603-b23a-562a3ca532bf" providerId="ADAL" clId="{27FE3ED2-30B7-4ED7-A3C7-70AF1B043CD4}" dt="2023-07-17T20:47:31.419" v="1"/>
        <pc:sldMkLst>
          <pc:docMk/>
          <pc:sldMk cId="0" sldId="316"/>
        </pc:sldMkLst>
      </pc:sldChg>
      <pc:sldChg chg="del">
        <pc:chgData name="Lene Viljoen" userId="96b8a465-962a-4603-b23a-562a3ca532bf" providerId="ADAL" clId="{27FE3ED2-30B7-4ED7-A3C7-70AF1B043CD4}" dt="2023-07-17T20:48:07.460" v="3" actId="47"/>
        <pc:sldMkLst>
          <pc:docMk/>
          <pc:sldMk cId="0" sldId="332"/>
        </pc:sldMkLst>
      </pc:sldChg>
      <pc:sldChg chg="del">
        <pc:chgData name="Lene Viljoen" userId="96b8a465-962a-4603-b23a-562a3ca532bf" providerId="ADAL" clId="{27FE3ED2-30B7-4ED7-A3C7-70AF1B043CD4}" dt="2023-07-17T20:50:04.281" v="13" actId="47"/>
        <pc:sldMkLst>
          <pc:docMk/>
          <pc:sldMk cId="2396362476" sldId="849"/>
        </pc:sldMkLst>
      </pc:sldChg>
      <pc:sldChg chg="add del">
        <pc:chgData name="Lene Viljoen" userId="96b8a465-962a-4603-b23a-562a3ca532bf" providerId="ADAL" clId="{27FE3ED2-30B7-4ED7-A3C7-70AF1B043CD4}" dt="2023-07-17T20:47:31.419" v="1"/>
        <pc:sldMkLst>
          <pc:docMk/>
          <pc:sldMk cId="839152672" sldId="2147479395"/>
        </pc:sldMkLst>
      </pc:sldChg>
      <pc:sldChg chg="add del">
        <pc:chgData name="Lene Viljoen" userId="96b8a465-962a-4603-b23a-562a3ca532bf" providerId="ADAL" clId="{27FE3ED2-30B7-4ED7-A3C7-70AF1B043CD4}" dt="2023-07-17T20:47:31.419" v="1"/>
        <pc:sldMkLst>
          <pc:docMk/>
          <pc:sldMk cId="663550108" sldId="2147479396"/>
        </pc:sldMkLst>
      </pc:sldChg>
      <pc:sldChg chg="add del">
        <pc:chgData name="Lene Viljoen" userId="96b8a465-962a-4603-b23a-562a3ca532bf" providerId="ADAL" clId="{27FE3ED2-30B7-4ED7-A3C7-70AF1B043CD4}" dt="2023-07-17T20:47:31.419" v="1"/>
        <pc:sldMkLst>
          <pc:docMk/>
          <pc:sldMk cId="711304369" sldId="2147479397"/>
        </pc:sldMkLst>
      </pc:sldChg>
      <pc:sldChg chg="add del">
        <pc:chgData name="Lene Viljoen" userId="96b8a465-962a-4603-b23a-562a3ca532bf" providerId="ADAL" clId="{27FE3ED2-30B7-4ED7-A3C7-70AF1B043CD4}" dt="2023-07-17T20:47:31.419" v="1"/>
        <pc:sldMkLst>
          <pc:docMk/>
          <pc:sldMk cId="1368836464" sldId="2147479398"/>
        </pc:sldMkLst>
      </pc:sldChg>
      <pc:sldChg chg="add del">
        <pc:chgData name="Lene Viljoen" userId="96b8a465-962a-4603-b23a-562a3ca532bf" providerId="ADAL" clId="{27FE3ED2-30B7-4ED7-A3C7-70AF1B043CD4}" dt="2023-07-17T20:47:31.419" v="1"/>
        <pc:sldMkLst>
          <pc:docMk/>
          <pc:sldMk cId="307779407" sldId="2147479399"/>
        </pc:sldMkLst>
      </pc:sldChg>
      <pc:sldChg chg="del">
        <pc:chgData name="Lene Viljoen" userId="96b8a465-962a-4603-b23a-562a3ca532bf" providerId="ADAL" clId="{27FE3ED2-30B7-4ED7-A3C7-70AF1B043CD4}" dt="2023-07-17T20:49:00.912" v="7" actId="47"/>
        <pc:sldMkLst>
          <pc:docMk/>
          <pc:sldMk cId="2519507456" sldId="2147479401"/>
        </pc:sldMkLst>
      </pc:sldChg>
      <pc:sldChg chg="del">
        <pc:chgData name="Lene Viljoen" userId="96b8a465-962a-4603-b23a-562a3ca532bf" providerId="ADAL" clId="{27FE3ED2-30B7-4ED7-A3C7-70AF1B043CD4}" dt="2023-07-17T20:49:00.912" v="7" actId="47"/>
        <pc:sldMkLst>
          <pc:docMk/>
          <pc:sldMk cId="671130752" sldId="2147479402"/>
        </pc:sldMkLst>
      </pc:sldChg>
      <pc:sldChg chg="add del">
        <pc:chgData name="Lene Viljoen" userId="96b8a465-962a-4603-b23a-562a3ca532bf" providerId="ADAL" clId="{27FE3ED2-30B7-4ED7-A3C7-70AF1B043CD4}" dt="2023-07-17T20:49:50.920" v="11" actId="47"/>
        <pc:sldMkLst>
          <pc:docMk/>
          <pc:sldMk cId="1883041676" sldId="2147479412"/>
        </pc:sldMkLst>
      </pc:sldChg>
      <pc:sldChg chg="add">
        <pc:chgData name="Lene Viljoen" userId="96b8a465-962a-4603-b23a-562a3ca532bf" providerId="ADAL" clId="{27FE3ED2-30B7-4ED7-A3C7-70AF1B043CD4}" dt="2023-07-17T20:49:30.055" v="8"/>
        <pc:sldMkLst>
          <pc:docMk/>
          <pc:sldMk cId="261214728" sldId="2147479413"/>
        </pc:sldMkLst>
      </pc:sldChg>
      <pc:sldChg chg="add">
        <pc:chgData name="Lene Viljoen" userId="96b8a465-962a-4603-b23a-562a3ca532bf" providerId="ADAL" clId="{27FE3ED2-30B7-4ED7-A3C7-70AF1B043CD4}" dt="2023-07-17T20:48:45.370" v="4"/>
        <pc:sldMkLst>
          <pc:docMk/>
          <pc:sldMk cId="1860167438" sldId="2147479414"/>
        </pc:sldMkLst>
      </pc:sldChg>
      <pc:sldChg chg="add">
        <pc:chgData name="Lene Viljoen" userId="96b8a465-962a-4603-b23a-562a3ca532bf" providerId="ADAL" clId="{27FE3ED2-30B7-4ED7-A3C7-70AF1B043CD4}" dt="2023-07-17T20:49:59.953" v="12"/>
        <pc:sldMkLst>
          <pc:docMk/>
          <pc:sldMk cId="1620603939" sldId="2147479415"/>
        </pc:sldMkLst>
      </pc:sldChg>
      <pc:sldChg chg="add">
        <pc:chgData name="Lene Viljoen" userId="96b8a465-962a-4603-b23a-562a3ca532bf" providerId="ADAL" clId="{27FE3ED2-30B7-4ED7-A3C7-70AF1B043CD4}" dt="2023-07-17T20:48:56.910" v="6"/>
        <pc:sldMkLst>
          <pc:docMk/>
          <pc:sldMk cId="0" sldId="2147479416"/>
        </pc:sldMkLst>
      </pc:sldChg>
      <pc:sldChg chg="add">
        <pc:chgData name="Lene Viljoen" userId="96b8a465-962a-4603-b23a-562a3ca532bf" providerId="ADAL" clId="{27FE3ED2-30B7-4ED7-A3C7-70AF1B043CD4}" dt="2023-07-17T20:48:03.762" v="2"/>
        <pc:sldMkLst>
          <pc:docMk/>
          <pc:sldMk cId="0" sldId="2147479426"/>
        </pc:sldMkLst>
      </pc:sldChg>
      <pc:sldChg chg="add">
        <pc:chgData name="Lene Viljoen" userId="96b8a465-962a-4603-b23a-562a3ca532bf" providerId="ADAL" clId="{27FE3ED2-30B7-4ED7-A3C7-70AF1B043CD4}" dt="2023-07-17T20:48:56.910" v="6"/>
        <pc:sldMkLst>
          <pc:docMk/>
          <pc:sldMk cId="1294576276" sldId="2147479427"/>
        </pc:sldMkLst>
      </pc:sldChg>
      <pc:sldChg chg="add">
        <pc:chgData name="Lene Viljoen" userId="96b8a465-962a-4603-b23a-562a3ca532bf" providerId="ADAL" clId="{27FE3ED2-30B7-4ED7-A3C7-70AF1B043CD4}" dt="2023-07-17T20:48:56.910" v="6"/>
        <pc:sldMkLst>
          <pc:docMk/>
          <pc:sldMk cId="3972527559" sldId="2147479428"/>
        </pc:sldMkLst>
      </pc:sldChg>
      <pc:sldChg chg="add">
        <pc:chgData name="Lene Viljoen" userId="96b8a465-962a-4603-b23a-562a3ca532bf" providerId="ADAL" clId="{27FE3ED2-30B7-4ED7-A3C7-70AF1B043CD4}" dt="2023-07-17T20:50:31.743" v="15"/>
        <pc:sldMkLst>
          <pc:docMk/>
          <pc:sldMk cId="0" sldId="2147479429"/>
        </pc:sldMkLst>
      </pc:sldChg>
    </pc:docChg>
  </pc:docChgLst>
  <pc:docChgLst>
    <pc:chgData name="Lene Viljoen" userId="S::lena3@discovery.co.za::96b8a465-962a-4603-b23a-562a3ca532bf" providerId="AD" clId="Web-{528A4F41-A61B-53FB-3CBE-935DE8E2FA1B}"/>
    <pc:docChg chg="modSld">
      <pc:chgData name="Lene Viljoen" userId="S::lena3@discovery.co.za::96b8a465-962a-4603-b23a-562a3ca532bf" providerId="AD" clId="Web-{528A4F41-A61B-53FB-3CBE-935DE8E2FA1B}" dt="2023-07-17T20:58:37.374" v="0" actId="1076"/>
      <pc:docMkLst>
        <pc:docMk/>
      </pc:docMkLst>
      <pc:sldChg chg="modSp">
        <pc:chgData name="Lene Viljoen" userId="S::lena3@discovery.co.za::96b8a465-962a-4603-b23a-562a3ca532bf" providerId="AD" clId="Web-{528A4F41-A61B-53FB-3CBE-935DE8E2FA1B}" dt="2023-07-17T20:58:37.374" v="0" actId="1076"/>
        <pc:sldMkLst>
          <pc:docMk/>
          <pc:sldMk cId="1860167438" sldId="2147479414"/>
        </pc:sldMkLst>
        <pc:spChg chg="mod">
          <ac:chgData name="Lene Viljoen" userId="S::lena3@discovery.co.za::96b8a465-962a-4603-b23a-562a3ca532bf" providerId="AD" clId="Web-{528A4F41-A61B-53FB-3CBE-935DE8E2FA1B}" dt="2023-07-17T20:58:37.374" v="0" actId="1076"/>
          <ac:spMkLst>
            <pc:docMk/>
            <pc:sldMk cId="1860167438" sldId="2147479414"/>
            <ac:spMk id="49" creationId="{00000000-0000-0000-0000-000000000000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/dhpdna01\TechnicalMarketing%20Confidential\2012\2012.05%20Corporate%20Roadshow\Workings\Supply%20side\Doctor%20density%20and%20training%20graphs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/dhpdna01\TechnicalMarketing%20Confidential\2012\2012.05%20Corporate%20Roadshow\Workings\Supply%20side\Doctor%20density%20and%20training%20graphs.xlsx" TargetMode="Externa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dPt>
            <c:idx val="0"/>
            <c:bubble3D val="0"/>
            <c:spPr>
              <a:solidFill>
                <a:schemeClr val="accent2">
                  <a:lumMod val="5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0-5E58-428F-9CF9-0A8D6D3A5F3B}"/>
              </c:ext>
            </c:extLst>
          </c:dPt>
          <c:dPt>
            <c:idx val="1"/>
            <c:bubble3D val="0"/>
            <c:spPr>
              <a:solidFill>
                <a:schemeClr val="accent2">
                  <a:lumMod val="7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5E58-428F-9CF9-0A8D6D3A5F3B}"/>
              </c:ext>
            </c:extLst>
          </c:dPt>
          <c:dPt>
            <c:idx val="2"/>
            <c:bubble3D val="0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02-5E58-428F-9CF9-0A8D6D3A5F3B}"/>
              </c:ext>
            </c:extLst>
          </c:dPt>
          <c:dPt>
            <c:idx val="3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5E58-428F-9CF9-0A8D6D3A5F3B}"/>
              </c:ext>
            </c:extLst>
          </c:dPt>
          <c:dPt>
            <c:idx val="4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4-5E58-428F-9CF9-0A8D6D3A5F3B}"/>
              </c:ext>
            </c:extLst>
          </c:dPt>
          <c:dPt>
            <c:idx val="5"/>
            <c:bubble3D val="0"/>
            <c:spPr>
              <a:solidFill>
                <a:schemeClr val="accent2">
                  <a:lumMod val="20000"/>
                  <a:lumOff val="8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5-5E58-428F-9CF9-0A8D6D3A5F3B}"/>
              </c:ext>
            </c:extLst>
          </c:dPt>
          <c:dPt>
            <c:idx val="6"/>
            <c:bubble3D val="0"/>
            <c:spPr>
              <a:solidFill>
                <a:srgbClr val="EEEFFC"/>
              </a:solidFill>
            </c:spPr>
            <c:extLst>
              <c:ext xmlns:c16="http://schemas.microsoft.com/office/drawing/2014/chart" uri="{C3380CC4-5D6E-409C-BE32-E72D297353CC}">
                <c16:uniqueId val="{00000006-5E58-428F-9CF9-0A8D6D3A5F3B}"/>
              </c:ext>
            </c:extLst>
          </c:dPt>
          <c:cat>
            <c:numRef>
              <c:f>Sheet1!$A$2:$A$8</c:f>
              <c:numCache>
                <c:formatCode>General</c:formatCode>
                <c:ptCount val="7"/>
              </c:numCache>
            </c:numRef>
          </c:cat>
          <c:val>
            <c:numRef>
              <c:f>Sheet1!$B$2:$B$8</c:f>
              <c:numCache>
                <c:formatCode>General</c:formatCode>
                <c:ptCount val="7"/>
                <c:pt idx="0">
                  <c:v>2</c:v>
                </c:pt>
                <c:pt idx="1">
                  <c:v>2</c:v>
                </c:pt>
                <c:pt idx="2">
                  <c:v>2</c:v>
                </c:pt>
                <c:pt idx="3">
                  <c:v>2</c:v>
                </c:pt>
                <c:pt idx="4">
                  <c:v>2</c:v>
                </c:pt>
                <c:pt idx="5">
                  <c:v>2</c:v>
                </c:pt>
                <c:pt idx="6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CFD-F045-A09E-7EA1896FB5B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Cost per admission in years 4 and 5 by change in activity levels in years 1 to 3</a:t>
            </a:r>
          </a:p>
        </c:rich>
      </c:tx>
      <c:layout>
        <c:manualLayout>
          <c:xMode val="edge"/>
          <c:yMode val="edge"/>
          <c:x val="0.15874301675977734"/>
          <c:y val="4.7385620915033157E-2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6.4160474078228433E-2"/>
          <c:y val="0.13071895424836621"/>
          <c:w val="0.92827113127862626"/>
          <c:h val="0.656885597272488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Probability of admission in years 4 and 5</c:v>
                </c:pt>
              </c:strCache>
            </c:strRef>
          </c:tx>
          <c:spPr>
            <a:gradFill>
              <a:gsLst>
                <a:gs pos="0">
                  <a:schemeClr val="bg1">
                    <a:lumMod val="75000"/>
                    <a:shade val="67500"/>
                    <a:satMod val="115000"/>
                  </a:schemeClr>
                </a:gs>
                <a:gs pos="100000">
                  <a:schemeClr val="bg1">
                    <a:lumMod val="75000"/>
                    <a:shade val="100000"/>
                    <a:satMod val="115000"/>
                  </a:schemeClr>
                </a:gs>
              </a:gsLst>
              <a:lin ang="16200000" scaled="1"/>
            </a:gradFill>
            <a:ln>
              <a:solidFill>
                <a:schemeClr val="bg1"/>
              </a:solidFill>
            </a:ln>
            <a:effectLst>
              <a:outerShdw blurRad="50800" dist="38100" dir="18900000" algn="bl" rotWithShape="0">
                <a:schemeClr val="bg1">
                  <a:lumMod val="75000"/>
                  <a:alpha val="40000"/>
                </a:scheme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Sheet1!$A$18:$A$22</c:f>
              <c:strCache>
                <c:ptCount val="5"/>
                <c:pt idx="0">
                  <c:v>Inactive - Inactive</c:v>
                </c:pt>
                <c:pt idx="1">
                  <c:v>Inactive - More active</c:v>
                </c:pt>
                <c:pt idx="2">
                  <c:v>Active - Less active</c:v>
                </c:pt>
                <c:pt idx="3">
                  <c:v>Active - Active</c:v>
                </c:pt>
                <c:pt idx="4">
                  <c:v>Active - More Active</c:v>
                </c:pt>
              </c:strCache>
            </c:strRef>
          </c:cat>
          <c:val>
            <c:numRef>
              <c:f>Sheet1!$C$18:$C$22</c:f>
              <c:numCache>
                <c:formatCode>0%</c:formatCode>
                <c:ptCount val="5"/>
                <c:pt idx="0">
                  <c:v>1</c:v>
                </c:pt>
                <c:pt idx="1">
                  <c:v>0.93545239091035426</c:v>
                </c:pt>
                <c:pt idx="2">
                  <c:v>0.92583298480412657</c:v>
                </c:pt>
                <c:pt idx="3">
                  <c:v>0.87146242855151268</c:v>
                </c:pt>
                <c:pt idx="4">
                  <c:v>0.8426042102328215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C17-2243-B4CE-604A27C73C9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09865216"/>
        <c:axId val="109903872"/>
      </c:barChart>
      <c:catAx>
        <c:axId val="10986521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9903872"/>
        <c:crosses val="autoZero"/>
        <c:auto val="1"/>
        <c:lblAlgn val="ctr"/>
        <c:lblOffset val="100"/>
        <c:noMultiLvlLbl val="0"/>
      </c:catAx>
      <c:valAx>
        <c:axId val="109903872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As a % of consistently inactive</a:t>
                </a:r>
              </a:p>
            </c:rich>
          </c:tx>
          <c:layout>
            <c:manualLayout>
              <c:xMode val="edge"/>
              <c:yMode val="edge"/>
              <c:x val="1.0336205504711888E-2"/>
              <c:y val="6.9959736380025381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%" sourceLinked="1"/>
        <c:majorTickMark val="none"/>
        <c:minorTickMark val="none"/>
        <c:tickLblPos val="none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98652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00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"/>
          <c:y val="6.3917018322663333E-2"/>
          <c:w val="1"/>
          <c:h val="0.63127383843866569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Sheet1!$A$42</c:f>
              <c:strCache>
                <c:ptCount val="1"/>
                <c:pt idx="0">
                  <c:v>% Inactive</c:v>
                </c:pt>
              </c:strCache>
            </c:strRef>
          </c:tx>
          <c:spPr>
            <a:gradFill flip="none" rotWithShape="1">
              <a:gsLst>
                <a:gs pos="0">
                  <a:schemeClr val="bg1">
                    <a:lumMod val="75000"/>
                    <a:shade val="67500"/>
                    <a:satMod val="115000"/>
                  </a:schemeClr>
                </a:gs>
                <a:gs pos="100000">
                  <a:schemeClr val="bg1">
                    <a:lumMod val="7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>
              <a:solidFill>
                <a:schemeClr val="bg1"/>
              </a:solidFill>
            </a:ln>
            <a:effectLst>
              <a:outerShdw blurRad="50800" dist="38100" dir="18900000" algn="bl" rotWithShape="0">
                <a:schemeClr val="bg1">
                  <a:lumMod val="75000"/>
                  <a:alpha val="40000"/>
                </a:scheme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Sheet1!$B$39:$F$39</c:f>
              <c:strCache>
                <c:ptCount val="5"/>
                <c:pt idx="0">
                  <c:v>Year 1</c:v>
                </c:pt>
                <c:pt idx="1">
                  <c:v>Year 2</c:v>
                </c:pt>
                <c:pt idx="2">
                  <c:v>Year 3</c:v>
                </c:pt>
                <c:pt idx="3">
                  <c:v>Year 4</c:v>
                </c:pt>
                <c:pt idx="4">
                  <c:v>Year 5</c:v>
                </c:pt>
              </c:strCache>
            </c:strRef>
          </c:cat>
          <c:val>
            <c:numRef>
              <c:f>Sheet1!$B$42:$F$42</c:f>
              <c:numCache>
                <c:formatCode>0%</c:formatCode>
                <c:ptCount val="5"/>
                <c:pt idx="0">
                  <c:v>0.76000000000000301</c:v>
                </c:pt>
                <c:pt idx="1">
                  <c:v>0.72000000000000064</c:v>
                </c:pt>
                <c:pt idx="2">
                  <c:v>0.71000000000000063</c:v>
                </c:pt>
                <c:pt idx="3">
                  <c:v>0.70000000000000062</c:v>
                </c:pt>
                <c:pt idx="4">
                  <c:v>0.68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870-E744-BE20-CB1FC5CD9202}"/>
            </c:ext>
          </c:extLst>
        </c:ser>
        <c:ser>
          <c:idx val="1"/>
          <c:order val="1"/>
          <c:tx>
            <c:strRef>
              <c:f>Sheet1!$A$43</c:f>
              <c:strCache>
                <c:ptCount val="1"/>
                <c:pt idx="0">
                  <c:v>% low-active</c:v>
                </c:pt>
              </c:strCache>
            </c:strRef>
          </c:tx>
          <c:spPr>
            <a:gradFill flip="none" rotWithShape="1">
              <a:gsLst>
                <a:gs pos="0">
                  <a:schemeClr val="accent2">
                    <a:shade val="30000"/>
                    <a:satMod val="115000"/>
                  </a:schemeClr>
                </a:gs>
                <a:gs pos="50000">
                  <a:schemeClr val="accent2">
                    <a:shade val="67500"/>
                    <a:satMod val="115000"/>
                  </a:schemeClr>
                </a:gs>
                <a:gs pos="100000">
                  <a:schemeClr val="accent2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>
              <a:solidFill>
                <a:schemeClr val="bg1"/>
              </a:solidFill>
            </a:ln>
            <a:effectLst>
              <a:outerShdw blurRad="50800" dist="38100" dir="18900000" algn="bl" rotWithShape="0">
                <a:schemeClr val="bg1">
                  <a:lumMod val="75000"/>
                  <a:alpha val="40000"/>
                </a:schemeClr>
              </a:outerShdw>
            </a:effectLst>
          </c:spPr>
          <c:invertIfNegative val="0"/>
          <c:cat>
            <c:strRef>
              <c:f>Sheet1!$B$39:$F$39</c:f>
              <c:strCache>
                <c:ptCount val="5"/>
                <c:pt idx="0">
                  <c:v>Year 1</c:v>
                </c:pt>
                <c:pt idx="1">
                  <c:v>Year 2</c:v>
                </c:pt>
                <c:pt idx="2">
                  <c:v>Year 3</c:v>
                </c:pt>
                <c:pt idx="3">
                  <c:v>Year 4</c:v>
                </c:pt>
                <c:pt idx="4">
                  <c:v>Year 5</c:v>
                </c:pt>
              </c:strCache>
            </c:strRef>
          </c:cat>
          <c:val>
            <c:numRef>
              <c:f>Sheet1!$B$43:$F$43</c:f>
              <c:numCache>
                <c:formatCode>0%</c:formatCode>
                <c:ptCount val="5"/>
                <c:pt idx="0">
                  <c:v>8.0000000000000043E-2</c:v>
                </c:pt>
                <c:pt idx="1">
                  <c:v>8.0000000000000043E-2</c:v>
                </c:pt>
                <c:pt idx="2">
                  <c:v>9.0000000000000024E-2</c:v>
                </c:pt>
                <c:pt idx="3">
                  <c:v>8.0000000000000043E-2</c:v>
                </c:pt>
                <c:pt idx="4">
                  <c:v>8.0000000000000043E-2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870-E744-BE20-CB1FC5CD9202}"/>
            </c:ext>
          </c:extLst>
        </c:ser>
        <c:ser>
          <c:idx val="2"/>
          <c:order val="2"/>
          <c:tx>
            <c:strRef>
              <c:f>Sheet1!$A$44</c:f>
              <c:strCache>
                <c:ptCount val="1"/>
                <c:pt idx="0">
                  <c:v>% medium-active</c:v>
                </c:pt>
              </c:strCache>
            </c:strRef>
          </c:tx>
          <c:spPr>
            <a:gradFill flip="none" rotWithShape="1">
              <a:gsLst>
                <a:gs pos="0">
                  <a:schemeClr val="accent3">
                    <a:shade val="30000"/>
                    <a:satMod val="115000"/>
                  </a:schemeClr>
                </a:gs>
                <a:gs pos="50000">
                  <a:schemeClr val="accent3">
                    <a:shade val="67500"/>
                    <a:satMod val="115000"/>
                  </a:schemeClr>
                </a:gs>
                <a:gs pos="100000">
                  <a:schemeClr val="accent3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50800" dist="38100" dir="18900000" algn="bl" rotWithShape="0">
                <a:schemeClr val="bg1">
                  <a:lumMod val="75000"/>
                  <a:alpha val="40000"/>
                </a:schemeClr>
              </a:outerShdw>
            </a:effectLst>
          </c:spPr>
          <c:invertIfNegative val="0"/>
          <c:cat>
            <c:strRef>
              <c:f>Sheet1!$B$39:$F$39</c:f>
              <c:strCache>
                <c:ptCount val="5"/>
                <c:pt idx="0">
                  <c:v>Year 1</c:v>
                </c:pt>
                <c:pt idx="1">
                  <c:v>Year 2</c:v>
                </c:pt>
                <c:pt idx="2">
                  <c:v>Year 3</c:v>
                </c:pt>
                <c:pt idx="3">
                  <c:v>Year 4</c:v>
                </c:pt>
                <c:pt idx="4">
                  <c:v>Year 5</c:v>
                </c:pt>
              </c:strCache>
            </c:strRef>
          </c:cat>
          <c:val>
            <c:numRef>
              <c:f>Sheet1!$B$44:$F$44</c:f>
              <c:numCache>
                <c:formatCode>0%</c:formatCode>
                <c:ptCount val="5"/>
                <c:pt idx="0">
                  <c:v>7.0000000000000021E-2</c:v>
                </c:pt>
                <c:pt idx="1">
                  <c:v>8.0000000000000043E-2</c:v>
                </c:pt>
                <c:pt idx="2">
                  <c:v>8.0000000000000043E-2</c:v>
                </c:pt>
                <c:pt idx="3">
                  <c:v>0.1</c:v>
                </c:pt>
                <c:pt idx="4">
                  <c:v>0.11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870-E744-BE20-CB1FC5CD9202}"/>
            </c:ext>
          </c:extLst>
        </c:ser>
        <c:ser>
          <c:idx val="3"/>
          <c:order val="3"/>
          <c:tx>
            <c:strRef>
              <c:f>Sheet1!$A$45</c:f>
              <c:strCache>
                <c:ptCount val="1"/>
                <c:pt idx="0">
                  <c:v>% high-active</c:v>
                </c:pt>
              </c:strCache>
            </c:strRef>
          </c:tx>
          <c:spPr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50800" dist="38100" dir="18900000" algn="bl" rotWithShape="0">
                <a:schemeClr val="bg1">
                  <a:lumMod val="75000"/>
                  <a:alpha val="40000"/>
                </a:scheme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Sheet1!$B$39:$F$39</c:f>
              <c:strCache>
                <c:ptCount val="5"/>
                <c:pt idx="0">
                  <c:v>Year 1</c:v>
                </c:pt>
                <c:pt idx="1">
                  <c:v>Year 2</c:v>
                </c:pt>
                <c:pt idx="2">
                  <c:v>Year 3</c:v>
                </c:pt>
                <c:pt idx="3">
                  <c:v>Year 4</c:v>
                </c:pt>
                <c:pt idx="4">
                  <c:v>Year 5</c:v>
                </c:pt>
              </c:strCache>
            </c:strRef>
          </c:cat>
          <c:val>
            <c:numRef>
              <c:f>Sheet1!$B$45:$F$45</c:f>
              <c:numCache>
                <c:formatCode>0%</c:formatCode>
                <c:ptCount val="5"/>
                <c:pt idx="0">
                  <c:v>9.0000000000000094E-2</c:v>
                </c:pt>
                <c:pt idx="1">
                  <c:v>0.12000000000000012</c:v>
                </c:pt>
                <c:pt idx="2">
                  <c:v>0.12000000000000012</c:v>
                </c:pt>
                <c:pt idx="3">
                  <c:v>0.12000000000000012</c:v>
                </c:pt>
                <c:pt idx="4">
                  <c:v>0.13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870-E744-BE20-CB1FC5CD920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09943424"/>
        <c:axId val="109969792"/>
      </c:barChart>
      <c:catAx>
        <c:axId val="10994342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9969792"/>
        <c:crosses val="autoZero"/>
        <c:auto val="1"/>
        <c:lblAlgn val="ctr"/>
        <c:lblOffset val="100"/>
        <c:noMultiLvlLbl val="0"/>
      </c:catAx>
      <c:valAx>
        <c:axId val="109969792"/>
        <c:scaling>
          <c:orientation val="minMax"/>
          <c:min val="0.60000000000000064"/>
        </c:scaling>
        <c:delete val="0"/>
        <c:axPos val="l"/>
        <c:numFmt formatCode="0%" sourceLinked="1"/>
        <c:majorTickMark val="none"/>
        <c:minorTickMark val="none"/>
        <c:tickLblPos val="none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99434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"/>
          <c:y val="0.84152300399812607"/>
          <c:w val="1"/>
          <c:h val="0.1507402594791775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00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dPt>
            <c:idx val="0"/>
            <c:bubble3D val="0"/>
            <c:spPr>
              <a:solidFill>
                <a:schemeClr val="accent2">
                  <a:lumMod val="5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0-2AF6-4253-850B-B042972A680F}"/>
              </c:ext>
            </c:extLst>
          </c:dPt>
          <c:dPt>
            <c:idx val="1"/>
            <c:bubble3D val="0"/>
            <c:spPr>
              <a:solidFill>
                <a:schemeClr val="accent2">
                  <a:lumMod val="7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2AF6-4253-850B-B042972A680F}"/>
              </c:ext>
            </c:extLst>
          </c:dPt>
          <c:dPt>
            <c:idx val="2"/>
            <c:bubble3D val="0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02-2AF6-4253-850B-B042972A680F}"/>
              </c:ext>
            </c:extLst>
          </c:dPt>
          <c:dPt>
            <c:idx val="3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2AF6-4253-850B-B042972A680F}"/>
              </c:ext>
            </c:extLst>
          </c:dPt>
          <c:dPt>
            <c:idx val="4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4-2AF6-4253-850B-B042972A680F}"/>
              </c:ext>
            </c:extLst>
          </c:dPt>
          <c:dPt>
            <c:idx val="5"/>
            <c:bubble3D val="0"/>
            <c:spPr>
              <a:solidFill>
                <a:schemeClr val="accent2">
                  <a:lumMod val="20000"/>
                  <a:lumOff val="8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5-2AF6-4253-850B-B042972A680F}"/>
              </c:ext>
            </c:extLst>
          </c:dPt>
          <c:dPt>
            <c:idx val="6"/>
            <c:bubble3D val="0"/>
            <c:spPr>
              <a:solidFill>
                <a:srgbClr val="EEEFFC"/>
              </a:solidFill>
            </c:spPr>
            <c:extLst>
              <c:ext xmlns:c16="http://schemas.microsoft.com/office/drawing/2014/chart" uri="{C3380CC4-5D6E-409C-BE32-E72D297353CC}">
                <c16:uniqueId val="{00000006-2AF6-4253-850B-B042972A680F}"/>
              </c:ext>
            </c:extLst>
          </c:dPt>
          <c:cat>
            <c:numRef>
              <c:f>Sheet1!$A$2:$A$8</c:f>
              <c:numCache>
                <c:formatCode>General</c:formatCode>
                <c:ptCount val="7"/>
              </c:numCache>
            </c:numRef>
          </c:cat>
          <c:val>
            <c:numRef>
              <c:f>Sheet1!$B$2:$B$8</c:f>
              <c:numCache>
                <c:formatCode>General</c:formatCode>
                <c:ptCount val="7"/>
                <c:pt idx="0">
                  <c:v>4</c:v>
                </c:pt>
                <c:pt idx="1">
                  <c:v>1</c:v>
                </c:pt>
                <c:pt idx="2">
                  <c:v>1</c:v>
                </c:pt>
                <c:pt idx="3">
                  <c:v>0.5</c:v>
                </c:pt>
                <c:pt idx="4">
                  <c:v>2</c:v>
                </c:pt>
                <c:pt idx="5">
                  <c:v>0.3000000000000001</c:v>
                </c:pt>
                <c:pt idx="6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2E9-C949-8F99-84618597723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3794319563985485E-2"/>
          <c:y val="4.1918473269490317E-2"/>
          <c:w val="0.92369145748863823"/>
          <c:h val="0.48869301862454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 2023</c:v>
                </c:pt>
              </c:strCache>
            </c:strRef>
          </c:tx>
          <c:spPr>
            <a:gradFill rotWithShape="1">
              <a:gsLst>
                <a:gs pos="0">
                  <a:schemeClr val="bg1">
                    <a:lumMod val="75000"/>
                    <a:shade val="67500"/>
                    <a:satMod val="115000"/>
                  </a:schemeClr>
                </a:gs>
                <a:gs pos="100000">
                  <a:schemeClr val="bg1">
                    <a:lumMod val="75000"/>
                    <a:shade val="100000"/>
                    <a:satMod val="115000"/>
                  </a:schemeClr>
                </a:gs>
              </a:gsLst>
              <a:lin ang="5400000" scaled="0"/>
            </a:gradFill>
            <a:ln>
              <a:solidFill>
                <a:schemeClr val="bg1"/>
              </a:solidFill>
            </a:ln>
            <a:effectLst>
              <a:outerShdw blurRad="50800" dist="38100" dir="18900000" algn="bl" rotWithShape="0">
                <a:schemeClr val="bg1">
                  <a:lumMod val="65000"/>
                  <a:alpha val="40000"/>
                </a:schemeClr>
              </a:outerShdw>
            </a:effectLst>
          </c:spPr>
          <c:invertIfNegative val="0"/>
          <c:cat>
            <c:strRef>
              <c:f>Sheet1!$A$2:$A$34</c:f>
              <c:strCache>
                <c:ptCount val="33"/>
                <c:pt idx="0">
                  <c:v>Executive</c:v>
                </c:pt>
                <c:pt idx="1">
                  <c:v>Classic Comprehensive</c:v>
                </c:pt>
                <c:pt idx="2">
                  <c:v>Classic Delta Comprehensive</c:v>
                </c:pt>
                <c:pt idx="3">
                  <c:v>Essential Comprehensive</c:v>
                </c:pt>
                <c:pt idx="4">
                  <c:v>Essential Delta Comprehensive</c:v>
                </c:pt>
                <c:pt idx="5">
                  <c:v>Classic Smart Comprehensive</c:v>
                </c:pt>
                <c:pt idx="6">
                  <c:v>Classic Priority</c:v>
                </c:pt>
                <c:pt idx="7">
                  <c:v>Essential Priority</c:v>
                </c:pt>
                <c:pt idx="8">
                  <c:v>Classic Saver</c:v>
                </c:pt>
                <c:pt idx="9">
                  <c:v>Classic Delta Saver</c:v>
                </c:pt>
                <c:pt idx="10">
                  <c:v>Essential Saver</c:v>
                </c:pt>
                <c:pt idx="11">
                  <c:v>Coastal Saver</c:v>
                </c:pt>
                <c:pt idx="12">
                  <c:v>Essential Delta Saver</c:v>
                </c:pt>
                <c:pt idx="13">
                  <c:v>Classic Smart</c:v>
                </c:pt>
                <c:pt idx="14">
                  <c:v>Classic Core</c:v>
                </c:pt>
                <c:pt idx="15">
                  <c:v>Essential Core</c:v>
                </c:pt>
                <c:pt idx="16">
                  <c:v>Classic Delta Core</c:v>
                </c:pt>
                <c:pt idx="17">
                  <c:v>Coastal Core</c:v>
                </c:pt>
                <c:pt idx="18">
                  <c:v>Essential Delta Core</c:v>
                </c:pt>
                <c:pt idx="19">
                  <c:v>Essential Smart</c:v>
                </c:pt>
                <c:pt idx="20">
                  <c:v>Essential Dynamic Smart</c:v>
                </c:pt>
                <c:pt idx="21">
                  <c:v>KeyCare Plus (R15251+)</c:v>
                </c:pt>
                <c:pt idx="22">
                  <c:v>KeyCare Plus (R9451-R15250)</c:v>
                </c:pt>
                <c:pt idx="23">
                  <c:v>KeyCare Plus (R0-R9450)</c:v>
                </c:pt>
                <c:pt idx="24">
                  <c:v>KeyCare Start (R15251+)</c:v>
                </c:pt>
                <c:pt idx="25">
                  <c:v>KeyCare Start (R10101-R15250)</c:v>
                </c:pt>
                <c:pt idx="26">
                  <c:v>KeyCare Start (R0-R10100)</c:v>
                </c:pt>
                <c:pt idx="27">
                  <c:v>KeyCare Start Regional (R15251+)</c:v>
                </c:pt>
                <c:pt idx="28">
                  <c:v>KeyCare Start Regional (R10101-R15250)</c:v>
                </c:pt>
                <c:pt idx="29">
                  <c:v>KeyCare Start Regional (R0-R10100)</c:v>
                </c:pt>
                <c:pt idx="30">
                  <c:v>KeyCare Core (R15251+)</c:v>
                </c:pt>
                <c:pt idx="31">
                  <c:v>KeyCare Core (R9451-R15250)</c:v>
                </c:pt>
                <c:pt idx="32">
                  <c:v>KeyCare Core (R0-R9450)</c:v>
                </c:pt>
              </c:strCache>
            </c:strRef>
          </c:cat>
          <c:val>
            <c:numRef>
              <c:f>Sheet1!$B$2:$B$34</c:f>
              <c:numCache>
                <c:formatCode>#,##0</c:formatCode>
                <c:ptCount val="33"/>
                <c:pt idx="0">
                  <c:v>9122</c:v>
                </c:pt>
                <c:pt idx="1">
                  <c:v>7487</c:v>
                </c:pt>
                <c:pt idx="2">
                  <c:v>6742</c:v>
                </c:pt>
                <c:pt idx="3">
                  <c:v>6292</c:v>
                </c:pt>
                <c:pt idx="4">
                  <c:v>5667</c:v>
                </c:pt>
                <c:pt idx="5">
                  <c:v>5441</c:v>
                </c:pt>
                <c:pt idx="6">
                  <c:v>4795</c:v>
                </c:pt>
                <c:pt idx="7">
                  <c:v>4121</c:v>
                </c:pt>
                <c:pt idx="8">
                  <c:v>4060</c:v>
                </c:pt>
                <c:pt idx="9">
                  <c:v>3244</c:v>
                </c:pt>
                <c:pt idx="10">
                  <c:v>3227</c:v>
                </c:pt>
                <c:pt idx="11">
                  <c:v>3220</c:v>
                </c:pt>
                <c:pt idx="12">
                  <c:v>2574</c:v>
                </c:pt>
                <c:pt idx="13">
                  <c:v>2412</c:v>
                </c:pt>
                <c:pt idx="14">
                  <c:v>3022</c:v>
                </c:pt>
                <c:pt idx="15">
                  <c:v>2597</c:v>
                </c:pt>
                <c:pt idx="16">
                  <c:v>2419</c:v>
                </c:pt>
                <c:pt idx="17">
                  <c:v>2403</c:v>
                </c:pt>
                <c:pt idx="18">
                  <c:v>2075</c:v>
                </c:pt>
                <c:pt idx="19">
                  <c:v>1727</c:v>
                </c:pt>
                <c:pt idx="20">
                  <c:v>1565</c:v>
                </c:pt>
                <c:pt idx="21">
                  <c:v>3023</c:v>
                </c:pt>
                <c:pt idx="22">
                  <c:v>2047</c:v>
                </c:pt>
                <c:pt idx="23">
                  <c:v>1489</c:v>
                </c:pt>
                <c:pt idx="24">
                  <c:v>2954</c:v>
                </c:pt>
                <c:pt idx="25">
                  <c:v>1897</c:v>
                </c:pt>
                <c:pt idx="26">
                  <c:v>1127</c:v>
                </c:pt>
                <c:pt idx="27">
                  <c:v>2363</c:v>
                </c:pt>
                <c:pt idx="28">
                  <c:v>1516</c:v>
                </c:pt>
                <c:pt idx="29">
                  <c:v>1003</c:v>
                </c:pt>
                <c:pt idx="30">
                  <c:v>2232</c:v>
                </c:pt>
                <c:pt idx="31">
                  <c:v>1459</c:v>
                </c:pt>
                <c:pt idx="32">
                  <c:v>1170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A30-4194-8CEB-8C4BF1B42A8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9636671"/>
        <c:axId val="79630431"/>
      </c:barChart>
      <c:catAx>
        <c:axId val="79636671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bg1">
                <a:lumMod val="50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9630431"/>
        <c:crosses val="autoZero"/>
        <c:auto val="1"/>
        <c:lblAlgn val="ctr"/>
        <c:lblOffset val="100"/>
        <c:noMultiLvlLbl val="0"/>
      </c:catAx>
      <c:valAx>
        <c:axId val="79630431"/>
        <c:scaling>
          <c:orientation val="minMax"/>
        </c:scaling>
        <c:delete val="0"/>
        <c:axPos val="l"/>
        <c:numFmt formatCode="&quot;R&quot;\ #,##0" sourceLinked="0"/>
        <c:majorTickMark val="out"/>
        <c:minorTickMark val="none"/>
        <c:tickLblPos val="nextTo"/>
        <c:spPr>
          <a:noFill/>
          <a:ln>
            <a:solidFill>
              <a:schemeClr val="bg1">
                <a:lumMod val="5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963667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830133058693643"/>
          <c:y val="4.3011552985574873E-2"/>
          <c:w val="0.82163577884042882"/>
          <c:h val="0.76606766714615271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114B8A"/>
            </a:solidFill>
            <a:ln>
              <a:noFill/>
            </a:ln>
            <a:effectLst/>
          </c:spPr>
          <c:invertIfNegative val="0"/>
          <c:dPt>
            <c:idx val="3"/>
            <c:invertIfNegative val="0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0-8DFB-4D31-8606-F24BF2D71099}"/>
              </c:ext>
            </c:extLst>
          </c:dPt>
          <c:cat>
            <c:strRef>
              <c:f>Sheet1!$A$2:$A$7</c:f>
              <c:strCache>
                <c:ptCount val="6"/>
                <c:pt idx="0">
                  <c:v>North America</c:v>
                </c:pt>
                <c:pt idx="1">
                  <c:v>Europe</c:v>
                </c:pt>
                <c:pt idx="2">
                  <c:v>Global</c:v>
                </c:pt>
                <c:pt idx="3">
                  <c:v>Middle East and Africa</c:v>
                </c:pt>
                <c:pt idx="4">
                  <c:v>Asia Pacific</c:v>
                </c:pt>
                <c:pt idx="5">
                  <c:v>Latin America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4</c:v>
                </c:pt>
                <c:pt idx="1">
                  <c:v>5.4</c:v>
                </c:pt>
                <c:pt idx="2">
                  <c:v>6.5</c:v>
                </c:pt>
                <c:pt idx="3">
                  <c:v>7.2</c:v>
                </c:pt>
                <c:pt idx="4">
                  <c:v>7.6</c:v>
                </c:pt>
                <c:pt idx="5">
                  <c:v>10.5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DFA-45E8-9B1F-879AFACC4CF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98646272"/>
        <c:axId val="98787328"/>
      </c:barChart>
      <c:catAx>
        <c:axId val="9864627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 rot="-5400000" vert="horz"/>
          <a:lstStyle/>
          <a:p>
            <a:pPr>
              <a:defRPr/>
            </a:pPr>
            <a:endParaRPr lang="en-US"/>
          </a:p>
        </c:txPr>
        <c:crossAx val="98787328"/>
        <c:crosses val="autoZero"/>
        <c:auto val="1"/>
        <c:lblAlgn val="ctr"/>
        <c:lblOffset val="100"/>
        <c:noMultiLvlLbl val="0"/>
      </c:catAx>
      <c:valAx>
        <c:axId val="98787328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ZA"/>
                  <a:t>Net inflation (%)</a:t>
                </a:r>
              </a:p>
            </c:rich>
          </c:tx>
          <c:layout>
            <c:manualLayout>
              <c:xMode val="edge"/>
              <c:yMode val="edge"/>
              <c:x val="7.9633282654571324E-3"/>
              <c:y val="0.33041395614016256"/>
            </c:manualLayout>
          </c:layout>
          <c:overlay val="0"/>
        </c:title>
        <c:numFmt formatCode="#,##0.0" sourceLinked="0"/>
        <c:majorTickMark val="out"/>
        <c:minorTickMark val="none"/>
        <c:tickLblPos val="nextTo"/>
        <c:crossAx val="9864627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200">
          <a:solidFill>
            <a:schemeClr val="bg2"/>
          </a:solidFill>
        </a:defRPr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2.4927479235873729E-2"/>
          <c:y val="3.1118984786001849E-2"/>
          <c:w val="0.61475428410938326"/>
          <c:h val="0.85659806010886963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Tariffs</c:v>
                </c:pt>
              </c:strCache>
            </c:strRef>
          </c:tx>
          <c:spPr>
            <a:gradFill flip="none" rotWithShape="1">
              <a:gsLst>
                <a:gs pos="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</c:spPr>
          <c:invertIfNegative val="0"/>
          <c:cat>
            <c:strRef>
              <c:f>Sheet1!$A$2:$A$3</c:f>
              <c:strCache>
                <c:ptCount val="2"/>
                <c:pt idx="0">
                  <c:v>Price inflation</c:v>
                </c:pt>
                <c:pt idx="1">
                  <c:v>Medical Inflation</c:v>
                </c:pt>
              </c:strCache>
            </c:strRef>
          </c:cat>
          <c:val>
            <c:numRef>
              <c:f>Sheet1!$B$2:$B$3</c:f>
              <c:numCache>
                <c:formatCode>0.0%</c:formatCode>
                <c:ptCount val="2"/>
                <c:pt idx="0">
                  <c:v>5.1999999999999998E-2</c:v>
                </c:pt>
                <c:pt idx="1">
                  <c:v>5.7000000000000002E-2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6AF-E54E-81E4-E3CA2E823DE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Demand-driven utilisation</c:v>
                </c:pt>
              </c:strCache>
            </c:strRef>
          </c:tx>
          <c:spPr>
            <a:gradFill flip="none" rotWithShape="1">
              <a:gsLst>
                <a:gs pos="0">
                  <a:schemeClr val="accent2">
                    <a:shade val="67500"/>
                    <a:satMod val="115000"/>
                  </a:schemeClr>
                </a:gs>
                <a:gs pos="100000">
                  <a:schemeClr val="accent2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</c:spPr>
          <c:invertIfNegative val="0"/>
          <c:cat>
            <c:strRef>
              <c:f>Sheet1!$A$2:$A$3</c:f>
              <c:strCache>
                <c:ptCount val="2"/>
                <c:pt idx="0">
                  <c:v>Price inflation</c:v>
                </c:pt>
                <c:pt idx="1">
                  <c:v>Medical Inflation</c:v>
                </c:pt>
              </c:strCache>
            </c:strRef>
          </c:cat>
          <c:val>
            <c:numRef>
              <c:f>Sheet1!$C$2:$C$3</c:f>
              <c:numCache>
                <c:formatCode>0.0%</c:formatCode>
                <c:ptCount val="2"/>
                <c:pt idx="1">
                  <c:v>1.4999999999999999E-2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6AF-E54E-81E4-E3CA2E823DE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Supply-driven utilisation</c:v>
                </c:pt>
              </c:strCache>
            </c:strRef>
          </c:tx>
          <c:spPr>
            <a:gradFill flip="none" rotWithShape="1">
              <a:gsLst>
                <a:gs pos="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</c:spPr>
          <c:invertIfNegative val="0"/>
          <c:cat>
            <c:strRef>
              <c:f>Sheet1!$A$2:$A$3</c:f>
              <c:strCache>
                <c:ptCount val="2"/>
                <c:pt idx="0">
                  <c:v>Price inflation</c:v>
                </c:pt>
                <c:pt idx="1">
                  <c:v>Medical Inflation</c:v>
                </c:pt>
              </c:strCache>
            </c:strRef>
          </c:cat>
          <c:val>
            <c:numRef>
              <c:f>Sheet1!$D$2:$D$3</c:f>
              <c:numCache>
                <c:formatCode>0.0%</c:formatCode>
                <c:ptCount val="2"/>
                <c:pt idx="1">
                  <c:v>0.01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6AF-E54E-81E4-E3CA2E823DE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95903744"/>
        <c:axId val="96099712"/>
      </c:barChart>
      <c:catAx>
        <c:axId val="9590374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96099712"/>
        <c:crosses val="autoZero"/>
        <c:auto val="1"/>
        <c:lblAlgn val="ctr"/>
        <c:lblOffset val="100"/>
        <c:noMultiLvlLbl val="0"/>
      </c:catAx>
      <c:valAx>
        <c:axId val="96099712"/>
        <c:scaling>
          <c:orientation val="minMax"/>
        </c:scaling>
        <c:delete val="1"/>
        <c:axPos val="l"/>
        <c:numFmt formatCode="0.0%" sourceLinked="1"/>
        <c:majorTickMark val="out"/>
        <c:minorTickMark val="none"/>
        <c:tickLblPos val="none"/>
        <c:crossAx val="9590374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5220340034839874"/>
          <c:y val="0"/>
          <c:w val="0.33182149900533298"/>
          <c:h val="1"/>
        </c:manualLayout>
      </c:layout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6280420196244265E-2"/>
          <c:y val="9.7864406492906383E-2"/>
          <c:w val="0.91647321764563483"/>
          <c:h val="0.7024890849087827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Non-High Cost Drugs</c:v>
                </c:pt>
              </c:strCache>
            </c:strRef>
          </c:tx>
          <c:spPr>
            <a:solidFill>
              <a:srgbClr val="B8B8B8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0">
                <a:spAutoFit/>
              </a:bodyPr>
              <a:lstStyle/>
              <a:p>
                <a:pPr algn="ctr">
                  <a:defRPr lang="en-US" sz="9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Sheet1!$A$2:$A$15</c:f>
              <c:numCache>
                <c:formatCode>General</c:formatCode>
                <c:ptCount val="14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  <c:pt idx="7">
                  <c:v>2015</c:v>
                </c:pt>
                <c:pt idx="8">
                  <c:v>2016</c:v>
                </c:pt>
                <c:pt idx="9">
                  <c:v>2017</c:v>
                </c:pt>
                <c:pt idx="10">
                  <c:v>2018</c:v>
                </c:pt>
                <c:pt idx="11">
                  <c:v>2019</c:v>
                </c:pt>
                <c:pt idx="12">
                  <c:v>2020</c:v>
                </c:pt>
                <c:pt idx="13">
                  <c:v>2021</c:v>
                </c:pt>
              </c:numCache>
            </c:numRef>
          </c:cat>
          <c:val>
            <c:numRef>
              <c:f>Sheet1!$B$2:$B$15</c:f>
              <c:numCache>
                <c:formatCode>General</c:formatCode>
                <c:ptCount val="14"/>
                <c:pt idx="0">
                  <c:v>2.7</c:v>
                </c:pt>
                <c:pt idx="1">
                  <c:v>2.9</c:v>
                </c:pt>
                <c:pt idx="2">
                  <c:v>2.9</c:v>
                </c:pt>
                <c:pt idx="3">
                  <c:v>2.9</c:v>
                </c:pt>
                <c:pt idx="4">
                  <c:v>3</c:v>
                </c:pt>
                <c:pt idx="5">
                  <c:v>3.2</c:v>
                </c:pt>
                <c:pt idx="6">
                  <c:v>3.3</c:v>
                </c:pt>
                <c:pt idx="7">
                  <c:v>3.2</c:v>
                </c:pt>
                <c:pt idx="8">
                  <c:v>3.2</c:v>
                </c:pt>
                <c:pt idx="9">
                  <c:v>3.6</c:v>
                </c:pt>
                <c:pt idx="10">
                  <c:v>3.8</c:v>
                </c:pt>
                <c:pt idx="11">
                  <c:v>4.0999999999999996</c:v>
                </c:pt>
                <c:pt idx="12">
                  <c:v>4.5</c:v>
                </c:pt>
                <c:pt idx="13">
                  <c:v>4.8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5EA-46CF-B876-8C831EC5DAA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High Cost Drugs</c:v>
                </c:pt>
              </c:strCache>
            </c:strRef>
          </c:tx>
          <c:spPr>
            <a:gradFill flip="none" rotWithShape="1">
              <a:gsLst>
                <a:gs pos="0">
                  <a:srgbClr val="3B6CDD"/>
                </a:gs>
                <a:gs pos="100000">
                  <a:srgbClr val="30C2B3"/>
                </a:gs>
              </a:gsLst>
              <a:lin ang="16200000" scaled="1"/>
              <a:tileRect/>
            </a:gradFill>
            <a:ln>
              <a:noFill/>
            </a:ln>
            <a:effectLst/>
          </c:spPr>
          <c:invertIfNegative val="0"/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Sheet1!$A$2:$A$15</c:f>
              <c:numCache>
                <c:formatCode>General</c:formatCode>
                <c:ptCount val="14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  <c:pt idx="7">
                  <c:v>2015</c:v>
                </c:pt>
                <c:pt idx="8">
                  <c:v>2016</c:v>
                </c:pt>
                <c:pt idx="9">
                  <c:v>2017</c:v>
                </c:pt>
                <c:pt idx="10">
                  <c:v>2018</c:v>
                </c:pt>
                <c:pt idx="11">
                  <c:v>2019</c:v>
                </c:pt>
                <c:pt idx="12">
                  <c:v>2020</c:v>
                </c:pt>
                <c:pt idx="13">
                  <c:v>2021</c:v>
                </c:pt>
              </c:numCache>
            </c:numRef>
          </c:cat>
          <c:val>
            <c:numRef>
              <c:f>Sheet1!$C$2:$C$15</c:f>
              <c:numCache>
                <c:formatCode>General</c:formatCode>
                <c:ptCount val="14"/>
                <c:pt idx="0">
                  <c:v>9</c:v>
                </c:pt>
                <c:pt idx="1">
                  <c:v>10.6</c:v>
                </c:pt>
                <c:pt idx="2">
                  <c:v>13.3</c:v>
                </c:pt>
                <c:pt idx="3">
                  <c:v>15.2</c:v>
                </c:pt>
                <c:pt idx="4">
                  <c:v>15.1</c:v>
                </c:pt>
                <c:pt idx="5">
                  <c:v>15.1</c:v>
                </c:pt>
                <c:pt idx="6">
                  <c:v>15.8</c:v>
                </c:pt>
                <c:pt idx="7">
                  <c:v>17.899999999999999</c:v>
                </c:pt>
                <c:pt idx="8">
                  <c:v>19</c:v>
                </c:pt>
                <c:pt idx="9">
                  <c:v>20.5</c:v>
                </c:pt>
                <c:pt idx="10">
                  <c:v>22.5</c:v>
                </c:pt>
                <c:pt idx="11">
                  <c:v>26.6</c:v>
                </c:pt>
                <c:pt idx="12">
                  <c:v>29</c:v>
                </c:pt>
                <c:pt idx="13">
                  <c:v>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5EA-46CF-B876-8C831EC5DAAE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100"/>
        <c:axId val="2067385520"/>
        <c:axId val="2067376784"/>
      </c:barChart>
      <c:lineChart>
        <c:grouping val="standard"/>
        <c:varyColors val="0"/>
        <c:ser>
          <c:idx val="2"/>
          <c:order val="2"/>
          <c:tx>
            <c:strRef>
              <c:f>Sheet1!$D$1</c:f>
              <c:strCache>
                <c:ptCount val="1"/>
                <c:pt idx="0">
                  <c:v>% High Cost Drugs</c:v>
                </c:pt>
              </c:strCache>
            </c:strRef>
          </c:tx>
          <c:spPr>
            <a:ln w="28575" cap="rnd">
              <a:solidFill>
                <a:srgbClr val="40BABC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90000"/>
                        <a:lumOff val="1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Sheet1!$A$2:$A$15</c:f>
              <c:numCache>
                <c:formatCode>General</c:formatCode>
                <c:ptCount val="14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  <c:pt idx="7">
                  <c:v>2015</c:v>
                </c:pt>
                <c:pt idx="8">
                  <c:v>2016</c:v>
                </c:pt>
                <c:pt idx="9">
                  <c:v>2017</c:v>
                </c:pt>
                <c:pt idx="10">
                  <c:v>2018</c:v>
                </c:pt>
                <c:pt idx="11">
                  <c:v>2019</c:v>
                </c:pt>
                <c:pt idx="12">
                  <c:v>2020</c:v>
                </c:pt>
                <c:pt idx="13">
                  <c:v>2021</c:v>
                </c:pt>
              </c:numCache>
            </c:numRef>
          </c:cat>
          <c:val>
            <c:numRef>
              <c:f>Sheet1!$D$2:$D$15</c:f>
              <c:numCache>
                <c:formatCode>0%</c:formatCode>
                <c:ptCount val="14"/>
                <c:pt idx="0">
                  <c:v>0.77</c:v>
                </c:pt>
                <c:pt idx="1">
                  <c:v>0.79</c:v>
                </c:pt>
                <c:pt idx="2">
                  <c:v>0.82</c:v>
                </c:pt>
                <c:pt idx="3">
                  <c:v>0.84</c:v>
                </c:pt>
                <c:pt idx="4">
                  <c:v>0.84</c:v>
                </c:pt>
                <c:pt idx="5">
                  <c:v>0.82</c:v>
                </c:pt>
                <c:pt idx="6">
                  <c:v>0.83</c:v>
                </c:pt>
                <c:pt idx="7">
                  <c:v>0.85</c:v>
                </c:pt>
                <c:pt idx="8">
                  <c:v>0.85</c:v>
                </c:pt>
                <c:pt idx="9">
                  <c:v>0.85</c:v>
                </c:pt>
                <c:pt idx="10">
                  <c:v>0.85</c:v>
                </c:pt>
                <c:pt idx="11">
                  <c:v>0.87</c:v>
                </c:pt>
                <c:pt idx="12">
                  <c:v>0.87</c:v>
                </c:pt>
                <c:pt idx="13">
                  <c:v>0.87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A5EA-46CF-B876-8C831EC5DAAE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642079712"/>
        <c:axId val="1642089280"/>
      </c:lineChart>
      <c:catAx>
        <c:axId val="20673855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67376784"/>
        <c:crosses val="autoZero"/>
        <c:auto val="1"/>
        <c:lblAlgn val="ctr"/>
        <c:lblOffset val="100"/>
        <c:noMultiLvlLbl val="0"/>
      </c:catAx>
      <c:valAx>
        <c:axId val="206737678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rgbClr val="F7F7F7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67385520"/>
        <c:crosses val="autoZero"/>
        <c:crossBetween val="between"/>
      </c:valAx>
      <c:valAx>
        <c:axId val="1642089280"/>
        <c:scaling>
          <c:orientation val="minMax"/>
        </c:scaling>
        <c:delete val="0"/>
        <c:axPos val="r"/>
        <c:numFmt formatCode="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rgbClr val="F7F7F7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42079712"/>
        <c:crosses val="max"/>
        <c:crossBetween val="between"/>
      </c:valAx>
      <c:catAx>
        <c:axId val="164207971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642089280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90000"/>
                  <a:lumOff val="1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>
        <c:manualLayout>
          <c:layoutTarget val="inner"/>
          <c:xMode val="edge"/>
          <c:yMode val="edge"/>
          <c:x val="4.7072220811109226E-2"/>
          <c:y val="8.0173053368328973E-2"/>
          <c:w val="0.88841165015663359"/>
          <c:h val="0.5860948381452318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'doc nos-list for presentation'!$C$8</c:f>
              <c:strCache>
                <c:ptCount val="1"/>
                <c:pt idx="0">
                  <c:v>Doctors per 10 000</c:v>
                </c:pt>
              </c:strCache>
            </c:strRef>
          </c:tx>
          <c:spPr>
            <a:gradFill flip="none" rotWithShape="1">
              <a:gsLst>
                <a:gs pos="0">
                  <a:schemeClr val="bg1">
                    <a:lumMod val="75000"/>
                    <a:shade val="67500"/>
                    <a:satMod val="115000"/>
                  </a:schemeClr>
                </a:gs>
                <a:gs pos="100000">
                  <a:schemeClr val="bg1">
                    <a:lumMod val="7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>
              <a:solidFill>
                <a:schemeClr val="bg1"/>
              </a:solidFill>
            </a:ln>
            <a:effectLst>
              <a:outerShdw blurRad="50800" dist="38100" dir="18900000" algn="bl" rotWithShape="0">
                <a:schemeClr val="bg1">
                  <a:lumMod val="75000"/>
                  <a:alpha val="40000"/>
                </a:schemeClr>
              </a:outerShdw>
            </a:effectLst>
          </c:spPr>
          <c:invertIfNegative val="0"/>
          <c:dPt>
            <c:idx val="0"/>
            <c:invertIfNegative val="0"/>
            <c:bubble3D val="0"/>
            <c:spPr>
              <a:gradFill flip="none" rotWithShape="1">
                <a:gsLst>
                  <a:gs pos="0">
                    <a:schemeClr val="accent2"/>
                  </a:gs>
                  <a:gs pos="100000">
                    <a:schemeClr val="accent1"/>
                  </a:gs>
                </a:gsLst>
                <a:lin ang="16200000" scaled="1"/>
                <a:tileRect/>
              </a:gradFill>
              <a:ln>
                <a:solidFill>
                  <a:schemeClr val="bg1"/>
                </a:solidFill>
              </a:ln>
              <a:effectLst>
                <a:outerShdw blurRad="50800" dist="38100" dir="18900000" algn="bl" rotWithShape="0">
                  <a:schemeClr val="bg1">
                    <a:lumMod val="75000"/>
                    <a:alpha val="40000"/>
                  </a:scheme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0-8133-BF48-B2BB-932B269DAED7}"/>
              </c:ext>
            </c:extLst>
          </c:dPt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'doc nos-list for presentation'!$A$9:$B$18</c:f>
              <c:multiLvlStrCache>
                <c:ptCount val="10"/>
                <c:lvl>
                  <c:pt idx="0">
                    <c:v>SA</c:v>
                  </c:pt>
                  <c:pt idx="1">
                    <c:v>Russia</c:v>
                  </c:pt>
                  <c:pt idx="2">
                    <c:v>Brazil</c:v>
                  </c:pt>
                  <c:pt idx="3">
                    <c:v>China</c:v>
                  </c:pt>
                  <c:pt idx="4">
                    <c:v>India</c:v>
                  </c:pt>
                  <c:pt idx="5">
                    <c:v>France</c:v>
                  </c:pt>
                  <c:pt idx="6">
                    <c:v>Germany</c:v>
                  </c:pt>
                  <c:pt idx="7">
                    <c:v>US</c:v>
                  </c:pt>
                  <c:pt idx="8">
                    <c:v>UK</c:v>
                  </c:pt>
                  <c:pt idx="9">
                    <c:v>Australia</c:v>
                  </c:pt>
                </c:lvl>
                <c:lvl>
                  <c:pt idx="1">
                    <c:v>BRIC</c:v>
                  </c:pt>
                  <c:pt idx="5">
                    <c:v>Developed economies</c:v>
                  </c:pt>
                </c:lvl>
              </c:multiLvlStrCache>
            </c:multiLvlStrRef>
          </c:cat>
          <c:val>
            <c:numRef>
              <c:f>'doc nos-list for presentation'!$C$9:$C$18</c:f>
              <c:numCache>
                <c:formatCode>General</c:formatCode>
                <c:ptCount val="10"/>
                <c:pt idx="0" formatCode="0.0">
                  <c:v>5.5</c:v>
                </c:pt>
                <c:pt idx="1">
                  <c:v>43</c:v>
                </c:pt>
                <c:pt idx="2">
                  <c:v>17</c:v>
                </c:pt>
                <c:pt idx="3">
                  <c:v>14</c:v>
                </c:pt>
                <c:pt idx="4">
                  <c:v>6</c:v>
                </c:pt>
                <c:pt idx="5">
                  <c:v>37</c:v>
                </c:pt>
                <c:pt idx="6">
                  <c:v>35</c:v>
                </c:pt>
                <c:pt idx="7">
                  <c:v>27</c:v>
                </c:pt>
                <c:pt idx="8">
                  <c:v>21</c:v>
                </c:pt>
                <c:pt idx="9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133-BF48-B2BB-932B269DAED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00"/>
        <c:axId val="108088704"/>
        <c:axId val="108090496"/>
      </c:barChart>
      <c:catAx>
        <c:axId val="1080887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08090496"/>
        <c:crosses val="autoZero"/>
        <c:auto val="1"/>
        <c:lblAlgn val="ctr"/>
        <c:lblOffset val="100"/>
        <c:noMultiLvlLbl val="0"/>
      </c:catAx>
      <c:valAx>
        <c:axId val="108090496"/>
        <c:scaling>
          <c:orientation val="minMax"/>
        </c:scaling>
        <c:delete val="1"/>
        <c:axPos val="l"/>
        <c:numFmt formatCode="0" sourceLinked="0"/>
        <c:majorTickMark val="out"/>
        <c:minorTickMark val="none"/>
        <c:tickLblPos val="none"/>
        <c:crossAx val="10808870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200"/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>
        <c:manualLayout>
          <c:layoutTarget val="inner"/>
          <c:xMode val="edge"/>
          <c:yMode val="edge"/>
          <c:x val="5.3454724409449032E-2"/>
          <c:y val="9.2482905097389143E-2"/>
          <c:w val="0.94654527559055746"/>
          <c:h val="0.57831192153612376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'doc nos-list for presentation'!$C$23</c:f>
              <c:strCache>
                <c:ptCount val="1"/>
                <c:pt idx="0">
                  <c:v>Medical graduates per 10,000 population per annum</c:v>
                </c:pt>
              </c:strCache>
            </c:strRef>
          </c:tx>
          <c:spPr>
            <a:gradFill>
              <a:gsLst>
                <a:gs pos="0">
                  <a:schemeClr val="bg1">
                    <a:lumMod val="75000"/>
                    <a:shade val="67500"/>
                    <a:satMod val="115000"/>
                  </a:schemeClr>
                </a:gs>
                <a:gs pos="100000">
                  <a:schemeClr val="bg1">
                    <a:lumMod val="75000"/>
                    <a:shade val="100000"/>
                    <a:satMod val="115000"/>
                  </a:schemeClr>
                </a:gs>
              </a:gsLst>
              <a:lin ang="16200000" scaled="1"/>
            </a:gradFill>
            <a:ln>
              <a:solidFill>
                <a:schemeClr val="bg1"/>
              </a:solidFill>
            </a:ln>
            <a:effectLst>
              <a:outerShdw blurRad="50800" dist="38100" dir="18900000" algn="bl" rotWithShape="0">
                <a:schemeClr val="bg1">
                  <a:lumMod val="75000"/>
                  <a:alpha val="40000"/>
                </a:schemeClr>
              </a:outerShdw>
            </a:effectLst>
          </c:spPr>
          <c:invertIfNegative val="0"/>
          <c:dPt>
            <c:idx val="0"/>
            <c:invertIfNegative val="0"/>
            <c:bubble3D val="0"/>
            <c:spPr>
              <a:gradFill>
                <a:gsLst>
                  <a:gs pos="0">
                    <a:schemeClr val="accent2"/>
                  </a:gs>
                  <a:gs pos="100000">
                    <a:schemeClr val="accent1"/>
                  </a:gs>
                </a:gsLst>
                <a:lin ang="16200000" scaled="1"/>
              </a:gradFill>
              <a:ln>
                <a:solidFill>
                  <a:schemeClr val="bg1"/>
                </a:solidFill>
              </a:ln>
              <a:effectLst>
                <a:outerShdw blurRad="50800" dist="38100" dir="18900000" algn="bl" rotWithShape="0">
                  <a:schemeClr val="bg1">
                    <a:lumMod val="75000"/>
                    <a:alpha val="40000"/>
                  </a:scheme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0-D680-4D47-B495-8E0DD455ADA7}"/>
              </c:ext>
            </c:extLst>
          </c:dPt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'doc nos-list for presentation'!$A$24:$B$32</c:f>
              <c:multiLvlStrCache>
                <c:ptCount val="9"/>
                <c:lvl>
                  <c:pt idx="0">
                    <c:v>SA</c:v>
                  </c:pt>
                  <c:pt idx="1">
                    <c:v>Russia</c:v>
                  </c:pt>
                  <c:pt idx="2">
                    <c:v>Brazil</c:v>
                  </c:pt>
                  <c:pt idx="3">
                    <c:v>India</c:v>
                  </c:pt>
                  <c:pt idx="4">
                    <c:v>UK</c:v>
                  </c:pt>
                  <c:pt idx="5">
                    <c:v>Australia</c:v>
                  </c:pt>
                  <c:pt idx="6">
                    <c:v>Germany</c:v>
                  </c:pt>
                  <c:pt idx="7">
                    <c:v>US</c:v>
                  </c:pt>
                  <c:pt idx="8">
                    <c:v>France</c:v>
                  </c:pt>
                </c:lvl>
                <c:lvl>
                  <c:pt idx="1">
                    <c:v>BRIC</c:v>
                  </c:pt>
                  <c:pt idx="4">
                    <c:v>Developed economies</c:v>
                  </c:pt>
                </c:lvl>
              </c:multiLvlStrCache>
            </c:multiLvlStrRef>
          </c:cat>
          <c:val>
            <c:numRef>
              <c:f>'doc nos-list for presentation'!$C$24:$C$32</c:f>
              <c:numCache>
                <c:formatCode>_ * #,##0.00_ ;_ * \-#,##0.00_ ;_ * "-"??_ ;_ @_ </c:formatCode>
                <c:ptCount val="9"/>
                <c:pt idx="0">
                  <c:v>0.26</c:v>
                </c:pt>
                <c:pt idx="1">
                  <c:v>1.1099999999999859</c:v>
                </c:pt>
                <c:pt idx="2">
                  <c:v>0.877000000000006</c:v>
                </c:pt>
                <c:pt idx="3">
                  <c:v>0.18100000000000024</c:v>
                </c:pt>
                <c:pt idx="4">
                  <c:v>0.86000000000000065</c:v>
                </c:pt>
                <c:pt idx="5">
                  <c:v>0.86000000000000065</c:v>
                </c:pt>
                <c:pt idx="6">
                  <c:v>0.85000000000000064</c:v>
                </c:pt>
                <c:pt idx="7">
                  <c:v>0.63000000000000633</c:v>
                </c:pt>
                <c:pt idx="8">
                  <c:v>0.59000000000000008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680-4D47-B495-8E0DD455ADA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08102400"/>
        <c:axId val="108103936"/>
      </c:barChart>
      <c:catAx>
        <c:axId val="10810240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08103936"/>
        <c:crosses val="autoZero"/>
        <c:auto val="1"/>
        <c:lblAlgn val="ctr"/>
        <c:lblOffset val="100"/>
        <c:noMultiLvlLbl val="0"/>
      </c:catAx>
      <c:valAx>
        <c:axId val="108103936"/>
        <c:scaling>
          <c:orientation val="minMax"/>
        </c:scaling>
        <c:delete val="1"/>
        <c:axPos val="l"/>
        <c:numFmt formatCode="_ * #,##0.0_ ;_ * \-#,##0.0_ ;_ * &quot;-&quot;?_ ;_ @_ " sourceLinked="0"/>
        <c:majorTickMark val="out"/>
        <c:minorTickMark val="none"/>
        <c:tickLblPos val="none"/>
        <c:crossAx val="10810240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200"/>
      </a:pPr>
      <a:endParaRPr lang="en-US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Probability of admission in years 4 and 5 by change in activity levels in years 1 to 3</a:t>
            </a:r>
          </a:p>
        </c:rich>
      </c:tx>
      <c:layout>
        <c:manualLayout>
          <c:xMode val="edge"/>
          <c:yMode val="edge"/>
          <c:x val="0.16252077865266837"/>
          <c:y val="0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6.4041110077242711E-2"/>
          <c:y val="9.4745908699397724E-2"/>
          <c:w val="0.90540343173494442"/>
          <c:h val="0.684102101531448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Probability of admission in years 4 and 5</c:v>
                </c:pt>
              </c:strCache>
            </c:strRef>
          </c:tx>
          <c:spPr>
            <a:gradFill>
              <a:gsLst>
                <a:gs pos="0">
                  <a:schemeClr val="bg1">
                    <a:lumMod val="75000"/>
                    <a:shade val="67500"/>
                    <a:satMod val="115000"/>
                  </a:schemeClr>
                </a:gs>
                <a:gs pos="100000">
                  <a:schemeClr val="bg1">
                    <a:lumMod val="75000"/>
                    <a:shade val="100000"/>
                    <a:satMod val="115000"/>
                  </a:schemeClr>
                </a:gs>
              </a:gsLst>
              <a:lin ang="16200000" scaled="1"/>
            </a:gradFill>
            <a:ln>
              <a:solidFill>
                <a:schemeClr val="bg1"/>
              </a:solidFill>
            </a:ln>
            <a:effectLst>
              <a:outerShdw blurRad="50800" dist="38100" dir="18900000" algn="bl" rotWithShape="0">
                <a:schemeClr val="bg1">
                  <a:lumMod val="75000"/>
                  <a:alpha val="40000"/>
                </a:scheme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Sheet1!$A$3:$A$7</c:f>
              <c:strCache>
                <c:ptCount val="5"/>
                <c:pt idx="0">
                  <c:v>Inactive - Inactive</c:v>
                </c:pt>
                <c:pt idx="1">
                  <c:v>Inactive - More active</c:v>
                </c:pt>
                <c:pt idx="2">
                  <c:v>Active - Less active</c:v>
                </c:pt>
                <c:pt idx="3">
                  <c:v>Active - Active</c:v>
                </c:pt>
                <c:pt idx="4">
                  <c:v>Active - More Active</c:v>
                </c:pt>
              </c:strCache>
            </c:strRef>
          </c:cat>
          <c:val>
            <c:numRef>
              <c:f>Sheet1!$C$3:$C$7</c:f>
              <c:numCache>
                <c:formatCode>0%</c:formatCode>
                <c:ptCount val="5"/>
                <c:pt idx="0">
                  <c:v>1</c:v>
                </c:pt>
                <c:pt idx="1">
                  <c:v>0.98198198198197839</c:v>
                </c:pt>
                <c:pt idx="2">
                  <c:v>0.98198198198197839</c:v>
                </c:pt>
                <c:pt idx="3">
                  <c:v>0.93243243243243235</c:v>
                </c:pt>
                <c:pt idx="4">
                  <c:v>0.92792792792792556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EEA-2147-AF43-CBFF597E7BE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09867776"/>
        <c:axId val="109869312"/>
      </c:barChart>
      <c:catAx>
        <c:axId val="10986777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9869312"/>
        <c:crosses val="autoZero"/>
        <c:auto val="1"/>
        <c:lblAlgn val="ctr"/>
        <c:lblOffset val="100"/>
        <c:noMultiLvlLbl val="0"/>
      </c:catAx>
      <c:valAx>
        <c:axId val="109869312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As a % of consistently inactive</a:t>
                </a:r>
              </a:p>
            </c:rich>
          </c:tx>
          <c:layout>
            <c:manualLayout>
              <c:xMode val="edge"/>
              <c:yMode val="edge"/>
              <c:x val="1.1909181388669367E-2"/>
              <c:y val="7.8253696590240243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%" sourceLinked="1"/>
        <c:majorTickMark val="none"/>
        <c:minorTickMark val="none"/>
        <c:tickLblPos val="none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98677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00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AB3258-7059-284E-9A0D-CE6D65378950}" type="datetimeFigureOut">
              <a:rPr lang="en-US" smtClean="0"/>
              <a:t>7/17/23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57B359-16D0-4445-A606-D9ED30A020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5380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050E5A-2921-44C3-BD48-C5F857DF4AA7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006164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4B963-AE82-4A92-AFD7-778F836B90E1}" type="slidenum">
              <a:rPr lang="en-US" smtClean="0">
                <a:solidFill>
                  <a:prstClr val="black"/>
                </a:solidFill>
              </a:rPr>
              <a:pPr/>
              <a:t>33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29859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 sz="1100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349E80-D382-4861-AF85-9A1735E39A60}" type="slidenum">
              <a:rPr lang="en-ZA" smtClean="0"/>
              <a:pPr/>
              <a:t>35</a:t>
            </a:fld>
            <a:endParaRPr lang="en-ZA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 sz="1100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349E80-D382-4861-AF85-9A1735E39A60}" type="slidenum">
              <a:rPr lang="en-ZA" smtClean="0"/>
              <a:pPr/>
              <a:t>36</a:t>
            </a:fld>
            <a:endParaRPr lang="en-ZA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 sz="1100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349E80-D382-4861-AF85-9A1735E39A60}" type="slidenum">
              <a:rPr lang="en-ZA" smtClean="0"/>
              <a:pPr/>
              <a:t>37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04068804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 sz="1100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349E80-D382-4861-AF85-9A1735E39A60}" type="slidenum">
              <a:rPr lang="en-ZA" smtClean="0"/>
              <a:pPr/>
              <a:t>39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61050002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F3C985F-2F97-40EF-857A-0A2D9288094B}" type="slidenum">
              <a:rPr kumimoji="0" lang="en-US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40</a:t>
            </a:fld>
            <a:endParaRPr kumimoji="0" lang="en-US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9609203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In 2023 DHMS, in partnership with health professionals, is for the first time introducing a disease prevention programme (as opposed to a condition management programme)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Explicit aim of identifying those at risk of developing diabetes and cardiovascular disease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Identified through AI driven algorithm, based on unique Discovery Health insights</a:t>
            </a:r>
          </a:p>
          <a:p>
            <a:pPr marL="171450" indent="-171450">
              <a:buFontTx/>
              <a:buChar char="-"/>
            </a:pPr>
            <a:r>
              <a:rPr lang="en-US" dirty="0"/>
              <a:t>Estimation of 25 000 members currently at risk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Members contacted proactively, invited to enroll in 12-month programme</a:t>
            </a:r>
          </a:p>
          <a:p>
            <a:pPr marL="171450" indent="-171450">
              <a:buFontTx/>
              <a:buChar char="-"/>
            </a:pPr>
            <a:r>
              <a:rPr lang="en-US" dirty="0"/>
              <a:t>Scheme funds interventions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After 12-months</a:t>
            </a:r>
          </a:p>
          <a:p>
            <a:pPr marL="171450" indent="-171450">
              <a:buFontTx/>
              <a:buChar char="-"/>
            </a:pPr>
            <a:r>
              <a:rPr lang="en-US" dirty="0"/>
              <a:t>exit programme if successful </a:t>
            </a:r>
          </a:p>
          <a:p>
            <a:pPr marL="171450" indent="-171450">
              <a:buFontTx/>
              <a:buChar char="-"/>
            </a:pPr>
            <a:r>
              <a:rPr lang="en-US" dirty="0"/>
              <a:t>Continued support for those still at risk </a:t>
            </a:r>
          </a:p>
          <a:p>
            <a:pPr marL="171450" indent="-171450">
              <a:buFontTx/>
              <a:buChar char="-"/>
            </a:pPr>
            <a:r>
              <a:rPr lang="en-US" dirty="0"/>
              <a:t>CIB support if condition has deteriorated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80F91D3-30C7-4F75-A4B9-B8466617C93D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46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6508059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100" dirty="0">
                <a:latin typeface="Arial" pitchFamily="34" charset="0"/>
                <a:ea typeface="ＭＳ Ｐゴシック" pitchFamily="34" charset="-128"/>
              </a:rPr>
              <a:t>Vitality is a leading wellness programme globally</a:t>
            </a:r>
          </a:p>
          <a:p>
            <a:endParaRPr lang="en-US" sz="1100" dirty="0">
              <a:latin typeface="Arial" pitchFamily="34" charset="0"/>
              <a:ea typeface="ＭＳ Ｐゴシック" pitchFamily="34" charset="-128"/>
            </a:endParaRPr>
          </a:p>
          <a:p>
            <a:r>
              <a:rPr lang="en-US" sz="1100" dirty="0" err="1">
                <a:latin typeface="Arial" pitchFamily="34" charset="0"/>
                <a:ea typeface="ＭＳ Ｐゴシック" pitchFamily="34" charset="-128"/>
              </a:rPr>
              <a:t>Incentivises</a:t>
            </a:r>
            <a:r>
              <a:rPr lang="en-US" sz="1100" baseline="0" dirty="0">
                <a:latin typeface="Arial" pitchFamily="34" charset="0"/>
                <a:ea typeface="ＭＳ Ｐゴシック" pitchFamily="34" charset="-128"/>
              </a:rPr>
              <a:t> members to be more healthy:</a:t>
            </a:r>
          </a:p>
          <a:p>
            <a:pPr marL="171450" indent="-171450">
              <a:spcAft>
                <a:spcPts val="600"/>
              </a:spcAft>
              <a:buFont typeface="Arial" pitchFamily="34" charset="0"/>
              <a:buChar char="•"/>
            </a:pPr>
            <a:r>
              <a:rPr lang="en-US" sz="1100" dirty="0">
                <a:solidFill>
                  <a:schemeClr val="accent2">
                    <a:lumMod val="75000"/>
                  </a:schemeClr>
                </a:solidFill>
              </a:rPr>
              <a:t>426,000 members registered on gym benefit</a:t>
            </a:r>
          </a:p>
          <a:p>
            <a:pPr marL="171450" indent="-171450">
              <a:spcAft>
                <a:spcPts val="600"/>
              </a:spcAft>
              <a:buFont typeface="Arial" pitchFamily="34" charset="0"/>
              <a:buChar char="•"/>
            </a:pPr>
            <a:r>
              <a:rPr lang="en-US" sz="1100" dirty="0">
                <a:solidFill>
                  <a:schemeClr val="accent2">
                    <a:lumMod val="75000"/>
                  </a:schemeClr>
                </a:solidFill>
              </a:rPr>
              <a:t>280,000 Personal Health Reviews, 90 000 Wellness Day assessments and 88,000 Vitality Checks completed in 2011</a:t>
            </a:r>
          </a:p>
          <a:p>
            <a:pPr marL="171450" indent="-171450">
              <a:spcAft>
                <a:spcPts val="600"/>
              </a:spcAft>
              <a:buFont typeface="Arial" pitchFamily="34" charset="0"/>
              <a:buChar char="•"/>
            </a:pPr>
            <a:r>
              <a:rPr lang="en-US" sz="1100" dirty="0">
                <a:solidFill>
                  <a:schemeClr val="accent2">
                    <a:lumMod val="75000"/>
                  </a:schemeClr>
                </a:solidFill>
              </a:rPr>
              <a:t>254,000 </a:t>
            </a:r>
            <a:r>
              <a:rPr lang="en-US" sz="1100" dirty="0" err="1">
                <a:solidFill>
                  <a:schemeClr val="accent2">
                    <a:lumMod val="75000"/>
                  </a:schemeClr>
                </a:solidFill>
              </a:rPr>
              <a:t>HealthyFood</a:t>
            </a:r>
            <a:r>
              <a:rPr lang="en-US" sz="1100" dirty="0">
                <a:solidFill>
                  <a:schemeClr val="accent2">
                    <a:lumMod val="75000"/>
                  </a:schemeClr>
                </a:solidFill>
              </a:rPr>
              <a:t>™ activations to date</a:t>
            </a:r>
          </a:p>
          <a:p>
            <a:endParaRPr lang="en-US" sz="1100" dirty="0">
              <a:latin typeface="Arial" pitchFamily="34" charset="0"/>
              <a:ea typeface="ＭＳ Ｐゴシック" pitchFamily="34" charset="-128"/>
            </a:endParaRPr>
          </a:p>
          <a:p>
            <a:endParaRPr lang="en-ZA" sz="1100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349E80-D382-4861-AF85-9A1735E39A60}" type="slidenum">
              <a:rPr lang="en-ZA" smtClean="0"/>
              <a:pPr/>
              <a:t>48</a:t>
            </a:fld>
            <a:endParaRPr lang="en-ZA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100" dirty="0">
                <a:latin typeface="Arial" pitchFamily="34" charset="0"/>
                <a:ea typeface="ＭＳ Ｐゴシック" pitchFamily="34" charset="-128"/>
              </a:rPr>
              <a:t>Vitality is a leading wellness programme globally</a:t>
            </a:r>
          </a:p>
          <a:p>
            <a:endParaRPr lang="en-US" sz="1100" dirty="0">
              <a:latin typeface="Arial" pitchFamily="34" charset="0"/>
              <a:ea typeface="ＭＳ Ｐゴシック" pitchFamily="34" charset="-128"/>
            </a:endParaRPr>
          </a:p>
          <a:p>
            <a:r>
              <a:rPr lang="en-US" sz="1100" dirty="0" err="1">
                <a:latin typeface="Arial" pitchFamily="34" charset="0"/>
                <a:ea typeface="ＭＳ Ｐゴシック" pitchFamily="34" charset="-128"/>
              </a:rPr>
              <a:t>Incentivises</a:t>
            </a:r>
            <a:r>
              <a:rPr lang="en-US" sz="1100" baseline="0" dirty="0">
                <a:latin typeface="Arial" pitchFamily="34" charset="0"/>
                <a:ea typeface="ＭＳ Ｐゴシック" pitchFamily="34" charset="-128"/>
              </a:rPr>
              <a:t> members to be more healthy:</a:t>
            </a:r>
          </a:p>
          <a:p>
            <a:pPr marL="171450" indent="-171450">
              <a:spcAft>
                <a:spcPts val="600"/>
              </a:spcAft>
              <a:buFont typeface="Arial" pitchFamily="34" charset="0"/>
              <a:buChar char="•"/>
            </a:pPr>
            <a:r>
              <a:rPr lang="en-US" sz="1100" dirty="0">
                <a:solidFill>
                  <a:schemeClr val="accent2">
                    <a:lumMod val="75000"/>
                  </a:schemeClr>
                </a:solidFill>
              </a:rPr>
              <a:t>426,000 members registered on gym benefit</a:t>
            </a:r>
          </a:p>
          <a:p>
            <a:pPr marL="171450" indent="-171450">
              <a:spcAft>
                <a:spcPts val="600"/>
              </a:spcAft>
              <a:buFont typeface="Arial" pitchFamily="34" charset="0"/>
              <a:buChar char="•"/>
            </a:pPr>
            <a:r>
              <a:rPr lang="en-US" sz="1100" dirty="0">
                <a:solidFill>
                  <a:schemeClr val="accent2">
                    <a:lumMod val="75000"/>
                  </a:schemeClr>
                </a:solidFill>
              </a:rPr>
              <a:t>280,000 Personal Health Reviews, 90 000 Wellness Day assessments and 88,000 Vitality Checks completed in 2011</a:t>
            </a:r>
          </a:p>
          <a:p>
            <a:pPr marL="171450" indent="-171450">
              <a:spcAft>
                <a:spcPts val="600"/>
              </a:spcAft>
              <a:buFont typeface="Arial" pitchFamily="34" charset="0"/>
              <a:buChar char="•"/>
            </a:pPr>
            <a:r>
              <a:rPr lang="en-US" sz="1100" dirty="0">
                <a:solidFill>
                  <a:schemeClr val="accent2">
                    <a:lumMod val="75000"/>
                  </a:schemeClr>
                </a:solidFill>
              </a:rPr>
              <a:t>254,000 </a:t>
            </a:r>
            <a:r>
              <a:rPr lang="en-US" sz="1100" dirty="0" err="1">
                <a:solidFill>
                  <a:schemeClr val="accent2">
                    <a:lumMod val="75000"/>
                  </a:schemeClr>
                </a:solidFill>
              </a:rPr>
              <a:t>HealthyFood</a:t>
            </a:r>
            <a:r>
              <a:rPr lang="en-US" sz="1100" dirty="0">
                <a:solidFill>
                  <a:schemeClr val="accent2">
                    <a:lumMod val="75000"/>
                  </a:schemeClr>
                </a:solidFill>
              </a:rPr>
              <a:t>™ activations to date</a:t>
            </a:r>
          </a:p>
          <a:p>
            <a:endParaRPr lang="en-US" sz="1100" dirty="0">
              <a:latin typeface="Arial" pitchFamily="34" charset="0"/>
              <a:ea typeface="ＭＳ Ｐゴシック" pitchFamily="34" charset="-128"/>
            </a:endParaRPr>
          </a:p>
          <a:p>
            <a:endParaRPr lang="en-ZA" sz="1100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349E80-D382-4861-AF85-9A1735E39A60}" type="slidenum">
              <a:rPr lang="en-ZA" smtClean="0"/>
              <a:pPr/>
              <a:t>50</a:t>
            </a:fld>
            <a:endParaRPr lang="en-ZA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F160ED0-9419-4AF0-8DE5-2F66DED021E2}" type="slidenum">
              <a:rPr lang="en-US" smtClean="0">
                <a:solidFill>
                  <a:prstClr val="black"/>
                </a:solidFill>
              </a:rPr>
              <a:pPr/>
              <a:t>51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dirty="0"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ln/>
        </p:spPr>
      </p:sp>
      <p:sp>
        <p:nvSpPr>
          <p:cNvPr id="921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pitchFamily="34" charset="0"/>
            </a:endParaRPr>
          </a:p>
        </p:txBody>
      </p:sp>
      <p:sp>
        <p:nvSpPr>
          <p:cNvPr id="921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21B8842-64DD-4ABA-83A1-D8ED983DDF73}" type="slidenum">
              <a:rPr lang="en-US" smtClean="0">
                <a:solidFill>
                  <a:prstClr val="black"/>
                </a:solidFill>
                <a:latin typeface="Arial" pitchFamily="34" charset="0"/>
              </a:rPr>
              <a:pPr/>
              <a:t>18</a:t>
            </a:fld>
            <a:endParaRPr lang="en-US">
              <a:solidFill>
                <a:prstClr val="black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ln/>
        </p:spPr>
      </p:sp>
      <p:sp>
        <p:nvSpPr>
          <p:cNvPr id="921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pitchFamily="34" charset="0"/>
            </a:endParaRPr>
          </a:p>
        </p:txBody>
      </p:sp>
      <p:sp>
        <p:nvSpPr>
          <p:cNvPr id="921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21B8842-64DD-4ABA-83A1-D8ED983DDF73}" type="slidenum">
              <a:rPr lang="en-US" smtClean="0">
                <a:solidFill>
                  <a:prstClr val="black"/>
                </a:solidFill>
                <a:latin typeface="Arial" pitchFamily="34" charset="0"/>
              </a:rPr>
              <a:pPr/>
              <a:t>21</a:t>
            </a:fld>
            <a:endParaRPr lang="en-US">
              <a:solidFill>
                <a:prstClr val="black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79325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ln/>
        </p:spPr>
      </p:sp>
      <p:sp>
        <p:nvSpPr>
          <p:cNvPr id="921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pitchFamily="34" charset="0"/>
            </a:endParaRPr>
          </a:p>
        </p:txBody>
      </p:sp>
      <p:sp>
        <p:nvSpPr>
          <p:cNvPr id="921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21B8842-64DD-4ABA-83A1-D8ED983DDF73}" type="slidenum">
              <a:rPr lang="en-US" smtClean="0">
                <a:solidFill>
                  <a:prstClr val="black"/>
                </a:solidFill>
                <a:latin typeface="Arial" pitchFamily="34" charset="0"/>
              </a:rPr>
              <a:pPr/>
              <a:t>22</a:t>
            </a:fld>
            <a:endParaRPr lang="en-US">
              <a:solidFill>
                <a:prstClr val="black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ln/>
        </p:spPr>
      </p:sp>
      <p:sp>
        <p:nvSpPr>
          <p:cNvPr id="921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pitchFamily="34" charset="0"/>
            </a:endParaRPr>
          </a:p>
        </p:txBody>
      </p:sp>
      <p:sp>
        <p:nvSpPr>
          <p:cNvPr id="921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21B8842-64DD-4ABA-83A1-D8ED983DDF73}" type="slidenum">
              <a:rPr lang="en-US" smtClean="0">
                <a:solidFill>
                  <a:prstClr val="black"/>
                </a:solidFill>
                <a:latin typeface="Arial" pitchFamily="34" charset="0"/>
              </a:rPr>
              <a:pPr/>
              <a:t>23</a:t>
            </a:fld>
            <a:endParaRPr lang="en-US">
              <a:solidFill>
                <a:prstClr val="black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65723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ln/>
        </p:spPr>
      </p:sp>
      <p:sp>
        <p:nvSpPr>
          <p:cNvPr id="921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pitchFamily="34" charset="0"/>
            </a:endParaRPr>
          </a:p>
        </p:txBody>
      </p:sp>
      <p:sp>
        <p:nvSpPr>
          <p:cNvPr id="921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21B8842-64DD-4ABA-83A1-D8ED983DDF73}" type="slidenum">
              <a:rPr lang="en-US" smtClean="0">
                <a:solidFill>
                  <a:prstClr val="black"/>
                </a:solidFill>
                <a:latin typeface="Arial" pitchFamily="34" charset="0"/>
              </a:rPr>
              <a:pPr/>
              <a:t>24</a:t>
            </a:fld>
            <a:endParaRPr lang="en-US">
              <a:solidFill>
                <a:prstClr val="black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43580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57B359-16D0-4445-A606-D9ED30A020BE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8306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ln/>
        </p:spPr>
      </p:sp>
      <p:sp>
        <p:nvSpPr>
          <p:cNvPr id="921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pitchFamily="34" charset="0"/>
            </a:endParaRPr>
          </a:p>
        </p:txBody>
      </p:sp>
      <p:sp>
        <p:nvSpPr>
          <p:cNvPr id="921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21B8842-64DD-4ABA-83A1-D8ED983DDF73}" type="slidenum">
              <a:rPr lang="en-US" smtClean="0">
                <a:solidFill>
                  <a:prstClr val="black"/>
                </a:solidFill>
                <a:latin typeface="Arial" pitchFamily="34" charset="0"/>
              </a:rPr>
              <a:pPr/>
              <a:t>27</a:t>
            </a:fld>
            <a:endParaRPr lang="en-US">
              <a:solidFill>
                <a:prstClr val="black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57B359-16D0-4445-A606-D9ED30A020BE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19674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5" Type="http://schemas.openxmlformats.org/officeDocument/2006/relationships/image" Target="../media/image10.emf"/><Relationship Id="rId4" Type="http://schemas.openxmlformats.org/officeDocument/2006/relationships/oleObject" Target="../embeddings/oleObject2.bin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1.xml"/><Relationship Id="rId4" Type="http://schemas.openxmlformats.org/officeDocument/2006/relationships/image" Target="../media/image9.emf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F7531BF3-3250-B044-B686-AD800F693A3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25844" y="5097102"/>
            <a:ext cx="9867037" cy="561314"/>
          </a:xfrm>
        </p:spPr>
        <p:txBody>
          <a:bodyPr anchor="ctr"/>
          <a:lstStyle>
            <a:lvl1pPr algn="l">
              <a:defRPr sz="3200" b="1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PRESENTATION TITLE</a:t>
            </a:r>
            <a:endParaRPr lang="en-ZA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C1B5C61C-80CB-F44F-BD50-0C1EFADB7A3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25844" y="5729360"/>
            <a:ext cx="9867037" cy="345515"/>
          </a:xfrm>
        </p:spPr>
        <p:txBody>
          <a:bodyPr/>
          <a:lstStyle>
            <a:lvl1pPr marL="0" indent="0" algn="l">
              <a:buNone/>
              <a:defRPr sz="1400" cap="none" spc="1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Add Subtitle</a:t>
            </a:r>
            <a:endParaRPr lang="en-ZA" dirty="0"/>
          </a:p>
        </p:txBody>
      </p:sp>
      <p:sp>
        <p:nvSpPr>
          <p:cNvPr id="13" name="Rectangle: Top Corners Rounded 12">
            <a:extLst>
              <a:ext uri="{FF2B5EF4-FFF2-40B4-BE49-F238E27FC236}">
                <a16:creationId xmlns:a16="http://schemas.microsoft.com/office/drawing/2014/main" id="{550F553A-8815-BDC3-B910-7E6A379800BA}"/>
              </a:ext>
            </a:extLst>
          </p:cNvPr>
          <p:cNvSpPr/>
          <p:nvPr userDrawn="1"/>
        </p:nvSpPr>
        <p:spPr>
          <a:xfrm rot="16200000">
            <a:off x="5217824" y="-109104"/>
            <a:ext cx="1759528" cy="11417300"/>
          </a:xfrm>
          <a:prstGeom prst="round2SameRect">
            <a:avLst>
              <a:gd name="adj1" fmla="val 5294"/>
              <a:gd name="adj2" fmla="val 0"/>
            </a:avLst>
          </a:prstGeom>
          <a:noFill/>
          <a:ln w="6350"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pic>
        <p:nvPicPr>
          <p:cNvPr id="15" name="Graphic 14">
            <a:extLst>
              <a:ext uri="{FF2B5EF4-FFF2-40B4-BE49-F238E27FC236}">
                <a16:creationId xmlns:a16="http://schemas.microsoft.com/office/drawing/2014/main" id="{185FC231-21BA-38F8-136C-9ACC69E6FF1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20267" y="4910088"/>
            <a:ext cx="788566" cy="1563297"/>
          </a:xfrm>
          <a:prstGeom prst="rect">
            <a:avLst/>
          </a:prstGeom>
        </p:spPr>
      </p:pic>
      <p:grpSp>
        <p:nvGrpSpPr>
          <p:cNvPr id="16" name="Graphic 35">
            <a:extLst>
              <a:ext uri="{FF2B5EF4-FFF2-40B4-BE49-F238E27FC236}">
                <a16:creationId xmlns:a16="http://schemas.microsoft.com/office/drawing/2014/main" id="{4F33D126-8F3B-D946-7083-2AE99EE77F36}"/>
              </a:ext>
            </a:extLst>
          </p:cNvPr>
          <p:cNvGrpSpPr/>
          <p:nvPr/>
        </p:nvGrpSpPr>
        <p:grpSpPr>
          <a:xfrm flipH="1">
            <a:off x="11803642" y="4910088"/>
            <a:ext cx="788566" cy="1563297"/>
            <a:chOff x="11719490" y="4297905"/>
            <a:chExt cx="1117593" cy="2215579"/>
          </a:xfr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  <a:tileRect/>
          </a:gra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B39EA8F-6FB7-CE70-CDB9-4CD6D0DC00D9}"/>
                </a:ext>
              </a:extLst>
            </p:cNvPr>
            <p:cNvSpPr/>
            <p:nvPr/>
          </p:nvSpPr>
          <p:spPr>
            <a:xfrm>
              <a:off x="12591016" y="4308688"/>
              <a:ext cx="237243" cy="411744"/>
            </a:xfrm>
            <a:custGeom>
              <a:avLst/>
              <a:gdLst>
                <a:gd name="connsiteX0" fmla="*/ 237243 w 237243"/>
                <a:gd name="connsiteY0" fmla="*/ 0 h 411744"/>
                <a:gd name="connsiteX1" fmla="*/ 0 w 237243"/>
                <a:gd name="connsiteY1" fmla="*/ 191167 h 411744"/>
                <a:gd name="connsiteX2" fmla="*/ 235283 w 237243"/>
                <a:gd name="connsiteY2" fmla="*/ 411745 h 411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7243" h="411744">
                  <a:moveTo>
                    <a:pt x="237243" y="0"/>
                  </a:moveTo>
                  <a:lnTo>
                    <a:pt x="0" y="191167"/>
                  </a:lnTo>
                  <a:lnTo>
                    <a:pt x="235283" y="411745"/>
                  </a:lnTo>
                  <a:close/>
                </a:path>
              </a:pathLst>
            </a:custGeom>
            <a:grpFill/>
            <a:ln w="977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Open Sans"/>
                <a:ea typeface="+mn-ea"/>
                <a:cs typeface="Open Sans" panose="020B0606030504020204" pitchFamily="34" charset="0"/>
              </a:endParaRPr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57A37A3-ACDD-EDF1-7EE2-ADC851E6A561}"/>
                </a:ext>
              </a:extLst>
            </p:cNvPr>
            <p:cNvSpPr/>
            <p:nvPr/>
          </p:nvSpPr>
          <p:spPr>
            <a:xfrm>
              <a:off x="12129274" y="4706708"/>
              <a:ext cx="697025" cy="932307"/>
            </a:xfrm>
            <a:custGeom>
              <a:avLst/>
              <a:gdLst>
                <a:gd name="connsiteX0" fmla="*/ 697025 w 697025"/>
                <a:gd name="connsiteY0" fmla="*/ 459782 h 932307"/>
                <a:gd name="connsiteX1" fmla="*/ 697025 w 697025"/>
                <a:gd name="connsiteY1" fmla="*/ 932308 h 932307"/>
                <a:gd name="connsiteX2" fmla="*/ 0 w 697025"/>
                <a:gd name="connsiteY2" fmla="*/ 231361 h 932307"/>
                <a:gd name="connsiteX3" fmla="*/ 237243 w 697025"/>
                <a:gd name="connsiteY3" fmla="*/ 0 h 932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7025" h="932307">
                  <a:moveTo>
                    <a:pt x="697025" y="459782"/>
                  </a:moveTo>
                  <a:lnTo>
                    <a:pt x="697025" y="932308"/>
                  </a:lnTo>
                  <a:lnTo>
                    <a:pt x="0" y="231361"/>
                  </a:lnTo>
                  <a:lnTo>
                    <a:pt x="237243" y="0"/>
                  </a:lnTo>
                  <a:close/>
                </a:path>
              </a:pathLst>
            </a:custGeom>
            <a:grpFill/>
            <a:ln w="977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Open Sans"/>
                <a:ea typeface="+mn-ea"/>
                <a:cs typeface="Open Sans" panose="020B0606030504020204" pitchFamily="34" charset="0"/>
              </a:endParaRPr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EDE38371-215C-A996-0CA7-0A977F7E9C60}"/>
                </a:ext>
              </a:extLst>
            </p:cNvPr>
            <p:cNvSpPr/>
            <p:nvPr/>
          </p:nvSpPr>
          <p:spPr>
            <a:xfrm>
              <a:off x="11726352" y="5166490"/>
              <a:ext cx="1097986" cy="1337190"/>
            </a:xfrm>
            <a:custGeom>
              <a:avLst/>
              <a:gdLst>
                <a:gd name="connsiteX0" fmla="*/ 1097986 w 1097986"/>
                <a:gd name="connsiteY0" fmla="*/ 912701 h 1337190"/>
                <a:gd name="connsiteX1" fmla="*/ 618598 w 1097986"/>
                <a:gd name="connsiteY1" fmla="*/ 450959 h 1337190"/>
                <a:gd name="connsiteX2" fmla="*/ 202931 w 1097986"/>
                <a:gd name="connsiteY2" fmla="*/ 0 h 1337190"/>
                <a:gd name="connsiteX3" fmla="*/ 0 w 1097986"/>
                <a:gd name="connsiteY3" fmla="*/ 237243 h 1337190"/>
                <a:gd name="connsiteX4" fmla="*/ 479389 w 1097986"/>
                <a:gd name="connsiteY4" fmla="*/ 748983 h 1337190"/>
                <a:gd name="connsiteX5" fmla="*/ 1097986 w 1097986"/>
                <a:gd name="connsiteY5" fmla="*/ 1337190 h 1337190"/>
                <a:gd name="connsiteX6" fmla="*/ 1097986 w 1097986"/>
                <a:gd name="connsiteY6" fmla="*/ 912701 h 1337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97986" h="1337190">
                  <a:moveTo>
                    <a:pt x="1097986" y="912701"/>
                  </a:moveTo>
                  <a:cubicBezTo>
                    <a:pt x="1097986" y="912701"/>
                    <a:pt x="640165" y="472526"/>
                    <a:pt x="618598" y="450959"/>
                  </a:cubicBezTo>
                  <a:cubicBezTo>
                    <a:pt x="597030" y="429391"/>
                    <a:pt x="202931" y="0"/>
                    <a:pt x="202931" y="0"/>
                  </a:cubicBezTo>
                  <a:lnTo>
                    <a:pt x="0" y="237243"/>
                  </a:lnTo>
                  <a:cubicBezTo>
                    <a:pt x="0" y="237243"/>
                    <a:pt x="327435" y="598010"/>
                    <a:pt x="479389" y="748983"/>
                  </a:cubicBezTo>
                  <a:cubicBezTo>
                    <a:pt x="730357" y="997011"/>
                    <a:pt x="1097986" y="1337190"/>
                    <a:pt x="1097986" y="1337190"/>
                  </a:cubicBezTo>
                  <a:lnTo>
                    <a:pt x="1097986" y="912701"/>
                  </a:lnTo>
                  <a:close/>
                </a:path>
              </a:pathLst>
            </a:custGeom>
            <a:grpFill/>
            <a:ln w="977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Open Sans"/>
                <a:ea typeface="+mn-ea"/>
                <a:cs typeface="Open Sans" panose="020B0606030504020204" pitchFamily="34" charset="0"/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BCA64306-E7F7-5030-7E8D-F407F98D58B9}"/>
              </a:ext>
            </a:extLst>
          </p:cNvPr>
          <p:cNvGrpSpPr/>
          <p:nvPr userDrawn="1"/>
        </p:nvGrpSpPr>
        <p:grpSpPr>
          <a:xfrm>
            <a:off x="9905393" y="388985"/>
            <a:ext cx="1908202" cy="390497"/>
            <a:chOff x="9905393" y="388985"/>
            <a:chExt cx="1908202" cy="390497"/>
          </a:xfrm>
          <a:solidFill>
            <a:schemeClr val="bg2"/>
          </a:solidFill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C91B1FD6-3A14-A4A6-1A40-250184973B24}"/>
                </a:ext>
              </a:extLst>
            </p:cNvPr>
            <p:cNvSpPr/>
            <p:nvPr/>
          </p:nvSpPr>
          <p:spPr>
            <a:xfrm>
              <a:off x="9905393" y="388985"/>
              <a:ext cx="388639" cy="390497"/>
            </a:xfrm>
            <a:custGeom>
              <a:avLst/>
              <a:gdLst>
                <a:gd name="connsiteX0" fmla="*/ 13161 w 388639"/>
                <a:gd name="connsiteY0" fmla="*/ 195249 h 390497"/>
                <a:gd name="connsiteX1" fmla="*/ 194165 w 388639"/>
                <a:gd name="connsiteY1" fmla="*/ 377336 h 390497"/>
                <a:gd name="connsiteX2" fmla="*/ 375168 w 388639"/>
                <a:gd name="connsiteY2" fmla="*/ 195249 h 390497"/>
                <a:gd name="connsiteX3" fmla="*/ 194320 w 388639"/>
                <a:gd name="connsiteY3" fmla="*/ 13316 h 390497"/>
                <a:gd name="connsiteX4" fmla="*/ 13161 w 388639"/>
                <a:gd name="connsiteY4" fmla="*/ 195249 h 390497"/>
                <a:gd name="connsiteX5" fmla="*/ 0 w 388639"/>
                <a:gd name="connsiteY5" fmla="*/ 195249 h 390497"/>
                <a:gd name="connsiteX6" fmla="*/ 194320 w 388639"/>
                <a:gd name="connsiteY6" fmla="*/ 0 h 390497"/>
                <a:gd name="connsiteX7" fmla="*/ 388639 w 388639"/>
                <a:gd name="connsiteY7" fmla="*/ 195249 h 390497"/>
                <a:gd name="connsiteX8" fmla="*/ 194320 w 388639"/>
                <a:gd name="connsiteY8" fmla="*/ 390497 h 390497"/>
                <a:gd name="connsiteX9" fmla="*/ 0 w 388639"/>
                <a:gd name="connsiteY9" fmla="*/ 195249 h 390497"/>
                <a:gd name="connsiteX10" fmla="*/ 23380 w 388639"/>
                <a:gd name="connsiteY10" fmla="*/ 195249 h 390497"/>
                <a:gd name="connsiteX11" fmla="*/ 194165 w 388639"/>
                <a:gd name="connsiteY11" fmla="*/ 23225 h 390497"/>
                <a:gd name="connsiteX12" fmla="*/ 365104 w 388639"/>
                <a:gd name="connsiteY12" fmla="*/ 195249 h 390497"/>
                <a:gd name="connsiteX13" fmla="*/ 194165 w 388639"/>
                <a:gd name="connsiteY13" fmla="*/ 366962 h 390497"/>
                <a:gd name="connsiteX14" fmla="*/ 23380 w 388639"/>
                <a:gd name="connsiteY14" fmla="*/ 195249 h 390497"/>
                <a:gd name="connsiteX15" fmla="*/ 77263 w 388639"/>
                <a:gd name="connsiteY15" fmla="*/ 167378 h 390497"/>
                <a:gd name="connsiteX16" fmla="*/ 56051 w 388639"/>
                <a:gd name="connsiteY16" fmla="*/ 195558 h 390497"/>
                <a:gd name="connsiteX17" fmla="*/ 195094 w 388639"/>
                <a:gd name="connsiteY17" fmla="*/ 333363 h 390497"/>
                <a:gd name="connsiteX18" fmla="*/ 333518 w 388639"/>
                <a:gd name="connsiteY18" fmla="*/ 195404 h 390497"/>
                <a:gd name="connsiteX19" fmla="*/ 312924 w 388639"/>
                <a:gd name="connsiteY19" fmla="*/ 167533 h 390497"/>
                <a:gd name="connsiteX20" fmla="*/ 195403 w 388639"/>
                <a:gd name="connsiteY20" fmla="*/ 289080 h 390497"/>
                <a:gd name="connsiteX21" fmla="*/ 77263 w 388639"/>
                <a:gd name="connsiteY21" fmla="*/ 167378 h 390497"/>
                <a:gd name="connsiteX22" fmla="*/ 160720 w 388639"/>
                <a:gd name="connsiteY22" fmla="*/ 82683 h 390497"/>
                <a:gd name="connsiteX23" fmla="*/ 195249 w 388639"/>
                <a:gd name="connsiteY23" fmla="*/ 112721 h 390497"/>
                <a:gd name="connsiteX24" fmla="*/ 229622 w 388639"/>
                <a:gd name="connsiteY24" fmla="*/ 82837 h 390497"/>
                <a:gd name="connsiteX25" fmla="*/ 195094 w 388639"/>
                <a:gd name="connsiteY25" fmla="*/ 56051 h 390497"/>
                <a:gd name="connsiteX26" fmla="*/ 160565 w 388639"/>
                <a:gd name="connsiteY26" fmla="*/ 82683 h 390497"/>
                <a:gd name="connsiteX27" fmla="*/ 131146 w 388639"/>
                <a:gd name="connsiteY27" fmla="*/ 109005 h 390497"/>
                <a:gd name="connsiteX28" fmla="*/ 102657 w 388639"/>
                <a:gd name="connsiteY28" fmla="*/ 138269 h 390497"/>
                <a:gd name="connsiteX29" fmla="*/ 195094 w 388639"/>
                <a:gd name="connsiteY29" fmla="*/ 233338 h 390497"/>
                <a:gd name="connsiteX30" fmla="*/ 287376 w 388639"/>
                <a:gd name="connsiteY30" fmla="*/ 138269 h 390497"/>
                <a:gd name="connsiteX31" fmla="*/ 259041 w 388639"/>
                <a:gd name="connsiteY31" fmla="*/ 109160 h 390497"/>
                <a:gd name="connsiteX32" fmla="*/ 195249 w 388639"/>
                <a:gd name="connsiteY32" fmla="*/ 170939 h 390497"/>
                <a:gd name="connsiteX33" fmla="*/ 131146 w 388639"/>
                <a:gd name="connsiteY33" fmla="*/ 108850 h 390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8639" h="390497">
                  <a:moveTo>
                    <a:pt x="13161" y="195249"/>
                  </a:moveTo>
                  <a:cubicBezTo>
                    <a:pt x="13161" y="295738"/>
                    <a:pt x="94295" y="377336"/>
                    <a:pt x="194165" y="377336"/>
                  </a:cubicBezTo>
                  <a:cubicBezTo>
                    <a:pt x="294034" y="377336"/>
                    <a:pt x="375168" y="295892"/>
                    <a:pt x="375168" y="195249"/>
                  </a:cubicBezTo>
                  <a:cubicBezTo>
                    <a:pt x="375168" y="94605"/>
                    <a:pt x="294344" y="13316"/>
                    <a:pt x="194320" y="13316"/>
                  </a:cubicBezTo>
                  <a:cubicBezTo>
                    <a:pt x="94295" y="13316"/>
                    <a:pt x="13161" y="94760"/>
                    <a:pt x="13161" y="195249"/>
                  </a:cubicBezTo>
                  <a:moveTo>
                    <a:pt x="0" y="195249"/>
                  </a:moveTo>
                  <a:cubicBezTo>
                    <a:pt x="0" y="87483"/>
                    <a:pt x="87018" y="0"/>
                    <a:pt x="194320" y="0"/>
                  </a:cubicBezTo>
                  <a:cubicBezTo>
                    <a:pt x="301621" y="0"/>
                    <a:pt x="388639" y="87483"/>
                    <a:pt x="388639" y="195249"/>
                  </a:cubicBezTo>
                  <a:cubicBezTo>
                    <a:pt x="388639" y="303015"/>
                    <a:pt x="301621" y="390497"/>
                    <a:pt x="194320" y="390497"/>
                  </a:cubicBezTo>
                  <a:cubicBezTo>
                    <a:pt x="87018" y="390497"/>
                    <a:pt x="0" y="303170"/>
                    <a:pt x="0" y="195249"/>
                  </a:cubicBezTo>
                  <a:moveTo>
                    <a:pt x="23380" y="195249"/>
                  </a:moveTo>
                  <a:cubicBezTo>
                    <a:pt x="23380" y="102657"/>
                    <a:pt x="101263" y="23225"/>
                    <a:pt x="194165" y="23225"/>
                  </a:cubicBezTo>
                  <a:cubicBezTo>
                    <a:pt x="287221" y="23225"/>
                    <a:pt x="365104" y="102657"/>
                    <a:pt x="365104" y="195249"/>
                  </a:cubicBezTo>
                  <a:cubicBezTo>
                    <a:pt x="365104" y="287841"/>
                    <a:pt x="287067" y="366962"/>
                    <a:pt x="194165" y="366962"/>
                  </a:cubicBezTo>
                  <a:cubicBezTo>
                    <a:pt x="101263" y="366962"/>
                    <a:pt x="23535" y="287686"/>
                    <a:pt x="23380" y="195249"/>
                  </a:cubicBezTo>
                  <a:moveTo>
                    <a:pt x="77263" y="167378"/>
                  </a:moveTo>
                  <a:cubicBezTo>
                    <a:pt x="69831" y="176513"/>
                    <a:pt x="62864" y="185959"/>
                    <a:pt x="56051" y="195558"/>
                  </a:cubicBezTo>
                  <a:cubicBezTo>
                    <a:pt x="94295" y="248667"/>
                    <a:pt x="141675" y="295583"/>
                    <a:pt x="195094" y="333363"/>
                  </a:cubicBezTo>
                  <a:cubicBezTo>
                    <a:pt x="248358" y="295583"/>
                    <a:pt x="295583" y="248667"/>
                    <a:pt x="333518" y="195404"/>
                  </a:cubicBezTo>
                  <a:cubicBezTo>
                    <a:pt x="327014" y="185804"/>
                    <a:pt x="320047" y="176513"/>
                    <a:pt x="312924" y="167533"/>
                  </a:cubicBezTo>
                  <a:cubicBezTo>
                    <a:pt x="277622" y="211661"/>
                    <a:pt x="237829" y="251919"/>
                    <a:pt x="195403" y="289080"/>
                  </a:cubicBezTo>
                  <a:cubicBezTo>
                    <a:pt x="152823" y="251764"/>
                    <a:pt x="112876" y="211352"/>
                    <a:pt x="77263" y="167378"/>
                  </a:cubicBezTo>
                  <a:moveTo>
                    <a:pt x="160720" y="82683"/>
                  </a:moveTo>
                  <a:cubicBezTo>
                    <a:pt x="172488" y="92437"/>
                    <a:pt x="183946" y="102347"/>
                    <a:pt x="195249" y="112721"/>
                  </a:cubicBezTo>
                  <a:cubicBezTo>
                    <a:pt x="206552" y="102502"/>
                    <a:pt x="218010" y="92437"/>
                    <a:pt x="229622" y="82837"/>
                  </a:cubicBezTo>
                  <a:cubicBezTo>
                    <a:pt x="218474" y="73392"/>
                    <a:pt x="207016" y="64412"/>
                    <a:pt x="195094" y="56051"/>
                  </a:cubicBezTo>
                  <a:cubicBezTo>
                    <a:pt x="183171" y="64412"/>
                    <a:pt x="171714" y="73392"/>
                    <a:pt x="160565" y="82683"/>
                  </a:cubicBezTo>
                  <a:moveTo>
                    <a:pt x="131146" y="109005"/>
                  </a:moveTo>
                  <a:cubicBezTo>
                    <a:pt x="121392" y="118450"/>
                    <a:pt x="111947" y="128205"/>
                    <a:pt x="102657" y="138269"/>
                  </a:cubicBezTo>
                  <a:cubicBezTo>
                    <a:pt x="132540" y="170785"/>
                    <a:pt x="163507" y="202371"/>
                    <a:pt x="195094" y="233338"/>
                  </a:cubicBezTo>
                  <a:cubicBezTo>
                    <a:pt x="226680" y="202371"/>
                    <a:pt x="257648" y="170785"/>
                    <a:pt x="287376" y="138269"/>
                  </a:cubicBezTo>
                  <a:cubicBezTo>
                    <a:pt x="278241" y="128359"/>
                    <a:pt x="268796" y="118605"/>
                    <a:pt x="259041" y="109160"/>
                  </a:cubicBezTo>
                  <a:cubicBezTo>
                    <a:pt x="237519" y="129443"/>
                    <a:pt x="216306" y="150191"/>
                    <a:pt x="195249" y="170939"/>
                  </a:cubicBezTo>
                  <a:cubicBezTo>
                    <a:pt x="174191" y="150036"/>
                    <a:pt x="152823" y="129288"/>
                    <a:pt x="131146" y="108850"/>
                  </a:cubicBezTo>
                </a:path>
              </a:pathLst>
            </a:custGeom>
            <a:grpFill/>
            <a:ln w="154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ZA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4B75345F-5958-0860-0967-41EC4445211A}"/>
                </a:ext>
              </a:extLst>
            </p:cNvPr>
            <p:cNvSpPr/>
            <p:nvPr/>
          </p:nvSpPr>
          <p:spPr>
            <a:xfrm>
              <a:off x="10371140" y="470738"/>
              <a:ext cx="1442455" cy="284744"/>
            </a:xfrm>
            <a:custGeom>
              <a:avLst/>
              <a:gdLst>
                <a:gd name="connsiteX0" fmla="*/ 155920 w 1442455"/>
                <a:gd name="connsiteY0" fmla="*/ 113650 h 284744"/>
                <a:gd name="connsiteX1" fmla="*/ 102966 w 1442455"/>
                <a:gd name="connsiteY1" fmla="*/ 198191 h 284744"/>
                <a:gd name="connsiteX2" fmla="*/ 38399 w 1442455"/>
                <a:gd name="connsiteY2" fmla="*/ 207326 h 284744"/>
                <a:gd name="connsiteX3" fmla="*/ 38399 w 1442455"/>
                <a:gd name="connsiteY3" fmla="*/ 20129 h 284744"/>
                <a:gd name="connsiteX4" fmla="*/ 102966 w 1442455"/>
                <a:gd name="connsiteY4" fmla="*/ 29109 h 284744"/>
                <a:gd name="connsiteX5" fmla="*/ 155920 w 1442455"/>
                <a:gd name="connsiteY5" fmla="*/ 113650 h 284744"/>
                <a:gd name="connsiteX6" fmla="*/ 198036 w 1442455"/>
                <a:gd name="connsiteY6" fmla="*/ 113495 h 284744"/>
                <a:gd name="connsiteX7" fmla="*/ 158088 w 1442455"/>
                <a:gd name="connsiteY7" fmla="*/ 30658 h 284744"/>
                <a:gd name="connsiteX8" fmla="*/ 64722 w 1442455"/>
                <a:gd name="connsiteY8" fmla="*/ 3561 h 284744"/>
                <a:gd name="connsiteX9" fmla="*/ 0 w 1442455"/>
                <a:gd name="connsiteY9" fmla="*/ 3561 h 284744"/>
                <a:gd name="connsiteX10" fmla="*/ 0 w 1442455"/>
                <a:gd name="connsiteY10" fmla="*/ 223584 h 284744"/>
                <a:gd name="connsiteX11" fmla="*/ 64722 w 1442455"/>
                <a:gd name="connsiteY11" fmla="*/ 223584 h 284744"/>
                <a:gd name="connsiteX12" fmla="*/ 158552 w 1442455"/>
                <a:gd name="connsiteY12" fmla="*/ 196797 h 284744"/>
                <a:gd name="connsiteX13" fmla="*/ 197881 w 1442455"/>
                <a:gd name="connsiteY13" fmla="*/ 113650 h 284744"/>
                <a:gd name="connsiteX14" fmla="*/ 230706 w 1442455"/>
                <a:gd name="connsiteY14" fmla="*/ 223584 h 284744"/>
                <a:gd name="connsiteX15" fmla="*/ 264925 w 1442455"/>
                <a:gd name="connsiteY15" fmla="*/ 223584 h 284744"/>
                <a:gd name="connsiteX16" fmla="*/ 264925 w 1442455"/>
                <a:gd name="connsiteY16" fmla="*/ 66580 h 284744"/>
                <a:gd name="connsiteX17" fmla="*/ 230706 w 1442455"/>
                <a:gd name="connsiteY17" fmla="*/ 71070 h 284744"/>
                <a:gd name="connsiteX18" fmla="*/ 230706 w 1442455"/>
                <a:gd name="connsiteY18" fmla="*/ 223584 h 284744"/>
                <a:gd name="connsiteX19" fmla="*/ 270344 w 1442455"/>
                <a:gd name="connsiteY19" fmla="*/ 19819 h 284744"/>
                <a:gd name="connsiteX20" fmla="*/ 246499 w 1442455"/>
                <a:gd name="connsiteY20" fmla="*/ 0 h 284744"/>
                <a:gd name="connsiteX21" fmla="*/ 222190 w 1442455"/>
                <a:gd name="connsiteY21" fmla="*/ 19819 h 284744"/>
                <a:gd name="connsiteX22" fmla="*/ 246499 w 1442455"/>
                <a:gd name="connsiteY22" fmla="*/ 39638 h 284744"/>
                <a:gd name="connsiteX23" fmla="*/ 270344 w 1442455"/>
                <a:gd name="connsiteY23" fmla="*/ 19819 h 284744"/>
                <a:gd name="connsiteX24" fmla="*/ 428897 w 1442455"/>
                <a:gd name="connsiteY24" fmla="*/ 179301 h 284744"/>
                <a:gd name="connsiteX25" fmla="*/ 382136 w 1442455"/>
                <a:gd name="connsiteY25" fmla="*/ 132075 h 284744"/>
                <a:gd name="connsiteX26" fmla="*/ 351169 w 1442455"/>
                <a:gd name="connsiteY26" fmla="*/ 118914 h 284744"/>
                <a:gd name="connsiteX27" fmla="*/ 337853 w 1442455"/>
                <a:gd name="connsiteY27" fmla="*/ 101882 h 284744"/>
                <a:gd name="connsiteX28" fmla="*/ 367736 w 1442455"/>
                <a:gd name="connsiteY28" fmla="*/ 83147 h 284744"/>
                <a:gd name="connsiteX29" fmla="*/ 416819 w 1442455"/>
                <a:gd name="connsiteY29" fmla="*/ 96463 h 284744"/>
                <a:gd name="connsiteX30" fmla="*/ 416819 w 1442455"/>
                <a:gd name="connsiteY30" fmla="*/ 72773 h 284744"/>
                <a:gd name="connsiteX31" fmla="*/ 371607 w 1442455"/>
                <a:gd name="connsiteY31" fmla="*/ 66889 h 284744"/>
                <a:gd name="connsiteX32" fmla="*/ 306266 w 1442455"/>
                <a:gd name="connsiteY32" fmla="*/ 110863 h 284744"/>
                <a:gd name="connsiteX33" fmla="*/ 353027 w 1442455"/>
                <a:gd name="connsiteY33" fmla="*/ 153443 h 284744"/>
                <a:gd name="connsiteX34" fmla="*/ 383994 w 1442455"/>
                <a:gd name="connsiteY34" fmla="*/ 167378 h 284744"/>
                <a:gd name="connsiteX35" fmla="*/ 397310 w 1442455"/>
                <a:gd name="connsiteY35" fmla="*/ 185494 h 284744"/>
                <a:gd name="connsiteX36" fmla="*/ 361078 w 1442455"/>
                <a:gd name="connsiteY36" fmla="*/ 211042 h 284744"/>
                <a:gd name="connsiteX37" fmla="*/ 305337 w 1442455"/>
                <a:gd name="connsiteY37" fmla="*/ 208255 h 284744"/>
                <a:gd name="connsiteX38" fmla="*/ 305337 w 1442455"/>
                <a:gd name="connsiteY38" fmla="*/ 221106 h 284744"/>
                <a:gd name="connsiteX39" fmla="*/ 357672 w 1442455"/>
                <a:gd name="connsiteY39" fmla="*/ 227145 h 284744"/>
                <a:gd name="connsiteX40" fmla="*/ 428897 w 1442455"/>
                <a:gd name="connsiteY40" fmla="*/ 179301 h 284744"/>
                <a:gd name="connsiteX41" fmla="*/ 551063 w 1442455"/>
                <a:gd name="connsiteY41" fmla="*/ 227145 h 284744"/>
                <a:gd name="connsiteX42" fmla="*/ 594726 w 1442455"/>
                <a:gd name="connsiteY42" fmla="*/ 221416 h 284744"/>
                <a:gd name="connsiteX43" fmla="*/ 594726 w 1442455"/>
                <a:gd name="connsiteY43" fmla="*/ 208565 h 284744"/>
                <a:gd name="connsiteX44" fmla="*/ 571191 w 1442455"/>
                <a:gd name="connsiteY44" fmla="*/ 210887 h 284744"/>
                <a:gd name="connsiteX45" fmla="*/ 507244 w 1442455"/>
                <a:gd name="connsiteY45" fmla="*/ 185494 h 284744"/>
                <a:gd name="connsiteX46" fmla="*/ 493154 w 1442455"/>
                <a:gd name="connsiteY46" fmla="*/ 131301 h 284744"/>
                <a:gd name="connsiteX47" fmla="*/ 543166 w 1442455"/>
                <a:gd name="connsiteY47" fmla="*/ 82992 h 284744"/>
                <a:gd name="connsiteX48" fmla="*/ 591320 w 1442455"/>
                <a:gd name="connsiteY48" fmla="*/ 96308 h 284744"/>
                <a:gd name="connsiteX49" fmla="*/ 591320 w 1442455"/>
                <a:gd name="connsiteY49" fmla="*/ 72618 h 284744"/>
                <a:gd name="connsiteX50" fmla="*/ 534185 w 1442455"/>
                <a:gd name="connsiteY50" fmla="*/ 66734 h 284744"/>
                <a:gd name="connsiteX51" fmla="*/ 455683 w 1442455"/>
                <a:gd name="connsiteY51" fmla="*/ 142140 h 284744"/>
                <a:gd name="connsiteX52" fmla="*/ 550908 w 1442455"/>
                <a:gd name="connsiteY52" fmla="*/ 226835 h 284744"/>
                <a:gd name="connsiteX53" fmla="*/ 746466 w 1442455"/>
                <a:gd name="connsiteY53" fmla="*/ 147559 h 284744"/>
                <a:gd name="connsiteX54" fmla="*/ 701409 w 1442455"/>
                <a:gd name="connsiteY54" fmla="*/ 210732 h 284744"/>
                <a:gd name="connsiteX55" fmla="*/ 655267 w 1442455"/>
                <a:gd name="connsiteY55" fmla="*/ 147559 h 284744"/>
                <a:gd name="connsiteX56" fmla="*/ 700635 w 1442455"/>
                <a:gd name="connsiteY56" fmla="*/ 82837 h 284744"/>
                <a:gd name="connsiteX57" fmla="*/ 746466 w 1442455"/>
                <a:gd name="connsiteY57" fmla="*/ 147559 h 284744"/>
                <a:gd name="connsiteX58" fmla="*/ 783782 w 1442455"/>
                <a:gd name="connsiteY58" fmla="*/ 147249 h 284744"/>
                <a:gd name="connsiteX59" fmla="*/ 700170 w 1442455"/>
                <a:gd name="connsiteY59" fmla="*/ 66734 h 284744"/>
                <a:gd name="connsiteX60" fmla="*/ 617797 w 1442455"/>
                <a:gd name="connsiteY60" fmla="*/ 147714 h 284744"/>
                <a:gd name="connsiteX61" fmla="*/ 700944 w 1442455"/>
                <a:gd name="connsiteY61" fmla="*/ 226990 h 284744"/>
                <a:gd name="connsiteX62" fmla="*/ 783782 w 1442455"/>
                <a:gd name="connsiteY62" fmla="*/ 147404 h 284744"/>
                <a:gd name="connsiteX63" fmla="*/ 891548 w 1442455"/>
                <a:gd name="connsiteY63" fmla="*/ 226990 h 284744"/>
                <a:gd name="connsiteX64" fmla="*/ 964940 w 1442455"/>
                <a:gd name="connsiteY64" fmla="*/ 70296 h 284744"/>
                <a:gd name="connsiteX65" fmla="*/ 939237 w 1442455"/>
                <a:gd name="connsiteY65" fmla="*/ 70296 h 284744"/>
                <a:gd name="connsiteX66" fmla="*/ 886748 w 1442455"/>
                <a:gd name="connsiteY66" fmla="*/ 185029 h 284744"/>
                <a:gd name="connsiteX67" fmla="*/ 831007 w 1442455"/>
                <a:gd name="connsiteY67" fmla="*/ 70296 h 284744"/>
                <a:gd name="connsiteX68" fmla="*/ 796788 w 1442455"/>
                <a:gd name="connsiteY68" fmla="*/ 74786 h 284744"/>
                <a:gd name="connsiteX69" fmla="*/ 870645 w 1442455"/>
                <a:gd name="connsiteY69" fmla="*/ 226990 h 284744"/>
                <a:gd name="connsiteX70" fmla="*/ 891548 w 1442455"/>
                <a:gd name="connsiteY70" fmla="*/ 226990 h 284744"/>
                <a:gd name="connsiteX71" fmla="*/ 1009997 w 1442455"/>
                <a:gd name="connsiteY71" fmla="*/ 120308 h 284744"/>
                <a:gd name="connsiteX72" fmla="*/ 1050100 w 1442455"/>
                <a:gd name="connsiteY72" fmla="*/ 82992 h 284744"/>
                <a:gd name="connsiteX73" fmla="*/ 1084319 w 1442455"/>
                <a:gd name="connsiteY73" fmla="*/ 120308 h 284744"/>
                <a:gd name="connsiteX74" fmla="*/ 1009997 w 1442455"/>
                <a:gd name="connsiteY74" fmla="*/ 120308 h 284744"/>
                <a:gd name="connsiteX75" fmla="*/ 1009378 w 1442455"/>
                <a:gd name="connsiteY75" fmla="*/ 134863 h 284744"/>
                <a:gd name="connsiteX76" fmla="*/ 1122564 w 1442455"/>
                <a:gd name="connsiteY76" fmla="*/ 134863 h 284744"/>
                <a:gd name="connsiteX77" fmla="*/ 1122564 w 1442455"/>
                <a:gd name="connsiteY77" fmla="*/ 128205 h 284744"/>
                <a:gd name="connsiteX78" fmla="*/ 1055210 w 1442455"/>
                <a:gd name="connsiteY78" fmla="*/ 66734 h 284744"/>
                <a:gd name="connsiteX79" fmla="*/ 975159 w 1442455"/>
                <a:gd name="connsiteY79" fmla="*/ 142140 h 284744"/>
                <a:gd name="connsiteX80" fmla="*/ 1067597 w 1442455"/>
                <a:gd name="connsiteY80" fmla="*/ 226835 h 284744"/>
                <a:gd name="connsiteX81" fmla="*/ 1117918 w 1442455"/>
                <a:gd name="connsiteY81" fmla="*/ 220487 h 284744"/>
                <a:gd name="connsiteX82" fmla="*/ 1117918 w 1442455"/>
                <a:gd name="connsiteY82" fmla="*/ 206242 h 284744"/>
                <a:gd name="connsiteX83" fmla="*/ 1088190 w 1442455"/>
                <a:gd name="connsiteY83" fmla="*/ 210732 h 284744"/>
                <a:gd name="connsiteX84" fmla="*/ 1025481 w 1442455"/>
                <a:gd name="connsiteY84" fmla="*/ 187197 h 284744"/>
                <a:gd name="connsiteX85" fmla="*/ 1009378 w 1442455"/>
                <a:gd name="connsiteY85" fmla="*/ 134863 h 284744"/>
                <a:gd name="connsiteX86" fmla="*/ 1268574 w 1442455"/>
                <a:gd name="connsiteY86" fmla="*/ 97082 h 284744"/>
                <a:gd name="connsiteX87" fmla="*/ 1265323 w 1442455"/>
                <a:gd name="connsiteY87" fmla="*/ 72773 h 284744"/>
                <a:gd name="connsiteX88" fmla="*/ 1223207 w 1442455"/>
                <a:gd name="connsiteY88" fmla="*/ 69057 h 284744"/>
                <a:gd name="connsiteX89" fmla="*/ 1189143 w 1442455"/>
                <a:gd name="connsiteY89" fmla="*/ 82063 h 284744"/>
                <a:gd name="connsiteX90" fmla="*/ 1189143 w 1442455"/>
                <a:gd name="connsiteY90" fmla="*/ 67199 h 284744"/>
                <a:gd name="connsiteX91" fmla="*/ 1154924 w 1442455"/>
                <a:gd name="connsiteY91" fmla="*/ 71689 h 284744"/>
                <a:gd name="connsiteX92" fmla="*/ 1154924 w 1442455"/>
                <a:gd name="connsiteY92" fmla="*/ 224203 h 284744"/>
                <a:gd name="connsiteX93" fmla="*/ 1189143 w 1442455"/>
                <a:gd name="connsiteY93" fmla="*/ 224203 h 284744"/>
                <a:gd name="connsiteX94" fmla="*/ 1189143 w 1442455"/>
                <a:gd name="connsiteY94" fmla="*/ 100953 h 284744"/>
                <a:gd name="connsiteX95" fmla="*/ 1222123 w 1442455"/>
                <a:gd name="connsiteY95" fmla="*/ 88257 h 284744"/>
                <a:gd name="connsiteX96" fmla="*/ 1268574 w 1442455"/>
                <a:gd name="connsiteY96" fmla="*/ 97082 h 284744"/>
                <a:gd name="connsiteX97" fmla="*/ 1442301 w 1442455"/>
                <a:gd name="connsiteY97" fmla="*/ 66580 h 284744"/>
                <a:gd name="connsiteX98" fmla="*/ 1417062 w 1442455"/>
                <a:gd name="connsiteY98" fmla="*/ 66580 h 284744"/>
                <a:gd name="connsiteX99" fmla="*/ 1365966 w 1442455"/>
                <a:gd name="connsiteY99" fmla="*/ 179301 h 284744"/>
                <a:gd name="connsiteX100" fmla="*/ 1321064 w 1442455"/>
                <a:gd name="connsiteY100" fmla="*/ 66425 h 284744"/>
                <a:gd name="connsiteX101" fmla="*/ 1288084 w 1442455"/>
                <a:gd name="connsiteY101" fmla="*/ 70760 h 284744"/>
                <a:gd name="connsiteX102" fmla="*/ 1342431 w 1442455"/>
                <a:gd name="connsiteY102" fmla="*/ 205158 h 284744"/>
                <a:gd name="connsiteX103" fmla="*/ 1346921 w 1442455"/>
                <a:gd name="connsiteY103" fmla="*/ 223429 h 284744"/>
                <a:gd name="connsiteX104" fmla="*/ 1292574 w 1442455"/>
                <a:gd name="connsiteY104" fmla="*/ 261209 h 284744"/>
                <a:gd name="connsiteX105" fmla="*/ 1292574 w 1442455"/>
                <a:gd name="connsiteY105" fmla="*/ 284744 h 284744"/>
                <a:gd name="connsiteX106" fmla="*/ 1298303 w 1442455"/>
                <a:gd name="connsiteY106" fmla="*/ 284744 h 284744"/>
                <a:gd name="connsiteX107" fmla="*/ 1370147 w 1442455"/>
                <a:gd name="connsiteY107" fmla="*/ 225751 h 284744"/>
                <a:gd name="connsiteX108" fmla="*/ 1442455 w 1442455"/>
                <a:gd name="connsiteY108" fmla="*/ 66425 h 284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</a:cxnLst>
              <a:rect l="l" t="t" r="r" b="b"/>
              <a:pathLst>
                <a:path w="1442455" h="284744">
                  <a:moveTo>
                    <a:pt x="155920" y="113650"/>
                  </a:moveTo>
                  <a:cubicBezTo>
                    <a:pt x="155920" y="149107"/>
                    <a:pt x="138269" y="182397"/>
                    <a:pt x="102966" y="198191"/>
                  </a:cubicBezTo>
                  <a:cubicBezTo>
                    <a:pt x="86863" y="205313"/>
                    <a:pt x="63328" y="207326"/>
                    <a:pt x="38399" y="207326"/>
                  </a:cubicBezTo>
                  <a:lnTo>
                    <a:pt x="38399" y="20129"/>
                  </a:lnTo>
                  <a:cubicBezTo>
                    <a:pt x="63328" y="20129"/>
                    <a:pt x="86863" y="21987"/>
                    <a:pt x="102966" y="29109"/>
                  </a:cubicBezTo>
                  <a:cubicBezTo>
                    <a:pt x="138269" y="44903"/>
                    <a:pt x="155920" y="78192"/>
                    <a:pt x="155920" y="113650"/>
                  </a:cubicBezTo>
                  <a:moveTo>
                    <a:pt x="198036" y="113495"/>
                  </a:moveTo>
                  <a:cubicBezTo>
                    <a:pt x="198036" y="82063"/>
                    <a:pt x="183791" y="50632"/>
                    <a:pt x="158088" y="30658"/>
                  </a:cubicBezTo>
                  <a:cubicBezTo>
                    <a:pt x="134243" y="12077"/>
                    <a:pt x="100179" y="3561"/>
                    <a:pt x="64722" y="3561"/>
                  </a:cubicBezTo>
                  <a:lnTo>
                    <a:pt x="0" y="3561"/>
                  </a:lnTo>
                  <a:lnTo>
                    <a:pt x="0" y="223584"/>
                  </a:lnTo>
                  <a:lnTo>
                    <a:pt x="64722" y="223584"/>
                  </a:lnTo>
                  <a:cubicBezTo>
                    <a:pt x="100024" y="223584"/>
                    <a:pt x="134708" y="215223"/>
                    <a:pt x="158552" y="196797"/>
                  </a:cubicBezTo>
                  <a:cubicBezTo>
                    <a:pt x="184410" y="176668"/>
                    <a:pt x="197881" y="145237"/>
                    <a:pt x="197881" y="113650"/>
                  </a:cubicBezTo>
                  <a:moveTo>
                    <a:pt x="230706" y="223584"/>
                  </a:moveTo>
                  <a:lnTo>
                    <a:pt x="264925" y="223584"/>
                  </a:lnTo>
                  <a:lnTo>
                    <a:pt x="264925" y="66580"/>
                  </a:lnTo>
                  <a:lnTo>
                    <a:pt x="230706" y="71070"/>
                  </a:lnTo>
                  <a:lnTo>
                    <a:pt x="230706" y="223584"/>
                  </a:lnTo>
                  <a:close/>
                  <a:moveTo>
                    <a:pt x="270344" y="19819"/>
                  </a:moveTo>
                  <a:cubicBezTo>
                    <a:pt x="270344" y="8826"/>
                    <a:pt x="259351" y="0"/>
                    <a:pt x="246499" y="0"/>
                  </a:cubicBezTo>
                  <a:cubicBezTo>
                    <a:pt x="232874" y="0"/>
                    <a:pt x="222190" y="8826"/>
                    <a:pt x="222190" y="19819"/>
                  </a:cubicBezTo>
                  <a:cubicBezTo>
                    <a:pt x="222190" y="30812"/>
                    <a:pt x="232874" y="39638"/>
                    <a:pt x="246499" y="39638"/>
                  </a:cubicBezTo>
                  <a:cubicBezTo>
                    <a:pt x="259196" y="39638"/>
                    <a:pt x="270344" y="31432"/>
                    <a:pt x="270344" y="19819"/>
                  </a:cubicBezTo>
                  <a:moveTo>
                    <a:pt x="428897" y="179301"/>
                  </a:moveTo>
                  <a:cubicBezTo>
                    <a:pt x="428897" y="152824"/>
                    <a:pt x="404897" y="141056"/>
                    <a:pt x="382136" y="132075"/>
                  </a:cubicBezTo>
                  <a:cubicBezTo>
                    <a:pt x="376407" y="129753"/>
                    <a:pt x="362782" y="125263"/>
                    <a:pt x="351169" y="118914"/>
                  </a:cubicBezTo>
                  <a:cubicBezTo>
                    <a:pt x="342808" y="114424"/>
                    <a:pt x="337853" y="109005"/>
                    <a:pt x="337853" y="101882"/>
                  </a:cubicBezTo>
                  <a:cubicBezTo>
                    <a:pt x="337853" y="88102"/>
                    <a:pt x="351478" y="83147"/>
                    <a:pt x="367736" y="83147"/>
                  </a:cubicBezTo>
                  <a:cubicBezTo>
                    <a:pt x="390342" y="83147"/>
                    <a:pt x="416819" y="96463"/>
                    <a:pt x="416819" y="96463"/>
                  </a:cubicBezTo>
                  <a:lnTo>
                    <a:pt x="416819" y="72773"/>
                  </a:lnTo>
                  <a:cubicBezTo>
                    <a:pt x="416819" y="72773"/>
                    <a:pt x="392200" y="66889"/>
                    <a:pt x="371607" y="66889"/>
                  </a:cubicBezTo>
                  <a:cubicBezTo>
                    <a:pt x="325311" y="66889"/>
                    <a:pt x="306266" y="84850"/>
                    <a:pt x="306266" y="110863"/>
                  </a:cubicBezTo>
                  <a:cubicBezTo>
                    <a:pt x="306266" y="133314"/>
                    <a:pt x="330576" y="144308"/>
                    <a:pt x="353027" y="153443"/>
                  </a:cubicBezTo>
                  <a:cubicBezTo>
                    <a:pt x="358756" y="155765"/>
                    <a:pt x="372536" y="160875"/>
                    <a:pt x="383994" y="167378"/>
                  </a:cubicBezTo>
                  <a:cubicBezTo>
                    <a:pt x="392355" y="172178"/>
                    <a:pt x="397310" y="178062"/>
                    <a:pt x="397310" y="185494"/>
                  </a:cubicBezTo>
                  <a:cubicBezTo>
                    <a:pt x="397310" y="207171"/>
                    <a:pt x="374394" y="209958"/>
                    <a:pt x="361078" y="211042"/>
                  </a:cubicBezTo>
                  <a:cubicBezTo>
                    <a:pt x="338937" y="212745"/>
                    <a:pt x="305337" y="208255"/>
                    <a:pt x="305337" y="208255"/>
                  </a:cubicBezTo>
                  <a:lnTo>
                    <a:pt x="305337" y="221106"/>
                  </a:lnTo>
                  <a:cubicBezTo>
                    <a:pt x="305337" y="221106"/>
                    <a:pt x="325311" y="227145"/>
                    <a:pt x="357672" y="227145"/>
                  </a:cubicBezTo>
                  <a:cubicBezTo>
                    <a:pt x="397775" y="227145"/>
                    <a:pt x="428897" y="213055"/>
                    <a:pt x="428897" y="179301"/>
                  </a:cubicBezTo>
                  <a:moveTo>
                    <a:pt x="551063" y="227145"/>
                  </a:moveTo>
                  <a:cubicBezTo>
                    <a:pt x="576920" y="227145"/>
                    <a:pt x="594726" y="221416"/>
                    <a:pt x="594726" y="221416"/>
                  </a:cubicBezTo>
                  <a:lnTo>
                    <a:pt x="594726" y="208565"/>
                  </a:lnTo>
                  <a:cubicBezTo>
                    <a:pt x="594726" y="208565"/>
                    <a:pt x="581565" y="210887"/>
                    <a:pt x="571191" y="210887"/>
                  </a:cubicBezTo>
                  <a:cubicBezTo>
                    <a:pt x="546108" y="210887"/>
                    <a:pt x="519940" y="200049"/>
                    <a:pt x="507244" y="185494"/>
                  </a:cubicBezTo>
                  <a:cubicBezTo>
                    <a:pt x="494083" y="170475"/>
                    <a:pt x="493154" y="151120"/>
                    <a:pt x="493154" y="131301"/>
                  </a:cubicBezTo>
                  <a:cubicBezTo>
                    <a:pt x="493154" y="113960"/>
                    <a:pt x="501670" y="82992"/>
                    <a:pt x="543166" y="82992"/>
                  </a:cubicBezTo>
                  <a:cubicBezTo>
                    <a:pt x="565462" y="82992"/>
                    <a:pt x="591320" y="96308"/>
                    <a:pt x="591320" y="96308"/>
                  </a:cubicBezTo>
                  <a:lnTo>
                    <a:pt x="591320" y="72618"/>
                  </a:lnTo>
                  <a:cubicBezTo>
                    <a:pt x="591320" y="72618"/>
                    <a:pt x="568869" y="66734"/>
                    <a:pt x="534185" y="66734"/>
                  </a:cubicBezTo>
                  <a:cubicBezTo>
                    <a:pt x="476586" y="66734"/>
                    <a:pt x="455683" y="101263"/>
                    <a:pt x="455683" y="142140"/>
                  </a:cubicBezTo>
                  <a:cubicBezTo>
                    <a:pt x="455683" y="191687"/>
                    <a:pt x="481541" y="226835"/>
                    <a:pt x="550908" y="226835"/>
                  </a:cubicBezTo>
                  <a:moveTo>
                    <a:pt x="746466" y="147559"/>
                  </a:moveTo>
                  <a:cubicBezTo>
                    <a:pt x="746466" y="172643"/>
                    <a:pt x="743060" y="210732"/>
                    <a:pt x="701409" y="210732"/>
                  </a:cubicBezTo>
                  <a:cubicBezTo>
                    <a:pt x="662390" y="210732"/>
                    <a:pt x="655267" y="172178"/>
                    <a:pt x="655267" y="147559"/>
                  </a:cubicBezTo>
                  <a:cubicBezTo>
                    <a:pt x="655267" y="120463"/>
                    <a:pt x="657590" y="82837"/>
                    <a:pt x="700635" y="82837"/>
                  </a:cubicBezTo>
                  <a:cubicBezTo>
                    <a:pt x="739963" y="82837"/>
                    <a:pt x="746466" y="120618"/>
                    <a:pt x="746466" y="147559"/>
                  </a:cubicBezTo>
                  <a:moveTo>
                    <a:pt x="783782" y="147249"/>
                  </a:moveTo>
                  <a:cubicBezTo>
                    <a:pt x="783782" y="98321"/>
                    <a:pt x="752505" y="66734"/>
                    <a:pt x="700170" y="66734"/>
                  </a:cubicBezTo>
                  <a:cubicBezTo>
                    <a:pt x="641952" y="66734"/>
                    <a:pt x="617797" y="99869"/>
                    <a:pt x="617797" y="147714"/>
                  </a:cubicBezTo>
                  <a:cubicBezTo>
                    <a:pt x="617797" y="195558"/>
                    <a:pt x="647526" y="226990"/>
                    <a:pt x="700944" y="226990"/>
                  </a:cubicBezTo>
                  <a:cubicBezTo>
                    <a:pt x="754363" y="226990"/>
                    <a:pt x="783782" y="196642"/>
                    <a:pt x="783782" y="147404"/>
                  </a:cubicBezTo>
                  <a:moveTo>
                    <a:pt x="891548" y="226990"/>
                  </a:moveTo>
                  <a:lnTo>
                    <a:pt x="964940" y="70296"/>
                  </a:lnTo>
                  <a:lnTo>
                    <a:pt x="939237" y="70296"/>
                  </a:lnTo>
                  <a:lnTo>
                    <a:pt x="886748" y="185029"/>
                  </a:lnTo>
                  <a:lnTo>
                    <a:pt x="831007" y="70296"/>
                  </a:lnTo>
                  <a:lnTo>
                    <a:pt x="796788" y="74786"/>
                  </a:lnTo>
                  <a:lnTo>
                    <a:pt x="870645" y="226990"/>
                  </a:lnTo>
                  <a:lnTo>
                    <a:pt x="891548" y="226990"/>
                  </a:lnTo>
                  <a:close/>
                  <a:moveTo>
                    <a:pt x="1009997" y="120308"/>
                  </a:moveTo>
                  <a:cubicBezTo>
                    <a:pt x="1011701" y="108076"/>
                    <a:pt x="1018978" y="82992"/>
                    <a:pt x="1050100" y="82992"/>
                  </a:cubicBezTo>
                  <a:cubicBezTo>
                    <a:pt x="1071468" y="82992"/>
                    <a:pt x="1084319" y="101108"/>
                    <a:pt x="1084319" y="120308"/>
                  </a:cubicBezTo>
                  <a:lnTo>
                    <a:pt x="1009997" y="120308"/>
                  </a:lnTo>
                  <a:close/>
                  <a:moveTo>
                    <a:pt x="1009378" y="134863"/>
                  </a:moveTo>
                  <a:lnTo>
                    <a:pt x="1122564" y="134863"/>
                  </a:lnTo>
                  <a:lnTo>
                    <a:pt x="1122564" y="128205"/>
                  </a:lnTo>
                  <a:cubicBezTo>
                    <a:pt x="1122564" y="89031"/>
                    <a:pt x="1092990" y="66734"/>
                    <a:pt x="1055210" y="66734"/>
                  </a:cubicBezTo>
                  <a:cubicBezTo>
                    <a:pt x="996991" y="66734"/>
                    <a:pt x="975159" y="95224"/>
                    <a:pt x="975159" y="142140"/>
                  </a:cubicBezTo>
                  <a:cubicBezTo>
                    <a:pt x="975159" y="196642"/>
                    <a:pt x="1009223" y="226835"/>
                    <a:pt x="1067597" y="226835"/>
                  </a:cubicBezTo>
                  <a:cubicBezTo>
                    <a:pt x="1099338" y="226835"/>
                    <a:pt x="1117918" y="220487"/>
                    <a:pt x="1117918" y="220487"/>
                  </a:cubicBezTo>
                  <a:lnTo>
                    <a:pt x="1117918" y="206242"/>
                  </a:lnTo>
                  <a:cubicBezTo>
                    <a:pt x="1117918" y="206242"/>
                    <a:pt x="1100886" y="210732"/>
                    <a:pt x="1088190" y="210732"/>
                  </a:cubicBezTo>
                  <a:cubicBezTo>
                    <a:pt x="1062332" y="210732"/>
                    <a:pt x="1038487" y="201442"/>
                    <a:pt x="1025481" y="187197"/>
                  </a:cubicBezTo>
                  <a:cubicBezTo>
                    <a:pt x="1011856" y="172333"/>
                    <a:pt x="1009378" y="150965"/>
                    <a:pt x="1009378" y="134863"/>
                  </a:cubicBezTo>
                  <a:moveTo>
                    <a:pt x="1268574" y="97082"/>
                  </a:moveTo>
                  <a:lnTo>
                    <a:pt x="1265323" y="72773"/>
                  </a:lnTo>
                  <a:cubicBezTo>
                    <a:pt x="1261916" y="71999"/>
                    <a:pt x="1242562" y="67664"/>
                    <a:pt x="1223207" y="69057"/>
                  </a:cubicBezTo>
                  <a:cubicBezTo>
                    <a:pt x="1207259" y="70141"/>
                    <a:pt x="1195801" y="77728"/>
                    <a:pt x="1189143" y="82063"/>
                  </a:cubicBezTo>
                  <a:lnTo>
                    <a:pt x="1189143" y="67199"/>
                  </a:lnTo>
                  <a:lnTo>
                    <a:pt x="1154924" y="71689"/>
                  </a:lnTo>
                  <a:lnTo>
                    <a:pt x="1154924" y="224203"/>
                  </a:lnTo>
                  <a:lnTo>
                    <a:pt x="1189143" y="224203"/>
                  </a:lnTo>
                  <a:lnTo>
                    <a:pt x="1189143" y="100953"/>
                  </a:lnTo>
                  <a:cubicBezTo>
                    <a:pt x="1197504" y="94450"/>
                    <a:pt x="1207104" y="89031"/>
                    <a:pt x="1222123" y="88257"/>
                  </a:cubicBezTo>
                  <a:cubicBezTo>
                    <a:pt x="1247362" y="86863"/>
                    <a:pt x="1268574" y="97082"/>
                    <a:pt x="1268574" y="97082"/>
                  </a:cubicBezTo>
                  <a:moveTo>
                    <a:pt x="1442301" y="66580"/>
                  </a:moveTo>
                  <a:lnTo>
                    <a:pt x="1417062" y="66580"/>
                  </a:lnTo>
                  <a:lnTo>
                    <a:pt x="1365966" y="179301"/>
                  </a:lnTo>
                  <a:lnTo>
                    <a:pt x="1321064" y="66425"/>
                  </a:lnTo>
                  <a:lnTo>
                    <a:pt x="1288084" y="70760"/>
                  </a:lnTo>
                  <a:lnTo>
                    <a:pt x="1342431" y="205158"/>
                  </a:lnTo>
                  <a:cubicBezTo>
                    <a:pt x="1342431" y="205158"/>
                    <a:pt x="1346921" y="214758"/>
                    <a:pt x="1346921" y="223429"/>
                  </a:cubicBezTo>
                  <a:cubicBezTo>
                    <a:pt x="1346921" y="235042"/>
                    <a:pt x="1331128" y="263686"/>
                    <a:pt x="1292574" y="261209"/>
                  </a:cubicBezTo>
                  <a:lnTo>
                    <a:pt x="1292574" y="284744"/>
                  </a:lnTo>
                  <a:lnTo>
                    <a:pt x="1298303" y="284744"/>
                  </a:lnTo>
                  <a:cubicBezTo>
                    <a:pt x="1336857" y="284744"/>
                    <a:pt x="1358070" y="251145"/>
                    <a:pt x="1370147" y="225751"/>
                  </a:cubicBezTo>
                  <a:lnTo>
                    <a:pt x="1442455" y="66425"/>
                  </a:lnTo>
                  <a:close/>
                </a:path>
              </a:pathLst>
            </a:custGeom>
            <a:grpFill/>
            <a:ln w="154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ZA"/>
            </a:p>
          </p:txBody>
        </p:sp>
      </p:grpSp>
    </p:spTree>
    <p:extLst>
      <p:ext uri="{BB962C8B-B14F-4D97-AF65-F5344CB8AC3E}">
        <p14:creationId xmlns:p14="http://schemas.microsoft.com/office/powerpoint/2010/main" val="33041419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ead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C97EB6-80A2-4AC1-988D-AC9938393F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971649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hart large left, smlr right'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8DB2A-CE80-4DBC-9337-86EA32AA3D5C}" type="slidenum">
              <a:rPr lang="en-US" smtClean="0">
                <a:solidFill>
                  <a:srgbClr val="6D6F71"/>
                </a:solidFill>
              </a:rPr>
              <a:pPr/>
              <a:t>‹#›</a:t>
            </a:fld>
            <a:endParaRPr lang="en-US">
              <a:solidFill>
                <a:srgbClr val="6D6F71"/>
              </a:solidFill>
            </a:endParaRPr>
          </a:p>
        </p:txBody>
      </p:sp>
      <p:sp>
        <p:nvSpPr>
          <p:cNvPr id="12" name="Content Placeholder 2"/>
          <p:cNvSpPr>
            <a:spLocks noGrp="1"/>
          </p:cNvSpPr>
          <p:nvPr>
            <p:ph sz="half" idx="1"/>
          </p:nvPr>
        </p:nvSpPr>
        <p:spPr>
          <a:xfrm>
            <a:off x="858518" y="1606550"/>
            <a:ext cx="6280835" cy="4776665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>
                <a:solidFill>
                  <a:schemeClr val="accent1"/>
                </a:solidFill>
              </a:defRPr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Freeform 13"/>
          <p:cNvSpPr/>
          <p:nvPr userDrawn="1"/>
        </p:nvSpPr>
        <p:spPr>
          <a:xfrm>
            <a:off x="493207" y="1606550"/>
            <a:ext cx="365313" cy="154381"/>
          </a:xfrm>
          <a:custGeom>
            <a:avLst/>
            <a:gdLst>
              <a:gd name="connsiteX0" fmla="*/ 0 w 271604"/>
              <a:gd name="connsiteY0" fmla="*/ 0 h 153909"/>
              <a:gd name="connsiteX1" fmla="*/ 271604 w 271604"/>
              <a:gd name="connsiteY1" fmla="*/ 153909 h 153909"/>
              <a:gd name="connsiteX2" fmla="*/ 271604 w 271604"/>
              <a:gd name="connsiteY2" fmla="*/ 9053 h 153909"/>
              <a:gd name="connsiteX3" fmla="*/ 0 w 271604"/>
              <a:gd name="connsiteY3" fmla="*/ 0 h 153909"/>
              <a:gd name="connsiteX0" fmla="*/ 0 w 273985"/>
              <a:gd name="connsiteY0" fmla="*/ 472 h 154381"/>
              <a:gd name="connsiteX1" fmla="*/ 271604 w 273985"/>
              <a:gd name="connsiteY1" fmla="*/ 154381 h 154381"/>
              <a:gd name="connsiteX2" fmla="*/ 273985 w 273985"/>
              <a:gd name="connsiteY2" fmla="*/ 0 h 154381"/>
              <a:gd name="connsiteX3" fmla="*/ 0 w 273985"/>
              <a:gd name="connsiteY3" fmla="*/ 472 h 154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985" h="154381">
                <a:moveTo>
                  <a:pt x="0" y="472"/>
                </a:moveTo>
                <a:lnTo>
                  <a:pt x="271604" y="154381"/>
                </a:lnTo>
                <a:cubicBezTo>
                  <a:pt x="272398" y="102921"/>
                  <a:pt x="273191" y="51460"/>
                  <a:pt x="273985" y="0"/>
                </a:cubicBezTo>
                <a:lnTo>
                  <a:pt x="0" y="47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15" name="Text Placeholder 2"/>
          <p:cNvSpPr>
            <a:spLocks noGrp="1"/>
          </p:cNvSpPr>
          <p:nvPr>
            <p:ph type="body" idx="14"/>
          </p:nvPr>
        </p:nvSpPr>
        <p:spPr>
          <a:xfrm>
            <a:off x="493206" y="1052780"/>
            <a:ext cx="6657871" cy="553770"/>
          </a:xfrm>
          <a:solidFill>
            <a:schemeClr val="accent1"/>
          </a:solidFill>
        </p:spPr>
        <p:txBody>
          <a:bodyPr anchor="ctr" anchorCtr="0">
            <a:normAutofit/>
          </a:bodyPr>
          <a:lstStyle>
            <a:lvl1pPr marL="0" indent="0" algn="ctr">
              <a:buNone/>
              <a:defRPr sz="1600" b="0">
                <a:solidFill>
                  <a:schemeClr val="bg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Freeform 15"/>
          <p:cNvSpPr/>
          <p:nvPr userDrawn="1"/>
        </p:nvSpPr>
        <p:spPr>
          <a:xfrm>
            <a:off x="7541685" y="1606550"/>
            <a:ext cx="312111" cy="154381"/>
          </a:xfrm>
          <a:custGeom>
            <a:avLst/>
            <a:gdLst>
              <a:gd name="connsiteX0" fmla="*/ 0 w 271604"/>
              <a:gd name="connsiteY0" fmla="*/ 0 h 153909"/>
              <a:gd name="connsiteX1" fmla="*/ 271604 w 271604"/>
              <a:gd name="connsiteY1" fmla="*/ 153909 h 153909"/>
              <a:gd name="connsiteX2" fmla="*/ 271604 w 271604"/>
              <a:gd name="connsiteY2" fmla="*/ 9053 h 153909"/>
              <a:gd name="connsiteX3" fmla="*/ 0 w 271604"/>
              <a:gd name="connsiteY3" fmla="*/ 0 h 153909"/>
              <a:gd name="connsiteX0" fmla="*/ 0 w 273985"/>
              <a:gd name="connsiteY0" fmla="*/ 472 h 154381"/>
              <a:gd name="connsiteX1" fmla="*/ 271604 w 273985"/>
              <a:gd name="connsiteY1" fmla="*/ 154381 h 154381"/>
              <a:gd name="connsiteX2" fmla="*/ 273985 w 273985"/>
              <a:gd name="connsiteY2" fmla="*/ 0 h 154381"/>
              <a:gd name="connsiteX3" fmla="*/ 0 w 273985"/>
              <a:gd name="connsiteY3" fmla="*/ 472 h 154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985" h="154381">
                <a:moveTo>
                  <a:pt x="0" y="472"/>
                </a:moveTo>
                <a:lnTo>
                  <a:pt x="271604" y="154381"/>
                </a:lnTo>
                <a:cubicBezTo>
                  <a:pt x="272398" y="102921"/>
                  <a:pt x="273191" y="51460"/>
                  <a:pt x="273985" y="0"/>
                </a:cubicBezTo>
                <a:lnTo>
                  <a:pt x="0" y="47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17" name="Text Placeholder 2"/>
          <p:cNvSpPr>
            <a:spLocks noGrp="1"/>
          </p:cNvSpPr>
          <p:nvPr>
            <p:ph type="body" idx="15"/>
          </p:nvPr>
        </p:nvSpPr>
        <p:spPr>
          <a:xfrm>
            <a:off x="7541684" y="1052780"/>
            <a:ext cx="4157133" cy="553770"/>
          </a:xfrm>
          <a:solidFill>
            <a:schemeClr val="accent1"/>
          </a:solidFill>
        </p:spPr>
        <p:txBody>
          <a:bodyPr anchor="ctr" anchorCtr="0">
            <a:normAutofit/>
          </a:bodyPr>
          <a:lstStyle>
            <a:lvl1pPr marL="0" indent="0" algn="ctr">
              <a:buNone/>
              <a:defRPr sz="1600" b="0">
                <a:solidFill>
                  <a:schemeClr val="bg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half" idx="16"/>
          </p:nvPr>
        </p:nvSpPr>
        <p:spPr>
          <a:xfrm>
            <a:off x="7858407" y="1606550"/>
            <a:ext cx="3840411" cy="4776665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>
                <a:solidFill>
                  <a:schemeClr val="accent1"/>
                </a:solidFill>
              </a:defRPr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91366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sub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0BAA4-9E7E-2541-AAE0-003B62419134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4" name="Text Placeholder 2"/>
          <p:cNvSpPr>
            <a:spLocks noGrp="1"/>
          </p:cNvSpPr>
          <p:nvPr>
            <p:ph type="body" idx="1"/>
          </p:nvPr>
        </p:nvSpPr>
        <p:spPr>
          <a:xfrm>
            <a:off x="304864" y="1147054"/>
            <a:ext cx="5598520" cy="489689"/>
          </a:xfrm>
          <a:noFill/>
        </p:spPr>
        <p:txBody>
          <a:bodyPr anchor="b" anchorCtr="0">
            <a:noAutofit/>
          </a:bodyPr>
          <a:lstStyle>
            <a:lvl1pPr marL="0" indent="0" algn="l">
              <a:buNone/>
              <a:defRPr sz="1600" b="0">
                <a:solidFill>
                  <a:schemeClr val="tx2"/>
                </a:solidFill>
                <a:latin typeface="+mj-lt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grpSp>
        <p:nvGrpSpPr>
          <p:cNvPr id="7" name="Group 6"/>
          <p:cNvGrpSpPr/>
          <p:nvPr userDrawn="1"/>
        </p:nvGrpSpPr>
        <p:grpSpPr>
          <a:xfrm>
            <a:off x="239185" y="1613279"/>
            <a:ext cx="5677537" cy="58221"/>
            <a:chOff x="310196" y="1262103"/>
            <a:chExt cx="4258153" cy="43666"/>
          </a:xfrm>
        </p:grpSpPr>
        <p:sp>
          <p:nvSpPr>
            <p:cNvPr id="8" name="Rectangle 7"/>
            <p:cNvSpPr/>
            <p:nvPr/>
          </p:nvSpPr>
          <p:spPr>
            <a:xfrm>
              <a:off x="310196" y="1262103"/>
              <a:ext cx="36000" cy="36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sz="2400"/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310196" y="1298103"/>
              <a:ext cx="4248150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3751121" y="1305769"/>
              <a:ext cx="817228" cy="0"/>
            </a:xfrm>
            <a:prstGeom prst="line">
              <a:avLst/>
            </a:prstGeom>
            <a:ln w="22225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59129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sub title w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0BAA4-9E7E-2541-AAE0-003B62419134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4" name="Text Placeholder 2"/>
          <p:cNvSpPr>
            <a:spLocks noGrp="1"/>
          </p:cNvSpPr>
          <p:nvPr>
            <p:ph type="body" idx="1"/>
          </p:nvPr>
        </p:nvSpPr>
        <p:spPr>
          <a:xfrm>
            <a:off x="304864" y="1147054"/>
            <a:ext cx="10949883" cy="489689"/>
          </a:xfrm>
          <a:noFill/>
        </p:spPr>
        <p:txBody>
          <a:bodyPr anchor="b" anchorCtr="0">
            <a:noAutofit/>
          </a:bodyPr>
          <a:lstStyle>
            <a:lvl1pPr marL="0" indent="0" algn="l">
              <a:buNone/>
              <a:defRPr sz="1600" b="0">
                <a:solidFill>
                  <a:schemeClr val="tx2"/>
                </a:solidFill>
                <a:latin typeface="+mj-lt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grpSp>
        <p:nvGrpSpPr>
          <p:cNvPr id="7" name="Group 6"/>
          <p:cNvGrpSpPr/>
          <p:nvPr userDrawn="1"/>
        </p:nvGrpSpPr>
        <p:grpSpPr>
          <a:xfrm>
            <a:off x="239185" y="1613279"/>
            <a:ext cx="11150025" cy="58221"/>
            <a:chOff x="310196" y="1262103"/>
            <a:chExt cx="8362519" cy="43666"/>
          </a:xfrm>
        </p:grpSpPr>
        <p:sp>
          <p:nvSpPr>
            <p:cNvPr id="8" name="Rectangle 7"/>
            <p:cNvSpPr/>
            <p:nvPr/>
          </p:nvSpPr>
          <p:spPr>
            <a:xfrm>
              <a:off x="310196" y="1262103"/>
              <a:ext cx="36000" cy="36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sz="2400"/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310196" y="1298103"/>
              <a:ext cx="8362519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7855487" y="1305769"/>
              <a:ext cx="817228" cy="0"/>
            </a:xfrm>
            <a:prstGeom prst="line">
              <a:avLst/>
            </a:prstGeom>
            <a:ln w="22225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31838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 su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>
            <a:extLst>
              <a:ext uri="{FF2B5EF4-FFF2-40B4-BE49-F238E27FC236}">
                <a16:creationId xmlns:a16="http://schemas.microsoft.com/office/drawing/2014/main" id="{510B5131-0072-9804-2ECD-CC272021CA61}"/>
              </a:ext>
            </a:extLst>
          </p:cNvPr>
          <p:cNvGrpSpPr/>
          <p:nvPr userDrawn="1"/>
        </p:nvGrpSpPr>
        <p:grpSpPr>
          <a:xfrm>
            <a:off x="387064" y="1847405"/>
            <a:ext cx="11415973" cy="64451"/>
            <a:chOff x="387064" y="1847405"/>
            <a:chExt cx="11415973" cy="64451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1"/>
          </a:gradFill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3F75D72-08DB-8654-BC9F-16381DDC8B47}"/>
                </a:ext>
              </a:extLst>
            </p:cNvPr>
            <p:cNvSpPr/>
            <p:nvPr userDrawn="1"/>
          </p:nvSpPr>
          <p:spPr>
            <a:xfrm>
              <a:off x="8239037" y="1847405"/>
              <a:ext cx="3564000" cy="6445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39D6D4A6-B264-C807-C53E-FB18A980E406}"/>
                </a:ext>
              </a:extLst>
            </p:cNvPr>
            <p:cNvSpPr/>
            <p:nvPr userDrawn="1"/>
          </p:nvSpPr>
          <p:spPr>
            <a:xfrm>
              <a:off x="4286051" y="1847405"/>
              <a:ext cx="3618000" cy="6445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0F03892E-1EFD-67EF-4F11-697109929272}"/>
                </a:ext>
              </a:extLst>
            </p:cNvPr>
            <p:cNvSpPr/>
            <p:nvPr userDrawn="1"/>
          </p:nvSpPr>
          <p:spPr>
            <a:xfrm>
              <a:off x="387064" y="1847405"/>
              <a:ext cx="3564000" cy="6445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</p:grpSp>
      <p:sp>
        <p:nvSpPr>
          <p:cNvPr id="15" name="Rectangle: Top Corners Rounded 14">
            <a:extLst>
              <a:ext uri="{FF2B5EF4-FFF2-40B4-BE49-F238E27FC236}">
                <a16:creationId xmlns:a16="http://schemas.microsoft.com/office/drawing/2014/main" id="{CE7F491A-B927-C378-8DC2-693ACEFB02C4}"/>
              </a:ext>
            </a:extLst>
          </p:cNvPr>
          <p:cNvSpPr/>
          <p:nvPr userDrawn="1"/>
        </p:nvSpPr>
        <p:spPr>
          <a:xfrm rot="10800000" flipV="1">
            <a:off x="388935" y="1221463"/>
            <a:ext cx="3562128" cy="612000"/>
          </a:xfrm>
          <a:prstGeom prst="round2SameRect">
            <a:avLst>
              <a:gd name="adj1" fmla="val 11472"/>
              <a:gd name="adj2" fmla="val 0"/>
            </a:avLst>
          </a:prstGeom>
          <a:gradFill>
            <a:gsLst>
              <a:gs pos="0">
                <a:srgbClr val="FFFFFF"/>
              </a:gs>
              <a:gs pos="100000">
                <a:srgbClr val="FFFFFF">
                  <a:lumMod val="95000"/>
                </a:srgbClr>
              </a:gs>
            </a:gsLst>
            <a:lin ang="5400000" scaled="1"/>
          </a:gradFill>
          <a:ln w="12700">
            <a:solidFill>
              <a:srgbClr val="FFFFFF"/>
            </a:solidFill>
          </a:ln>
          <a:effectLst>
            <a:outerShdw blurRad="50800" dist="38100" dir="2700000" algn="tl" rotWithShape="0">
              <a:schemeClr val="bg1">
                <a:lumMod val="75000"/>
                <a:alpha val="40000"/>
              </a:schemeClr>
            </a:outerShdw>
          </a:effectLst>
        </p:spPr>
        <p:txBody>
          <a:bodyPr wrap="square" lIns="36000" tIns="36000" rIns="36000" bIns="36000" rtlCol="0" anchor="ctr" anchorCtr="0">
            <a:noAutofit/>
          </a:bodyPr>
          <a:lstStyle/>
          <a:p>
            <a:pPr marR="0" lvl="0" indent="0" algn="ctr" defTabSz="4572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600" i="0" u="none" strike="noStrike" kern="0" cap="none" normalizeH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6" name="Rectangle: Top Corners Rounded 15">
            <a:extLst>
              <a:ext uri="{FF2B5EF4-FFF2-40B4-BE49-F238E27FC236}">
                <a16:creationId xmlns:a16="http://schemas.microsoft.com/office/drawing/2014/main" id="{630427CC-11AF-7C5E-B323-CD13668D8AA7}"/>
              </a:ext>
            </a:extLst>
          </p:cNvPr>
          <p:cNvSpPr/>
          <p:nvPr userDrawn="1"/>
        </p:nvSpPr>
        <p:spPr>
          <a:xfrm rot="10800000">
            <a:off x="388936" y="1986303"/>
            <a:ext cx="3562128" cy="4358934"/>
          </a:xfrm>
          <a:prstGeom prst="round2SameRect">
            <a:avLst>
              <a:gd name="adj1" fmla="val 6851"/>
              <a:gd name="adj2" fmla="val 0"/>
            </a:avLst>
          </a:prstGeom>
          <a:gradFill>
            <a:gsLst>
              <a:gs pos="0">
                <a:srgbClr val="FFFFFF"/>
              </a:gs>
              <a:gs pos="100000">
                <a:srgbClr val="FFFFFF">
                  <a:lumMod val="95000"/>
                </a:srgbClr>
              </a:gs>
            </a:gsLst>
            <a:lin ang="5400000" scaled="1"/>
          </a:gradFill>
          <a:ln w="12700">
            <a:solidFill>
              <a:srgbClr val="FFFFFF"/>
            </a:solidFill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txBody>
          <a:bodyPr wrap="square" lIns="36000" tIns="36000" rIns="36000" bIns="36000" rtlCol="0" anchor="ctr" anchorCtr="0">
            <a:noAutofit/>
          </a:bodyPr>
          <a:lstStyle/>
          <a:p>
            <a:pPr lvl="0" algn="ctr" defTabSz="457200"/>
            <a:endParaRPr lang="en-US" sz="1600" b="1" kern="0" dirty="0">
              <a:solidFill>
                <a:srgbClr val="333333"/>
              </a:solidFill>
              <a:latin typeface="+mj-lt"/>
            </a:endParaRPr>
          </a:p>
        </p:txBody>
      </p:sp>
      <p:sp>
        <p:nvSpPr>
          <p:cNvPr id="18" name="Text Placeholder 8">
            <a:extLst>
              <a:ext uri="{FF2B5EF4-FFF2-40B4-BE49-F238E27FC236}">
                <a16:creationId xmlns:a16="http://schemas.microsoft.com/office/drawing/2014/main" id="{1237F942-52CB-5B29-63C5-EE658F960B8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88937" y="1297408"/>
            <a:ext cx="3562125" cy="540000"/>
          </a:xfrm>
        </p:spPr>
        <p:txBody>
          <a:bodyPr anchor="ctr" anchorCtr="0"/>
          <a:lstStyle>
            <a:lvl1pPr marL="0" indent="0" algn="ctr">
              <a:buFont typeface="Arial" panose="020B0604020202020204" pitchFamily="34" charset="0"/>
              <a:buNone/>
              <a:defRPr sz="1600" cap="all" baseline="0">
                <a:solidFill>
                  <a:schemeClr val="tx1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 marL="457200" indent="0" algn="ctr">
              <a:buFontTx/>
              <a:buNone/>
              <a:defRPr/>
            </a:lvl2pPr>
            <a:lvl3pPr marL="914400" indent="0" algn="ctr">
              <a:buFontTx/>
              <a:buNone/>
              <a:defRPr/>
            </a:lvl3pPr>
            <a:lvl4pPr marL="1371600" indent="0" algn="ctr">
              <a:buFontTx/>
              <a:buNone/>
              <a:defRPr/>
            </a:lvl4pPr>
            <a:lvl5pPr marL="1828800" indent="0" algn="ctr">
              <a:buFontTx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Rectangle: Top Corners Rounded 1">
            <a:extLst>
              <a:ext uri="{FF2B5EF4-FFF2-40B4-BE49-F238E27FC236}">
                <a16:creationId xmlns:a16="http://schemas.microsoft.com/office/drawing/2014/main" id="{61ACAE35-7E50-0DFD-DD66-DA11F9490348}"/>
              </a:ext>
            </a:extLst>
          </p:cNvPr>
          <p:cNvSpPr/>
          <p:nvPr userDrawn="1"/>
        </p:nvSpPr>
        <p:spPr>
          <a:xfrm rot="10800000" flipV="1">
            <a:off x="8239037" y="1221463"/>
            <a:ext cx="3564025" cy="612000"/>
          </a:xfrm>
          <a:prstGeom prst="round2SameRect">
            <a:avLst>
              <a:gd name="adj1" fmla="val 11472"/>
              <a:gd name="adj2" fmla="val 0"/>
            </a:avLst>
          </a:prstGeom>
          <a:gradFill>
            <a:gsLst>
              <a:gs pos="0">
                <a:srgbClr val="FFFFFF"/>
              </a:gs>
              <a:gs pos="100000">
                <a:srgbClr val="FFFFFF">
                  <a:lumMod val="95000"/>
                </a:srgbClr>
              </a:gs>
            </a:gsLst>
            <a:lin ang="5400000" scaled="1"/>
          </a:gradFill>
          <a:ln w="12700">
            <a:solidFill>
              <a:srgbClr val="FFFFFF"/>
            </a:solidFill>
          </a:ln>
          <a:effectLst>
            <a:outerShdw blurRad="50800" dist="38100" dir="2700000" algn="tl" rotWithShape="0">
              <a:schemeClr val="bg1">
                <a:lumMod val="75000"/>
                <a:alpha val="40000"/>
              </a:schemeClr>
            </a:outerShdw>
          </a:effectLst>
        </p:spPr>
        <p:txBody>
          <a:bodyPr wrap="square" lIns="36000" tIns="36000" rIns="36000" bIns="36000" rtlCol="0" anchor="ctr" anchorCtr="0">
            <a:noAutofit/>
          </a:bodyPr>
          <a:lstStyle/>
          <a:p>
            <a:pPr marR="0" lvl="0" indent="0" algn="ctr" defTabSz="4572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600" i="0" u="none" strike="noStrike" kern="0" cap="none" normalizeH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3" name="Rectangle: Top Corners Rounded 2">
            <a:extLst>
              <a:ext uri="{FF2B5EF4-FFF2-40B4-BE49-F238E27FC236}">
                <a16:creationId xmlns:a16="http://schemas.microsoft.com/office/drawing/2014/main" id="{91C87E0E-6D15-956D-D8AF-5E864502B6F9}"/>
              </a:ext>
            </a:extLst>
          </p:cNvPr>
          <p:cNvSpPr/>
          <p:nvPr userDrawn="1"/>
        </p:nvSpPr>
        <p:spPr>
          <a:xfrm rot="10800000">
            <a:off x="8239035" y="1986304"/>
            <a:ext cx="3564025" cy="4358934"/>
          </a:xfrm>
          <a:prstGeom prst="round2SameRect">
            <a:avLst>
              <a:gd name="adj1" fmla="val 6851"/>
              <a:gd name="adj2" fmla="val 0"/>
            </a:avLst>
          </a:prstGeom>
          <a:gradFill>
            <a:gsLst>
              <a:gs pos="0">
                <a:srgbClr val="FFFFFF"/>
              </a:gs>
              <a:gs pos="100000">
                <a:srgbClr val="FFFFFF">
                  <a:lumMod val="95000"/>
                </a:srgbClr>
              </a:gs>
            </a:gsLst>
            <a:lin ang="5400000" scaled="1"/>
          </a:gradFill>
          <a:ln w="12700">
            <a:solidFill>
              <a:srgbClr val="FFFFFF"/>
            </a:solidFill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txBody>
          <a:bodyPr wrap="square" lIns="36000" tIns="36000" rIns="36000" bIns="36000" rtlCol="0" anchor="ctr" anchorCtr="0">
            <a:noAutofit/>
          </a:bodyPr>
          <a:lstStyle/>
          <a:p>
            <a:pPr lvl="0" algn="ctr" defTabSz="457200"/>
            <a:endParaRPr lang="en-US" sz="1600" b="1" kern="0" dirty="0">
              <a:solidFill>
                <a:srgbClr val="333333"/>
              </a:solidFill>
              <a:latin typeface="+mj-lt"/>
            </a:endParaRPr>
          </a:p>
        </p:txBody>
      </p:sp>
      <p:sp>
        <p:nvSpPr>
          <p:cNvPr id="5" name="Text Placeholder 8">
            <a:extLst>
              <a:ext uri="{FF2B5EF4-FFF2-40B4-BE49-F238E27FC236}">
                <a16:creationId xmlns:a16="http://schemas.microsoft.com/office/drawing/2014/main" id="{B028504A-5F9B-1F48-53B4-4B9F68FA23D6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239037" y="1297408"/>
            <a:ext cx="3567201" cy="540000"/>
          </a:xfrm>
        </p:spPr>
        <p:txBody>
          <a:bodyPr vert="horz" lIns="0" tIns="0" rIns="0" bIns="0" rtlCol="0" anchor="ctr" anchorCtr="0">
            <a:noAutofit/>
          </a:bodyPr>
          <a:lstStyle>
            <a:lvl1pPr marL="0" indent="0">
              <a:buNone/>
              <a:defRPr lang="en-US" sz="1600" cap="all" baseline="0" dirty="0"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marL="228600" lvl="0" indent="-228600" algn="ctr"/>
            <a:r>
              <a:rPr lang="en-US" dirty="0"/>
              <a:t>Click to edit Master text styles</a:t>
            </a:r>
          </a:p>
        </p:txBody>
      </p:sp>
      <p:sp>
        <p:nvSpPr>
          <p:cNvPr id="6" name="Rectangle: Top Corners Rounded 5">
            <a:extLst>
              <a:ext uri="{FF2B5EF4-FFF2-40B4-BE49-F238E27FC236}">
                <a16:creationId xmlns:a16="http://schemas.microsoft.com/office/drawing/2014/main" id="{D9F0B31D-ACD7-7A4E-71AD-27D6F48B1717}"/>
              </a:ext>
            </a:extLst>
          </p:cNvPr>
          <p:cNvSpPr/>
          <p:nvPr userDrawn="1"/>
        </p:nvSpPr>
        <p:spPr>
          <a:xfrm rot="10800000" flipV="1">
            <a:off x="4286051" y="1221464"/>
            <a:ext cx="3618000" cy="612000"/>
          </a:xfrm>
          <a:prstGeom prst="round2SameRect">
            <a:avLst>
              <a:gd name="adj1" fmla="val 11472"/>
              <a:gd name="adj2" fmla="val 0"/>
            </a:avLst>
          </a:prstGeom>
          <a:gradFill>
            <a:gsLst>
              <a:gs pos="0">
                <a:srgbClr val="FFFFFF"/>
              </a:gs>
              <a:gs pos="100000">
                <a:srgbClr val="FFFFFF">
                  <a:lumMod val="95000"/>
                </a:srgbClr>
              </a:gs>
            </a:gsLst>
            <a:lin ang="5400000" scaled="1"/>
          </a:gradFill>
          <a:ln w="12700">
            <a:solidFill>
              <a:srgbClr val="FFFFFF"/>
            </a:solidFill>
          </a:ln>
          <a:effectLst>
            <a:outerShdw blurRad="50800" dist="38100" dir="2700000" algn="tl" rotWithShape="0">
              <a:schemeClr val="bg1">
                <a:lumMod val="75000"/>
                <a:alpha val="40000"/>
              </a:schemeClr>
            </a:outerShdw>
          </a:effectLst>
        </p:spPr>
        <p:txBody>
          <a:bodyPr wrap="square" lIns="36000" tIns="36000" rIns="36000" bIns="36000" rtlCol="0" anchor="ctr" anchorCtr="0">
            <a:noAutofit/>
          </a:bodyPr>
          <a:lstStyle/>
          <a:p>
            <a:pPr marR="0" lvl="0" indent="0" algn="ctr" defTabSz="4572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600" i="0" u="none" strike="noStrike" kern="0" cap="none" normalizeH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7" name="Rectangle: Top Corners Rounded 6">
            <a:extLst>
              <a:ext uri="{FF2B5EF4-FFF2-40B4-BE49-F238E27FC236}">
                <a16:creationId xmlns:a16="http://schemas.microsoft.com/office/drawing/2014/main" id="{E45C9CD7-EF80-4294-0CE8-137EDB0E5493}"/>
              </a:ext>
            </a:extLst>
          </p:cNvPr>
          <p:cNvSpPr/>
          <p:nvPr userDrawn="1"/>
        </p:nvSpPr>
        <p:spPr>
          <a:xfrm rot="10800000">
            <a:off x="4286051" y="1986303"/>
            <a:ext cx="3618000" cy="4358934"/>
          </a:xfrm>
          <a:prstGeom prst="round2SameRect">
            <a:avLst>
              <a:gd name="adj1" fmla="val 6851"/>
              <a:gd name="adj2" fmla="val 0"/>
            </a:avLst>
          </a:prstGeom>
          <a:gradFill>
            <a:gsLst>
              <a:gs pos="0">
                <a:srgbClr val="FFFFFF"/>
              </a:gs>
              <a:gs pos="100000">
                <a:srgbClr val="FFFFFF">
                  <a:lumMod val="95000"/>
                </a:srgbClr>
              </a:gs>
            </a:gsLst>
            <a:lin ang="5400000" scaled="1"/>
          </a:gradFill>
          <a:ln w="12700">
            <a:solidFill>
              <a:srgbClr val="FFFFFF"/>
            </a:solidFill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txBody>
          <a:bodyPr wrap="square" lIns="36000" tIns="36000" rIns="36000" bIns="36000" rtlCol="0" anchor="ctr" anchorCtr="0">
            <a:noAutofit/>
          </a:bodyPr>
          <a:lstStyle/>
          <a:p>
            <a:pPr lvl="0" algn="ctr" defTabSz="457200"/>
            <a:endParaRPr lang="en-US" sz="1600" b="1" kern="0" dirty="0">
              <a:solidFill>
                <a:srgbClr val="333333"/>
              </a:solidFill>
              <a:latin typeface="+mj-lt"/>
            </a:endParaRP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8E1E775D-1AB6-E222-1FE0-4A0661D6DCE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4286051" y="1297408"/>
            <a:ext cx="3618000" cy="540000"/>
          </a:xfrm>
        </p:spPr>
        <p:txBody>
          <a:bodyPr vert="horz" lIns="0" tIns="0" rIns="0" bIns="0" rtlCol="0" anchor="ctr" anchorCtr="0">
            <a:noAutofit/>
          </a:bodyPr>
          <a:lstStyle>
            <a:lvl1pPr marL="0" indent="0" algn="ctr">
              <a:buNone/>
              <a:defRPr lang="en-US" sz="1600" cap="all" baseline="0" dirty="0">
                <a:solidFill>
                  <a:schemeClr val="tx1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marL="228600" lvl="0" indent="-228600" algn="ctr"/>
            <a:r>
              <a:rPr lang="en-US" dirty="0"/>
              <a:t>Click to edit Master text styles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C7D48D1-6607-E179-7D37-7DBE32E2A1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656186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0"/>
            <a:ext cx="8940800" cy="8382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066801"/>
            <a:ext cx="11176000" cy="534314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185209" y="6172200"/>
            <a:ext cx="11821583" cy="0"/>
          </a:xfrm>
          <a:prstGeom prst="line">
            <a:avLst/>
          </a:prstGeom>
          <a:ln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395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786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 liner header +su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388938" y="1147595"/>
            <a:ext cx="10788145" cy="189766"/>
          </a:xfrm>
        </p:spPr>
        <p:txBody>
          <a:bodyPr/>
          <a:lstStyle>
            <a:lvl1pPr marL="0" indent="0">
              <a:buNone/>
              <a:defRPr sz="1400" b="0" cap="none" spc="0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Add subtitle</a:t>
            </a:r>
            <a:endParaRPr lang="en-ZA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10A8A1C-8827-DE8A-1279-500780D64E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784924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 whit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2118" y="2118"/>
          <a:ext cx="2117" cy="21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425" imgH="426" progId="TCLayout.ActiveDocument.1">
                  <p:embed/>
                </p:oleObj>
              </mc:Choice>
              <mc:Fallback>
                <p:oleObj name="think-cell Slide" r:id="rId4" imgW="425" imgH="426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118" y="2118"/>
                        <a:ext cx="2117" cy="21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211667" cy="2116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b="0" i="0" baseline="0">
              <a:solidFill>
                <a:srgbClr val="FFFFFF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  <a:sym typeface="Open Sans Light" panose="020B0306030504020204" pitchFamily="34" charset="0"/>
            </a:endParaRP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1BD47BCA-651B-464E-AADA-38499A7D94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3461" y="201171"/>
            <a:ext cx="10229747" cy="65766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5CB1DED-45D5-4780-9289-9350091CB4B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044D02-1089-416C-8352-CC13AB32DEDD}" type="slidenum">
              <a:rPr lang="en-ZA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en-ZA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592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genda items placeholder"/>
          <p:cNvSpPr>
            <a:spLocks noGrp="1"/>
          </p:cNvSpPr>
          <p:nvPr>
            <p:ph type="body" sz="quarter" idx="10" hasCustomPrompt="1"/>
          </p:nvPr>
        </p:nvSpPr>
        <p:spPr>
          <a:xfrm>
            <a:off x="503869" y="1620000"/>
            <a:ext cx="11182288" cy="4716000"/>
          </a:xfrm>
        </p:spPr>
        <p:txBody>
          <a:bodyPr>
            <a:normAutofit/>
          </a:bodyPr>
          <a:lstStyle>
            <a:lvl1pPr marL="0" marR="0" indent="0" algn="l" defTabSz="921682" rtl="0" eaLnBrk="1" fontAlgn="auto" latinLnBrk="0" hangingPunct="1">
              <a:lnSpc>
                <a:spcPct val="100000"/>
              </a:lnSpc>
              <a:spcBef>
                <a:spcPts val="254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 sz="1693" b="0"/>
            </a:lvl1pPr>
            <a:lvl2pPr marL="152376" marR="0" indent="-152376" algn="l" defTabSz="921682" rtl="0" eaLnBrk="1" fontAlgn="auto" latinLnBrk="0" hangingPunct="1">
              <a:lnSpc>
                <a:spcPct val="100000"/>
              </a:lnSpc>
              <a:spcBef>
                <a:spcPts val="508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Wingdings" panose="05000000000000000000" pitchFamily="2" charset="2"/>
              <a:buChar char="§"/>
              <a:tabLst/>
              <a:defRPr sz="1524"/>
            </a:lvl2pPr>
            <a:lvl3pPr marL="304751" marR="0" indent="-151857" algn="l" defTabSz="921682" rtl="0" eaLnBrk="1" fontAlgn="auto" latinLnBrk="0" hangingPunct="1">
              <a:lnSpc>
                <a:spcPct val="100000"/>
              </a:lnSpc>
              <a:spcBef>
                <a:spcPts val="339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itchFamily="34" charset="0"/>
              <a:buChar char="–"/>
              <a:tabLst/>
              <a:defRPr sz="1524" baseline="0"/>
            </a:lvl3pPr>
            <a:lvl4pPr marL="457127" marR="0" indent="-152376" algn="l" defTabSz="921682" rtl="0" eaLnBrk="1" fontAlgn="auto" latinLnBrk="0" hangingPunct="1">
              <a:lnSpc>
                <a:spcPct val="100000"/>
              </a:lnSpc>
              <a:spcBef>
                <a:spcPts val="212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Courier New" pitchFamily="49" charset="0"/>
              <a:buChar char="o"/>
              <a:tabLst/>
              <a:defRPr sz="1355"/>
            </a:lvl4pPr>
            <a:lvl5pPr>
              <a:buClr>
                <a:schemeClr val="accent2"/>
              </a:buClr>
              <a:buFont typeface="Arial" pitchFamily="34" charset="0"/>
              <a:buChar char="–"/>
              <a:defRPr/>
            </a:lvl5pPr>
          </a:lstStyle>
          <a:p>
            <a:pPr lvl="0"/>
            <a:r>
              <a:rPr lang="en-US"/>
              <a:t>Agenda Item/Divider Headline</a:t>
            </a:r>
          </a:p>
          <a:p>
            <a:pPr lvl="1"/>
            <a:r>
              <a:rPr lang="en-US"/>
              <a:t>Details</a:t>
            </a:r>
          </a:p>
        </p:txBody>
      </p:sp>
      <p:sp>
        <p:nvSpPr>
          <p:cNvPr id="3" name="Agenda title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Agenda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7935439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82814E4-43A6-4B3C-928A-9A985C17F5A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8936" y="388938"/>
            <a:ext cx="11417302" cy="342584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1977214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F7531BF3-3250-B044-B686-AD800F693A3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25844" y="4910088"/>
            <a:ext cx="9867037" cy="893524"/>
          </a:xfrm>
        </p:spPr>
        <p:txBody>
          <a:bodyPr anchor="b" anchorCtr="0"/>
          <a:lstStyle>
            <a:lvl1pPr algn="l">
              <a:defRPr sz="3200" b="1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PRESENTATION TITLE</a:t>
            </a:r>
            <a:endParaRPr lang="en-ZA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C1B5C61C-80CB-F44F-BD50-0C1EFADB7A3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25844" y="5874556"/>
            <a:ext cx="9867037" cy="345515"/>
          </a:xfrm>
        </p:spPr>
        <p:txBody>
          <a:bodyPr/>
          <a:lstStyle>
            <a:lvl1pPr marL="0" indent="0" algn="l">
              <a:buNone/>
              <a:defRPr sz="1400" cap="none" spc="1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Add Subtitle</a:t>
            </a:r>
            <a:endParaRPr lang="en-ZA" dirty="0"/>
          </a:p>
        </p:txBody>
      </p:sp>
      <p:sp>
        <p:nvSpPr>
          <p:cNvPr id="13" name="Rectangle: Top Corners Rounded 12">
            <a:extLst>
              <a:ext uri="{FF2B5EF4-FFF2-40B4-BE49-F238E27FC236}">
                <a16:creationId xmlns:a16="http://schemas.microsoft.com/office/drawing/2014/main" id="{550F553A-8815-BDC3-B910-7E6A379800BA}"/>
              </a:ext>
            </a:extLst>
          </p:cNvPr>
          <p:cNvSpPr/>
          <p:nvPr userDrawn="1"/>
        </p:nvSpPr>
        <p:spPr>
          <a:xfrm rot="16200000">
            <a:off x="5217824" y="-109104"/>
            <a:ext cx="1759528" cy="11417300"/>
          </a:xfrm>
          <a:prstGeom prst="round2SameRect">
            <a:avLst>
              <a:gd name="adj1" fmla="val 5294"/>
              <a:gd name="adj2" fmla="val 0"/>
            </a:avLst>
          </a:prstGeom>
          <a:noFill/>
          <a:ln w="6350"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pic>
        <p:nvPicPr>
          <p:cNvPr id="15" name="Graphic 14">
            <a:extLst>
              <a:ext uri="{FF2B5EF4-FFF2-40B4-BE49-F238E27FC236}">
                <a16:creationId xmlns:a16="http://schemas.microsoft.com/office/drawing/2014/main" id="{185FC231-21BA-38F8-136C-9ACC69E6FF1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20267" y="4910088"/>
            <a:ext cx="788566" cy="1563297"/>
          </a:xfrm>
          <a:prstGeom prst="rect">
            <a:avLst/>
          </a:prstGeom>
        </p:spPr>
      </p:pic>
      <p:grpSp>
        <p:nvGrpSpPr>
          <p:cNvPr id="16" name="Graphic 35">
            <a:extLst>
              <a:ext uri="{FF2B5EF4-FFF2-40B4-BE49-F238E27FC236}">
                <a16:creationId xmlns:a16="http://schemas.microsoft.com/office/drawing/2014/main" id="{4F33D126-8F3B-D946-7083-2AE99EE77F36}"/>
              </a:ext>
            </a:extLst>
          </p:cNvPr>
          <p:cNvGrpSpPr/>
          <p:nvPr/>
        </p:nvGrpSpPr>
        <p:grpSpPr>
          <a:xfrm flipH="1">
            <a:off x="11803642" y="4910088"/>
            <a:ext cx="788566" cy="1563297"/>
            <a:chOff x="11719490" y="4297905"/>
            <a:chExt cx="1117593" cy="2215579"/>
          </a:xfr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  <a:tileRect/>
          </a:gra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B39EA8F-6FB7-CE70-CDB9-4CD6D0DC00D9}"/>
                </a:ext>
              </a:extLst>
            </p:cNvPr>
            <p:cNvSpPr/>
            <p:nvPr/>
          </p:nvSpPr>
          <p:spPr>
            <a:xfrm>
              <a:off x="12591016" y="4308688"/>
              <a:ext cx="237243" cy="411744"/>
            </a:xfrm>
            <a:custGeom>
              <a:avLst/>
              <a:gdLst>
                <a:gd name="connsiteX0" fmla="*/ 237243 w 237243"/>
                <a:gd name="connsiteY0" fmla="*/ 0 h 411744"/>
                <a:gd name="connsiteX1" fmla="*/ 0 w 237243"/>
                <a:gd name="connsiteY1" fmla="*/ 191167 h 411744"/>
                <a:gd name="connsiteX2" fmla="*/ 235283 w 237243"/>
                <a:gd name="connsiteY2" fmla="*/ 411745 h 411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7243" h="411744">
                  <a:moveTo>
                    <a:pt x="237243" y="0"/>
                  </a:moveTo>
                  <a:lnTo>
                    <a:pt x="0" y="191167"/>
                  </a:lnTo>
                  <a:lnTo>
                    <a:pt x="235283" y="411745"/>
                  </a:lnTo>
                  <a:close/>
                </a:path>
              </a:pathLst>
            </a:custGeom>
            <a:grpFill/>
            <a:ln w="977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Open Sans"/>
                <a:ea typeface="+mn-ea"/>
                <a:cs typeface="Open Sans" panose="020B0606030504020204" pitchFamily="34" charset="0"/>
              </a:endParaRPr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57A37A3-ACDD-EDF1-7EE2-ADC851E6A561}"/>
                </a:ext>
              </a:extLst>
            </p:cNvPr>
            <p:cNvSpPr/>
            <p:nvPr/>
          </p:nvSpPr>
          <p:spPr>
            <a:xfrm>
              <a:off x="12129274" y="4706708"/>
              <a:ext cx="697025" cy="932307"/>
            </a:xfrm>
            <a:custGeom>
              <a:avLst/>
              <a:gdLst>
                <a:gd name="connsiteX0" fmla="*/ 697025 w 697025"/>
                <a:gd name="connsiteY0" fmla="*/ 459782 h 932307"/>
                <a:gd name="connsiteX1" fmla="*/ 697025 w 697025"/>
                <a:gd name="connsiteY1" fmla="*/ 932308 h 932307"/>
                <a:gd name="connsiteX2" fmla="*/ 0 w 697025"/>
                <a:gd name="connsiteY2" fmla="*/ 231361 h 932307"/>
                <a:gd name="connsiteX3" fmla="*/ 237243 w 697025"/>
                <a:gd name="connsiteY3" fmla="*/ 0 h 932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7025" h="932307">
                  <a:moveTo>
                    <a:pt x="697025" y="459782"/>
                  </a:moveTo>
                  <a:lnTo>
                    <a:pt x="697025" y="932308"/>
                  </a:lnTo>
                  <a:lnTo>
                    <a:pt x="0" y="231361"/>
                  </a:lnTo>
                  <a:lnTo>
                    <a:pt x="237243" y="0"/>
                  </a:lnTo>
                  <a:close/>
                </a:path>
              </a:pathLst>
            </a:custGeom>
            <a:grpFill/>
            <a:ln w="977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Open Sans"/>
                <a:ea typeface="+mn-ea"/>
                <a:cs typeface="Open Sans" panose="020B0606030504020204" pitchFamily="34" charset="0"/>
              </a:endParaRPr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EDE38371-215C-A996-0CA7-0A977F7E9C60}"/>
                </a:ext>
              </a:extLst>
            </p:cNvPr>
            <p:cNvSpPr/>
            <p:nvPr/>
          </p:nvSpPr>
          <p:spPr>
            <a:xfrm>
              <a:off x="11726352" y="5166490"/>
              <a:ext cx="1097986" cy="1337190"/>
            </a:xfrm>
            <a:custGeom>
              <a:avLst/>
              <a:gdLst>
                <a:gd name="connsiteX0" fmla="*/ 1097986 w 1097986"/>
                <a:gd name="connsiteY0" fmla="*/ 912701 h 1337190"/>
                <a:gd name="connsiteX1" fmla="*/ 618598 w 1097986"/>
                <a:gd name="connsiteY1" fmla="*/ 450959 h 1337190"/>
                <a:gd name="connsiteX2" fmla="*/ 202931 w 1097986"/>
                <a:gd name="connsiteY2" fmla="*/ 0 h 1337190"/>
                <a:gd name="connsiteX3" fmla="*/ 0 w 1097986"/>
                <a:gd name="connsiteY3" fmla="*/ 237243 h 1337190"/>
                <a:gd name="connsiteX4" fmla="*/ 479389 w 1097986"/>
                <a:gd name="connsiteY4" fmla="*/ 748983 h 1337190"/>
                <a:gd name="connsiteX5" fmla="*/ 1097986 w 1097986"/>
                <a:gd name="connsiteY5" fmla="*/ 1337190 h 1337190"/>
                <a:gd name="connsiteX6" fmla="*/ 1097986 w 1097986"/>
                <a:gd name="connsiteY6" fmla="*/ 912701 h 1337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97986" h="1337190">
                  <a:moveTo>
                    <a:pt x="1097986" y="912701"/>
                  </a:moveTo>
                  <a:cubicBezTo>
                    <a:pt x="1097986" y="912701"/>
                    <a:pt x="640165" y="472526"/>
                    <a:pt x="618598" y="450959"/>
                  </a:cubicBezTo>
                  <a:cubicBezTo>
                    <a:pt x="597030" y="429391"/>
                    <a:pt x="202931" y="0"/>
                    <a:pt x="202931" y="0"/>
                  </a:cubicBezTo>
                  <a:lnTo>
                    <a:pt x="0" y="237243"/>
                  </a:lnTo>
                  <a:cubicBezTo>
                    <a:pt x="0" y="237243"/>
                    <a:pt x="327435" y="598010"/>
                    <a:pt x="479389" y="748983"/>
                  </a:cubicBezTo>
                  <a:cubicBezTo>
                    <a:pt x="730357" y="997011"/>
                    <a:pt x="1097986" y="1337190"/>
                    <a:pt x="1097986" y="1337190"/>
                  </a:cubicBezTo>
                  <a:lnTo>
                    <a:pt x="1097986" y="912701"/>
                  </a:lnTo>
                  <a:close/>
                </a:path>
              </a:pathLst>
            </a:custGeom>
            <a:grpFill/>
            <a:ln w="977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Open Sans"/>
                <a:ea typeface="+mn-ea"/>
                <a:cs typeface="Open Sans" panose="020B0606030504020204" pitchFamily="34" charset="0"/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BCA64306-E7F7-5030-7E8D-F407F98D58B9}"/>
              </a:ext>
            </a:extLst>
          </p:cNvPr>
          <p:cNvGrpSpPr/>
          <p:nvPr userDrawn="1"/>
        </p:nvGrpSpPr>
        <p:grpSpPr>
          <a:xfrm>
            <a:off x="9905393" y="388985"/>
            <a:ext cx="1908202" cy="390497"/>
            <a:chOff x="9905393" y="388985"/>
            <a:chExt cx="1908202" cy="390497"/>
          </a:xfrm>
          <a:solidFill>
            <a:schemeClr val="bg2"/>
          </a:solidFill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C91B1FD6-3A14-A4A6-1A40-250184973B24}"/>
                </a:ext>
              </a:extLst>
            </p:cNvPr>
            <p:cNvSpPr/>
            <p:nvPr/>
          </p:nvSpPr>
          <p:spPr>
            <a:xfrm>
              <a:off x="9905393" y="388985"/>
              <a:ext cx="388639" cy="390497"/>
            </a:xfrm>
            <a:custGeom>
              <a:avLst/>
              <a:gdLst>
                <a:gd name="connsiteX0" fmla="*/ 13161 w 388639"/>
                <a:gd name="connsiteY0" fmla="*/ 195249 h 390497"/>
                <a:gd name="connsiteX1" fmla="*/ 194165 w 388639"/>
                <a:gd name="connsiteY1" fmla="*/ 377336 h 390497"/>
                <a:gd name="connsiteX2" fmla="*/ 375168 w 388639"/>
                <a:gd name="connsiteY2" fmla="*/ 195249 h 390497"/>
                <a:gd name="connsiteX3" fmla="*/ 194320 w 388639"/>
                <a:gd name="connsiteY3" fmla="*/ 13316 h 390497"/>
                <a:gd name="connsiteX4" fmla="*/ 13161 w 388639"/>
                <a:gd name="connsiteY4" fmla="*/ 195249 h 390497"/>
                <a:gd name="connsiteX5" fmla="*/ 0 w 388639"/>
                <a:gd name="connsiteY5" fmla="*/ 195249 h 390497"/>
                <a:gd name="connsiteX6" fmla="*/ 194320 w 388639"/>
                <a:gd name="connsiteY6" fmla="*/ 0 h 390497"/>
                <a:gd name="connsiteX7" fmla="*/ 388639 w 388639"/>
                <a:gd name="connsiteY7" fmla="*/ 195249 h 390497"/>
                <a:gd name="connsiteX8" fmla="*/ 194320 w 388639"/>
                <a:gd name="connsiteY8" fmla="*/ 390497 h 390497"/>
                <a:gd name="connsiteX9" fmla="*/ 0 w 388639"/>
                <a:gd name="connsiteY9" fmla="*/ 195249 h 390497"/>
                <a:gd name="connsiteX10" fmla="*/ 23380 w 388639"/>
                <a:gd name="connsiteY10" fmla="*/ 195249 h 390497"/>
                <a:gd name="connsiteX11" fmla="*/ 194165 w 388639"/>
                <a:gd name="connsiteY11" fmla="*/ 23225 h 390497"/>
                <a:gd name="connsiteX12" fmla="*/ 365104 w 388639"/>
                <a:gd name="connsiteY12" fmla="*/ 195249 h 390497"/>
                <a:gd name="connsiteX13" fmla="*/ 194165 w 388639"/>
                <a:gd name="connsiteY13" fmla="*/ 366962 h 390497"/>
                <a:gd name="connsiteX14" fmla="*/ 23380 w 388639"/>
                <a:gd name="connsiteY14" fmla="*/ 195249 h 390497"/>
                <a:gd name="connsiteX15" fmla="*/ 77263 w 388639"/>
                <a:gd name="connsiteY15" fmla="*/ 167378 h 390497"/>
                <a:gd name="connsiteX16" fmla="*/ 56051 w 388639"/>
                <a:gd name="connsiteY16" fmla="*/ 195558 h 390497"/>
                <a:gd name="connsiteX17" fmla="*/ 195094 w 388639"/>
                <a:gd name="connsiteY17" fmla="*/ 333363 h 390497"/>
                <a:gd name="connsiteX18" fmla="*/ 333518 w 388639"/>
                <a:gd name="connsiteY18" fmla="*/ 195404 h 390497"/>
                <a:gd name="connsiteX19" fmla="*/ 312924 w 388639"/>
                <a:gd name="connsiteY19" fmla="*/ 167533 h 390497"/>
                <a:gd name="connsiteX20" fmla="*/ 195403 w 388639"/>
                <a:gd name="connsiteY20" fmla="*/ 289080 h 390497"/>
                <a:gd name="connsiteX21" fmla="*/ 77263 w 388639"/>
                <a:gd name="connsiteY21" fmla="*/ 167378 h 390497"/>
                <a:gd name="connsiteX22" fmla="*/ 160720 w 388639"/>
                <a:gd name="connsiteY22" fmla="*/ 82683 h 390497"/>
                <a:gd name="connsiteX23" fmla="*/ 195249 w 388639"/>
                <a:gd name="connsiteY23" fmla="*/ 112721 h 390497"/>
                <a:gd name="connsiteX24" fmla="*/ 229622 w 388639"/>
                <a:gd name="connsiteY24" fmla="*/ 82837 h 390497"/>
                <a:gd name="connsiteX25" fmla="*/ 195094 w 388639"/>
                <a:gd name="connsiteY25" fmla="*/ 56051 h 390497"/>
                <a:gd name="connsiteX26" fmla="*/ 160565 w 388639"/>
                <a:gd name="connsiteY26" fmla="*/ 82683 h 390497"/>
                <a:gd name="connsiteX27" fmla="*/ 131146 w 388639"/>
                <a:gd name="connsiteY27" fmla="*/ 109005 h 390497"/>
                <a:gd name="connsiteX28" fmla="*/ 102657 w 388639"/>
                <a:gd name="connsiteY28" fmla="*/ 138269 h 390497"/>
                <a:gd name="connsiteX29" fmla="*/ 195094 w 388639"/>
                <a:gd name="connsiteY29" fmla="*/ 233338 h 390497"/>
                <a:gd name="connsiteX30" fmla="*/ 287376 w 388639"/>
                <a:gd name="connsiteY30" fmla="*/ 138269 h 390497"/>
                <a:gd name="connsiteX31" fmla="*/ 259041 w 388639"/>
                <a:gd name="connsiteY31" fmla="*/ 109160 h 390497"/>
                <a:gd name="connsiteX32" fmla="*/ 195249 w 388639"/>
                <a:gd name="connsiteY32" fmla="*/ 170939 h 390497"/>
                <a:gd name="connsiteX33" fmla="*/ 131146 w 388639"/>
                <a:gd name="connsiteY33" fmla="*/ 108850 h 390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8639" h="390497">
                  <a:moveTo>
                    <a:pt x="13161" y="195249"/>
                  </a:moveTo>
                  <a:cubicBezTo>
                    <a:pt x="13161" y="295738"/>
                    <a:pt x="94295" y="377336"/>
                    <a:pt x="194165" y="377336"/>
                  </a:cubicBezTo>
                  <a:cubicBezTo>
                    <a:pt x="294034" y="377336"/>
                    <a:pt x="375168" y="295892"/>
                    <a:pt x="375168" y="195249"/>
                  </a:cubicBezTo>
                  <a:cubicBezTo>
                    <a:pt x="375168" y="94605"/>
                    <a:pt x="294344" y="13316"/>
                    <a:pt x="194320" y="13316"/>
                  </a:cubicBezTo>
                  <a:cubicBezTo>
                    <a:pt x="94295" y="13316"/>
                    <a:pt x="13161" y="94760"/>
                    <a:pt x="13161" y="195249"/>
                  </a:cubicBezTo>
                  <a:moveTo>
                    <a:pt x="0" y="195249"/>
                  </a:moveTo>
                  <a:cubicBezTo>
                    <a:pt x="0" y="87483"/>
                    <a:pt x="87018" y="0"/>
                    <a:pt x="194320" y="0"/>
                  </a:cubicBezTo>
                  <a:cubicBezTo>
                    <a:pt x="301621" y="0"/>
                    <a:pt x="388639" y="87483"/>
                    <a:pt x="388639" y="195249"/>
                  </a:cubicBezTo>
                  <a:cubicBezTo>
                    <a:pt x="388639" y="303015"/>
                    <a:pt x="301621" y="390497"/>
                    <a:pt x="194320" y="390497"/>
                  </a:cubicBezTo>
                  <a:cubicBezTo>
                    <a:pt x="87018" y="390497"/>
                    <a:pt x="0" y="303170"/>
                    <a:pt x="0" y="195249"/>
                  </a:cubicBezTo>
                  <a:moveTo>
                    <a:pt x="23380" y="195249"/>
                  </a:moveTo>
                  <a:cubicBezTo>
                    <a:pt x="23380" y="102657"/>
                    <a:pt x="101263" y="23225"/>
                    <a:pt x="194165" y="23225"/>
                  </a:cubicBezTo>
                  <a:cubicBezTo>
                    <a:pt x="287221" y="23225"/>
                    <a:pt x="365104" y="102657"/>
                    <a:pt x="365104" y="195249"/>
                  </a:cubicBezTo>
                  <a:cubicBezTo>
                    <a:pt x="365104" y="287841"/>
                    <a:pt x="287067" y="366962"/>
                    <a:pt x="194165" y="366962"/>
                  </a:cubicBezTo>
                  <a:cubicBezTo>
                    <a:pt x="101263" y="366962"/>
                    <a:pt x="23535" y="287686"/>
                    <a:pt x="23380" y="195249"/>
                  </a:cubicBezTo>
                  <a:moveTo>
                    <a:pt x="77263" y="167378"/>
                  </a:moveTo>
                  <a:cubicBezTo>
                    <a:pt x="69831" y="176513"/>
                    <a:pt x="62864" y="185959"/>
                    <a:pt x="56051" y="195558"/>
                  </a:cubicBezTo>
                  <a:cubicBezTo>
                    <a:pt x="94295" y="248667"/>
                    <a:pt x="141675" y="295583"/>
                    <a:pt x="195094" y="333363"/>
                  </a:cubicBezTo>
                  <a:cubicBezTo>
                    <a:pt x="248358" y="295583"/>
                    <a:pt x="295583" y="248667"/>
                    <a:pt x="333518" y="195404"/>
                  </a:cubicBezTo>
                  <a:cubicBezTo>
                    <a:pt x="327014" y="185804"/>
                    <a:pt x="320047" y="176513"/>
                    <a:pt x="312924" y="167533"/>
                  </a:cubicBezTo>
                  <a:cubicBezTo>
                    <a:pt x="277622" y="211661"/>
                    <a:pt x="237829" y="251919"/>
                    <a:pt x="195403" y="289080"/>
                  </a:cubicBezTo>
                  <a:cubicBezTo>
                    <a:pt x="152823" y="251764"/>
                    <a:pt x="112876" y="211352"/>
                    <a:pt x="77263" y="167378"/>
                  </a:cubicBezTo>
                  <a:moveTo>
                    <a:pt x="160720" y="82683"/>
                  </a:moveTo>
                  <a:cubicBezTo>
                    <a:pt x="172488" y="92437"/>
                    <a:pt x="183946" y="102347"/>
                    <a:pt x="195249" y="112721"/>
                  </a:cubicBezTo>
                  <a:cubicBezTo>
                    <a:pt x="206552" y="102502"/>
                    <a:pt x="218010" y="92437"/>
                    <a:pt x="229622" y="82837"/>
                  </a:cubicBezTo>
                  <a:cubicBezTo>
                    <a:pt x="218474" y="73392"/>
                    <a:pt x="207016" y="64412"/>
                    <a:pt x="195094" y="56051"/>
                  </a:cubicBezTo>
                  <a:cubicBezTo>
                    <a:pt x="183171" y="64412"/>
                    <a:pt x="171714" y="73392"/>
                    <a:pt x="160565" y="82683"/>
                  </a:cubicBezTo>
                  <a:moveTo>
                    <a:pt x="131146" y="109005"/>
                  </a:moveTo>
                  <a:cubicBezTo>
                    <a:pt x="121392" y="118450"/>
                    <a:pt x="111947" y="128205"/>
                    <a:pt x="102657" y="138269"/>
                  </a:cubicBezTo>
                  <a:cubicBezTo>
                    <a:pt x="132540" y="170785"/>
                    <a:pt x="163507" y="202371"/>
                    <a:pt x="195094" y="233338"/>
                  </a:cubicBezTo>
                  <a:cubicBezTo>
                    <a:pt x="226680" y="202371"/>
                    <a:pt x="257648" y="170785"/>
                    <a:pt x="287376" y="138269"/>
                  </a:cubicBezTo>
                  <a:cubicBezTo>
                    <a:pt x="278241" y="128359"/>
                    <a:pt x="268796" y="118605"/>
                    <a:pt x="259041" y="109160"/>
                  </a:cubicBezTo>
                  <a:cubicBezTo>
                    <a:pt x="237519" y="129443"/>
                    <a:pt x="216306" y="150191"/>
                    <a:pt x="195249" y="170939"/>
                  </a:cubicBezTo>
                  <a:cubicBezTo>
                    <a:pt x="174191" y="150036"/>
                    <a:pt x="152823" y="129288"/>
                    <a:pt x="131146" y="108850"/>
                  </a:cubicBezTo>
                </a:path>
              </a:pathLst>
            </a:custGeom>
            <a:grpFill/>
            <a:ln w="154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ZA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4B75345F-5958-0860-0967-41EC4445211A}"/>
                </a:ext>
              </a:extLst>
            </p:cNvPr>
            <p:cNvSpPr/>
            <p:nvPr/>
          </p:nvSpPr>
          <p:spPr>
            <a:xfrm>
              <a:off x="10371140" y="470738"/>
              <a:ext cx="1442455" cy="284744"/>
            </a:xfrm>
            <a:custGeom>
              <a:avLst/>
              <a:gdLst>
                <a:gd name="connsiteX0" fmla="*/ 155920 w 1442455"/>
                <a:gd name="connsiteY0" fmla="*/ 113650 h 284744"/>
                <a:gd name="connsiteX1" fmla="*/ 102966 w 1442455"/>
                <a:gd name="connsiteY1" fmla="*/ 198191 h 284744"/>
                <a:gd name="connsiteX2" fmla="*/ 38399 w 1442455"/>
                <a:gd name="connsiteY2" fmla="*/ 207326 h 284744"/>
                <a:gd name="connsiteX3" fmla="*/ 38399 w 1442455"/>
                <a:gd name="connsiteY3" fmla="*/ 20129 h 284744"/>
                <a:gd name="connsiteX4" fmla="*/ 102966 w 1442455"/>
                <a:gd name="connsiteY4" fmla="*/ 29109 h 284744"/>
                <a:gd name="connsiteX5" fmla="*/ 155920 w 1442455"/>
                <a:gd name="connsiteY5" fmla="*/ 113650 h 284744"/>
                <a:gd name="connsiteX6" fmla="*/ 198036 w 1442455"/>
                <a:gd name="connsiteY6" fmla="*/ 113495 h 284744"/>
                <a:gd name="connsiteX7" fmla="*/ 158088 w 1442455"/>
                <a:gd name="connsiteY7" fmla="*/ 30658 h 284744"/>
                <a:gd name="connsiteX8" fmla="*/ 64722 w 1442455"/>
                <a:gd name="connsiteY8" fmla="*/ 3561 h 284744"/>
                <a:gd name="connsiteX9" fmla="*/ 0 w 1442455"/>
                <a:gd name="connsiteY9" fmla="*/ 3561 h 284744"/>
                <a:gd name="connsiteX10" fmla="*/ 0 w 1442455"/>
                <a:gd name="connsiteY10" fmla="*/ 223584 h 284744"/>
                <a:gd name="connsiteX11" fmla="*/ 64722 w 1442455"/>
                <a:gd name="connsiteY11" fmla="*/ 223584 h 284744"/>
                <a:gd name="connsiteX12" fmla="*/ 158552 w 1442455"/>
                <a:gd name="connsiteY12" fmla="*/ 196797 h 284744"/>
                <a:gd name="connsiteX13" fmla="*/ 197881 w 1442455"/>
                <a:gd name="connsiteY13" fmla="*/ 113650 h 284744"/>
                <a:gd name="connsiteX14" fmla="*/ 230706 w 1442455"/>
                <a:gd name="connsiteY14" fmla="*/ 223584 h 284744"/>
                <a:gd name="connsiteX15" fmla="*/ 264925 w 1442455"/>
                <a:gd name="connsiteY15" fmla="*/ 223584 h 284744"/>
                <a:gd name="connsiteX16" fmla="*/ 264925 w 1442455"/>
                <a:gd name="connsiteY16" fmla="*/ 66580 h 284744"/>
                <a:gd name="connsiteX17" fmla="*/ 230706 w 1442455"/>
                <a:gd name="connsiteY17" fmla="*/ 71070 h 284744"/>
                <a:gd name="connsiteX18" fmla="*/ 230706 w 1442455"/>
                <a:gd name="connsiteY18" fmla="*/ 223584 h 284744"/>
                <a:gd name="connsiteX19" fmla="*/ 270344 w 1442455"/>
                <a:gd name="connsiteY19" fmla="*/ 19819 h 284744"/>
                <a:gd name="connsiteX20" fmla="*/ 246499 w 1442455"/>
                <a:gd name="connsiteY20" fmla="*/ 0 h 284744"/>
                <a:gd name="connsiteX21" fmla="*/ 222190 w 1442455"/>
                <a:gd name="connsiteY21" fmla="*/ 19819 h 284744"/>
                <a:gd name="connsiteX22" fmla="*/ 246499 w 1442455"/>
                <a:gd name="connsiteY22" fmla="*/ 39638 h 284744"/>
                <a:gd name="connsiteX23" fmla="*/ 270344 w 1442455"/>
                <a:gd name="connsiteY23" fmla="*/ 19819 h 284744"/>
                <a:gd name="connsiteX24" fmla="*/ 428897 w 1442455"/>
                <a:gd name="connsiteY24" fmla="*/ 179301 h 284744"/>
                <a:gd name="connsiteX25" fmla="*/ 382136 w 1442455"/>
                <a:gd name="connsiteY25" fmla="*/ 132075 h 284744"/>
                <a:gd name="connsiteX26" fmla="*/ 351169 w 1442455"/>
                <a:gd name="connsiteY26" fmla="*/ 118914 h 284744"/>
                <a:gd name="connsiteX27" fmla="*/ 337853 w 1442455"/>
                <a:gd name="connsiteY27" fmla="*/ 101882 h 284744"/>
                <a:gd name="connsiteX28" fmla="*/ 367736 w 1442455"/>
                <a:gd name="connsiteY28" fmla="*/ 83147 h 284744"/>
                <a:gd name="connsiteX29" fmla="*/ 416819 w 1442455"/>
                <a:gd name="connsiteY29" fmla="*/ 96463 h 284744"/>
                <a:gd name="connsiteX30" fmla="*/ 416819 w 1442455"/>
                <a:gd name="connsiteY30" fmla="*/ 72773 h 284744"/>
                <a:gd name="connsiteX31" fmla="*/ 371607 w 1442455"/>
                <a:gd name="connsiteY31" fmla="*/ 66889 h 284744"/>
                <a:gd name="connsiteX32" fmla="*/ 306266 w 1442455"/>
                <a:gd name="connsiteY32" fmla="*/ 110863 h 284744"/>
                <a:gd name="connsiteX33" fmla="*/ 353027 w 1442455"/>
                <a:gd name="connsiteY33" fmla="*/ 153443 h 284744"/>
                <a:gd name="connsiteX34" fmla="*/ 383994 w 1442455"/>
                <a:gd name="connsiteY34" fmla="*/ 167378 h 284744"/>
                <a:gd name="connsiteX35" fmla="*/ 397310 w 1442455"/>
                <a:gd name="connsiteY35" fmla="*/ 185494 h 284744"/>
                <a:gd name="connsiteX36" fmla="*/ 361078 w 1442455"/>
                <a:gd name="connsiteY36" fmla="*/ 211042 h 284744"/>
                <a:gd name="connsiteX37" fmla="*/ 305337 w 1442455"/>
                <a:gd name="connsiteY37" fmla="*/ 208255 h 284744"/>
                <a:gd name="connsiteX38" fmla="*/ 305337 w 1442455"/>
                <a:gd name="connsiteY38" fmla="*/ 221106 h 284744"/>
                <a:gd name="connsiteX39" fmla="*/ 357672 w 1442455"/>
                <a:gd name="connsiteY39" fmla="*/ 227145 h 284744"/>
                <a:gd name="connsiteX40" fmla="*/ 428897 w 1442455"/>
                <a:gd name="connsiteY40" fmla="*/ 179301 h 284744"/>
                <a:gd name="connsiteX41" fmla="*/ 551063 w 1442455"/>
                <a:gd name="connsiteY41" fmla="*/ 227145 h 284744"/>
                <a:gd name="connsiteX42" fmla="*/ 594726 w 1442455"/>
                <a:gd name="connsiteY42" fmla="*/ 221416 h 284744"/>
                <a:gd name="connsiteX43" fmla="*/ 594726 w 1442455"/>
                <a:gd name="connsiteY43" fmla="*/ 208565 h 284744"/>
                <a:gd name="connsiteX44" fmla="*/ 571191 w 1442455"/>
                <a:gd name="connsiteY44" fmla="*/ 210887 h 284744"/>
                <a:gd name="connsiteX45" fmla="*/ 507244 w 1442455"/>
                <a:gd name="connsiteY45" fmla="*/ 185494 h 284744"/>
                <a:gd name="connsiteX46" fmla="*/ 493154 w 1442455"/>
                <a:gd name="connsiteY46" fmla="*/ 131301 h 284744"/>
                <a:gd name="connsiteX47" fmla="*/ 543166 w 1442455"/>
                <a:gd name="connsiteY47" fmla="*/ 82992 h 284744"/>
                <a:gd name="connsiteX48" fmla="*/ 591320 w 1442455"/>
                <a:gd name="connsiteY48" fmla="*/ 96308 h 284744"/>
                <a:gd name="connsiteX49" fmla="*/ 591320 w 1442455"/>
                <a:gd name="connsiteY49" fmla="*/ 72618 h 284744"/>
                <a:gd name="connsiteX50" fmla="*/ 534185 w 1442455"/>
                <a:gd name="connsiteY50" fmla="*/ 66734 h 284744"/>
                <a:gd name="connsiteX51" fmla="*/ 455683 w 1442455"/>
                <a:gd name="connsiteY51" fmla="*/ 142140 h 284744"/>
                <a:gd name="connsiteX52" fmla="*/ 550908 w 1442455"/>
                <a:gd name="connsiteY52" fmla="*/ 226835 h 284744"/>
                <a:gd name="connsiteX53" fmla="*/ 746466 w 1442455"/>
                <a:gd name="connsiteY53" fmla="*/ 147559 h 284744"/>
                <a:gd name="connsiteX54" fmla="*/ 701409 w 1442455"/>
                <a:gd name="connsiteY54" fmla="*/ 210732 h 284744"/>
                <a:gd name="connsiteX55" fmla="*/ 655267 w 1442455"/>
                <a:gd name="connsiteY55" fmla="*/ 147559 h 284744"/>
                <a:gd name="connsiteX56" fmla="*/ 700635 w 1442455"/>
                <a:gd name="connsiteY56" fmla="*/ 82837 h 284744"/>
                <a:gd name="connsiteX57" fmla="*/ 746466 w 1442455"/>
                <a:gd name="connsiteY57" fmla="*/ 147559 h 284744"/>
                <a:gd name="connsiteX58" fmla="*/ 783782 w 1442455"/>
                <a:gd name="connsiteY58" fmla="*/ 147249 h 284744"/>
                <a:gd name="connsiteX59" fmla="*/ 700170 w 1442455"/>
                <a:gd name="connsiteY59" fmla="*/ 66734 h 284744"/>
                <a:gd name="connsiteX60" fmla="*/ 617797 w 1442455"/>
                <a:gd name="connsiteY60" fmla="*/ 147714 h 284744"/>
                <a:gd name="connsiteX61" fmla="*/ 700944 w 1442455"/>
                <a:gd name="connsiteY61" fmla="*/ 226990 h 284744"/>
                <a:gd name="connsiteX62" fmla="*/ 783782 w 1442455"/>
                <a:gd name="connsiteY62" fmla="*/ 147404 h 284744"/>
                <a:gd name="connsiteX63" fmla="*/ 891548 w 1442455"/>
                <a:gd name="connsiteY63" fmla="*/ 226990 h 284744"/>
                <a:gd name="connsiteX64" fmla="*/ 964940 w 1442455"/>
                <a:gd name="connsiteY64" fmla="*/ 70296 h 284744"/>
                <a:gd name="connsiteX65" fmla="*/ 939237 w 1442455"/>
                <a:gd name="connsiteY65" fmla="*/ 70296 h 284744"/>
                <a:gd name="connsiteX66" fmla="*/ 886748 w 1442455"/>
                <a:gd name="connsiteY66" fmla="*/ 185029 h 284744"/>
                <a:gd name="connsiteX67" fmla="*/ 831007 w 1442455"/>
                <a:gd name="connsiteY67" fmla="*/ 70296 h 284744"/>
                <a:gd name="connsiteX68" fmla="*/ 796788 w 1442455"/>
                <a:gd name="connsiteY68" fmla="*/ 74786 h 284744"/>
                <a:gd name="connsiteX69" fmla="*/ 870645 w 1442455"/>
                <a:gd name="connsiteY69" fmla="*/ 226990 h 284744"/>
                <a:gd name="connsiteX70" fmla="*/ 891548 w 1442455"/>
                <a:gd name="connsiteY70" fmla="*/ 226990 h 284744"/>
                <a:gd name="connsiteX71" fmla="*/ 1009997 w 1442455"/>
                <a:gd name="connsiteY71" fmla="*/ 120308 h 284744"/>
                <a:gd name="connsiteX72" fmla="*/ 1050100 w 1442455"/>
                <a:gd name="connsiteY72" fmla="*/ 82992 h 284744"/>
                <a:gd name="connsiteX73" fmla="*/ 1084319 w 1442455"/>
                <a:gd name="connsiteY73" fmla="*/ 120308 h 284744"/>
                <a:gd name="connsiteX74" fmla="*/ 1009997 w 1442455"/>
                <a:gd name="connsiteY74" fmla="*/ 120308 h 284744"/>
                <a:gd name="connsiteX75" fmla="*/ 1009378 w 1442455"/>
                <a:gd name="connsiteY75" fmla="*/ 134863 h 284744"/>
                <a:gd name="connsiteX76" fmla="*/ 1122564 w 1442455"/>
                <a:gd name="connsiteY76" fmla="*/ 134863 h 284744"/>
                <a:gd name="connsiteX77" fmla="*/ 1122564 w 1442455"/>
                <a:gd name="connsiteY77" fmla="*/ 128205 h 284744"/>
                <a:gd name="connsiteX78" fmla="*/ 1055210 w 1442455"/>
                <a:gd name="connsiteY78" fmla="*/ 66734 h 284744"/>
                <a:gd name="connsiteX79" fmla="*/ 975159 w 1442455"/>
                <a:gd name="connsiteY79" fmla="*/ 142140 h 284744"/>
                <a:gd name="connsiteX80" fmla="*/ 1067597 w 1442455"/>
                <a:gd name="connsiteY80" fmla="*/ 226835 h 284744"/>
                <a:gd name="connsiteX81" fmla="*/ 1117918 w 1442455"/>
                <a:gd name="connsiteY81" fmla="*/ 220487 h 284744"/>
                <a:gd name="connsiteX82" fmla="*/ 1117918 w 1442455"/>
                <a:gd name="connsiteY82" fmla="*/ 206242 h 284744"/>
                <a:gd name="connsiteX83" fmla="*/ 1088190 w 1442455"/>
                <a:gd name="connsiteY83" fmla="*/ 210732 h 284744"/>
                <a:gd name="connsiteX84" fmla="*/ 1025481 w 1442455"/>
                <a:gd name="connsiteY84" fmla="*/ 187197 h 284744"/>
                <a:gd name="connsiteX85" fmla="*/ 1009378 w 1442455"/>
                <a:gd name="connsiteY85" fmla="*/ 134863 h 284744"/>
                <a:gd name="connsiteX86" fmla="*/ 1268574 w 1442455"/>
                <a:gd name="connsiteY86" fmla="*/ 97082 h 284744"/>
                <a:gd name="connsiteX87" fmla="*/ 1265323 w 1442455"/>
                <a:gd name="connsiteY87" fmla="*/ 72773 h 284744"/>
                <a:gd name="connsiteX88" fmla="*/ 1223207 w 1442455"/>
                <a:gd name="connsiteY88" fmla="*/ 69057 h 284744"/>
                <a:gd name="connsiteX89" fmla="*/ 1189143 w 1442455"/>
                <a:gd name="connsiteY89" fmla="*/ 82063 h 284744"/>
                <a:gd name="connsiteX90" fmla="*/ 1189143 w 1442455"/>
                <a:gd name="connsiteY90" fmla="*/ 67199 h 284744"/>
                <a:gd name="connsiteX91" fmla="*/ 1154924 w 1442455"/>
                <a:gd name="connsiteY91" fmla="*/ 71689 h 284744"/>
                <a:gd name="connsiteX92" fmla="*/ 1154924 w 1442455"/>
                <a:gd name="connsiteY92" fmla="*/ 224203 h 284744"/>
                <a:gd name="connsiteX93" fmla="*/ 1189143 w 1442455"/>
                <a:gd name="connsiteY93" fmla="*/ 224203 h 284744"/>
                <a:gd name="connsiteX94" fmla="*/ 1189143 w 1442455"/>
                <a:gd name="connsiteY94" fmla="*/ 100953 h 284744"/>
                <a:gd name="connsiteX95" fmla="*/ 1222123 w 1442455"/>
                <a:gd name="connsiteY95" fmla="*/ 88257 h 284744"/>
                <a:gd name="connsiteX96" fmla="*/ 1268574 w 1442455"/>
                <a:gd name="connsiteY96" fmla="*/ 97082 h 284744"/>
                <a:gd name="connsiteX97" fmla="*/ 1442301 w 1442455"/>
                <a:gd name="connsiteY97" fmla="*/ 66580 h 284744"/>
                <a:gd name="connsiteX98" fmla="*/ 1417062 w 1442455"/>
                <a:gd name="connsiteY98" fmla="*/ 66580 h 284744"/>
                <a:gd name="connsiteX99" fmla="*/ 1365966 w 1442455"/>
                <a:gd name="connsiteY99" fmla="*/ 179301 h 284744"/>
                <a:gd name="connsiteX100" fmla="*/ 1321064 w 1442455"/>
                <a:gd name="connsiteY100" fmla="*/ 66425 h 284744"/>
                <a:gd name="connsiteX101" fmla="*/ 1288084 w 1442455"/>
                <a:gd name="connsiteY101" fmla="*/ 70760 h 284744"/>
                <a:gd name="connsiteX102" fmla="*/ 1342431 w 1442455"/>
                <a:gd name="connsiteY102" fmla="*/ 205158 h 284744"/>
                <a:gd name="connsiteX103" fmla="*/ 1346921 w 1442455"/>
                <a:gd name="connsiteY103" fmla="*/ 223429 h 284744"/>
                <a:gd name="connsiteX104" fmla="*/ 1292574 w 1442455"/>
                <a:gd name="connsiteY104" fmla="*/ 261209 h 284744"/>
                <a:gd name="connsiteX105" fmla="*/ 1292574 w 1442455"/>
                <a:gd name="connsiteY105" fmla="*/ 284744 h 284744"/>
                <a:gd name="connsiteX106" fmla="*/ 1298303 w 1442455"/>
                <a:gd name="connsiteY106" fmla="*/ 284744 h 284744"/>
                <a:gd name="connsiteX107" fmla="*/ 1370147 w 1442455"/>
                <a:gd name="connsiteY107" fmla="*/ 225751 h 284744"/>
                <a:gd name="connsiteX108" fmla="*/ 1442455 w 1442455"/>
                <a:gd name="connsiteY108" fmla="*/ 66425 h 284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</a:cxnLst>
              <a:rect l="l" t="t" r="r" b="b"/>
              <a:pathLst>
                <a:path w="1442455" h="284744">
                  <a:moveTo>
                    <a:pt x="155920" y="113650"/>
                  </a:moveTo>
                  <a:cubicBezTo>
                    <a:pt x="155920" y="149107"/>
                    <a:pt x="138269" y="182397"/>
                    <a:pt x="102966" y="198191"/>
                  </a:cubicBezTo>
                  <a:cubicBezTo>
                    <a:pt x="86863" y="205313"/>
                    <a:pt x="63328" y="207326"/>
                    <a:pt x="38399" y="207326"/>
                  </a:cubicBezTo>
                  <a:lnTo>
                    <a:pt x="38399" y="20129"/>
                  </a:lnTo>
                  <a:cubicBezTo>
                    <a:pt x="63328" y="20129"/>
                    <a:pt x="86863" y="21987"/>
                    <a:pt x="102966" y="29109"/>
                  </a:cubicBezTo>
                  <a:cubicBezTo>
                    <a:pt x="138269" y="44903"/>
                    <a:pt x="155920" y="78192"/>
                    <a:pt x="155920" y="113650"/>
                  </a:cubicBezTo>
                  <a:moveTo>
                    <a:pt x="198036" y="113495"/>
                  </a:moveTo>
                  <a:cubicBezTo>
                    <a:pt x="198036" y="82063"/>
                    <a:pt x="183791" y="50632"/>
                    <a:pt x="158088" y="30658"/>
                  </a:cubicBezTo>
                  <a:cubicBezTo>
                    <a:pt x="134243" y="12077"/>
                    <a:pt x="100179" y="3561"/>
                    <a:pt x="64722" y="3561"/>
                  </a:cubicBezTo>
                  <a:lnTo>
                    <a:pt x="0" y="3561"/>
                  </a:lnTo>
                  <a:lnTo>
                    <a:pt x="0" y="223584"/>
                  </a:lnTo>
                  <a:lnTo>
                    <a:pt x="64722" y="223584"/>
                  </a:lnTo>
                  <a:cubicBezTo>
                    <a:pt x="100024" y="223584"/>
                    <a:pt x="134708" y="215223"/>
                    <a:pt x="158552" y="196797"/>
                  </a:cubicBezTo>
                  <a:cubicBezTo>
                    <a:pt x="184410" y="176668"/>
                    <a:pt x="197881" y="145237"/>
                    <a:pt x="197881" y="113650"/>
                  </a:cubicBezTo>
                  <a:moveTo>
                    <a:pt x="230706" y="223584"/>
                  </a:moveTo>
                  <a:lnTo>
                    <a:pt x="264925" y="223584"/>
                  </a:lnTo>
                  <a:lnTo>
                    <a:pt x="264925" y="66580"/>
                  </a:lnTo>
                  <a:lnTo>
                    <a:pt x="230706" y="71070"/>
                  </a:lnTo>
                  <a:lnTo>
                    <a:pt x="230706" y="223584"/>
                  </a:lnTo>
                  <a:close/>
                  <a:moveTo>
                    <a:pt x="270344" y="19819"/>
                  </a:moveTo>
                  <a:cubicBezTo>
                    <a:pt x="270344" y="8826"/>
                    <a:pt x="259351" y="0"/>
                    <a:pt x="246499" y="0"/>
                  </a:cubicBezTo>
                  <a:cubicBezTo>
                    <a:pt x="232874" y="0"/>
                    <a:pt x="222190" y="8826"/>
                    <a:pt x="222190" y="19819"/>
                  </a:cubicBezTo>
                  <a:cubicBezTo>
                    <a:pt x="222190" y="30812"/>
                    <a:pt x="232874" y="39638"/>
                    <a:pt x="246499" y="39638"/>
                  </a:cubicBezTo>
                  <a:cubicBezTo>
                    <a:pt x="259196" y="39638"/>
                    <a:pt x="270344" y="31432"/>
                    <a:pt x="270344" y="19819"/>
                  </a:cubicBezTo>
                  <a:moveTo>
                    <a:pt x="428897" y="179301"/>
                  </a:moveTo>
                  <a:cubicBezTo>
                    <a:pt x="428897" y="152824"/>
                    <a:pt x="404897" y="141056"/>
                    <a:pt x="382136" y="132075"/>
                  </a:cubicBezTo>
                  <a:cubicBezTo>
                    <a:pt x="376407" y="129753"/>
                    <a:pt x="362782" y="125263"/>
                    <a:pt x="351169" y="118914"/>
                  </a:cubicBezTo>
                  <a:cubicBezTo>
                    <a:pt x="342808" y="114424"/>
                    <a:pt x="337853" y="109005"/>
                    <a:pt x="337853" y="101882"/>
                  </a:cubicBezTo>
                  <a:cubicBezTo>
                    <a:pt x="337853" y="88102"/>
                    <a:pt x="351478" y="83147"/>
                    <a:pt x="367736" y="83147"/>
                  </a:cubicBezTo>
                  <a:cubicBezTo>
                    <a:pt x="390342" y="83147"/>
                    <a:pt x="416819" y="96463"/>
                    <a:pt x="416819" y="96463"/>
                  </a:cubicBezTo>
                  <a:lnTo>
                    <a:pt x="416819" y="72773"/>
                  </a:lnTo>
                  <a:cubicBezTo>
                    <a:pt x="416819" y="72773"/>
                    <a:pt x="392200" y="66889"/>
                    <a:pt x="371607" y="66889"/>
                  </a:cubicBezTo>
                  <a:cubicBezTo>
                    <a:pt x="325311" y="66889"/>
                    <a:pt x="306266" y="84850"/>
                    <a:pt x="306266" y="110863"/>
                  </a:cubicBezTo>
                  <a:cubicBezTo>
                    <a:pt x="306266" y="133314"/>
                    <a:pt x="330576" y="144308"/>
                    <a:pt x="353027" y="153443"/>
                  </a:cubicBezTo>
                  <a:cubicBezTo>
                    <a:pt x="358756" y="155765"/>
                    <a:pt x="372536" y="160875"/>
                    <a:pt x="383994" y="167378"/>
                  </a:cubicBezTo>
                  <a:cubicBezTo>
                    <a:pt x="392355" y="172178"/>
                    <a:pt x="397310" y="178062"/>
                    <a:pt x="397310" y="185494"/>
                  </a:cubicBezTo>
                  <a:cubicBezTo>
                    <a:pt x="397310" y="207171"/>
                    <a:pt x="374394" y="209958"/>
                    <a:pt x="361078" y="211042"/>
                  </a:cubicBezTo>
                  <a:cubicBezTo>
                    <a:pt x="338937" y="212745"/>
                    <a:pt x="305337" y="208255"/>
                    <a:pt x="305337" y="208255"/>
                  </a:cubicBezTo>
                  <a:lnTo>
                    <a:pt x="305337" y="221106"/>
                  </a:lnTo>
                  <a:cubicBezTo>
                    <a:pt x="305337" y="221106"/>
                    <a:pt x="325311" y="227145"/>
                    <a:pt x="357672" y="227145"/>
                  </a:cubicBezTo>
                  <a:cubicBezTo>
                    <a:pt x="397775" y="227145"/>
                    <a:pt x="428897" y="213055"/>
                    <a:pt x="428897" y="179301"/>
                  </a:cubicBezTo>
                  <a:moveTo>
                    <a:pt x="551063" y="227145"/>
                  </a:moveTo>
                  <a:cubicBezTo>
                    <a:pt x="576920" y="227145"/>
                    <a:pt x="594726" y="221416"/>
                    <a:pt x="594726" y="221416"/>
                  </a:cubicBezTo>
                  <a:lnTo>
                    <a:pt x="594726" y="208565"/>
                  </a:lnTo>
                  <a:cubicBezTo>
                    <a:pt x="594726" y="208565"/>
                    <a:pt x="581565" y="210887"/>
                    <a:pt x="571191" y="210887"/>
                  </a:cubicBezTo>
                  <a:cubicBezTo>
                    <a:pt x="546108" y="210887"/>
                    <a:pt x="519940" y="200049"/>
                    <a:pt x="507244" y="185494"/>
                  </a:cubicBezTo>
                  <a:cubicBezTo>
                    <a:pt x="494083" y="170475"/>
                    <a:pt x="493154" y="151120"/>
                    <a:pt x="493154" y="131301"/>
                  </a:cubicBezTo>
                  <a:cubicBezTo>
                    <a:pt x="493154" y="113960"/>
                    <a:pt x="501670" y="82992"/>
                    <a:pt x="543166" y="82992"/>
                  </a:cubicBezTo>
                  <a:cubicBezTo>
                    <a:pt x="565462" y="82992"/>
                    <a:pt x="591320" y="96308"/>
                    <a:pt x="591320" y="96308"/>
                  </a:cubicBezTo>
                  <a:lnTo>
                    <a:pt x="591320" y="72618"/>
                  </a:lnTo>
                  <a:cubicBezTo>
                    <a:pt x="591320" y="72618"/>
                    <a:pt x="568869" y="66734"/>
                    <a:pt x="534185" y="66734"/>
                  </a:cubicBezTo>
                  <a:cubicBezTo>
                    <a:pt x="476586" y="66734"/>
                    <a:pt x="455683" y="101263"/>
                    <a:pt x="455683" y="142140"/>
                  </a:cubicBezTo>
                  <a:cubicBezTo>
                    <a:pt x="455683" y="191687"/>
                    <a:pt x="481541" y="226835"/>
                    <a:pt x="550908" y="226835"/>
                  </a:cubicBezTo>
                  <a:moveTo>
                    <a:pt x="746466" y="147559"/>
                  </a:moveTo>
                  <a:cubicBezTo>
                    <a:pt x="746466" y="172643"/>
                    <a:pt x="743060" y="210732"/>
                    <a:pt x="701409" y="210732"/>
                  </a:cubicBezTo>
                  <a:cubicBezTo>
                    <a:pt x="662390" y="210732"/>
                    <a:pt x="655267" y="172178"/>
                    <a:pt x="655267" y="147559"/>
                  </a:cubicBezTo>
                  <a:cubicBezTo>
                    <a:pt x="655267" y="120463"/>
                    <a:pt x="657590" y="82837"/>
                    <a:pt x="700635" y="82837"/>
                  </a:cubicBezTo>
                  <a:cubicBezTo>
                    <a:pt x="739963" y="82837"/>
                    <a:pt x="746466" y="120618"/>
                    <a:pt x="746466" y="147559"/>
                  </a:cubicBezTo>
                  <a:moveTo>
                    <a:pt x="783782" y="147249"/>
                  </a:moveTo>
                  <a:cubicBezTo>
                    <a:pt x="783782" y="98321"/>
                    <a:pt x="752505" y="66734"/>
                    <a:pt x="700170" y="66734"/>
                  </a:cubicBezTo>
                  <a:cubicBezTo>
                    <a:pt x="641952" y="66734"/>
                    <a:pt x="617797" y="99869"/>
                    <a:pt x="617797" y="147714"/>
                  </a:cubicBezTo>
                  <a:cubicBezTo>
                    <a:pt x="617797" y="195558"/>
                    <a:pt x="647526" y="226990"/>
                    <a:pt x="700944" y="226990"/>
                  </a:cubicBezTo>
                  <a:cubicBezTo>
                    <a:pt x="754363" y="226990"/>
                    <a:pt x="783782" y="196642"/>
                    <a:pt x="783782" y="147404"/>
                  </a:cubicBezTo>
                  <a:moveTo>
                    <a:pt x="891548" y="226990"/>
                  </a:moveTo>
                  <a:lnTo>
                    <a:pt x="964940" y="70296"/>
                  </a:lnTo>
                  <a:lnTo>
                    <a:pt x="939237" y="70296"/>
                  </a:lnTo>
                  <a:lnTo>
                    <a:pt x="886748" y="185029"/>
                  </a:lnTo>
                  <a:lnTo>
                    <a:pt x="831007" y="70296"/>
                  </a:lnTo>
                  <a:lnTo>
                    <a:pt x="796788" y="74786"/>
                  </a:lnTo>
                  <a:lnTo>
                    <a:pt x="870645" y="226990"/>
                  </a:lnTo>
                  <a:lnTo>
                    <a:pt x="891548" y="226990"/>
                  </a:lnTo>
                  <a:close/>
                  <a:moveTo>
                    <a:pt x="1009997" y="120308"/>
                  </a:moveTo>
                  <a:cubicBezTo>
                    <a:pt x="1011701" y="108076"/>
                    <a:pt x="1018978" y="82992"/>
                    <a:pt x="1050100" y="82992"/>
                  </a:cubicBezTo>
                  <a:cubicBezTo>
                    <a:pt x="1071468" y="82992"/>
                    <a:pt x="1084319" y="101108"/>
                    <a:pt x="1084319" y="120308"/>
                  </a:cubicBezTo>
                  <a:lnTo>
                    <a:pt x="1009997" y="120308"/>
                  </a:lnTo>
                  <a:close/>
                  <a:moveTo>
                    <a:pt x="1009378" y="134863"/>
                  </a:moveTo>
                  <a:lnTo>
                    <a:pt x="1122564" y="134863"/>
                  </a:lnTo>
                  <a:lnTo>
                    <a:pt x="1122564" y="128205"/>
                  </a:lnTo>
                  <a:cubicBezTo>
                    <a:pt x="1122564" y="89031"/>
                    <a:pt x="1092990" y="66734"/>
                    <a:pt x="1055210" y="66734"/>
                  </a:cubicBezTo>
                  <a:cubicBezTo>
                    <a:pt x="996991" y="66734"/>
                    <a:pt x="975159" y="95224"/>
                    <a:pt x="975159" y="142140"/>
                  </a:cubicBezTo>
                  <a:cubicBezTo>
                    <a:pt x="975159" y="196642"/>
                    <a:pt x="1009223" y="226835"/>
                    <a:pt x="1067597" y="226835"/>
                  </a:cubicBezTo>
                  <a:cubicBezTo>
                    <a:pt x="1099338" y="226835"/>
                    <a:pt x="1117918" y="220487"/>
                    <a:pt x="1117918" y="220487"/>
                  </a:cubicBezTo>
                  <a:lnTo>
                    <a:pt x="1117918" y="206242"/>
                  </a:lnTo>
                  <a:cubicBezTo>
                    <a:pt x="1117918" y="206242"/>
                    <a:pt x="1100886" y="210732"/>
                    <a:pt x="1088190" y="210732"/>
                  </a:cubicBezTo>
                  <a:cubicBezTo>
                    <a:pt x="1062332" y="210732"/>
                    <a:pt x="1038487" y="201442"/>
                    <a:pt x="1025481" y="187197"/>
                  </a:cubicBezTo>
                  <a:cubicBezTo>
                    <a:pt x="1011856" y="172333"/>
                    <a:pt x="1009378" y="150965"/>
                    <a:pt x="1009378" y="134863"/>
                  </a:cubicBezTo>
                  <a:moveTo>
                    <a:pt x="1268574" y="97082"/>
                  </a:moveTo>
                  <a:lnTo>
                    <a:pt x="1265323" y="72773"/>
                  </a:lnTo>
                  <a:cubicBezTo>
                    <a:pt x="1261916" y="71999"/>
                    <a:pt x="1242562" y="67664"/>
                    <a:pt x="1223207" y="69057"/>
                  </a:cubicBezTo>
                  <a:cubicBezTo>
                    <a:pt x="1207259" y="70141"/>
                    <a:pt x="1195801" y="77728"/>
                    <a:pt x="1189143" y="82063"/>
                  </a:cubicBezTo>
                  <a:lnTo>
                    <a:pt x="1189143" y="67199"/>
                  </a:lnTo>
                  <a:lnTo>
                    <a:pt x="1154924" y="71689"/>
                  </a:lnTo>
                  <a:lnTo>
                    <a:pt x="1154924" y="224203"/>
                  </a:lnTo>
                  <a:lnTo>
                    <a:pt x="1189143" y="224203"/>
                  </a:lnTo>
                  <a:lnTo>
                    <a:pt x="1189143" y="100953"/>
                  </a:lnTo>
                  <a:cubicBezTo>
                    <a:pt x="1197504" y="94450"/>
                    <a:pt x="1207104" y="89031"/>
                    <a:pt x="1222123" y="88257"/>
                  </a:cubicBezTo>
                  <a:cubicBezTo>
                    <a:pt x="1247362" y="86863"/>
                    <a:pt x="1268574" y="97082"/>
                    <a:pt x="1268574" y="97082"/>
                  </a:cubicBezTo>
                  <a:moveTo>
                    <a:pt x="1442301" y="66580"/>
                  </a:moveTo>
                  <a:lnTo>
                    <a:pt x="1417062" y="66580"/>
                  </a:lnTo>
                  <a:lnTo>
                    <a:pt x="1365966" y="179301"/>
                  </a:lnTo>
                  <a:lnTo>
                    <a:pt x="1321064" y="66425"/>
                  </a:lnTo>
                  <a:lnTo>
                    <a:pt x="1288084" y="70760"/>
                  </a:lnTo>
                  <a:lnTo>
                    <a:pt x="1342431" y="205158"/>
                  </a:lnTo>
                  <a:cubicBezTo>
                    <a:pt x="1342431" y="205158"/>
                    <a:pt x="1346921" y="214758"/>
                    <a:pt x="1346921" y="223429"/>
                  </a:cubicBezTo>
                  <a:cubicBezTo>
                    <a:pt x="1346921" y="235042"/>
                    <a:pt x="1331128" y="263686"/>
                    <a:pt x="1292574" y="261209"/>
                  </a:cubicBezTo>
                  <a:lnTo>
                    <a:pt x="1292574" y="284744"/>
                  </a:lnTo>
                  <a:lnTo>
                    <a:pt x="1298303" y="284744"/>
                  </a:lnTo>
                  <a:cubicBezTo>
                    <a:pt x="1336857" y="284744"/>
                    <a:pt x="1358070" y="251145"/>
                    <a:pt x="1370147" y="225751"/>
                  </a:cubicBezTo>
                  <a:lnTo>
                    <a:pt x="1442455" y="66425"/>
                  </a:lnTo>
                  <a:close/>
                </a:path>
              </a:pathLst>
            </a:custGeom>
            <a:grpFill/>
            <a:ln w="154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ZA"/>
            </a:p>
          </p:txBody>
        </p:sp>
      </p:grpSp>
    </p:spTree>
    <p:extLst>
      <p:ext uri="{BB962C8B-B14F-4D97-AF65-F5344CB8AC3E}">
        <p14:creationId xmlns:p14="http://schemas.microsoft.com/office/powerpoint/2010/main" val="1118463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82814E4-43A6-4B3C-928A-9A985C17F5A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8936" y="388938"/>
            <a:ext cx="11417302" cy="342584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939810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1104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3380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F7531BF3-3250-B044-B686-AD800F693A3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25844" y="5268640"/>
            <a:ext cx="9867037" cy="561314"/>
          </a:xfrm>
        </p:spPr>
        <p:txBody>
          <a:bodyPr anchor="ctr"/>
          <a:lstStyle>
            <a:lvl1pPr algn="l">
              <a:defRPr sz="3600" b="1">
                <a:gradFill flip="none" rotWithShape="1">
                  <a:gsLst>
                    <a:gs pos="0">
                      <a:schemeClr val="accent1"/>
                    </a:gs>
                    <a:gs pos="100000">
                      <a:schemeClr val="accent2"/>
                    </a:gs>
                  </a:gsLst>
                  <a:lin ang="0" scaled="1"/>
                  <a:tileRect/>
                </a:gradFill>
              </a:defRPr>
            </a:lvl1pPr>
          </a:lstStyle>
          <a:p>
            <a:r>
              <a:rPr lang="en-US" dirty="0"/>
              <a:t>PRESENTATION TITLE</a:t>
            </a:r>
            <a:endParaRPr lang="en-ZA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C1B5C61C-80CB-F44F-BD50-0C1EFADB7A3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25844" y="5993491"/>
            <a:ext cx="9867037" cy="345515"/>
          </a:xfrm>
        </p:spPr>
        <p:txBody>
          <a:bodyPr/>
          <a:lstStyle>
            <a:lvl1pPr marL="0" indent="0" algn="l">
              <a:buNone/>
              <a:defRPr sz="1600" cap="none" spc="1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Add Subtitle</a:t>
            </a:r>
            <a:endParaRPr lang="en-ZA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1747F25-FFE5-8FE4-E632-549A99A70123}"/>
              </a:ext>
            </a:extLst>
          </p:cNvPr>
          <p:cNvGrpSpPr/>
          <p:nvPr userDrawn="1"/>
        </p:nvGrpSpPr>
        <p:grpSpPr>
          <a:xfrm>
            <a:off x="9905393" y="388985"/>
            <a:ext cx="1908202" cy="390497"/>
            <a:chOff x="9905393" y="388985"/>
            <a:chExt cx="1908202" cy="390497"/>
          </a:xfrm>
          <a:solidFill>
            <a:schemeClr val="tx1"/>
          </a:solidFill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E10C9ABC-40B1-4B21-E3E9-0604D76986F8}"/>
                </a:ext>
              </a:extLst>
            </p:cNvPr>
            <p:cNvSpPr/>
            <p:nvPr/>
          </p:nvSpPr>
          <p:spPr>
            <a:xfrm>
              <a:off x="9905393" y="388985"/>
              <a:ext cx="388639" cy="390497"/>
            </a:xfrm>
            <a:custGeom>
              <a:avLst/>
              <a:gdLst>
                <a:gd name="connsiteX0" fmla="*/ 13161 w 388639"/>
                <a:gd name="connsiteY0" fmla="*/ 195249 h 390497"/>
                <a:gd name="connsiteX1" fmla="*/ 194165 w 388639"/>
                <a:gd name="connsiteY1" fmla="*/ 377336 h 390497"/>
                <a:gd name="connsiteX2" fmla="*/ 375168 w 388639"/>
                <a:gd name="connsiteY2" fmla="*/ 195249 h 390497"/>
                <a:gd name="connsiteX3" fmla="*/ 194320 w 388639"/>
                <a:gd name="connsiteY3" fmla="*/ 13316 h 390497"/>
                <a:gd name="connsiteX4" fmla="*/ 13161 w 388639"/>
                <a:gd name="connsiteY4" fmla="*/ 195249 h 390497"/>
                <a:gd name="connsiteX5" fmla="*/ 0 w 388639"/>
                <a:gd name="connsiteY5" fmla="*/ 195249 h 390497"/>
                <a:gd name="connsiteX6" fmla="*/ 194320 w 388639"/>
                <a:gd name="connsiteY6" fmla="*/ 0 h 390497"/>
                <a:gd name="connsiteX7" fmla="*/ 388639 w 388639"/>
                <a:gd name="connsiteY7" fmla="*/ 195249 h 390497"/>
                <a:gd name="connsiteX8" fmla="*/ 194320 w 388639"/>
                <a:gd name="connsiteY8" fmla="*/ 390497 h 390497"/>
                <a:gd name="connsiteX9" fmla="*/ 0 w 388639"/>
                <a:gd name="connsiteY9" fmla="*/ 195249 h 390497"/>
                <a:gd name="connsiteX10" fmla="*/ 23380 w 388639"/>
                <a:gd name="connsiteY10" fmla="*/ 195249 h 390497"/>
                <a:gd name="connsiteX11" fmla="*/ 194165 w 388639"/>
                <a:gd name="connsiteY11" fmla="*/ 23225 h 390497"/>
                <a:gd name="connsiteX12" fmla="*/ 365104 w 388639"/>
                <a:gd name="connsiteY12" fmla="*/ 195249 h 390497"/>
                <a:gd name="connsiteX13" fmla="*/ 194165 w 388639"/>
                <a:gd name="connsiteY13" fmla="*/ 366962 h 390497"/>
                <a:gd name="connsiteX14" fmla="*/ 23380 w 388639"/>
                <a:gd name="connsiteY14" fmla="*/ 195249 h 390497"/>
                <a:gd name="connsiteX15" fmla="*/ 77263 w 388639"/>
                <a:gd name="connsiteY15" fmla="*/ 167378 h 390497"/>
                <a:gd name="connsiteX16" fmla="*/ 56051 w 388639"/>
                <a:gd name="connsiteY16" fmla="*/ 195558 h 390497"/>
                <a:gd name="connsiteX17" fmla="*/ 195094 w 388639"/>
                <a:gd name="connsiteY17" fmla="*/ 333363 h 390497"/>
                <a:gd name="connsiteX18" fmla="*/ 333518 w 388639"/>
                <a:gd name="connsiteY18" fmla="*/ 195404 h 390497"/>
                <a:gd name="connsiteX19" fmla="*/ 312924 w 388639"/>
                <a:gd name="connsiteY19" fmla="*/ 167533 h 390497"/>
                <a:gd name="connsiteX20" fmla="*/ 195403 w 388639"/>
                <a:gd name="connsiteY20" fmla="*/ 289080 h 390497"/>
                <a:gd name="connsiteX21" fmla="*/ 77263 w 388639"/>
                <a:gd name="connsiteY21" fmla="*/ 167378 h 390497"/>
                <a:gd name="connsiteX22" fmla="*/ 160720 w 388639"/>
                <a:gd name="connsiteY22" fmla="*/ 82683 h 390497"/>
                <a:gd name="connsiteX23" fmla="*/ 195249 w 388639"/>
                <a:gd name="connsiteY23" fmla="*/ 112721 h 390497"/>
                <a:gd name="connsiteX24" fmla="*/ 229622 w 388639"/>
                <a:gd name="connsiteY24" fmla="*/ 82837 h 390497"/>
                <a:gd name="connsiteX25" fmla="*/ 195094 w 388639"/>
                <a:gd name="connsiteY25" fmla="*/ 56051 h 390497"/>
                <a:gd name="connsiteX26" fmla="*/ 160565 w 388639"/>
                <a:gd name="connsiteY26" fmla="*/ 82683 h 390497"/>
                <a:gd name="connsiteX27" fmla="*/ 131146 w 388639"/>
                <a:gd name="connsiteY27" fmla="*/ 109005 h 390497"/>
                <a:gd name="connsiteX28" fmla="*/ 102657 w 388639"/>
                <a:gd name="connsiteY28" fmla="*/ 138269 h 390497"/>
                <a:gd name="connsiteX29" fmla="*/ 195094 w 388639"/>
                <a:gd name="connsiteY29" fmla="*/ 233338 h 390497"/>
                <a:gd name="connsiteX30" fmla="*/ 287376 w 388639"/>
                <a:gd name="connsiteY30" fmla="*/ 138269 h 390497"/>
                <a:gd name="connsiteX31" fmla="*/ 259041 w 388639"/>
                <a:gd name="connsiteY31" fmla="*/ 109160 h 390497"/>
                <a:gd name="connsiteX32" fmla="*/ 195249 w 388639"/>
                <a:gd name="connsiteY32" fmla="*/ 170939 h 390497"/>
                <a:gd name="connsiteX33" fmla="*/ 131146 w 388639"/>
                <a:gd name="connsiteY33" fmla="*/ 108850 h 390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8639" h="390497">
                  <a:moveTo>
                    <a:pt x="13161" y="195249"/>
                  </a:moveTo>
                  <a:cubicBezTo>
                    <a:pt x="13161" y="295738"/>
                    <a:pt x="94295" y="377336"/>
                    <a:pt x="194165" y="377336"/>
                  </a:cubicBezTo>
                  <a:cubicBezTo>
                    <a:pt x="294034" y="377336"/>
                    <a:pt x="375168" y="295892"/>
                    <a:pt x="375168" y="195249"/>
                  </a:cubicBezTo>
                  <a:cubicBezTo>
                    <a:pt x="375168" y="94605"/>
                    <a:pt x="294344" y="13316"/>
                    <a:pt x="194320" y="13316"/>
                  </a:cubicBezTo>
                  <a:cubicBezTo>
                    <a:pt x="94295" y="13316"/>
                    <a:pt x="13161" y="94760"/>
                    <a:pt x="13161" y="195249"/>
                  </a:cubicBezTo>
                  <a:moveTo>
                    <a:pt x="0" y="195249"/>
                  </a:moveTo>
                  <a:cubicBezTo>
                    <a:pt x="0" y="87483"/>
                    <a:pt x="87018" y="0"/>
                    <a:pt x="194320" y="0"/>
                  </a:cubicBezTo>
                  <a:cubicBezTo>
                    <a:pt x="301621" y="0"/>
                    <a:pt x="388639" y="87483"/>
                    <a:pt x="388639" y="195249"/>
                  </a:cubicBezTo>
                  <a:cubicBezTo>
                    <a:pt x="388639" y="303015"/>
                    <a:pt x="301621" y="390497"/>
                    <a:pt x="194320" y="390497"/>
                  </a:cubicBezTo>
                  <a:cubicBezTo>
                    <a:pt x="87018" y="390497"/>
                    <a:pt x="0" y="303170"/>
                    <a:pt x="0" y="195249"/>
                  </a:cubicBezTo>
                  <a:moveTo>
                    <a:pt x="23380" y="195249"/>
                  </a:moveTo>
                  <a:cubicBezTo>
                    <a:pt x="23380" y="102657"/>
                    <a:pt x="101263" y="23225"/>
                    <a:pt x="194165" y="23225"/>
                  </a:cubicBezTo>
                  <a:cubicBezTo>
                    <a:pt x="287221" y="23225"/>
                    <a:pt x="365104" y="102657"/>
                    <a:pt x="365104" y="195249"/>
                  </a:cubicBezTo>
                  <a:cubicBezTo>
                    <a:pt x="365104" y="287841"/>
                    <a:pt x="287067" y="366962"/>
                    <a:pt x="194165" y="366962"/>
                  </a:cubicBezTo>
                  <a:cubicBezTo>
                    <a:pt x="101263" y="366962"/>
                    <a:pt x="23535" y="287686"/>
                    <a:pt x="23380" y="195249"/>
                  </a:cubicBezTo>
                  <a:moveTo>
                    <a:pt x="77263" y="167378"/>
                  </a:moveTo>
                  <a:cubicBezTo>
                    <a:pt x="69831" y="176513"/>
                    <a:pt x="62864" y="185959"/>
                    <a:pt x="56051" y="195558"/>
                  </a:cubicBezTo>
                  <a:cubicBezTo>
                    <a:pt x="94295" y="248667"/>
                    <a:pt x="141675" y="295583"/>
                    <a:pt x="195094" y="333363"/>
                  </a:cubicBezTo>
                  <a:cubicBezTo>
                    <a:pt x="248358" y="295583"/>
                    <a:pt x="295583" y="248667"/>
                    <a:pt x="333518" y="195404"/>
                  </a:cubicBezTo>
                  <a:cubicBezTo>
                    <a:pt x="327014" y="185804"/>
                    <a:pt x="320047" y="176513"/>
                    <a:pt x="312924" y="167533"/>
                  </a:cubicBezTo>
                  <a:cubicBezTo>
                    <a:pt x="277622" y="211661"/>
                    <a:pt x="237829" y="251919"/>
                    <a:pt x="195403" y="289080"/>
                  </a:cubicBezTo>
                  <a:cubicBezTo>
                    <a:pt x="152823" y="251764"/>
                    <a:pt x="112876" y="211352"/>
                    <a:pt x="77263" y="167378"/>
                  </a:cubicBezTo>
                  <a:moveTo>
                    <a:pt x="160720" y="82683"/>
                  </a:moveTo>
                  <a:cubicBezTo>
                    <a:pt x="172488" y="92437"/>
                    <a:pt x="183946" y="102347"/>
                    <a:pt x="195249" y="112721"/>
                  </a:cubicBezTo>
                  <a:cubicBezTo>
                    <a:pt x="206552" y="102502"/>
                    <a:pt x="218010" y="92437"/>
                    <a:pt x="229622" y="82837"/>
                  </a:cubicBezTo>
                  <a:cubicBezTo>
                    <a:pt x="218474" y="73392"/>
                    <a:pt x="207016" y="64412"/>
                    <a:pt x="195094" y="56051"/>
                  </a:cubicBezTo>
                  <a:cubicBezTo>
                    <a:pt x="183171" y="64412"/>
                    <a:pt x="171714" y="73392"/>
                    <a:pt x="160565" y="82683"/>
                  </a:cubicBezTo>
                  <a:moveTo>
                    <a:pt x="131146" y="109005"/>
                  </a:moveTo>
                  <a:cubicBezTo>
                    <a:pt x="121392" y="118450"/>
                    <a:pt x="111947" y="128205"/>
                    <a:pt x="102657" y="138269"/>
                  </a:cubicBezTo>
                  <a:cubicBezTo>
                    <a:pt x="132540" y="170785"/>
                    <a:pt x="163507" y="202371"/>
                    <a:pt x="195094" y="233338"/>
                  </a:cubicBezTo>
                  <a:cubicBezTo>
                    <a:pt x="226680" y="202371"/>
                    <a:pt x="257648" y="170785"/>
                    <a:pt x="287376" y="138269"/>
                  </a:cubicBezTo>
                  <a:cubicBezTo>
                    <a:pt x="278241" y="128359"/>
                    <a:pt x="268796" y="118605"/>
                    <a:pt x="259041" y="109160"/>
                  </a:cubicBezTo>
                  <a:cubicBezTo>
                    <a:pt x="237519" y="129443"/>
                    <a:pt x="216306" y="150191"/>
                    <a:pt x="195249" y="170939"/>
                  </a:cubicBezTo>
                  <a:cubicBezTo>
                    <a:pt x="174191" y="150036"/>
                    <a:pt x="152823" y="129288"/>
                    <a:pt x="131146" y="108850"/>
                  </a:cubicBezTo>
                </a:path>
              </a:pathLst>
            </a:custGeom>
            <a:grpFill/>
            <a:ln w="154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ZA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66D95592-F453-95A0-DDD2-ABC7788D78BD}"/>
                </a:ext>
              </a:extLst>
            </p:cNvPr>
            <p:cNvSpPr/>
            <p:nvPr/>
          </p:nvSpPr>
          <p:spPr>
            <a:xfrm>
              <a:off x="10371140" y="470738"/>
              <a:ext cx="1442455" cy="284744"/>
            </a:xfrm>
            <a:custGeom>
              <a:avLst/>
              <a:gdLst>
                <a:gd name="connsiteX0" fmla="*/ 155920 w 1442455"/>
                <a:gd name="connsiteY0" fmla="*/ 113650 h 284744"/>
                <a:gd name="connsiteX1" fmla="*/ 102966 w 1442455"/>
                <a:gd name="connsiteY1" fmla="*/ 198191 h 284744"/>
                <a:gd name="connsiteX2" fmla="*/ 38399 w 1442455"/>
                <a:gd name="connsiteY2" fmla="*/ 207326 h 284744"/>
                <a:gd name="connsiteX3" fmla="*/ 38399 w 1442455"/>
                <a:gd name="connsiteY3" fmla="*/ 20129 h 284744"/>
                <a:gd name="connsiteX4" fmla="*/ 102966 w 1442455"/>
                <a:gd name="connsiteY4" fmla="*/ 29109 h 284744"/>
                <a:gd name="connsiteX5" fmla="*/ 155920 w 1442455"/>
                <a:gd name="connsiteY5" fmla="*/ 113650 h 284744"/>
                <a:gd name="connsiteX6" fmla="*/ 198036 w 1442455"/>
                <a:gd name="connsiteY6" fmla="*/ 113495 h 284744"/>
                <a:gd name="connsiteX7" fmla="*/ 158088 w 1442455"/>
                <a:gd name="connsiteY7" fmla="*/ 30658 h 284744"/>
                <a:gd name="connsiteX8" fmla="*/ 64722 w 1442455"/>
                <a:gd name="connsiteY8" fmla="*/ 3561 h 284744"/>
                <a:gd name="connsiteX9" fmla="*/ 0 w 1442455"/>
                <a:gd name="connsiteY9" fmla="*/ 3561 h 284744"/>
                <a:gd name="connsiteX10" fmla="*/ 0 w 1442455"/>
                <a:gd name="connsiteY10" fmla="*/ 223584 h 284744"/>
                <a:gd name="connsiteX11" fmla="*/ 64722 w 1442455"/>
                <a:gd name="connsiteY11" fmla="*/ 223584 h 284744"/>
                <a:gd name="connsiteX12" fmla="*/ 158552 w 1442455"/>
                <a:gd name="connsiteY12" fmla="*/ 196797 h 284744"/>
                <a:gd name="connsiteX13" fmla="*/ 197881 w 1442455"/>
                <a:gd name="connsiteY13" fmla="*/ 113650 h 284744"/>
                <a:gd name="connsiteX14" fmla="*/ 230706 w 1442455"/>
                <a:gd name="connsiteY14" fmla="*/ 223584 h 284744"/>
                <a:gd name="connsiteX15" fmla="*/ 264925 w 1442455"/>
                <a:gd name="connsiteY15" fmla="*/ 223584 h 284744"/>
                <a:gd name="connsiteX16" fmla="*/ 264925 w 1442455"/>
                <a:gd name="connsiteY16" fmla="*/ 66580 h 284744"/>
                <a:gd name="connsiteX17" fmla="*/ 230706 w 1442455"/>
                <a:gd name="connsiteY17" fmla="*/ 71070 h 284744"/>
                <a:gd name="connsiteX18" fmla="*/ 230706 w 1442455"/>
                <a:gd name="connsiteY18" fmla="*/ 223584 h 284744"/>
                <a:gd name="connsiteX19" fmla="*/ 270344 w 1442455"/>
                <a:gd name="connsiteY19" fmla="*/ 19819 h 284744"/>
                <a:gd name="connsiteX20" fmla="*/ 246499 w 1442455"/>
                <a:gd name="connsiteY20" fmla="*/ 0 h 284744"/>
                <a:gd name="connsiteX21" fmla="*/ 222190 w 1442455"/>
                <a:gd name="connsiteY21" fmla="*/ 19819 h 284744"/>
                <a:gd name="connsiteX22" fmla="*/ 246499 w 1442455"/>
                <a:gd name="connsiteY22" fmla="*/ 39638 h 284744"/>
                <a:gd name="connsiteX23" fmla="*/ 270344 w 1442455"/>
                <a:gd name="connsiteY23" fmla="*/ 19819 h 284744"/>
                <a:gd name="connsiteX24" fmla="*/ 428897 w 1442455"/>
                <a:gd name="connsiteY24" fmla="*/ 179301 h 284744"/>
                <a:gd name="connsiteX25" fmla="*/ 382136 w 1442455"/>
                <a:gd name="connsiteY25" fmla="*/ 132075 h 284744"/>
                <a:gd name="connsiteX26" fmla="*/ 351169 w 1442455"/>
                <a:gd name="connsiteY26" fmla="*/ 118914 h 284744"/>
                <a:gd name="connsiteX27" fmla="*/ 337853 w 1442455"/>
                <a:gd name="connsiteY27" fmla="*/ 101882 h 284744"/>
                <a:gd name="connsiteX28" fmla="*/ 367736 w 1442455"/>
                <a:gd name="connsiteY28" fmla="*/ 83147 h 284744"/>
                <a:gd name="connsiteX29" fmla="*/ 416819 w 1442455"/>
                <a:gd name="connsiteY29" fmla="*/ 96463 h 284744"/>
                <a:gd name="connsiteX30" fmla="*/ 416819 w 1442455"/>
                <a:gd name="connsiteY30" fmla="*/ 72773 h 284744"/>
                <a:gd name="connsiteX31" fmla="*/ 371607 w 1442455"/>
                <a:gd name="connsiteY31" fmla="*/ 66889 h 284744"/>
                <a:gd name="connsiteX32" fmla="*/ 306266 w 1442455"/>
                <a:gd name="connsiteY32" fmla="*/ 110863 h 284744"/>
                <a:gd name="connsiteX33" fmla="*/ 353027 w 1442455"/>
                <a:gd name="connsiteY33" fmla="*/ 153443 h 284744"/>
                <a:gd name="connsiteX34" fmla="*/ 383994 w 1442455"/>
                <a:gd name="connsiteY34" fmla="*/ 167378 h 284744"/>
                <a:gd name="connsiteX35" fmla="*/ 397310 w 1442455"/>
                <a:gd name="connsiteY35" fmla="*/ 185494 h 284744"/>
                <a:gd name="connsiteX36" fmla="*/ 361078 w 1442455"/>
                <a:gd name="connsiteY36" fmla="*/ 211042 h 284744"/>
                <a:gd name="connsiteX37" fmla="*/ 305337 w 1442455"/>
                <a:gd name="connsiteY37" fmla="*/ 208255 h 284744"/>
                <a:gd name="connsiteX38" fmla="*/ 305337 w 1442455"/>
                <a:gd name="connsiteY38" fmla="*/ 221106 h 284744"/>
                <a:gd name="connsiteX39" fmla="*/ 357672 w 1442455"/>
                <a:gd name="connsiteY39" fmla="*/ 227145 h 284744"/>
                <a:gd name="connsiteX40" fmla="*/ 428897 w 1442455"/>
                <a:gd name="connsiteY40" fmla="*/ 179301 h 284744"/>
                <a:gd name="connsiteX41" fmla="*/ 551063 w 1442455"/>
                <a:gd name="connsiteY41" fmla="*/ 227145 h 284744"/>
                <a:gd name="connsiteX42" fmla="*/ 594726 w 1442455"/>
                <a:gd name="connsiteY42" fmla="*/ 221416 h 284744"/>
                <a:gd name="connsiteX43" fmla="*/ 594726 w 1442455"/>
                <a:gd name="connsiteY43" fmla="*/ 208565 h 284744"/>
                <a:gd name="connsiteX44" fmla="*/ 571191 w 1442455"/>
                <a:gd name="connsiteY44" fmla="*/ 210887 h 284744"/>
                <a:gd name="connsiteX45" fmla="*/ 507244 w 1442455"/>
                <a:gd name="connsiteY45" fmla="*/ 185494 h 284744"/>
                <a:gd name="connsiteX46" fmla="*/ 493154 w 1442455"/>
                <a:gd name="connsiteY46" fmla="*/ 131301 h 284744"/>
                <a:gd name="connsiteX47" fmla="*/ 543166 w 1442455"/>
                <a:gd name="connsiteY47" fmla="*/ 82992 h 284744"/>
                <a:gd name="connsiteX48" fmla="*/ 591320 w 1442455"/>
                <a:gd name="connsiteY48" fmla="*/ 96308 h 284744"/>
                <a:gd name="connsiteX49" fmla="*/ 591320 w 1442455"/>
                <a:gd name="connsiteY49" fmla="*/ 72618 h 284744"/>
                <a:gd name="connsiteX50" fmla="*/ 534185 w 1442455"/>
                <a:gd name="connsiteY50" fmla="*/ 66734 h 284744"/>
                <a:gd name="connsiteX51" fmla="*/ 455683 w 1442455"/>
                <a:gd name="connsiteY51" fmla="*/ 142140 h 284744"/>
                <a:gd name="connsiteX52" fmla="*/ 550908 w 1442455"/>
                <a:gd name="connsiteY52" fmla="*/ 226835 h 284744"/>
                <a:gd name="connsiteX53" fmla="*/ 746466 w 1442455"/>
                <a:gd name="connsiteY53" fmla="*/ 147559 h 284744"/>
                <a:gd name="connsiteX54" fmla="*/ 701409 w 1442455"/>
                <a:gd name="connsiteY54" fmla="*/ 210732 h 284744"/>
                <a:gd name="connsiteX55" fmla="*/ 655267 w 1442455"/>
                <a:gd name="connsiteY55" fmla="*/ 147559 h 284744"/>
                <a:gd name="connsiteX56" fmla="*/ 700635 w 1442455"/>
                <a:gd name="connsiteY56" fmla="*/ 82837 h 284744"/>
                <a:gd name="connsiteX57" fmla="*/ 746466 w 1442455"/>
                <a:gd name="connsiteY57" fmla="*/ 147559 h 284744"/>
                <a:gd name="connsiteX58" fmla="*/ 783782 w 1442455"/>
                <a:gd name="connsiteY58" fmla="*/ 147249 h 284744"/>
                <a:gd name="connsiteX59" fmla="*/ 700170 w 1442455"/>
                <a:gd name="connsiteY59" fmla="*/ 66734 h 284744"/>
                <a:gd name="connsiteX60" fmla="*/ 617797 w 1442455"/>
                <a:gd name="connsiteY60" fmla="*/ 147714 h 284744"/>
                <a:gd name="connsiteX61" fmla="*/ 700944 w 1442455"/>
                <a:gd name="connsiteY61" fmla="*/ 226990 h 284744"/>
                <a:gd name="connsiteX62" fmla="*/ 783782 w 1442455"/>
                <a:gd name="connsiteY62" fmla="*/ 147404 h 284744"/>
                <a:gd name="connsiteX63" fmla="*/ 891548 w 1442455"/>
                <a:gd name="connsiteY63" fmla="*/ 226990 h 284744"/>
                <a:gd name="connsiteX64" fmla="*/ 964940 w 1442455"/>
                <a:gd name="connsiteY64" fmla="*/ 70296 h 284744"/>
                <a:gd name="connsiteX65" fmla="*/ 939237 w 1442455"/>
                <a:gd name="connsiteY65" fmla="*/ 70296 h 284744"/>
                <a:gd name="connsiteX66" fmla="*/ 886748 w 1442455"/>
                <a:gd name="connsiteY66" fmla="*/ 185029 h 284744"/>
                <a:gd name="connsiteX67" fmla="*/ 831007 w 1442455"/>
                <a:gd name="connsiteY67" fmla="*/ 70296 h 284744"/>
                <a:gd name="connsiteX68" fmla="*/ 796788 w 1442455"/>
                <a:gd name="connsiteY68" fmla="*/ 74786 h 284744"/>
                <a:gd name="connsiteX69" fmla="*/ 870645 w 1442455"/>
                <a:gd name="connsiteY69" fmla="*/ 226990 h 284744"/>
                <a:gd name="connsiteX70" fmla="*/ 891548 w 1442455"/>
                <a:gd name="connsiteY70" fmla="*/ 226990 h 284744"/>
                <a:gd name="connsiteX71" fmla="*/ 1009997 w 1442455"/>
                <a:gd name="connsiteY71" fmla="*/ 120308 h 284744"/>
                <a:gd name="connsiteX72" fmla="*/ 1050100 w 1442455"/>
                <a:gd name="connsiteY72" fmla="*/ 82992 h 284744"/>
                <a:gd name="connsiteX73" fmla="*/ 1084319 w 1442455"/>
                <a:gd name="connsiteY73" fmla="*/ 120308 h 284744"/>
                <a:gd name="connsiteX74" fmla="*/ 1009997 w 1442455"/>
                <a:gd name="connsiteY74" fmla="*/ 120308 h 284744"/>
                <a:gd name="connsiteX75" fmla="*/ 1009378 w 1442455"/>
                <a:gd name="connsiteY75" fmla="*/ 134863 h 284744"/>
                <a:gd name="connsiteX76" fmla="*/ 1122564 w 1442455"/>
                <a:gd name="connsiteY76" fmla="*/ 134863 h 284744"/>
                <a:gd name="connsiteX77" fmla="*/ 1122564 w 1442455"/>
                <a:gd name="connsiteY77" fmla="*/ 128205 h 284744"/>
                <a:gd name="connsiteX78" fmla="*/ 1055210 w 1442455"/>
                <a:gd name="connsiteY78" fmla="*/ 66734 h 284744"/>
                <a:gd name="connsiteX79" fmla="*/ 975159 w 1442455"/>
                <a:gd name="connsiteY79" fmla="*/ 142140 h 284744"/>
                <a:gd name="connsiteX80" fmla="*/ 1067597 w 1442455"/>
                <a:gd name="connsiteY80" fmla="*/ 226835 h 284744"/>
                <a:gd name="connsiteX81" fmla="*/ 1117918 w 1442455"/>
                <a:gd name="connsiteY81" fmla="*/ 220487 h 284744"/>
                <a:gd name="connsiteX82" fmla="*/ 1117918 w 1442455"/>
                <a:gd name="connsiteY82" fmla="*/ 206242 h 284744"/>
                <a:gd name="connsiteX83" fmla="*/ 1088190 w 1442455"/>
                <a:gd name="connsiteY83" fmla="*/ 210732 h 284744"/>
                <a:gd name="connsiteX84" fmla="*/ 1025481 w 1442455"/>
                <a:gd name="connsiteY84" fmla="*/ 187197 h 284744"/>
                <a:gd name="connsiteX85" fmla="*/ 1009378 w 1442455"/>
                <a:gd name="connsiteY85" fmla="*/ 134863 h 284744"/>
                <a:gd name="connsiteX86" fmla="*/ 1268574 w 1442455"/>
                <a:gd name="connsiteY86" fmla="*/ 97082 h 284744"/>
                <a:gd name="connsiteX87" fmla="*/ 1265323 w 1442455"/>
                <a:gd name="connsiteY87" fmla="*/ 72773 h 284744"/>
                <a:gd name="connsiteX88" fmla="*/ 1223207 w 1442455"/>
                <a:gd name="connsiteY88" fmla="*/ 69057 h 284744"/>
                <a:gd name="connsiteX89" fmla="*/ 1189143 w 1442455"/>
                <a:gd name="connsiteY89" fmla="*/ 82063 h 284744"/>
                <a:gd name="connsiteX90" fmla="*/ 1189143 w 1442455"/>
                <a:gd name="connsiteY90" fmla="*/ 67199 h 284744"/>
                <a:gd name="connsiteX91" fmla="*/ 1154924 w 1442455"/>
                <a:gd name="connsiteY91" fmla="*/ 71689 h 284744"/>
                <a:gd name="connsiteX92" fmla="*/ 1154924 w 1442455"/>
                <a:gd name="connsiteY92" fmla="*/ 224203 h 284744"/>
                <a:gd name="connsiteX93" fmla="*/ 1189143 w 1442455"/>
                <a:gd name="connsiteY93" fmla="*/ 224203 h 284744"/>
                <a:gd name="connsiteX94" fmla="*/ 1189143 w 1442455"/>
                <a:gd name="connsiteY94" fmla="*/ 100953 h 284744"/>
                <a:gd name="connsiteX95" fmla="*/ 1222123 w 1442455"/>
                <a:gd name="connsiteY95" fmla="*/ 88257 h 284744"/>
                <a:gd name="connsiteX96" fmla="*/ 1268574 w 1442455"/>
                <a:gd name="connsiteY96" fmla="*/ 97082 h 284744"/>
                <a:gd name="connsiteX97" fmla="*/ 1442301 w 1442455"/>
                <a:gd name="connsiteY97" fmla="*/ 66580 h 284744"/>
                <a:gd name="connsiteX98" fmla="*/ 1417062 w 1442455"/>
                <a:gd name="connsiteY98" fmla="*/ 66580 h 284744"/>
                <a:gd name="connsiteX99" fmla="*/ 1365966 w 1442455"/>
                <a:gd name="connsiteY99" fmla="*/ 179301 h 284744"/>
                <a:gd name="connsiteX100" fmla="*/ 1321064 w 1442455"/>
                <a:gd name="connsiteY100" fmla="*/ 66425 h 284744"/>
                <a:gd name="connsiteX101" fmla="*/ 1288084 w 1442455"/>
                <a:gd name="connsiteY101" fmla="*/ 70760 h 284744"/>
                <a:gd name="connsiteX102" fmla="*/ 1342431 w 1442455"/>
                <a:gd name="connsiteY102" fmla="*/ 205158 h 284744"/>
                <a:gd name="connsiteX103" fmla="*/ 1346921 w 1442455"/>
                <a:gd name="connsiteY103" fmla="*/ 223429 h 284744"/>
                <a:gd name="connsiteX104" fmla="*/ 1292574 w 1442455"/>
                <a:gd name="connsiteY104" fmla="*/ 261209 h 284744"/>
                <a:gd name="connsiteX105" fmla="*/ 1292574 w 1442455"/>
                <a:gd name="connsiteY105" fmla="*/ 284744 h 284744"/>
                <a:gd name="connsiteX106" fmla="*/ 1298303 w 1442455"/>
                <a:gd name="connsiteY106" fmla="*/ 284744 h 284744"/>
                <a:gd name="connsiteX107" fmla="*/ 1370147 w 1442455"/>
                <a:gd name="connsiteY107" fmla="*/ 225751 h 284744"/>
                <a:gd name="connsiteX108" fmla="*/ 1442455 w 1442455"/>
                <a:gd name="connsiteY108" fmla="*/ 66425 h 284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</a:cxnLst>
              <a:rect l="l" t="t" r="r" b="b"/>
              <a:pathLst>
                <a:path w="1442455" h="284744">
                  <a:moveTo>
                    <a:pt x="155920" y="113650"/>
                  </a:moveTo>
                  <a:cubicBezTo>
                    <a:pt x="155920" y="149107"/>
                    <a:pt x="138269" y="182397"/>
                    <a:pt x="102966" y="198191"/>
                  </a:cubicBezTo>
                  <a:cubicBezTo>
                    <a:pt x="86863" y="205313"/>
                    <a:pt x="63328" y="207326"/>
                    <a:pt x="38399" y="207326"/>
                  </a:cubicBezTo>
                  <a:lnTo>
                    <a:pt x="38399" y="20129"/>
                  </a:lnTo>
                  <a:cubicBezTo>
                    <a:pt x="63328" y="20129"/>
                    <a:pt x="86863" y="21987"/>
                    <a:pt x="102966" y="29109"/>
                  </a:cubicBezTo>
                  <a:cubicBezTo>
                    <a:pt x="138269" y="44903"/>
                    <a:pt x="155920" y="78192"/>
                    <a:pt x="155920" y="113650"/>
                  </a:cubicBezTo>
                  <a:moveTo>
                    <a:pt x="198036" y="113495"/>
                  </a:moveTo>
                  <a:cubicBezTo>
                    <a:pt x="198036" y="82063"/>
                    <a:pt x="183791" y="50632"/>
                    <a:pt x="158088" y="30658"/>
                  </a:cubicBezTo>
                  <a:cubicBezTo>
                    <a:pt x="134243" y="12077"/>
                    <a:pt x="100179" y="3561"/>
                    <a:pt x="64722" y="3561"/>
                  </a:cubicBezTo>
                  <a:lnTo>
                    <a:pt x="0" y="3561"/>
                  </a:lnTo>
                  <a:lnTo>
                    <a:pt x="0" y="223584"/>
                  </a:lnTo>
                  <a:lnTo>
                    <a:pt x="64722" y="223584"/>
                  </a:lnTo>
                  <a:cubicBezTo>
                    <a:pt x="100024" y="223584"/>
                    <a:pt x="134708" y="215223"/>
                    <a:pt x="158552" y="196797"/>
                  </a:cubicBezTo>
                  <a:cubicBezTo>
                    <a:pt x="184410" y="176668"/>
                    <a:pt x="197881" y="145237"/>
                    <a:pt x="197881" y="113650"/>
                  </a:cubicBezTo>
                  <a:moveTo>
                    <a:pt x="230706" y="223584"/>
                  </a:moveTo>
                  <a:lnTo>
                    <a:pt x="264925" y="223584"/>
                  </a:lnTo>
                  <a:lnTo>
                    <a:pt x="264925" y="66580"/>
                  </a:lnTo>
                  <a:lnTo>
                    <a:pt x="230706" y="71070"/>
                  </a:lnTo>
                  <a:lnTo>
                    <a:pt x="230706" y="223584"/>
                  </a:lnTo>
                  <a:close/>
                  <a:moveTo>
                    <a:pt x="270344" y="19819"/>
                  </a:moveTo>
                  <a:cubicBezTo>
                    <a:pt x="270344" y="8826"/>
                    <a:pt x="259351" y="0"/>
                    <a:pt x="246499" y="0"/>
                  </a:cubicBezTo>
                  <a:cubicBezTo>
                    <a:pt x="232874" y="0"/>
                    <a:pt x="222190" y="8826"/>
                    <a:pt x="222190" y="19819"/>
                  </a:cubicBezTo>
                  <a:cubicBezTo>
                    <a:pt x="222190" y="30812"/>
                    <a:pt x="232874" y="39638"/>
                    <a:pt x="246499" y="39638"/>
                  </a:cubicBezTo>
                  <a:cubicBezTo>
                    <a:pt x="259196" y="39638"/>
                    <a:pt x="270344" y="31432"/>
                    <a:pt x="270344" y="19819"/>
                  </a:cubicBezTo>
                  <a:moveTo>
                    <a:pt x="428897" y="179301"/>
                  </a:moveTo>
                  <a:cubicBezTo>
                    <a:pt x="428897" y="152824"/>
                    <a:pt x="404897" y="141056"/>
                    <a:pt x="382136" y="132075"/>
                  </a:cubicBezTo>
                  <a:cubicBezTo>
                    <a:pt x="376407" y="129753"/>
                    <a:pt x="362782" y="125263"/>
                    <a:pt x="351169" y="118914"/>
                  </a:cubicBezTo>
                  <a:cubicBezTo>
                    <a:pt x="342808" y="114424"/>
                    <a:pt x="337853" y="109005"/>
                    <a:pt x="337853" y="101882"/>
                  </a:cubicBezTo>
                  <a:cubicBezTo>
                    <a:pt x="337853" y="88102"/>
                    <a:pt x="351478" y="83147"/>
                    <a:pt x="367736" y="83147"/>
                  </a:cubicBezTo>
                  <a:cubicBezTo>
                    <a:pt x="390342" y="83147"/>
                    <a:pt x="416819" y="96463"/>
                    <a:pt x="416819" y="96463"/>
                  </a:cubicBezTo>
                  <a:lnTo>
                    <a:pt x="416819" y="72773"/>
                  </a:lnTo>
                  <a:cubicBezTo>
                    <a:pt x="416819" y="72773"/>
                    <a:pt x="392200" y="66889"/>
                    <a:pt x="371607" y="66889"/>
                  </a:cubicBezTo>
                  <a:cubicBezTo>
                    <a:pt x="325311" y="66889"/>
                    <a:pt x="306266" y="84850"/>
                    <a:pt x="306266" y="110863"/>
                  </a:cubicBezTo>
                  <a:cubicBezTo>
                    <a:pt x="306266" y="133314"/>
                    <a:pt x="330576" y="144308"/>
                    <a:pt x="353027" y="153443"/>
                  </a:cubicBezTo>
                  <a:cubicBezTo>
                    <a:pt x="358756" y="155765"/>
                    <a:pt x="372536" y="160875"/>
                    <a:pt x="383994" y="167378"/>
                  </a:cubicBezTo>
                  <a:cubicBezTo>
                    <a:pt x="392355" y="172178"/>
                    <a:pt x="397310" y="178062"/>
                    <a:pt x="397310" y="185494"/>
                  </a:cubicBezTo>
                  <a:cubicBezTo>
                    <a:pt x="397310" y="207171"/>
                    <a:pt x="374394" y="209958"/>
                    <a:pt x="361078" y="211042"/>
                  </a:cubicBezTo>
                  <a:cubicBezTo>
                    <a:pt x="338937" y="212745"/>
                    <a:pt x="305337" y="208255"/>
                    <a:pt x="305337" y="208255"/>
                  </a:cubicBezTo>
                  <a:lnTo>
                    <a:pt x="305337" y="221106"/>
                  </a:lnTo>
                  <a:cubicBezTo>
                    <a:pt x="305337" y="221106"/>
                    <a:pt x="325311" y="227145"/>
                    <a:pt x="357672" y="227145"/>
                  </a:cubicBezTo>
                  <a:cubicBezTo>
                    <a:pt x="397775" y="227145"/>
                    <a:pt x="428897" y="213055"/>
                    <a:pt x="428897" y="179301"/>
                  </a:cubicBezTo>
                  <a:moveTo>
                    <a:pt x="551063" y="227145"/>
                  </a:moveTo>
                  <a:cubicBezTo>
                    <a:pt x="576920" y="227145"/>
                    <a:pt x="594726" y="221416"/>
                    <a:pt x="594726" y="221416"/>
                  </a:cubicBezTo>
                  <a:lnTo>
                    <a:pt x="594726" y="208565"/>
                  </a:lnTo>
                  <a:cubicBezTo>
                    <a:pt x="594726" y="208565"/>
                    <a:pt x="581565" y="210887"/>
                    <a:pt x="571191" y="210887"/>
                  </a:cubicBezTo>
                  <a:cubicBezTo>
                    <a:pt x="546108" y="210887"/>
                    <a:pt x="519940" y="200049"/>
                    <a:pt x="507244" y="185494"/>
                  </a:cubicBezTo>
                  <a:cubicBezTo>
                    <a:pt x="494083" y="170475"/>
                    <a:pt x="493154" y="151120"/>
                    <a:pt x="493154" y="131301"/>
                  </a:cubicBezTo>
                  <a:cubicBezTo>
                    <a:pt x="493154" y="113960"/>
                    <a:pt x="501670" y="82992"/>
                    <a:pt x="543166" y="82992"/>
                  </a:cubicBezTo>
                  <a:cubicBezTo>
                    <a:pt x="565462" y="82992"/>
                    <a:pt x="591320" y="96308"/>
                    <a:pt x="591320" y="96308"/>
                  </a:cubicBezTo>
                  <a:lnTo>
                    <a:pt x="591320" y="72618"/>
                  </a:lnTo>
                  <a:cubicBezTo>
                    <a:pt x="591320" y="72618"/>
                    <a:pt x="568869" y="66734"/>
                    <a:pt x="534185" y="66734"/>
                  </a:cubicBezTo>
                  <a:cubicBezTo>
                    <a:pt x="476586" y="66734"/>
                    <a:pt x="455683" y="101263"/>
                    <a:pt x="455683" y="142140"/>
                  </a:cubicBezTo>
                  <a:cubicBezTo>
                    <a:pt x="455683" y="191687"/>
                    <a:pt x="481541" y="226835"/>
                    <a:pt x="550908" y="226835"/>
                  </a:cubicBezTo>
                  <a:moveTo>
                    <a:pt x="746466" y="147559"/>
                  </a:moveTo>
                  <a:cubicBezTo>
                    <a:pt x="746466" y="172643"/>
                    <a:pt x="743060" y="210732"/>
                    <a:pt x="701409" y="210732"/>
                  </a:cubicBezTo>
                  <a:cubicBezTo>
                    <a:pt x="662390" y="210732"/>
                    <a:pt x="655267" y="172178"/>
                    <a:pt x="655267" y="147559"/>
                  </a:cubicBezTo>
                  <a:cubicBezTo>
                    <a:pt x="655267" y="120463"/>
                    <a:pt x="657590" y="82837"/>
                    <a:pt x="700635" y="82837"/>
                  </a:cubicBezTo>
                  <a:cubicBezTo>
                    <a:pt x="739963" y="82837"/>
                    <a:pt x="746466" y="120618"/>
                    <a:pt x="746466" y="147559"/>
                  </a:cubicBezTo>
                  <a:moveTo>
                    <a:pt x="783782" y="147249"/>
                  </a:moveTo>
                  <a:cubicBezTo>
                    <a:pt x="783782" y="98321"/>
                    <a:pt x="752505" y="66734"/>
                    <a:pt x="700170" y="66734"/>
                  </a:cubicBezTo>
                  <a:cubicBezTo>
                    <a:pt x="641952" y="66734"/>
                    <a:pt x="617797" y="99869"/>
                    <a:pt x="617797" y="147714"/>
                  </a:cubicBezTo>
                  <a:cubicBezTo>
                    <a:pt x="617797" y="195558"/>
                    <a:pt x="647526" y="226990"/>
                    <a:pt x="700944" y="226990"/>
                  </a:cubicBezTo>
                  <a:cubicBezTo>
                    <a:pt x="754363" y="226990"/>
                    <a:pt x="783782" y="196642"/>
                    <a:pt x="783782" y="147404"/>
                  </a:cubicBezTo>
                  <a:moveTo>
                    <a:pt x="891548" y="226990"/>
                  </a:moveTo>
                  <a:lnTo>
                    <a:pt x="964940" y="70296"/>
                  </a:lnTo>
                  <a:lnTo>
                    <a:pt x="939237" y="70296"/>
                  </a:lnTo>
                  <a:lnTo>
                    <a:pt x="886748" y="185029"/>
                  </a:lnTo>
                  <a:lnTo>
                    <a:pt x="831007" y="70296"/>
                  </a:lnTo>
                  <a:lnTo>
                    <a:pt x="796788" y="74786"/>
                  </a:lnTo>
                  <a:lnTo>
                    <a:pt x="870645" y="226990"/>
                  </a:lnTo>
                  <a:lnTo>
                    <a:pt x="891548" y="226990"/>
                  </a:lnTo>
                  <a:close/>
                  <a:moveTo>
                    <a:pt x="1009997" y="120308"/>
                  </a:moveTo>
                  <a:cubicBezTo>
                    <a:pt x="1011701" y="108076"/>
                    <a:pt x="1018978" y="82992"/>
                    <a:pt x="1050100" y="82992"/>
                  </a:cubicBezTo>
                  <a:cubicBezTo>
                    <a:pt x="1071468" y="82992"/>
                    <a:pt x="1084319" y="101108"/>
                    <a:pt x="1084319" y="120308"/>
                  </a:cubicBezTo>
                  <a:lnTo>
                    <a:pt x="1009997" y="120308"/>
                  </a:lnTo>
                  <a:close/>
                  <a:moveTo>
                    <a:pt x="1009378" y="134863"/>
                  </a:moveTo>
                  <a:lnTo>
                    <a:pt x="1122564" y="134863"/>
                  </a:lnTo>
                  <a:lnTo>
                    <a:pt x="1122564" y="128205"/>
                  </a:lnTo>
                  <a:cubicBezTo>
                    <a:pt x="1122564" y="89031"/>
                    <a:pt x="1092990" y="66734"/>
                    <a:pt x="1055210" y="66734"/>
                  </a:cubicBezTo>
                  <a:cubicBezTo>
                    <a:pt x="996991" y="66734"/>
                    <a:pt x="975159" y="95224"/>
                    <a:pt x="975159" y="142140"/>
                  </a:cubicBezTo>
                  <a:cubicBezTo>
                    <a:pt x="975159" y="196642"/>
                    <a:pt x="1009223" y="226835"/>
                    <a:pt x="1067597" y="226835"/>
                  </a:cubicBezTo>
                  <a:cubicBezTo>
                    <a:pt x="1099338" y="226835"/>
                    <a:pt x="1117918" y="220487"/>
                    <a:pt x="1117918" y="220487"/>
                  </a:cubicBezTo>
                  <a:lnTo>
                    <a:pt x="1117918" y="206242"/>
                  </a:lnTo>
                  <a:cubicBezTo>
                    <a:pt x="1117918" y="206242"/>
                    <a:pt x="1100886" y="210732"/>
                    <a:pt x="1088190" y="210732"/>
                  </a:cubicBezTo>
                  <a:cubicBezTo>
                    <a:pt x="1062332" y="210732"/>
                    <a:pt x="1038487" y="201442"/>
                    <a:pt x="1025481" y="187197"/>
                  </a:cubicBezTo>
                  <a:cubicBezTo>
                    <a:pt x="1011856" y="172333"/>
                    <a:pt x="1009378" y="150965"/>
                    <a:pt x="1009378" y="134863"/>
                  </a:cubicBezTo>
                  <a:moveTo>
                    <a:pt x="1268574" y="97082"/>
                  </a:moveTo>
                  <a:lnTo>
                    <a:pt x="1265323" y="72773"/>
                  </a:lnTo>
                  <a:cubicBezTo>
                    <a:pt x="1261916" y="71999"/>
                    <a:pt x="1242562" y="67664"/>
                    <a:pt x="1223207" y="69057"/>
                  </a:cubicBezTo>
                  <a:cubicBezTo>
                    <a:pt x="1207259" y="70141"/>
                    <a:pt x="1195801" y="77728"/>
                    <a:pt x="1189143" y="82063"/>
                  </a:cubicBezTo>
                  <a:lnTo>
                    <a:pt x="1189143" y="67199"/>
                  </a:lnTo>
                  <a:lnTo>
                    <a:pt x="1154924" y="71689"/>
                  </a:lnTo>
                  <a:lnTo>
                    <a:pt x="1154924" y="224203"/>
                  </a:lnTo>
                  <a:lnTo>
                    <a:pt x="1189143" y="224203"/>
                  </a:lnTo>
                  <a:lnTo>
                    <a:pt x="1189143" y="100953"/>
                  </a:lnTo>
                  <a:cubicBezTo>
                    <a:pt x="1197504" y="94450"/>
                    <a:pt x="1207104" y="89031"/>
                    <a:pt x="1222123" y="88257"/>
                  </a:cubicBezTo>
                  <a:cubicBezTo>
                    <a:pt x="1247362" y="86863"/>
                    <a:pt x="1268574" y="97082"/>
                    <a:pt x="1268574" y="97082"/>
                  </a:cubicBezTo>
                  <a:moveTo>
                    <a:pt x="1442301" y="66580"/>
                  </a:moveTo>
                  <a:lnTo>
                    <a:pt x="1417062" y="66580"/>
                  </a:lnTo>
                  <a:lnTo>
                    <a:pt x="1365966" y="179301"/>
                  </a:lnTo>
                  <a:lnTo>
                    <a:pt x="1321064" y="66425"/>
                  </a:lnTo>
                  <a:lnTo>
                    <a:pt x="1288084" y="70760"/>
                  </a:lnTo>
                  <a:lnTo>
                    <a:pt x="1342431" y="205158"/>
                  </a:lnTo>
                  <a:cubicBezTo>
                    <a:pt x="1342431" y="205158"/>
                    <a:pt x="1346921" y="214758"/>
                    <a:pt x="1346921" y="223429"/>
                  </a:cubicBezTo>
                  <a:cubicBezTo>
                    <a:pt x="1346921" y="235042"/>
                    <a:pt x="1331128" y="263686"/>
                    <a:pt x="1292574" y="261209"/>
                  </a:cubicBezTo>
                  <a:lnTo>
                    <a:pt x="1292574" y="284744"/>
                  </a:lnTo>
                  <a:lnTo>
                    <a:pt x="1298303" y="284744"/>
                  </a:lnTo>
                  <a:cubicBezTo>
                    <a:pt x="1336857" y="284744"/>
                    <a:pt x="1358070" y="251145"/>
                    <a:pt x="1370147" y="225751"/>
                  </a:cubicBezTo>
                  <a:lnTo>
                    <a:pt x="1442455" y="66425"/>
                  </a:lnTo>
                  <a:close/>
                </a:path>
              </a:pathLst>
            </a:custGeom>
            <a:grpFill/>
            <a:ln w="154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ZA"/>
            </a:p>
          </p:txBody>
        </p:sp>
      </p:grpSp>
      <p:sp>
        <p:nvSpPr>
          <p:cNvPr id="19" name="Rectangle: Top Corners Rounded 18">
            <a:extLst>
              <a:ext uri="{FF2B5EF4-FFF2-40B4-BE49-F238E27FC236}">
                <a16:creationId xmlns:a16="http://schemas.microsoft.com/office/drawing/2014/main" id="{F8495137-E30A-C978-A192-F4D8C3985F89}"/>
              </a:ext>
            </a:extLst>
          </p:cNvPr>
          <p:cNvSpPr/>
          <p:nvPr userDrawn="1"/>
        </p:nvSpPr>
        <p:spPr>
          <a:xfrm rot="16200000">
            <a:off x="5217824" y="-109104"/>
            <a:ext cx="1759528" cy="11417300"/>
          </a:xfrm>
          <a:prstGeom prst="round2SameRect">
            <a:avLst>
              <a:gd name="adj1" fmla="val 5294"/>
              <a:gd name="adj2" fmla="val 0"/>
            </a:avLst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pic>
        <p:nvPicPr>
          <p:cNvPr id="20" name="Graphic 19">
            <a:extLst>
              <a:ext uri="{FF2B5EF4-FFF2-40B4-BE49-F238E27FC236}">
                <a16:creationId xmlns:a16="http://schemas.microsoft.com/office/drawing/2014/main" id="{7E89F34E-4A72-09E5-D3C9-DEDA6C30AD1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20267" y="4910088"/>
            <a:ext cx="788566" cy="1563297"/>
          </a:xfrm>
          <a:prstGeom prst="rect">
            <a:avLst/>
          </a:prstGeom>
        </p:spPr>
      </p:pic>
      <p:grpSp>
        <p:nvGrpSpPr>
          <p:cNvPr id="21" name="Graphic 35">
            <a:extLst>
              <a:ext uri="{FF2B5EF4-FFF2-40B4-BE49-F238E27FC236}">
                <a16:creationId xmlns:a16="http://schemas.microsoft.com/office/drawing/2014/main" id="{8EACA996-0D70-941E-A7A5-414E50AA8F5E}"/>
              </a:ext>
            </a:extLst>
          </p:cNvPr>
          <p:cNvGrpSpPr/>
          <p:nvPr userDrawn="1"/>
        </p:nvGrpSpPr>
        <p:grpSpPr>
          <a:xfrm flipH="1">
            <a:off x="11803642" y="4910088"/>
            <a:ext cx="788566" cy="1563297"/>
            <a:chOff x="11719490" y="4297905"/>
            <a:chExt cx="1117593" cy="2215579"/>
          </a:xfr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  <a:tileRect/>
          </a:gra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7951BFE-07D8-AF95-438F-3C8C6AFE2517}"/>
                </a:ext>
              </a:extLst>
            </p:cNvPr>
            <p:cNvSpPr/>
            <p:nvPr/>
          </p:nvSpPr>
          <p:spPr>
            <a:xfrm>
              <a:off x="12591016" y="4308688"/>
              <a:ext cx="237243" cy="411744"/>
            </a:xfrm>
            <a:custGeom>
              <a:avLst/>
              <a:gdLst>
                <a:gd name="connsiteX0" fmla="*/ 237243 w 237243"/>
                <a:gd name="connsiteY0" fmla="*/ 0 h 411744"/>
                <a:gd name="connsiteX1" fmla="*/ 0 w 237243"/>
                <a:gd name="connsiteY1" fmla="*/ 191167 h 411744"/>
                <a:gd name="connsiteX2" fmla="*/ 235283 w 237243"/>
                <a:gd name="connsiteY2" fmla="*/ 411745 h 411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7243" h="411744">
                  <a:moveTo>
                    <a:pt x="237243" y="0"/>
                  </a:moveTo>
                  <a:lnTo>
                    <a:pt x="0" y="191167"/>
                  </a:lnTo>
                  <a:lnTo>
                    <a:pt x="235283" y="411745"/>
                  </a:lnTo>
                  <a:close/>
                </a:path>
              </a:pathLst>
            </a:custGeom>
            <a:grpFill/>
            <a:ln w="977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Open Sans"/>
                <a:ea typeface="+mn-ea"/>
                <a:cs typeface="Open Sans" panose="020B0606030504020204" pitchFamily="34" charset="0"/>
              </a:endParaRPr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0753BEB0-9BB0-1348-4822-623BB89B2A98}"/>
                </a:ext>
              </a:extLst>
            </p:cNvPr>
            <p:cNvSpPr/>
            <p:nvPr/>
          </p:nvSpPr>
          <p:spPr>
            <a:xfrm>
              <a:off x="12129274" y="4706708"/>
              <a:ext cx="697025" cy="932307"/>
            </a:xfrm>
            <a:custGeom>
              <a:avLst/>
              <a:gdLst>
                <a:gd name="connsiteX0" fmla="*/ 697025 w 697025"/>
                <a:gd name="connsiteY0" fmla="*/ 459782 h 932307"/>
                <a:gd name="connsiteX1" fmla="*/ 697025 w 697025"/>
                <a:gd name="connsiteY1" fmla="*/ 932308 h 932307"/>
                <a:gd name="connsiteX2" fmla="*/ 0 w 697025"/>
                <a:gd name="connsiteY2" fmla="*/ 231361 h 932307"/>
                <a:gd name="connsiteX3" fmla="*/ 237243 w 697025"/>
                <a:gd name="connsiteY3" fmla="*/ 0 h 932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7025" h="932307">
                  <a:moveTo>
                    <a:pt x="697025" y="459782"/>
                  </a:moveTo>
                  <a:lnTo>
                    <a:pt x="697025" y="932308"/>
                  </a:lnTo>
                  <a:lnTo>
                    <a:pt x="0" y="231361"/>
                  </a:lnTo>
                  <a:lnTo>
                    <a:pt x="237243" y="0"/>
                  </a:lnTo>
                  <a:close/>
                </a:path>
              </a:pathLst>
            </a:custGeom>
            <a:grpFill/>
            <a:ln w="977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Open Sans"/>
                <a:ea typeface="+mn-ea"/>
                <a:cs typeface="Open Sans" panose="020B0606030504020204" pitchFamily="34" charset="0"/>
              </a:endParaRPr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740138E9-E8B7-8DD6-FCE8-605E645B369D}"/>
                </a:ext>
              </a:extLst>
            </p:cNvPr>
            <p:cNvSpPr/>
            <p:nvPr/>
          </p:nvSpPr>
          <p:spPr>
            <a:xfrm>
              <a:off x="11726352" y="5166490"/>
              <a:ext cx="1097986" cy="1337190"/>
            </a:xfrm>
            <a:custGeom>
              <a:avLst/>
              <a:gdLst>
                <a:gd name="connsiteX0" fmla="*/ 1097986 w 1097986"/>
                <a:gd name="connsiteY0" fmla="*/ 912701 h 1337190"/>
                <a:gd name="connsiteX1" fmla="*/ 618598 w 1097986"/>
                <a:gd name="connsiteY1" fmla="*/ 450959 h 1337190"/>
                <a:gd name="connsiteX2" fmla="*/ 202931 w 1097986"/>
                <a:gd name="connsiteY2" fmla="*/ 0 h 1337190"/>
                <a:gd name="connsiteX3" fmla="*/ 0 w 1097986"/>
                <a:gd name="connsiteY3" fmla="*/ 237243 h 1337190"/>
                <a:gd name="connsiteX4" fmla="*/ 479389 w 1097986"/>
                <a:gd name="connsiteY4" fmla="*/ 748983 h 1337190"/>
                <a:gd name="connsiteX5" fmla="*/ 1097986 w 1097986"/>
                <a:gd name="connsiteY5" fmla="*/ 1337190 h 1337190"/>
                <a:gd name="connsiteX6" fmla="*/ 1097986 w 1097986"/>
                <a:gd name="connsiteY6" fmla="*/ 912701 h 1337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97986" h="1337190">
                  <a:moveTo>
                    <a:pt x="1097986" y="912701"/>
                  </a:moveTo>
                  <a:cubicBezTo>
                    <a:pt x="1097986" y="912701"/>
                    <a:pt x="640165" y="472526"/>
                    <a:pt x="618598" y="450959"/>
                  </a:cubicBezTo>
                  <a:cubicBezTo>
                    <a:pt x="597030" y="429391"/>
                    <a:pt x="202931" y="0"/>
                    <a:pt x="202931" y="0"/>
                  </a:cubicBezTo>
                  <a:lnTo>
                    <a:pt x="0" y="237243"/>
                  </a:lnTo>
                  <a:cubicBezTo>
                    <a:pt x="0" y="237243"/>
                    <a:pt x="327435" y="598010"/>
                    <a:pt x="479389" y="748983"/>
                  </a:cubicBezTo>
                  <a:cubicBezTo>
                    <a:pt x="730357" y="997011"/>
                    <a:pt x="1097986" y="1337190"/>
                    <a:pt x="1097986" y="1337190"/>
                  </a:cubicBezTo>
                  <a:lnTo>
                    <a:pt x="1097986" y="912701"/>
                  </a:lnTo>
                  <a:close/>
                </a:path>
              </a:pathLst>
            </a:custGeom>
            <a:grpFill/>
            <a:ln w="977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Open Sans"/>
                <a:ea typeface="+mn-ea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289631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82814E4-43A6-4B3C-928A-9A985C17F5A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8936" y="388938"/>
            <a:ext cx="11417302" cy="342584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3442633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6824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White slide with nu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66664266"/>
              </p:ext>
            </p:extLst>
          </p:nvPr>
        </p:nvGraphicFramePr>
        <p:xfrm>
          <a:off x="1589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425" imgH="424" progId="TCLayout.ActiveDocument.1">
                  <p:embed/>
                </p:oleObj>
              </mc:Choice>
              <mc:Fallback>
                <p:oleObj name="think-cell Slide" r:id="rId3" imgW="425" imgH="424" progId="TCLayout.ActiveDocument.1">
                  <p:embed/>
                  <p:pic>
                    <p:nvPicPr>
                      <p:cNvPr id="3" name="Object 2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9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97562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146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1031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6.xml"/><Relationship Id="rId18" Type="http://schemas.openxmlformats.org/officeDocument/2006/relationships/image" Target="../media/image5.png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6" Type="http://schemas.openxmlformats.org/officeDocument/2006/relationships/slideLayout" Target="../slideLayouts/slideLayout19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3.xml"/><Relationship Id="rId19" Type="http://schemas.openxmlformats.org/officeDocument/2006/relationships/image" Target="../media/image6.svg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8936" y="388938"/>
            <a:ext cx="10080000" cy="34258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 dirty="0"/>
              <a:t>Add title</a:t>
            </a:r>
            <a:endParaRPr lang="en-Z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938" y="1228725"/>
            <a:ext cx="11417300" cy="511651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Add first level 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25" name="TextBox 24"/>
          <p:cNvSpPr txBox="1"/>
          <p:nvPr userDrawn="1"/>
        </p:nvSpPr>
        <p:spPr>
          <a:xfrm>
            <a:off x="11538668" y="6537106"/>
            <a:ext cx="28567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fld id="{F5B70F39-3BA5-41DB-94FE-5B2C294E2A29}" type="slidenum">
              <a:rPr lang="en-ZA" sz="1000" smtClean="0">
                <a:solidFill>
                  <a:schemeClr val="bg2"/>
                </a:solidFill>
              </a:rPr>
              <a:t>‹#›</a:t>
            </a:fld>
            <a:endParaRPr lang="en-ZA" sz="1000">
              <a:solidFill>
                <a:schemeClr val="bg2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A3DBACB-6120-624F-A0D5-2F9B46C4BF97}"/>
              </a:ext>
            </a:extLst>
          </p:cNvPr>
          <p:cNvSpPr/>
          <p:nvPr userDrawn="1"/>
        </p:nvSpPr>
        <p:spPr>
          <a:xfrm>
            <a:off x="322262" y="6789625"/>
            <a:ext cx="11534776" cy="7033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ED284CA2-E089-70A1-FBF5-5ABF864CEB11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424004" y="388938"/>
            <a:ext cx="382234" cy="382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9009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7" r:id="rId2"/>
    <p:sldLayoutId id="2147483668" r:id="rId3"/>
  </p:sldLayoutIdLst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0" kern="1200" cap="all" baseline="0">
          <a:solidFill>
            <a:schemeClr val="bg2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buFont typeface="Wingdings" panose="05000000000000000000" pitchFamily="2" charset="2"/>
        <a:buChar char="§"/>
        <a:defRPr sz="1400" kern="1200">
          <a:solidFill>
            <a:schemeClr val="bg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0"/>
        </a:spcBef>
        <a:buClr>
          <a:schemeClr val="tx1"/>
        </a:buClr>
        <a:buFont typeface="Open Sans Light" panose="020B0306030504020204" pitchFamily="34" charset="0"/>
        <a:buChar char="–"/>
        <a:defRPr sz="1400" kern="1200">
          <a:solidFill>
            <a:schemeClr val="bg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0"/>
        </a:spcBef>
        <a:buClr>
          <a:schemeClr val="tx1"/>
        </a:buClr>
        <a:buFont typeface="Wingdings" panose="05000000000000000000" pitchFamily="2" charset="2"/>
        <a:buChar char="§"/>
        <a:defRPr sz="1400" kern="1200">
          <a:solidFill>
            <a:schemeClr val="bg2"/>
          </a:solidFill>
          <a:latin typeface="+mn-lt"/>
          <a:ea typeface="+mn-ea"/>
          <a:cs typeface="+mn-cs"/>
        </a:defRPr>
      </a:lvl3pPr>
      <a:lvl4pPr marL="1657350" indent="-285750" algn="l" defTabSz="914400" rtl="0" eaLnBrk="1" latinLnBrk="0" hangingPunct="1">
        <a:lnSpc>
          <a:spcPct val="100000"/>
        </a:lnSpc>
        <a:spcBef>
          <a:spcPts val="0"/>
        </a:spcBef>
        <a:buClr>
          <a:schemeClr val="tx1"/>
        </a:buClr>
        <a:buFont typeface="Wingdings" panose="05000000000000000000" pitchFamily="2" charset="2"/>
        <a:buChar char="§"/>
        <a:defRPr sz="1400" kern="1200">
          <a:solidFill>
            <a:schemeClr val="bg2"/>
          </a:solidFill>
          <a:latin typeface="+mn-lt"/>
          <a:ea typeface="+mn-ea"/>
          <a:cs typeface="+mn-cs"/>
        </a:defRPr>
      </a:lvl4pPr>
      <a:lvl5pPr marL="2114550" indent="-285750" algn="l" defTabSz="914400" rtl="0" eaLnBrk="1" latinLnBrk="0" hangingPunct="1">
        <a:lnSpc>
          <a:spcPct val="100000"/>
        </a:lnSpc>
        <a:spcBef>
          <a:spcPts val="0"/>
        </a:spcBef>
        <a:buClr>
          <a:schemeClr val="tx1"/>
        </a:buClr>
        <a:buFont typeface="Wingdings" panose="05000000000000000000" pitchFamily="2" charset="2"/>
        <a:buChar char="§"/>
        <a:defRPr sz="14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45">
          <p15:clr>
            <a:srgbClr val="F26B43"/>
          </p15:clr>
        </p15:guide>
        <p15:guide id="2" pos="245">
          <p15:clr>
            <a:srgbClr val="F26B43"/>
          </p15:clr>
        </p15:guide>
        <p15:guide id="3" pos="7437">
          <p15:clr>
            <a:srgbClr val="F26B43"/>
          </p15:clr>
        </p15:guide>
        <p15:guide id="4" orient="horz" pos="3997">
          <p15:clr>
            <a:srgbClr val="F26B43"/>
          </p15:clr>
        </p15:guide>
        <p15:guide id="5" orient="horz" pos="777" userDrawn="1">
          <p15:clr>
            <a:srgbClr val="F26B43"/>
          </p15:clr>
        </p15:guide>
        <p15:guide id="6" pos="3840" userDrawn="1">
          <p15:clr>
            <a:srgbClr val="F26B43"/>
          </p15:clr>
        </p15:guide>
        <p15:guide id="7" pos="3976" userDrawn="1">
          <p15:clr>
            <a:srgbClr val="F26B43"/>
          </p15:clr>
        </p15:guide>
        <p15:guide id="8" pos="3704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8936" y="388938"/>
            <a:ext cx="10080000" cy="34258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 dirty="0"/>
              <a:t>Add title</a:t>
            </a:r>
            <a:endParaRPr lang="en-Z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938" y="1228725"/>
            <a:ext cx="11417300" cy="511651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Add first level 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25" name="TextBox 24"/>
          <p:cNvSpPr txBox="1"/>
          <p:nvPr userDrawn="1"/>
        </p:nvSpPr>
        <p:spPr>
          <a:xfrm>
            <a:off x="11538668" y="6537106"/>
            <a:ext cx="28567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fld id="{F5B70F39-3BA5-41DB-94FE-5B2C294E2A29}" type="slidenum">
              <a:rPr lang="en-ZA" sz="1000" smtClean="0">
                <a:solidFill>
                  <a:schemeClr val="bg2"/>
                </a:solidFill>
              </a:rPr>
              <a:t>‹#›</a:t>
            </a:fld>
            <a:endParaRPr lang="en-ZA" sz="1000">
              <a:solidFill>
                <a:schemeClr val="bg2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A3DBACB-6120-624F-A0D5-2F9B46C4BF97}"/>
              </a:ext>
            </a:extLst>
          </p:cNvPr>
          <p:cNvSpPr/>
          <p:nvPr userDrawn="1"/>
        </p:nvSpPr>
        <p:spPr>
          <a:xfrm>
            <a:off x="322262" y="6789625"/>
            <a:ext cx="11534776" cy="7033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ED284CA2-E089-70A1-FBF5-5ABF864CEB11}"/>
              </a:ext>
            </a:extLst>
          </p:cNvPr>
          <p:cNvPicPr>
            <a:picLocks noChangeAspect="1"/>
          </p:cNvPicPr>
          <p:nvPr userDrawn="1"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11424004" y="388938"/>
            <a:ext cx="382234" cy="382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86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4" r:id="rId1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0" kern="1200" cap="all" baseline="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0"/>
        </a:spcBef>
        <a:buClr>
          <a:schemeClr val="tx1"/>
        </a:buClr>
        <a:buFont typeface="Open Sans Light" panose="020B030603050402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0"/>
        </a:spcBef>
        <a:buClr>
          <a:schemeClr val="tx1"/>
        </a:buClr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57350" indent="-285750" algn="l" defTabSz="914400" rtl="0" eaLnBrk="1" latinLnBrk="0" hangingPunct="1">
        <a:lnSpc>
          <a:spcPct val="100000"/>
        </a:lnSpc>
        <a:spcBef>
          <a:spcPts val="0"/>
        </a:spcBef>
        <a:buClr>
          <a:schemeClr val="tx1"/>
        </a:buClr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114550" indent="-285750" algn="l" defTabSz="914400" rtl="0" eaLnBrk="1" latinLnBrk="0" hangingPunct="1">
        <a:lnSpc>
          <a:spcPct val="100000"/>
        </a:lnSpc>
        <a:spcBef>
          <a:spcPts val="0"/>
        </a:spcBef>
        <a:buClr>
          <a:schemeClr val="tx1"/>
        </a:buClr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45">
          <p15:clr>
            <a:srgbClr val="F26B43"/>
          </p15:clr>
        </p15:guide>
        <p15:guide id="2" pos="245">
          <p15:clr>
            <a:srgbClr val="F26B43"/>
          </p15:clr>
        </p15:guide>
        <p15:guide id="3" pos="7437">
          <p15:clr>
            <a:srgbClr val="F26B43"/>
          </p15:clr>
        </p15:guide>
        <p15:guide id="4" orient="horz" pos="3997">
          <p15:clr>
            <a:srgbClr val="F26B43"/>
          </p15:clr>
        </p15:guide>
        <p15:guide id="5" orient="horz" pos="777" userDrawn="1">
          <p15:clr>
            <a:srgbClr val="F26B43"/>
          </p15:clr>
        </p15:guide>
        <p15:guide id="6" pos="3840" userDrawn="1">
          <p15:clr>
            <a:srgbClr val="F26B43"/>
          </p15:clr>
        </p15:guide>
        <p15:guide id="7" pos="3976" userDrawn="1">
          <p15:clr>
            <a:srgbClr val="F26B43"/>
          </p15:clr>
        </p15:guide>
        <p15:guide id="8" pos="3704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A2C5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8936" y="388938"/>
            <a:ext cx="10080000" cy="34258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 dirty="0"/>
              <a:t>Add title</a:t>
            </a:r>
            <a:endParaRPr lang="en-Z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938" y="1228725"/>
            <a:ext cx="11417300" cy="511651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Add first level 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25" name="TextBox 24"/>
          <p:cNvSpPr txBox="1"/>
          <p:nvPr userDrawn="1"/>
        </p:nvSpPr>
        <p:spPr>
          <a:xfrm>
            <a:off x="11538668" y="6537106"/>
            <a:ext cx="28567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fld id="{F5B70F39-3BA5-41DB-94FE-5B2C294E2A29}" type="slidenum">
              <a:rPr lang="en-ZA" sz="1000" smtClean="0">
                <a:solidFill>
                  <a:schemeClr val="bg2"/>
                </a:solidFill>
              </a:rPr>
              <a:t>‹#›</a:t>
            </a:fld>
            <a:endParaRPr lang="en-ZA" sz="1000">
              <a:solidFill>
                <a:schemeClr val="bg2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A3DBACB-6120-624F-A0D5-2F9B46C4BF97}"/>
              </a:ext>
            </a:extLst>
          </p:cNvPr>
          <p:cNvSpPr/>
          <p:nvPr userDrawn="1"/>
        </p:nvSpPr>
        <p:spPr>
          <a:xfrm>
            <a:off x="322262" y="6789625"/>
            <a:ext cx="11534776" cy="7033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ED284CA2-E089-70A1-FBF5-5ABF864CEB11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424004" y="388938"/>
            <a:ext cx="382234" cy="382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2756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</p:sldLayoutIdLst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0" kern="1200" cap="all" baseline="0">
          <a:solidFill>
            <a:schemeClr val="bg2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buFont typeface="Wingdings" panose="05000000000000000000" pitchFamily="2" charset="2"/>
        <a:buChar char="§"/>
        <a:defRPr sz="1400" kern="1200">
          <a:solidFill>
            <a:schemeClr val="bg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0"/>
        </a:spcBef>
        <a:buClr>
          <a:schemeClr val="bg1"/>
        </a:buClr>
        <a:buFont typeface="Open Sans Light" panose="020B0306030504020204" pitchFamily="34" charset="0"/>
        <a:buChar char="–"/>
        <a:defRPr sz="1400" kern="1200">
          <a:solidFill>
            <a:schemeClr val="bg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0"/>
        </a:spcBef>
        <a:buClr>
          <a:schemeClr val="bg1"/>
        </a:buClr>
        <a:buFont typeface="Wingdings" panose="05000000000000000000" pitchFamily="2" charset="2"/>
        <a:buChar char="§"/>
        <a:defRPr sz="1400" kern="1200">
          <a:solidFill>
            <a:schemeClr val="bg2"/>
          </a:solidFill>
          <a:latin typeface="+mn-lt"/>
          <a:ea typeface="+mn-ea"/>
          <a:cs typeface="+mn-cs"/>
        </a:defRPr>
      </a:lvl3pPr>
      <a:lvl4pPr marL="1657350" indent="-285750" algn="l" defTabSz="914400" rtl="0" eaLnBrk="1" latinLnBrk="0" hangingPunct="1">
        <a:lnSpc>
          <a:spcPct val="100000"/>
        </a:lnSpc>
        <a:spcBef>
          <a:spcPts val="0"/>
        </a:spcBef>
        <a:buClr>
          <a:schemeClr val="bg1"/>
        </a:buClr>
        <a:buFont typeface="Wingdings" panose="05000000000000000000" pitchFamily="2" charset="2"/>
        <a:buChar char="§"/>
        <a:defRPr sz="1400" kern="1200">
          <a:solidFill>
            <a:schemeClr val="bg2"/>
          </a:solidFill>
          <a:latin typeface="+mn-lt"/>
          <a:ea typeface="+mn-ea"/>
          <a:cs typeface="+mn-cs"/>
        </a:defRPr>
      </a:lvl4pPr>
      <a:lvl5pPr marL="2114550" indent="-285750" algn="l" defTabSz="914400" rtl="0" eaLnBrk="1" latinLnBrk="0" hangingPunct="1">
        <a:lnSpc>
          <a:spcPct val="100000"/>
        </a:lnSpc>
        <a:spcBef>
          <a:spcPts val="0"/>
        </a:spcBef>
        <a:buClr>
          <a:schemeClr val="bg1"/>
        </a:buClr>
        <a:buFont typeface="Wingdings" panose="05000000000000000000" pitchFamily="2" charset="2"/>
        <a:buChar char="§"/>
        <a:defRPr sz="14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45">
          <p15:clr>
            <a:srgbClr val="F26B43"/>
          </p15:clr>
        </p15:guide>
        <p15:guide id="2" pos="245">
          <p15:clr>
            <a:srgbClr val="F26B43"/>
          </p15:clr>
        </p15:guide>
        <p15:guide id="3" pos="7437">
          <p15:clr>
            <a:srgbClr val="F26B43"/>
          </p15:clr>
        </p15:guide>
        <p15:guide id="4" orient="horz" pos="3997">
          <p15:clr>
            <a:srgbClr val="F26B43"/>
          </p15:clr>
        </p15:guide>
        <p15:guide id="5" orient="horz" pos="777">
          <p15:clr>
            <a:srgbClr val="F26B43"/>
          </p15:clr>
        </p15:guide>
        <p15:guide id="6" pos="3840">
          <p15:clr>
            <a:srgbClr val="F26B43"/>
          </p15:clr>
        </p15:guide>
        <p15:guide id="7" pos="3976">
          <p15:clr>
            <a:srgbClr val="F26B43"/>
          </p15:clr>
        </p15:guide>
        <p15:guide id="8" pos="370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8.svg"/><Relationship Id="rId3" Type="http://schemas.openxmlformats.org/officeDocument/2006/relationships/image" Target="../media/image18.svg"/><Relationship Id="rId7" Type="http://schemas.openxmlformats.org/officeDocument/2006/relationships/image" Target="../media/image22.svg"/><Relationship Id="rId12" Type="http://schemas.openxmlformats.org/officeDocument/2006/relationships/image" Target="../media/image27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1.png"/><Relationship Id="rId11" Type="http://schemas.openxmlformats.org/officeDocument/2006/relationships/image" Target="../media/image26.svg"/><Relationship Id="rId5" Type="http://schemas.openxmlformats.org/officeDocument/2006/relationships/image" Target="../media/image20.svg"/><Relationship Id="rId10" Type="http://schemas.openxmlformats.org/officeDocument/2006/relationships/image" Target="../media/image25.png"/><Relationship Id="rId4" Type="http://schemas.openxmlformats.org/officeDocument/2006/relationships/image" Target="../media/image19.png"/><Relationship Id="rId9" Type="http://schemas.openxmlformats.org/officeDocument/2006/relationships/image" Target="../media/image24.sv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svg"/><Relationship Id="rId13" Type="http://schemas.openxmlformats.org/officeDocument/2006/relationships/image" Target="../media/image44.png"/><Relationship Id="rId18" Type="http://schemas.openxmlformats.org/officeDocument/2006/relationships/image" Target="../media/image49.svg"/><Relationship Id="rId3" Type="http://schemas.openxmlformats.org/officeDocument/2006/relationships/image" Target="../media/image34.png"/><Relationship Id="rId21" Type="http://schemas.openxmlformats.org/officeDocument/2006/relationships/image" Target="../media/image52.png"/><Relationship Id="rId7" Type="http://schemas.openxmlformats.org/officeDocument/2006/relationships/image" Target="../media/image38.png"/><Relationship Id="rId12" Type="http://schemas.openxmlformats.org/officeDocument/2006/relationships/image" Target="../media/image43.svg"/><Relationship Id="rId17" Type="http://schemas.openxmlformats.org/officeDocument/2006/relationships/image" Target="../media/image48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47.svg"/><Relationship Id="rId20" Type="http://schemas.openxmlformats.org/officeDocument/2006/relationships/image" Target="../media/image51.sv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7.svg"/><Relationship Id="rId11" Type="http://schemas.openxmlformats.org/officeDocument/2006/relationships/image" Target="../media/image42.png"/><Relationship Id="rId5" Type="http://schemas.openxmlformats.org/officeDocument/2006/relationships/image" Target="../media/image36.png"/><Relationship Id="rId15" Type="http://schemas.openxmlformats.org/officeDocument/2006/relationships/image" Target="../media/image46.png"/><Relationship Id="rId10" Type="http://schemas.openxmlformats.org/officeDocument/2006/relationships/image" Target="../media/image41.svg"/><Relationship Id="rId19" Type="http://schemas.openxmlformats.org/officeDocument/2006/relationships/image" Target="../media/image50.png"/><Relationship Id="rId4" Type="http://schemas.openxmlformats.org/officeDocument/2006/relationships/image" Target="../media/image35.svg"/><Relationship Id="rId9" Type="http://schemas.openxmlformats.org/officeDocument/2006/relationships/image" Target="../media/image40.png"/><Relationship Id="rId14" Type="http://schemas.openxmlformats.org/officeDocument/2006/relationships/image" Target="../media/image45.svg"/><Relationship Id="rId22" Type="http://schemas.openxmlformats.org/officeDocument/2006/relationships/image" Target="../media/image53.sv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13" Type="http://schemas.openxmlformats.org/officeDocument/2006/relationships/image" Target="../media/image62.svg"/><Relationship Id="rId3" Type="http://schemas.openxmlformats.org/officeDocument/2006/relationships/image" Target="../media/image54.png"/><Relationship Id="rId7" Type="http://schemas.openxmlformats.org/officeDocument/2006/relationships/image" Target="../media/image56.svg"/><Relationship Id="rId12" Type="http://schemas.openxmlformats.org/officeDocument/2006/relationships/image" Target="../media/image61.png"/><Relationship Id="rId2" Type="http://schemas.openxmlformats.org/officeDocument/2006/relationships/slideLayout" Target="../slideLayouts/slideLayout5.xml"/><Relationship Id="rId16" Type="http://schemas.openxmlformats.org/officeDocument/2006/relationships/image" Target="../media/image63.jpg"/><Relationship Id="rId1" Type="http://schemas.openxmlformats.org/officeDocument/2006/relationships/tags" Target="../tags/tag5.xml"/><Relationship Id="rId6" Type="http://schemas.openxmlformats.org/officeDocument/2006/relationships/image" Target="../media/image55.png"/><Relationship Id="rId11" Type="http://schemas.openxmlformats.org/officeDocument/2006/relationships/image" Target="../media/image60.svg"/><Relationship Id="rId5" Type="http://schemas.openxmlformats.org/officeDocument/2006/relationships/image" Target="../media/image9.emf"/><Relationship Id="rId15" Type="http://schemas.openxmlformats.org/officeDocument/2006/relationships/image" Target="../media/image28.svg"/><Relationship Id="rId10" Type="http://schemas.openxmlformats.org/officeDocument/2006/relationships/image" Target="../media/image59.png"/><Relationship Id="rId4" Type="http://schemas.openxmlformats.org/officeDocument/2006/relationships/oleObject" Target="../embeddings/oleObject3.bin"/><Relationship Id="rId9" Type="http://schemas.openxmlformats.org/officeDocument/2006/relationships/image" Target="../media/image58.svg"/><Relationship Id="rId14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7.jpeg"/><Relationship Id="rId4" Type="http://schemas.openxmlformats.org/officeDocument/2006/relationships/image" Target="../media/image6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7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6.sv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7" Type="http://schemas.openxmlformats.org/officeDocument/2006/relationships/image" Target="../media/image72.sv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1.png"/><Relationship Id="rId5" Type="http://schemas.openxmlformats.org/officeDocument/2006/relationships/image" Target="../media/image18.svg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jp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svg"/><Relationship Id="rId3" Type="http://schemas.openxmlformats.org/officeDocument/2006/relationships/image" Target="../media/image74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7.svg"/><Relationship Id="rId11" Type="http://schemas.openxmlformats.org/officeDocument/2006/relationships/image" Target="../media/image80.png"/><Relationship Id="rId5" Type="http://schemas.openxmlformats.org/officeDocument/2006/relationships/image" Target="../media/image76.png"/><Relationship Id="rId10" Type="http://schemas.openxmlformats.org/officeDocument/2006/relationships/image" Target="../media/image79.svg"/><Relationship Id="rId4" Type="http://schemas.openxmlformats.org/officeDocument/2006/relationships/image" Target="../media/image75.svg"/><Relationship Id="rId9" Type="http://schemas.openxmlformats.org/officeDocument/2006/relationships/image" Target="../media/image78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svg"/><Relationship Id="rId3" Type="http://schemas.openxmlformats.org/officeDocument/2006/relationships/image" Target="../media/image76.png"/><Relationship Id="rId7" Type="http://schemas.openxmlformats.org/officeDocument/2006/relationships/image" Target="../media/image7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8.svg"/><Relationship Id="rId5" Type="http://schemas.openxmlformats.org/officeDocument/2006/relationships/image" Target="../media/image17.png"/><Relationship Id="rId10" Type="http://schemas.openxmlformats.org/officeDocument/2006/relationships/image" Target="../media/image75.svg"/><Relationship Id="rId4" Type="http://schemas.openxmlformats.org/officeDocument/2006/relationships/image" Target="../media/image77.svg"/><Relationship Id="rId9" Type="http://schemas.openxmlformats.org/officeDocument/2006/relationships/image" Target="../media/image74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svg"/><Relationship Id="rId3" Type="http://schemas.openxmlformats.org/officeDocument/2006/relationships/image" Target="../media/image76.png"/><Relationship Id="rId7" Type="http://schemas.openxmlformats.org/officeDocument/2006/relationships/image" Target="../media/image7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8.svg"/><Relationship Id="rId5" Type="http://schemas.openxmlformats.org/officeDocument/2006/relationships/image" Target="../media/image17.png"/><Relationship Id="rId10" Type="http://schemas.openxmlformats.org/officeDocument/2006/relationships/image" Target="../media/image75.svg"/><Relationship Id="rId4" Type="http://schemas.openxmlformats.org/officeDocument/2006/relationships/image" Target="../media/image77.svg"/><Relationship Id="rId9" Type="http://schemas.openxmlformats.org/officeDocument/2006/relationships/image" Target="../media/image74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jp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sv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2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sv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2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sv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tags" Target="../tags/tag8.xml"/><Relationship Id="rId7" Type="http://schemas.openxmlformats.org/officeDocument/2006/relationships/notesSlide" Target="../notesSlides/notesSlide10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slideLayout" Target="../slideLayouts/slideLayout5.xml"/><Relationship Id="rId5" Type="http://schemas.openxmlformats.org/officeDocument/2006/relationships/tags" Target="../tags/tag10.xml"/><Relationship Id="rId4" Type="http://schemas.openxmlformats.org/officeDocument/2006/relationships/tags" Target="../tags/tag9.xml"/><Relationship Id="rId9" Type="http://schemas.openxmlformats.org/officeDocument/2006/relationships/image" Target="../media/image22.sv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jp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6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6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svg"/></Relationships>
</file>

<file path=ppt/slides/_rels/slide40.xml.rels><?xml version="1.0" encoding="UTF-8" standalone="yes"?>
<Relationships xmlns="http://schemas.openxmlformats.org/package/2006/relationships"><Relationship Id="rId13" Type="http://schemas.openxmlformats.org/officeDocument/2006/relationships/image" Target="../media/image97.png"/><Relationship Id="rId18" Type="http://schemas.openxmlformats.org/officeDocument/2006/relationships/image" Target="../media/image102.png"/><Relationship Id="rId26" Type="http://schemas.openxmlformats.org/officeDocument/2006/relationships/image" Target="../media/image109.tiff"/><Relationship Id="rId39" Type="http://schemas.openxmlformats.org/officeDocument/2006/relationships/image" Target="../media/image122.png"/><Relationship Id="rId21" Type="http://schemas.openxmlformats.org/officeDocument/2006/relationships/image" Target="../media/image104.png"/><Relationship Id="rId34" Type="http://schemas.openxmlformats.org/officeDocument/2006/relationships/image" Target="../media/image117.png"/><Relationship Id="rId42" Type="http://schemas.openxmlformats.org/officeDocument/2006/relationships/image" Target="../media/image125.svg"/><Relationship Id="rId47" Type="http://schemas.openxmlformats.org/officeDocument/2006/relationships/image" Target="../media/image130.png"/><Relationship Id="rId50" Type="http://schemas.openxmlformats.org/officeDocument/2006/relationships/image" Target="../media/image133.png"/><Relationship Id="rId55" Type="http://schemas.openxmlformats.org/officeDocument/2006/relationships/image" Target="../media/image138.jpeg"/><Relationship Id="rId7" Type="http://schemas.openxmlformats.org/officeDocument/2006/relationships/image" Target="../media/image91.png"/><Relationship Id="rId2" Type="http://schemas.openxmlformats.org/officeDocument/2006/relationships/notesSlide" Target="../notesSlides/notesSlide15.xml"/><Relationship Id="rId16" Type="http://schemas.openxmlformats.org/officeDocument/2006/relationships/image" Target="../media/image100.svg"/><Relationship Id="rId29" Type="http://schemas.openxmlformats.org/officeDocument/2006/relationships/image" Target="../media/image112.png"/><Relationship Id="rId11" Type="http://schemas.openxmlformats.org/officeDocument/2006/relationships/image" Target="../media/image95.png"/><Relationship Id="rId24" Type="http://schemas.openxmlformats.org/officeDocument/2006/relationships/image" Target="../media/image107.png"/><Relationship Id="rId32" Type="http://schemas.openxmlformats.org/officeDocument/2006/relationships/image" Target="../media/image115.png"/><Relationship Id="rId37" Type="http://schemas.openxmlformats.org/officeDocument/2006/relationships/image" Target="../media/image120.png"/><Relationship Id="rId40" Type="http://schemas.openxmlformats.org/officeDocument/2006/relationships/image" Target="../media/image123.svg"/><Relationship Id="rId45" Type="http://schemas.openxmlformats.org/officeDocument/2006/relationships/image" Target="../media/image128.png"/><Relationship Id="rId53" Type="http://schemas.openxmlformats.org/officeDocument/2006/relationships/image" Target="../media/image136.png"/><Relationship Id="rId5" Type="http://schemas.openxmlformats.org/officeDocument/2006/relationships/image" Target="../media/image89.png"/><Relationship Id="rId10" Type="http://schemas.openxmlformats.org/officeDocument/2006/relationships/image" Target="../media/image94.svg"/><Relationship Id="rId19" Type="http://schemas.openxmlformats.org/officeDocument/2006/relationships/image" Target="../media/image103.png"/><Relationship Id="rId31" Type="http://schemas.openxmlformats.org/officeDocument/2006/relationships/image" Target="../media/image114.png"/><Relationship Id="rId44" Type="http://schemas.openxmlformats.org/officeDocument/2006/relationships/image" Target="../media/image127.svg"/><Relationship Id="rId52" Type="http://schemas.openxmlformats.org/officeDocument/2006/relationships/image" Target="../media/image135.tiff"/><Relationship Id="rId4" Type="http://schemas.openxmlformats.org/officeDocument/2006/relationships/image" Target="../media/image88.svg"/><Relationship Id="rId9" Type="http://schemas.openxmlformats.org/officeDocument/2006/relationships/image" Target="../media/image93.png"/><Relationship Id="rId14" Type="http://schemas.openxmlformats.org/officeDocument/2006/relationships/image" Target="../media/image98.svg"/><Relationship Id="rId22" Type="http://schemas.openxmlformats.org/officeDocument/2006/relationships/image" Target="../media/image105.png"/><Relationship Id="rId27" Type="http://schemas.openxmlformats.org/officeDocument/2006/relationships/image" Target="../media/image110.png"/><Relationship Id="rId30" Type="http://schemas.openxmlformats.org/officeDocument/2006/relationships/image" Target="../media/image113.png"/><Relationship Id="rId35" Type="http://schemas.openxmlformats.org/officeDocument/2006/relationships/image" Target="../media/image118.png"/><Relationship Id="rId43" Type="http://schemas.openxmlformats.org/officeDocument/2006/relationships/image" Target="../media/image126.png"/><Relationship Id="rId48" Type="http://schemas.openxmlformats.org/officeDocument/2006/relationships/image" Target="../media/image131.png"/><Relationship Id="rId8" Type="http://schemas.openxmlformats.org/officeDocument/2006/relationships/image" Target="../media/image92.svg"/><Relationship Id="rId51" Type="http://schemas.openxmlformats.org/officeDocument/2006/relationships/image" Target="../media/image134.png"/><Relationship Id="rId3" Type="http://schemas.openxmlformats.org/officeDocument/2006/relationships/image" Target="../media/image87.png"/><Relationship Id="rId12" Type="http://schemas.openxmlformats.org/officeDocument/2006/relationships/image" Target="../media/image96.svg"/><Relationship Id="rId17" Type="http://schemas.openxmlformats.org/officeDocument/2006/relationships/image" Target="../media/image101.png"/><Relationship Id="rId25" Type="http://schemas.openxmlformats.org/officeDocument/2006/relationships/image" Target="../media/image108.tiff"/><Relationship Id="rId33" Type="http://schemas.openxmlformats.org/officeDocument/2006/relationships/image" Target="../media/image116.png"/><Relationship Id="rId38" Type="http://schemas.openxmlformats.org/officeDocument/2006/relationships/image" Target="../media/image121.svg"/><Relationship Id="rId46" Type="http://schemas.openxmlformats.org/officeDocument/2006/relationships/image" Target="../media/image129.svg"/><Relationship Id="rId20" Type="http://schemas.microsoft.com/office/2007/relationships/hdphoto" Target="../media/hdphoto1.wdp"/><Relationship Id="rId41" Type="http://schemas.openxmlformats.org/officeDocument/2006/relationships/image" Target="../media/image124.png"/><Relationship Id="rId54" Type="http://schemas.openxmlformats.org/officeDocument/2006/relationships/image" Target="../media/image137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90.svg"/><Relationship Id="rId15" Type="http://schemas.openxmlformats.org/officeDocument/2006/relationships/image" Target="../media/image99.png"/><Relationship Id="rId23" Type="http://schemas.openxmlformats.org/officeDocument/2006/relationships/image" Target="../media/image106.png"/><Relationship Id="rId28" Type="http://schemas.openxmlformats.org/officeDocument/2006/relationships/image" Target="../media/image111.png"/><Relationship Id="rId36" Type="http://schemas.openxmlformats.org/officeDocument/2006/relationships/image" Target="../media/image119.svg"/><Relationship Id="rId49" Type="http://schemas.openxmlformats.org/officeDocument/2006/relationships/image" Target="../media/image132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5.png"/><Relationship Id="rId3" Type="http://schemas.openxmlformats.org/officeDocument/2006/relationships/image" Target="../media/image140.png"/><Relationship Id="rId7" Type="http://schemas.openxmlformats.org/officeDocument/2006/relationships/image" Target="../media/image144.png"/><Relationship Id="rId2" Type="http://schemas.openxmlformats.org/officeDocument/2006/relationships/image" Target="../media/image13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43.png"/><Relationship Id="rId5" Type="http://schemas.openxmlformats.org/officeDocument/2006/relationships/image" Target="../media/image142.png"/><Relationship Id="rId4" Type="http://schemas.openxmlformats.org/officeDocument/2006/relationships/image" Target="../media/image141.png"/><Relationship Id="rId9" Type="http://schemas.openxmlformats.org/officeDocument/2006/relationships/image" Target="../media/image146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7" Type="http://schemas.openxmlformats.org/officeDocument/2006/relationships/image" Target="../media/image150.emf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11.xml"/><Relationship Id="rId6" Type="http://schemas.openxmlformats.org/officeDocument/2006/relationships/image" Target="../media/image149.emf"/><Relationship Id="rId5" Type="http://schemas.openxmlformats.org/officeDocument/2006/relationships/image" Target="../media/image148.emf"/><Relationship Id="rId4" Type="http://schemas.openxmlformats.org/officeDocument/2006/relationships/image" Target="../media/image147.emf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4.emf"/><Relationship Id="rId3" Type="http://schemas.openxmlformats.org/officeDocument/2006/relationships/oleObject" Target="../embeddings/oleObject5.bin"/><Relationship Id="rId7" Type="http://schemas.openxmlformats.org/officeDocument/2006/relationships/image" Target="../media/image153.emf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12.xml"/><Relationship Id="rId6" Type="http://schemas.openxmlformats.org/officeDocument/2006/relationships/image" Target="../media/image152.emf"/><Relationship Id="rId5" Type="http://schemas.openxmlformats.org/officeDocument/2006/relationships/image" Target="../media/image151.emf"/><Relationship Id="rId4" Type="http://schemas.openxmlformats.org/officeDocument/2006/relationships/image" Target="../media/image147.emf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7.png"/><Relationship Id="rId13" Type="http://schemas.openxmlformats.org/officeDocument/2006/relationships/image" Target="../media/image162.png"/><Relationship Id="rId18" Type="http://schemas.openxmlformats.org/officeDocument/2006/relationships/image" Target="../media/image167.svg"/><Relationship Id="rId3" Type="http://schemas.openxmlformats.org/officeDocument/2006/relationships/slideLayout" Target="../slideLayouts/slideLayout5.xml"/><Relationship Id="rId21" Type="http://schemas.openxmlformats.org/officeDocument/2006/relationships/image" Target="../media/image170.png"/><Relationship Id="rId7" Type="http://schemas.openxmlformats.org/officeDocument/2006/relationships/image" Target="../media/image147.emf"/><Relationship Id="rId12" Type="http://schemas.openxmlformats.org/officeDocument/2006/relationships/image" Target="../media/image161.svg"/><Relationship Id="rId17" Type="http://schemas.openxmlformats.org/officeDocument/2006/relationships/image" Target="../media/image166.png"/><Relationship Id="rId2" Type="http://schemas.openxmlformats.org/officeDocument/2006/relationships/tags" Target="../tags/tag14.xml"/><Relationship Id="rId16" Type="http://schemas.openxmlformats.org/officeDocument/2006/relationships/image" Target="../media/image165.svg"/><Relationship Id="rId20" Type="http://schemas.openxmlformats.org/officeDocument/2006/relationships/image" Target="../media/image169.svg"/><Relationship Id="rId1" Type="http://schemas.openxmlformats.org/officeDocument/2006/relationships/tags" Target="../tags/tag13.xml"/><Relationship Id="rId6" Type="http://schemas.openxmlformats.org/officeDocument/2006/relationships/oleObject" Target="../embeddings/oleObject6.bin"/><Relationship Id="rId11" Type="http://schemas.openxmlformats.org/officeDocument/2006/relationships/image" Target="../media/image160.png"/><Relationship Id="rId5" Type="http://schemas.openxmlformats.org/officeDocument/2006/relationships/image" Target="../media/image156.svg"/><Relationship Id="rId15" Type="http://schemas.openxmlformats.org/officeDocument/2006/relationships/image" Target="../media/image164.png"/><Relationship Id="rId10" Type="http://schemas.openxmlformats.org/officeDocument/2006/relationships/image" Target="../media/image159.svg"/><Relationship Id="rId19" Type="http://schemas.openxmlformats.org/officeDocument/2006/relationships/image" Target="../media/image168.png"/><Relationship Id="rId4" Type="http://schemas.openxmlformats.org/officeDocument/2006/relationships/image" Target="../media/image155.png"/><Relationship Id="rId9" Type="http://schemas.openxmlformats.org/officeDocument/2006/relationships/image" Target="../media/image158.png"/><Relationship Id="rId14" Type="http://schemas.openxmlformats.org/officeDocument/2006/relationships/image" Target="../media/image163.svg"/><Relationship Id="rId22" Type="http://schemas.openxmlformats.org/officeDocument/2006/relationships/image" Target="../media/image171.svg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7.png"/><Relationship Id="rId3" Type="http://schemas.openxmlformats.org/officeDocument/2006/relationships/image" Target="../media/image172.png"/><Relationship Id="rId7" Type="http://schemas.openxmlformats.org/officeDocument/2006/relationships/image" Target="../media/image17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75.png"/><Relationship Id="rId5" Type="http://schemas.openxmlformats.org/officeDocument/2006/relationships/image" Target="../media/image174.png"/><Relationship Id="rId4" Type="http://schemas.openxmlformats.org/officeDocument/2006/relationships/image" Target="../media/image173.png"/><Relationship Id="rId9" Type="http://schemas.openxmlformats.org/officeDocument/2006/relationships/image" Target="../media/image178.png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2.emf"/><Relationship Id="rId3" Type="http://schemas.openxmlformats.org/officeDocument/2006/relationships/oleObject" Target="../embeddings/oleObject7.bin"/><Relationship Id="rId7" Type="http://schemas.openxmlformats.org/officeDocument/2006/relationships/image" Target="../media/image181.emf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15.xml"/><Relationship Id="rId6" Type="http://schemas.openxmlformats.org/officeDocument/2006/relationships/image" Target="../media/image180.emf"/><Relationship Id="rId5" Type="http://schemas.openxmlformats.org/officeDocument/2006/relationships/image" Target="../media/image179.emf"/><Relationship Id="rId4" Type="http://schemas.openxmlformats.org/officeDocument/2006/relationships/image" Target="../media/image147.emf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Relationship Id="rId5" Type="http://schemas.openxmlformats.org/officeDocument/2006/relationships/chart" Target="../charts/chart11.xml"/><Relationship Id="rId4" Type="http://schemas.openxmlformats.org/officeDocument/2006/relationships/chart" Target="../charts/chart10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svg"/></Relationships>
</file>

<file path=ppt/slides/_rels/slide50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86.jpeg"/><Relationship Id="rId18" Type="http://schemas.openxmlformats.org/officeDocument/2006/relationships/image" Target="../media/image191.png"/><Relationship Id="rId26" Type="http://schemas.openxmlformats.org/officeDocument/2006/relationships/image" Target="../media/image199.png"/><Relationship Id="rId39" Type="http://schemas.openxmlformats.org/officeDocument/2006/relationships/image" Target="../media/image25.png"/><Relationship Id="rId21" Type="http://schemas.openxmlformats.org/officeDocument/2006/relationships/image" Target="../media/image194.png"/><Relationship Id="rId34" Type="http://schemas.openxmlformats.org/officeDocument/2006/relationships/image" Target="../media/image20.svg"/><Relationship Id="rId7" Type="http://schemas.openxmlformats.org/officeDocument/2006/relationships/tags" Target="../tags/tag22.xml"/><Relationship Id="rId12" Type="http://schemas.openxmlformats.org/officeDocument/2006/relationships/image" Target="../media/image185.jpeg"/><Relationship Id="rId17" Type="http://schemas.openxmlformats.org/officeDocument/2006/relationships/image" Target="../media/image190.jpeg"/><Relationship Id="rId25" Type="http://schemas.openxmlformats.org/officeDocument/2006/relationships/image" Target="../media/image198.png"/><Relationship Id="rId33" Type="http://schemas.openxmlformats.org/officeDocument/2006/relationships/image" Target="../media/image19.png"/><Relationship Id="rId38" Type="http://schemas.openxmlformats.org/officeDocument/2006/relationships/image" Target="../media/image24.svg"/><Relationship Id="rId2" Type="http://schemas.openxmlformats.org/officeDocument/2006/relationships/tags" Target="../tags/tag17.xml"/><Relationship Id="rId16" Type="http://schemas.openxmlformats.org/officeDocument/2006/relationships/image" Target="../media/image189.jpeg"/><Relationship Id="rId20" Type="http://schemas.openxmlformats.org/officeDocument/2006/relationships/image" Target="../media/image193.jpeg"/><Relationship Id="rId29" Type="http://schemas.openxmlformats.org/officeDocument/2006/relationships/image" Target="../media/image201.png"/><Relationship Id="rId1" Type="http://schemas.openxmlformats.org/officeDocument/2006/relationships/tags" Target="../tags/tag16.xml"/><Relationship Id="rId6" Type="http://schemas.openxmlformats.org/officeDocument/2006/relationships/tags" Target="../tags/tag21.xml"/><Relationship Id="rId11" Type="http://schemas.openxmlformats.org/officeDocument/2006/relationships/image" Target="../media/image184.jpeg"/><Relationship Id="rId24" Type="http://schemas.openxmlformats.org/officeDocument/2006/relationships/image" Target="../media/image197.png"/><Relationship Id="rId32" Type="http://schemas.openxmlformats.org/officeDocument/2006/relationships/image" Target="../media/image18.svg"/><Relationship Id="rId37" Type="http://schemas.openxmlformats.org/officeDocument/2006/relationships/image" Target="../media/image23.png"/><Relationship Id="rId40" Type="http://schemas.openxmlformats.org/officeDocument/2006/relationships/image" Target="../media/image26.svg"/><Relationship Id="rId5" Type="http://schemas.openxmlformats.org/officeDocument/2006/relationships/tags" Target="../tags/tag20.xml"/><Relationship Id="rId15" Type="http://schemas.openxmlformats.org/officeDocument/2006/relationships/image" Target="../media/image188.jpeg"/><Relationship Id="rId23" Type="http://schemas.openxmlformats.org/officeDocument/2006/relationships/image" Target="../media/image196.png"/><Relationship Id="rId28" Type="http://schemas.openxmlformats.org/officeDocument/2006/relationships/image" Target="../media/image200.jpeg"/><Relationship Id="rId36" Type="http://schemas.openxmlformats.org/officeDocument/2006/relationships/image" Target="../media/image22.svg"/><Relationship Id="rId10" Type="http://schemas.openxmlformats.org/officeDocument/2006/relationships/notesSlide" Target="../notesSlides/notesSlide18.xml"/><Relationship Id="rId19" Type="http://schemas.openxmlformats.org/officeDocument/2006/relationships/image" Target="../media/image192.jpeg"/><Relationship Id="rId31" Type="http://schemas.openxmlformats.org/officeDocument/2006/relationships/image" Target="../media/image17.png"/><Relationship Id="rId4" Type="http://schemas.openxmlformats.org/officeDocument/2006/relationships/tags" Target="../tags/tag19.xml"/><Relationship Id="rId9" Type="http://schemas.openxmlformats.org/officeDocument/2006/relationships/slideLayout" Target="../slideLayouts/slideLayout5.xml"/><Relationship Id="rId14" Type="http://schemas.openxmlformats.org/officeDocument/2006/relationships/image" Target="../media/image187.jpeg"/><Relationship Id="rId22" Type="http://schemas.openxmlformats.org/officeDocument/2006/relationships/image" Target="../media/image195.png"/><Relationship Id="rId27" Type="http://schemas.openxmlformats.org/officeDocument/2006/relationships/hyperlink" Target="http://www.time.com/time/magazine/0,9263,7601010528,00.html" TargetMode="External"/><Relationship Id="rId30" Type="http://schemas.openxmlformats.org/officeDocument/2006/relationships/image" Target="../media/image202.jpeg"/><Relationship Id="rId35" Type="http://schemas.openxmlformats.org/officeDocument/2006/relationships/image" Target="../media/image21.png"/><Relationship Id="rId8" Type="http://schemas.openxmlformats.org/officeDocument/2006/relationships/tags" Target="../tags/tag23.xml"/><Relationship Id="rId3" Type="http://schemas.openxmlformats.org/officeDocument/2006/relationships/tags" Target="../tags/tag18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5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4FD7AC-2719-1B66-F879-A521F4393AF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25844" y="5268640"/>
            <a:ext cx="9867037" cy="561314"/>
          </a:xfrm>
        </p:spPr>
        <p:txBody>
          <a:bodyPr/>
          <a:lstStyle/>
          <a:p>
            <a:r>
              <a:rPr lang="en-US" dirty="0"/>
              <a:t>how do medical schemes operate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C8A9657-953F-76E6-1C0A-D16F50930D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25844" y="5993491"/>
            <a:ext cx="9867037" cy="345515"/>
          </a:xfrm>
        </p:spPr>
        <p:txBody>
          <a:bodyPr/>
          <a:lstStyle/>
          <a:p>
            <a:r>
              <a:rPr lang="en-US" dirty="0"/>
              <a:t>DEON KOTZÉ | CHIEF PRODUCT OFFICER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0553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Single Corner Rounded 1">
            <a:extLst>
              <a:ext uri="{FF2B5EF4-FFF2-40B4-BE49-F238E27FC236}">
                <a16:creationId xmlns:a16="http://schemas.microsoft.com/office/drawing/2014/main" id="{09910F7F-C88B-D8A1-0EBF-B0D99CB64AE4}"/>
              </a:ext>
            </a:extLst>
          </p:cNvPr>
          <p:cNvSpPr/>
          <p:nvPr/>
        </p:nvSpPr>
        <p:spPr>
          <a:xfrm>
            <a:off x="0" y="0"/>
            <a:ext cx="7346022" cy="6858000"/>
          </a:xfrm>
          <a:prstGeom prst="round1Rect">
            <a:avLst>
              <a:gd name="adj" fmla="val 6480"/>
            </a:avLst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BCBFB09-1B71-9A10-77ED-213A4026E131}"/>
              </a:ext>
            </a:extLst>
          </p:cNvPr>
          <p:cNvSpPr/>
          <p:nvPr/>
        </p:nvSpPr>
        <p:spPr>
          <a:xfrm>
            <a:off x="322262" y="6789625"/>
            <a:ext cx="11534776" cy="7033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ounded Rectangle 11">
            <a:extLst>
              <a:ext uri="{FF2B5EF4-FFF2-40B4-BE49-F238E27FC236}">
                <a16:creationId xmlns:a16="http://schemas.microsoft.com/office/drawing/2014/main" id="{9EF5E6DA-EB9F-D9DE-74E8-9520BE23BE72}"/>
              </a:ext>
            </a:extLst>
          </p:cNvPr>
          <p:cNvSpPr/>
          <p:nvPr/>
        </p:nvSpPr>
        <p:spPr>
          <a:xfrm rot="5400000" flipH="1">
            <a:off x="7287294" y="1283992"/>
            <a:ext cx="3991800" cy="4984198"/>
          </a:xfrm>
          <a:prstGeom prst="round2SameRect">
            <a:avLst>
              <a:gd name="adj1" fmla="val 5857"/>
              <a:gd name="adj2" fmla="val 0"/>
            </a:avLst>
          </a:prstGeom>
          <a:gradFill>
            <a:gsLst>
              <a:gs pos="0">
                <a:srgbClr val="FFFFFF"/>
              </a:gs>
              <a:gs pos="100000">
                <a:srgbClr val="FFFFFF">
                  <a:lumMod val="95000"/>
                </a:srgbClr>
              </a:gs>
            </a:gsLst>
            <a:lin ang="5400000" scaled="1"/>
          </a:gradFill>
          <a:ln w="12700">
            <a:solidFill>
              <a:srgbClr val="FFFFFF"/>
            </a:solidFill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txBody>
          <a:bodyPr wrap="square" lIns="36000" tIns="36000" rIns="36000" bIns="36000" rtlCol="0" anchor="ctr" anchorCtr="0">
            <a:noAutofit/>
          </a:bodyPr>
          <a:lstStyle/>
          <a:p>
            <a:pPr algn="ctr" defTabSz="457200"/>
            <a:endParaRPr lang="en-US" sz="1600" b="1" kern="0">
              <a:solidFill>
                <a:srgbClr val="333333"/>
              </a:solidFill>
              <a:latin typeface="+mj-lt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68361AF-380C-63B2-DC6E-CCF22A1E4E32}"/>
              </a:ext>
            </a:extLst>
          </p:cNvPr>
          <p:cNvGrpSpPr/>
          <p:nvPr/>
        </p:nvGrpSpPr>
        <p:grpSpPr>
          <a:xfrm>
            <a:off x="6822040" y="2466108"/>
            <a:ext cx="5034998" cy="2633831"/>
            <a:chOff x="6822040" y="2976711"/>
            <a:chExt cx="5034998" cy="2633831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5F7F80F-05CF-1BA7-EB15-4C26320EC6E5}"/>
                </a:ext>
              </a:extLst>
            </p:cNvPr>
            <p:cNvSpPr txBox="1"/>
            <p:nvPr/>
          </p:nvSpPr>
          <p:spPr>
            <a:xfrm>
              <a:off x="6847440" y="2976711"/>
              <a:ext cx="4984198" cy="101566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000" b="0" i="0" u="none" strike="noStrike" kern="0" cap="none" spc="100" normalizeH="0" baseline="0" noProof="0" dirty="0">
                  <a:ln>
                    <a:noFill/>
                  </a:ln>
                  <a:solidFill>
                    <a:srgbClr val="292B2C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rPr>
                <a:t>HOW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E4D9224F-A9F5-9201-B0AE-F55DB8B045B5}"/>
                </a:ext>
              </a:extLst>
            </p:cNvPr>
            <p:cNvSpPr/>
            <p:nvPr/>
          </p:nvSpPr>
          <p:spPr>
            <a:xfrm>
              <a:off x="8367539" y="4006234"/>
              <a:ext cx="1944000" cy="64451"/>
            </a:xfrm>
            <a:prstGeom prst="rect">
              <a:avLst/>
            </a:prstGeom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sp>
          <p:nvSpPr>
            <p:cNvPr id="17" name="Content Placeholder 2"/>
            <p:cNvSpPr txBox="1">
              <a:spLocks/>
            </p:cNvSpPr>
            <p:nvPr/>
          </p:nvSpPr>
          <p:spPr>
            <a:xfrm>
              <a:off x="6822040" y="4268139"/>
              <a:ext cx="5034998" cy="752475"/>
            </a:xfrm>
            <a:prstGeom prst="rect">
              <a:avLst/>
            </a:prstGeom>
          </p:spPr>
          <p:txBody>
            <a:bodyPr vert="horz" lIns="91440" tIns="45720" rIns="91440" bIns="45720" rtlCol="0" anchor="ctr" anchorCtr="0">
              <a:noAutofit/>
            </a:bodyPr>
            <a:lstStyle/>
            <a:p>
              <a:pPr marL="342900" indent="-342900" algn="ctr" eaLnBrk="0" fontAlgn="base" hangingPunct="0">
                <a:spcBef>
                  <a:spcPct val="20000"/>
                </a:spcBef>
                <a:spcAft>
                  <a:spcPct val="0"/>
                </a:spcAft>
                <a:buSzPct val="90000"/>
                <a:defRPr/>
              </a:pPr>
              <a:r>
                <a:rPr lang="en-US" sz="2800" dirty="0">
                  <a:solidFill>
                    <a:srgbClr val="6D6E71"/>
                  </a:solidFill>
                  <a:latin typeface="+mj-lt"/>
                </a:rPr>
                <a:t>are medical schemes</a:t>
              </a:r>
            </a:p>
          </p:txBody>
        </p:sp>
        <p:sp>
          <p:nvSpPr>
            <p:cNvPr id="19" name="Rounded Rectangle 18"/>
            <p:cNvSpPr/>
            <p:nvPr/>
          </p:nvSpPr>
          <p:spPr>
            <a:xfrm>
              <a:off x="7018052" y="4810441"/>
              <a:ext cx="4642973" cy="800101"/>
            </a:xfrm>
            <a:prstGeom prst="roundRect">
              <a:avLst/>
            </a:prstGeom>
            <a:noFill/>
            <a:ln w="12700" cap="flat" cmpd="sng" algn="ctr">
              <a:noFill/>
              <a:prstDash val="sysDot"/>
            </a:ln>
            <a:effectLst/>
          </p:spPr>
          <p:txBody>
            <a:bodyPr tIns="91440" bIns="91440" rtlCol="0" anchor="ctr"/>
            <a:lstStyle/>
            <a:p>
              <a:pPr marL="342900" indent="-342900" algn="ctr" eaLnBrk="0" fontAlgn="base" hangingPunct="0">
                <a:spcBef>
                  <a:spcPts val="600"/>
                </a:spcBef>
                <a:spcAft>
                  <a:spcPct val="0"/>
                </a:spcAft>
                <a:buSzPct val="90000"/>
                <a:defRPr/>
              </a:pPr>
              <a:r>
                <a:rPr lang="en-US" sz="4800" b="1" kern="0" dirty="0">
                  <a:gradFill flip="none" rotWithShape="1">
                    <a:gsLst>
                      <a:gs pos="0">
                        <a:schemeClr val="accent1"/>
                      </a:gs>
                      <a:gs pos="100000">
                        <a:schemeClr val="accent2"/>
                      </a:gs>
                    </a:gsLst>
                    <a:lin ang="0" scaled="1"/>
                    <a:tileRect/>
                  </a:gradFill>
                  <a:latin typeface="+mj-lt"/>
                </a:rPr>
                <a:t>governed?</a:t>
              </a:r>
              <a:endParaRPr lang="en-US" sz="2800" kern="0" dirty="0">
                <a:gradFill flip="none" rotWithShape="1">
                  <a:gsLst>
                    <a:gs pos="0">
                      <a:schemeClr val="accent1"/>
                    </a:gs>
                    <a:gs pos="100000">
                      <a:schemeClr val="accent2"/>
                    </a:gs>
                  </a:gsLst>
                  <a:lin ang="0" scaled="1"/>
                  <a:tileRect/>
                </a:gradFill>
                <a:latin typeface="+mj-lt"/>
              </a:endParaRPr>
            </a:p>
          </p:txBody>
        </p:sp>
      </p:grpSp>
      <p:sp>
        <p:nvSpPr>
          <p:cNvPr id="14" name="Rounded Rectangle 11">
            <a:extLst>
              <a:ext uri="{FF2B5EF4-FFF2-40B4-BE49-F238E27FC236}">
                <a16:creationId xmlns:a16="http://schemas.microsoft.com/office/drawing/2014/main" id="{85B2D4C3-B080-18DD-86E3-0C9D0A12352D}"/>
              </a:ext>
            </a:extLst>
          </p:cNvPr>
          <p:cNvSpPr/>
          <p:nvPr/>
        </p:nvSpPr>
        <p:spPr>
          <a:xfrm flipH="1">
            <a:off x="6174335" y="1233488"/>
            <a:ext cx="1233520" cy="1233520"/>
          </a:xfrm>
          <a:prstGeom prst="ellipse">
            <a:avLst/>
          </a:prstGeom>
          <a:gradFill>
            <a:gsLst>
              <a:gs pos="0">
                <a:schemeClr val="accent1"/>
              </a:gs>
              <a:gs pos="98000">
                <a:schemeClr val="accent2"/>
              </a:gs>
            </a:gsLst>
            <a:lin ang="5400000" scaled="1"/>
          </a:gradFill>
          <a:ln w="12700">
            <a:solidFill>
              <a:srgbClr val="FFFFFF"/>
            </a:solidFill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txBody>
          <a:bodyPr wrap="square" lIns="36000" tIns="36000" rIns="36000" bIns="36000" rtlCol="0" anchor="ctr" anchorCtr="0">
            <a:noAutofit/>
          </a:bodyPr>
          <a:lstStyle/>
          <a:p>
            <a:pPr algn="ctr" defTabSz="457200"/>
            <a:r>
              <a:rPr lang="en-US" sz="7200" b="1" kern="0" dirty="0">
                <a:solidFill>
                  <a:schemeClr val="bg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+mj-lt"/>
              </a:rPr>
              <a:t>2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Oval 29">
            <a:extLst>
              <a:ext uri="{FF2B5EF4-FFF2-40B4-BE49-F238E27FC236}">
                <a16:creationId xmlns:a16="http://schemas.microsoft.com/office/drawing/2014/main" id="{365A5EA4-BF45-C4F7-D98D-935EB1C417B4}"/>
              </a:ext>
            </a:extLst>
          </p:cNvPr>
          <p:cNvSpPr/>
          <p:nvPr/>
        </p:nvSpPr>
        <p:spPr>
          <a:xfrm>
            <a:off x="970073" y="1196570"/>
            <a:ext cx="2287016" cy="2287016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rgbClr val="FFFFFF">
                  <a:lumMod val="95000"/>
                </a:srgbClr>
              </a:gs>
            </a:gsLst>
            <a:lin ang="5400000" scaled="1"/>
          </a:gradFill>
          <a:ln w="12700">
            <a:solidFill>
              <a:srgbClr val="FFFFFF"/>
            </a:solidFill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txBody>
          <a:bodyPr wrap="square" lIns="36000" tIns="36000" rIns="36000" bIns="36000" rtlCol="0" anchor="ctr" anchorCtr="0">
            <a:noAutofit/>
          </a:bodyPr>
          <a:lstStyle/>
          <a:p>
            <a:pPr algn="ctr" defTabSz="457200"/>
            <a:endParaRPr lang="en-ZA" sz="1600" b="1" kern="0">
              <a:solidFill>
                <a:srgbClr val="333333"/>
              </a:solidFill>
              <a:latin typeface="+mj-lt"/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8E5A5028-0391-9AC1-CF4F-671D2593D80B}"/>
              </a:ext>
            </a:extLst>
          </p:cNvPr>
          <p:cNvSpPr/>
          <p:nvPr/>
        </p:nvSpPr>
        <p:spPr>
          <a:xfrm>
            <a:off x="8997972" y="1196570"/>
            <a:ext cx="2287016" cy="2287016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rgbClr val="FFFFFF">
                  <a:lumMod val="95000"/>
                </a:srgbClr>
              </a:gs>
            </a:gsLst>
            <a:lin ang="5400000" scaled="1"/>
          </a:gradFill>
          <a:ln w="12700">
            <a:solidFill>
              <a:srgbClr val="FFFFFF"/>
            </a:solidFill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txBody>
          <a:bodyPr wrap="square" lIns="36000" tIns="36000" rIns="36000" bIns="36000" rtlCol="0" anchor="ctr" anchorCtr="0">
            <a:noAutofit/>
          </a:bodyPr>
          <a:lstStyle/>
          <a:p>
            <a:pPr algn="ctr" defTabSz="457200"/>
            <a:endParaRPr lang="en-ZA" sz="1600" b="1" kern="0">
              <a:solidFill>
                <a:srgbClr val="333333"/>
              </a:solidFill>
              <a:latin typeface="+mj-lt"/>
            </a:endParaRPr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 SA risk pooling is achieved through medical schemes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798577" y="2852936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b="1" dirty="0">
                <a:solidFill>
                  <a:prstClr val="white"/>
                </a:solidFill>
              </a:rPr>
              <a:t>Medical scheme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1465509" y="1412777"/>
            <a:ext cx="12961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1400" b="1" dirty="0"/>
              <a:t>MEMBERS 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9493408" y="1412777"/>
            <a:ext cx="12961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1400" b="1" dirty="0"/>
              <a:t>PROVIDERS 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9181480" y="2102357"/>
            <a:ext cx="100811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1100" dirty="0"/>
              <a:t>Hospitals 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10141938" y="2102357"/>
            <a:ext cx="100811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1100" dirty="0"/>
              <a:t>Doctors 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9181480" y="2754318"/>
            <a:ext cx="100811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1100" dirty="0"/>
              <a:t>Specialists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10141938" y="2763207"/>
            <a:ext cx="100811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1100" dirty="0"/>
              <a:t>Pharmacies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3487870" y="2684923"/>
            <a:ext cx="1206096" cy="27699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ZA" sz="1200" dirty="0"/>
              <a:t>CONTRIBUTIONS 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7536160" y="2684923"/>
            <a:ext cx="1080120" cy="27699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ZA" sz="1200" dirty="0"/>
              <a:t>CLAIMS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CEE71BD-2E53-09EB-E4A4-286AE55172B4}"/>
              </a:ext>
            </a:extLst>
          </p:cNvPr>
          <p:cNvSpPr txBox="1"/>
          <p:nvPr/>
        </p:nvSpPr>
        <p:spPr>
          <a:xfrm>
            <a:off x="0" y="6312689"/>
            <a:ext cx="12192000" cy="36933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0" marR="0" lvl="0" indent="0" algn="ctr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normalizeH="0" noProof="0" dirty="0">
                <a:ln>
                  <a:noFill/>
                </a:ln>
                <a:gradFill>
                  <a:gsLst>
                    <a:gs pos="0">
                      <a:schemeClr val="accent1"/>
                    </a:gs>
                    <a:gs pos="100000">
                      <a:schemeClr val="accent2"/>
                    </a:gs>
                  </a:gsLst>
                  <a:lin ang="0" scaled="1"/>
                </a:gradFill>
                <a:effectLst/>
                <a:uLnTx/>
                <a:uFillTx/>
                <a:latin typeface="Open Sans"/>
                <a:ea typeface="+mn-ea"/>
                <a:cs typeface="+mn-cs"/>
              </a:rPr>
              <a:t>MEDICAL SCHEMES ARE THE ONLY LEGAL WAY TO COVER THE ACTUAL MEDICAL COSTS OF HEALTHCARE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995EFCC1-099A-E019-4DDC-A6B621F12812}"/>
              </a:ext>
            </a:extLst>
          </p:cNvPr>
          <p:cNvGrpSpPr/>
          <p:nvPr/>
        </p:nvGrpSpPr>
        <p:grpSpPr>
          <a:xfrm>
            <a:off x="910616" y="3619410"/>
            <a:ext cx="10415083" cy="2721173"/>
            <a:chOff x="910616" y="3619410"/>
            <a:chExt cx="10415083" cy="2721173"/>
          </a:xfrm>
          <a:solidFill>
            <a:schemeClr val="bg1">
              <a:lumMod val="85000"/>
            </a:schemeClr>
          </a:solidFill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51ACA8D3-BAA6-A825-DCC7-FD7F5CEB85A2}"/>
                </a:ext>
              </a:extLst>
            </p:cNvPr>
            <p:cNvSpPr/>
            <p:nvPr/>
          </p:nvSpPr>
          <p:spPr>
            <a:xfrm>
              <a:off x="2058879" y="5506073"/>
              <a:ext cx="8118562" cy="126940"/>
            </a:xfrm>
            <a:custGeom>
              <a:avLst/>
              <a:gdLst>
                <a:gd name="connsiteX0" fmla="*/ 0 w 8819606"/>
                <a:gd name="connsiteY0" fmla="*/ 0 h 251712"/>
                <a:gd name="connsiteX1" fmla="*/ 0 w 8819606"/>
                <a:gd name="connsiteY1" fmla="*/ 251713 h 251712"/>
                <a:gd name="connsiteX2" fmla="*/ 8819606 w 8819606"/>
                <a:gd name="connsiteY2" fmla="*/ 251713 h 251712"/>
                <a:gd name="connsiteX3" fmla="*/ 8819606 w 8819606"/>
                <a:gd name="connsiteY3" fmla="*/ 0 h 251712"/>
                <a:gd name="connsiteX4" fmla="*/ 0 w 8819606"/>
                <a:gd name="connsiteY4" fmla="*/ 0 h 251712"/>
                <a:gd name="connsiteX5" fmla="*/ 0 w 8819606"/>
                <a:gd name="connsiteY5" fmla="*/ 0 h 25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819606" h="251712">
                  <a:moveTo>
                    <a:pt x="0" y="0"/>
                  </a:moveTo>
                  <a:lnTo>
                    <a:pt x="0" y="251713"/>
                  </a:lnTo>
                  <a:lnTo>
                    <a:pt x="8819606" y="251713"/>
                  </a:lnTo>
                  <a:lnTo>
                    <a:pt x="881960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5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ZA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A079D733-7AEE-53A4-BF75-4F481825A4FB}"/>
                </a:ext>
              </a:extLst>
            </p:cNvPr>
            <p:cNvSpPr/>
            <p:nvPr/>
          </p:nvSpPr>
          <p:spPr>
            <a:xfrm>
              <a:off x="2058879" y="3811390"/>
              <a:ext cx="109411" cy="1821623"/>
            </a:xfrm>
            <a:custGeom>
              <a:avLst/>
              <a:gdLst>
                <a:gd name="connsiteX0" fmla="*/ 251713 w 251712"/>
                <a:gd name="connsiteY0" fmla="*/ 0 h 1945237"/>
                <a:gd name="connsiteX1" fmla="*/ 0 w 251712"/>
                <a:gd name="connsiteY1" fmla="*/ 0 h 1945237"/>
                <a:gd name="connsiteX2" fmla="*/ 0 w 251712"/>
                <a:gd name="connsiteY2" fmla="*/ 1945238 h 1945237"/>
                <a:gd name="connsiteX3" fmla="*/ 251713 w 251712"/>
                <a:gd name="connsiteY3" fmla="*/ 1945238 h 1945237"/>
                <a:gd name="connsiteX4" fmla="*/ 251713 w 251712"/>
                <a:gd name="connsiteY4" fmla="*/ 0 h 1945237"/>
                <a:gd name="connsiteX5" fmla="*/ 251713 w 251712"/>
                <a:gd name="connsiteY5" fmla="*/ 0 h 1945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1712" h="1945237">
                  <a:moveTo>
                    <a:pt x="251713" y="0"/>
                  </a:moveTo>
                  <a:lnTo>
                    <a:pt x="0" y="0"/>
                  </a:lnTo>
                  <a:lnTo>
                    <a:pt x="0" y="1945238"/>
                  </a:lnTo>
                  <a:lnTo>
                    <a:pt x="251713" y="1945238"/>
                  </a:lnTo>
                  <a:lnTo>
                    <a:pt x="251713" y="0"/>
                  </a:lnTo>
                  <a:lnTo>
                    <a:pt x="251713" y="0"/>
                  </a:lnTo>
                  <a:close/>
                </a:path>
              </a:pathLst>
            </a:custGeom>
            <a:grpFill/>
            <a:ln w="35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ZA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28A75F38-68D0-FF0A-4A66-66B4C4269B11}"/>
                </a:ext>
              </a:extLst>
            </p:cNvPr>
            <p:cNvSpPr/>
            <p:nvPr/>
          </p:nvSpPr>
          <p:spPr>
            <a:xfrm>
              <a:off x="10068030" y="3811390"/>
              <a:ext cx="109411" cy="1821623"/>
            </a:xfrm>
            <a:custGeom>
              <a:avLst/>
              <a:gdLst>
                <a:gd name="connsiteX0" fmla="*/ 251712 w 251712"/>
                <a:gd name="connsiteY0" fmla="*/ 0 h 1945237"/>
                <a:gd name="connsiteX1" fmla="*/ 0 w 251712"/>
                <a:gd name="connsiteY1" fmla="*/ 0 h 1945237"/>
                <a:gd name="connsiteX2" fmla="*/ 0 w 251712"/>
                <a:gd name="connsiteY2" fmla="*/ 1945238 h 1945237"/>
                <a:gd name="connsiteX3" fmla="*/ 251712 w 251712"/>
                <a:gd name="connsiteY3" fmla="*/ 1945238 h 1945237"/>
                <a:gd name="connsiteX4" fmla="*/ 251712 w 251712"/>
                <a:gd name="connsiteY4" fmla="*/ 0 h 1945237"/>
                <a:gd name="connsiteX5" fmla="*/ 251712 w 251712"/>
                <a:gd name="connsiteY5" fmla="*/ 0 h 1945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1712" h="1945237">
                  <a:moveTo>
                    <a:pt x="251712" y="0"/>
                  </a:moveTo>
                  <a:lnTo>
                    <a:pt x="0" y="0"/>
                  </a:lnTo>
                  <a:lnTo>
                    <a:pt x="0" y="1945238"/>
                  </a:lnTo>
                  <a:lnTo>
                    <a:pt x="251712" y="1945238"/>
                  </a:lnTo>
                  <a:lnTo>
                    <a:pt x="251712" y="0"/>
                  </a:lnTo>
                  <a:lnTo>
                    <a:pt x="251712" y="0"/>
                  </a:lnTo>
                  <a:close/>
                </a:path>
              </a:pathLst>
            </a:custGeom>
            <a:grpFill/>
            <a:ln w="35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ZA"/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0C58158D-FEAA-A87C-159D-300F3C85D868}"/>
                </a:ext>
              </a:extLst>
            </p:cNvPr>
            <p:cNvGrpSpPr/>
            <p:nvPr/>
          </p:nvGrpSpPr>
          <p:grpSpPr>
            <a:xfrm>
              <a:off x="5782016" y="5334551"/>
              <a:ext cx="631138" cy="1006032"/>
              <a:chOff x="5311511" y="5059055"/>
              <a:chExt cx="1572148" cy="2505998"/>
            </a:xfrm>
            <a:grpFill/>
          </p:grpSpPr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63F7B3FE-6C19-E8C0-9682-227A2AC5FEB4}"/>
                  </a:ext>
                </a:extLst>
              </p:cNvPr>
              <p:cNvSpPr/>
              <p:nvPr/>
            </p:nvSpPr>
            <p:spPr>
              <a:xfrm>
                <a:off x="5311511" y="5059055"/>
                <a:ext cx="1572148" cy="2505998"/>
              </a:xfrm>
              <a:custGeom>
                <a:avLst/>
                <a:gdLst>
                  <a:gd name="connsiteX0" fmla="*/ 1524088 w 1678833"/>
                  <a:gd name="connsiteY0" fmla="*/ 586228 h 2676054"/>
                  <a:gd name="connsiteX1" fmla="*/ 892873 w 1678833"/>
                  <a:gd name="connsiteY1" fmla="*/ 0 h 2676054"/>
                  <a:gd name="connsiteX2" fmla="*/ 754118 w 1678833"/>
                  <a:gd name="connsiteY2" fmla="*/ 0 h 2676054"/>
                  <a:gd name="connsiteX3" fmla="*/ 122271 w 1678833"/>
                  <a:gd name="connsiteY3" fmla="*/ 595823 h 2676054"/>
                  <a:gd name="connsiteX4" fmla="*/ 0 w 1678833"/>
                  <a:gd name="connsiteY4" fmla="*/ 2676055 h 2676054"/>
                  <a:gd name="connsiteX5" fmla="*/ 1678834 w 1678833"/>
                  <a:gd name="connsiteY5" fmla="*/ 2676055 h 2676054"/>
                  <a:gd name="connsiteX6" fmla="*/ 1524088 w 1678833"/>
                  <a:gd name="connsiteY6" fmla="*/ 586228 h 2676054"/>
                  <a:gd name="connsiteX7" fmla="*/ 1524088 w 1678833"/>
                  <a:gd name="connsiteY7" fmla="*/ 586228 h 26760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78833" h="2676054">
                    <a:moveTo>
                      <a:pt x="1524088" y="586228"/>
                    </a:moveTo>
                    <a:cubicBezTo>
                      <a:pt x="1499626" y="255684"/>
                      <a:pt x="1224296" y="0"/>
                      <a:pt x="892873" y="0"/>
                    </a:cubicBezTo>
                    <a:lnTo>
                      <a:pt x="754118" y="0"/>
                    </a:lnTo>
                    <a:cubicBezTo>
                      <a:pt x="418970" y="0"/>
                      <a:pt x="141918" y="261237"/>
                      <a:pt x="122271" y="595823"/>
                    </a:cubicBezTo>
                    <a:cubicBezTo>
                      <a:pt x="75914" y="1384384"/>
                      <a:pt x="0" y="2676055"/>
                      <a:pt x="0" y="2676055"/>
                    </a:cubicBezTo>
                    <a:lnTo>
                      <a:pt x="1678834" y="2676055"/>
                    </a:lnTo>
                    <a:cubicBezTo>
                      <a:pt x="1678834" y="2676055"/>
                      <a:pt x="1582430" y="1373841"/>
                      <a:pt x="1524088" y="586228"/>
                    </a:cubicBezTo>
                    <a:lnTo>
                      <a:pt x="1524088" y="586228"/>
                    </a:lnTo>
                    <a:close/>
                  </a:path>
                </a:pathLst>
              </a:custGeom>
              <a:grpFill/>
              <a:ln w="35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F8580D5D-8772-1B63-2A31-0EAFFC35C2BC}"/>
                  </a:ext>
                </a:extLst>
              </p:cNvPr>
              <p:cNvSpPr/>
              <p:nvPr/>
            </p:nvSpPr>
            <p:spPr>
              <a:xfrm>
                <a:off x="5774633" y="5314138"/>
                <a:ext cx="645904" cy="645914"/>
              </a:xfrm>
              <a:custGeom>
                <a:avLst/>
                <a:gdLst>
                  <a:gd name="connsiteX0" fmla="*/ 169858 w 339716"/>
                  <a:gd name="connsiteY0" fmla="*/ 0 h 339717"/>
                  <a:gd name="connsiteX1" fmla="*/ 339717 w 339716"/>
                  <a:gd name="connsiteY1" fmla="*/ 169859 h 339717"/>
                  <a:gd name="connsiteX2" fmla="*/ 169858 w 339716"/>
                  <a:gd name="connsiteY2" fmla="*/ 339717 h 339717"/>
                  <a:gd name="connsiteX3" fmla="*/ 0 w 339716"/>
                  <a:gd name="connsiteY3" fmla="*/ 169859 h 339717"/>
                  <a:gd name="connsiteX4" fmla="*/ 169858 w 339716"/>
                  <a:gd name="connsiteY4" fmla="*/ 0 h 339717"/>
                  <a:gd name="connsiteX5" fmla="*/ 169858 w 339716"/>
                  <a:gd name="connsiteY5" fmla="*/ 0 h 3397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39716" h="339717">
                    <a:moveTo>
                      <a:pt x="169858" y="0"/>
                    </a:moveTo>
                    <a:cubicBezTo>
                      <a:pt x="263592" y="0"/>
                      <a:pt x="339717" y="76125"/>
                      <a:pt x="339717" y="169859"/>
                    </a:cubicBezTo>
                    <a:cubicBezTo>
                      <a:pt x="339717" y="263592"/>
                      <a:pt x="263592" y="339717"/>
                      <a:pt x="169858" y="339717"/>
                    </a:cubicBezTo>
                    <a:cubicBezTo>
                      <a:pt x="76125" y="339717"/>
                      <a:pt x="0" y="263592"/>
                      <a:pt x="0" y="169859"/>
                    </a:cubicBezTo>
                    <a:cubicBezTo>
                      <a:pt x="0" y="76125"/>
                      <a:pt x="76125" y="0"/>
                      <a:pt x="169858" y="0"/>
                    </a:cubicBezTo>
                    <a:lnTo>
                      <a:pt x="169858" y="0"/>
                    </a:lnTo>
                    <a:close/>
                  </a:path>
                </a:pathLst>
              </a:custGeom>
              <a:solidFill>
                <a:schemeClr val="bg1"/>
              </a:solidFill>
              <a:ln w="35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/>
              </a:p>
            </p:txBody>
          </p:sp>
        </p:grp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6126B7E8-92F9-ED84-C816-2380CBD85BEE}"/>
                </a:ext>
              </a:extLst>
            </p:cNvPr>
            <p:cNvSpPr/>
            <p:nvPr/>
          </p:nvSpPr>
          <p:spPr>
            <a:xfrm>
              <a:off x="910620" y="3762218"/>
              <a:ext cx="2405929" cy="529298"/>
            </a:xfrm>
            <a:custGeom>
              <a:avLst/>
              <a:gdLst>
                <a:gd name="connsiteX0" fmla="*/ 686703 w 3624174"/>
                <a:gd name="connsiteY0" fmla="*/ 708717 h 797309"/>
                <a:gd name="connsiteX1" fmla="*/ 10643 w 3624174"/>
                <a:gd name="connsiteY1" fmla="*/ 6 h 797309"/>
                <a:gd name="connsiteX2" fmla="*/ 3606949 w 3624174"/>
                <a:gd name="connsiteY2" fmla="*/ 6 h 797309"/>
                <a:gd name="connsiteX3" fmla="*/ 2930889 w 3624174"/>
                <a:gd name="connsiteY3" fmla="*/ 708717 h 797309"/>
                <a:gd name="connsiteX4" fmla="*/ 686703 w 3624174"/>
                <a:gd name="connsiteY4" fmla="*/ 708717 h 797309"/>
                <a:gd name="connsiteX5" fmla="*/ 686703 w 3624174"/>
                <a:gd name="connsiteY5" fmla="*/ 708717 h 797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624174" h="797309">
                  <a:moveTo>
                    <a:pt x="686703" y="708717"/>
                  </a:moveTo>
                  <a:cubicBezTo>
                    <a:pt x="369409" y="631748"/>
                    <a:pt x="-74480" y="-2278"/>
                    <a:pt x="10643" y="6"/>
                  </a:cubicBezTo>
                  <a:cubicBezTo>
                    <a:pt x="696333" y="18493"/>
                    <a:pt x="3094140" y="3310"/>
                    <a:pt x="3606949" y="6"/>
                  </a:cubicBezTo>
                  <a:cubicBezTo>
                    <a:pt x="3720399" y="-732"/>
                    <a:pt x="3248183" y="631713"/>
                    <a:pt x="2930889" y="708717"/>
                  </a:cubicBezTo>
                  <a:cubicBezTo>
                    <a:pt x="2444193" y="826841"/>
                    <a:pt x="1173399" y="826841"/>
                    <a:pt x="686703" y="708717"/>
                  </a:cubicBezTo>
                  <a:lnTo>
                    <a:pt x="686703" y="708717"/>
                  </a:lnTo>
                  <a:close/>
                </a:path>
              </a:pathLst>
            </a:custGeom>
            <a:grpFill/>
            <a:ln w="35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ZA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33E25869-59EB-53A2-A9CE-68A777B20485}"/>
                </a:ext>
              </a:extLst>
            </p:cNvPr>
            <p:cNvSpPr/>
            <p:nvPr/>
          </p:nvSpPr>
          <p:spPr>
            <a:xfrm>
              <a:off x="910616" y="3619410"/>
              <a:ext cx="2405930" cy="110592"/>
            </a:xfrm>
            <a:custGeom>
              <a:avLst/>
              <a:gdLst>
                <a:gd name="connsiteX0" fmla="*/ 3624176 w 3624176"/>
                <a:gd name="connsiteY0" fmla="*/ 83295 h 166590"/>
                <a:gd name="connsiteX1" fmla="*/ 3599786 w 3624176"/>
                <a:gd name="connsiteY1" fmla="*/ 24391 h 166590"/>
                <a:gd name="connsiteX2" fmla="*/ 3540882 w 3624176"/>
                <a:gd name="connsiteY2" fmla="*/ 0 h 166590"/>
                <a:gd name="connsiteX3" fmla="*/ 83295 w 3624176"/>
                <a:gd name="connsiteY3" fmla="*/ 0 h 166590"/>
                <a:gd name="connsiteX4" fmla="*/ 24391 w 3624176"/>
                <a:gd name="connsiteY4" fmla="*/ 24391 h 166590"/>
                <a:gd name="connsiteX5" fmla="*/ 0 w 3624176"/>
                <a:gd name="connsiteY5" fmla="*/ 83295 h 166590"/>
                <a:gd name="connsiteX6" fmla="*/ 0 w 3624176"/>
                <a:gd name="connsiteY6" fmla="*/ 83295 h 166590"/>
                <a:gd name="connsiteX7" fmla="*/ 24391 w 3624176"/>
                <a:gd name="connsiteY7" fmla="*/ 142199 h 166590"/>
                <a:gd name="connsiteX8" fmla="*/ 83295 w 3624176"/>
                <a:gd name="connsiteY8" fmla="*/ 166590 h 166590"/>
                <a:gd name="connsiteX9" fmla="*/ 3540882 w 3624176"/>
                <a:gd name="connsiteY9" fmla="*/ 166590 h 166590"/>
                <a:gd name="connsiteX10" fmla="*/ 3599786 w 3624176"/>
                <a:gd name="connsiteY10" fmla="*/ 142199 h 166590"/>
                <a:gd name="connsiteX11" fmla="*/ 3624176 w 3624176"/>
                <a:gd name="connsiteY11" fmla="*/ 83295 h 166590"/>
                <a:gd name="connsiteX12" fmla="*/ 3624176 w 3624176"/>
                <a:gd name="connsiteY12" fmla="*/ 83295 h 166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624176" h="166590">
                  <a:moveTo>
                    <a:pt x="3624176" y="83295"/>
                  </a:moveTo>
                  <a:cubicBezTo>
                    <a:pt x="3624176" y="61188"/>
                    <a:pt x="3615390" y="40031"/>
                    <a:pt x="3599786" y="24391"/>
                  </a:cubicBezTo>
                  <a:cubicBezTo>
                    <a:pt x="3584181" y="8786"/>
                    <a:pt x="3562988" y="0"/>
                    <a:pt x="3540882" y="0"/>
                  </a:cubicBezTo>
                  <a:lnTo>
                    <a:pt x="83295" y="0"/>
                  </a:lnTo>
                  <a:cubicBezTo>
                    <a:pt x="61188" y="0"/>
                    <a:pt x="40031" y="8786"/>
                    <a:pt x="24391" y="24391"/>
                  </a:cubicBezTo>
                  <a:cubicBezTo>
                    <a:pt x="8786" y="40031"/>
                    <a:pt x="0" y="61188"/>
                    <a:pt x="0" y="83295"/>
                  </a:cubicBezTo>
                  <a:lnTo>
                    <a:pt x="0" y="83295"/>
                  </a:lnTo>
                  <a:cubicBezTo>
                    <a:pt x="0" y="105402"/>
                    <a:pt x="8786" y="126559"/>
                    <a:pt x="24391" y="142199"/>
                  </a:cubicBezTo>
                  <a:cubicBezTo>
                    <a:pt x="40031" y="157804"/>
                    <a:pt x="61188" y="166590"/>
                    <a:pt x="83295" y="166590"/>
                  </a:cubicBezTo>
                  <a:lnTo>
                    <a:pt x="3540882" y="166590"/>
                  </a:lnTo>
                  <a:cubicBezTo>
                    <a:pt x="3562988" y="166590"/>
                    <a:pt x="3584146" y="157804"/>
                    <a:pt x="3599786" y="142199"/>
                  </a:cubicBezTo>
                  <a:cubicBezTo>
                    <a:pt x="3615425" y="126559"/>
                    <a:pt x="3624176" y="105402"/>
                    <a:pt x="3624176" y="83295"/>
                  </a:cubicBezTo>
                  <a:lnTo>
                    <a:pt x="3624176" y="83295"/>
                  </a:lnTo>
                  <a:close/>
                </a:path>
              </a:pathLst>
            </a:custGeom>
            <a:grpFill/>
            <a:ln w="35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ZA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34BC6D0-447D-6AFE-2958-F356B148A47B}"/>
                </a:ext>
              </a:extLst>
            </p:cNvPr>
            <p:cNvSpPr/>
            <p:nvPr/>
          </p:nvSpPr>
          <p:spPr>
            <a:xfrm>
              <a:off x="8919771" y="3762218"/>
              <a:ext cx="2405928" cy="529298"/>
            </a:xfrm>
            <a:custGeom>
              <a:avLst/>
              <a:gdLst>
                <a:gd name="connsiteX0" fmla="*/ 686702 w 3624173"/>
                <a:gd name="connsiteY0" fmla="*/ 708717 h 797309"/>
                <a:gd name="connsiteX1" fmla="*/ 10642 w 3624173"/>
                <a:gd name="connsiteY1" fmla="*/ 6 h 797309"/>
                <a:gd name="connsiteX2" fmla="*/ 3606948 w 3624173"/>
                <a:gd name="connsiteY2" fmla="*/ 6 h 797309"/>
                <a:gd name="connsiteX3" fmla="*/ 2930888 w 3624173"/>
                <a:gd name="connsiteY3" fmla="*/ 708717 h 797309"/>
                <a:gd name="connsiteX4" fmla="*/ 686702 w 3624173"/>
                <a:gd name="connsiteY4" fmla="*/ 708717 h 797309"/>
                <a:gd name="connsiteX5" fmla="*/ 686702 w 3624173"/>
                <a:gd name="connsiteY5" fmla="*/ 708717 h 797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624173" h="797309">
                  <a:moveTo>
                    <a:pt x="686702" y="708717"/>
                  </a:moveTo>
                  <a:cubicBezTo>
                    <a:pt x="369443" y="631713"/>
                    <a:pt x="-74481" y="-2278"/>
                    <a:pt x="10642" y="6"/>
                  </a:cubicBezTo>
                  <a:cubicBezTo>
                    <a:pt x="696332" y="18493"/>
                    <a:pt x="3094139" y="3310"/>
                    <a:pt x="3606948" y="6"/>
                  </a:cubicBezTo>
                  <a:cubicBezTo>
                    <a:pt x="3720397" y="-732"/>
                    <a:pt x="3248182" y="631713"/>
                    <a:pt x="2930888" y="708717"/>
                  </a:cubicBezTo>
                  <a:cubicBezTo>
                    <a:pt x="2444192" y="826841"/>
                    <a:pt x="1173398" y="826841"/>
                    <a:pt x="686702" y="708717"/>
                  </a:cubicBezTo>
                  <a:lnTo>
                    <a:pt x="686702" y="708717"/>
                  </a:lnTo>
                  <a:close/>
                </a:path>
              </a:pathLst>
            </a:custGeom>
            <a:grpFill/>
            <a:ln w="35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ZA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9FC44653-B7C4-D535-7E72-971B0ABBA332}"/>
                </a:ext>
              </a:extLst>
            </p:cNvPr>
            <p:cNvSpPr/>
            <p:nvPr/>
          </p:nvSpPr>
          <p:spPr>
            <a:xfrm>
              <a:off x="8919766" y="3619410"/>
              <a:ext cx="2405930" cy="110592"/>
            </a:xfrm>
            <a:custGeom>
              <a:avLst/>
              <a:gdLst>
                <a:gd name="connsiteX0" fmla="*/ 3624176 w 3624176"/>
                <a:gd name="connsiteY0" fmla="*/ 83295 h 166590"/>
                <a:gd name="connsiteX1" fmla="*/ 3599786 w 3624176"/>
                <a:gd name="connsiteY1" fmla="*/ 24391 h 166590"/>
                <a:gd name="connsiteX2" fmla="*/ 3540882 w 3624176"/>
                <a:gd name="connsiteY2" fmla="*/ 0 h 166590"/>
                <a:gd name="connsiteX3" fmla="*/ 83295 w 3624176"/>
                <a:gd name="connsiteY3" fmla="*/ 0 h 166590"/>
                <a:gd name="connsiteX4" fmla="*/ 24391 w 3624176"/>
                <a:gd name="connsiteY4" fmla="*/ 24391 h 166590"/>
                <a:gd name="connsiteX5" fmla="*/ 0 w 3624176"/>
                <a:gd name="connsiteY5" fmla="*/ 83295 h 166590"/>
                <a:gd name="connsiteX6" fmla="*/ 0 w 3624176"/>
                <a:gd name="connsiteY6" fmla="*/ 83295 h 166590"/>
                <a:gd name="connsiteX7" fmla="*/ 24391 w 3624176"/>
                <a:gd name="connsiteY7" fmla="*/ 142199 h 166590"/>
                <a:gd name="connsiteX8" fmla="*/ 83295 w 3624176"/>
                <a:gd name="connsiteY8" fmla="*/ 166590 h 166590"/>
                <a:gd name="connsiteX9" fmla="*/ 3540882 w 3624176"/>
                <a:gd name="connsiteY9" fmla="*/ 166590 h 166590"/>
                <a:gd name="connsiteX10" fmla="*/ 3599786 w 3624176"/>
                <a:gd name="connsiteY10" fmla="*/ 142199 h 166590"/>
                <a:gd name="connsiteX11" fmla="*/ 3624176 w 3624176"/>
                <a:gd name="connsiteY11" fmla="*/ 83295 h 166590"/>
                <a:gd name="connsiteX12" fmla="*/ 3624176 w 3624176"/>
                <a:gd name="connsiteY12" fmla="*/ 83295 h 166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624176" h="166590">
                  <a:moveTo>
                    <a:pt x="3624176" y="83295"/>
                  </a:moveTo>
                  <a:cubicBezTo>
                    <a:pt x="3624176" y="61188"/>
                    <a:pt x="3615390" y="40031"/>
                    <a:pt x="3599786" y="24391"/>
                  </a:cubicBezTo>
                  <a:cubicBezTo>
                    <a:pt x="3584145" y="8786"/>
                    <a:pt x="3562988" y="0"/>
                    <a:pt x="3540882" y="0"/>
                  </a:cubicBezTo>
                  <a:lnTo>
                    <a:pt x="83295" y="0"/>
                  </a:lnTo>
                  <a:cubicBezTo>
                    <a:pt x="61223" y="0"/>
                    <a:pt x="40030" y="8786"/>
                    <a:pt x="24391" y="24391"/>
                  </a:cubicBezTo>
                  <a:cubicBezTo>
                    <a:pt x="8751" y="39996"/>
                    <a:pt x="0" y="61188"/>
                    <a:pt x="0" y="83295"/>
                  </a:cubicBezTo>
                  <a:lnTo>
                    <a:pt x="0" y="83295"/>
                  </a:lnTo>
                  <a:cubicBezTo>
                    <a:pt x="0" y="105402"/>
                    <a:pt x="8786" y="126559"/>
                    <a:pt x="24391" y="142199"/>
                  </a:cubicBezTo>
                  <a:cubicBezTo>
                    <a:pt x="39995" y="157804"/>
                    <a:pt x="61188" y="166590"/>
                    <a:pt x="83295" y="166590"/>
                  </a:cubicBezTo>
                  <a:lnTo>
                    <a:pt x="3540882" y="166590"/>
                  </a:lnTo>
                  <a:cubicBezTo>
                    <a:pt x="3562953" y="166590"/>
                    <a:pt x="3584145" y="157804"/>
                    <a:pt x="3599786" y="142199"/>
                  </a:cubicBezTo>
                  <a:cubicBezTo>
                    <a:pt x="3615390" y="126559"/>
                    <a:pt x="3624176" y="105402"/>
                    <a:pt x="3624176" y="83295"/>
                  </a:cubicBezTo>
                  <a:lnTo>
                    <a:pt x="3624176" y="83295"/>
                  </a:lnTo>
                  <a:close/>
                </a:path>
              </a:pathLst>
            </a:custGeom>
            <a:grpFill/>
            <a:ln w="35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ZA"/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2A34B530-45E2-F585-BEE7-F977E8239AAD}"/>
              </a:ext>
            </a:extLst>
          </p:cNvPr>
          <p:cNvSpPr txBox="1"/>
          <p:nvPr/>
        </p:nvSpPr>
        <p:spPr>
          <a:xfrm>
            <a:off x="3731924" y="1334304"/>
            <a:ext cx="473691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ZA" sz="1600" dirty="0"/>
              <a:t>POOL MEMBER FUNDS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5CE2219-FD86-38DE-810D-A29E77D368A2}"/>
              </a:ext>
            </a:extLst>
          </p:cNvPr>
          <p:cNvSpPr txBox="1"/>
          <p:nvPr/>
        </p:nvSpPr>
        <p:spPr>
          <a:xfrm>
            <a:off x="3731924" y="4651378"/>
            <a:ext cx="473691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ZA" sz="1600" dirty="0"/>
              <a:t>PAY CLAIMS ACCORDING TO MEMBER BENEFITS</a:t>
            </a:r>
          </a:p>
        </p:txBody>
      </p:sp>
      <p:pic>
        <p:nvPicPr>
          <p:cNvPr id="55" name="Graphic 54">
            <a:extLst>
              <a:ext uri="{FF2B5EF4-FFF2-40B4-BE49-F238E27FC236}">
                <a16:creationId xmlns:a16="http://schemas.microsoft.com/office/drawing/2014/main" id="{AF6FB88F-F710-F957-52A0-43F77465B3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642094" y="2020065"/>
            <a:ext cx="942975" cy="942975"/>
          </a:xfrm>
          <a:prstGeom prst="rect">
            <a:avLst/>
          </a:prstGeom>
        </p:spPr>
      </p:pic>
      <p:pic>
        <p:nvPicPr>
          <p:cNvPr id="74" name="Graphic 73">
            <a:extLst>
              <a:ext uri="{FF2B5EF4-FFF2-40B4-BE49-F238E27FC236}">
                <a16:creationId xmlns:a16="http://schemas.microsoft.com/office/drawing/2014/main" id="{869C7BBB-9E7A-0358-8880-89909187EA3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453151" y="1754234"/>
            <a:ext cx="464770" cy="464770"/>
          </a:xfrm>
          <a:prstGeom prst="rect">
            <a:avLst/>
          </a:prstGeom>
        </p:spPr>
      </p:pic>
      <p:pic>
        <p:nvPicPr>
          <p:cNvPr id="81" name="Graphic 80">
            <a:extLst>
              <a:ext uri="{FF2B5EF4-FFF2-40B4-BE49-F238E27FC236}">
                <a16:creationId xmlns:a16="http://schemas.microsoft.com/office/drawing/2014/main" id="{953C8BFF-2044-22B1-456E-708A9182A2B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413609" y="1754234"/>
            <a:ext cx="464770" cy="464770"/>
          </a:xfrm>
          <a:prstGeom prst="rect">
            <a:avLst/>
          </a:prstGeom>
        </p:spPr>
      </p:pic>
      <p:pic>
        <p:nvPicPr>
          <p:cNvPr id="83" name="Graphic 82">
            <a:extLst>
              <a:ext uri="{FF2B5EF4-FFF2-40B4-BE49-F238E27FC236}">
                <a16:creationId xmlns:a16="http://schemas.microsoft.com/office/drawing/2014/main" id="{B8E37A2A-F740-C2EB-8092-C0E61D5E925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9453151" y="2351169"/>
            <a:ext cx="464770" cy="464770"/>
          </a:xfrm>
          <a:prstGeom prst="rect">
            <a:avLst/>
          </a:prstGeom>
        </p:spPr>
      </p:pic>
      <p:pic>
        <p:nvPicPr>
          <p:cNvPr id="85" name="Graphic 84">
            <a:extLst>
              <a:ext uri="{FF2B5EF4-FFF2-40B4-BE49-F238E27FC236}">
                <a16:creationId xmlns:a16="http://schemas.microsoft.com/office/drawing/2014/main" id="{E1CE1048-57B2-78B2-EB8B-137A49AB353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0413609" y="2351169"/>
            <a:ext cx="464770" cy="464770"/>
          </a:xfrm>
          <a:prstGeom prst="rect">
            <a:avLst/>
          </a:prstGeom>
        </p:spPr>
      </p:pic>
      <p:sp>
        <p:nvSpPr>
          <p:cNvPr id="86" name="Oval 85">
            <a:extLst>
              <a:ext uri="{FF2B5EF4-FFF2-40B4-BE49-F238E27FC236}">
                <a16:creationId xmlns:a16="http://schemas.microsoft.com/office/drawing/2014/main" id="{5AB12944-FB01-A2A8-379A-83F3BFFA5E95}"/>
              </a:ext>
            </a:extLst>
          </p:cNvPr>
          <p:cNvSpPr/>
          <p:nvPr/>
        </p:nvSpPr>
        <p:spPr>
          <a:xfrm>
            <a:off x="4965524" y="1894341"/>
            <a:ext cx="2260952" cy="2260952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  <a:tileRect/>
          </a:gradFill>
          <a:ln w="12700">
            <a:solidFill>
              <a:srgbClr val="FFFFFF"/>
            </a:solidFill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txBody>
          <a:bodyPr wrap="square" lIns="36000" tIns="1404000" rIns="36000" bIns="0" rtlCol="0" anchor="b" anchorCtr="0">
            <a:noAutofit/>
          </a:bodyPr>
          <a:lstStyle/>
          <a:p>
            <a:pPr algn="ctr" defTabSz="457200"/>
            <a:r>
              <a:rPr lang="en-ZA" sz="2000" b="1" dirty="0">
                <a:solidFill>
                  <a:prstClr val="white"/>
                </a:solidFill>
              </a:rPr>
              <a:t>Medical scheme</a:t>
            </a:r>
          </a:p>
        </p:txBody>
      </p:sp>
      <p:pic>
        <p:nvPicPr>
          <p:cNvPr id="88" name="Graphic 87">
            <a:extLst>
              <a:ext uri="{FF2B5EF4-FFF2-40B4-BE49-F238E27FC236}">
                <a16:creationId xmlns:a16="http://schemas.microsoft.com/office/drawing/2014/main" id="{D79E6309-0970-41D3-540C-16057EE778DC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5624513" y="2180149"/>
            <a:ext cx="942975" cy="942975"/>
          </a:xfrm>
          <a:prstGeom prst="rect">
            <a:avLst/>
          </a:prstGeom>
        </p:spPr>
      </p:pic>
      <p:grpSp>
        <p:nvGrpSpPr>
          <p:cNvPr id="91" name="Group 90">
            <a:extLst>
              <a:ext uri="{FF2B5EF4-FFF2-40B4-BE49-F238E27FC236}">
                <a16:creationId xmlns:a16="http://schemas.microsoft.com/office/drawing/2014/main" id="{80B57B2B-AF23-7736-F7E4-8EFA74BFCC26}"/>
              </a:ext>
            </a:extLst>
          </p:cNvPr>
          <p:cNvGrpSpPr/>
          <p:nvPr/>
        </p:nvGrpSpPr>
        <p:grpSpPr>
          <a:xfrm>
            <a:off x="3564416" y="2937874"/>
            <a:ext cx="5063169" cy="191085"/>
            <a:chOff x="3550012" y="3140395"/>
            <a:chExt cx="5063169" cy="191085"/>
          </a:xfrm>
          <a:solidFill>
            <a:schemeClr val="tx1"/>
          </a:solidFill>
        </p:grpSpPr>
        <p:sp>
          <p:nvSpPr>
            <p:cNvPr id="89" name="Arrow: Right 88">
              <a:extLst>
                <a:ext uri="{FF2B5EF4-FFF2-40B4-BE49-F238E27FC236}">
                  <a16:creationId xmlns:a16="http://schemas.microsoft.com/office/drawing/2014/main" id="{E27658C9-B705-1E2B-9641-DBECDC06DC56}"/>
                </a:ext>
              </a:extLst>
            </p:cNvPr>
            <p:cNvSpPr/>
            <p:nvPr/>
          </p:nvSpPr>
          <p:spPr>
            <a:xfrm>
              <a:off x="3550012" y="3140395"/>
              <a:ext cx="1080120" cy="191085"/>
            </a:xfrm>
            <a:prstGeom prst="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sp>
          <p:nvSpPr>
            <p:cNvPr id="90" name="Arrow: Right 89">
              <a:extLst>
                <a:ext uri="{FF2B5EF4-FFF2-40B4-BE49-F238E27FC236}">
                  <a16:creationId xmlns:a16="http://schemas.microsoft.com/office/drawing/2014/main" id="{B0CE7AB5-84F6-53D8-210F-513100CF1A26}"/>
                </a:ext>
              </a:extLst>
            </p:cNvPr>
            <p:cNvSpPr/>
            <p:nvPr/>
          </p:nvSpPr>
          <p:spPr>
            <a:xfrm rot="10800000">
              <a:off x="7533061" y="3140395"/>
              <a:ext cx="1080120" cy="191085"/>
            </a:xfrm>
            <a:prstGeom prst="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Rectangle: Single Corner Rounded 91">
            <a:extLst>
              <a:ext uri="{FF2B5EF4-FFF2-40B4-BE49-F238E27FC236}">
                <a16:creationId xmlns:a16="http://schemas.microsoft.com/office/drawing/2014/main" id="{842F34BC-E45C-BECE-FD4C-3D340833852F}"/>
              </a:ext>
            </a:extLst>
          </p:cNvPr>
          <p:cNvSpPr/>
          <p:nvPr/>
        </p:nvSpPr>
        <p:spPr>
          <a:xfrm>
            <a:off x="0" y="4788328"/>
            <a:ext cx="12192000" cy="2069671"/>
          </a:xfrm>
          <a:prstGeom prst="round1Rect">
            <a:avLst>
              <a:gd name="adj" fmla="val 6480"/>
            </a:avLst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The relationship between schemes and administrators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9887688" y="1831586"/>
            <a:ext cx="2195736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ZA" sz="1400" dirty="0"/>
              <a:t>Not-for-profit organisation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9887688" y="2759796"/>
            <a:ext cx="233975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ZA" sz="1400" dirty="0"/>
              <a:t>Pooling vehicle for members’ funds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9887688" y="3661210"/>
            <a:ext cx="2195736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ZA" sz="1400" dirty="0"/>
              <a:t>Governed by board </a:t>
            </a:r>
            <a:br>
              <a:rPr lang="en-ZA" sz="1400" dirty="0"/>
            </a:br>
            <a:r>
              <a:rPr lang="en-ZA" sz="1400" dirty="0"/>
              <a:t>of trustees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184184" y="1939497"/>
            <a:ext cx="2195736" cy="307777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r"/>
            <a:r>
              <a:rPr lang="en-ZA" sz="1400" dirty="0"/>
              <a:t>Managed care services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0" y="3541512"/>
            <a:ext cx="2344424" cy="738664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r"/>
            <a:r>
              <a:rPr lang="en-ZA" sz="1400" dirty="0"/>
              <a:t>Part of Discovery Holdings, a listed company on JSE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184184" y="2840336"/>
            <a:ext cx="2195736" cy="307777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r"/>
            <a:r>
              <a:rPr lang="en-ZA" sz="1400" dirty="0"/>
              <a:t>Administration services</a:t>
            </a:r>
          </a:p>
        </p:txBody>
      </p:sp>
      <p:grpSp>
        <p:nvGrpSpPr>
          <p:cNvPr id="94" name="Group 93">
            <a:extLst>
              <a:ext uri="{FF2B5EF4-FFF2-40B4-BE49-F238E27FC236}">
                <a16:creationId xmlns:a16="http://schemas.microsoft.com/office/drawing/2014/main" id="{5060BAA4-6EA4-3B69-7287-B730454FF295}"/>
              </a:ext>
            </a:extLst>
          </p:cNvPr>
          <p:cNvGrpSpPr/>
          <p:nvPr/>
        </p:nvGrpSpPr>
        <p:grpSpPr>
          <a:xfrm>
            <a:off x="2849482" y="1352522"/>
            <a:ext cx="6493036" cy="3271948"/>
            <a:chOff x="2849482" y="1352522"/>
            <a:chExt cx="6493036" cy="3271948"/>
          </a:xfrm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8D707C43-C992-5E36-95A5-9D8047870960}"/>
                </a:ext>
              </a:extLst>
            </p:cNvPr>
            <p:cNvSpPr/>
            <p:nvPr/>
          </p:nvSpPr>
          <p:spPr>
            <a:xfrm>
              <a:off x="3071958" y="1574999"/>
              <a:ext cx="1413476" cy="2826954"/>
            </a:xfrm>
            <a:custGeom>
              <a:avLst/>
              <a:gdLst>
                <a:gd name="connsiteX0" fmla="*/ 2653956 w 2653955"/>
                <a:gd name="connsiteY0" fmla="*/ 5307912 h 5307912"/>
                <a:gd name="connsiteX1" fmla="*/ 1620905 w 2653955"/>
                <a:gd name="connsiteY1" fmla="*/ 5099321 h 5307912"/>
                <a:gd name="connsiteX2" fmla="*/ 777332 w 2653955"/>
                <a:gd name="connsiteY2" fmla="*/ 4530580 h 5307912"/>
                <a:gd name="connsiteX3" fmla="*/ 208591 w 2653955"/>
                <a:gd name="connsiteY3" fmla="*/ 3687007 h 5307912"/>
                <a:gd name="connsiteX4" fmla="*/ 0 w 2653955"/>
                <a:gd name="connsiteY4" fmla="*/ 2653956 h 5307912"/>
                <a:gd name="connsiteX5" fmla="*/ 208591 w 2653955"/>
                <a:gd name="connsiteY5" fmla="*/ 1620906 h 5307912"/>
                <a:gd name="connsiteX6" fmla="*/ 777332 w 2653955"/>
                <a:gd name="connsiteY6" fmla="*/ 777332 h 5307912"/>
                <a:gd name="connsiteX7" fmla="*/ 1620905 w 2653955"/>
                <a:gd name="connsiteY7" fmla="*/ 208591 h 5307912"/>
                <a:gd name="connsiteX8" fmla="*/ 2653956 w 2653955"/>
                <a:gd name="connsiteY8" fmla="*/ 0 h 5307912"/>
                <a:gd name="connsiteX9" fmla="*/ 2653956 w 2653955"/>
                <a:gd name="connsiteY9" fmla="*/ 92862 h 5307912"/>
                <a:gd name="connsiteX10" fmla="*/ 92901 w 2653955"/>
                <a:gd name="connsiteY10" fmla="*/ 2653917 h 5307912"/>
                <a:gd name="connsiteX11" fmla="*/ 2653956 w 2653955"/>
                <a:gd name="connsiteY11" fmla="*/ 5214973 h 5307912"/>
                <a:gd name="connsiteX12" fmla="*/ 2653956 w 2653955"/>
                <a:gd name="connsiteY12" fmla="*/ 5307835 h 5307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653955" h="5307912">
                  <a:moveTo>
                    <a:pt x="2653956" y="5307912"/>
                  </a:moveTo>
                  <a:cubicBezTo>
                    <a:pt x="2295702" y="5307912"/>
                    <a:pt x="1948128" y="5237724"/>
                    <a:pt x="1620905" y="5099321"/>
                  </a:cubicBezTo>
                  <a:cubicBezTo>
                    <a:pt x="1304865" y="4965638"/>
                    <a:pt x="1021056" y="4774304"/>
                    <a:pt x="777332" y="4530580"/>
                  </a:cubicBezTo>
                  <a:cubicBezTo>
                    <a:pt x="533608" y="4286856"/>
                    <a:pt x="342274" y="4003047"/>
                    <a:pt x="208591" y="3687007"/>
                  </a:cubicBezTo>
                  <a:cubicBezTo>
                    <a:pt x="70188" y="3359784"/>
                    <a:pt x="0" y="3012210"/>
                    <a:pt x="0" y="2653956"/>
                  </a:cubicBezTo>
                  <a:cubicBezTo>
                    <a:pt x="0" y="2295703"/>
                    <a:pt x="70188" y="1948128"/>
                    <a:pt x="208591" y="1620906"/>
                  </a:cubicBezTo>
                  <a:cubicBezTo>
                    <a:pt x="342274" y="1304865"/>
                    <a:pt x="533608" y="1021056"/>
                    <a:pt x="777332" y="777332"/>
                  </a:cubicBezTo>
                  <a:cubicBezTo>
                    <a:pt x="1021056" y="533608"/>
                    <a:pt x="1304865" y="342274"/>
                    <a:pt x="1620905" y="208591"/>
                  </a:cubicBezTo>
                  <a:cubicBezTo>
                    <a:pt x="1948128" y="70188"/>
                    <a:pt x="2295702" y="0"/>
                    <a:pt x="2653956" y="0"/>
                  </a:cubicBezTo>
                  <a:lnTo>
                    <a:pt x="2653956" y="92862"/>
                  </a:lnTo>
                  <a:cubicBezTo>
                    <a:pt x="1241796" y="92862"/>
                    <a:pt x="92901" y="1241758"/>
                    <a:pt x="92901" y="2653917"/>
                  </a:cubicBezTo>
                  <a:cubicBezTo>
                    <a:pt x="92901" y="4066077"/>
                    <a:pt x="1241796" y="5214973"/>
                    <a:pt x="2653956" y="5214973"/>
                  </a:cubicBezTo>
                  <a:lnTo>
                    <a:pt x="2653956" y="5307835"/>
                  </a:lnTo>
                  <a:close/>
                </a:path>
              </a:pathLst>
            </a:custGeom>
            <a:solidFill>
              <a:schemeClr val="accent1"/>
            </a:solidFill>
            <a:ln w="38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ZA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EE8B0DDD-30F0-7F02-B646-4F6F4200A712}"/>
                </a:ext>
              </a:extLst>
            </p:cNvPr>
            <p:cNvSpPr/>
            <p:nvPr/>
          </p:nvSpPr>
          <p:spPr>
            <a:xfrm>
              <a:off x="2849482" y="1352522"/>
              <a:ext cx="3271906" cy="3271948"/>
            </a:xfrm>
            <a:custGeom>
              <a:avLst/>
              <a:gdLst>
                <a:gd name="connsiteX0" fmla="*/ 3072841 w 6143359"/>
                <a:gd name="connsiteY0" fmla="*/ 6143438 h 6143437"/>
                <a:gd name="connsiteX1" fmla="*/ 2991083 w 6143359"/>
                <a:gd name="connsiteY1" fmla="*/ 6142354 h 6143437"/>
                <a:gd name="connsiteX2" fmla="*/ 899678 w 6143359"/>
                <a:gd name="connsiteY2" fmla="*/ 5243721 h 6143437"/>
                <a:gd name="connsiteX3" fmla="*/ 224919 w 6143359"/>
                <a:gd name="connsiteY3" fmla="*/ 4227541 h 6143437"/>
                <a:gd name="connsiteX4" fmla="*/ 0 w 6143359"/>
                <a:gd name="connsiteY4" fmla="*/ 3071719 h 6143437"/>
                <a:gd name="connsiteX5" fmla="*/ 224919 w 6143359"/>
                <a:gd name="connsiteY5" fmla="*/ 1915858 h 6143437"/>
                <a:gd name="connsiteX6" fmla="*/ 899678 w 6143359"/>
                <a:gd name="connsiteY6" fmla="*/ 899716 h 6143437"/>
                <a:gd name="connsiteX7" fmla="*/ 1915820 w 6143359"/>
                <a:gd name="connsiteY7" fmla="*/ 224958 h 6143437"/>
                <a:gd name="connsiteX8" fmla="*/ 3071680 w 6143359"/>
                <a:gd name="connsiteY8" fmla="*/ 0 h 6143437"/>
                <a:gd name="connsiteX9" fmla="*/ 4227540 w 6143359"/>
                <a:gd name="connsiteY9" fmla="*/ 224919 h 6143437"/>
                <a:gd name="connsiteX10" fmla="*/ 5243682 w 6143359"/>
                <a:gd name="connsiteY10" fmla="*/ 899678 h 6143437"/>
                <a:gd name="connsiteX11" fmla="*/ 6142083 w 6143359"/>
                <a:gd name="connsiteY11" fmla="*/ 2982417 h 6143437"/>
                <a:gd name="connsiteX12" fmla="*/ 6143360 w 6143359"/>
                <a:gd name="connsiteY12" fmla="*/ 3071719 h 6143437"/>
                <a:gd name="connsiteX13" fmla="*/ 6142083 w 6143359"/>
                <a:gd name="connsiteY13" fmla="*/ 3161021 h 6143437"/>
                <a:gd name="connsiteX14" fmla="*/ 6049260 w 6143359"/>
                <a:gd name="connsiteY14" fmla="*/ 3158313 h 6143437"/>
                <a:gd name="connsiteX15" fmla="*/ 6050537 w 6143359"/>
                <a:gd name="connsiteY15" fmla="*/ 3071719 h 6143437"/>
                <a:gd name="connsiteX16" fmla="*/ 6049260 w 6143359"/>
                <a:gd name="connsiteY16" fmla="*/ 2985125 h 6143437"/>
                <a:gd name="connsiteX17" fmla="*/ 5178021 w 6143359"/>
                <a:gd name="connsiteY17" fmla="*/ 965377 h 6143437"/>
                <a:gd name="connsiteX18" fmla="*/ 965300 w 6143359"/>
                <a:gd name="connsiteY18" fmla="*/ 965377 h 6143437"/>
                <a:gd name="connsiteX19" fmla="*/ 92862 w 6143359"/>
                <a:gd name="connsiteY19" fmla="*/ 3071719 h 6143437"/>
                <a:gd name="connsiteX20" fmla="*/ 965339 w 6143359"/>
                <a:gd name="connsiteY20" fmla="*/ 5178099 h 6143437"/>
                <a:gd name="connsiteX21" fmla="*/ 3073034 w 6143359"/>
                <a:gd name="connsiteY21" fmla="*/ 6050769 h 6143437"/>
                <a:gd name="connsiteX22" fmla="*/ 5056256 w 6143359"/>
                <a:gd name="connsiteY22" fmla="*/ 5293325 h 6143437"/>
                <a:gd name="connsiteX23" fmla="*/ 5118164 w 6143359"/>
                <a:gd name="connsiteY23" fmla="*/ 5362507 h 6143437"/>
                <a:gd name="connsiteX24" fmla="*/ 4113049 w 6143359"/>
                <a:gd name="connsiteY24" fmla="*/ 5962241 h 6143437"/>
                <a:gd name="connsiteX25" fmla="*/ 3072802 w 6143359"/>
                <a:gd name="connsiteY25" fmla="*/ 6143399 h 6143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43359" h="6143437">
                  <a:moveTo>
                    <a:pt x="3072841" y="6143438"/>
                  </a:moveTo>
                  <a:cubicBezTo>
                    <a:pt x="3045601" y="6143438"/>
                    <a:pt x="3018362" y="6143090"/>
                    <a:pt x="2991083" y="6142354"/>
                  </a:cubicBezTo>
                  <a:cubicBezTo>
                    <a:pt x="2201293" y="6121731"/>
                    <a:pt x="1458552" y="5802634"/>
                    <a:pt x="899678" y="5243721"/>
                  </a:cubicBezTo>
                  <a:cubicBezTo>
                    <a:pt x="606466" y="4950510"/>
                    <a:pt x="379457" y="4608584"/>
                    <a:pt x="224919" y="4227541"/>
                  </a:cubicBezTo>
                  <a:cubicBezTo>
                    <a:pt x="75682" y="3859536"/>
                    <a:pt x="0" y="3470638"/>
                    <a:pt x="0" y="3071719"/>
                  </a:cubicBezTo>
                  <a:cubicBezTo>
                    <a:pt x="0" y="2672799"/>
                    <a:pt x="75682" y="2283901"/>
                    <a:pt x="224919" y="1915858"/>
                  </a:cubicBezTo>
                  <a:cubicBezTo>
                    <a:pt x="379457" y="1534776"/>
                    <a:pt x="606466" y="1192889"/>
                    <a:pt x="899678" y="899716"/>
                  </a:cubicBezTo>
                  <a:cubicBezTo>
                    <a:pt x="1192889" y="606505"/>
                    <a:pt x="1534776" y="379496"/>
                    <a:pt x="1915820" y="224958"/>
                  </a:cubicBezTo>
                  <a:cubicBezTo>
                    <a:pt x="2283862" y="75682"/>
                    <a:pt x="2672761" y="0"/>
                    <a:pt x="3071680" y="0"/>
                  </a:cubicBezTo>
                  <a:cubicBezTo>
                    <a:pt x="3470599" y="0"/>
                    <a:pt x="3859497" y="75682"/>
                    <a:pt x="4227540" y="224919"/>
                  </a:cubicBezTo>
                  <a:cubicBezTo>
                    <a:pt x="4608623" y="379457"/>
                    <a:pt x="4950509" y="606466"/>
                    <a:pt x="5243682" y="899678"/>
                  </a:cubicBezTo>
                  <a:cubicBezTo>
                    <a:pt x="5800312" y="1456308"/>
                    <a:pt x="6119371" y="2195953"/>
                    <a:pt x="6142083" y="2982417"/>
                  </a:cubicBezTo>
                  <a:cubicBezTo>
                    <a:pt x="6142934" y="3012016"/>
                    <a:pt x="6143360" y="3042080"/>
                    <a:pt x="6143360" y="3071719"/>
                  </a:cubicBezTo>
                  <a:cubicBezTo>
                    <a:pt x="6143360" y="3101357"/>
                    <a:pt x="6142934" y="3131383"/>
                    <a:pt x="6142083" y="3161021"/>
                  </a:cubicBezTo>
                  <a:lnTo>
                    <a:pt x="6049260" y="3158313"/>
                  </a:lnTo>
                  <a:cubicBezTo>
                    <a:pt x="6050111" y="3129603"/>
                    <a:pt x="6050537" y="3100467"/>
                    <a:pt x="6050537" y="3071719"/>
                  </a:cubicBezTo>
                  <a:cubicBezTo>
                    <a:pt x="6050537" y="3042970"/>
                    <a:pt x="6050111" y="3013835"/>
                    <a:pt x="6049260" y="2985125"/>
                  </a:cubicBezTo>
                  <a:cubicBezTo>
                    <a:pt x="6027244" y="2222458"/>
                    <a:pt x="5717820" y="1505138"/>
                    <a:pt x="5178021" y="965377"/>
                  </a:cubicBezTo>
                  <a:cubicBezTo>
                    <a:pt x="4016589" y="-196094"/>
                    <a:pt x="2126771" y="-196055"/>
                    <a:pt x="965300" y="965377"/>
                  </a:cubicBezTo>
                  <a:cubicBezTo>
                    <a:pt x="402711" y="1527966"/>
                    <a:pt x="92862" y="2276008"/>
                    <a:pt x="92862" y="3071719"/>
                  </a:cubicBezTo>
                  <a:cubicBezTo>
                    <a:pt x="92862" y="3867430"/>
                    <a:pt x="402711" y="4615471"/>
                    <a:pt x="965339" y="5178099"/>
                  </a:cubicBezTo>
                  <a:cubicBezTo>
                    <a:pt x="1545378" y="5758138"/>
                    <a:pt x="2308664" y="6050769"/>
                    <a:pt x="3073034" y="6050769"/>
                  </a:cubicBezTo>
                  <a:cubicBezTo>
                    <a:pt x="3781300" y="6050769"/>
                    <a:pt x="4490417" y="5799694"/>
                    <a:pt x="5056256" y="5293325"/>
                  </a:cubicBezTo>
                  <a:lnTo>
                    <a:pt x="5118164" y="5362507"/>
                  </a:lnTo>
                  <a:cubicBezTo>
                    <a:pt x="4822708" y="5626893"/>
                    <a:pt x="4484536" y="5828674"/>
                    <a:pt x="4113049" y="5962241"/>
                  </a:cubicBezTo>
                  <a:cubicBezTo>
                    <a:pt x="3778359" y="6082574"/>
                    <a:pt x="3428811" y="6143399"/>
                    <a:pt x="3072802" y="6143399"/>
                  </a:cubicBezTo>
                  <a:close/>
                </a:path>
              </a:pathLst>
            </a:custGeom>
            <a:solidFill>
              <a:schemeClr val="accent1"/>
            </a:solidFill>
            <a:ln w="38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ZA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EE459FA-02C2-B9DB-9967-E57C037B26F5}"/>
                </a:ext>
              </a:extLst>
            </p:cNvPr>
            <p:cNvSpPr/>
            <p:nvPr/>
          </p:nvSpPr>
          <p:spPr>
            <a:xfrm>
              <a:off x="5511535" y="4016224"/>
              <a:ext cx="228782" cy="228783"/>
            </a:xfrm>
            <a:custGeom>
              <a:avLst/>
              <a:gdLst>
                <a:gd name="connsiteX0" fmla="*/ 214782 w 429563"/>
                <a:gd name="connsiteY0" fmla="*/ 429564 h 429564"/>
                <a:gd name="connsiteX1" fmla="*/ 0 w 429563"/>
                <a:gd name="connsiteY1" fmla="*/ 214782 h 429564"/>
                <a:gd name="connsiteX2" fmla="*/ 214782 w 429563"/>
                <a:gd name="connsiteY2" fmla="*/ 0 h 429564"/>
                <a:gd name="connsiteX3" fmla="*/ 429564 w 429563"/>
                <a:gd name="connsiteY3" fmla="*/ 214782 h 429564"/>
                <a:gd name="connsiteX4" fmla="*/ 214782 w 429563"/>
                <a:gd name="connsiteY4" fmla="*/ 429564 h 429564"/>
                <a:gd name="connsiteX5" fmla="*/ 214782 w 429563"/>
                <a:gd name="connsiteY5" fmla="*/ 92901 h 429564"/>
                <a:gd name="connsiteX6" fmla="*/ 92862 w 429563"/>
                <a:gd name="connsiteY6" fmla="*/ 214821 h 429564"/>
                <a:gd name="connsiteX7" fmla="*/ 214782 w 429563"/>
                <a:gd name="connsiteY7" fmla="*/ 336741 h 429564"/>
                <a:gd name="connsiteX8" fmla="*/ 336702 w 429563"/>
                <a:gd name="connsiteY8" fmla="*/ 214821 h 429564"/>
                <a:gd name="connsiteX9" fmla="*/ 214782 w 429563"/>
                <a:gd name="connsiteY9" fmla="*/ 92901 h 4295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9563" h="429564">
                  <a:moveTo>
                    <a:pt x="214782" y="429564"/>
                  </a:moveTo>
                  <a:cubicBezTo>
                    <a:pt x="96344" y="429564"/>
                    <a:pt x="0" y="333220"/>
                    <a:pt x="0" y="214782"/>
                  </a:cubicBezTo>
                  <a:cubicBezTo>
                    <a:pt x="0" y="96344"/>
                    <a:pt x="96344" y="0"/>
                    <a:pt x="214782" y="0"/>
                  </a:cubicBezTo>
                  <a:cubicBezTo>
                    <a:pt x="333220" y="0"/>
                    <a:pt x="429564" y="96344"/>
                    <a:pt x="429564" y="214782"/>
                  </a:cubicBezTo>
                  <a:cubicBezTo>
                    <a:pt x="429564" y="333220"/>
                    <a:pt x="333220" y="429564"/>
                    <a:pt x="214782" y="429564"/>
                  </a:cubicBezTo>
                  <a:close/>
                  <a:moveTo>
                    <a:pt x="214782" y="92901"/>
                  </a:moveTo>
                  <a:cubicBezTo>
                    <a:pt x="147573" y="92901"/>
                    <a:pt x="92862" y="147573"/>
                    <a:pt x="92862" y="214821"/>
                  </a:cubicBezTo>
                  <a:cubicBezTo>
                    <a:pt x="92862" y="282068"/>
                    <a:pt x="147534" y="336741"/>
                    <a:pt x="214782" y="336741"/>
                  </a:cubicBezTo>
                  <a:cubicBezTo>
                    <a:pt x="282029" y="336741"/>
                    <a:pt x="336702" y="282068"/>
                    <a:pt x="336702" y="214821"/>
                  </a:cubicBezTo>
                  <a:cubicBezTo>
                    <a:pt x="336702" y="147573"/>
                    <a:pt x="282029" y="92901"/>
                    <a:pt x="214782" y="92901"/>
                  </a:cubicBezTo>
                  <a:close/>
                </a:path>
              </a:pathLst>
            </a:custGeom>
            <a:solidFill>
              <a:schemeClr val="accent1"/>
            </a:solidFill>
            <a:ln w="38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ZA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0CE08668-495A-F35D-6C07-58BF96E2C215}"/>
                </a:ext>
              </a:extLst>
            </p:cNvPr>
            <p:cNvSpPr/>
            <p:nvPr/>
          </p:nvSpPr>
          <p:spPr>
            <a:xfrm>
              <a:off x="7706565" y="1592700"/>
              <a:ext cx="1395775" cy="2791591"/>
            </a:xfrm>
            <a:custGeom>
              <a:avLst/>
              <a:gdLst>
                <a:gd name="connsiteX0" fmla="*/ 0 w 2620719"/>
                <a:gd name="connsiteY0" fmla="*/ 5241516 h 5241515"/>
                <a:gd name="connsiteX1" fmla="*/ 0 w 2620719"/>
                <a:gd name="connsiteY1" fmla="*/ 5148654 h 5241515"/>
                <a:gd name="connsiteX2" fmla="*/ 2527896 w 2620719"/>
                <a:gd name="connsiteY2" fmla="*/ 2620758 h 5241515"/>
                <a:gd name="connsiteX3" fmla="*/ 0 w 2620719"/>
                <a:gd name="connsiteY3" fmla="*/ 92862 h 5241515"/>
                <a:gd name="connsiteX4" fmla="*/ 0 w 2620719"/>
                <a:gd name="connsiteY4" fmla="*/ 0 h 5241515"/>
                <a:gd name="connsiteX5" fmla="*/ 1020128 w 2620719"/>
                <a:gd name="connsiteY5" fmla="*/ 205960 h 5241515"/>
                <a:gd name="connsiteX6" fmla="*/ 1853137 w 2620719"/>
                <a:gd name="connsiteY6" fmla="*/ 767581 h 5241515"/>
                <a:gd name="connsiteX7" fmla="*/ 2414759 w 2620719"/>
                <a:gd name="connsiteY7" fmla="*/ 1600592 h 5241515"/>
                <a:gd name="connsiteX8" fmla="*/ 2620719 w 2620719"/>
                <a:gd name="connsiteY8" fmla="*/ 2620719 h 5241515"/>
                <a:gd name="connsiteX9" fmla="*/ 2414759 w 2620719"/>
                <a:gd name="connsiteY9" fmla="*/ 3640847 h 5241515"/>
                <a:gd name="connsiteX10" fmla="*/ 1853137 w 2620719"/>
                <a:gd name="connsiteY10" fmla="*/ 4473857 h 5241515"/>
                <a:gd name="connsiteX11" fmla="*/ 1020128 w 2620719"/>
                <a:gd name="connsiteY11" fmla="*/ 5035478 h 5241515"/>
                <a:gd name="connsiteX12" fmla="*/ 0 w 2620719"/>
                <a:gd name="connsiteY12" fmla="*/ 5241438 h 5241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620719" h="5241515">
                  <a:moveTo>
                    <a:pt x="0" y="5241516"/>
                  </a:moveTo>
                  <a:lnTo>
                    <a:pt x="0" y="5148654"/>
                  </a:lnTo>
                  <a:cubicBezTo>
                    <a:pt x="1393897" y="5148654"/>
                    <a:pt x="2527896" y="4014655"/>
                    <a:pt x="2527896" y="2620758"/>
                  </a:cubicBezTo>
                  <a:cubicBezTo>
                    <a:pt x="2527896" y="1226861"/>
                    <a:pt x="1393897" y="92862"/>
                    <a:pt x="0" y="92862"/>
                  </a:cubicBezTo>
                  <a:lnTo>
                    <a:pt x="0" y="0"/>
                  </a:lnTo>
                  <a:cubicBezTo>
                    <a:pt x="353765" y="0"/>
                    <a:pt x="697007" y="69298"/>
                    <a:pt x="1020128" y="205960"/>
                  </a:cubicBezTo>
                  <a:cubicBezTo>
                    <a:pt x="1332221" y="337979"/>
                    <a:pt x="1612470" y="526914"/>
                    <a:pt x="1853137" y="767581"/>
                  </a:cubicBezTo>
                  <a:cubicBezTo>
                    <a:pt x="2093805" y="1008249"/>
                    <a:pt x="2282779" y="1288537"/>
                    <a:pt x="2414759" y="1600592"/>
                  </a:cubicBezTo>
                  <a:cubicBezTo>
                    <a:pt x="2551421" y="1923713"/>
                    <a:pt x="2620719" y="2266954"/>
                    <a:pt x="2620719" y="2620719"/>
                  </a:cubicBezTo>
                  <a:cubicBezTo>
                    <a:pt x="2620719" y="2974485"/>
                    <a:pt x="2551421" y="3317726"/>
                    <a:pt x="2414759" y="3640847"/>
                  </a:cubicBezTo>
                  <a:cubicBezTo>
                    <a:pt x="2282740" y="3952940"/>
                    <a:pt x="2093805" y="4233190"/>
                    <a:pt x="1853137" y="4473857"/>
                  </a:cubicBezTo>
                  <a:cubicBezTo>
                    <a:pt x="1612470" y="4714524"/>
                    <a:pt x="1332182" y="4903498"/>
                    <a:pt x="1020128" y="5035478"/>
                  </a:cubicBezTo>
                  <a:cubicBezTo>
                    <a:pt x="697007" y="5172140"/>
                    <a:pt x="353765" y="5241438"/>
                    <a:pt x="0" y="5241438"/>
                  </a:cubicBezTo>
                  <a:close/>
                </a:path>
              </a:pathLst>
            </a:custGeom>
            <a:solidFill>
              <a:schemeClr val="accent2"/>
            </a:solidFill>
            <a:ln w="38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ZA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C93878C0-A0EF-43A1-EFD6-F83E30208751}"/>
                </a:ext>
              </a:extLst>
            </p:cNvPr>
            <p:cNvSpPr/>
            <p:nvPr/>
          </p:nvSpPr>
          <p:spPr>
            <a:xfrm>
              <a:off x="6070612" y="1352616"/>
              <a:ext cx="3271906" cy="3271854"/>
            </a:xfrm>
            <a:custGeom>
              <a:avLst/>
              <a:gdLst>
                <a:gd name="connsiteX0" fmla="*/ 3071680 w 6143360"/>
                <a:gd name="connsiteY0" fmla="*/ 6143260 h 6143260"/>
                <a:gd name="connsiteX1" fmla="*/ 3071680 w 6143360"/>
                <a:gd name="connsiteY1" fmla="*/ 6143260 h 6143260"/>
                <a:gd name="connsiteX2" fmla="*/ 1915820 w 6143360"/>
                <a:gd name="connsiteY2" fmla="*/ 5918341 h 6143260"/>
                <a:gd name="connsiteX3" fmla="*/ 899678 w 6143360"/>
                <a:gd name="connsiteY3" fmla="*/ 5243583 h 6143260"/>
                <a:gd name="connsiteX4" fmla="*/ 1277 w 6143360"/>
                <a:gd name="connsiteY4" fmla="*/ 3160844 h 6143260"/>
                <a:gd name="connsiteX5" fmla="*/ 0 w 6143360"/>
                <a:gd name="connsiteY5" fmla="*/ 3071542 h 6143260"/>
                <a:gd name="connsiteX6" fmla="*/ 1315 w 6143360"/>
                <a:gd name="connsiteY6" fmla="*/ 2982239 h 6143260"/>
                <a:gd name="connsiteX7" fmla="*/ 94139 w 6143360"/>
                <a:gd name="connsiteY7" fmla="*/ 2984948 h 6143260"/>
                <a:gd name="connsiteX8" fmla="*/ 92862 w 6143360"/>
                <a:gd name="connsiteY8" fmla="*/ 3071542 h 6143260"/>
                <a:gd name="connsiteX9" fmla="*/ 94139 w 6143360"/>
                <a:gd name="connsiteY9" fmla="*/ 3158135 h 6143260"/>
                <a:gd name="connsiteX10" fmla="*/ 965377 w 6143360"/>
                <a:gd name="connsiteY10" fmla="*/ 5177883 h 6143260"/>
                <a:gd name="connsiteX11" fmla="*/ 3071719 w 6143360"/>
                <a:gd name="connsiteY11" fmla="*/ 6050399 h 6143260"/>
                <a:gd name="connsiteX12" fmla="*/ 5178060 w 6143360"/>
                <a:gd name="connsiteY12" fmla="*/ 5177922 h 6143260"/>
                <a:gd name="connsiteX13" fmla="*/ 6050537 w 6143360"/>
                <a:gd name="connsiteY13" fmla="*/ 3071542 h 6143260"/>
                <a:gd name="connsiteX14" fmla="*/ 5178060 w 6143360"/>
                <a:gd name="connsiteY14" fmla="*/ 965200 h 6143260"/>
                <a:gd name="connsiteX15" fmla="*/ 1090586 w 6143360"/>
                <a:gd name="connsiteY15" fmla="*/ 846879 h 6143260"/>
                <a:gd name="connsiteX16" fmla="*/ 1028756 w 6143360"/>
                <a:gd name="connsiteY16" fmla="*/ 777580 h 6143260"/>
                <a:gd name="connsiteX17" fmla="*/ 5243683 w 6143360"/>
                <a:gd name="connsiteY17" fmla="*/ 899539 h 6143260"/>
                <a:gd name="connsiteX18" fmla="*/ 5918440 w 6143360"/>
                <a:gd name="connsiteY18" fmla="*/ 1915681 h 6143260"/>
                <a:gd name="connsiteX19" fmla="*/ 6143360 w 6143360"/>
                <a:gd name="connsiteY19" fmla="*/ 3071542 h 6143260"/>
                <a:gd name="connsiteX20" fmla="*/ 5918440 w 6143360"/>
                <a:gd name="connsiteY20" fmla="*/ 4227402 h 6143260"/>
                <a:gd name="connsiteX21" fmla="*/ 5243683 w 6143360"/>
                <a:gd name="connsiteY21" fmla="*/ 5243583 h 6143260"/>
                <a:gd name="connsiteX22" fmla="*/ 4227540 w 6143360"/>
                <a:gd name="connsiteY22" fmla="*/ 5918341 h 6143260"/>
                <a:gd name="connsiteX23" fmla="*/ 3071680 w 6143360"/>
                <a:gd name="connsiteY23" fmla="*/ 6143260 h 6143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143360" h="6143260">
                  <a:moveTo>
                    <a:pt x="3071680" y="6143260"/>
                  </a:moveTo>
                  <a:cubicBezTo>
                    <a:pt x="3071680" y="6143260"/>
                    <a:pt x="3071680" y="6143260"/>
                    <a:pt x="3071680" y="6143260"/>
                  </a:cubicBezTo>
                  <a:cubicBezTo>
                    <a:pt x="2672761" y="6143260"/>
                    <a:pt x="2283863" y="6067578"/>
                    <a:pt x="1915820" y="5918341"/>
                  </a:cubicBezTo>
                  <a:cubicBezTo>
                    <a:pt x="1534737" y="5763803"/>
                    <a:pt x="1192851" y="5536795"/>
                    <a:pt x="899678" y="5243583"/>
                  </a:cubicBezTo>
                  <a:cubicBezTo>
                    <a:pt x="343048" y="4686953"/>
                    <a:pt x="23990" y="3947307"/>
                    <a:pt x="1277" y="3160844"/>
                  </a:cubicBezTo>
                  <a:cubicBezTo>
                    <a:pt x="426" y="3131244"/>
                    <a:pt x="0" y="3101180"/>
                    <a:pt x="0" y="3071542"/>
                  </a:cubicBezTo>
                  <a:cubicBezTo>
                    <a:pt x="0" y="3041903"/>
                    <a:pt x="426" y="3011878"/>
                    <a:pt x="1315" y="2982239"/>
                  </a:cubicBezTo>
                  <a:lnTo>
                    <a:pt x="94139" y="2984948"/>
                  </a:lnTo>
                  <a:cubicBezTo>
                    <a:pt x="93288" y="3013658"/>
                    <a:pt x="92862" y="3042793"/>
                    <a:pt x="92862" y="3071542"/>
                  </a:cubicBezTo>
                  <a:cubicBezTo>
                    <a:pt x="92862" y="3100290"/>
                    <a:pt x="93288" y="3129426"/>
                    <a:pt x="94139" y="3158135"/>
                  </a:cubicBezTo>
                  <a:cubicBezTo>
                    <a:pt x="116155" y="3920803"/>
                    <a:pt x="425579" y="4638084"/>
                    <a:pt x="965377" y="5177883"/>
                  </a:cubicBezTo>
                  <a:cubicBezTo>
                    <a:pt x="1528005" y="5740511"/>
                    <a:pt x="2276047" y="6050399"/>
                    <a:pt x="3071719" y="6050399"/>
                  </a:cubicBezTo>
                  <a:cubicBezTo>
                    <a:pt x="3867391" y="6050399"/>
                    <a:pt x="4615432" y="5740549"/>
                    <a:pt x="5178060" y="5177922"/>
                  </a:cubicBezTo>
                  <a:cubicBezTo>
                    <a:pt x="5740687" y="4615256"/>
                    <a:pt x="6050537" y="3867214"/>
                    <a:pt x="6050537" y="3071542"/>
                  </a:cubicBezTo>
                  <a:cubicBezTo>
                    <a:pt x="6050537" y="2275869"/>
                    <a:pt x="5740687" y="1527789"/>
                    <a:pt x="5178060" y="965200"/>
                  </a:cubicBezTo>
                  <a:cubicBezTo>
                    <a:pt x="4062285" y="-150575"/>
                    <a:pt x="2266876" y="-202539"/>
                    <a:pt x="1090586" y="846879"/>
                  </a:cubicBezTo>
                  <a:lnTo>
                    <a:pt x="1028756" y="777580"/>
                  </a:lnTo>
                  <a:cubicBezTo>
                    <a:pt x="2241726" y="-304571"/>
                    <a:pt x="4093161" y="-251021"/>
                    <a:pt x="5243683" y="899539"/>
                  </a:cubicBezTo>
                  <a:cubicBezTo>
                    <a:pt x="5536894" y="1192751"/>
                    <a:pt x="5763903" y="1534638"/>
                    <a:pt x="5918440" y="1915681"/>
                  </a:cubicBezTo>
                  <a:cubicBezTo>
                    <a:pt x="6067678" y="2283724"/>
                    <a:pt x="6143360" y="2672622"/>
                    <a:pt x="6143360" y="3071542"/>
                  </a:cubicBezTo>
                  <a:cubicBezTo>
                    <a:pt x="6143360" y="3470461"/>
                    <a:pt x="6067678" y="3859359"/>
                    <a:pt x="5918440" y="4227402"/>
                  </a:cubicBezTo>
                  <a:cubicBezTo>
                    <a:pt x="5763903" y="4608484"/>
                    <a:pt x="5536894" y="4950371"/>
                    <a:pt x="5243683" y="5243583"/>
                  </a:cubicBezTo>
                  <a:cubicBezTo>
                    <a:pt x="4950471" y="5536795"/>
                    <a:pt x="4608584" y="5763803"/>
                    <a:pt x="4227540" y="5918341"/>
                  </a:cubicBezTo>
                  <a:cubicBezTo>
                    <a:pt x="3859537" y="6067578"/>
                    <a:pt x="3470600" y="6143260"/>
                    <a:pt x="3071680" y="6143260"/>
                  </a:cubicBezTo>
                  <a:close/>
                </a:path>
              </a:pathLst>
            </a:custGeom>
            <a:solidFill>
              <a:schemeClr val="accent2"/>
            </a:solidFill>
            <a:ln w="38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ZA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DB23E19D-FC57-0A93-7937-61B8F5C36644}"/>
                </a:ext>
              </a:extLst>
            </p:cNvPr>
            <p:cNvSpPr/>
            <p:nvPr/>
          </p:nvSpPr>
          <p:spPr>
            <a:xfrm>
              <a:off x="6462398" y="1738991"/>
              <a:ext cx="228782" cy="228782"/>
            </a:xfrm>
            <a:custGeom>
              <a:avLst/>
              <a:gdLst>
                <a:gd name="connsiteX0" fmla="*/ 214782 w 429563"/>
                <a:gd name="connsiteY0" fmla="*/ 429564 h 429563"/>
                <a:gd name="connsiteX1" fmla="*/ 0 w 429563"/>
                <a:gd name="connsiteY1" fmla="*/ 214782 h 429563"/>
                <a:gd name="connsiteX2" fmla="*/ 214782 w 429563"/>
                <a:gd name="connsiteY2" fmla="*/ 0 h 429563"/>
                <a:gd name="connsiteX3" fmla="*/ 429564 w 429563"/>
                <a:gd name="connsiteY3" fmla="*/ 214782 h 429563"/>
                <a:gd name="connsiteX4" fmla="*/ 214782 w 429563"/>
                <a:gd name="connsiteY4" fmla="*/ 429564 h 429563"/>
                <a:gd name="connsiteX5" fmla="*/ 214782 w 429563"/>
                <a:gd name="connsiteY5" fmla="*/ 92901 h 429563"/>
                <a:gd name="connsiteX6" fmla="*/ 92862 w 429563"/>
                <a:gd name="connsiteY6" fmla="*/ 214821 h 429563"/>
                <a:gd name="connsiteX7" fmla="*/ 214782 w 429563"/>
                <a:gd name="connsiteY7" fmla="*/ 336741 h 429563"/>
                <a:gd name="connsiteX8" fmla="*/ 336702 w 429563"/>
                <a:gd name="connsiteY8" fmla="*/ 214821 h 429563"/>
                <a:gd name="connsiteX9" fmla="*/ 214782 w 429563"/>
                <a:gd name="connsiteY9" fmla="*/ 92901 h 4295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9563" h="429563">
                  <a:moveTo>
                    <a:pt x="214782" y="429564"/>
                  </a:moveTo>
                  <a:cubicBezTo>
                    <a:pt x="96344" y="429564"/>
                    <a:pt x="0" y="333220"/>
                    <a:pt x="0" y="214782"/>
                  </a:cubicBezTo>
                  <a:cubicBezTo>
                    <a:pt x="0" y="96344"/>
                    <a:pt x="96344" y="0"/>
                    <a:pt x="214782" y="0"/>
                  </a:cubicBezTo>
                  <a:cubicBezTo>
                    <a:pt x="333220" y="0"/>
                    <a:pt x="429564" y="96344"/>
                    <a:pt x="429564" y="214782"/>
                  </a:cubicBezTo>
                  <a:cubicBezTo>
                    <a:pt x="429564" y="333220"/>
                    <a:pt x="333220" y="429564"/>
                    <a:pt x="214782" y="429564"/>
                  </a:cubicBezTo>
                  <a:close/>
                  <a:moveTo>
                    <a:pt x="214782" y="92901"/>
                  </a:moveTo>
                  <a:cubicBezTo>
                    <a:pt x="147573" y="92901"/>
                    <a:pt x="92862" y="147573"/>
                    <a:pt x="92862" y="214821"/>
                  </a:cubicBezTo>
                  <a:cubicBezTo>
                    <a:pt x="92862" y="282068"/>
                    <a:pt x="147534" y="336741"/>
                    <a:pt x="214782" y="336741"/>
                  </a:cubicBezTo>
                  <a:cubicBezTo>
                    <a:pt x="282030" y="336741"/>
                    <a:pt x="336702" y="282068"/>
                    <a:pt x="336702" y="214821"/>
                  </a:cubicBezTo>
                  <a:cubicBezTo>
                    <a:pt x="336702" y="147573"/>
                    <a:pt x="282030" y="92901"/>
                    <a:pt x="214782" y="92901"/>
                  </a:cubicBezTo>
                  <a:close/>
                </a:path>
              </a:pathLst>
            </a:custGeom>
            <a:solidFill>
              <a:schemeClr val="accent2"/>
            </a:solidFill>
            <a:ln w="38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ZA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65081DB8-781C-9219-2768-A6C9F4FB3ED9}"/>
                </a:ext>
              </a:extLst>
            </p:cNvPr>
            <p:cNvSpPr/>
            <p:nvPr/>
          </p:nvSpPr>
          <p:spPr>
            <a:xfrm>
              <a:off x="5899241" y="3118240"/>
              <a:ext cx="395022" cy="651933"/>
            </a:xfrm>
            <a:custGeom>
              <a:avLst/>
              <a:gdLst>
                <a:gd name="connsiteX0" fmla="*/ 0 w 741696"/>
                <a:gd name="connsiteY0" fmla="*/ 1223998 h 1224075"/>
                <a:gd name="connsiteX1" fmla="*/ 0 w 741696"/>
                <a:gd name="connsiteY1" fmla="*/ 0 h 1224075"/>
                <a:gd name="connsiteX2" fmla="*/ 741696 w 741696"/>
                <a:gd name="connsiteY2" fmla="*/ 77 h 1224075"/>
                <a:gd name="connsiteX3" fmla="*/ 741696 w 741696"/>
                <a:gd name="connsiteY3" fmla="*/ 1224075 h 1224075"/>
                <a:gd name="connsiteX4" fmla="*/ 0 w 741696"/>
                <a:gd name="connsiteY4" fmla="*/ 1223998 h 1224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1696" h="1224075">
                  <a:moveTo>
                    <a:pt x="0" y="1223998"/>
                  </a:moveTo>
                  <a:lnTo>
                    <a:pt x="0" y="0"/>
                  </a:lnTo>
                  <a:lnTo>
                    <a:pt x="741696" y="77"/>
                  </a:lnTo>
                  <a:lnTo>
                    <a:pt x="741696" y="1224075"/>
                  </a:lnTo>
                  <a:lnTo>
                    <a:pt x="0" y="122399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  <a:tileRect/>
            </a:gradFill>
            <a:ln w="38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ZA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EE6F9C13-47B5-3570-DD70-128927F3DB42}"/>
                </a:ext>
              </a:extLst>
            </p:cNvPr>
            <p:cNvSpPr/>
            <p:nvPr/>
          </p:nvSpPr>
          <p:spPr>
            <a:xfrm>
              <a:off x="5899241" y="2843503"/>
              <a:ext cx="395022" cy="274654"/>
            </a:xfrm>
            <a:custGeom>
              <a:avLst/>
              <a:gdLst>
                <a:gd name="connsiteX0" fmla="*/ 0 w 741696"/>
                <a:gd name="connsiteY0" fmla="*/ 0 h 515693"/>
                <a:gd name="connsiteX1" fmla="*/ 741696 w 741696"/>
                <a:gd name="connsiteY1" fmla="*/ 0 h 515693"/>
                <a:gd name="connsiteX2" fmla="*/ 741696 w 741696"/>
                <a:gd name="connsiteY2" fmla="*/ 515694 h 515693"/>
                <a:gd name="connsiteX3" fmla="*/ 0 w 741696"/>
                <a:gd name="connsiteY3" fmla="*/ 515694 h 515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1696" h="515693">
                  <a:moveTo>
                    <a:pt x="0" y="0"/>
                  </a:moveTo>
                  <a:lnTo>
                    <a:pt x="741696" y="0"/>
                  </a:lnTo>
                  <a:lnTo>
                    <a:pt x="741696" y="515694"/>
                  </a:lnTo>
                  <a:lnTo>
                    <a:pt x="0" y="515694"/>
                  </a:lnTo>
                  <a:close/>
                </a:path>
              </a:pathLst>
            </a:custGeom>
            <a:solidFill>
              <a:srgbClr val="FFFFFF"/>
            </a:solidFill>
            <a:ln w="38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ZA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289098DF-8022-5256-D8BD-EA5662F279EF}"/>
                </a:ext>
              </a:extLst>
            </p:cNvPr>
            <p:cNvSpPr/>
            <p:nvPr/>
          </p:nvSpPr>
          <p:spPr>
            <a:xfrm>
              <a:off x="5899241" y="2191570"/>
              <a:ext cx="395022" cy="651933"/>
            </a:xfrm>
            <a:custGeom>
              <a:avLst/>
              <a:gdLst>
                <a:gd name="connsiteX0" fmla="*/ 741696 w 741696"/>
                <a:gd name="connsiteY0" fmla="*/ 116 h 1224075"/>
                <a:gd name="connsiteX1" fmla="*/ 741696 w 741696"/>
                <a:gd name="connsiteY1" fmla="*/ 1224075 h 1224075"/>
                <a:gd name="connsiteX2" fmla="*/ 0 w 741696"/>
                <a:gd name="connsiteY2" fmla="*/ 1224037 h 1224075"/>
                <a:gd name="connsiteX3" fmla="*/ 0 w 741696"/>
                <a:gd name="connsiteY3" fmla="*/ 0 h 1224075"/>
                <a:gd name="connsiteX4" fmla="*/ 741696 w 741696"/>
                <a:gd name="connsiteY4" fmla="*/ 116 h 1224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1696" h="1224075">
                  <a:moveTo>
                    <a:pt x="741696" y="116"/>
                  </a:moveTo>
                  <a:lnTo>
                    <a:pt x="741696" y="1224075"/>
                  </a:lnTo>
                  <a:lnTo>
                    <a:pt x="0" y="1224037"/>
                  </a:lnTo>
                  <a:lnTo>
                    <a:pt x="0" y="0"/>
                  </a:lnTo>
                  <a:lnTo>
                    <a:pt x="741696" y="116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16200000" scaled="1"/>
              <a:tileRect/>
            </a:gradFill>
            <a:ln w="38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ZA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C4109DA-5A1F-63F7-DB13-76A5EEC2DEF2}"/>
                </a:ext>
              </a:extLst>
            </p:cNvPr>
            <p:cNvSpPr/>
            <p:nvPr/>
          </p:nvSpPr>
          <p:spPr>
            <a:xfrm>
              <a:off x="5899241" y="2843585"/>
              <a:ext cx="395022" cy="274654"/>
            </a:xfrm>
            <a:custGeom>
              <a:avLst/>
              <a:gdLst>
                <a:gd name="connsiteX0" fmla="*/ 0 w 741696"/>
                <a:gd name="connsiteY0" fmla="*/ 0 h 515693"/>
                <a:gd name="connsiteX1" fmla="*/ 741696 w 741696"/>
                <a:gd name="connsiteY1" fmla="*/ 0 h 515693"/>
                <a:gd name="connsiteX2" fmla="*/ 741696 w 741696"/>
                <a:gd name="connsiteY2" fmla="*/ 515694 h 515693"/>
                <a:gd name="connsiteX3" fmla="*/ 0 w 741696"/>
                <a:gd name="connsiteY3" fmla="*/ 515694 h 515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1696" h="515693">
                  <a:moveTo>
                    <a:pt x="0" y="0"/>
                  </a:moveTo>
                  <a:lnTo>
                    <a:pt x="741696" y="0"/>
                  </a:lnTo>
                  <a:lnTo>
                    <a:pt x="741696" y="515694"/>
                  </a:lnTo>
                  <a:lnTo>
                    <a:pt x="0" y="515694"/>
                  </a:lnTo>
                  <a:close/>
                </a:path>
              </a:pathLst>
            </a:custGeom>
            <a:solidFill>
              <a:srgbClr val="FFFFFF"/>
            </a:solidFill>
            <a:ln w="38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ZA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71BA335-7DD4-E7AF-80AC-604E31179C5F}"/>
                </a:ext>
              </a:extLst>
            </p:cNvPr>
            <p:cNvSpPr/>
            <p:nvPr/>
          </p:nvSpPr>
          <p:spPr>
            <a:xfrm>
              <a:off x="7718599" y="4208243"/>
              <a:ext cx="225382" cy="294746"/>
            </a:xfrm>
            <a:custGeom>
              <a:avLst/>
              <a:gdLst>
                <a:gd name="connsiteX0" fmla="*/ 0 w 423179"/>
                <a:gd name="connsiteY0" fmla="*/ 0 h 553418"/>
                <a:gd name="connsiteX1" fmla="*/ 423180 w 423179"/>
                <a:gd name="connsiteY1" fmla="*/ 0 h 553418"/>
                <a:gd name="connsiteX2" fmla="*/ 423180 w 423179"/>
                <a:gd name="connsiteY2" fmla="*/ 553419 h 553418"/>
                <a:gd name="connsiteX3" fmla="*/ 0 w 423179"/>
                <a:gd name="connsiteY3" fmla="*/ 553419 h 553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3179" h="553418">
                  <a:moveTo>
                    <a:pt x="0" y="0"/>
                  </a:moveTo>
                  <a:lnTo>
                    <a:pt x="423180" y="0"/>
                  </a:lnTo>
                  <a:lnTo>
                    <a:pt x="423180" y="553419"/>
                  </a:lnTo>
                  <a:lnTo>
                    <a:pt x="0" y="55341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  <a:ln w="3869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ZA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B578695A-0392-A82E-999F-CE14E575CAFC}"/>
                </a:ext>
              </a:extLst>
            </p:cNvPr>
            <p:cNvSpPr/>
            <p:nvPr/>
          </p:nvSpPr>
          <p:spPr>
            <a:xfrm>
              <a:off x="7623620" y="4208243"/>
              <a:ext cx="94958" cy="294746"/>
            </a:xfrm>
            <a:custGeom>
              <a:avLst/>
              <a:gdLst>
                <a:gd name="connsiteX0" fmla="*/ 0 w 178294"/>
                <a:gd name="connsiteY0" fmla="*/ 0 h 553418"/>
                <a:gd name="connsiteX1" fmla="*/ 178295 w 178294"/>
                <a:gd name="connsiteY1" fmla="*/ 0 h 553418"/>
                <a:gd name="connsiteX2" fmla="*/ 178295 w 178294"/>
                <a:gd name="connsiteY2" fmla="*/ 553419 h 553418"/>
                <a:gd name="connsiteX3" fmla="*/ 0 w 178294"/>
                <a:gd name="connsiteY3" fmla="*/ 553419 h 553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8294" h="553418">
                  <a:moveTo>
                    <a:pt x="0" y="0"/>
                  </a:moveTo>
                  <a:lnTo>
                    <a:pt x="178295" y="0"/>
                  </a:lnTo>
                  <a:lnTo>
                    <a:pt x="178295" y="553419"/>
                  </a:lnTo>
                  <a:lnTo>
                    <a:pt x="0" y="553419"/>
                  </a:lnTo>
                  <a:close/>
                </a:path>
              </a:pathLst>
            </a:custGeom>
            <a:solidFill>
              <a:srgbClr val="FFFFFF"/>
            </a:solidFill>
            <a:ln w="38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ZA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3B7E81E3-5680-BC04-2EF5-5695E2001160}"/>
                </a:ext>
              </a:extLst>
            </p:cNvPr>
            <p:cNvSpPr/>
            <p:nvPr/>
          </p:nvSpPr>
          <p:spPr>
            <a:xfrm>
              <a:off x="7718599" y="1477279"/>
              <a:ext cx="225382" cy="294746"/>
            </a:xfrm>
            <a:custGeom>
              <a:avLst/>
              <a:gdLst>
                <a:gd name="connsiteX0" fmla="*/ 0 w 423179"/>
                <a:gd name="connsiteY0" fmla="*/ 0 h 553418"/>
                <a:gd name="connsiteX1" fmla="*/ 423180 w 423179"/>
                <a:gd name="connsiteY1" fmla="*/ 0 h 553418"/>
                <a:gd name="connsiteX2" fmla="*/ 423180 w 423179"/>
                <a:gd name="connsiteY2" fmla="*/ 553419 h 553418"/>
                <a:gd name="connsiteX3" fmla="*/ 0 w 423179"/>
                <a:gd name="connsiteY3" fmla="*/ 553419 h 553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3179" h="553418">
                  <a:moveTo>
                    <a:pt x="0" y="0"/>
                  </a:moveTo>
                  <a:lnTo>
                    <a:pt x="423180" y="0"/>
                  </a:lnTo>
                  <a:lnTo>
                    <a:pt x="423180" y="553419"/>
                  </a:lnTo>
                  <a:lnTo>
                    <a:pt x="0" y="55341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  <a:ln w="3869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ZA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15615F27-F4D4-2697-7CB1-0343140088D6}"/>
                </a:ext>
              </a:extLst>
            </p:cNvPr>
            <p:cNvSpPr/>
            <p:nvPr/>
          </p:nvSpPr>
          <p:spPr>
            <a:xfrm>
              <a:off x="7623620" y="1477279"/>
              <a:ext cx="94958" cy="294746"/>
            </a:xfrm>
            <a:custGeom>
              <a:avLst/>
              <a:gdLst>
                <a:gd name="connsiteX0" fmla="*/ 0 w 178294"/>
                <a:gd name="connsiteY0" fmla="*/ 0 h 553418"/>
                <a:gd name="connsiteX1" fmla="*/ 178295 w 178294"/>
                <a:gd name="connsiteY1" fmla="*/ 0 h 553418"/>
                <a:gd name="connsiteX2" fmla="*/ 178295 w 178294"/>
                <a:gd name="connsiteY2" fmla="*/ 553419 h 553418"/>
                <a:gd name="connsiteX3" fmla="*/ 0 w 178294"/>
                <a:gd name="connsiteY3" fmla="*/ 553419 h 553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8294" h="553418">
                  <a:moveTo>
                    <a:pt x="0" y="0"/>
                  </a:moveTo>
                  <a:lnTo>
                    <a:pt x="178295" y="0"/>
                  </a:lnTo>
                  <a:lnTo>
                    <a:pt x="178295" y="553419"/>
                  </a:lnTo>
                  <a:lnTo>
                    <a:pt x="0" y="553419"/>
                  </a:lnTo>
                  <a:close/>
                </a:path>
              </a:pathLst>
            </a:custGeom>
            <a:solidFill>
              <a:srgbClr val="FFFFFF"/>
            </a:solidFill>
            <a:ln w="38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ZA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55BBE93C-D924-DB8F-A5EE-418D6140F5FD}"/>
                </a:ext>
              </a:extLst>
            </p:cNvPr>
            <p:cNvSpPr/>
            <p:nvPr/>
          </p:nvSpPr>
          <p:spPr>
            <a:xfrm>
              <a:off x="4254798" y="1444142"/>
              <a:ext cx="225382" cy="294746"/>
            </a:xfrm>
            <a:custGeom>
              <a:avLst/>
              <a:gdLst>
                <a:gd name="connsiteX0" fmla="*/ 0 w 423179"/>
                <a:gd name="connsiteY0" fmla="*/ 0 h 553418"/>
                <a:gd name="connsiteX1" fmla="*/ 423180 w 423179"/>
                <a:gd name="connsiteY1" fmla="*/ 0 h 553418"/>
                <a:gd name="connsiteX2" fmla="*/ 423180 w 423179"/>
                <a:gd name="connsiteY2" fmla="*/ 553419 h 553418"/>
                <a:gd name="connsiteX3" fmla="*/ 0 w 423179"/>
                <a:gd name="connsiteY3" fmla="*/ 553419 h 553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3179" h="553418">
                  <a:moveTo>
                    <a:pt x="0" y="0"/>
                  </a:moveTo>
                  <a:lnTo>
                    <a:pt x="423180" y="0"/>
                  </a:lnTo>
                  <a:lnTo>
                    <a:pt x="423180" y="553419"/>
                  </a:lnTo>
                  <a:lnTo>
                    <a:pt x="0" y="55341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bg1"/>
                </a:gs>
              </a:gsLst>
              <a:lin ang="0" scaled="1"/>
              <a:tileRect/>
            </a:gradFill>
            <a:ln w="38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ZA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F2BDA2FD-CD24-305C-CF1E-4598C1F3B522}"/>
                </a:ext>
              </a:extLst>
            </p:cNvPr>
            <p:cNvSpPr/>
            <p:nvPr/>
          </p:nvSpPr>
          <p:spPr>
            <a:xfrm>
              <a:off x="4480200" y="1444142"/>
              <a:ext cx="94958" cy="294746"/>
            </a:xfrm>
            <a:custGeom>
              <a:avLst/>
              <a:gdLst>
                <a:gd name="connsiteX0" fmla="*/ 0 w 178294"/>
                <a:gd name="connsiteY0" fmla="*/ 0 h 553418"/>
                <a:gd name="connsiteX1" fmla="*/ 178295 w 178294"/>
                <a:gd name="connsiteY1" fmla="*/ 0 h 553418"/>
                <a:gd name="connsiteX2" fmla="*/ 178295 w 178294"/>
                <a:gd name="connsiteY2" fmla="*/ 553419 h 553418"/>
                <a:gd name="connsiteX3" fmla="*/ 0 w 178294"/>
                <a:gd name="connsiteY3" fmla="*/ 553419 h 553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8294" h="553418">
                  <a:moveTo>
                    <a:pt x="0" y="0"/>
                  </a:moveTo>
                  <a:lnTo>
                    <a:pt x="178295" y="0"/>
                  </a:lnTo>
                  <a:lnTo>
                    <a:pt x="178295" y="553419"/>
                  </a:lnTo>
                  <a:lnTo>
                    <a:pt x="0" y="553419"/>
                  </a:lnTo>
                  <a:close/>
                </a:path>
              </a:pathLst>
            </a:custGeom>
            <a:solidFill>
              <a:srgbClr val="FFFFFF"/>
            </a:solidFill>
            <a:ln w="38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ZA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840332B5-4943-D7C3-CCA7-785B824BC549}"/>
                </a:ext>
              </a:extLst>
            </p:cNvPr>
            <p:cNvSpPr/>
            <p:nvPr/>
          </p:nvSpPr>
          <p:spPr>
            <a:xfrm>
              <a:off x="4254798" y="4234868"/>
              <a:ext cx="225382" cy="294746"/>
            </a:xfrm>
            <a:custGeom>
              <a:avLst/>
              <a:gdLst>
                <a:gd name="connsiteX0" fmla="*/ 0 w 423179"/>
                <a:gd name="connsiteY0" fmla="*/ 0 h 553418"/>
                <a:gd name="connsiteX1" fmla="*/ 423180 w 423179"/>
                <a:gd name="connsiteY1" fmla="*/ 0 h 553418"/>
                <a:gd name="connsiteX2" fmla="*/ 423180 w 423179"/>
                <a:gd name="connsiteY2" fmla="*/ 553419 h 553418"/>
                <a:gd name="connsiteX3" fmla="*/ 0 w 423179"/>
                <a:gd name="connsiteY3" fmla="*/ 553419 h 553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3179" h="553418">
                  <a:moveTo>
                    <a:pt x="0" y="0"/>
                  </a:moveTo>
                  <a:lnTo>
                    <a:pt x="423180" y="0"/>
                  </a:lnTo>
                  <a:lnTo>
                    <a:pt x="423180" y="553419"/>
                  </a:lnTo>
                  <a:lnTo>
                    <a:pt x="0" y="55341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bg1"/>
                </a:gs>
              </a:gsLst>
              <a:lin ang="0" scaled="1"/>
              <a:tileRect/>
            </a:gradFill>
            <a:ln w="38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ZA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0B04CC2A-3014-E317-EE42-1401682301F6}"/>
                </a:ext>
              </a:extLst>
            </p:cNvPr>
            <p:cNvSpPr/>
            <p:nvPr/>
          </p:nvSpPr>
          <p:spPr>
            <a:xfrm>
              <a:off x="4480200" y="4234868"/>
              <a:ext cx="94958" cy="294746"/>
            </a:xfrm>
            <a:custGeom>
              <a:avLst/>
              <a:gdLst>
                <a:gd name="connsiteX0" fmla="*/ 0 w 178294"/>
                <a:gd name="connsiteY0" fmla="*/ 0 h 553418"/>
                <a:gd name="connsiteX1" fmla="*/ 178295 w 178294"/>
                <a:gd name="connsiteY1" fmla="*/ 0 h 553418"/>
                <a:gd name="connsiteX2" fmla="*/ 178295 w 178294"/>
                <a:gd name="connsiteY2" fmla="*/ 553419 h 553418"/>
                <a:gd name="connsiteX3" fmla="*/ 0 w 178294"/>
                <a:gd name="connsiteY3" fmla="*/ 553419 h 553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8294" h="553418">
                  <a:moveTo>
                    <a:pt x="0" y="0"/>
                  </a:moveTo>
                  <a:lnTo>
                    <a:pt x="178295" y="0"/>
                  </a:lnTo>
                  <a:lnTo>
                    <a:pt x="178295" y="553419"/>
                  </a:lnTo>
                  <a:lnTo>
                    <a:pt x="0" y="553419"/>
                  </a:lnTo>
                  <a:close/>
                </a:path>
              </a:pathLst>
            </a:custGeom>
            <a:solidFill>
              <a:srgbClr val="FFFFFF"/>
            </a:solidFill>
            <a:ln w="38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ZA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E752A043-8C47-94FC-D6D7-CF1C51FBD5BE}"/>
                </a:ext>
              </a:extLst>
            </p:cNvPr>
            <p:cNvSpPr/>
            <p:nvPr/>
          </p:nvSpPr>
          <p:spPr>
            <a:xfrm>
              <a:off x="3361499" y="1769116"/>
              <a:ext cx="2438760" cy="2438760"/>
            </a:xfrm>
            <a:prstGeom prst="ellipse">
              <a:avLst/>
            </a:prstGeom>
            <a:gradFill>
              <a:gsLst>
                <a:gs pos="0">
                  <a:srgbClr val="FFFFFF"/>
                </a:gs>
                <a:gs pos="100000">
                  <a:srgbClr val="FFFFFF">
                    <a:lumMod val="95000"/>
                  </a:srgbClr>
                </a:gs>
              </a:gsLst>
              <a:lin ang="5400000" scaled="1"/>
            </a:gradFill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txBody>
            <a:bodyPr wrap="square" lIns="36000" tIns="36000" rIns="36000" bIns="36000" rtlCol="0" anchor="ctr" anchorCtr="0">
              <a:noAutofit/>
            </a:bodyPr>
            <a:lstStyle/>
            <a:p>
              <a:pPr algn="ctr" defTabSz="457200"/>
              <a:r>
                <a:rPr lang="en-ZA" sz="1600" b="1" kern="0" dirty="0">
                  <a:solidFill>
                    <a:srgbClr val="333333"/>
                  </a:solidFill>
                  <a:latin typeface="+mj-lt"/>
                </a:rPr>
                <a:t>Administered by Discovery Health</a:t>
              </a:r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86039097-3DFC-AA31-4F9B-85EF389064E6}"/>
                </a:ext>
              </a:extLst>
            </p:cNvPr>
            <p:cNvSpPr/>
            <p:nvPr/>
          </p:nvSpPr>
          <p:spPr>
            <a:xfrm>
              <a:off x="6487184" y="1769116"/>
              <a:ext cx="2438760" cy="2438760"/>
            </a:xfrm>
            <a:prstGeom prst="ellipse">
              <a:avLst/>
            </a:prstGeom>
            <a:gradFill>
              <a:gsLst>
                <a:gs pos="0">
                  <a:srgbClr val="FFFFFF"/>
                </a:gs>
                <a:gs pos="100000">
                  <a:srgbClr val="FFFFFF">
                    <a:lumMod val="95000"/>
                  </a:srgbClr>
                </a:gs>
              </a:gsLst>
              <a:lin ang="5400000" scaled="1"/>
            </a:gradFill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txBody>
            <a:bodyPr wrap="square" lIns="36000" tIns="36000" rIns="36000" bIns="36000" rtlCol="0" anchor="ctr" anchorCtr="0">
              <a:noAutofit/>
            </a:bodyPr>
            <a:lstStyle/>
            <a:p>
              <a:pPr algn="ctr" defTabSz="457200"/>
              <a:r>
                <a:rPr lang="en-ZA" sz="1600" b="1" kern="0" dirty="0">
                  <a:solidFill>
                    <a:srgbClr val="333333"/>
                  </a:solidFill>
                  <a:latin typeface="+mj-lt"/>
                </a:rPr>
                <a:t>Discovery Health Medical Scheme</a:t>
              </a:r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F4787ABD-C3CE-E60F-1599-F3AD3220368A}"/>
              </a:ext>
            </a:extLst>
          </p:cNvPr>
          <p:cNvGrpSpPr/>
          <p:nvPr/>
        </p:nvGrpSpPr>
        <p:grpSpPr>
          <a:xfrm>
            <a:off x="9441578" y="1916051"/>
            <a:ext cx="342585" cy="2144985"/>
            <a:chOff x="9441578" y="2236520"/>
            <a:chExt cx="342585" cy="2144985"/>
          </a:xfrm>
        </p:grpSpPr>
        <p:sp>
          <p:nvSpPr>
            <p:cNvPr id="84" name="Oval 83">
              <a:extLst>
                <a:ext uri="{FF2B5EF4-FFF2-40B4-BE49-F238E27FC236}">
                  <a16:creationId xmlns:a16="http://schemas.microsoft.com/office/drawing/2014/main" id="{986045BA-5D46-B2D0-44B6-485791DC86B0}"/>
                </a:ext>
              </a:extLst>
            </p:cNvPr>
            <p:cNvSpPr/>
            <p:nvPr/>
          </p:nvSpPr>
          <p:spPr>
            <a:xfrm>
              <a:off x="9441578" y="2236520"/>
              <a:ext cx="342585" cy="342585"/>
            </a:xfrm>
            <a:prstGeom prst="ellipse">
              <a:avLst/>
            </a:prstGeom>
            <a:gradFill>
              <a:gsLst>
                <a:gs pos="0">
                  <a:srgbClr val="FFFFFF"/>
                </a:gs>
                <a:gs pos="100000">
                  <a:srgbClr val="FFFFFF">
                    <a:lumMod val="95000"/>
                  </a:srgbClr>
                </a:gs>
              </a:gsLst>
              <a:lin ang="5400000" scaled="1"/>
            </a:gradFill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txBody>
            <a:bodyPr wrap="square" lIns="36000" tIns="36000" rIns="36000" bIns="36000" rtlCol="0" anchor="ctr" anchorCtr="0">
              <a:noAutofit/>
            </a:bodyPr>
            <a:lstStyle/>
            <a:p>
              <a:pPr algn="ctr" defTabSz="457200"/>
              <a:r>
                <a:rPr lang="en-GB" sz="1600" b="1" kern="0" dirty="0">
                  <a:solidFill>
                    <a:srgbClr val="333333"/>
                  </a:solidFill>
                  <a:latin typeface="+mj-lt"/>
                </a:rPr>
                <a:t>1</a:t>
              </a:r>
              <a:endParaRPr lang="en-ZA" sz="1600" b="1" kern="0" dirty="0">
                <a:solidFill>
                  <a:srgbClr val="333333"/>
                </a:solidFill>
                <a:latin typeface="+mj-lt"/>
              </a:endParaRPr>
            </a:p>
          </p:txBody>
        </p:sp>
        <p:sp>
          <p:nvSpPr>
            <p:cNvPr id="85" name="Oval 84">
              <a:extLst>
                <a:ext uri="{FF2B5EF4-FFF2-40B4-BE49-F238E27FC236}">
                  <a16:creationId xmlns:a16="http://schemas.microsoft.com/office/drawing/2014/main" id="{B0A26E8A-8B75-4835-1ABB-7E487C9446C9}"/>
                </a:ext>
              </a:extLst>
            </p:cNvPr>
            <p:cNvSpPr/>
            <p:nvPr/>
          </p:nvSpPr>
          <p:spPr>
            <a:xfrm>
              <a:off x="9441578" y="3137720"/>
              <a:ext cx="342585" cy="342585"/>
            </a:xfrm>
            <a:prstGeom prst="ellipse">
              <a:avLst/>
            </a:prstGeom>
            <a:gradFill>
              <a:gsLst>
                <a:gs pos="0">
                  <a:srgbClr val="FFFFFF"/>
                </a:gs>
                <a:gs pos="100000">
                  <a:srgbClr val="FFFFFF">
                    <a:lumMod val="95000"/>
                  </a:srgbClr>
                </a:gs>
              </a:gsLst>
              <a:lin ang="5400000" scaled="1"/>
            </a:gradFill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txBody>
            <a:bodyPr wrap="square" lIns="36000" tIns="36000" rIns="36000" bIns="36000" rtlCol="0" anchor="ctr" anchorCtr="0">
              <a:noAutofit/>
            </a:bodyPr>
            <a:lstStyle/>
            <a:p>
              <a:pPr algn="ctr" defTabSz="457200"/>
              <a:r>
                <a:rPr lang="en-GB" sz="1600" b="1" kern="0" dirty="0">
                  <a:solidFill>
                    <a:srgbClr val="333333"/>
                  </a:solidFill>
                  <a:latin typeface="+mj-lt"/>
                </a:rPr>
                <a:t>2</a:t>
              </a:r>
              <a:endParaRPr lang="en-ZA" sz="1600" b="1" kern="0" dirty="0">
                <a:solidFill>
                  <a:srgbClr val="333333"/>
                </a:solidFill>
                <a:latin typeface="+mj-lt"/>
              </a:endParaRPr>
            </a:p>
          </p:txBody>
        </p:sp>
        <p:sp>
          <p:nvSpPr>
            <p:cNvPr id="86" name="Oval 85">
              <a:extLst>
                <a:ext uri="{FF2B5EF4-FFF2-40B4-BE49-F238E27FC236}">
                  <a16:creationId xmlns:a16="http://schemas.microsoft.com/office/drawing/2014/main" id="{5954E3C0-3364-E545-196E-3086B2E5B652}"/>
                </a:ext>
              </a:extLst>
            </p:cNvPr>
            <p:cNvSpPr/>
            <p:nvPr/>
          </p:nvSpPr>
          <p:spPr>
            <a:xfrm>
              <a:off x="9441578" y="4038920"/>
              <a:ext cx="342585" cy="342585"/>
            </a:xfrm>
            <a:prstGeom prst="ellipse">
              <a:avLst/>
            </a:prstGeom>
            <a:gradFill>
              <a:gsLst>
                <a:gs pos="0">
                  <a:srgbClr val="FFFFFF"/>
                </a:gs>
                <a:gs pos="100000">
                  <a:srgbClr val="FFFFFF">
                    <a:lumMod val="95000"/>
                  </a:srgbClr>
                </a:gs>
              </a:gsLst>
              <a:lin ang="5400000" scaled="1"/>
            </a:gradFill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txBody>
            <a:bodyPr wrap="square" lIns="36000" tIns="36000" rIns="36000" bIns="36000" rtlCol="0" anchor="ctr" anchorCtr="0">
              <a:noAutofit/>
            </a:bodyPr>
            <a:lstStyle/>
            <a:p>
              <a:pPr algn="ctr" defTabSz="457200"/>
              <a:r>
                <a:rPr lang="en-GB" sz="1600" b="1" kern="0" dirty="0">
                  <a:solidFill>
                    <a:srgbClr val="333333"/>
                  </a:solidFill>
                  <a:latin typeface="+mj-lt"/>
                </a:rPr>
                <a:t>3</a:t>
              </a:r>
              <a:endParaRPr lang="en-ZA" sz="1600" b="1" kern="0" dirty="0">
                <a:solidFill>
                  <a:srgbClr val="333333"/>
                </a:solidFill>
                <a:latin typeface="+mj-lt"/>
              </a:endParaRPr>
            </a:p>
          </p:txBody>
        </p: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E9C4AEE4-BB3C-1481-C599-652929718D67}"/>
              </a:ext>
            </a:extLst>
          </p:cNvPr>
          <p:cNvGrpSpPr/>
          <p:nvPr/>
        </p:nvGrpSpPr>
        <p:grpSpPr>
          <a:xfrm>
            <a:off x="2382583" y="1916051"/>
            <a:ext cx="342585" cy="2144985"/>
            <a:chOff x="9441578" y="2236520"/>
            <a:chExt cx="342585" cy="2144985"/>
          </a:xfrm>
        </p:grpSpPr>
        <p:sp>
          <p:nvSpPr>
            <p:cNvPr id="89" name="Oval 88">
              <a:extLst>
                <a:ext uri="{FF2B5EF4-FFF2-40B4-BE49-F238E27FC236}">
                  <a16:creationId xmlns:a16="http://schemas.microsoft.com/office/drawing/2014/main" id="{DDA44A5C-EAC4-D2A0-D7DA-C5ACCBAEB982}"/>
                </a:ext>
              </a:extLst>
            </p:cNvPr>
            <p:cNvSpPr/>
            <p:nvPr/>
          </p:nvSpPr>
          <p:spPr>
            <a:xfrm>
              <a:off x="9441578" y="2236520"/>
              <a:ext cx="342585" cy="342585"/>
            </a:xfrm>
            <a:prstGeom prst="ellipse">
              <a:avLst/>
            </a:prstGeom>
            <a:gradFill>
              <a:gsLst>
                <a:gs pos="0">
                  <a:srgbClr val="FFFFFF"/>
                </a:gs>
                <a:gs pos="100000">
                  <a:srgbClr val="FFFFFF">
                    <a:lumMod val="95000"/>
                  </a:srgbClr>
                </a:gs>
              </a:gsLst>
              <a:lin ang="5400000" scaled="1"/>
            </a:gradFill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txBody>
            <a:bodyPr wrap="square" lIns="36000" tIns="36000" rIns="36000" bIns="36000" rtlCol="0" anchor="ctr" anchorCtr="0">
              <a:noAutofit/>
            </a:bodyPr>
            <a:lstStyle/>
            <a:p>
              <a:pPr algn="ctr" defTabSz="457200"/>
              <a:r>
                <a:rPr lang="en-GB" sz="1600" b="1" kern="0" dirty="0">
                  <a:solidFill>
                    <a:srgbClr val="333333"/>
                  </a:solidFill>
                  <a:latin typeface="+mj-lt"/>
                </a:rPr>
                <a:t>1</a:t>
              </a:r>
              <a:endParaRPr lang="en-ZA" sz="1600" b="1" kern="0" dirty="0">
                <a:solidFill>
                  <a:srgbClr val="333333"/>
                </a:solidFill>
                <a:latin typeface="+mj-lt"/>
              </a:endParaRPr>
            </a:p>
          </p:txBody>
        </p:sp>
        <p:sp>
          <p:nvSpPr>
            <p:cNvPr id="90" name="Oval 89">
              <a:extLst>
                <a:ext uri="{FF2B5EF4-FFF2-40B4-BE49-F238E27FC236}">
                  <a16:creationId xmlns:a16="http://schemas.microsoft.com/office/drawing/2014/main" id="{626125E5-96D7-BE21-66B2-8EDCB630F302}"/>
                </a:ext>
              </a:extLst>
            </p:cNvPr>
            <p:cNvSpPr/>
            <p:nvPr/>
          </p:nvSpPr>
          <p:spPr>
            <a:xfrm>
              <a:off x="9441578" y="3137720"/>
              <a:ext cx="342585" cy="342585"/>
            </a:xfrm>
            <a:prstGeom prst="ellipse">
              <a:avLst/>
            </a:prstGeom>
            <a:gradFill>
              <a:gsLst>
                <a:gs pos="0">
                  <a:srgbClr val="FFFFFF"/>
                </a:gs>
                <a:gs pos="100000">
                  <a:srgbClr val="FFFFFF">
                    <a:lumMod val="95000"/>
                  </a:srgbClr>
                </a:gs>
              </a:gsLst>
              <a:lin ang="5400000" scaled="1"/>
            </a:gradFill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txBody>
            <a:bodyPr wrap="square" lIns="36000" tIns="36000" rIns="36000" bIns="36000" rtlCol="0" anchor="ctr" anchorCtr="0">
              <a:noAutofit/>
            </a:bodyPr>
            <a:lstStyle/>
            <a:p>
              <a:pPr algn="ctr" defTabSz="457200"/>
              <a:r>
                <a:rPr lang="en-GB" sz="1600" b="1" kern="0" dirty="0">
                  <a:solidFill>
                    <a:srgbClr val="333333"/>
                  </a:solidFill>
                  <a:latin typeface="+mj-lt"/>
                </a:rPr>
                <a:t>2</a:t>
              </a:r>
              <a:endParaRPr lang="en-ZA" sz="1600" b="1" kern="0" dirty="0">
                <a:solidFill>
                  <a:srgbClr val="333333"/>
                </a:solidFill>
                <a:latin typeface="+mj-lt"/>
              </a:endParaRPr>
            </a:p>
          </p:txBody>
        </p:sp>
        <p:sp>
          <p:nvSpPr>
            <p:cNvPr id="91" name="Oval 90">
              <a:extLst>
                <a:ext uri="{FF2B5EF4-FFF2-40B4-BE49-F238E27FC236}">
                  <a16:creationId xmlns:a16="http://schemas.microsoft.com/office/drawing/2014/main" id="{4A9E9FE8-31C6-6210-79A7-3961E2EC3B98}"/>
                </a:ext>
              </a:extLst>
            </p:cNvPr>
            <p:cNvSpPr/>
            <p:nvPr/>
          </p:nvSpPr>
          <p:spPr>
            <a:xfrm>
              <a:off x="9441578" y="4038920"/>
              <a:ext cx="342585" cy="342585"/>
            </a:xfrm>
            <a:prstGeom prst="ellipse">
              <a:avLst/>
            </a:prstGeom>
            <a:gradFill>
              <a:gsLst>
                <a:gs pos="0">
                  <a:srgbClr val="FFFFFF"/>
                </a:gs>
                <a:gs pos="100000">
                  <a:srgbClr val="FFFFFF">
                    <a:lumMod val="95000"/>
                  </a:srgbClr>
                </a:gs>
              </a:gsLst>
              <a:lin ang="5400000" scaled="1"/>
            </a:gradFill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txBody>
            <a:bodyPr wrap="square" lIns="36000" tIns="36000" rIns="36000" bIns="36000" rtlCol="0" anchor="ctr" anchorCtr="0">
              <a:noAutofit/>
            </a:bodyPr>
            <a:lstStyle/>
            <a:p>
              <a:pPr algn="ctr" defTabSz="457200"/>
              <a:r>
                <a:rPr lang="en-GB" sz="1600" b="1" kern="0" dirty="0">
                  <a:solidFill>
                    <a:srgbClr val="333333"/>
                  </a:solidFill>
                  <a:latin typeface="+mj-lt"/>
                </a:rPr>
                <a:t>3</a:t>
              </a:r>
              <a:endParaRPr lang="en-ZA" sz="1600" b="1" kern="0" dirty="0">
                <a:solidFill>
                  <a:srgbClr val="333333"/>
                </a:solidFill>
                <a:latin typeface="+mj-lt"/>
              </a:endParaRPr>
            </a:p>
          </p:txBody>
        </p:sp>
      </p:grpSp>
      <p:sp>
        <p:nvSpPr>
          <p:cNvPr id="93" name="Rectangle 92">
            <a:extLst>
              <a:ext uri="{FF2B5EF4-FFF2-40B4-BE49-F238E27FC236}">
                <a16:creationId xmlns:a16="http://schemas.microsoft.com/office/drawing/2014/main" id="{471A7240-CB81-D6D3-5056-580407B98AE8}"/>
              </a:ext>
            </a:extLst>
          </p:cNvPr>
          <p:cNvSpPr/>
          <p:nvPr/>
        </p:nvSpPr>
        <p:spPr>
          <a:xfrm>
            <a:off x="322262" y="6789625"/>
            <a:ext cx="11534776" cy="7033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ounded Rectangle 11">
            <a:extLst>
              <a:ext uri="{FF2B5EF4-FFF2-40B4-BE49-F238E27FC236}">
                <a16:creationId xmlns:a16="http://schemas.microsoft.com/office/drawing/2014/main" id="{D568A75E-D452-49A9-F540-381E3731B2BE}"/>
              </a:ext>
            </a:extLst>
          </p:cNvPr>
          <p:cNvSpPr/>
          <p:nvPr/>
        </p:nvSpPr>
        <p:spPr>
          <a:xfrm rot="10800000" flipH="1">
            <a:off x="388939" y="1908614"/>
            <a:ext cx="7453445" cy="4448347"/>
          </a:xfrm>
          <a:prstGeom prst="round2SameRect">
            <a:avLst>
              <a:gd name="adj1" fmla="val 5857"/>
              <a:gd name="adj2" fmla="val 0"/>
            </a:avLst>
          </a:prstGeom>
          <a:gradFill>
            <a:gsLst>
              <a:gs pos="0">
                <a:srgbClr val="FFFFFF"/>
              </a:gs>
              <a:gs pos="100000">
                <a:srgbClr val="FFFFFF">
                  <a:lumMod val="95000"/>
                </a:srgbClr>
              </a:gs>
            </a:gsLst>
            <a:lin ang="5400000" scaled="1"/>
          </a:gradFill>
          <a:ln w="12700">
            <a:solidFill>
              <a:srgbClr val="FFFFFF"/>
            </a:solidFill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txBody>
          <a:bodyPr wrap="square" lIns="36000" tIns="36000" rIns="36000" bIns="36000" rtlCol="0" anchor="ctr" anchorCtr="0">
            <a:noAutofit/>
          </a:bodyPr>
          <a:lstStyle/>
          <a:p>
            <a:pPr algn="ctr" defTabSz="457200"/>
            <a:endParaRPr lang="en-US" sz="1600" b="1" kern="0" dirty="0">
              <a:solidFill>
                <a:srgbClr val="333333"/>
              </a:solidFill>
              <a:latin typeface="+mj-lt"/>
            </a:endParaRPr>
          </a:p>
        </p:txBody>
      </p:sp>
      <p:sp>
        <p:nvSpPr>
          <p:cNvPr id="25" name="Rounded Rectangle 11">
            <a:extLst>
              <a:ext uri="{FF2B5EF4-FFF2-40B4-BE49-F238E27FC236}">
                <a16:creationId xmlns:a16="http://schemas.microsoft.com/office/drawing/2014/main" id="{7D54874F-4381-DE10-2A9A-A9B6BEB8CED8}"/>
              </a:ext>
            </a:extLst>
          </p:cNvPr>
          <p:cNvSpPr/>
          <p:nvPr/>
        </p:nvSpPr>
        <p:spPr>
          <a:xfrm rot="10800000" flipH="1">
            <a:off x="8030244" y="1908614"/>
            <a:ext cx="3775993" cy="4448347"/>
          </a:xfrm>
          <a:prstGeom prst="round2SameRect">
            <a:avLst>
              <a:gd name="adj1" fmla="val 8173"/>
              <a:gd name="adj2" fmla="val 0"/>
            </a:avLst>
          </a:prstGeom>
          <a:gradFill>
            <a:gsLst>
              <a:gs pos="0">
                <a:srgbClr val="FFFFFF"/>
              </a:gs>
              <a:gs pos="100000">
                <a:srgbClr val="FFFFFF">
                  <a:lumMod val="95000"/>
                </a:srgbClr>
              </a:gs>
            </a:gsLst>
            <a:lin ang="5400000" scaled="1"/>
          </a:gradFill>
          <a:ln w="12700">
            <a:solidFill>
              <a:srgbClr val="FFFFFF"/>
            </a:solidFill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txBody>
          <a:bodyPr wrap="square" lIns="0" tIns="36000" rIns="0" bIns="36000" rtlCol="0" anchor="ctr" anchorCtr="0">
            <a:noAutofit/>
          </a:bodyPr>
          <a:lstStyle/>
          <a:p>
            <a:pPr algn="ctr" defTabSz="457200"/>
            <a:endParaRPr lang="en-US" sz="1600" b="1" kern="0">
              <a:latin typeface="+mj-lt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F3D8743-8301-0AB7-437D-006B4D7718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8936" y="388938"/>
            <a:ext cx="11417302" cy="342584"/>
          </a:xfrm>
        </p:spPr>
        <p:txBody>
          <a:bodyPr/>
          <a:lstStyle/>
          <a:p>
            <a:r>
              <a:rPr lang="en-US" dirty="0"/>
              <a:t>STRONG INDEPENDENT GOVERNANCE STRUCTURES WITH MAJORITY </a:t>
            </a:r>
            <a:br>
              <a:rPr lang="en-US" dirty="0"/>
            </a:br>
            <a:r>
              <a:rPr lang="en-US" dirty="0"/>
              <a:t>MEMBER-ELECTED TRUSTEES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43CF3ECA-04E1-4AF9-53FF-1FEB2184F9E4}"/>
              </a:ext>
            </a:extLst>
          </p:cNvPr>
          <p:cNvSpPr txBox="1"/>
          <p:nvPr/>
        </p:nvSpPr>
        <p:spPr>
          <a:xfrm>
            <a:off x="8426437" y="1937250"/>
            <a:ext cx="112919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Open Sans"/>
                <a:ea typeface="+mn-ea"/>
                <a:cs typeface="+mn-cs"/>
              </a:rPr>
              <a:t>AN ETHICAL CULTURE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2EFDC9A4-F29E-3614-96A2-CD99E3AC66DB}"/>
              </a:ext>
            </a:extLst>
          </p:cNvPr>
          <p:cNvSpPr txBox="1"/>
          <p:nvPr/>
        </p:nvSpPr>
        <p:spPr>
          <a:xfrm>
            <a:off x="8426437" y="4058503"/>
            <a:ext cx="112919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Open Sans"/>
                <a:ea typeface="+mn-ea"/>
                <a:cs typeface="+mn-cs"/>
              </a:rPr>
              <a:t>EFFECTIVE CONTROL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8355F618-544C-D5A5-7E67-351CA5B21E75}"/>
              </a:ext>
            </a:extLst>
          </p:cNvPr>
          <p:cNvSpPr txBox="1"/>
          <p:nvPr/>
        </p:nvSpPr>
        <p:spPr>
          <a:xfrm>
            <a:off x="10343672" y="4143141"/>
            <a:ext cx="11291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Open Sans"/>
                <a:ea typeface="+mn-ea"/>
                <a:cs typeface="+mn-cs"/>
              </a:rPr>
              <a:t>LEGITIMACY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928118D0-760A-CF83-0DA0-609A582D2AFC}"/>
              </a:ext>
            </a:extLst>
          </p:cNvPr>
          <p:cNvSpPr txBox="1"/>
          <p:nvPr/>
        </p:nvSpPr>
        <p:spPr>
          <a:xfrm>
            <a:off x="10288746" y="1937250"/>
            <a:ext cx="123904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Open Sans"/>
                <a:ea typeface="+mn-ea"/>
                <a:cs typeface="+mn-cs"/>
              </a:rPr>
              <a:t>GOOD PERFORMANCE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2B077097-417F-6666-032F-45A06232C6F8}"/>
              </a:ext>
            </a:extLst>
          </p:cNvPr>
          <p:cNvGrpSpPr/>
          <p:nvPr/>
        </p:nvGrpSpPr>
        <p:grpSpPr>
          <a:xfrm>
            <a:off x="8030244" y="2371693"/>
            <a:ext cx="3772818" cy="1618744"/>
            <a:chOff x="8030244" y="2371693"/>
            <a:chExt cx="3838814" cy="1618744"/>
          </a:xfrm>
        </p:grpSpPr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29D5B3AB-8FD5-DD9A-15D9-B37B8C7E676F}"/>
                </a:ext>
              </a:extLst>
            </p:cNvPr>
            <p:cNvSpPr/>
            <p:nvPr/>
          </p:nvSpPr>
          <p:spPr>
            <a:xfrm>
              <a:off x="8030244" y="2371693"/>
              <a:ext cx="1921579" cy="1618744"/>
            </a:xfrm>
            <a:prstGeom prst="rect">
              <a:avLst/>
            </a:prstGeom>
            <a:blipFill>
              <a:blip r:embed="rId2"/>
              <a:stretch>
                <a:fillRect/>
              </a:stretch>
            </a:blipFill>
            <a:ln w="6350" cap="flat" cmpd="sng" algn="ctr">
              <a:solidFill>
                <a:srgbClr val="FFFFFF">
                  <a:lumMod val="25000"/>
                  <a:lumOff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id="{EDE4C551-7F3B-94F3-41CB-0C62763ABDF0}"/>
                </a:ext>
              </a:extLst>
            </p:cNvPr>
            <p:cNvSpPr/>
            <p:nvPr/>
          </p:nvSpPr>
          <p:spPr>
            <a:xfrm>
              <a:off x="9947479" y="2371693"/>
              <a:ext cx="1921579" cy="1618744"/>
            </a:xfrm>
            <a:prstGeom prst="rect">
              <a:avLst/>
            </a:prstGeom>
            <a:blipFill>
              <a:blip r:embed="rId3"/>
              <a:stretch>
                <a:fillRect/>
              </a:stretch>
            </a:blipFill>
            <a:ln w="6350" cap="flat" cmpd="sng" algn="ctr">
              <a:solidFill>
                <a:srgbClr val="FFFFFF">
                  <a:lumMod val="25000"/>
                  <a:lumOff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A6F8454E-92F0-1D30-5631-258CCBCD26EA}"/>
              </a:ext>
            </a:extLst>
          </p:cNvPr>
          <p:cNvGrpSpPr/>
          <p:nvPr/>
        </p:nvGrpSpPr>
        <p:grpSpPr>
          <a:xfrm>
            <a:off x="8030245" y="4550229"/>
            <a:ext cx="3772818" cy="1619644"/>
            <a:chOff x="8030244" y="4550229"/>
            <a:chExt cx="3833381" cy="1619644"/>
          </a:xfrm>
        </p:grpSpPr>
        <p:sp>
          <p:nvSpPr>
            <p:cNvPr id="94" name="Rectangle 93">
              <a:extLst>
                <a:ext uri="{FF2B5EF4-FFF2-40B4-BE49-F238E27FC236}">
                  <a16:creationId xmlns:a16="http://schemas.microsoft.com/office/drawing/2014/main" id="{BF4CA3D1-A81D-942E-1890-483E5505BD6E}"/>
                </a:ext>
              </a:extLst>
            </p:cNvPr>
            <p:cNvSpPr/>
            <p:nvPr/>
          </p:nvSpPr>
          <p:spPr>
            <a:xfrm>
              <a:off x="8030244" y="4550229"/>
              <a:ext cx="1921579" cy="1618744"/>
            </a:xfrm>
            <a:prstGeom prst="rect">
              <a:avLst/>
            </a:prstGeom>
            <a:blipFill>
              <a:blip r:embed="rId4"/>
              <a:stretch>
                <a:fillRect/>
              </a:stretch>
            </a:blipFill>
            <a:ln w="6350" cap="flat" cmpd="sng" algn="ctr">
              <a:solidFill>
                <a:srgbClr val="FFFFFF">
                  <a:lumMod val="25000"/>
                  <a:lumOff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03C176F0-13EB-4BDE-38B1-E018BB82488D}"/>
                </a:ext>
              </a:extLst>
            </p:cNvPr>
            <p:cNvSpPr/>
            <p:nvPr/>
          </p:nvSpPr>
          <p:spPr>
            <a:xfrm flipH="1">
              <a:off x="9963877" y="4550229"/>
              <a:ext cx="1899748" cy="1619644"/>
            </a:xfrm>
            <a:prstGeom prst="rect">
              <a:avLst/>
            </a:prstGeom>
            <a:blipFill dpi="0" rotWithShape="1">
              <a:blip r:embed="rId5"/>
              <a:srcRect/>
              <a:stretch>
                <a:fillRect l="-18130" r="-11613"/>
              </a:stretch>
            </a:blipFill>
            <a:ln w="12700" cap="flat" cmpd="sng" algn="ctr">
              <a:solidFill>
                <a:srgbClr val="FFFFFF">
                  <a:lumMod val="25000"/>
                  <a:lumOff val="75000"/>
                </a:srgbClr>
              </a:solidFill>
              <a:prstDash val="solid"/>
              <a:miter lim="800000"/>
            </a:ln>
            <a:effectLst/>
          </p:spPr>
          <p:txBody>
            <a:bodyPr lIns="36000" tIns="396000" rIns="36000" bIns="36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</p:grp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BBACDAF5-275E-75A3-4B5E-C5D915CB43B7}"/>
              </a:ext>
            </a:extLst>
          </p:cNvPr>
          <p:cNvSpPr/>
          <p:nvPr/>
        </p:nvSpPr>
        <p:spPr>
          <a:xfrm>
            <a:off x="3228622" y="3657600"/>
            <a:ext cx="1453698" cy="892629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  <a:effectLst>
            <a:innerShdw blurRad="50800" dist="381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DFDFD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DHMS</a:t>
            </a: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DFDFD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</a:b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DFDFD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members</a:t>
            </a:r>
            <a:endParaRPr kumimoji="0" lang="en-ZA" sz="1800" b="0" i="0" u="none" strike="noStrike" kern="1200" cap="none" spc="0" normalizeH="0" baseline="0" noProof="0" dirty="0">
              <a:ln>
                <a:noFill/>
              </a:ln>
              <a:solidFill>
                <a:srgbClr val="FDFDFD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FB63203-11D4-AC22-D073-3B0E87E8EEEF}"/>
              </a:ext>
            </a:extLst>
          </p:cNvPr>
          <p:cNvGrpSpPr/>
          <p:nvPr/>
        </p:nvGrpSpPr>
        <p:grpSpPr>
          <a:xfrm>
            <a:off x="478429" y="2124038"/>
            <a:ext cx="1938198" cy="815107"/>
            <a:chOff x="554631" y="2058722"/>
            <a:chExt cx="1938198" cy="815107"/>
          </a:xfrm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94AE96CA-56C4-463A-AA30-550A7B4C31E4}"/>
                </a:ext>
              </a:extLst>
            </p:cNvPr>
            <p:cNvSpPr/>
            <p:nvPr/>
          </p:nvSpPr>
          <p:spPr>
            <a:xfrm>
              <a:off x="554631" y="2058722"/>
              <a:ext cx="1938198" cy="815107"/>
            </a:xfrm>
            <a:prstGeom prst="roundRect">
              <a:avLst/>
            </a:prstGeom>
            <a:solidFill>
              <a:schemeClr val="bg1">
                <a:lumMod val="25000"/>
              </a:schemeClr>
            </a:solidFill>
            <a:ln>
              <a:noFill/>
            </a:ln>
            <a:effectLst>
              <a:innerShdw blurRad="50800" dist="381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1200" cap="none" spc="0" normalizeH="0" baseline="0" noProof="0" dirty="0">
                <a:ln>
                  <a:noFill/>
                </a:ln>
                <a:solidFill>
                  <a:srgbClr val="FDFDFD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  <p:grpSp>
          <p:nvGrpSpPr>
            <p:cNvPr id="10" name="Group 4">
              <a:extLst>
                <a:ext uri="{FF2B5EF4-FFF2-40B4-BE49-F238E27FC236}">
                  <a16:creationId xmlns:a16="http://schemas.microsoft.com/office/drawing/2014/main" id="{EBEAF0B5-29A9-8EFA-5D4A-6A762D25799A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778560" y="2266149"/>
              <a:ext cx="1490341" cy="400253"/>
              <a:chOff x="4645" y="190"/>
              <a:chExt cx="808" cy="217"/>
            </a:xfrm>
            <a:solidFill>
              <a:schemeClr val="bg1"/>
            </a:solidFill>
          </p:grpSpPr>
          <p:sp>
            <p:nvSpPr>
              <p:cNvPr id="11" name="Freeform 5">
                <a:extLst>
                  <a:ext uri="{FF2B5EF4-FFF2-40B4-BE49-F238E27FC236}">
                    <a16:creationId xmlns:a16="http://schemas.microsoft.com/office/drawing/2014/main" id="{A044A3DD-4F12-8F75-4675-D7B522404E41}"/>
                  </a:ext>
                </a:extLst>
              </p:cNvPr>
              <p:cNvSpPr>
                <a:spLocks noEditPoints="1"/>
              </p:cNvSpPr>
              <p:nvPr userDrawn="1"/>
            </p:nvSpPr>
            <p:spPr bwMode="auto">
              <a:xfrm>
                <a:off x="4645" y="190"/>
                <a:ext cx="165" cy="165"/>
              </a:xfrm>
              <a:custGeom>
                <a:avLst/>
                <a:gdLst>
                  <a:gd name="T0" fmla="*/ 103 w 305"/>
                  <a:gd name="T1" fmla="*/ 86 h 306"/>
                  <a:gd name="T2" fmla="*/ 81 w 305"/>
                  <a:gd name="T3" fmla="*/ 109 h 306"/>
                  <a:gd name="T4" fmla="*/ 153 w 305"/>
                  <a:gd name="T5" fmla="*/ 183 h 306"/>
                  <a:gd name="T6" fmla="*/ 226 w 305"/>
                  <a:gd name="T7" fmla="*/ 109 h 306"/>
                  <a:gd name="T8" fmla="*/ 203 w 305"/>
                  <a:gd name="T9" fmla="*/ 86 h 306"/>
                  <a:gd name="T10" fmla="*/ 153 w 305"/>
                  <a:gd name="T11" fmla="*/ 134 h 306"/>
                  <a:gd name="T12" fmla="*/ 103 w 305"/>
                  <a:gd name="T13" fmla="*/ 86 h 306"/>
                  <a:gd name="T14" fmla="*/ 126 w 305"/>
                  <a:gd name="T15" fmla="*/ 65 h 306"/>
                  <a:gd name="T16" fmla="*/ 153 w 305"/>
                  <a:gd name="T17" fmla="*/ 89 h 306"/>
                  <a:gd name="T18" fmla="*/ 180 w 305"/>
                  <a:gd name="T19" fmla="*/ 65 h 306"/>
                  <a:gd name="T20" fmla="*/ 153 w 305"/>
                  <a:gd name="T21" fmla="*/ 44 h 306"/>
                  <a:gd name="T22" fmla="*/ 126 w 305"/>
                  <a:gd name="T23" fmla="*/ 65 h 306"/>
                  <a:gd name="T24" fmla="*/ 61 w 305"/>
                  <a:gd name="T25" fmla="*/ 131 h 306"/>
                  <a:gd name="T26" fmla="*/ 44 w 305"/>
                  <a:gd name="T27" fmla="*/ 153 h 306"/>
                  <a:gd name="T28" fmla="*/ 153 w 305"/>
                  <a:gd name="T29" fmla="*/ 262 h 306"/>
                  <a:gd name="T30" fmla="*/ 262 w 305"/>
                  <a:gd name="T31" fmla="*/ 153 h 306"/>
                  <a:gd name="T32" fmla="*/ 246 w 305"/>
                  <a:gd name="T33" fmla="*/ 132 h 306"/>
                  <a:gd name="T34" fmla="*/ 153 w 305"/>
                  <a:gd name="T35" fmla="*/ 227 h 306"/>
                  <a:gd name="T36" fmla="*/ 61 w 305"/>
                  <a:gd name="T37" fmla="*/ 131 h 306"/>
                  <a:gd name="T38" fmla="*/ 19 w 305"/>
                  <a:gd name="T39" fmla="*/ 153 h 306"/>
                  <a:gd name="T40" fmla="*/ 152 w 305"/>
                  <a:gd name="T41" fmla="*/ 18 h 306"/>
                  <a:gd name="T42" fmla="*/ 286 w 305"/>
                  <a:gd name="T43" fmla="*/ 153 h 306"/>
                  <a:gd name="T44" fmla="*/ 152 w 305"/>
                  <a:gd name="T45" fmla="*/ 288 h 306"/>
                  <a:gd name="T46" fmla="*/ 19 w 305"/>
                  <a:gd name="T47" fmla="*/ 153 h 306"/>
                  <a:gd name="T48" fmla="*/ 0 w 305"/>
                  <a:gd name="T49" fmla="*/ 153 h 306"/>
                  <a:gd name="T50" fmla="*/ 152 w 305"/>
                  <a:gd name="T51" fmla="*/ 0 h 306"/>
                  <a:gd name="T52" fmla="*/ 305 w 305"/>
                  <a:gd name="T53" fmla="*/ 153 h 306"/>
                  <a:gd name="T54" fmla="*/ 152 w 305"/>
                  <a:gd name="T55" fmla="*/ 306 h 306"/>
                  <a:gd name="T56" fmla="*/ 0 w 305"/>
                  <a:gd name="T57" fmla="*/ 153 h 306"/>
                  <a:gd name="T58" fmla="*/ 11 w 305"/>
                  <a:gd name="T59" fmla="*/ 153 h 306"/>
                  <a:gd name="T60" fmla="*/ 152 w 305"/>
                  <a:gd name="T61" fmla="*/ 296 h 306"/>
                  <a:gd name="T62" fmla="*/ 294 w 305"/>
                  <a:gd name="T63" fmla="*/ 153 h 306"/>
                  <a:gd name="T64" fmla="*/ 152 w 305"/>
                  <a:gd name="T65" fmla="*/ 10 h 306"/>
                  <a:gd name="T66" fmla="*/ 11 w 305"/>
                  <a:gd name="T67" fmla="*/ 153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05" h="306">
                    <a:moveTo>
                      <a:pt x="103" y="86"/>
                    </a:moveTo>
                    <a:cubicBezTo>
                      <a:pt x="95" y="93"/>
                      <a:pt x="88" y="101"/>
                      <a:pt x="81" y="109"/>
                    </a:cubicBezTo>
                    <a:cubicBezTo>
                      <a:pt x="104" y="134"/>
                      <a:pt x="129" y="159"/>
                      <a:pt x="153" y="183"/>
                    </a:cubicBezTo>
                    <a:cubicBezTo>
                      <a:pt x="178" y="159"/>
                      <a:pt x="202" y="134"/>
                      <a:pt x="226" y="109"/>
                    </a:cubicBezTo>
                    <a:cubicBezTo>
                      <a:pt x="218" y="101"/>
                      <a:pt x="211" y="93"/>
                      <a:pt x="203" y="86"/>
                    </a:cubicBezTo>
                    <a:cubicBezTo>
                      <a:pt x="187" y="102"/>
                      <a:pt x="170" y="118"/>
                      <a:pt x="153" y="134"/>
                    </a:cubicBezTo>
                    <a:cubicBezTo>
                      <a:pt x="137" y="118"/>
                      <a:pt x="120" y="102"/>
                      <a:pt x="103" y="86"/>
                    </a:cubicBezTo>
                    <a:moveTo>
                      <a:pt x="126" y="65"/>
                    </a:moveTo>
                    <a:cubicBezTo>
                      <a:pt x="136" y="73"/>
                      <a:pt x="144" y="81"/>
                      <a:pt x="153" y="89"/>
                    </a:cubicBezTo>
                    <a:cubicBezTo>
                      <a:pt x="162" y="81"/>
                      <a:pt x="171" y="73"/>
                      <a:pt x="180" y="65"/>
                    </a:cubicBezTo>
                    <a:cubicBezTo>
                      <a:pt x="172" y="58"/>
                      <a:pt x="163" y="51"/>
                      <a:pt x="153" y="44"/>
                    </a:cubicBezTo>
                    <a:cubicBezTo>
                      <a:pt x="144" y="51"/>
                      <a:pt x="135" y="58"/>
                      <a:pt x="126" y="65"/>
                    </a:cubicBezTo>
                    <a:moveTo>
                      <a:pt x="61" y="131"/>
                    </a:moveTo>
                    <a:cubicBezTo>
                      <a:pt x="55" y="139"/>
                      <a:pt x="49" y="146"/>
                      <a:pt x="44" y="153"/>
                    </a:cubicBezTo>
                    <a:cubicBezTo>
                      <a:pt x="74" y="195"/>
                      <a:pt x="111" y="232"/>
                      <a:pt x="153" y="262"/>
                    </a:cubicBezTo>
                    <a:cubicBezTo>
                      <a:pt x="195" y="232"/>
                      <a:pt x="232" y="195"/>
                      <a:pt x="262" y="153"/>
                    </a:cubicBezTo>
                    <a:cubicBezTo>
                      <a:pt x="257" y="146"/>
                      <a:pt x="251" y="139"/>
                      <a:pt x="246" y="132"/>
                    </a:cubicBezTo>
                    <a:cubicBezTo>
                      <a:pt x="218" y="166"/>
                      <a:pt x="187" y="198"/>
                      <a:pt x="153" y="227"/>
                    </a:cubicBezTo>
                    <a:cubicBezTo>
                      <a:pt x="120" y="198"/>
                      <a:pt x="89" y="166"/>
                      <a:pt x="61" y="131"/>
                    </a:cubicBezTo>
                    <a:moveTo>
                      <a:pt x="19" y="153"/>
                    </a:moveTo>
                    <a:cubicBezTo>
                      <a:pt x="19" y="81"/>
                      <a:pt x="80" y="18"/>
                      <a:pt x="152" y="18"/>
                    </a:cubicBezTo>
                    <a:cubicBezTo>
                      <a:pt x="225" y="18"/>
                      <a:pt x="286" y="81"/>
                      <a:pt x="286" y="153"/>
                    </a:cubicBezTo>
                    <a:cubicBezTo>
                      <a:pt x="286" y="226"/>
                      <a:pt x="225" y="288"/>
                      <a:pt x="152" y="288"/>
                    </a:cubicBezTo>
                    <a:cubicBezTo>
                      <a:pt x="80" y="288"/>
                      <a:pt x="19" y="226"/>
                      <a:pt x="19" y="153"/>
                    </a:cubicBezTo>
                    <a:moveTo>
                      <a:pt x="0" y="153"/>
                    </a:moveTo>
                    <a:cubicBezTo>
                      <a:pt x="0" y="69"/>
                      <a:pt x="68" y="0"/>
                      <a:pt x="152" y="0"/>
                    </a:cubicBezTo>
                    <a:cubicBezTo>
                      <a:pt x="237" y="0"/>
                      <a:pt x="305" y="69"/>
                      <a:pt x="305" y="153"/>
                    </a:cubicBezTo>
                    <a:cubicBezTo>
                      <a:pt x="305" y="238"/>
                      <a:pt x="237" y="306"/>
                      <a:pt x="152" y="306"/>
                    </a:cubicBezTo>
                    <a:cubicBezTo>
                      <a:pt x="68" y="306"/>
                      <a:pt x="0" y="238"/>
                      <a:pt x="0" y="153"/>
                    </a:cubicBezTo>
                    <a:moveTo>
                      <a:pt x="11" y="153"/>
                    </a:moveTo>
                    <a:cubicBezTo>
                      <a:pt x="11" y="232"/>
                      <a:pt x="74" y="296"/>
                      <a:pt x="152" y="296"/>
                    </a:cubicBezTo>
                    <a:cubicBezTo>
                      <a:pt x="231" y="296"/>
                      <a:pt x="294" y="232"/>
                      <a:pt x="294" y="153"/>
                    </a:cubicBezTo>
                    <a:cubicBezTo>
                      <a:pt x="294" y="74"/>
                      <a:pt x="231" y="10"/>
                      <a:pt x="152" y="10"/>
                    </a:cubicBezTo>
                    <a:cubicBezTo>
                      <a:pt x="74" y="10"/>
                      <a:pt x="11" y="74"/>
                      <a:pt x="11" y="15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37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ZA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  <p:sp>
            <p:nvSpPr>
              <p:cNvPr id="12" name="Freeform 6">
                <a:extLst>
                  <a:ext uri="{FF2B5EF4-FFF2-40B4-BE49-F238E27FC236}">
                    <a16:creationId xmlns:a16="http://schemas.microsoft.com/office/drawing/2014/main" id="{117DA5C8-5877-A0C9-A8B9-0714C6563FE3}"/>
                  </a:ext>
                </a:extLst>
              </p:cNvPr>
              <p:cNvSpPr>
                <a:spLocks noEditPoints="1"/>
              </p:cNvSpPr>
              <p:nvPr userDrawn="1"/>
            </p:nvSpPr>
            <p:spPr bwMode="auto">
              <a:xfrm>
                <a:off x="4842" y="224"/>
                <a:ext cx="611" cy="121"/>
              </a:xfrm>
              <a:custGeom>
                <a:avLst/>
                <a:gdLst>
                  <a:gd name="T0" fmla="*/ 995 w 1131"/>
                  <a:gd name="T1" fmla="*/ 76 h 223"/>
                  <a:gd name="T2" fmla="*/ 933 w 1131"/>
                  <a:gd name="T3" fmla="*/ 79 h 223"/>
                  <a:gd name="T4" fmla="*/ 906 w 1131"/>
                  <a:gd name="T5" fmla="*/ 176 h 223"/>
                  <a:gd name="T6" fmla="*/ 933 w 1131"/>
                  <a:gd name="T7" fmla="*/ 53 h 223"/>
                  <a:gd name="T8" fmla="*/ 959 w 1131"/>
                  <a:gd name="T9" fmla="*/ 54 h 223"/>
                  <a:gd name="T10" fmla="*/ 283 w 1131"/>
                  <a:gd name="T11" fmla="*/ 165 h 223"/>
                  <a:gd name="T12" fmla="*/ 301 w 1131"/>
                  <a:gd name="T13" fmla="*/ 131 h 223"/>
                  <a:gd name="T14" fmla="*/ 240 w 1131"/>
                  <a:gd name="T15" fmla="*/ 87 h 223"/>
                  <a:gd name="T16" fmla="*/ 327 w 1131"/>
                  <a:gd name="T17" fmla="*/ 57 h 223"/>
                  <a:gd name="T18" fmla="*/ 289 w 1131"/>
                  <a:gd name="T19" fmla="*/ 65 h 223"/>
                  <a:gd name="T20" fmla="*/ 276 w 1131"/>
                  <a:gd name="T21" fmla="*/ 93 h 223"/>
                  <a:gd name="T22" fmla="*/ 337 w 1131"/>
                  <a:gd name="T23" fmla="*/ 141 h 223"/>
                  <a:gd name="T24" fmla="*/ 240 w 1131"/>
                  <a:gd name="T25" fmla="*/ 173 h 223"/>
                  <a:gd name="T26" fmla="*/ 283 w 1131"/>
                  <a:gd name="T27" fmla="*/ 165 h 223"/>
                  <a:gd name="T28" fmla="*/ 426 w 1131"/>
                  <a:gd name="T29" fmla="*/ 65 h 223"/>
                  <a:gd name="T30" fmla="*/ 398 w 1131"/>
                  <a:gd name="T31" fmla="*/ 146 h 223"/>
                  <a:gd name="T32" fmla="*/ 466 w 1131"/>
                  <a:gd name="T33" fmla="*/ 164 h 223"/>
                  <a:gd name="T34" fmla="*/ 432 w 1131"/>
                  <a:gd name="T35" fmla="*/ 178 h 223"/>
                  <a:gd name="T36" fmla="*/ 419 w 1131"/>
                  <a:gd name="T37" fmla="*/ 53 h 223"/>
                  <a:gd name="T38" fmla="*/ 464 w 1131"/>
                  <a:gd name="T39" fmla="*/ 76 h 223"/>
                  <a:gd name="T40" fmla="*/ 824 w 1131"/>
                  <a:gd name="T41" fmla="*/ 65 h 223"/>
                  <a:gd name="T42" fmla="*/ 850 w 1131"/>
                  <a:gd name="T43" fmla="*/ 94 h 223"/>
                  <a:gd name="T44" fmla="*/ 837 w 1131"/>
                  <a:gd name="T45" fmla="*/ 178 h 223"/>
                  <a:gd name="T46" fmla="*/ 828 w 1131"/>
                  <a:gd name="T47" fmla="*/ 53 h 223"/>
                  <a:gd name="T48" fmla="*/ 880 w 1131"/>
                  <a:gd name="T49" fmla="*/ 106 h 223"/>
                  <a:gd name="T50" fmla="*/ 804 w 1131"/>
                  <a:gd name="T51" fmla="*/ 147 h 223"/>
                  <a:gd name="T52" fmla="*/ 877 w 1131"/>
                  <a:gd name="T53" fmla="*/ 162 h 223"/>
                  <a:gd name="T54" fmla="*/ 625 w 1131"/>
                  <a:gd name="T55" fmla="*/ 59 h 223"/>
                  <a:gd name="T56" fmla="*/ 696 w 1131"/>
                  <a:gd name="T57" fmla="*/ 145 h 223"/>
                  <a:gd name="T58" fmla="*/ 757 w 1131"/>
                  <a:gd name="T59" fmla="*/ 55 h 223"/>
                  <a:gd name="T60" fmla="*/ 683 w 1131"/>
                  <a:gd name="T61" fmla="*/ 178 h 223"/>
                  <a:gd name="T62" fmla="*/ 550 w 1131"/>
                  <a:gd name="T63" fmla="*/ 165 h 223"/>
                  <a:gd name="T64" fmla="*/ 550 w 1131"/>
                  <a:gd name="T65" fmla="*/ 65 h 223"/>
                  <a:gd name="T66" fmla="*/ 550 w 1131"/>
                  <a:gd name="T67" fmla="*/ 165 h 223"/>
                  <a:gd name="T68" fmla="*/ 549 w 1131"/>
                  <a:gd name="T69" fmla="*/ 53 h 223"/>
                  <a:gd name="T70" fmla="*/ 550 w 1131"/>
                  <a:gd name="T71" fmla="*/ 178 h 223"/>
                  <a:gd name="T72" fmla="*/ 174 w 1131"/>
                  <a:gd name="T73" fmla="*/ 16 h 223"/>
                  <a:gd name="T74" fmla="*/ 212 w 1131"/>
                  <a:gd name="T75" fmla="*/ 16 h 223"/>
                  <a:gd name="T76" fmla="*/ 174 w 1131"/>
                  <a:gd name="T77" fmla="*/ 16 h 223"/>
                  <a:gd name="T78" fmla="*/ 208 w 1131"/>
                  <a:gd name="T79" fmla="*/ 52 h 223"/>
                  <a:gd name="T80" fmla="*/ 181 w 1131"/>
                  <a:gd name="T81" fmla="*/ 175 h 223"/>
                  <a:gd name="T82" fmla="*/ 51 w 1131"/>
                  <a:gd name="T83" fmla="*/ 3 h 223"/>
                  <a:gd name="T84" fmla="*/ 155 w 1131"/>
                  <a:gd name="T85" fmla="*/ 89 h 223"/>
                  <a:gd name="T86" fmla="*/ 51 w 1131"/>
                  <a:gd name="T87" fmla="*/ 175 h 223"/>
                  <a:gd name="T88" fmla="*/ 0 w 1131"/>
                  <a:gd name="T89" fmla="*/ 3 h 223"/>
                  <a:gd name="T90" fmla="*/ 30 w 1131"/>
                  <a:gd name="T91" fmla="*/ 16 h 223"/>
                  <a:gd name="T92" fmla="*/ 81 w 1131"/>
                  <a:gd name="T93" fmla="*/ 156 h 223"/>
                  <a:gd name="T94" fmla="*/ 81 w 1131"/>
                  <a:gd name="T95" fmla="*/ 23 h 223"/>
                  <a:gd name="T96" fmla="*/ 1010 w 1131"/>
                  <a:gd name="T97" fmla="*/ 56 h 223"/>
                  <a:gd name="T98" fmla="*/ 1071 w 1131"/>
                  <a:gd name="T99" fmla="*/ 141 h 223"/>
                  <a:gd name="T100" fmla="*/ 1131 w 1131"/>
                  <a:gd name="T101" fmla="*/ 52 h 223"/>
                  <a:gd name="T102" fmla="*/ 1018 w 1131"/>
                  <a:gd name="T103" fmla="*/ 223 h 223"/>
                  <a:gd name="T104" fmla="*/ 1014 w 1131"/>
                  <a:gd name="T105" fmla="*/ 205 h 223"/>
                  <a:gd name="T106" fmla="*/ 1053 w 1131"/>
                  <a:gd name="T107" fmla="*/ 161 h 2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131" h="223">
                    <a:moveTo>
                      <a:pt x="992" y="57"/>
                    </a:moveTo>
                    <a:cubicBezTo>
                      <a:pt x="995" y="76"/>
                      <a:pt x="995" y="76"/>
                      <a:pt x="995" y="76"/>
                    </a:cubicBezTo>
                    <a:cubicBezTo>
                      <a:pt x="995" y="76"/>
                      <a:pt x="978" y="68"/>
                      <a:pt x="958" y="69"/>
                    </a:cubicBezTo>
                    <a:cubicBezTo>
                      <a:pt x="947" y="70"/>
                      <a:pt x="939" y="74"/>
                      <a:pt x="933" y="79"/>
                    </a:cubicBezTo>
                    <a:cubicBezTo>
                      <a:pt x="933" y="176"/>
                      <a:pt x="933" y="176"/>
                      <a:pt x="933" y="176"/>
                    </a:cubicBezTo>
                    <a:cubicBezTo>
                      <a:pt x="906" y="176"/>
                      <a:pt x="906" y="176"/>
                      <a:pt x="906" y="176"/>
                    </a:cubicBezTo>
                    <a:cubicBezTo>
                      <a:pt x="906" y="56"/>
                      <a:pt x="906" y="56"/>
                      <a:pt x="906" y="56"/>
                    </a:cubicBezTo>
                    <a:cubicBezTo>
                      <a:pt x="933" y="53"/>
                      <a:pt x="933" y="53"/>
                      <a:pt x="933" y="53"/>
                    </a:cubicBezTo>
                    <a:cubicBezTo>
                      <a:pt x="933" y="65"/>
                      <a:pt x="933" y="65"/>
                      <a:pt x="933" y="65"/>
                    </a:cubicBezTo>
                    <a:cubicBezTo>
                      <a:pt x="938" y="61"/>
                      <a:pt x="947" y="55"/>
                      <a:pt x="959" y="54"/>
                    </a:cubicBezTo>
                    <a:cubicBezTo>
                      <a:pt x="975" y="53"/>
                      <a:pt x="990" y="57"/>
                      <a:pt x="992" y="57"/>
                    </a:cubicBezTo>
                    <a:moveTo>
                      <a:pt x="283" y="165"/>
                    </a:moveTo>
                    <a:cubicBezTo>
                      <a:pt x="294" y="165"/>
                      <a:pt x="312" y="162"/>
                      <a:pt x="312" y="145"/>
                    </a:cubicBezTo>
                    <a:cubicBezTo>
                      <a:pt x="312" y="140"/>
                      <a:pt x="308" y="135"/>
                      <a:pt x="301" y="131"/>
                    </a:cubicBezTo>
                    <a:cubicBezTo>
                      <a:pt x="292" y="126"/>
                      <a:pt x="282" y="122"/>
                      <a:pt x="277" y="120"/>
                    </a:cubicBezTo>
                    <a:cubicBezTo>
                      <a:pt x="259" y="113"/>
                      <a:pt x="240" y="105"/>
                      <a:pt x="240" y="87"/>
                    </a:cubicBezTo>
                    <a:cubicBezTo>
                      <a:pt x="240" y="67"/>
                      <a:pt x="255" y="53"/>
                      <a:pt x="292" y="53"/>
                    </a:cubicBezTo>
                    <a:cubicBezTo>
                      <a:pt x="308" y="53"/>
                      <a:pt x="327" y="57"/>
                      <a:pt x="327" y="57"/>
                    </a:cubicBezTo>
                    <a:cubicBezTo>
                      <a:pt x="327" y="76"/>
                      <a:pt x="327" y="76"/>
                      <a:pt x="327" y="76"/>
                    </a:cubicBezTo>
                    <a:cubicBezTo>
                      <a:pt x="327" y="76"/>
                      <a:pt x="306" y="65"/>
                      <a:pt x="289" y="65"/>
                    </a:cubicBezTo>
                    <a:cubicBezTo>
                      <a:pt x="276" y="65"/>
                      <a:pt x="265" y="69"/>
                      <a:pt x="265" y="80"/>
                    </a:cubicBezTo>
                    <a:cubicBezTo>
                      <a:pt x="265" y="86"/>
                      <a:pt x="269" y="90"/>
                      <a:pt x="276" y="93"/>
                    </a:cubicBezTo>
                    <a:cubicBezTo>
                      <a:pt x="285" y="98"/>
                      <a:pt x="295" y="102"/>
                      <a:pt x="300" y="104"/>
                    </a:cubicBezTo>
                    <a:cubicBezTo>
                      <a:pt x="318" y="111"/>
                      <a:pt x="337" y="120"/>
                      <a:pt x="337" y="141"/>
                    </a:cubicBezTo>
                    <a:cubicBezTo>
                      <a:pt x="337" y="167"/>
                      <a:pt x="312" y="178"/>
                      <a:pt x="281" y="178"/>
                    </a:cubicBezTo>
                    <a:cubicBezTo>
                      <a:pt x="255" y="178"/>
                      <a:pt x="240" y="173"/>
                      <a:pt x="240" y="173"/>
                    </a:cubicBezTo>
                    <a:cubicBezTo>
                      <a:pt x="240" y="163"/>
                      <a:pt x="240" y="163"/>
                      <a:pt x="240" y="163"/>
                    </a:cubicBezTo>
                    <a:cubicBezTo>
                      <a:pt x="240" y="163"/>
                      <a:pt x="266" y="167"/>
                      <a:pt x="283" y="165"/>
                    </a:cubicBezTo>
                    <a:moveTo>
                      <a:pt x="464" y="76"/>
                    </a:moveTo>
                    <a:cubicBezTo>
                      <a:pt x="464" y="76"/>
                      <a:pt x="444" y="65"/>
                      <a:pt x="426" y="65"/>
                    </a:cubicBezTo>
                    <a:cubicBezTo>
                      <a:pt x="394" y="65"/>
                      <a:pt x="387" y="89"/>
                      <a:pt x="387" y="103"/>
                    </a:cubicBezTo>
                    <a:cubicBezTo>
                      <a:pt x="387" y="119"/>
                      <a:pt x="388" y="134"/>
                      <a:pt x="398" y="146"/>
                    </a:cubicBezTo>
                    <a:cubicBezTo>
                      <a:pt x="408" y="157"/>
                      <a:pt x="428" y="165"/>
                      <a:pt x="448" y="165"/>
                    </a:cubicBezTo>
                    <a:cubicBezTo>
                      <a:pt x="456" y="165"/>
                      <a:pt x="466" y="164"/>
                      <a:pt x="466" y="164"/>
                    </a:cubicBezTo>
                    <a:cubicBezTo>
                      <a:pt x="466" y="174"/>
                      <a:pt x="466" y="174"/>
                      <a:pt x="466" y="174"/>
                    </a:cubicBezTo>
                    <a:cubicBezTo>
                      <a:pt x="466" y="174"/>
                      <a:pt x="453" y="178"/>
                      <a:pt x="432" y="178"/>
                    </a:cubicBezTo>
                    <a:cubicBezTo>
                      <a:pt x="378" y="178"/>
                      <a:pt x="358" y="150"/>
                      <a:pt x="358" y="112"/>
                    </a:cubicBezTo>
                    <a:cubicBezTo>
                      <a:pt x="358" y="80"/>
                      <a:pt x="374" y="53"/>
                      <a:pt x="419" y="53"/>
                    </a:cubicBezTo>
                    <a:cubicBezTo>
                      <a:pt x="446" y="53"/>
                      <a:pt x="464" y="57"/>
                      <a:pt x="464" y="57"/>
                    </a:cubicBezTo>
                    <a:lnTo>
                      <a:pt x="464" y="76"/>
                    </a:lnTo>
                    <a:close/>
                    <a:moveTo>
                      <a:pt x="850" y="94"/>
                    </a:moveTo>
                    <a:cubicBezTo>
                      <a:pt x="850" y="79"/>
                      <a:pt x="840" y="65"/>
                      <a:pt x="824" y="65"/>
                    </a:cubicBezTo>
                    <a:cubicBezTo>
                      <a:pt x="799" y="65"/>
                      <a:pt x="793" y="85"/>
                      <a:pt x="792" y="94"/>
                    </a:cubicBezTo>
                    <a:lnTo>
                      <a:pt x="850" y="94"/>
                    </a:lnTo>
                    <a:close/>
                    <a:moveTo>
                      <a:pt x="877" y="173"/>
                    </a:moveTo>
                    <a:cubicBezTo>
                      <a:pt x="877" y="173"/>
                      <a:pt x="862" y="178"/>
                      <a:pt x="837" y="178"/>
                    </a:cubicBezTo>
                    <a:cubicBezTo>
                      <a:pt x="792" y="178"/>
                      <a:pt x="765" y="154"/>
                      <a:pt x="765" y="112"/>
                    </a:cubicBezTo>
                    <a:cubicBezTo>
                      <a:pt x="765" y="75"/>
                      <a:pt x="782" y="53"/>
                      <a:pt x="828" y="53"/>
                    </a:cubicBezTo>
                    <a:cubicBezTo>
                      <a:pt x="857" y="53"/>
                      <a:pt x="880" y="70"/>
                      <a:pt x="880" y="101"/>
                    </a:cubicBezTo>
                    <a:cubicBezTo>
                      <a:pt x="880" y="106"/>
                      <a:pt x="880" y="106"/>
                      <a:pt x="880" y="106"/>
                    </a:cubicBezTo>
                    <a:cubicBezTo>
                      <a:pt x="792" y="106"/>
                      <a:pt x="792" y="106"/>
                      <a:pt x="792" y="106"/>
                    </a:cubicBezTo>
                    <a:cubicBezTo>
                      <a:pt x="792" y="119"/>
                      <a:pt x="794" y="135"/>
                      <a:pt x="804" y="147"/>
                    </a:cubicBezTo>
                    <a:cubicBezTo>
                      <a:pt x="814" y="158"/>
                      <a:pt x="833" y="165"/>
                      <a:pt x="853" y="165"/>
                    </a:cubicBezTo>
                    <a:cubicBezTo>
                      <a:pt x="863" y="165"/>
                      <a:pt x="877" y="162"/>
                      <a:pt x="877" y="162"/>
                    </a:cubicBezTo>
                    <a:lnTo>
                      <a:pt x="877" y="173"/>
                    </a:lnTo>
                    <a:close/>
                    <a:moveTo>
                      <a:pt x="625" y="59"/>
                    </a:moveTo>
                    <a:cubicBezTo>
                      <a:pt x="652" y="55"/>
                      <a:pt x="652" y="55"/>
                      <a:pt x="652" y="55"/>
                    </a:cubicBezTo>
                    <a:cubicBezTo>
                      <a:pt x="696" y="145"/>
                      <a:pt x="696" y="145"/>
                      <a:pt x="696" y="145"/>
                    </a:cubicBezTo>
                    <a:cubicBezTo>
                      <a:pt x="737" y="55"/>
                      <a:pt x="737" y="55"/>
                      <a:pt x="737" y="55"/>
                    </a:cubicBezTo>
                    <a:cubicBezTo>
                      <a:pt x="757" y="55"/>
                      <a:pt x="757" y="55"/>
                      <a:pt x="757" y="55"/>
                    </a:cubicBezTo>
                    <a:cubicBezTo>
                      <a:pt x="699" y="178"/>
                      <a:pt x="699" y="178"/>
                      <a:pt x="699" y="178"/>
                    </a:cubicBezTo>
                    <a:cubicBezTo>
                      <a:pt x="683" y="178"/>
                      <a:pt x="683" y="178"/>
                      <a:pt x="683" y="178"/>
                    </a:cubicBezTo>
                    <a:lnTo>
                      <a:pt x="625" y="59"/>
                    </a:lnTo>
                    <a:close/>
                    <a:moveTo>
                      <a:pt x="550" y="165"/>
                    </a:moveTo>
                    <a:cubicBezTo>
                      <a:pt x="583" y="165"/>
                      <a:pt x="586" y="136"/>
                      <a:pt x="586" y="116"/>
                    </a:cubicBezTo>
                    <a:cubicBezTo>
                      <a:pt x="586" y="95"/>
                      <a:pt x="580" y="65"/>
                      <a:pt x="550" y="65"/>
                    </a:cubicBezTo>
                    <a:cubicBezTo>
                      <a:pt x="516" y="65"/>
                      <a:pt x="514" y="95"/>
                      <a:pt x="514" y="116"/>
                    </a:cubicBezTo>
                    <a:cubicBezTo>
                      <a:pt x="514" y="135"/>
                      <a:pt x="520" y="165"/>
                      <a:pt x="550" y="165"/>
                    </a:cubicBezTo>
                    <a:moveTo>
                      <a:pt x="485" y="116"/>
                    </a:moveTo>
                    <a:cubicBezTo>
                      <a:pt x="485" y="78"/>
                      <a:pt x="504" y="53"/>
                      <a:pt x="549" y="53"/>
                    </a:cubicBezTo>
                    <a:cubicBezTo>
                      <a:pt x="590" y="53"/>
                      <a:pt x="615" y="77"/>
                      <a:pt x="615" y="116"/>
                    </a:cubicBezTo>
                    <a:cubicBezTo>
                      <a:pt x="615" y="154"/>
                      <a:pt x="594" y="178"/>
                      <a:pt x="550" y="178"/>
                    </a:cubicBezTo>
                    <a:cubicBezTo>
                      <a:pt x="508" y="178"/>
                      <a:pt x="485" y="153"/>
                      <a:pt x="485" y="116"/>
                    </a:cubicBezTo>
                    <a:moveTo>
                      <a:pt x="174" y="16"/>
                    </a:moveTo>
                    <a:cubicBezTo>
                      <a:pt x="174" y="7"/>
                      <a:pt x="183" y="0"/>
                      <a:pt x="194" y="0"/>
                    </a:cubicBezTo>
                    <a:cubicBezTo>
                      <a:pt x="204" y="0"/>
                      <a:pt x="212" y="7"/>
                      <a:pt x="212" y="16"/>
                    </a:cubicBezTo>
                    <a:cubicBezTo>
                      <a:pt x="212" y="25"/>
                      <a:pt x="204" y="31"/>
                      <a:pt x="194" y="31"/>
                    </a:cubicBezTo>
                    <a:cubicBezTo>
                      <a:pt x="183" y="31"/>
                      <a:pt x="174" y="24"/>
                      <a:pt x="174" y="16"/>
                    </a:cubicBezTo>
                    <a:moveTo>
                      <a:pt x="181" y="56"/>
                    </a:moveTo>
                    <a:cubicBezTo>
                      <a:pt x="208" y="52"/>
                      <a:pt x="208" y="52"/>
                      <a:pt x="208" y="52"/>
                    </a:cubicBezTo>
                    <a:cubicBezTo>
                      <a:pt x="208" y="175"/>
                      <a:pt x="208" y="175"/>
                      <a:pt x="208" y="175"/>
                    </a:cubicBezTo>
                    <a:cubicBezTo>
                      <a:pt x="181" y="175"/>
                      <a:pt x="181" y="175"/>
                      <a:pt x="181" y="175"/>
                    </a:cubicBezTo>
                    <a:lnTo>
                      <a:pt x="181" y="56"/>
                    </a:lnTo>
                    <a:close/>
                    <a:moveTo>
                      <a:pt x="51" y="3"/>
                    </a:moveTo>
                    <a:cubicBezTo>
                      <a:pt x="79" y="3"/>
                      <a:pt x="106" y="10"/>
                      <a:pt x="124" y="24"/>
                    </a:cubicBezTo>
                    <a:cubicBezTo>
                      <a:pt x="144" y="40"/>
                      <a:pt x="155" y="64"/>
                      <a:pt x="155" y="89"/>
                    </a:cubicBezTo>
                    <a:cubicBezTo>
                      <a:pt x="155" y="114"/>
                      <a:pt x="145" y="139"/>
                      <a:pt x="125" y="154"/>
                    </a:cubicBezTo>
                    <a:cubicBezTo>
                      <a:pt x="106" y="169"/>
                      <a:pt x="79" y="175"/>
                      <a:pt x="51" y="175"/>
                    </a:cubicBezTo>
                    <a:cubicBezTo>
                      <a:pt x="0" y="175"/>
                      <a:pt x="0" y="175"/>
                      <a:pt x="0" y="175"/>
                    </a:cubicBezTo>
                    <a:cubicBezTo>
                      <a:pt x="0" y="3"/>
                      <a:pt x="0" y="3"/>
                      <a:pt x="0" y="3"/>
                    </a:cubicBezTo>
                    <a:lnTo>
                      <a:pt x="51" y="3"/>
                    </a:lnTo>
                    <a:close/>
                    <a:moveTo>
                      <a:pt x="30" y="16"/>
                    </a:moveTo>
                    <a:cubicBezTo>
                      <a:pt x="30" y="163"/>
                      <a:pt x="30" y="163"/>
                      <a:pt x="30" y="163"/>
                    </a:cubicBezTo>
                    <a:cubicBezTo>
                      <a:pt x="50" y="163"/>
                      <a:pt x="68" y="161"/>
                      <a:pt x="81" y="156"/>
                    </a:cubicBezTo>
                    <a:cubicBezTo>
                      <a:pt x="109" y="143"/>
                      <a:pt x="122" y="117"/>
                      <a:pt x="122" y="89"/>
                    </a:cubicBezTo>
                    <a:cubicBezTo>
                      <a:pt x="122" y="61"/>
                      <a:pt x="109" y="35"/>
                      <a:pt x="81" y="23"/>
                    </a:cubicBezTo>
                    <a:cubicBezTo>
                      <a:pt x="68" y="17"/>
                      <a:pt x="50" y="16"/>
                      <a:pt x="30" y="16"/>
                    </a:cubicBezTo>
                    <a:moveTo>
                      <a:pt x="1010" y="56"/>
                    </a:moveTo>
                    <a:cubicBezTo>
                      <a:pt x="1036" y="52"/>
                      <a:pt x="1036" y="52"/>
                      <a:pt x="1036" y="52"/>
                    </a:cubicBezTo>
                    <a:cubicBezTo>
                      <a:pt x="1071" y="141"/>
                      <a:pt x="1071" y="141"/>
                      <a:pt x="1071" y="141"/>
                    </a:cubicBezTo>
                    <a:cubicBezTo>
                      <a:pt x="1111" y="52"/>
                      <a:pt x="1111" y="52"/>
                      <a:pt x="1111" y="52"/>
                    </a:cubicBezTo>
                    <a:cubicBezTo>
                      <a:pt x="1131" y="52"/>
                      <a:pt x="1131" y="52"/>
                      <a:pt x="1131" y="52"/>
                    </a:cubicBezTo>
                    <a:cubicBezTo>
                      <a:pt x="1074" y="177"/>
                      <a:pt x="1074" y="177"/>
                      <a:pt x="1074" y="177"/>
                    </a:cubicBezTo>
                    <a:cubicBezTo>
                      <a:pt x="1065" y="197"/>
                      <a:pt x="1048" y="223"/>
                      <a:pt x="1018" y="223"/>
                    </a:cubicBezTo>
                    <a:cubicBezTo>
                      <a:pt x="1014" y="223"/>
                      <a:pt x="1014" y="223"/>
                      <a:pt x="1014" y="223"/>
                    </a:cubicBezTo>
                    <a:cubicBezTo>
                      <a:pt x="1014" y="205"/>
                      <a:pt x="1014" y="205"/>
                      <a:pt x="1014" y="205"/>
                    </a:cubicBezTo>
                    <a:cubicBezTo>
                      <a:pt x="1044" y="207"/>
                      <a:pt x="1056" y="185"/>
                      <a:pt x="1056" y="175"/>
                    </a:cubicBezTo>
                    <a:cubicBezTo>
                      <a:pt x="1056" y="169"/>
                      <a:pt x="1053" y="161"/>
                      <a:pt x="1053" y="161"/>
                    </a:cubicBezTo>
                    <a:lnTo>
                      <a:pt x="1010" y="5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37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ZA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  <p:sp>
            <p:nvSpPr>
              <p:cNvPr id="13" name="Freeform 7">
                <a:extLst>
                  <a:ext uri="{FF2B5EF4-FFF2-40B4-BE49-F238E27FC236}">
                    <a16:creationId xmlns:a16="http://schemas.microsoft.com/office/drawing/2014/main" id="{8FD30A40-28EE-1A62-6779-421E84406608}"/>
                  </a:ext>
                </a:extLst>
              </p:cNvPr>
              <p:cNvSpPr>
                <a:spLocks noEditPoints="1"/>
              </p:cNvSpPr>
              <p:nvPr userDrawn="1"/>
            </p:nvSpPr>
            <p:spPr bwMode="auto">
              <a:xfrm>
                <a:off x="4842" y="364"/>
                <a:ext cx="608" cy="43"/>
              </a:xfrm>
              <a:custGeom>
                <a:avLst/>
                <a:gdLst>
                  <a:gd name="T0" fmla="*/ 1123 w 1127"/>
                  <a:gd name="T1" fmla="*/ 66 h 79"/>
                  <a:gd name="T2" fmla="*/ 1078 w 1127"/>
                  <a:gd name="T3" fmla="*/ 51 h 79"/>
                  <a:gd name="T4" fmla="*/ 998 w 1127"/>
                  <a:gd name="T5" fmla="*/ 78 h 79"/>
                  <a:gd name="T6" fmla="*/ 1032 w 1127"/>
                  <a:gd name="T7" fmla="*/ 78 h 79"/>
                  <a:gd name="T8" fmla="*/ 1065 w 1127"/>
                  <a:gd name="T9" fmla="*/ 78 h 79"/>
                  <a:gd name="T10" fmla="*/ 998 w 1127"/>
                  <a:gd name="T11" fmla="*/ 33 h 79"/>
                  <a:gd name="T12" fmla="*/ 937 w 1127"/>
                  <a:gd name="T13" fmla="*/ 46 h 79"/>
                  <a:gd name="T14" fmla="*/ 955 w 1127"/>
                  <a:gd name="T15" fmla="*/ 72 h 79"/>
                  <a:gd name="T16" fmla="*/ 954 w 1127"/>
                  <a:gd name="T17" fmla="*/ 79 h 79"/>
                  <a:gd name="T18" fmla="*/ 876 w 1127"/>
                  <a:gd name="T19" fmla="*/ 53 h 79"/>
                  <a:gd name="T20" fmla="*/ 914 w 1127"/>
                  <a:gd name="T21" fmla="*/ 46 h 79"/>
                  <a:gd name="T22" fmla="*/ 866 w 1127"/>
                  <a:gd name="T23" fmla="*/ 0 h 79"/>
                  <a:gd name="T24" fmla="*/ 843 w 1127"/>
                  <a:gd name="T25" fmla="*/ 79 h 79"/>
                  <a:gd name="T26" fmla="*/ 843 w 1127"/>
                  <a:gd name="T27" fmla="*/ 32 h 79"/>
                  <a:gd name="T28" fmla="*/ 764 w 1127"/>
                  <a:gd name="T29" fmla="*/ 24 h 79"/>
                  <a:gd name="T30" fmla="*/ 780 w 1127"/>
                  <a:gd name="T31" fmla="*/ 79 h 79"/>
                  <a:gd name="T32" fmla="*/ 803 w 1127"/>
                  <a:gd name="T33" fmla="*/ 6 h 79"/>
                  <a:gd name="T34" fmla="*/ 710 w 1127"/>
                  <a:gd name="T35" fmla="*/ 78 h 79"/>
                  <a:gd name="T36" fmla="*/ 683 w 1127"/>
                  <a:gd name="T37" fmla="*/ 53 h 79"/>
                  <a:gd name="T38" fmla="*/ 672 w 1127"/>
                  <a:gd name="T39" fmla="*/ 45 h 79"/>
                  <a:gd name="T40" fmla="*/ 684 w 1127"/>
                  <a:gd name="T41" fmla="*/ 78 h 79"/>
                  <a:gd name="T42" fmla="*/ 653 w 1127"/>
                  <a:gd name="T43" fmla="*/ 29 h 79"/>
                  <a:gd name="T44" fmla="*/ 627 w 1127"/>
                  <a:gd name="T45" fmla="*/ 79 h 79"/>
                  <a:gd name="T46" fmla="*/ 628 w 1127"/>
                  <a:gd name="T47" fmla="*/ 32 h 79"/>
                  <a:gd name="T48" fmla="*/ 576 w 1127"/>
                  <a:gd name="T49" fmla="*/ 13 h 79"/>
                  <a:gd name="T50" fmla="*/ 586 w 1127"/>
                  <a:gd name="T51" fmla="*/ 25 h 79"/>
                  <a:gd name="T52" fmla="*/ 549 w 1127"/>
                  <a:gd name="T53" fmla="*/ 52 h 79"/>
                  <a:gd name="T54" fmla="*/ 558 w 1127"/>
                  <a:gd name="T55" fmla="*/ 0 h 79"/>
                  <a:gd name="T56" fmla="*/ 508 w 1127"/>
                  <a:gd name="T57" fmla="*/ 51 h 79"/>
                  <a:gd name="T58" fmla="*/ 460 w 1127"/>
                  <a:gd name="T59" fmla="*/ 46 h 79"/>
                  <a:gd name="T60" fmla="*/ 477 w 1127"/>
                  <a:gd name="T61" fmla="*/ 72 h 79"/>
                  <a:gd name="T62" fmla="*/ 477 w 1127"/>
                  <a:gd name="T63" fmla="*/ 79 h 79"/>
                  <a:gd name="T64" fmla="*/ 365 w 1127"/>
                  <a:gd name="T65" fmla="*/ 15 h 79"/>
                  <a:gd name="T66" fmla="*/ 425 w 1127"/>
                  <a:gd name="T67" fmla="*/ 15 h 79"/>
                  <a:gd name="T68" fmla="*/ 395 w 1127"/>
                  <a:gd name="T69" fmla="*/ 66 h 79"/>
                  <a:gd name="T70" fmla="*/ 271 w 1127"/>
                  <a:gd name="T71" fmla="*/ 78 h 79"/>
                  <a:gd name="T72" fmla="*/ 308 w 1127"/>
                  <a:gd name="T73" fmla="*/ 78 h 79"/>
                  <a:gd name="T74" fmla="*/ 271 w 1127"/>
                  <a:gd name="T75" fmla="*/ 0 h 79"/>
                  <a:gd name="T76" fmla="*/ 234 w 1127"/>
                  <a:gd name="T77" fmla="*/ 9 h 79"/>
                  <a:gd name="T78" fmla="*/ 224 w 1127"/>
                  <a:gd name="T79" fmla="*/ 33 h 79"/>
                  <a:gd name="T80" fmla="*/ 243 w 1127"/>
                  <a:gd name="T81" fmla="*/ 72 h 79"/>
                  <a:gd name="T82" fmla="*/ 192 w 1127"/>
                  <a:gd name="T83" fmla="*/ 78 h 79"/>
                  <a:gd name="T84" fmla="*/ 164 w 1127"/>
                  <a:gd name="T85" fmla="*/ 57 h 79"/>
                  <a:gd name="T86" fmla="*/ 164 w 1127"/>
                  <a:gd name="T87" fmla="*/ 57 h 79"/>
                  <a:gd name="T88" fmla="*/ 129 w 1127"/>
                  <a:gd name="T89" fmla="*/ 63 h 79"/>
                  <a:gd name="T90" fmla="*/ 175 w 1127"/>
                  <a:gd name="T91" fmla="*/ 78 h 79"/>
                  <a:gd name="T92" fmla="*/ 136 w 1127"/>
                  <a:gd name="T93" fmla="*/ 37 h 79"/>
                  <a:gd name="T94" fmla="*/ 115 w 1127"/>
                  <a:gd name="T95" fmla="*/ 66 h 79"/>
                  <a:gd name="T96" fmla="*/ 71 w 1127"/>
                  <a:gd name="T97" fmla="*/ 51 h 79"/>
                  <a:gd name="T98" fmla="*/ 11 w 1127"/>
                  <a:gd name="T99" fmla="*/ 78 h 79"/>
                  <a:gd name="T100" fmla="*/ 56 w 1127"/>
                  <a:gd name="T101" fmla="*/ 5 h 79"/>
                  <a:gd name="T102" fmla="*/ 0 w 1127"/>
                  <a:gd name="T103" fmla="*/ 5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127" h="79">
                    <a:moveTo>
                      <a:pt x="1089" y="46"/>
                    </a:moveTo>
                    <a:cubicBezTo>
                      <a:pt x="1089" y="39"/>
                      <a:pt x="1093" y="32"/>
                      <a:pt x="1103" y="32"/>
                    </a:cubicBezTo>
                    <a:cubicBezTo>
                      <a:pt x="1111" y="32"/>
                      <a:pt x="1116" y="38"/>
                      <a:pt x="1116" y="46"/>
                    </a:cubicBezTo>
                    <a:lnTo>
                      <a:pt x="1089" y="46"/>
                    </a:lnTo>
                    <a:close/>
                    <a:moveTo>
                      <a:pt x="1123" y="66"/>
                    </a:moveTo>
                    <a:cubicBezTo>
                      <a:pt x="1120" y="68"/>
                      <a:pt x="1113" y="72"/>
                      <a:pt x="1106" y="72"/>
                    </a:cubicBezTo>
                    <a:cubicBezTo>
                      <a:pt x="1097" y="72"/>
                      <a:pt x="1089" y="64"/>
                      <a:pt x="1089" y="54"/>
                    </a:cubicBezTo>
                    <a:cubicBezTo>
                      <a:pt x="1127" y="54"/>
                      <a:pt x="1127" y="54"/>
                      <a:pt x="1127" y="54"/>
                    </a:cubicBezTo>
                    <a:cubicBezTo>
                      <a:pt x="1127" y="37"/>
                      <a:pt x="1121" y="24"/>
                      <a:pt x="1103" y="24"/>
                    </a:cubicBezTo>
                    <a:cubicBezTo>
                      <a:pt x="1088" y="24"/>
                      <a:pt x="1078" y="35"/>
                      <a:pt x="1078" y="51"/>
                    </a:cubicBezTo>
                    <a:cubicBezTo>
                      <a:pt x="1078" y="68"/>
                      <a:pt x="1087" y="79"/>
                      <a:pt x="1106" y="79"/>
                    </a:cubicBezTo>
                    <a:cubicBezTo>
                      <a:pt x="1115" y="79"/>
                      <a:pt x="1119" y="77"/>
                      <a:pt x="1123" y="76"/>
                    </a:cubicBezTo>
                    <a:lnTo>
                      <a:pt x="1123" y="66"/>
                    </a:lnTo>
                    <a:close/>
                    <a:moveTo>
                      <a:pt x="988" y="78"/>
                    </a:moveTo>
                    <a:cubicBezTo>
                      <a:pt x="998" y="78"/>
                      <a:pt x="998" y="78"/>
                      <a:pt x="998" y="78"/>
                    </a:cubicBezTo>
                    <a:cubicBezTo>
                      <a:pt x="998" y="51"/>
                      <a:pt x="998" y="51"/>
                      <a:pt x="998" y="51"/>
                    </a:cubicBezTo>
                    <a:cubicBezTo>
                      <a:pt x="998" y="41"/>
                      <a:pt x="1002" y="32"/>
                      <a:pt x="1012" y="32"/>
                    </a:cubicBezTo>
                    <a:cubicBezTo>
                      <a:pt x="1020" y="32"/>
                      <a:pt x="1022" y="40"/>
                      <a:pt x="1022" y="46"/>
                    </a:cubicBezTo>
                    <a:cubicBezTo>
                      <a:pt x="1022" y="78"/>
                      <a:pt x="1022" y="78"/>
                      <a:pt x="1022" y="78"/>
                    </a:cubicBezTo>
                    <a:cubicBezTo>
                      <a:pt x="1032" y="78"/>
                      <a:pt x="1032" y="78"/>
                      <a:pt x="1032" y="78"/>
                    </a:cubicBezTo>
                    <a:cubicBezTo>
                      <a:pt x="1032" y="51"/>
                      <a:pt x="1032" y="51"/>
                      <a:pt x="1032" y="51"/>
                    </a:cubicBezTo>
                    <a:cubicBezTo>
                      <a:pt x="1032" y="41"/>
                      <a:pt x="1036" y="32"/>
                      <a:pt x="1046" y="32"/>
                    </a:cubicBezTo>
                    <a:cubicBezTo>
                      <a:pt x="1054" y="32"/>
                      <a:pt x="1055" y="40"/>
                      <a:pt x="1055" y="46"/>
                    </a:cubicBezTo>
                    <a:cubicBezTo>
                      <a:pt x="1055" y="78"/>
                      <a:pt x="1055" y="78"/>
                      <a:pt x="1055" y="78"/>
                    </a:cubicBezTo>
                    <a:cubicBezTo>
                      <a:pt x="1065" y="78"/>
                      <a:pt x="1065" y="78"/>
                      <a:pt x="1065" y="78"/>
                    </a:cubicBezTo>
                    <a:cubicBezTo>
                      <a:pt x="1065" y="44"/>
                      <a:pt x="1065" y="44"/>
                      <a:pt x="1065" y="44"/>
                    </a:cubicBezTo>
                    <a:cubicBezTo>
                      <a:pt x="1065" y="32"/>
                      <a:pt x="1060" y="24"/>
                      <a:pt x="1047" y="24"/>
                    </a:cubicBezTo>
                    <a:cubicBezTo>
                      <a:pt x="1042" y="24"/>
                      <a:pt x="1034" y="26"/>
                      <a:pt x="1030" y="34"/>
                    </a:cubicBezTo>
                    <a:cubicBezTo>
                      <a:pt x="1027" y="27"/>
                      <a:pt x="1021" y="24"/>
                      <a:pt x="1015" y="24"/>
                    </a:cubicBezTo>
                    <a:cubicBezTo>
                      <a:pt x="1007" y="24"/>
                      <a:pt x="1002" y="26"/>
                      <a:pt x="998" y="33"/>
                    </a:cubicBezTo>
                    <a:cubicBezTo>
                      <a:pt x="998" y="33"/>
                      <a:pt x="998" y="33"/>
                      <a:pt x="998" y="33"/>
                    </a:cubicBezTo>
                    <a:cubicBezTo>
                      <a:pt x="998" y="25"/>
                      <a:pt x="998" y="25"/>
                      <a:pt x="998" y="25"/>
                    </a:cubicBezTo>
                    <a:cubicBezTo>
                      <a:pt x="988" y="25"/>
                      <a:pt x="988" y="25"/>
                      <a:pt x="988" y="25"/>
                    </a:cubicBezTo>
                    <a:lnTo>
                      <a:pt x="988" y="78"/>
                    </a:lnTo>
                    <a:close/>
                    <a:moveTo>
                      <a:pt x="937" y="46"/>
                    </a:moveTo>
                    <a:cubicBezTo>
                      <a:pt x="938" y="39"/>
                      <a:pt x="942" y="32"/>
                      <a:pt x="952" y="32"/>
                    </a:cubicBezTo>
                    <a:cubicBezTo>
                      <a:pt x="960" y="32"/>
                      <a:pt x="965" y="38"/>
                      <a:pt x="965" y="46"/>
                    </a:cubicBezTo>
                    <a:lnTo>
                      <a:pt x="937" y="46"/>
                    </a:lnTo>
                    <a:close/>
                    <a:moveTo>
                      <a:pt x="971" y="66"/>
                    </a:moveTo>
                    <a:cubicBezTo>
                      <a:pt x="969" y="68"/>
                      <a:pt x="961" y="72"/>
                      <a:pt x="955" y="72"/>
                    </a:cubicBezTo>
                    <a:cubicBezTo>
                      <a:pt x="945" y="72"/>
                      <a:pt x="937" y="64"/>
                      <a:pt x="937" y="54"/>
                    </a:cubicBezTo>
                    <a:cubicBezTo>
                      <a:pt x="975" y="54"/>
                      <a:pt x="975" y="54"/>
                      <a:pt x="975" y="54"/>
                    </a:cubicBezTo>
                    <a:cubicBezTo>
                      <a:pt x="975" y="37"/>
                      <a:pt x="970" y="24"/>
                      <a:pt x="952" y="24"/>
                    </a:cubicBezTo>
                    <a:cubicBezTo>
                      <a:pt x="937" y="24"/>
                      <a:pt x="927" y="35"/>
                      <a:pt x="927" y="51"/>
                    </a:cubicBezTo>
                    <a:cubicBezTo>
                      <a:pt x="927" y="68"/>
                      <a:pt x="935" y="79"/>
                      <a:pt x="954" y="79"/>
                    </a:cubicBezTo>
                    <a:cubicBezTo>
                      <a:pt x="963" y="79"/>
                      <a:pt x="967" y="77"/>
                      <a:pt x="971" y="76"/>
                    </a:cubicBezTo>
                    <a:lnTo>
                      <a:pt x="971" y="66"/>
                    </a:lnTo>
                    <a:close/>
                    <a:moveTo>
                      <a:pt x="866" y="78"/>
                    </a:moveTo>
                    <a:cubicBezTo>
                      <a:pt x="876" y="78"/>
                      <a:pt x="876" y="78"/>
                      <a:pt x="876" y="78"/>
                    </a:cubicBezTo>
                    <a:cubicBezTo>
                      <a:pt x="876" y="53"/>
                      <a:pt x="876" y="53"/>
                      <a:pt x="876" y="53"/>
                    </a:cubicBezTo>
                    <a:cubicBezTo>
                      <a:pt x="876" y="41"/>
                      <a:pt x="881" y="32"/>
                      <a:pt x="892" y="32"/>
                    </a:cubicBezTo>
                    <a:cubicBezTo>
                      <a:pt x="901" y="32"/>
                      <a:pt x="904" y="38"/>
                      <a:pt x="904" y="51"/>
                    </a:cubicBezTo>
                    <a:cubicBezTo>
                      <a:pt x="904" y="78"/>
                      <a:pt x="904" y="78"/>
                      <a:pt x="904" y="78"/>
                    </a:cubicBezTo>
                    <a:cubicBezTo>
                      <a:pt x="914" y="78"/>
                      <a:pt x="914" y="78"/>
                      <a:pt x="914" y="78"/>
                    </a:cubicBezTo>
                    <a:cubicBezTo>
                      <a:pt x="914" y="46"/>
                      <a:pt x="914" y="46"/>
                      <a:pt x="914" y="46"/>
                    </a:cubicBezTo>
                    <a:cubicBezTo>
                      <a:pt x="914" y="32"/>
                      <a:pt x="907" y="24"/>
                      <a:pt x="894" y="24"/>
                    </a:cubicBezTo>
                    <a:cubicBezTo>
                      <a:pt x="886" y="24"/>
                      <a:pt x="880" y="27"/>
                      <a:pt x="876" y="32"/>
                    </a:cubicBezTo>
                    <a:cubicBezTo>
                      <a:pt x="876" y="32"/>
                      <a:pt x="876" y="32"/>
                      <a:pt x="876" y="32"/>
                    </a:cubicBezTo>
                    <a:cubicBezTo>
                      <a:pt x="876" y="0"/>
                      <a:pt x="876" y="0"/>
                      <a:pt x="876" y="0"/>
                    </a:cubicBezTo>
                    <a:cubicBezTo>
                      <a:pt x="866" y="0"/>
                      <a:pt x="866" y="0"/>
                      <a:pt x="866" y="0"/>
                    </a:cubicBezTo>
                    <a:lnTo>
                      <a:pt x="866" y="78"/>
                    </a:lnTo>
                    <a:close/>
                    <a:moveTo>
                      <a:pt x="855" y="26"/>
                    </a:moveTo>
                    <a:cubicBezTo>
                      <a:pt x="852" y="24"/>
                      <a:pt x="847" y="24"/>
                      <a:pt x="843" y="24"/>
                    </a:cubicBezTo>
                    <a:cubicBezTo>
                      <a:pt x="826" y="24"/>
                      <a:pt x="815" y="35"/>
                      <a:pt x="815" y="52"/>
                    </a:cubicBezTo>
                    <a:cubicBezTo>
                      <a:pt x="815" y="67"/>
                      <a:pt x="826" y="79"/>
                      <a:pt x="843" y="79"/>
                    </a:cubicBezTo>
                    <a:cubicBezTo>
                      <a:pt x="846" y="79"/>
                      <a:pt x="851" y="79"/>
                      <a:pt x="855" y="77"/>
                    </a:cubicBezTo>
                    <a:cubicBezTo>
                      <a:pt x="854" y="68"/>
                      <a:pt x="854" y="68"/>
                      <a:pt x="854" y="68"/>
                    </a:cubicBezTo>
                    <a:cubicBezTo>
                      <a:pt x="851" y="71"/>
                      <a:pt x="847" y="72"/>
                      <a:pt x="844" y="72"/>
                    </a:cubicBezTo>
                    <a:cubicBezTo>
                      <a:pt x="831" y="72"/>
                      <a:pt x="826" y="61"/>
                      <a:pt x="826" y="52"/>
                    </a:cubicBezTo>
                    <a:cubicBezTo>
                      <a:pt x="826" y="41"/>
                      <a:pt x="832" y="32"/>
                      <a:pt x="843" y="32"/>
                    </a:cubicBezTo>
                    <a:cubicBezTo>
                      <a:pt x="846" y="32"/>
                      <a:pt x="850" y="32"/>
                      <a:pt x="854" y="34"/>
                    </a:cubicBezTo>
                    <a:lnTo>
                      <a:pt x="855" y="26"/>
                    </a:lnTo>
                    <a:close/>
                    <a:moveTo>
                      <a:pt x="803" y="6"/>
                    </a:moveTo>
                    <a:cubicBezTo>
                      <a:pt x="798" y="5"/>
                      <a:pt x="792" y="4"/>
                      <a:pt x="787" y="4"/>
                    </a:cubicBezTo>
                    <a:cubicBezTo>
                      <a:pt x="774" y="4"/>
                      <a:pt x="764" y="11"/>
                      <a:pt x="764" y="24"/>
                    </a:cubicBezTo>
                    <a:cubicBezTo>
                      <a:pt x="764" y="47"/>
                      <a:pt x="795" y="42"/>
                      <a:pt x="795" y="58"/>
                    </a:cubicBezTo>
                    <a:cubicBezTo>
                      <a:pt x="795" y="67"/>
                      <a:pt x="787" y="70"/>
                      <a:pt x="781" y="70"/>
                    </a:cubicBezTo>
                    <a:cubicBezTo>
                      <a:pt x="776" y="70"/>
                      <a:pt x="769" y="68"/>
                      <a:pt x="766" y="67"/>
                    </a:cubicBezTo>
                    <a:cubicBezTo>
                      <a:pt x="765" y="76"/>
                      <a:pt x="765" y="76"/>
                      <a:pt x="765" y="76"/>
                    </a:cubicBezTo>
                    <a:cubicBezTo>
                      <a:pt x="770" y="78"/>
                      <a:pt x="775" y="79"/>
                      <a:pt x="780" y="79"/>
                    </a:cubicBezTo>
                    <a:cubicBezTo>
                      <a:pt x="794" y="79"/>
                      <a:pt x="806" y="73"/>
                      <a:pt x="806" y="58"/>
                    </a:cubicBezTo>
                    <a:cubicBezTo>
                      <a:pt x="806" y="34"/>
                      <a:pt x="775" y="37"/>
                      <a:pt x="775" y="23"/>
                    </a:cubicBezTo>
                    <a:cubicBezTo>
                      <a:pt x="775" y="15"/>
                      <a:pt x="782" y="13"/>
                      <a:pt x="788" y="13"/>
                    </a:cubicBezTo>
                    <a:cubicBezTo>
                      <a:pt x="793" y="13"/>
                      <a:pt x="796" y="14"/>
                      <a:pt x="802" y="16"/>
                    </a:cubicBezTo>
                    <a:lnTo>
                      <a:pt x="803" y="6"/>
                    </a:lnTo>
                    <a:close/>
                    <a:moveTo>
                      <a:pt x="710" y="78"/>
                    </a:moveTo>
                    <a:cubicBezTo>
                      <a:pt x="720" y="78"/>
                      <a:pt x="720" y="78"/>
                      <a:pt x="720" y="78"/>
                    </a:cubicBezTo>
                    <a:cubicBezTo>
                      <a:pt x="720" y="0"/>
                      <a:pt x="720" y="0"/>
                      <a:pt x="720" y="0"/>
                    </a:cubicBezTo>
                    <a:cubicBezTo>
                      <a:pt x="710" y="0"/>
                      <a:pt x="710" y="0"/>
                      <a:pt x="710" y="0"/>
                    </a:cubicBezTo>
                    <a:lnTo>
                      <a:pt x="710" y="78"/>
                    </a:lnTo>
                    <a:close/>
                    <a:moveTo>
                      <a:pt x="683" y="57"/>
                    </a:moveTo>
                    <a:cubicBezTo>
                      <a:pt x="683" y="65"/>
                      <a:pt x="677" y="72"/>
                      <a:pt x="668" y="72"/>
                    </a:cubicBezTo>
                    <a:cubicBezTo>
                      <a:pt x="663" y="72"/>
                      <a:pt x="658" y="68"/>
                      <a:pt x="658" y="63"/>
                    </a:cubicBezTo>
                    <a:cubicBezTo>
                      <a:pt x="658" y="53"/>
                      <a:pt x="671" y="53"/>
                      <a:pt x="676" y="53"/>
                    </a:cubicBezTo>
                    <a:cubicBezTo>
                      <a:pt x="678" y="53"/>
                      <a:pt x="681" y="53"/>
                      <a:pt x="683" y="53"/>
                    </a:cubicBezTo>
                    <a:lnTo>
                      <a:pt x="683" y="57"/>
                    </a:lnTo>
                    <a:close/>
                    <a:moveTo>
                      <a:pt x="654" y="37"/>
                    </a:moveTo>
                    <a:cubicBezTo>
                      <a:pt x="658" y="34"/>
                      <a:pt x="664" y="32"/>
                      <a:pt x="669" y="32"/>
                    </a:cubicBezTo>
                    <a:cubicBezTo>
                      <a:pt x="679" y="32"/>
                      <a:pt x="683" y="36"/>
                      <a:pt x="683" y="45"/>
                    </a:cubicBezTo>
                    <a:cubicBezTo>
                      <a:pt x="679" y="45"/>
                      <a:pt x="676" y="45"/>
                      <a:pt x="672" y="45"/>
                    </a:cubicBezTo>
                    <a:cubicBezTo>
                      <a:pt x="662" y="45"/>
                      <a:pt x="647" y="49"/>
                      <a:pt x="647" y="63"/>
                    </a:cubicBezTo>
                    <a:cubicBezTo>
                      <a:pt x="647" y="74"/>
                      <a:pt x="655" y="79"/>
                      <a:pt x="667" y="79"/>
                    </a:cubicBezTo>
                    <a:cubicBezTo>
                      <a:pt x="676" y="79"/>
                      <a:pt x="681" y="75"/>
                      <a:pt x="683" y="71"/>
                    </a:cubicBezTo>
                    <a:cubicBezTo>
                      <a:pt x="684" y="71"/>
                      <a:pt x="684" y="71"/>
                      <a:pt x="684" y="71"/>
                    </a:cubicBezTo>
                    <a:cubicBezTo>
                      <a:pt x="684" y="78"/>
                      <a:pt x="684" y="78"/>
                      <a:pt x="684" y="78"/>
                    </a:cubicBezTo>
                    <a:cubicBezTo>
                      <a:pt x="693" y="78"/>
                      <a:pt x="693" y="78"/>
                      <a:pt x="693" y="78"/>
                    </a:cubicBezTo>
                    <a:cubicBezTo>
                      <a:pt x="693" y="77"/>
                      <a:pt x="692" y="74"/>
                      <a:pt x="692" y="68"/>
                    </a:cubicBezTo>
                    <a:cubicBezTo>
                      <a:pt x="692" y="46"/>
                      <a:pt x="692" y="46"/>
                      <a:pt x="692" y="46"/>
                    </a:cubicBezTo>
                    <a:cubicBezTo>
                      <a:pt x="692" y="31"/>
                      <a:pt x="686" y="24"/>
                      <a:pt x="671" y="24"/>
                    </a:cubicBezTo>
                    <a:cubicBezTo>
                      <a:pt x="664" y="24"/>
                      <a:pt x="658" y="26"/>
                      <a:pt x="653" y="29"/>
                    </a:cubicBezTo>
                    <a:lnTo>
                      <a:pt x="654" y="37"/>
                    </a:lnTo>
                    <a:close/>
                    <a:moveTo>
                      <a:pt x="639" y="26"/>
                    </a:moveTo>
                    <a:cubicBezTo>
                      <a:pt x="636" y="24"/>
                      <a:pt x="631" y="24"/>
                      <a:pt x="627" y="24"/>
                    </a:cubicBezTo>
                    <a:cubicBezTo>
                      <a:pt x="611" y="24"/>
                      <a:pt x="600" y="35"/>
                      <a:pt x="600" y="52"/>
                    </a:cubicBezTo>
                    <a:cubicBezTo>
                      <a:pt x="600" y="67"/>
                      <a:pt x="611" y="79"/>
                      <a:pt x="627" y="79"/>
                    </a:cubicBezTo>
                    <a:cubicBezTo>
                      <a:pt x="631" y="79"/>
                      <a:pt x="635" y="79"/>
                      <a:pt x="640" y="77"/>
                    </a:cubicBezTo>
                    <a:cubicBezTo>
                      <a:pt x="639" y="68"/>
                      <a:pt x="639" y="68"/>
                      <a:pt x="639" y="68"/>
                    </a:cubicBezTo>
                    <a:cubicBezTo>
                      <a:pt x="636" y="71"/>
                      <a:pt x="632" y="72"/>
                      <a:pt x="628" y="72"/>
                    </a:cubicBezTo>
                    <a:cubicBezTo>
                      <a:pt x="616" y="72"/>
                      <a:pt x="610" y="61"/>
                      <a:pt x="610" y="52"/>
                    </a:cubicBezTo>
                    <a:cubicBezTo>
                      <a:pt x="610" y="41"/>
                      <a:pt x="617" y="32"/>
                      <a:pt x="628" y="32"/>
                    </a:cubicBezTo>
                    <a:cubicBezTo>
                      <a:pt x="631" y="32"/>
                      <a:pt x="634" y="32"/>
                      <a:pt x="638" y="34"/>
                    </a:cubicBezTo>
                    <a:lnTo>
                      <a:pt x="639" y="26"/>
                    </a:lnTo>
                    <a:close/>
                    <a:moveTo>
                      <a:pt x="587" y="2"/>
                    </a:moveTo>
                    <a:cubicBezTo>
                      <a:pt x="576" y="2"/>
                      <a:pt x="576" y="2"/>
                      <a:pt x="576" y="2"/>
                    </a:cubicBezTo>
                    <a:cubicBezTo>
                      <a:pt x="576" y="13"/>
                      <a:pt x="576" y="13"/>
                      <a:pt x="576" y="13"/>
                    </a:cubicBezTo>
                    <a:cubicBezTo>
                      <a:pt x="587" y="13"/>
                      <a:pt x="587" y="13"/>
                      <a:pt x="587" y="13"/>
                    </a:cubicBezTo>
                    <a:lnTo>
                      <a:pt x="587" y="2"/>
                    </a:lnTo>
                    <a:close/>
                    <a:moveTo>
                      <a:pt x="576" y="78"/>
                    </a:moveTo>
                    <a:cubicBezTo>
                      <a:pt x="586" y="78"/>
                      <a:pt x="586" y="78"/>
                      <a:pt x="586" y="78"/>
                    </a:cubicBezTo>
                    <a:cubicBezTo>
                      <a:pt x="586" y="25"/>
                      <a:pt x="586" y="25"/>
                      <a:pt x="586" y="25"/>
                    </a:cubicBezTo>
                    <a:cubicBezTo>
                      <a:pt x="576" y="25"/>
                      <a:pt x="576" y="25"/>
                      <a:pt x="576" y="25"/>
                    </a:cubicBezTo>
                    <a:lnTo>
                      <a:pt x="576" y="78"/>
                    </a:lnTo>
                    <a:close/>
                    <a:moveTo>
                      <a:pt x="518" y="51"/>
                    </a:moveTo>
                    <a:cubicBezTo>
                      <a:pt x="518" y="42"/>
                      <a:pt x="522" y="32"/>
                      <a:pt x="533" y="32"/>
                    </a:cubicBezTo>
                    <a:cubicBezTo>
                      <a:pt x="543" y="32"/>
                      <a:pt x="549" y="42"/>
                      <a:pt x="549" y="52"/>
                    </a:cubicBezTo>
                    <a:cubicBezTo>
                      <a:pt x="549" y="61"/>
                      <a:pt x="544" y="72"/>
                      <a:pt x="533" y="72"/>
                    </a:cubicBezTo>
                    <a:cubicBezTo>
                      <a:pt x="522" y="72"/>
                      <a:pt x="518" y="60"/>
                      <a:pt x="518" y="51"/>
                    </a:cubicBezTo>
                    <a:moveTo>
                      <a:pt x="549" y="78"/>
                    </a:moveTo>
                    <a:cubicBezTo>
                      <a:pt x="558" y="78"/>
                      <a:pt x="558" y="78"/>
                      <a:pt x="558" y="78"/>
                    </a:cubicBezTo>
                    <a:cubicBezTo>
                      <a:pt x="558" y="0"/>
                      <a:pt x="558" y="0"/>
                      <a:pt x="558" y="0"/>
                    </a:cubicBezTo>
                    <a:cubicBezTo>
                      <a:pt x="549" y="0"/>
                      <a:pt x="549" y="0"/>
                      <a:pt x="549" y="0"/>
                    </a:cubicBezTo>
                    <a:cubicBezTo>
                      <a:pt x="549" y="32"/>
                      <a:pt x="549" y="32"/>
                      <a:pt x="549" y="32"/>
                    </a:cubicBezTo>
                    <a:cubicBezTo>
                      <a:pt x="548" y="32"/>
                      <a:pt x="548" y="32"/>
                      <a:pt x="548" y="32"/>
                    </a:cubicBezTo>
                    <a:cubicBezTo>
                      <a:pt x="545" y="27"/>
                      <a:pt x="540" y="24"/>
                      <a:pt x="531" y="24"/>
                    </a:cubicBezTo>
                    <a:cubicBezTo>
                      <a:pt x="515" y="24"/>
                      <a:pt x="508" y="36"/>
                      <a:pt x="508" y="51"/>
                    </a:cubicBezTo>
                    <a:cubicBezTo>
                      <a:pt x="508" y="65"/>
                      <a:pt x="514" y="79"/>
                      <a:pt x="531" y="79"/>
                    </a:cubicBezTo>
                    <a:cubicBezTo>
                      <a:pt x="540" y="79"/>
                      <a:pt x="546" y="75"/>
                      <a:pt x="549" y="71"/>
                    </a:cubicBezTo>
                    <a:cubicBezTo>
                      <a:pt x="549" y="71"/>
                      <a:pt x="549" y="71"/>
                      <a:pt x="549" y="71"/>
                    </a:cubicBezTo>
                    <a:lnTo>
                      <a:pt x="549" y="78"/>
                    </a:lnTo>
                    <a:close/>
                    <a:moveTo>
                      <a:pt x="460" y="46"/>
                    </a:moveTo>
                    <a:cubicBezTo>
                      <a:pt x="461" y="39"/>
                      <a:pt x="465" y="32"/>
                      <a:pt x="474" y="32"/>
                    </a:cubicBezTo>
                    <a:cubicBezTo>
                      <a:pt x="483" y="32"/>
                      <a:pt x="487" y="38"/>
                      <a:pt x="487" y="46"/>
                    </a:cubicBezTo>
                    <a:lnTo>
                      <a:pt x="460" y="46"/>
                    </a:lnTo>
                    <a:close/>
                    <a:moveTo>
                      <a:pt x="494" y="66"/>
                    </a:moveTo>
                    <a:cubicBezTo>
                      <a:pt x="491" y="68"/>
                      <a:pt x="484" y="72"/>
                      <a:pt x="477" y="72"/>
                    </a:cubicBezTo>
                    <a:cubicBezTo>
                      <a:pt x="468" y="72"/>
                      <a:pt x="460" y="64"/>
                      <a:pt x="460" y="54"/>
                    </a:cubicBezTo>
                    <a:cubicBezTo>
                      <a:pt x="498" y="54"/>
                      <a:pt x="498" y="54"/>
                      <a:pt x="498" y="54"/>
                    </a:cubicBezTo>
                    <a:cubicBezTo>
                      <a:pt x="498" y="37"/>
                      <a:pt x="492" y="24"/>
                      <a:pt x="474" y="24"/>
                    </a:cubicBezTo>
                    <a:cubicBezTo>
                      <a:pt x="459" y="24"/>
                      <a:pt x="449" y="35"/>
                      <a:pt x="449" y="51"/>
                    </a:cubicBezTo>
                    <a:cubicBezTo>
                      <a:pt x="449" y="68"/>
                      <a:pt x="458" y="79"/>
                      <a:pt x="477" y="79"/>
                    </a:cubicBezTo>
                    <a:cubicBezTo>
                      <a:pt x="486" y="79"/>
                      <a:pt x="490" y="77"/>
                      <a:pt x="494" y="76"/>
                    </a:cubicBezTo>
                    <a:lnTo>
                      <a:pt x="494" y="66"/>
                    </a:lnTo>
                    <a:close/>
                    <a:moveTo>
                      <a:pt x="355" y="78"/>
                    </a:moveTo>
                    <a:cubicBezTo>
                      <a:pt x="365" y="78"/>
                      <a:pt x="365" y="78"/>
                      <a:pt x="365" y="78"/>
                    </a:cubicBezTo>
                    <a:cubicBezTo>
                      <a:pt x="365" y="15"/>
                      <a:pt x="365" y="15"/>
                      <a:pt x="365" y="15"/>
                    </a:cubicBezTo>
                    <a:cubicBezTo>
                      <a:pt x="366" y="15"/>
                      <a:pt x="366" y="15"/>
                      <a:pt x="366" y="15"/>
                    </a:cubicBezTo>
                    <a:cubicBezTo>
                      <a:pt x="390" y="78"/>
                      <a:pt x="390" y="78"/>
                      <a:pt x="390" y="78"/>
                    </a:cubicBezTo>
                    <a:cubicBezTo>
                      <a:pt x="400" y="78"/>
                      <a:pt x="400" y="78"/>
                      <a:pt x="400" y="78"/>
                    </a:cubicBezTo>
                    <a:cubicBezTo>
                      <a:pt x="424" y="15"/>
                      <a:pt x="424" y="15"/>
                      <a:pt x="424" y="15"/>
                    </a:cubicBezTo>
                    <a:cubicBezTo>
                      <a:pt x="425" y="15"/>
                      <a:pt x="425" y="15"/>
                      <a:pt x="425" y="15"/>
                    </a:cubicBezTo>
                    <a:cubicBezTo>
                      <a:pt x="425" y="78"/>
                      <a:pt x="425" y="78"/>
                      <a:pt x="425" y="78"/>
                    </a:cubicBezTo>
                    <a:cubicBezTo>
                      <a:pt x="435" y="78"/>
                      <a:pt x="435" y="78"/>
                      <a:pt x="435" y="78"/>
                    </a:cubicBezTo>
                    <a:cubicBezTo>
                      <a:pt x="435" y="5"/>
                      <a:pt x="435" y="5"/>
                      <a:pt x="435" y="5"/>
                    </a:cubicBezTo>
                    <a:cubicBezTo>
                      <a:pt x="418" y="5"/>
                      <a:pt x="418" y="5"/>
                      <a:pt x="418" y="5"/>
                    </a:cubicBezTo>
                    <a:cubicBezTo>
                      <a:pt x="395" y="66"/>
                      <a:pt x="395" y="66"/>
                      <a:pt x="395" y="66"/>
                    </a:cubicBezTo>
                    <a:cubicBezTo>
                      <a:pt x="372" y="5"/>
                      <a:pt x="372" y="5"/>
                      <a:pt x="372" y="5"/>
                    </a:cubicBezTo>
                    <a:cubicBezTo>
                      <a:pt x="355" y="5"/>
                      <a:pt x="355" y="5"/>
                      <a:pt x="355" y="5"/>
                    </a:cubicBezTo>
                    <a:lnTo>
                      <a:pt x="355" y="78"/>
                    </a:lnTo>
                    <a:close/>
                    <a:moveTo>
                      <a:pt x="261" y="78"/>
                    </a:moveTo>
                    <a:cubicBezTo>
                      <a:pt x="271" y="78"/>
                      <a:pt x="271" y="78"/>
                      <a:pt x="271" y="78"/>
                    </a:cubicBezTo>
                    <a:cubicBezTo>
                      <a:pt x="271" y="53"/>
                      <a:pt x="271" y="53"/>
                      <a:pt x="271" y="53"/>
                    </a:cubicBezTo>
                    <a:cubicBezTo>
                      <a:pt x="271" y="41"/>
                      <a:pt x="276" y="32"/>
                      <a:pt x="287" y="32"/>
                    </a:cubicBezTo>
                    <a:cubicBezTo>
                      <a:pt x="296" y="32"/>
                      <a:pt x="298" y="38"/>
                      <a:pt x="298" y="51"/>
                    </a:cubicBezTo>
                    <a:cubicBezTo>
                      <a:pt x="298" y="78"/>
                      <a:pt x="298" y="78"/>
                      <a:pt x="298" y="78"/>
                    </a:cubicBezTo>
                    <a:cubicBezTo>
                      <a:pt x="308" y="78"/>
                      <a:pt x="308" y="78"/>
                      <a:pt x="308" y="78"/>
                    </a:cubicBezTo>
                    <a:cubicBezTo>
                      <a:pt x="308" y="46"/>
                      <a:pt x="308" y="46"/>
                      <a:pt x="308" y="46"/>
                    </a:cubicBezTo>
                    <a:cubicBezTo>
                      <a:pt x="308" y="32"/>
                      <a:pt x="302" y="24"/>
                      <a:pt x="288" y="24"/>
                    </a:cubicBezTo>
                    <a:cubicBezTo>
                      <a:pt x="281" y="24"/>
                      <a:pt x="274" y="27"/>
                      <a:pt x="271" y="32"/>
                    </a:cubicBezTo>
                    <a:cubicBezTo>
                      <a:pt x="271" y="32"/>
                      <a:pt x="271" y="32"/>
                      <a:pt x="271" y="32"/>
                    </a:cubicBezTo>
                    <a:cubicBezTo>
                      <a:pt x="271" y="0"/>
                      <a:pt x="271" y="0"/>
                      <a:pt x="271" y="0"/>
                    </a:cubicBezTo>
                    <a:cubicBezTo>
                      <a:pt x="261" y="0"/>
                      <a:pt x="261" y="0"/>
                      <a:pt x="261" y="0"/>
                    </a:cubicBezTo>
                    <a:lnTo>
                      <a:pt x="261" y="78"/>
                    </a:lnTo>
                    <a:close/>
                    <a:moveTo>
                      <a:pt x="248" y="25"/>
                    </a:moveTo>
                    <a:cubicBezTo>
                      <a:pt x="234" y="25"/>
                      <a:pt x="234" y="25"/>
                      <a:pt x="234" y="25"/>
                    </a:cubicBezTo>
                    <a:cubicBezTo>
                      <a:pt x="234" y="9"/>
                      <a:pt x="234" y="9"/>
                      <a:pt x="234" y="9"/>
                    </a:cubicBezTo>
                    <a:cubicBezTo>
                      <a:pt x="224" y="12"/>
                      <a:pt x="224" y="12"/>
                      <a:pt x="224" y="12"/>
                    </a:cubicBezTo>
                    <a:cubicBezTo>
                      <a:pt x="224" y="25"/>
                      <a:pt x="224" y="25"/>
                      <a:pt x="224" y="25"/>
                    </a:cubicBezTo>
                    <a:cubicBezTo>
                      <a:pt x="212" y="25"/>
                      <a:pt x="212" y="25"/>
                      <a:pt x="212" y="25"/>
                    </a:cubicBezTo>
                    <a:cubicBezTo>
                      <a:pt x="212" y="33"/>
                      <a:pt x="212" y="33"/>
                      <a:pt x="212" y="33"/>
                    </a:cubicBezTo>
                    <a:cubicBezTo>
                      <a:pt x="224" y="33"/>
                      <a:pt x="224" y="33"/>
                      <a:pt x="224" y="33"/>
                    </a:cubicBezTo>
                    <a:cubicBezTo>
                      <a:pt x="224" y="64"/>
                      <a:pt x="224" y="64"/>
                      <a:pt x="224" y="64"/>
                    </a:cubicBezTo>
                    <a:cubicBezTo>
                      <a:pt x="224" y="75"/>
                      <a:pt x="231" y="79"/>
                      <a:pt x="241" y="79"/>
                    </a:cubicBezTo>
                    <a:cubicBezTo>
                      <a:pt x="244" y="79"/>
                      <a:pt x="247" y="79"/>
                      <a:pt x="249" y="78"/>
                    </a:cubicBezTo>
                    <a:cubicBezTo>
                      <a:pt x="249" y="70"/>
                      <a:pt x="249" y="70"/>
                      <a:pt x="249" y="70"/>
                    </a:cubicBezTo>
                    <a:cubicBezTo>
                      <a:pt x="248" y="71"/>
                      <a:pt x="246" y="72"/>
                      <a:pt x="243" y="72"/>
                    </a:cubicBezTo>
                    <a:cubicBezTo>
                      <a:pt x="238" y="72"/>
                      <a:pt x="234" y="68"/>
                      <a:pt x="234" y="62"/>
                    </a:cubicBezTo>
                    <a:cubicBezTo>
                      <a:pt x="234" y="33"/>
                      <a:pt x="234" y="33"/>
                      <a:pt x="234" y="33"/>
                    </a:cubicBezTo>
                    <a:cubicBezTo>
                      <a:pt x="248" y="33"/>
                      <a:pt x="248" y="33"/>
                      <a:pt x="248" y="33"/>
                    </a:cubicBezTo>
                    <a:lnTo>
                      <a:pt x="248" y="25"/>
                    </a:lnTo>
                    <a:close/>
                    <a:moveTo>
                      <a:pt x="192" y="78"/>
                    </a:moveTo>
                    <a:cubicBezTo>
                      <a:pt x="202" y="78"/>
                      <a:pt x="202" y="78"/>
                      <a:pt x="202" y="78"/>
                    </a:cubicBezTo>
                    <a:cubicBezTo>
                      <a:pt x="202" y="0"/>
                      <a:pt x="202" y="0"/>
                      <a:pt x="202" y="0"/>
                    </a:cubicBezTo>
                    <a:cubicBezTo>
                      <a:pt x="192" y="0"/>
                      <a:pt x="192" y="0"/>
                      <a:pt x="192" y="0"/>
                    </a:cubicBezTo>
                    <a:lnTo>
                      <a:pt x="192" y="78"/>
                    </a:lnTo>
                    <a:close/>
                    <a:moveTo>
                      <a:pt x="164" y="57"/>
                    </a:moveTo>
                    <a:cubicBezTo>
                      <a:pt x="164" y="65"/>
                      <a:pt x="159" y="72"/>
                      <a:pt x="150" y="72"/>
                    </a:cubicBezTo>
                    <a:cubicBezTo>
                      <a:pt x="145" y="72"/>
                      <a:pt x="140" y="68"/>
                      <a:pt x="140" y="63"/>
                    </a:cubicBezTo>
                    <a:cubicBezTo>
                      <a:pt x="140" y="53"/>
                      <a:pt x="153" y="53"/>
                      <a:pt x="158" y="53"/>
                    </a:cubicBezTo>
                    <a:cubicBezTo>
                      <a:pt x="160" y="53"/>
                      <a:pt x="162" y="53"/>
                      <a:pt x="164" y="53"/>
                    </a:cubicBezTo>
                    <a:lnTo>
                      <a:pt x="164" y="57"/>
                    </a:lnTo>
                    <a:close/>
                    <a:moveTo>
                      <a:pt x="136" y="37"/>
                    </a:moveTo>
                    <a:cubicBezTo>
                      <a:pt x="140" y="34"/>
                      <a:pt x="146" y="32"/>
                      <a:pt x="151" y="32"/>
                    </a:cubicBezTo>
                    <a:cubicBezTo>
                      <a:pt x="161" y="32"/>
                      <a:pt x="164" y="36"/>
                      <a:pt x="164" y="45"/>
                    </a:cubicBezTo>
                    <a:cubicBezTo>
                      <a:pt x="161" y="45"/>
                      <a:pt x="158" y="45"/>
                      <a:pt x="154" y="45"/>
                    </a:cubicBezTo>
                    <a:cubicBezTo>
                      <a:pt x="144" y="45"/>
                      <a:pt x="129" y="49"/>
                      <a:pt x="129" y="63"/>
                    </a:cubicBezTo>
                    <a:cubicBezTo>
                      <a:pt x="129" y="74"/>
                      <a:pt x="137" y="79"/>
                      <a:pt x="149" y="79"/>
                    </a:cubicBezTo>
                    <a:cubicBezTo>
                      <a:pt x="158" y="79"/>
                      <a:pt x="163" y="75"/>
                      <a:pt x="165" y="71"/>
                    </a:cubicBezTo>
                    <a:cubicBezTo>
                      <a:pt x="165" y="71"/>
                      <a:pt x="165" y="71"/>
                      <a:pt x="165" y="71"/>
                    </a:cubicBezTo>
                    <a:cubicBezTo>
                      <a:pt x="165" y="78"/>
                      <a:pt x="165" y="78"/>
                      <a:pt x="165" y="78"/>
                    </a:cubicBezTo>
                    <a:cubicBezTo>
                      <a:pt x="175" y="78"/>
                      <a:pt x="175" y="78"/>
                      <a:pt x="175" y="78"/>
                    </a:cubicBezTo>
                    <a:cubicBezTo>
                      <a:pt x="174" y="77"/>
                      <a:pt x="174" y="74"/>
                      <a:pt x="174" y="68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74" y="31"/>
                      <a:pt x="168" y="24"/>
                      <a:pt x="153" y="24"/>
                    </a:cubicBezTo>
                    <a:cubicBezTo>
                      <a:pt x="146" y="24"/>
                      <a:pt x="140" y="26"/>
                      <a:pt x="135" y="29"/>
                    </a:cubicBezTo>
                    <a:lnTo>
                      <a:pt x="136" y="37"/>
                    </a:lnTo>
                    <a:close/>
                    <a:moveTo>
                      <a:pt x="81" y="46"/>
                    </a:moveTo>
                    <a:cubicBezTo>
                      <a:pt x="82" y="39"/>
                      <a:pt x="86" y="32"/>
                      <a:pt x="96" y="32"/>
                    </a:cubicBezTo>
                    <a:cubicBezTo>
                      <a:pt x="104" y="32"/>
                      <a:pt x="109" y="38"/>
                      <a:pt x="109" y="46"/>
                    </a:cubicBezTo>
                    <a:lnTo>
                      <a:pt x="81" y="46"/>
                    </a:lnTo>
                    <a:close/>
                    <a:moveTo>
                      <a:pt x="115" y="66"/>
                    </a:moveTo>
                    <a:cubicBezTo>
                      <a:pt x="113" y="68"/>
                      <a:pt x="105" y="72"/>
                      <a:pt x="99" y="72"/>
                    </a:cubicBezTo>
                    <a:cubicBezTo>
                      <a:pt x="90" y="72"/>
                      <a:pt x="81" y="64"/>
                      <a:pt x="81" y="54"/>
                    </a:cubicBezTo>
                    <a:cubicBezTo>
                      <a:pt x="119" y="54"/>
                      <a:pt x="119" y="54"/>
                      <a:pt x="119" y="54"/>
                    </a:cubicBezTo>
                    <a:cubicBezTo>
                      <a:pt x="119" y="37"/>
                      <a:pt x="114" y="24"/>
                      <a:pt x="96" y="24"/>
                    </a:cubicBezTo>
                    <a:cubicBezTo>
                      <a:pt x="81" y="24"/>
                      <a:pt x="71" y="35"/>
                      <a:pt x="71" y="51"/>
                    </a:cubicBezTo>
                    <a:cubicBezTo>
                      <a:pt x="71" y="68"/>
                      <a:pt x="80" y="79"/>
                      <a:pt x="99" y="79"/>
                    </a:cubicBezTo>
                    <a:cubicBezTo>
                      <a:pt x="107" y="79"/>
                      <a:pt x="112" y="77"/>
                      <a:pt x="115" y="76"/>
                    </a:cubicBezTo>
                    <a:lnTo>
                      <a:pt x="115" y="66"/>
                    </a:lnTo>
                    <a:close/>
                    <a:moveTo>
                      <a:pt x="0" y="78"/>
                    </a:moveTo>
                    <a:cubicBezTo>
                      <a:pt x="11" y="78"/>
                      <a:pt x="11" y="78"/>
                      <a:pt x="11" y="78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46" y="45"/>
                      <a:pt x="46" y="45"/>
                      <a:pt x="46" y="45"/>
                    </a:cubicBezTo>
                    <a:cubicBezTo>
                      <a:pt x="46" y="78"/>
                      <a:pt x="46" y="78"/>
                      <a:pt x="46" y="78"/>
                    </a:cubicBezTo>
                    <a:cubicBezTo>
                      <a:pt x="56" y="78"/>
                      <a:pt x="56" y="78"/>
                      <a:pt x="56" y="78"/>
                    </a:cubicBezTo>
                    <a:cubicBezTo>
                      <a:pt x="56" y="5"/>
                      <a:pt x="56" y="5"/>
                      <a:pt x="56" y="5"/>
                    </a:cubicBezTo>
                    <a:cubicBezTo>
                      <a:pt x="46" y="5"/>
                      <a:pt x="46" y="5"/>
                      <a:pt x="46" y="5"/>
                    </a:cubicBezTo>
                    <a:cubicBezTo>
                      <a:pt x="46" y="36"/>
                      <a:pt x="46" y="36"/>
                      <a:pt x="46" y="36"/>
                    </a:cubicBezTo>
                    <a:cubicBezTo>
                      <a:pt x="11" y="36"/>
                      <a:pt x="11" y="36"/>
                      <a:pt x="11" y="36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0" y="5"/>
                      <a:pt x="0" y="5"/>
                      <a:pt x="0" y="5"/>
                    </a:cubicBezTo>
                    <a:lnTo>
                      <a:pt x="0" y="7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37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ZA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47CC95A5-F5B6-28A8-49CD-F484D5ACBE4D}"/>
              </a:ext>
            </a:extLst>
          </p:cNvPr>
          <p:cNvGrpSpPr/>
          <p:nvPr/>
        </p:nvGrpSpPr>
        <p:grpSpPr>
          <a:xfrm>
            <a:off x="478429" y="5048551"/>
            <a:ext cx="1938198" cy="1112862"/>
            <a:chOff x="554631" y="4931230"/>
            <a:chExt cx="1938198" cy="1112862"/>
          </a:xfrm>
        </p:grpSpPr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DED879BF-3380-4B61-42C5-93422EA66871}"/>
                </a:ext>
              </a:extLst>
            </p:cNvPr>
            <p:cNvSpPr/>
            <p:nvPr/>
          </p:nvSpPr>
          <p:spPr>
            <a:xfrm>
              <a:off x="554631" y="4931230"/>
              <a:ext cx="1938198" cy="1112862"/>
            </a:xfrm>
            <a:prstGeom prst="roundRect">
              <a:avLst>
                <a:gd name="adj" fmla="val 13733"/>
              </a:avLst>
            </a:prstGeom>
            <a:gradFill>
              <a:gsLst>
                <a:gs pos="35000">
                  <a:srgbClr val="FFFFFF"/>
                </a:gs>
                <a:gs pos="100000">
                  <a:schemeClr val="bg1">
                    <a:lumMod val="90000"/>
                  </a:schemeClr>
                </a:gs>
              </a:gsLst>
              <a:lin ang="2700000" scaled="1"/>
            </a:gradFill>
            <a:ln>
              <a:noFill/>
            </a:ln>
            <a:effectLst>
              <a:innerShdw blurRad="50800" dist="381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648000" rIns="36000" bIns="0" rtlCol="0" anchor="t" anchorCtr="0"/>
            <a:lstStyle/>
            <a:p>
              <a:pPr marL="0" marR="0" lvl="0" indent="0" algn="ctr" defTabSz="914400" rtl="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292B2C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rPr>
                <a:t>Administration and managed care provider</a:t>
              </a:r>
              <a:endParaRPr kumimoji="0" lang="en-ZA" sz="1200" b="0" i="0" u="none" strike="noStrike" kern="1200" cap="none" spc="0" normalizeH="0" baseline="0" noProof="0" dirty="0">
                <a:ln>
                  <a:noFill/>
                </a:ln>
                <a:solidFill>
                  <a:srgbClr val="292B2C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1D216640-53D9-92AA-CF71-3057975211E9}"/>
                </a:ext>
              </a:extLst>
            </p:cNvPr>
            <p:cNvGrpSpPr/>
            <p:nvPr/>
          </p:nvGrpSpPr>
          <p:grpSpPr>
            <a:xfrm>
              <a:off x="778561" y="5031700"/>
              <a:ext cx="1482042" cy="438829"/>
              <a:chOff x="778561" y="3192015"/>
              <a:chExt cx="1482042" cy="438829"/>
            </a:xfrm>
            <a:solidFill>
              <a:schemeClr val="tx1"/>
            </a:solidFill>
          </p:grpSpPr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A3A2C178-F5B7-56A7-DD60-8C97B722EF02}"/>
                  </a:ext>
                </a:extLst>
              </p:cNvPr>
              <p:cNvSpPr/>
              <p:nvPr/>
            </p:nvSpPr>
            <p:spPr>
              <a:xfrm>
                <a:off x="778561" y="3192015"/>
                <a:ext cx="301770" cy="303333"/>
              </a:xfrm>
              <a:custGeom>
                <a:avLst/>
                <a:gdLst>
                  <a:gd name="connsiteX0" fmla="*/ 10279 w 301770"/>
                  <a:gd name="connsiteY0" fmla="*/ 151667 h 303333"/>
                  <a:gd name="connsiteX1" fmla="*/ 150885 w 301770"/>
                  <a:gd name="connsiteY1" fmla="*/ 292994 h 303333"/>
                  <a:gd name="connsiteX2" fmla="*/ 291491 w 301770"/>
                  <a:gd name="connsiteY2" fmla="*/ 151667 h 303333"/>
                  <a:gd name="connsiteX3" fmla="*/ 150885 w 301770"/>
                  <a:gd name="connsiteY3" fmla="*/ 10340 h 303333"/>
                  <a:gd name="connsiteX4" fmla="*/ 10279 w 301770"/>
                  <a:gd name="connsiteY4" fmla="*/ 151667 h 303333"/>
                  <a:gd name="connsiteX5" fmla="*/ 0 w 301770"/>
                  <a:gd name="connsiteY5" fmla="*/ 151667 h 303333"/>
                  <a:gd name="connsiteX6" fmla="*/ 150885 w 301770"/>
                  <a:gd name="connsiteY6" fmla="*/ 0 h 303333"/>
                  <a:gd name="connsiteX7" fmla="*/ 301771 w 301770"/>
                  <a:gd name="connsiteY7" fmla="*/ 151667 h 303333"/>
                  <a:gd name="connsiteX8" fmla="*/ 150885 w 301770"/>
                  <a:gd name="connsiteY8" fmla="*/ 303334 h 303333"/>
                  <a:gd name="connsiteX9" fmla="*/ 0 w 301770"/>
                  <a:gd name="connsiteY9" fmla="*/ 151667 h 303333"/>
                  <a:gd name="connsiteX10" fmla="*/ 18214 w 301770"/>
                  <a:gd name="connsiteY10" fmla="*/ 151787 h 303333"/>
                  <a:gd name="connsiteX11" fmla="*/ 150825 w 301770"/>
                  <a:gd name="connsiteY11" fmla="*/ 18214 h 303333"/>
                  <a:gd name="connsiteX12" fmla="*/ 283556 w 301770"/>
                  <a:gd name="connsiteY12" fmla="*/ 151787 h 303333"/>
                  <a:gd name="connsiteX13" fmla="*/ 150825 w 301770"/>
                  <a:gd name="connsiteY13" fmla="*/ 285179 h 303333"/>
                  <a:gd name="connsiteX14" fmla="*/ 18214 w 301770"/>
                  <a:gd name="connsiteY14" fmla="*/ 151787 h 303333"/>
                  <a:gd name="connsiteX15" fmla="*/ 59993 w 301770"/>
                  <a:gd name="connsiteY15" fmla="*/ 130206 h 303333"/>
                  <a:gd name="connsiteX16" fmla="*/ 43582 w 301770"/>
                  <a:gd name="connsiteY16" fmla="*/ 152028 h 303333"/>
                  <a:gd name="connsiteX17" fmla="*/ 151547 w 301770"/>
                  <a:gd name="connsiteY17" fmla="*/ 259090 h 303333"/>
                  <a:gd name="connsiteX18" fmla="*/ 259030 w 301770"/>
                  <a:gd name="connsiteY18" fmla="*/ 152028 h 303333"/>
                  <a:gd name="connsiteX19" fmla="*/ 242980 w 301770"/>
                  <a:gd name="connsiteY19" fmla="*/ 130387 h 303333"/>
                  <a:gd name="connsiteX20" fmla="*/ 151667 w 301770"/>
                  <a:gd name="connsiteY20" fmla="*/ 224765 h 303333"/>
                  <a:gd name="connsiteX21" fmla="*/ 59993 w 301770"/>
                  <a:gd name="connsiteY21" fmla="*/ 130206 h 303333"/>
                  <a:gd name="connsiteX22" fmla="*/ 124856 w 301770"/>
                  <a:gd name="connsiteY22" fmla="*/ 64442 h 303333"/>
                  <a:gd name="connsiteX23" fmla="*/ 151667 w 301770"/>
                  <a:gd name="connsiteY23" fmla="*/ 87766 h 303333"/>
                  <a:gd name="connsiteX24" fmla="*/ 178417 w 301770"/>
                  <a:gd name="connsiteY24" fmla="*/ 64562 h 303333"/>
                  <a:gd name="connsiteX25" fmla="*/ 151607 w 301770"/>
                  <a:gd name="connsiteY25" fmla="*/ 43763 h 303333"/>
                  <a:gd name="connsiteX26" fmla="*/ 124856 w 301770"/>
                  <a:gd name="connsiteY26" fmla="*/ 64502 h 303333"/>
                  <a:gd name="connsiteX27" fmla="*/ 101953 w 301770"/>
                  <a:gd name="connsiteY27" fmla="*/ 84941 h 303333"/>
                  <a:gd name="connsiteX28" fmla="*/ 79891 w 301770"/>
                  <a:gd name="connsiteY28" fmla="*/ 107724 h 303333"/>
                  <a:gd name="connsiteX29" fmla="*/ 151667 w 301770"/>
                  <a:gd name="connsiteY29" fmla="*/ 181603 h 303333"/>
                  <a:gd name="connsiteX30" fmla="*/ 223382 w 301770"/>
                  <a:gd name="connsiteY30" fmla="*/ 107724 h 303333"/>
                  <a:gd name="connsiteX31" fmla="*/ 201381 w 301770"/>
                  <a:gd name="connsiteY31" fmla="*/ 85181 h 303333"/>
                  <a:gd name="connsiteX32" fmla="*/ 151787 w 301770"/>
                  <a:gd name="connsiteY32" fmla="*/ 133152 h 303333"/>
                  <a:gd name="connsiteX33" fmla="*/ 102013 w 301770"/>
                  <a:gd name="connsiteY33" fmla="*/ 84941 h 3033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301770" h="303333">
                    <a:moveTo>
                      <a:pt x="10279" y="151667"/>
                    </a:moveTo>
                    <a:cubicBezTo>
                      <a:pt x="10279" y="229694"/>
                      <a:pt x="73218" y="292994"/>
                      <a:pt x="150885" y="292994"/>
                    </a:cubicBezTo>
                    <a:cubicBezTo>
                      <a:pt x="228552" y="292994"/>
                      <a:pt x="291491" y="229694"/>
                      <a:pt x="291491" y="151667"/>
                    </a:cubicBezTo>
                    <a:cubicBezTo>
                      <a:pt x="291491" y="73639"/>
                      <a:pt x="228552" y="10340"/>
                      <a:pt x="150885" y="10340"/>
                    </a:cubicBezTo>
                    <a:cubicBezTo>
                      <a:pt x="73218" y="10340"/>
                      <a:pt x="10279" y="73579"/>
                      <a:pt x="10279" y="151667"/>
                    </a:cubicBezTo>
                    <a:moveTo>
                      <a:pt x="0" y="151667"/>
                    </a:moveTo>
                    <a:cubicBezTo>
                      <a:pt x="0" y="67928"/>
                      <a:pt x="67568" y="0"/>
                      <a:pt x="150885" y="0"/>
                    </a:cubicBezTo>
                    <a:cubicBezTo>
                      <a:pt x="234203" y="0"/>
                      <a:pt x="301771" y="67928"/>
                      <a:pt x="301771" y="151667"/>
                    </a:cubicBezTo>
                    <a:cubicBezTo>
                      <a:pt x="301771" y="235405"/>
                      <a:pt x="234263" y="303334"/>
                      <a:pt x="150885" y="303334"/>
                    </a:cubicBezTo>
                    <a:cubicBezTo>
                      <a:pt x="67508" y="303334"/>
                      <a:pt x="0" y="235405"/>
                      <a:pt x="0" y="151667"/>
                    </a:cubicBezTo>
                    <a:moveTo>
                      <a:pt x="18214" y="151787"/>
                    </a:moveTo>
                    <a:cubicBezTo>
                      <a:pt x="18154" y="79891"/>
                      <a:pt x="78629" y="18214"/>
                      <a:pt x="150825" y="18214"/>
                    </a:cubicBezTo>
                    <a:cubicBezTo>
                      <a:pt x="223022" y="18214"/>
                      <a:pt x="283616" y="79831"/>
                      <a:pt x="283556" y="151787"/>
                    </a:cubicBezTo>
                    <a:cubicBezTo>
                      <a:pt x="283556" y="223683"/>
                      <a:pt x="222962" y="285179"/>
                      <a:pt x="150825" y="285179"/>
                    </a:cubicBezTo>
                    <a:cubicBezTo>
                      <a:pt x="78749" y="285179"/>
                      <a:pt x="18275" y="223683"/>
                      <a:pt x="18214" y="151787"/>
                    </a:cubicBezTo>
                    <a:moveTo>
                      <a:pt x="59993" y="130206"/>
                    </a:moveTo>
                    <a:cubicBezTo>
                      <a:pt x="54283" y="137300"/>
                      <a:pt x="48752" y="144573"/>
                      <a:pt x="43582" y="152028"/>
                    </a:cubicBezTo>
                    <a:cubicBezTo>
                      <a:pt x="73218" y="193266"/>
                      <a:pt x="110068" y="229755"/>
                      <a:pt x="151547" y="259090"/>
                    </a:cubicBezTo>
                    <a:cubicBezTo>
                      <a:pt x="192905" y="229755"/>
                      <a:pt x="229634" y="193266"/>
                      <a:pt x="259030" y="152028"/>
                    </a:cubicBezTo>
                    <a:cubicBezTo>
                      <a:pt x="253920" y="144634"/>
                      <a:pt x="248570" y="137420"/>
                      <a:pt x="242980" y="130387"/>
                    </a:cubicBezTo>
                    <a:cubicBezTo>
                      <a:pt x="215568" y="164591"/>
                      <a:pt x="184669" y="195911"/>
                      <a:pt x="151667" y="224765"/>
                    </a:cubicBezTo>
                    <a:cubicBezTo>
                      <a:pt x="118604" y="195850"/>
                      <a:pt x="87586" y="164411"/>
                      <a:pt x="59993" y="130206"/>
                    </a:cubicBezTo>
                    <a:moveTo>
                      <a:pt x="124856" y="64442"/>
                    </a:moveTo>
                    <a:cubicBezTo>
                      <a:pt x="133993" y="71956"/>
                      <a:pt x="142890" y="79771"/>
                      <a:pt x="151667" y="87766"/>
                    </a:cubicBezTo>
                    <a:cubicBezTo>
                      <a:pt x="160383" y="79831"/>
                      <a:pt x="169280" y="72076"/>
                      <a:pt x="178417" y="64562"/>
                    </a:cubicBezTo>
                    <a:cubicBezTo>
                      <a:pt x="169761" y="57228"/>
                      <a:pt x="160864" y="50255"/>
                      <a:pt x="151607" y="43763"/>
                    </a:cubicBezTo>
                    <a:cubicBezTo>
                      <a:pt x="142409" y="50255"/>
                      <a:pt x="133512" y="57228"/>
                      <a:pt x="124856" y="64502"/>
                    </a:cubicBezTo>
                    <a:moveTo>
                      <a:pt x="101953" y="84941"/>
                    </a:moveTo>
                    <a:cubicBezTo>
                      <a:pt x="94378" y="92275"/>
                      <a:pt x="86985" y="99909"/>
                      <a:pt x="79891" y="107724"/>
                    </a:cubicBezTo>
                    <a:cubicBezTo>
                      <a:pt x="103095" y="133032"/>
                      <a:pt x="127140" y="157558"/>
                      <a:pt x="151667" y="181603"/>
                    </a:cubicBezTo>
                    <a:cubicBezTo>
                      <a:pt x="176193" y="157618"/>
                      <a:pt x="200239" y="133092"/>
                      <a:pt x="223382" y="107724"/>
                    </a:cubicBezTo>
                    <a:cubicBezTo>
                      <a:pt x="216289" y="99969"/>
                      <a:pt x="208955" y="92455"/>
                      <a:pt x="201381" y="85181"/>
                    </a:cubicBezTo>
                    <a:cubicBezTo>
                      <a:pt x="184669" y="100991"/>
                      <a:pt x="168138" y="116981"/>
                      <a:pt x="151787" y="133152"/>
                    </a:cubicBezTo>
                    <a:cubicBezTo>
                      <a:pt x="135376" y="116861"/>
                      <a:pt x="118845" y="100751"/>
                      <a:pt x="102013" y="84941"/>
                    </a:cubicBezTo>
                  </a:path>
                </a:pathLst>
              </a:custGeom>
              <a:grpFill/>
              <a:ln w="59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ZA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292B2C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B613CD2D-C93E-F124-A702-1E7724ABE02C}"/>
                  </a:ext>
                </a:extLst>
              </p:cNvPr>
              <p:cNvSpPr/>
              <p:nvPr/>
            </p:nvSpPr>
            <p:spPr>
              <a:xfrm>
                <a:off x="1140325" y="3255555"/>
                <a:ext cx="1120278" cy="375289"/>
              </a:xfrm>
              <a:custGeom>
                <a:avLst/>
                <a:gdLst>
                  <a:gd name="connsiteX0" fmla="*/ 387613 w 1120278"/>
                  <a:gd name="connsiteY0" fmla="*/ 286502 h 375289"/>
                  <a:gd name="connsiteX1" fmla="*/ 368076 w 1120278"/>
                  <a:gd name="connsiteY1" fmla="*/ 286502 h 375289"/>
                  <a:gd name="connsiteX2" fmla="*/ 368076 w 1120278"/>
                  <a:gd name="connsiteY2" fmla="*/ 299426 h 375289"/>
                  <a:gd name="connsiteX3" fmla="*/ 387613 w 1120278"/>
                  <a:gd name="connsiteY3" fmla="*/ 299426 h 375289"/>
                  <a:gd name="connsiteX4" fmla="*/ 387613 w 1120278"/>
                  <a:gd name="connsiteY4" fmla="*/ 350102 h 375289"/>
                  <a:gd name="connsiteX5" fmla="*/ 414304 w 1120278"/>
                  <a:gd name="connsiteY5" fmla="*/ 375290 h 375289"/>
                  <a:gd name="connsiteX6" fmla="*/ 427889 w 1120278"/>
                  <a:gd name="connsiteY6" fmla="*/ 372885 h 375289"/>
                  <a:gd name="connsiteX7" fmla="*/ 427889 w 1120278"/>
                  <a:gd name="connsiteY7" fmla="*/ 359300 h 375289"/>
                  <a:gd name="connsiteX8" fmla="*/ 417009 w 1120278"/>
                  <a:gd name="connsiteY8" fmla="*/ 362365 h 375289"/>
                  <a:gd name="connsiteX9" fmla="*/ 403603 w 1120278"/>
                  <a:gd name="connsiteY9" fmla="*/ 346916 h 375289"/>
                  <a:gd name="connsiteX10" fmla="*/ 403603 w 1120278"/>
                  <a:gd name="connsiteY10" fmla="*/ 299486 h 375289"/>
                  <a:gd name="connsiteX11" fmla="*/ 426567 w 1120278"/>
                  <a:gd name="connsiteY11" fmla="*/ 299486 h 375289"/>
                  <a:gd name="connsiteX12" fmla="*/ 426567 w 1120278"/>
                  <a:gd name="connsiteY12" fmla="*/ 286562 h 375289"/>
                  <a:gd name="connsiteX13" fmla="*/ 403603 w 1120278"/>
                  <a:gd name="connsiteY13" fmla="*/ 286562 h 375289"/>
                  <a:gd name="connsiteX14" fmla="*/ 403603 w 1120278"/>
                  <a:gd name="connsiteY14" fmla="*/ 261434 h 375289"/>
                  <a:gd name="connsiteX15" fmla="*/ 387613 w 1120278"/>
                  <a:gd name="connsiteY15" fmla="*/ 266544 h 375289"/>
                  <a:gd name="connsiteX16" fmla="*/ 387613 w 1120278"/>
                  <a:gd name="connsiteY16" fmla="*/ 286622 h 375289"/>
                  <a:gd name="connsiteX17" fmla="*/ 17012 w 1120278"/>
                  <a:gd name="connsiteY17" fmla="*/ 254521 h 375289"/>
                  <a:gd name="connsiteX18" fmla="*/ 0 w 1120278"/>
                  <a:gd name="connsiteY18" fmla="*/ 254521 h 375289"/>
                  <a:gd name="connsiteX19" fmla="*/ 0 w 1120278"/>
                  <a:gd name="connsiteY19" fmla="*/ 373186 h 375289"/>
                  <a:gd name="connsiteX20" fmla="*/ 17012 w 1120278"/>
                  <a:gd name="connsiteY20" fmla="*/ 373186 h 375289"/>
                  <a:gd name="connsiteX21" fmla="*/ 17012 w 1120278"/>
                  <a:gd name="connsiteY21" fmla="*/ 319144 h 375289"/>
                  <a:gd name="connsiteX22" fmla="*/ 73820 w 1120278"/>
                  <a:gd name="connsiteY22" fmla="*/ 319144 h 375289"/>
                  <a:gd name="connsiteX23" fmla="*/ 73820 w 1120278"/>
                  <a:gd name="connsiteY23" fmla="*/ 373186 h 375289"/>
                  <a:gd name="connsiteX24" fmla="*/ 90832 w 1120278"/>
                  <a:gd name="connsiteY24" fmla="*/ 373186 h 375289"/>
                  <a:gd name="connsiteX25" fmla="*/ 90832 w 1120278"/>
                  <a:gd name="connsiteY25" fmla="*/ 254521 h 375289"/>
                  <a:gd name="connsiteX26" fmla="*/ 73820 w 1120278"/>
                  <a:gd name="connsiteY26" fmla="*/ 254521 h 375289"/>
                  <a:gd name="connsiteX27" fmla="*/ 73820 w 1120278"/>
                  <a:gd name="connsiteY27" fmla="*/ 304175 h 375289"/>
                  <a:gd name="connsiteX28" fmla="*/ 17012 w 1120278"/>
                  <a:gd name="connsiteY28" fmla="*/ 304175 h 375289"/>
                  <a:gd name="connsiteX29" fmla="*/ 17012 w 1120278"/>
                  <a:gd name="connsiteY29" fmla="*/ 254521 h 375289"/>
                  <a:gd name="connsiteX30" fmla="*/ 121009 w 1120278"/>
                  <a:gd name="connsiteY30" fmla="*/ 88247 h 375289"/>
                  <a:gd name="connsiteX31" fmla="*/ 79891 w 1120278"/>
                  <a:gd name="connsiteY31" fmla="*/ 153891 h 375289"/>
                  <a:gd name="connsiteX32" fmla="*/ 29756 w 1120278"/>
                  <a:gd name="connsiteY32" fmla="*/ 160924 h 375289"/>
                  <a:gd name="connsiteX33" fmla="*/ 29756 w 1120278"/>
                  <a:gd name="connsiteY33" fmla="*/ 15509 h 375289"/>
                  <a:gd name="connsiteX34" fmla="*/ 79891 w 1120278"/>
                  <a:gd name="connsiteY34" fmla="*/ 22543 h 375289"/>
                  <a:gd name="connsiteX35" fmla="*/ 121009 w 1120278"/>
                  <a:gd name="connsiteY35" fmla="*/ 88247 h 375289"/>
                  <a:gd name="connsiteX36" fmla="*/ 153711 w 1120278"/>
                  <a:gd name="connsiteY36" fmla="*/ 88127 h 375289"/>
                  <a:gd name="connsiteX37" fmla="*/ 122752 w 1120278"/>
                  <a:gd name="connsiteY37" fmla="*/ 23745 h 375289"/>
                  <a:gd name="connsiteX38" fmla="*/ 50255 w 1120278"/>
                  <a:gd name="connsiteY38" fmla="*/ 2705 h 375289"/>
                  <a:gd name="connsiteX39" fmla="*/ 60 w 1120278"/>
                  <a:gd name="connsiteY39" fmla="*/ 2705 h 375289"/>
                  <a:gd name="connsiteX40" fmla="*/ 60 w 1120278"/>
                  <a:gd name="connsiteY40" fmla="*/ 173488 h 375289"/>
                  <a:gd name="connsiteX41" fmla="*/ 50255 w 1120278"/>
                  <a:gd name="connsiteY41" fmla="*/ 173488 h 375289"/>
                  <a:gd name="connsiteX42" fmla="*/ 123173 w 1120278"/>
                  <a:gd name="connsiteY42" fmla="*/ 152689 h 375289"/>
                  <a:gd name="connsiteX43" fmla="*/ 153711 w 1120278"/>
                  <a:gd name="connsiteY43" fmla="*/ 88127 h 375289"/>
                  <a:gd name="connsiteX44" fmla="*/ 182445 w 1120278"/>
                  <a:gd name="connsiteY44" fmla="*/ 321548 h 375289"/>
                  <a:gd name="connsiteX45" fmla="*/ 137540 w 1120278"/>
                  <a:gd name="connsiteY45" fmla="*/ 321548 h 375289"/>
                  <a:gd name="connsiteX46" fmla="*/ 160804 w 1120278"/>
                  <a:gd name="connsiteY46" fmla="*/ 297382 h 375289"/>
                  <a:gd name="connsiteX47" fmla="*/ 182385 w 1120278"/>
                  <a:gd name="connsiteY47" fmla="*/ 321548 h 375289"/>
                  <a:gd name="connsiteX48" fmla="*/ 161165 w 1120278"/>
                  <a:gd name="connsiteY48" fmla="*/ 284518 h 375289"/>
                  <a:gd name="connsiteX49" fmla="*/ 120528 w 1120278"/>
                  <a:gd name="connsiteY49" fmla="*/ 328341 h 375289"/>
                  <a:gd name="connsiteX50" fmla="*/ 165433 w 1120278"/>
                  <a:gd name="connsiteY50" fmla="*/ 375290 h 375289"/>
                  <a:gd name="connsiteX51" fmla="*/ 192785 w 1120278"/>
                  <a:gd name="connsiteY51" fmla="*/ 369699 h 375289"/>
                  <a:gd name="connsiteX52" fmla="*/ 192785 w 1120278"/>
                  <a:gd name="connsiteY52" fmla="*/ 353709 h 375289"/>
                  <a:gd name="connsiteX53" fmla="*/ 166094 w 1120278"/>
                  <a:gd name="connsiteY53" fmla="*/ 362365 h 375289"/>
                  <a:gd name="connsiteX54" fmla="*/ 137540 w 1120278"/>
                  <a:gd name="connsiteY54" fmla="*/ 333451 h 375289"/>
                  <a:gd name="connsiteX55" fmla="*/ 199397 w 1120278"/>
                  <a:gd name="connsiteY55" fmla="*/ 333451 h 375289"/>
                  <a:gd name="connsiteX56" fmla="*/ 161165 w 1120278"/>
                  <a:gd name="connsiteY56" fmla="*/ 284518 h 375289"/>
                  <a:gd name="connsiteX57" fmla="*/ 179139 w 1120278"/>
                  <a:gd name="connsiteY57" fmla="*/ 173548 h 375289"/>
                  <a:gd name="connsiteX58" fmla="*/ 205769 w 1120278"/>
                  <a:gd name="connsiteY58" fmla="*/ 173548 h 375289"/>
                  <a:gd name="connsiteX59" fmla="*/ 205769 w 1120278"/>
                  <a:gd name="connsiteY59" fmla="*/ 51698 h 375289"/>
                  <a:gd name="connsiteX60" fmla="*/ 179139 w 1120278"/>
                  <a:gd name="connsiteY60" fmla="*/ 55184 h 375289"/>
                  <a:gd name="connsiteX61" fmla="*/ 179139 w 1120278"/>
                  <a:gd name="connsiteY61" fmla="*/ 173548 h 375289"/>
                  <a:gd name="connsiteX62" fmla="*/ 209977 w 1120278"/>
                  <a:gd name="connsiteY62" fmla="*/ 15389 h 375289"/>
                  <a:gd name="connsiteX63" fmla="*/ 191402 w 1120278"/>
                  <a:gd name="connsiteY63" fmla="*/ 0 h 375289"/>
                  <a:gd name="connsiteX64" fmla="*/ 172526 w 1120278"/>
                  <a:gd name="connsiteY64" fmla="*/ 15389 h 375289"/>
                  <a:gd name="connsiteX65" fmla="*/ 191402 w 1120278"/>
                  <a:gd name="connsiteY65" fmla="*/ 30778 h 375289"/>
                  <a:gd name="connsiteX66" fmla="*/ 209977 w 1120278"/>
                  <a:gd name="connsiteY66" fmla="*/ 15389 h 375289"/>
                  <a:gd name="connsiteX67" fmla="*/ 278326 w 1120278"/>
                  <a:gd name="connsiteY67" fmla="*/ 331948 h 375289"/>
                  <a:gd name="connsiteX68" fmla="*/ 278326 w 1120278"/>
                  <a:gd name="connsiteY68" fmla="*/ 339582 h 375289"/>
                  <a:gd name="connsiteX69" fmla="*/ 254161 w 1120278"/>
                  <a:gd name="connsiteY69" fmla="*/ 362365 h 375289"/>
                  <a:gd name="connsiteX70" fmla="*/ 237990 w 1120278"/>
                  <a:gd name="connsiteY70" fmla="*/ 348239 h 375289"/>
                  <a:gd name="connsiteX71" fmla="*/ 268107 w 1120278"/>
                  <a:gd name="connsiteY71" fmla="*/ 331587 h 375289"/>
                  <a:gd name="connsiteX72" fmla="*/ 278326 w 1120278"/>
                  <a:gd name="connsiteY72" fmla="*/ 331948 h 375289"/>
                  <a:gd name="connsiteX73" fmla="*/ 278326 w 1120278"/>
                  <a:gd name="connsiteY73" fmla="*/ 320045 h 375289"/>
                  <a:gd name="connsiteX74" fmla="*/ 261314 w 1120278"/>
                  <a:gd name="connsiteY74" fmla="*/ 319685 h 375289"/>
                  <a:gd name="connsiteX75" fmla="*/ 221038 w 1120278"/>
                  <a:gd name="connsiteY75" fmla="*/ 348239 h 375289"/>
                  <a:gd name="connsiteX76" fmla="*/ 252838 w 1120278"/>
                  <a:gd name="connsiteY76" fmla="*/ 375290 h 375289"/>
                  <a:gd name="connsiteX77" fmla="*/ 279709 w 1120278"/>
                  <a:gd name="connsiteY77" fmla="*/ 362005 h 375289"/>
                  <a:gd name="connsiteX78" fmla="*/ 280070 w 1120278"/>
                  <a:gd name="connsiteY78" fmla="*/ 362005 h 375289"/>
                  <a:gd name="connsiteX79" fmla="*/ 280070 w 1120278"/>
                  <a:gd name="connsiteY79" fmla="*/ 373246 h 375289"/>
                  <a:gd name="connsiteX80" fmla="*/ 295038 w 1120278"/>
                  <a:gd name="connsiteY80" fmla="*/ 373246 h 375289"/>
                  <a:gd name="connsiteX81" fmla="*/ 294377 w 1120278"/>
                  <a:gd name="connsiteY81" fmla="*/ 356234 h 375289"/>
                  <a:gd name="connsiteX82" fmla="*/ 294377 w 1120278"/>
                  <a:gd name="connsiteY82" fmla="*/ 320346 h 375289"/>
                  <a:gd name="connsiteX83" fmla="*/ 259511 w 1120278"/>
                  <a:gd name="connsiteY83" fmla="*/ 284518 h 375289"/>
                  <a:gd name="connsiteX84" fmla="*/ 230957 w 1120278"/>
                  <a:gd name="connsiteY84" fmla="*/ 292694 h 375289"/>
                  <a:gd name="connsiteX85" fmla="*/ 231798 w 1120278"/>
                  <a:gd name="connsiteY85" fmla="*/ 306279 h 375289"/>
                  <a:gd name="connsiteX86" fmla="*/ 256986 w 1120278"/>
                  <a:gd name="connsiteY86" fmla="*/ 297443 h 375289"/>
                  <a:gd name="connsiteX87" fmla="*/ 278386 w 1120278"/>
                  <a:gd name="connsiteY87" fmla="*/ 320045 h 375289"/>
                  <a:gd name="connsiteX88" fmla="*/ 333090 w 1120278"/>
                  <a:gd name="connsiteY88" fmla="*/ 139223 h 375289"/>
                  <a:gd name="connsiteX89" fmla="*/ 296781 w 1120278"/>
                  <a:gd name="connsiteY89" fmla="*/ 102554 h 375289"/>
                  <a:gd name="connsiteX90" fmla="*/ 272736 w 1120278"/>
                  <a:gd name="connsiteY90" fmla="*/ 92335 h 375289"/>
                  <a:gd name="connsiteX91" fmla="*/ 262396 w 1120278"/>
                  <a:gd name="connsiteY91" fmla="*/ 79050 h 375289"/>
                  <a:gd name="connsiteX92" fmla="*/ 285660 w 1120278"/>
                  <a:gd name="connsiteY92" fmla="*/ 64502 h 375289"/>
                  <a:gd name="connsiteX93" fmla="*/ 323772 w 1120278"/>
                  <a:gd name="connsiteY93" fmla="*/ 74842 h 375289"/>
                  <a:gd name="connsiteX94" fmla="*/ 323772 w 1120278"/>
                  <a:gd name="connsiteY94" fmla="*/ 56447 h 375289"/>
                  <a:gd name="connsiteX95" fmla="*/ 288666 w 1120278"/>
                  <a:gd name="connsiteY95" fmla="*/ 51878 h 375289"/>
                  <a:gd name="connsiteX96" fmla="*/ 237930 w 1120278"/>
                  <a:gd name="connsiteY96" fmla="*/ 86023 h 375289"/>
                  <a:gd name="connsiteX97" fmla="*/ 274239 w 1120278"/>
                  <a:gd name="connsiteY97" fmla="*/ 119025 h 375289"/>
                  <a:gd name="connsiteX98" fmla="*/ 298284 w 1120278"/>
                  <a:gd name="connsiteY98" fmla="*/ 129906 h 375289"/>
                  <a:gd name="connsiteX99" fmla="*/ 308624 w 1120278"/>
                  <a:gd name="connsiteY99" fmla="*/ 143912 h 375289"/>
                  <a:gd name="connsiteX100" fmla="*/ 280490 w 1120278"/>
                  <a:gd name="connsiteY100" fmla="*/ 163750 h 375289"/>
                  <a:gd name="connsiteX101" fmla="*/ 237209 w 1120278"/>
                  <a:gd name="connsiteY101" fmla="*/ 161646 h 375289"/>
                  <a:gd name="connsiteX102" fmla="*/ 237209 w 1120278"/>
                  <a:gd name="connsiteY102" fmla="*/ 171565 h 375289"/>
                  <a:gd name="connsiteX103" fmla="*/ 277845 w 1120278"/>
                  <a:gd name="connsiteY103" fmla="*/ 176313 h 375289"/>
                  <a:gd name="connsiteX104" fmla="*/ 333090 w 1120278"/>
                  <a:gd name="connsiteY104" fmla="*/ 139223 h 375289"/>
                  <a:gd name="connsiteX105" fmla="*/ 329363 w 1120278"/>
                  <a:gd name="connsiteY105" fmla="*/ 373246 h 375289"/>
                  <a:gd name="connsiteX106" fmla="*/ 345353 w 1120278"/>
                  <a:gd name="connsiteY106" fmla="*/ 373246 h 375289"/>
                  <a:gd name="connsiteX107" fmla="*/ 345353 w 1120278"/>
                  <a:gd name="connsiteY107" fmla="*/ 245745 h 375289"/>
                  <a:gd name="connsiteX108" fmla="*/ 329363 w 1120278"/>
                  <a:gd name="connsiteY108" fmla="*/ 245745 h 375289"/>
                  <a:gd name="connsiteX109" fmla="*/ 329363 w 1120278"/>
                  <a:gd name="connsiteY109" fmla="*/ 373246 h 375289"/>
                  <a:gd name="connsiteX110" fmla="*/ 427949 w 1120278"/>
                  <a:gd name="connsiteY110" fmla="*/ 176313 h 375289"/>
                  <a:gd name="connsiteX111" fmla="*/ 461853 w 1120278"/>
                  <a:gd name="connsiteY111" fmla="*/ 171925 h 375289"/>
                  <a:gd name="connsiteX112" fmla="*/ 461853 w 1120278"/>
                  <a:gd name="connsiteY112" fmla="*/ 162006 h 375289"/>
                  <a:gd name="connsiteX113" fmla="*/ 443579 w 1120278"/>
                  <a:gd name="connsiteY113" fmla="*/ 163750 h 375289"/>
                  <a:gd name="connsiteX114" fmla="*/ 393985 w 1120278"/>
                  <a:gd name="connsiteY114" fmla="*/ 144093 h 375289"/>
                  <a:gd name="connsiteX115" fmla="*/ 383044 w 1120278"/>
                  <a:gd name="connsiteY115" fmla="*/ 102013 h 375289"/>
                  <a:gd name="connsiteX116" fmla="*/ 421938 w 1120278"/>
                  <a:gd name="connsiteY116" fmla="*/ 64502 h 375289"/>
                  <a:gd name="connsiteX117" fmla="*/ 459329 w 1120278"/>
                  <a:gd name="connsiteY117" fmla="*/ 74842 h 375289"/>
                  <a:gd name="connsiteX118" fmla="*/ 459329 w 1120278"/>
                  <a:gd name="connsiteY118" fmla="*/ 56447 h 375289"/>
                  <a:gd name="connsiteX119" fmla="*/ 415025 w 1120278"/>
                  <a:gd name="connsiteY119" fmla="*/ 51878 h 375289"/>
                  <a:gd name="connsiteX120" fmla="*/ 354070 w 1120278"/>
                  <a:gd name="connsiteY120" fmla="*/ 110429 h 375289"/>
                  <a:gd name="connsiteX121" fmla="*/ 428009 w 1120278"/>
                  <a:gd name="connsiteY121" fmla="*/ 176253 h 375289"/>
                  <a:gd name="connsiteX122" fmla="*/ 496900 w 1120278"/>
                  <a:gd name="connsiteY122" fmla="*/ 284458 h 375289"/>
                  <a:gd name="connsiteX123" fmla="*/ 469007 w 1120278"/>
                  <a:gd name="connsiteY123" fmla="*/ 298885 h 375289"/>
                  <a:gd name="connsiteX124" fmla="*/ 468646 w 1120278"/>
                  <a:gd name="connsiteY124" fmla="*/ 298885 h 375289"/>
                  <a:gd name="connsiteX125" fmla="*/ 468646 w 1120278"/>
                  <a:gd name="connsiteY125" fmla="*/ 245685 h 375289"/>
                  <a:gd name="connsiteX126" fmla="*/ 452656 w 1120278"/>
                  <a:gd name="connsiteY126" fmla="*/ 245685 h 375289"/>
                  <a:gd name="connsiteX127" fmla="*/ 452656 w 1120278"/>
                  <a:gd name="connsiteY127" fmla="*/ 373186 h 375289"/>
                  <a:gd name="connsiteX128" fmla="*/ 468646 w 1120278"/>
                  <a:gd name="connsiteY128" fmla="*/ 373186 h 375289"/>
                  <a:gd name="connsiteX129" fmla="*/ 468646 w 1120278"/>
                  <a:gd name="connsiteY129" fmla="*/ 333090 h 375289"/>
                  <a:gd name="connsiteX130" fmla="*/ 494976 w 1120278"/>
                  <a:gd name="connsiteY130" fmla="*/ 297382 h 375289"/>
                  <a:gd name="connsiteX131" fmla="*/ 513311 w 1120278"/>
                  <a:gd name="connsiteY131" fmla="*/ 328341 h 375289"/>
                  <a:gd name="connsiteX132" fmla="*/ 513311 w 1120278"/>
                  <a:gd name="connsiteY132" fmla="*/ 373246 h 375289"/>
                  <a:gd name="connsiteX133" fmla="*/ 529301 w 1120278"/>
                  <a:gd name="connsiteY133" fmla="*/ 373246 h 375289"/>
                  <a:gd name="connsiteX134" fmla="*/ 529301 w 1120278"/>
                  <a:gd name="connsiteY134" fmla="*/ 321729 h 375289"/>
                  <a:gd name="connsiteX135" fmla="*/ 496840 w 1120278"/>
                  <a:gd name="connsiteY135" fmla="*/ 284518 h 375289"/>
                  <a:gd name="connsiteX136" fmla="*/ 579797 w 1120278"/>
                  <a:gd name="connsiteY136" fmla="*/ 114757 h 375289"/>
                  <a:gd name="connsiteX137" fmla="*/ 544810 w 1120278"/>
                  <a:gd name="connsiteY137" fmla="*/ 163750 h 375289"/>
                  <a:gd name="connsiteX138" fmla="*/ 508922 w 1120278"/>
                  <a:gd name="connsiteY138" fmla="*/ 114757 h 375289"/>
                  <a:gd name="connsiteX139" fmla="*/ 544209 w 1120278"/>
                  <a:gd name="connsiteY139" fmla="*/ 64502 h 375289"/>
                  <a:gd name="connsiteX140" fmla="*/ 579797 w 1120278"/>
                  <a:gd name="connsiteY140" fmla="*/ 114757 h 375289"/>
                  <a:gd name="connsiteX141" fmla="*/ 608831 w 1120278"/>
                  <a:gd name="connsiteY141" fmla="*/ 114517 h 375289"/>
                  <a:gd name="connsiteX142" fmla="*/ 543909 w 1120278"/>
                  <a:gd name="connsiteY142" fmla="*/ 51938 h 375289"/>
                  <a:gd name="connsiteX143" fmla="*/ 479948 w 1120278"/>
                  <a:gd name="connsiteY143" fmla="*/ 114757 h 375289"/>
                  <a:gd name="connsiteX144" fmla="*/ 544570 w 1120278"/>
                  <a:gd name="connsiteY144" fmla="*/ 176313 h 375289"/>
                  <a:gd name="connsiteX145" fmla="*/ 608892 w 1120278"/>
                  <a:gd name="connsiteY145" fmla="*/ 114456 h 375289"/>
                  <a:gd name="connsiteX146" fmla="*/ 692570 w 1120278"/>
                  <a:gd name="connsiteY146" fmla="*/ 176313 h 375289"/>
                  <a:gd name="connsiteX147" fmla="*/ 749558 w 1120278"/>
                  <a:gd name="connsiteY147" fmla="*/ 54703 h 375289"/>
                  <a:gd name="connsiteX148" fmla="*/ 729660 w 1120278"/>
                  <a:gd name="connsiteY148" fmla="*/ 54703 h 375289"/>
                  <a:gd name="connsiteX149" fmla="*/ 688843 w 1120278"/>
                  <a:gd name="connsiteY149" fmla="*/ 143792 h 375289"/>
                  <a:gd name="connsiteX150" fmla="*/ 645621 w 1120278"/>
                  <a:gd name="connsiteY150" fmla="*/ 54703 h 375289"/>
                  <a:gd name="connsiteX151" fmla="*/ 619051 w 1120278"/>
                  <a:gd name="connsiteY151" fmla="*/ 58190 h 375289"/>
                  <a:gd name="connsiteX152" fmla="*/ 676399 w 1120278"/>
                  <a:gd name="connsiteY152" fmla="*/ 176313 h 375289"/>
                  <a:gd name="connsiteX153" fmla="*/ 692630 w 1120278"/>
                  <a:gd name="connsiteY153" fmla="*/ 176313 h 375289"/>
                  <a:gd name="connsiteX154" fmla="*/ 784544 w 1120278"/>
                  <a:gd name="connsiteY154" fmla="*/ 93477 h 375289"/>
                  <a:gd name="connsiteX155" fmla="*/ 815743 w 1120278"/>
                  <a:gd name="connsiteY155" fmla="*/ 64502 h 375289"/>
                  <a:gd name="connsiteX156" fmla="*/ 842313 w 1120278"/>
                  <a:gd name="connsiteY156" fmla="*/ 93477 h 375289"/>
                  <a:gd name="connsiteX157" fmla="*/ 784544 w 1120278"/>
                  <a:gd name="connsiteY157" fmla="*/ 93477 h 375289"/>
                  <a:gd name="connsiteX158" fmla="*/ 784063 w 1120278"/>
                  <a:gd name="connsiteY158" fmla="*/ 104778 h 375289"/>
                  <a:gd name="connsiteX159" fmla="*/ 871889 w 1120278"/>
                  <a:gd name="connsiteY159" fmla="*/ 104778 h 375289"/>
                  <a:gd name="connsiteX160" fmla="*/ 871889 w 1120278"/>
                  <a:gd name="connsiteY160" fmla="*/ 99608 h 375289"/>
                  <a:gd name="connsiteX161" fmla="*/ 819650 w 1120278"/>
                  <a:gd name="connsiteY161" fmla="*/ 51878 h 375289"/>
                  <a:gd name="connsiteX162" fmla="*/ 757432 w 1120278"/>
                  <a:gd name="connsiteY162" fmla="*/ 110429 h 375289"/>
                  <a:gd name="connsiteX163" fmla="*/ 829268 w 1120278"/>
                  <a:gd name="connsiteY163" fmla="*/ 176253 h 375289"/>
                  <a:gd name="connsiteX164" fmla="*/ 868282 w 1120278"/>
                  <a:gd name="connsiteY164" fmla="*/ 171264 h 375289"/>
                  <a:gd name="connsiteX165" fmla="*/ 868282 w 1120278"/>
                  <a:gd name="connsiteY165" fmla="*/ 160203 h 375289"/>
                  <a:gd name="connsiteX166" fmla="*/ 845198 w 1120278"/>
                  <a:gd name="connsiteY166" fmla="*/ 163630 h 375289"/>
                  <a:gd name="connsiteX167" fmla="*/ 796566 w 1120278"/>
                  <a:gd name="connsiteY167" fmla="*/ 145355 h 375289"/>
                  <a:gd name="connsiteX168" fmla="*/ 784063 w 1120278"/>
                  <a:gd name="connsiteY168" fmla="*/ 104658 h 375289"/>
                  <a:gd name="connsiteX169" fmla="*/ 985384 w 1120278"/>
                  <a:gd name="connsiteY169" fmla="*/ 75322 h 375289"/>
                  <a:gd name="connsiteX170" fmla="*/ 982919 w 1120278"/>
                  <a:gd name="connsiteY170" fmla="*/ 56447 h 375289"/>
                  <a:gd name="connsiteX171" fmla="*/ 950217 w 1120278"/>
                  <a:gd name="connsiteY171" fmla="*/ 53561 h 375289"/>
                  <a:gd name="connsiteX172" fmla="*/ 923767 w 1120278"/>
                  <a:gd name="connsiteY172" fmla="*/ 63721 h 375289"/>
                  <a:gd name="connsiteX173" fmla="*/ 923767 w 1120278"/>
                  <a:gd name="connsiteY173" fmla="*/ 52179 h 375289"/>
                  <a:gd name="connsiteX174" fmla="*/ 897137 w 1120278"/>
                  <a:gd name="connsiteY174" fmla="*/ 55665 h 375289"/>
                  <a:gd name="connsiteX175" fmla="*/ 897137 w 1120278"/>
                  <a:gd name="connsiteY175" fmla="*/ 174089 h 375289"/>
                  <a:gd name="connsiteX176" fmla="*/ 923767 w 1120278"/>
                  <a:gd name="connsiteY176" fmla="*/ 174089 h 375289"/>
                  <a:gd name="connsiteX177" fmla="*/ 923767 w 1120278"/>
                  <a:gd name="connsiteY177" fmla="*/ 78328 h 375289"/>
                  <a:gd name="connsiteX178" fmla="*/ 949315 w 1120278"/>
                  <a:gd name="connsiteY178" fmla="*/ 68470 h 375289"/>
                  <a:gd name="connsiteX179" fmla="*/ 985384 w 1120278"/>
                  <a:gd name="connsiteY179" fmla="*/ 75383 h 375289"/>
                  <a:gd name="connsiteX180" fmla="*/ 1120279 w 1120278"/>
                  <a:gd name="connsiteY180" fmla="*/ 51698 h 375289"/>
                  <a:gd name="connsiteX181" fmla="*/ 1100622 w 1120278"/>
                  <a:gd name="connsiteY181" fmla="*/ 51698 h 375289"/>
                  <a:gd name="connsiteX182" fmla="*/ 1060946 w 1120278"/>
                  <a:gd name="connsiteY182" fmla="*/ 139283 h 375289"/>
                  <a:gd name="connsiteX183" fmla="*/ 1026141 w 1120278"/>
                  <a:gd name="connsiteY183" fmla="*/ 51698 h 375289"/>
                  <a:gd name="connsiteX184" fmla="*/ 1000472 w 1120278"/>
                  <a:gd name="connsiteY184" fmla="*/ 55064 h 375289"/>
                  <a:gd name="connsiteX185" fmla="*/ 1042732 w 1120278"/>
                  <a:gd name="connsiteY185" fmla="*/ 159422 h 375289"/>
                  <a:gd name="connsiteX186" fmla="*/ 1046219 w 1120278"/>
                  <a:gd name="connsiteY186" fmla="*/ 173668 h 375289"/>
                  <a:gd name="connsiteX187" fmla="*/ 1004019 w 1120278"/>
                  <a:gd name="connsiteY187" fmla="*/ 203004 h 375289"/>
                  <a:gd name="connsiteX188" fmla="*/ 1004019 w 1120278"/>
                  <a:gd name="connsiteY188" fmla="*/ 221279 h 375289"/>
                  <a:gd name="connsiteX189" fmla="*/ 1008467 w 1120278"/>
                  <a:gd name="connsiteY189" fmla="*/ 221279 h 375289"/>
                  <a:gd name="connsiteX190" fmla="*/ 1064193 w 1120278"/>
                  <a:gd name="connsiteY190" fmla="*/ 175472 h 375289"/>
                  <a:gd name="connsiteX191" fmla="*/ 1120279 w 1120278"/>
                  <a:gd name="connsiteY191" fmla="*/ 51758 h 3752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</a:cxnLst>
                <a:rect l="l" t="t" r="r" b="b"/>
                <a:pathLst>
                  <a:path w="1120278" h="375289">
                    <a:moveTo>
                      <a:pt x="387613" y="286502"/>
                    </a:moveTo>
                    <a:lnTo>
                      <a:pt x="368076" y="286502"/>
                    </a:lnTo>
                    <a:lnTo>
                      <a:pt x="368076" y="299426"/>
                    </a:lnTo>
                    <a:lnTo>
                      <a:pt x="387613" y="299426"/>
                    </a:lnTo>
                    <a:lnTo>
                      <a:pt x="387613" y="350102"/>
                    </a:lnTo>
                    <a:cubicBezTo>
                      <a:pt x="387613" y="367415"/>
                      <a:pt x="397832" y="375290"/>
                      <a:pt x="414304" y="375290"/>
                    </a:cubicBezTo>
                    <a:cubicBezTo>
                      <a:pt x="419413" y="375290"/>
                      <a:pt x="424343" y="373907"/>
                      <a:pt x="427889" y="372885"/>
                    </a:cubicBezTo>
                    <a:lnTo>
                      <a:pt x="427889" y="359300"/>
                    </a:lnTo>
                    <a:cubicBezTo>
                      <a:pt x="425545" y="360802"/>
                      <a:pt x="421938" y="362365"/>
                      <a:pt x="417009" y="362365"/>
                    </a:cubicBezTo>
                    <a:cubicBezTo>
                      <a:pt x="409675" y="362365"/>
                      <a:pt x="403603" y="356955"/>
                      <a:pt x="403603" y="346916"/>
                    </a:cubicBezTo>
                    <a:lnTo>
                      <a:pt x="403603" y="299486"/>
                    </a:lnTo>
                    <a:lnTo>
                      <a:pt x="426567" y="299486"/>
                    </a:lnTo>
                    <a:lnTo>
                      <a:pt x="426567" y="286562"/>
                    </a:lnTo>
                    <a:lnTo>
                      <a:pt x="403603" y="286562"/>
                    </a:lnTo>
                    <a:lnTo>
                      <a:pt x="403603" y="261434"/>
                    </a:lnTo>
                    <a:lnTo>
                      <a:pt x="387613" y="266544"/>
                    </a:lnTo>
                    <a:lnTo>
                      <a:pt x="387613" y="286622"/>
                    </a:lnTo>
                    <a:close/>
                    <a:moveTo>
                      <a:pt x="17012" y="254521"/>
                    </a:moveTo>
                    <a:lnTo>
                      <a:pt x="0" y="254521"/>
                    </a:lnTo>
                    <a:lnTo>
                      <a:pt x="0" y="373186"/>
                    </a:lnTo>
                    <a:lnTo>
                      <a:pt x="17012" y="373186"/>
                    </a:lnTo>
                    <a:lnTo>
                      <a:pt x="17012" y="319144"/>
                    </a:lnTo>
                    <a:lnTo>
                      <a:pt x="73820" y="319144"/>
                    </a:lnTo>
                    <a:lnTo>
                      <a:pt x="73820" y="373186"/>
                    </a:lnTo>
                    <a:lnTo>
                      <a:pt x="90832" y="373186"/>
                    </a:lnTo>
                    <a:lnTo>
                      <a:pt x="90832" y="254521"/>
                    </a:lnTo>
                    <a:lnTo>
                      <a:pt x="73820" y="254521"/>
                    </a:lnTo>
                    <a:lnTo>
                      <a:pt x="73820" y="304175"/>
                    </a:lnTo>
                    <a:lnTo>
                      <a:pt x="17012" y="304175"/>
                    </a:lnTo>
                    <a:lnTo>
                      <a:pt x="17012" y="254521"/>
                    </a:lnTo>
                    <a:close/>
                    <a:moveTo>
                      <a:pt x="121009" y="88247"/>
                    </a:moveTo>
                    <a:cubicBezTo>
                      <a:pt x="121009" y="115779"/>
                      <a:pt x="107303" y="141628"/>
                      <a:pt x="79891" y="153891"/>
                    </a:cubicBezTo>
                    <a:cubicBezTo>
                      <a:pt x="67387" y="159482"/>
                      <a:pt x="49173" y="160924"/>
                      <a:pt x="29756" y="160924"/>
                    </a:cubicBezTo>
                    <a:lnTo>
                      <a:pt x="29756" y="15509"/>
                    </a:lnTo>
                    <a:cubicBezTo>
                      <a:pt x="49113" y="15509"/>
                      <a:pt x="67387" y="16952"/>
                      <a:pt x="79891" y="22543"/>
                    </a:cubicBezTo>
                    <a:cubicBezTo>
                      <a:pt x="107303" y="34866"/>
                      <a:pt x="121009" y="60655"/>
                      <a:pt x="121009" y="88247"/>
                    </a:cubicBezTo>
                    <a:moveTo>
                      <a:pt x="153711" y="88127"/>
                    </a:moveTo>
                    <a:cubicBezTo>
                      <a:pt x="153711" y="63660"/>
                      <a:pt x="142650" y="39374"/>
                      <a:pt x="122752" y="23745"/>
                    </a:cubicBezTo>
                    <a:cubicBezTo>
                      <a:pt x="104237" y="9258"/>
                      <a:pt x="77787" y="2705"/>
                      <a:pt x="50255" y="2705"/>
                    </a:cubicBezTo>
                    <a:lnTo>
                      <a:pt x="60" y="2705"/>
                    </a:lnTo>
                    <a:lnTo>
                      <a:pt x="60" y="173488"/>
                    </a:lnTo>
                    <a:lnTo>
                      <a:pt x="50255" y="173488"/>
                    </a:lnTo>
                    <a:cubicBezTo>
                      <a:pt x="77667" y="173488"/>
                      <a:pt x="104658" y="166996"/>
                      <a:pt x="123173" y="152689"/>
                    </a:cubicBezTo>
                    <a:cubicBezTo>
                      <a:pt x="143251" y="137119"/>
                      <a:pt x="153711" y="112653"/>
                      <a:pt x="153711" y="88127"/>
                    </a:cubicBezTo>
                    <a:moveTo>
                      <a:pt x="182445" y="321548"/>
                    </a:moveTo>
                    <a:lnTo>
                      <a:pt x="137540" y="321548"/>
                    </a:lnTo>
                    <a:cubicBezTo>
                      <a:pt x="138742" y="310307"/>
                      <a:pt x="145175" y="297382"/>
                      <a:pt x="160804" y="297382"/>
                    </a:cubicBezTo>
                    <a:cubicBezTo>
                      <a:pt x="174570" y="297382"/>
                      <a:pt x="182385" y="308263"/>
                      <a:pt x="182385" y="321548"/>
                    </a:cubicBezTo>
                    <a:moveTo>
                      <a:pt x="161165" y="284518"/>
                    </a:moveTo>
                    <a:cubicBezTo>
                      <a:pt x="136699" y="284518"/>
                      <a:pt x="120528" y="302733"/>
                      <a:pt x="120528" y="328341"/>
                    </a:cubicBezTo>
                    <a:cubicBezTo>
                      <a:pt x="120528" y="356594"/>
                      <a:pt x="134655" y="375290"/>
                      <a:pt x="165433" y="375290"/>
                    </a:cubicBezTo>
                    <a:cubicBezTo>
                      <a:pt x="179740" y="375290"/>
                      <a:pt x="186713" y="371863"/>
                      <a:pt x="192785" y="369699"/>
                    </a:cubicBezTo>
                    <a:lnTo>
                      <a:pt x="192785" y="353709"/>
                    </a:lnTo>
                    <a:cubicBezTo>
                      <a:pt x="188877" y="356955"/>
                      <a:pt x="176614" y="362365"/>
                      <a:pt x="166094" y="362365"/>
                    </a:cubicBezTo>
                    <a:cubicBezTo>
                      <a:pt x="150945" y="362365"/>
                      <a:pt x="137540" y="350643"/>
                      <a:pt x="137540" y="333451"/>
                    </a:cubicBezTo>
                    <a:lnTo>
                      <a:pt x="199397" y="333451"/>
                    </a:lnTo>
                    <a:cubicBezTo>
                      <a:pt x="199397" y="305558"/>
                      <a:pt x="190079" y="284518"/>
                      <a:pt x="161165" y="284518"/>
                    </a:cubicBezTo>
                    <a:moveTo>
                      <a:pt x="179139" y="173548"/>
                    </a:moveTo>
                    <a:lnTo>
                      <a:pt x="205769" y="173548"/>
                    </a:lnTo>
                    <a:lnTo>
                      <a:pt x="205769" y="51698"/>
                    </a:lnTo>
                    <a:lnTo>
                      <a:pt x="179139" y="55184"/>
                    </a:lnTo>
                    <a:lnTo>
                      <a:pt x="179139" y="173548"/>
                    </a:lnTo>
                    <a:close/>
                    <a:moveTo>
                      <a:pt x="209977" y="15389"/>
                    </a:moveTo>
                    <a:cubicBezTo>
                      <a:pt x="209977" y="6853"/>
                      <a:pt x="201381" y="0"/>
                      <a:pt x="191402" y="0"/>
                    </a:cubicBezTo>
                    <a:cubicBezTo>
                      <a:pt x="180822" y="0"/>
                      <a:pt x="172526" y="6853"/>
                      <a:pt x="172526" y="15389"/>
                    </a:cubicBezTo>
                    <a:cubicBezTo>
                      <a:pt x="172526" y="23925"/>
                      <a:pt x="180822" y="30778"/>
                      <a:pt x="191402" y="30778"/>
                    </a:cubicBezTo>
                    <a:cubicBezTo>
                      <a:pt x="201321" y="30778"/>
                      <a:pt x="209977" y="24466"/>
                      <a:pt x="209977" y="15389"/>
                    </a:cubicBezTo>
                    <a:moveTo>
                      <a:pt x="278326" y="331948"/>
                    </a:moveTo>
                    <a:lnTo>
                      <a:pt x="278326" y="339582"/>
                    </a:lnTo>
                    <a:cubicBezTo>
                      <a:pt x="278326" y="352507"/>
                      <a:pt x="269971" y="362365"/>
                      <a:pt x="254161" y="362365"/>
                    </a:cubicBezTo>
                    <a:cubicBezTo>
                      <a:pt x="246827" y="362365"/>
                      <a:pt x="237990" y="357436"/>
                      <a:pt x="237990" y="348239"/>
                    </a:cubicBezTo>
                    <a:cubicBezTo>
                      <a:pt x="237990" y="332910"/>
                      <a:pt x="259391" y="331587"/>
                      <a:pt x="268107" y="331587"/>
                    </a:cubicBezTo>
                    <a:cubicBezTo>
                      <a:pt x="271534" y="331587"/>
                      <a:pt x="274900" y="331948"/>
                      <a:pt x="278326" y="331948"/>
                    </a:cubicBezTo>
                    <a:moveTo>
                      <a:pt x="278326" y="320045"/>
                    </a:moveTo>
                    <a:cubicBezTo>
                      <a:pt x="272014" y="319685"/>
                      <a:pt x="267626" y="319685"/>
                      <a:pt x="261314" y="319685"/>
                    </a:cubicBezTo>
                    <a:cubicBezTo>
                      <a:pt x="244843" y="319685"/>
                      <a:pt x="221038" y="326477"/>
                      <a:pt x="221038" y="348239"/>
                    </a:cubicBezTo>
                    <a:cubicBezTo>
                      <a:pt x="221038" y="367114"/>
                      <a:pt x="234143" y="375290"/>
                      <a:pt x="252838" y="375290"/>
                    </a:cubicBezTo>
                    <a:cubicBezTo>
                      <a:pt x="267446" y="375290"/>
                      <a:pt x="275982" y="367295"/>
                      <a:pt x="279709" y="362005"/>
                    </a:cubicBezTo>
                    <a:lnTo>
                      <a:pt x="280070" y="362005"/>
                    </a:lnTo>
                    <a:lnTo>
                      <a:pt x="280070" y="373246"/>
                    </a:lnTo>
                    <a:lnTo>
                      <a:pt x="295038" y="373246"/>
                    </a:lnTo>
                    <a:cubicBezTo>
                      <a:pt x="294677" y="370721"/>
                      <a:pt x="294377" y="366092"/>
                      <a:pt x="294377" y="356234"/>
                    </a:cubicBezTo>
                    <a:lnTo>
                      <a:pt x="294377" y="320346"/>
                    </a:lnTo>
                    <a:cubicBezTo>
                      <a:pt x="294377" y="296721"/>
                      <a:pt x="284338" y="284518"/>
                      <a:pt x="259511" y="284518"/>
                    </a:cubicBezTo>
                    <a:cubicBezTo>
                      <a:pt x="248450" y="284518"/>
                      <a:pt x="238952" y="287945"/>
                      <a:pt x="230957" y="292694"/>
                    </a:cubicBezTo>
                    <a:lnTo>
                      <a:pt x="231798" y="306279"/>
                    </a:lnTo>
                    <a:cubicBezTo>
                      <a:pt x="238291" y="300809"/>
                      <a:pt x="247969" y="297443"/>
                      <a:pt x="256986" y="297443"/>
                    </a:cubicBezTo>
                    <a:cubicBezTo>
                      <a:pt x="272976" y="297443"/>
                      <a:pt x="278386" y="305077"/>
                      <a:pt x="278386" y="320045"/>
                    </a:cubicBezTo>
                    <a:moveTo>
                      <a:pt x="333090" y="139223"/>
                    </a:moveTo>
                    <a:cubicBezTo>
                      <a:pt x="333090" y="118664"/>
                      <a:pt x="314455" y="109527"/>
                      <a:pt x="296781" y="102554"/>
                    </a:cubicBezTo>
                    <a:cubicBezTo>
                      <a:pt x="292333" y="100811"/>
                      <a:pt x="281753" y="97204"/>
                      <a:pt x="272736" y="92335"/>
                    </a:cubicBezTo>
                    <a:cubicBezTo>
                      <a:pt x="266244" y="88848"/>
                      <a:pt x="262396" y="84640"/>
                      <a:pt x="262396" y="79050"/>
                    </a:cubicBezTo>
                    <a:cubicBezTo>
                      <a:pt x="262396" y="68349"/>
                      <a:pt x="272916" y="64502"/>
                      <a:pt x="285660" y="64502"/>
                    </a:cubicBezTo>
                    <a:cubicBezTo>
                      <a:pt x="303153" y="64502"/>
                      <a:pt x="323772" y="74842"/>
                      <a:pt x="323772" y="74842"/>
                    </a:cubicBezTo>
                    <a:lnTo>
                      <a:pt x="323772" y="56447"/>
                    </a:lnTo>
                    <a:cubicBezTo>
                      <a:pt x="323772" y="56447"/>
                      <a:pt x="304656" y="51878"/>
                      <a:pt x="288666" y="51878"/>
                    </a:cubicBezTo>
                    <a:cubicBezTo>
                      <a:pt x="252718" y="51878"/>
                      <a:pt x="237930" y="65825"/>
                      <a:pt x="237930" y="86023"/>
                    </a:cubicBezTo>
                    <a:cubicBezTo>
                      <a:pt x="237930" y="103516"/>
                      <a:pt x="256746" y="111932"/>
                      <a:pt x="274239" y="119025"/>
                    </a:cubicBezTo>
                    <a:cubicBezTo>
                      <a:pt x="278627" y="120768"/>
                      <a:pt x="289327" y="124796"/>
                      <a:pt x="298284" y="129906"/>
                    </a:cubicBezTo>
                    <a:cubicBezTo>
                      <a:pt x="304837" y="133633"/>
                      <a:pt x="308624" y="138201"/>
                      <a:pt x="308624" y="143912"/>
                    </a:cubicBezTo>
                    <a:cubicBezTo>
                      <a:pt x="308624" y="160744"/>
                      <a:pt x="290770" y="162968"/>
                      <a:pt x="280490" y="163750"/>
                    </a:cubicBezTo>
                    <a:cubicBezTo>
                      <a:pt x="263358" y="165072"/>
                      <a:pt x="237209" y="161646"/>
                      <a:pt x="237209" y="161646"/>
                    </a:cubicBezTo>
                    <a:lnTo>
                      <a:pt x="237209" y="171565"/>
                    </a:lnTo>
                    <a:cubicBezTo>
                      <a:pt x="237209" y="171565"/>
                      <a:pt x="252658" y="176313"/>
                      <a:pt x="277845" y="176313"/>
                    </a:cubicBezTo>
                    <a:cubicBezTo>
                      <a:pt x="308984" y="176313"/>
                      <a:pt x="333090" y="165313"/>
                      <a:pt x="333090" y="139223"/>
                    </a:cubicBezTo>
                    <a:moveTo>
                      <a:pt x="329363" y="373246"/>
                    </a:moveTo>
                    <a:lnTo>
                      <a:pt x="345353" y="373246"/>
                    </a:lnTo>
                    <a:lnTo>
                      <a:pt x="345353" y="245745"/>
                    </a:lnTo>
                    <a:lnTo>
                      <a:pt x="329363" y="245745"/>
                    </a:lnTo>
                    <a:lnTo>
                      <a:pt x="329363" y="373246"/>
                    </a:lnTo>
                    <a:close/>
                    <a:moveTo>
                      <a:pt x="427949" y="176313"/>
                    </a:moveTo>
                    <a:cubicBezTo>
                      <a:pt x="448087" y="176313"/>
                      <a:pt x="461853" y="171925"/>
                      <a:pt x="461853" y="171925"/>
                    </a:cubicBezTo>
                    <a:lnTo>
                      <a:pt x="461853" y="162006"/>
                    </a:lnTo>
                    <a:cubicBezTo>
                      <a:pt x="461853" y="162006"/>
                      <a:pt x="451634" y="163750"/>
                      <a:pt x="443579" y="163750"/>
                    </a:cubicBezTo>
                    <a:cubicBezTo>
                      <a:pt x="424162" y="163750"/>
                      <a:pt x="403784" y="155334"/>
                      <a:pt x="393985" y="144093"/>
                    </a:cubicBezTo>
                    <a:cubicBezTo>
                      <a:pt x="383826" y="132370"/>
                      <a:pt x="383044" y="117342"/>
                      <a:pt x="383044" y="102013"/>
                    </a:cubicBezTo>
                    <a:cubicBezTo>
                      <a:pt x="383044" y="88487"/>
                      <a:pt x="389597" y="64502"/>
                      <a:pt x="421938" y="64502"/>
                    </a:cubicBezTo>
                    <a:cubicBezTo>
                      <a:pt x="439251" y="64502"/>
                      <a:pt x="459329" y="74842"/>
                      <a:pt x="459329" y="74842"/>
                    </a:cubicBezTo>
                    <a:lnTo>
                      <a:pt x="459329" y="56447"/>
                    </a:lnTo>
                    <a:cubicBezTo>
                      <a:pt x="459329" y="56447"/>
                      <a:pt x="441896" y="51878"/>
                      <a:pt x="415025" y="51878"/>
                    </a:cubicBezTo>
                    <a:cubicBezTo>
                      <a:pt x="370300" y="51878"/>
                      <a:pt x="354070" y="78629"/>
                      <a:pt x="354070" y="110429"/>
                    </a:cubicBezTo>
                    <a:cubicBezTo>
                      <a:pt x="354070" y="148902"/>
                      <a:pt x="374087" y="176253"/>
                      <a:pt x="428009" y="176253"/>
                    </a:cubicBezTo>
                    <a:moveTo>
                      <a:pt x="496900" y="284458"/>
                    </a:moveTo>
                    <a:cubicBezTo>
                      <a:pt x="484817" y="284458"/>
                      <a:pt x="474778" y="289748"/>
                      <a:pt x="469007" y="298885"/>
                    </a:cubicBezTo>
                    <a:lnTo>
                      <a:pt x="468646" y="298885"/>
                    </a:lnTo>
                    <a:lnTo>
                      <a:pt x="468646" y="245685"/>
                    </a:lnTo>
                    <a:lnTo>
                      <a:pt x="452656" y="245685"/>
                    </a:lnTo>
                    <a:lnTo>
                      <a:pt x="452656" y="373186"/>
                    </a:lnTo>
                    <a:lnTo>
                      <a:pt x="468646" y="373186"/>
                    </a:lnTo>
                    <a:lnTo>
                      <a:pt x="468646" y="333090"/>
                    </a:lnTo>
                    <a:cubicBezTo>
                      <a:pt x="468646" y="311990"/>
                      <a:pt x="476822" y="297382"/>
                      <a:pt x="494976" y="297382"/>
                    </a:cubicBezTo>
                    <a:cubicBezTo>
                      <a:pt x="508922" y="298224"/>
                      <a:pt x="513311" y="308083"/>
                      <a:pt x="513311" y="328341"/>
                    </a:cubicBezTo>
                    <a:lnTo>
                      <a:pt x="513311" y="373246"/>
                    </a:lnTo>
                    <a:lnTo>
                      <a:pt x="529301" y="373246"/>
                    </a:lnTo>
                    <a:lnTo>
                      <a:pt x="529301" y="321729"/>
                    </a:lnTo>
                    <a:cubicBezTo>
                      <a:pt x="529301" y="298404"/>
                      <a:pt x="519262" y="284518"/>
                      <a:pt x="496840" y="284518"/>
                    </a:cubicBezTo>
                    <a:moveTo>
                      <a:pt x="579797" y="114757"/>
                    </a:moveTo>
                    <a:cubicBezTo>
                      <a:pt x="579797" y="134234"/>
                      <a:pt x="577152" y="163750"/>
                      <a:pt x="544810" y="163750"/>
                    </a:cubicBezTo>
                    <a:cubicBezTo>
                      <a:pt x="514513" y="163750"/>
                      <a:pt x="508922" y="133873"/>
                      <a:pt x="508922" y="114757"/>
                    </a:cubicBezTo>
                    <a:cubicBezTo>
                      <a:pt x="508922" y="93777"/>
                      <a:pt x="510666" y="64502"/>
                      <a:pt x="544209" y="64502"/>
                    </a:cubicBezTo>
                    <a:cubicBezTo>
                      <a:pt x="574747" y="64502"/>
                      <a:pt x="579797" y="93837"/>
                      <a:pt x="579797" y="114757"/>
                    </a:cubicBezTo>
                    <a:moveTo>
                      <a:pt x="608831" y="114517"/>
                    </a:moveTo>
                    <a:cubicBezTo>
                      <a:pt x="608831" y="76525"/>
                      <a:pt x="584545" y="51938"/>
                      <a:pt x="543909" y="51938"/>
                    </a:cubicBezTo>
                    <a:cubicBezTo>
                      <a:pt x="498643" y="51938"/>
                      <a:pt x="479948" y="77667"/>
                      <a:pt x="479948" y="114757"/>
                    </a:cubicBezTo>
                    <a:cubicBezTo>
                      <a:pt x="479948" y="151847"/>
                      <a:pt x="502971" y="176313"/>
                      <a:pt x="544570" y="176313"/>
                    </a:cubicBezTo>
                    <a:cubicBezTo>
                      <a:pt x="586169" y="176313"/>
                      <a:pt x="608892" y="152689"/>
                      <a:pt x="608892" y="114456"/>
                    </a:cubicBezTo>
                    <a:moveTo>
                      <a:pt x="692570" y="176313"/>
                    </a:moveTo>
                    <a:lnTo>
                      <a:pt x="749558" y="54703"/>
                    </a:lnTo>
                    <a:lnTo>
                      <a:pt x="729660" y="54703"/>
                    </a:lnTo>
                    <a:lnTo>
                      <a:pt x="688843" y="143792"/>
                    </a:lnTo>
                    <a:lnTo>
                      <a:pt x="645621" y="54703"/>
                    </a:lnTo>
                    <a:lnTo>
                      <a:pt x="619051" y="58190"/>
                    </a:lnTo>
                    <a:lnTo>
                      <a:pt x="676399" y="176313"/>
                    </a:lnTo>
                    <a:lnTo>
                      <a:pt x="692630" y="176313"/>
                    </a:lnTo>
                    <a:close/>
                    <a:moveTo>
                      <a:pt x="784544" y="93477"/>
                    </a:moveTo>
                    <a:cubicBezTo>
                      <a:pt x="785866" y="84039"/>
                      <a:pt x="791457" y="64502"/>
                      <a:pt x="815743" y="64502"/>
                    </a:cubicBezTo>
                    <a:cubicBezTo>
                      <a:pt x="832334" y="64502"/>
                      <a:pt x="842313" y="78569"/>
                      <a:pt x="842313" y="93477"/>
                    </a:cubicBezTo>
                    <a:lnTo>
                      <a:pt x="784544" y="93477"/>
                    </a:lnTo>
                    <a:close/>
                    <a:moveTo>
                      <a:pt x="784063" y="104778"/>
                    </a:moveTo>
                    <a:lnTo>
                      <a:pt x="871889" y="104778"/>
                    </a:lnTo>
                    <a:lnTo>
                      <a:pt x="871889" y="99608"/>
                    </a:lnTo>
                    <a:cubicBezTo>
                      <a:pt x="871889" y="69191"/>
                      <a:pt x="848925" y="51878"/>
                      <a:pt x="819650" y="51878"/>
                    </a:cubicBezTo>
                    <a:cubicBezTo>
                      <a:pt x="774445" y="51878"/>
                      <a:pt x="757432" y="74000"/>
                      <a:pt x="757432" y="110429"/>
                    </a:cubicBezTo>
                    <a:cubicBezTo>
                      <a:pt x="757432" y="152749"/>
                      <a:pt x="783943" y="176253"/>
                      <a:pt x="829268" y="176253"/>
                    </a:cubicBezTo>
                    <a:cubicBezTo>
                      <a:pt x="853915" y="176253"/>
                      <a:pt x="868282" y="171264"/>
                      <a:pt x="868282" y="171264"/>
                    </a:cubicBezTo>
                    <a:lnTo>
                      <a:pt x="868282" y="160203"/>
                    </a:lnTo>
                    <a:cubicBezTo>
                      <a:pt x="868282" y="160203"/>
                      <a:pt x="855057" y="163630"/>
                      <a:pt x="845198" y="163630"/>
                    </a:cubicBezTo>
                    <a:cubicBezTo>
                      <a:pt x="825120" y="163630"/>
                      <a:pt x="806666" y="156416"/>
                      <a:pt x="796566" y="145355"/>
                    </a:cubicBezTo>
                    <a:cubicBezTo>
                      <a:pt x="786047" y="133813"/>
                      <a:pt x="784063" y="117282"/>
                      <a:pt x="784063" y="104658"/>
                    </a:cubicBezTo>
                    <a:moveTo>
                      <a:pt x="985384" y="75322"/>
                    </a:moveTo>
                    <a:lnTo>
                      <a:pt x="982919" y="56447"/>
                    </a:lnTo>
                    <a:cubicBezTo>
                      <a:pt x="980214" y="55906"/>
                      <a:pt x="965245" y="52539"/>
                      <a:pt x="950217" y="53561"/>
                    </a:cubicBezTo>
                    <a:cubicBezTo>
                      <a:pt x="937834" y="54403"/>
                      <a:pt x="928997" y="60234"/>
                      <a:pt x="923767" y="63721"/>
                    </a:cubicBezTo>
                    <a:lnTo>
                      <a:pt x="923767" y="52179"/>
                    </a:lnTo>
                    <a:lnTo>
                      <a:pt x="897137" y="55665"/>
                    </a:lnTo>
                    <a:lnTo>
                      <a:pt x="897137" y="174089"/>
                    </a:lnTo>
                    <a:lnTo>
                      <a:pt x="923767" y="174089"/>
                    </a:lnTo>
                    <a:lnTo>
                      <a:pt x="923767" y="78328"/>
                    </a:lnTo>
                    <a:cubicBezTo>
                      <a:pt x="930199" y="73218"/>
                      <a:pt x="937713" y="69131"/>
                      <a:pt x="949315" y="68470"/>
                    </a:cubicBezTo>
                    <a:cubicBezTo>
                      <a:pt x="968912" y="67387"/>
                      <a:pt x="985384" y="75383"/>
                      <a:pt x="985384" y="75383"/>
                    </a:cubicBezTo>
                    <a:moveTo>
                      <a:pt x="1120279" y="51698"/>
                    </a:moveTo>
                    <a:lnTo>
                      <a:pt x="1100622" y="51698"/>
                    </a:lnTo>
                    <a:lnTo>
                      <a:pt x="1060946" y="139283"/>
                    </a:lnTo>
                    <a:lnTo>
                      <a:pt x="1026141" y="51698"/>
                    </a:lnTo>
                    <a:lnTo>
                      <a:pt x="1000472" y="55064"/>
                    </a:lnTo>
                    <a:lnTo>
                      <a:pt x="1042732" y="159422"/>
                    </a:lnTo>
                    <a:cubicBezTo>
                      <a:pt x="1042732" y="159422"/>
                      <a:pt x="1046219" y="166816"/>
                      <a:pt x="1046219" y="173668"/>
                    </a:cubicBezTo>
                    <a:cubicBezTo>
                      <a:pt x="1046219" y="182625"/>
                      <a:pt x="1033955" y="204928"/>
                      <a:pt x="1004019" y="203004"/>
                    </a:cubicBezTo>
                    <a:lnTo>
                      <a:pt x="1004019" y="221279"/>
                    </a:lnTo>
                    <a:lnTo>
                      <a:pt x="1008467" y="221279"/>
                    </a:lnTo>
                    <a:cubicBezTo>
                      <a:pt x="1038404" y="221279"/>
                      <a:pt x="1054935" y="195249"/>
                      <a:pt x="1064193" y="175472"/>
                    </a:cubicBezTo>
                    <a:lnTo>
                      <a:pt x="1120279" y="51758"/>
                    </a:lnTo>
                    <a:close/>
                  </a:path>
                </a:pathLst>
              </a:custGeom>
              <a:grpFill/>
              <a:ln w="59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ZA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292B2C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</p:grpSp>
      </p:grp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F23A1051-9602-0A4D-3DC3-56263903694F}"/>
              </a:ext>
            </a:extLst>
          </p:cNvPr>
          <p:cNvSpPr/>
          <p:nvPr/>
        </p:nvSpPr>
        <p:spPr>
          <a:xfrm>
            <a:off x="4947863" y="2197097"/>
            <a:ext cx="1261893" cy="668988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>
            <a:innerShdw blurRad="50800" dist="381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DFDFD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BOARD OF TRUSTEES</a:t>
            </a:r>
            <a:endParaRPr kumimoji="0" lang="en-ZA" sz="1200" b="1" i="0" u="none" strike="noStrike" kern="1200" cap="none" spc="0" normalizeH="0" baseline="0" noProof="0" dirty="0">
              <a:ln>
                <a:noFill/>
              </a:ln>
              <a:solidFill>
                <a:srgbClr val="FDFDFD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D7A76A0C-044F-0558-FD7F-8A1FA5D2E94C}"/>
              </a:ext>
            </a:extLst>
          </p:cNvPr>
          <p:cNvSpPr/>
          <p:nvPr/>
        </p:nvSpPr>
        <p:spPr>
          <a:xfrm>
            <a:off x="5274987" y="5289730"/>
            <a:ext cx="1938198" cy="871683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>
            <a:innerShdw blurRad="50800" dist="381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DFDFD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PRINCIPAL OFFICER</a:t>
            </a:r>
          </a:p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DFDFD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SCHEME OFFICE</a:t>
            </a:r>
            <a:endParaRPr kumimoji="0" lang="en-ZA" sz="1200" b="1" i="0" u="none" strike="noStrike" kern="1200" cap="none" spc="0" normalizeH="0" baseline="0" noProof="0" dirty="0">
              <a:ln>
                <a:noFill/>
              </a:ln>
              <a:solidFill>
                <a:srgbClr val="FDFDFD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EE9CEAEC-9944-23C6-EB4E-F105649167B1}"/>
              </a:ext>
            </a:extLst>
          </p:cNvPr>
          <p:cNvSpPr/>
          <p:nvPr/>
        </p:nvSpPr>
        <p:spPr>
          <a:xfrm>
            <a:off x="5783383" y="3657600"/>
            <a:ext cx="1261894" cy="871683"/>
          </a:xfrm>
          <a:prstGeom prst="roundRect">
            <a:avLst/>
          </a:prstGeom>
          <a:solidFill>
            <a:schemeClr val="accent3"/>
          </a:solidFill>
          <a:ln>
            <a:noFill/>
          </a:ln>
          <a:effectLst>
            <a:innerShdw blurRad="50800" dist="381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DFDFD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BOARD COMMITTEES</a:t>
            </a:r>
            <a:endParaRPr kumimoji="0" lang="en-ZA" sz="1200" b="1" i="0" u="none" strike="noStrike" kern="1200" cap="none" spc="0" normalizeH="0" baseline="0" noProof="0" dirty="0">
              <a:ln>
                <a:noFill/>
              </a:ln>
              <a:solidFill>
                <a:srgbClr val="FDFDFD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91EF64D1-69A7-D5E0-2E25-567F9CA1C7F1}"/>
              </a:ext>
            </a:extLst>
          </p:cNvPr>
          <p:cNvCxnSpPr>
            <a:cxnSpLocks/>
          </p:cNvCxnSpPr>
          <p:nvPr/>
        </p:nvCxnSpPr>
        <p:spPr>
          <a:xfrm flipH="1">
            <a:off x="2484359" y="2461170"/>
            <a:ext cx="2415983" cy="0"/>
          </a:xfrm>
          <a:prstGeom prst="straightConnector1">
            <a:avLst/>
          </a:prstGeom>
          <a:ln w="28575" cap="rnd">
            <a:solidFill>
              <a:schemeClr val="accent1"/>
            </a:solidFill>
            <a:round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6571C03B-FECC-D14E-D1FC-ACE3BE9D2944}"/>
              </a:ext>
            </a:extLst>
          </p:cNvPr>
          <p:cNvSpPr/>
          <p:nvPr/>
        </p:nvSpPr>
        <p:spPr>
          <a:xfrm>
            <a:off x="1461196" y="4089678"/>
            <a:ext cx="1692000" cy="892627"/>
          </a:xfrm>
          <a:custGeom>
            <a:avLst/>
            <a:gdLst>
              <a:gd name="connsiteX0" fmla="*/ 0 w 1627833"/>
              <a:gd name="connsiteY0" fmla="*/ 854110 h 854110"/>
              <a:gd name="connsiteX1" fmla="*/ 0 w 1627833"/>
              <a:gd name="connsiteY1" fmla="*/ 0 h 854110"/>
              <a:gd name="connsiteX2" fmla="*/ 1627833 w 1627833"/>
              <a:gd name="connsiteY2" fmla="*/ 0 h 854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27833" h="854110">
                <a:moveTo>
                  <a:pt x="0" y="854110"/>
                </a:moveTo>
                <a:lnTo>
                  <a:pt x="0" y="0"/>
                </a:lnTo>
                <a:lnTo>
                  <a:pt x="1627833" y="0"/>
                </a:lnTo>
              </a:path>
            </a:pathLst>
          </a:custGeom>
          <a:ln w="28575" cap="rnd">
            <a:solidFill>
              <a:schemeClr val="bg1">
                <a:lumMod val="65000"/>
              </a:schemeClr>
            </a:solidFill>
            <a:round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1200" cap="none" spc="0" normalizeH="0" baseline="0" noProof="0" dirty="0">
              <a:ln>
                <a:noFill/>
              </a:ln>
              <a:solidFill>
                <a:srgbClr val="292B2C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42" name="Text Placeholder 3">
            <a:extLst>
              <a:ext uri="{FF2B5EF4-FFF2-40B4-BE49-F238E27FC236}">
                <a16:creationId xmlns:a16="http://schemas.microsoft.com/office/drawing/2014/main" id="{8D2D6A06-3E12-E69D-7E24-748315638AA8}"/>
              </a:ext>
            </a:extLst>
          </p:cNvPr>
          <p:cNvSpPr txBox="1">
            <a:spLocks/>
          </p:cNvSpPr>
          <p:nvPr/>
        </p:nvSpPr>
        <p:spPr>
          <a:xfrm>
            <a:off x="3214278" y="2131743"/>
            <a:ext cx="1172076" cy="337178"/>
          </a:xfrm>
          <a:prstGeom prst="rect">
            <a:avLst/>
          </a:prstGeom>
        </p:spPr>
        <p:txBody>
          <a:bodyPr lIns="36000" tIns="36000" rIns="36000" bIns="36000" anchor="ctr" anchorCtr="0"/>
          <a:lstStyle>
            <a:lvl1pPr marL="228597" indent="-228597" algn="l" defTabSz="914389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anose="05000000000000000000" pitchFamily="2" charset="2"/>
              <a:buChar char="§"/>
              <a:defRPr sz="14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791" indent="-228597" algn="l" defTabSz="914389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anose="05000000000000000000" pitchFamily="2" charset="2"/>
              <a:buChar char="§"/>
              <a:defRPr sz="14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86" indent="-228597" algn="l" defTabSz="914389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anose="05000000000000000000" pitchFamily="2" charset="2"/>
              <a:buChar char="§"/>
              <a:defRPr sz="14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57330" indent="-285746" algn="l" defTabSz="914389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anose="05000000000000000000" pitchFamily="2" charset="2"/>
              <a:buChar char="§"/>
              <a:defRPr sz="14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14524" indent="-285746" algn="l" defTabSz="914389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anose="05000000000000000000" pitchFamily="2" charset="2"/>
              <a:buChar char="§"/>
              <a:defRPr sz="14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69" indent="-228597" algn="l" defTabSz="914389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64" indent="-228597" algn="l" defTabSz="914389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58" indent="-228597" algn="l" defTabSz="914389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52" indent="-228597" algn="l" defTabSz="914389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38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EBEAA"/>
                </a:solidFill>
                <a:effectLst/>
                <a:uLnTx/>
                <a:uFillTx/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G</a:t>
            </a:r>
            <a:r>
              <a:rPr kumimoji="0" lang="en-ZA" sz="1200" b="0" i="0" u="none" strike="noStrike" kern="1200" cap="none" spc="0" normalizeH="0" baseline="0" noProof="0" dirty="0">
                <a:ln>
                  <a:noFill/>
                </a:ln>
                <a:solidFill>
                  <a:srgbClr val="1EBEAA"/>
                </a:solidFill>
                <a:effectLst/>
                <a:uLnTx/>
                <a:uFillTx/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OVERNS</a:t>
            </a:r>
          </a:p>
        </p:txBody>
      </p:sp>
      <p:sp>
        <p:nvSpPr>
          <p:cNvPr id="44" name="Text Placeholder 3">
            <a:extLst>
              <a:ext uri="{FF2B5EF4-FFF2-40B4-BE49-F238E27FC236}">
                <a16:creationId xmlns:a16="http://schemas.microsoft.com/office/drawing/2014/main" id="{5A121E57-91DB-F3CA-C253-C2C14C975C17}"/>
              </a:ext>
            </a:extLst>
          </p:cNvPr>
          <p:cNvSpPr txBox="1">
            <a:spLocks/>
          </p:cNvSpPr>
          <p:nvPr/>
        </p:nvSpPr>
        <p:spPr>
          <a:xfrm>
            <a:off x="1721158" y="3735362"/>
            <a:ext cx="1172076" cy="337178"/>
          </a:xfrm>
          <a:prstGeom prst="rect">
            <a:avLst/>
          </a:prstGeom>
        </p:spPr>
        <p:txBody>
          <a:bodyPr lIns="36000" tIns="36000" rIns="36000" bIns="36000" anchor="ctr" anchorCtr="0"/>
          <a:lstStyle>
            <a:lvl1pPr marL="228597" indent="-228597" algn="l" defTabSz="914389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anose="05000000000000000000" pitchFamily="2" charset="2"/>
              <a:buChar char="§"/>
              <a:defRPr sz="14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791" indent="-228597" algn="l" defTabSz="914389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anose="05000000000000000000" pitchFamily="2" charset="2"/>
              <a:buChar char="§"/>
              <a:defRPr sz="14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86" indent="-228597" algn="l" defTabSz="914389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anose="05000000000000000000" pitchFamily="2" charset="2"/>
              <a:buChar char="§"/>
              <a:defRPr sz="14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57330" indent="-285746" algn="l" defTabSz="914389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anose="05000000000000000000" pitchFamily="2" charset="2"/>
              <a:buChar char="§"/>
              <a:defRPr sz="14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14524" indent="-285746" algn="l" defTabSz="914389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anose="05000000000000000000" pitchFamily="2" charset="2"/>
              <a:buChar char="§"/>
              <a:defRPr sz="14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69" indent="-228597" algn="l" defTabSz="914389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64" indent="-228597" algn="l" defTabSz="914389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58" indent="-228597" algn="l" defTabSz="914389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52" indent="-228597" algn="l" defTabSz="914389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38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SERVICES</a:t>
            </a:r>
            <a:endParaRPr kumimoji="0" lang="en-ZA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18508F40-E441-B746-6552-E986C31C9EC1}"/>
              </a:ext>
            </a:extLst>
          </p:cNvPr>
          <p:cNvSpPr/>
          <p:nvPr/>
        </p:nvSpPr>
        <p:spPr>
          <a:xfrm>
            <a:off x="4084321" y="2722817"/>
            <a:ext cx="816021" cy="853405"/>
          </a:xfrm>
          <a:custGeom>
            <a:avLst/>
            <a:gdLst>
              <a:gd name="connsiteX0" fmla="*/ 0 w 1627833"/>
              <a:gd name="connsiteY0" fmla="*/ 854110 h 854110"/>
              <a:gd name="connsiteX1" fmla="*/ 0 w 1627833"/>
              <a:gd name="connsiteY1" fmla="*/ 0 h 854110"/>
              <a:gd name="connsiteX2" fmla="*/ 1627833 w 1627833"/>
              <a:gd name="connsiteY2" fmla="*/ 0 h 854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27833" h="854110">
                <a:moveTo>
                  <a:pt x="0" y="854110"/>
                </a:moveTo>
                <a:lnTo>
                  <a:pt x="0" y="0"/>
                </a:lnTo>
                <a:lnTo>
                  <a:pt x="1627833" y="0"/>
                </a:lnTo>
              </a:path>
            </a:pathLst>
          </a:custGeom>
          <a:ln w="28575" cap="rnd">
            <a:gradFill flip="none" rotWithShape="1">
              <a:gsLst>
                <a:gs pos="0">
                  <a:schemeClr val="accent1"/>
                </a:gs>
                <a:gs pos="44000">
                  <a:schemeClr val="accent2"/>
                </a:gs>
              </a:gsLst>
              <a:lin ang="8100000" scaled="1"/>
              <a:tileRect/>
            </a:gradFill>
            <a:round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1200" cap="none" spc="0" normalizeH="0" baseline="0" noProof="0" dirty="0">
              <a:ln>
                <a:noFill/>
              </a:ln>
              <a:solidFill>
                <a:srgbClr val="292B2C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46" name="Text Placeholder 3">
            <a:extLst>
              <a:ext uri="{FF2B5EF4-FFF2-40B4-BE49-F238E27FC236}">
                <a16:creationId xmlns:a16="http://schemas.microsoft.com/office/drawing/2014/main" id="{D35F923A-32E0-4E03-761D-6D5AD2F70E16}"/>
              </a:ext>
            </a:extLst>
          </p:cNvPr>
          <p:cNvSpPr txBox="1">
            <a:spLocks/>
          </p:cNvSpPr>
          <p:nvPr/>
        </p:nvSpPr>
        <p:spPr>
          <a:xfrm rot="16200000">
            <a:off x="3507354" y="3023441"/>
            <a:ext cx="802863" cy="337178"/>
          </a:xfrm>
          <a:prstGeom prst="rect">
            <a:avLst/>
          </a:prstGeom>
        </p:spPr>
        <p:txBody>
          <a:bodyPr lIns="36000" tIns="36000" rIns="36000" bIns="36000" anchor="ctr" anchorCtr="0"/>
          <a:lstStyle>
            <a:lvl1pPr marL="228597" indent="-228597" algn="l" defTabSz="914389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anose="05000000000000000000" pitchFamily="2" charset="2"/>
              <a:buChar char="§"/>
              <a:defRPr sz="14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791" indent="-228597" algn="l" defTabSz="914389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anose="05000000000000000000" pitchFamily="2" charset="2"/>
              <a:buChar char="§"/>
              <a:defRPr sz="14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86" indent="-228597" algn="l" defTabSz="914389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anose="05000000000000000000" pitchFamily="2" charset="2"/>
              <a:buChar char="§"/>
              <a:defRPr sz="14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57330" indent="-285746" algn="l" defTabSz="914389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anose="05000000000000000000" pitchFamily="2" charset="2"/>
              <a:buChar char="§"/>
              <a:defRPr sz="14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14524" indent="-285746" algn="l" defTabSz="914389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anose="05000000000000000000" pitchFamily="2" charset="2"/>
              <a:buChar char="§"/>
              <a:defRPr sz="14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69" indent="-228597" algn="l" defTabSz="914389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64" indent="-228597" algn="l" defTabSz="914389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58" indent="-228597" algn="l" defTabSz="914389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52" indent="-228597" algn="l" defTabSz="914389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38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chemeClr val="accent1"/>
                    </a:gs>
                    <a:gs pos="100000">
                      <a:schemeClr val="accent2"/>
                    </a:gs>
                  </a:gsLst>
                  <a:lin ang="8100000" scaled="1"/>
                </a:gradFill>
                <a:effectLst/>
                <a:uLnTx/>
                <a:uFillTx/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ELECT</a:t>
            </a:r>
            <a:endParaRPr kumimoji="0" lang="en-ZA" sz="12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8100000" scaled="1"/>
              </a:gradFill>
              <a:effectLst/>
              <a:uLnTx/>
              <a:uFillTx/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75B076B4-9232-E59D-C71C-0693598ADEB8}"/>
              </a:ext>
            </a:extLst>
          </p:cNvPr>
          <p:cNvSpPr/>
          <p:nvPr/>
        </p:nvSpPr>
        <p:spPr>
          <a:xfrm rot="10800000">
            <a:off x="2484360" y="2939144"/>
            <a:ext cx="2670757" cy="2272441"/>
          </a:xfrm>
          <a:custGeom>
            <a:avLst/>
            <a:gdLst>
              <a:gd name="connsiteX0" fmla="*/ 0 w 1627833"/>
              <a:gd name="connsiteY0" fmla="*/ 854110 h 854110"/>
              <a:gd name="connsiteX1" fmla="*/ 0 w 1627833"/>
              <a:gd name="connsiteY1" fmla="*/ 0 h 854110"/>
              <a:gd name="connsiteX2" fmla="*/ 1627833 w 1627833"/>
              <a:gd name="connsiteY2" fmla="*/ 0 h 854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27833" h="854110">
                <a:moveTo>
                  <a:pt x="0" y="854110"/>
                </a:moveTo>
                <a:lnTo>
                  <a:pt x="0" y="0"/>
                </a:lnTo>
                <a:lnTo>
                  <a:pt x="1627833" y="0"/>
                </a:lnTo>
              </a:path>
            </a:pathLst>
          </a:custGeom>
          <a:ln w="28575" cap="rnd">
            <a:solidFill>
              <a:schemeClr val="accent1"/>
            </a:solidFill>
            <a:round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1200" cap="none" spc="0" normalizeH="0" baseline="0" noProof="0" dirty="0">
              <a:ln>
                <a:noFill/>
              </a:ln>
              <a:solidFill>
                <a:srgbClr val="292B2C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48" name="Text Placeholder 3">
            <a:extLst>
              <a:ext uri="{FF2B5EF4-FFF2-40B4-BE49-F238E27FC236}">
                <a16:creationId xmlns:a16="http://schemas.microsoft.com/office/drawing/2014/main" id="{38310C0D-5DC3-F6B8-F236-0FDAF938A9B0}"/>
              </a:ext>
            </a:extLst>
          </p:cNvPr>
          <p:cNvSpPr txBox="1">
            <a:spLocks/>
          </p:cNvSpPr>
          <p:nvPr/>
        </p:nvSpPr>
        <p:spPr>
          <a:xfrm>
            <a:off x="2710307" y="4851863"/>
            <a:ext cx="2368548" cy="337178"/>
          </a:xfrm>
          <a:prstGeom prst="rect">
            <a:avLst/>
          </a:prstGeom>
        </p:spPr>
        <p:txBody>
          <a:bodyPr lIns="36000" tIns="36000" rIns="36000" bIns="36000" anchor="ctr" anchorCtr="0"/>
          <a:lstStyle>
            <a:lvl1pPr marL="228597" indent="-228597" algn="l" defTabSz="914389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anose="05000000000000000000" pitchFamily="2" charset="2"/>
              <a:buChar char="§"/>
              <a:defRPr sz="14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791" indent="-228597" algn="l" defTabSz="914389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anose="05000000000000000000" pitchFamily="2" charset="2"/>
              <a:buChar char="§"/>
              <a:defRPr sz="14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86" indent="-228597" algn="l" defTabSz="914389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anose="05000000000000000000" pitchFamily="2" charset="2"/>
              <a:buChar char="§"/>
              <a:defRPr sz="14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57330" indent="-285746" algn="l" defTabSz="914389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anose="05000000000000000000" pitchFamily="2" charset="2"/>
              <a:buChar char="§"/>
              <a:defRPr sz="14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14524" indent="-285746" algn="l" defTabSz="914389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anose="05000000000000000000" pitchFamily="2" charset="2"/>
              <a:buChar char="§"/>
              <a:defRPr sz="14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69" indent="-228597" algn="l" defTabSz="914389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64" indent="-228597" algn="l" defTabSz="914389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58" indent="-228597" algn="l" defTabSz="914389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52" indent="-228597" algn="l" defTabSz="914389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38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EBEAA"/>
                </a:solidFill>
                <a:effectLst/>
                <a:uLnTx/>
                <a:uFillTx/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APPOINTS OUTSOURCES TO</a:t>
            </a:r>
            <a:endParaRPr kumimoji="0" lang="en-ZA" sz="1200" b="0" i="0" u="none" strike="noStrike" kern="1200" cap="none" spc="0" normalizeH="0" baseline="0" noProof="0" dirty="0">
              <a:ln>
                <a:noFill/>
              </a:ln>
              <a:solidFill>
                <a:srgbClr val="1EBEAA"/>
              </a:solidFill>
              <a:effectLst/>
              <a:uLnTx/>
              <a:uFillTx/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73DB53AD-8ABB-D4F3-6756-6D7A4951B208}"/>
              </a:ext>
            </a:extLst>
          </p:cNvPr>
          <p:cNvCxnSpPr>
            <a:cxnSpLocks/>
          </p:cNvCxnSpPr>
          <p:nvPr/>
        </p:nvCxnSpPr>
        <p:spPr>
          <a:xfrm>
            <a:off x="2543708" y="5632393"/>
            <a:ext cx="2611411" cy="0"/>
          </a:xfrm>
          <a:prstGeom prst="straightConnector1">
            <a:avLst/>
          </a:prstGeom>
          <a:ln w="28575" cap="rnd">
            <a:solidFill>
              <a:schemeClr val="bg1">
                <a:lumMod val="65000"/>
              </a:schemeClr>
            </a:solidFill>
            <a:round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 Placeholder 3">
            <a:extLst>
              <a:ext uri="{FF2B5EF4-FFF2-40B4-BE49-F238E27FC236}">
                <a16:creationId xmlns:a16="http://schemas.microsoft.com/office/drawing/2014/main" id="{573D9ABE-20FE-86F7-4EE8-AA8997C07B6A}"/>
              </a:ext>
            </a:extLst>
          </p:cNvPr>
          <p:cNvSpPr txBox="1">
            <a:spLocks/>
          </p:cNvSpPr>
          <p:nvPr/>
        </p:nvSpPr>
        <p:spPr>
          <a:xfrm>
            <a:off x="3309131" y="5311573"/>
            <a:ext cx="1172076" cy="337178"/>
          </a:xfrm>
          <a:prstGeom prst="rect">
            <a:avLst/>
          </a:prstGeom>
        </p:spPr>
        <p:txBody>
          <a:bodyPr lIns="36000" tIns="36000" rIns="36000" bIns="36000" anchor="ctr" anchorCtr="0"/>
          <a:lstStyle>
            <a:lvl1pPr marL="228597" indent="-228597" algn="l" defTabSz="914389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anose="05000000000000000000" pitchFamily="2" charset="2"/>
              <a:buChar char="§"/>
              <a:defRPr sz="14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791" indent="-228597" algn="l" defTabSz="914389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anose="05000000000000000000" pitchFamily="2" charset="2"/>
              <a:buChar char="§"/>
              <a:defRPr sz="14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86" indent="-228597" algn="l" defTabSz="914389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anose="05000000000000000000" pitchFamily="2" charset="2"/>
              <a:buChar char="§"/>
              <a:defRPr sz="14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57330" indent="-285746" algn="l" defTabSz="914389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anose="05000000000000000000" pitchFamily="2" charset="2"/>
              <a:buChar char="§"/>
              <a:defRPr sz="14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14524" indent="-285746" algn="l" defTabSz="914389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anose="05000000000000000000" pitchFamily="2" charset="2"/>
              <a:buChar char="§"/>
              <a:defRPr sz="14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69" indent="-228597" algn="l" defTabSz="914389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64" indent="-228597" algn="l" defTabSz="914389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58" indent="-228597" algn="l" defTabSz="914389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52" indent="-228597" algn="l" defTabSz="914389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38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REPORTS TO</a:t>
            </a:r>
            <a:endParaRPr kumimoji="0" lang="en-ZA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63788FB1-0B0C-B2B2-B658-8DF46DC6FBD5}"/>
              </a:ext>
            </a:extLst>
          </p:cNvPr>
          <p:cNvCxnSpPr>
            <a:cxnSpLocks/>
          </p:cNvCxnSpPr>
          <p:nvPr/>
        </p:nvCxnSpPr>
        <p:spPr>
          <a:xfrm flipH="1">
            <a:off x="2465078" y="6020798"/>
            <a:ext cx="2670475" cy="0"/>
          </a:xfrm>
          <a:prstGeom prst="straightConnector1">
            <a:avLst/>
          </a:prstGeom>
          <a:ln w="28575" cap="rnd">
            <a:solidFill>
              <a:schemeClr val="accent4"/>
            </a:solidFill>
            <a:round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Text Placeholder 3">
            <a:extLst>
              <a:ext uri="{FF2B5EF4-FFF2-40B4-BE49-F238E27FC236}">
                <a16:creationId xmlns:a16="http://schemas.microsoft.com/office/drawing/2014/main" id="{563DFBD3-F9CC-E6BB-D674-2450C511EFBD}"/>
              </a:ext>
            </a:extLst>
          </p:cNvPr>
          <p:cNvSpPr txBox="1">
            <a:spLocks/>
          </p:cNvSpPr>
          <p:nvPr/>
        </p:nvSpPr>
        <p:spPr>
          <a:xfrm>
            <a:off x="3371993" y="5713772"/>
            <a:ext cx="1172076" cy="337178"/>
          </a:xfrm>
          <a:prstGeom prst="rect">
            <a:avLst/>
          </a:prstGeom>
        </p:spPr>
        <p:txBody>
          <a:bodyPr lIns="36000" tIns="36000" rIns="36000" bIns="36000" anchor="ctr" anchorCtr="0"/>
          <a:lstStyle>
            <a:lvl1pPr marL="228597" indent="-228597" algn="l" defTabSz="914389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anose="05000000000000000000" pitchFamily="2" charset="2"/>
              <a:buChar char="§"/>
              <a:defRPr sz="14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791" indent="-228597" algn="l" defTabSz="914389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anose="05000000000000000000" pitchFamily="2" charset="2"/>
              <a:buChar char="§"/>
              <a:defRPr sz="14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86" indent="-228597" algn="l" defTabSz="914389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anose="05000000000000000000" pitchFamily="2" charset="2"/>
              <a:buChar char="§"/>
              <a:defRPr sz="14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57330" indent="-285746" algn="l" defTabSz="914389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anose="05000000000000000000" pitchFamily="2" charset="2"/>
              <a:buChar char="§"/>
              <a:defRPr sz="14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14524" indent="-285746" algn="l" defTabSz="914389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anose="05000000000000000000" pitchFamily="2" charset="2"/>
              <a:buChar char="§"/>
              <a:defRPr sz="14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69" indent="-228597" algn="l" defTabSz="914389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64" indent="-228597" algn="l" defTabSz="914389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58" indent="-228597" algn="l" defTabSz="914389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52" indent="-228597" algn="l" defTabSz="914389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38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B0D736"/>
                </a:solidFill>
                <a:effectLst/>
                <a:uLnTx/>
                <a:uFillTx/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OVERSEES</a:t>
            </a:r>
            <a:endParaRPr kumimoji="0" lang="en-ZA" sz="1200" b="0" i="0" u="none" strike="noStrike" kern="1200" cap="none" spc="0" normalizeH="0" baseline="0" noProof="0" dirty="0">
              <a:ln>
                <a:noFill/>
              </a:ln>
              <a:solidFill>
                <a:srgbClr val="B0D736"/>
              </a:solidFill>
              <a:effectLst/>
              <a:uLnTx/>
              <a:uFillTx/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212E4656-E06D-EB8E-AC5E-938B844DEF28}"/>
              </a:ext>
            </a:extLst>
          </p:cNvPr>
          <p:cNvGrpSpPr/>
          <p:nvPr/>
        </p:nvGrpSpPr>
        <p:grpSpPr>
          <a:xfrm rot="16200000">
            <a:off x="4417844" y="3939618"/>
            <a:ext cx="2196000" cy="337178"/>
            <a:chOff x="2772311" y="5463973"/>
            <a:chExt cx="2196000" cy="337178"/>
          </a:xfrm>
        </p:grpSpPr>
        <p:cxnSp>
          <p:nvCxnSpPr>
            <p:cNvPr id="105" name="Straight Arrow Connector 104">
              <a:extLst>
                <a:ext uri="{FF2B5EF4-FFF2-40B4-BE49-F238E27FC236}">
                  <a16:creationId xmlns:a16="http://schemas.microsoft.com/office/drawing/2014/main" id="{78ADA57C-1E55-8BA1-7A94-F2717FB312FF}"/>
                </a:ext>
              </a:extLst>
            </p:cNvPr>
            <p:cNvCxnSpPr>
              <a:cxnSpLocks/>
            </p:cNvCxnSpPr>
            <p:nvPr/>
          </p:nvCxnSpPr>
          <p:spPr>
            <a:xfrm>
              <a:off x="2772311" y="5784793"/>
              <a:ext cx="2196000" cy="0"/>
            </a:xfrm>
            <a:prstGeom prst="straightConnector1">
              <a:avLst/>
            </a:prstGeom>
            <a:ln w="28575" cap="rnd">
              <a:solidFill>
                <a:schemeClr val="accent4"/>
              </a:solidFill>
              <a:round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6" name="Text Placeholder 3">
              <a:extLst>
                <a:ext uri="{FF2B5EF4-FFF2-40B4-BE49-F238E27FC236}">
                  <a16:creationId xmlns:a16="http://schemas.microsoft.com/office/drawing/2014/main" id="{44523FDA-4910-EFB0-42DE-7C47A90BBB48}"/>
                </a:ext>
              </a:extLst>
            </p:cNvPr>
            <p:cNvSpPr txBox="1">
              <a:spLocks/>
            </p:cNvSpPr>
            <p:nvPr/>
          </p:nvSpPr>
          <p:spPr>
            <a:xfrm>
              <a:off x="2785408" y="5463973"/>
              <a:ext cx="1172076" cy="337178"/>
            </a:xfrm>
            <a:prstGeom prst="rect">
              <a:avLst/>
            </a:prstGeom>
          </p:spPr>
          <p:txBody>
            <a:bodyPr lIns="36000" tIns="36000" rIns="36000" bIns="36000" anchor="ctr" anchorCtr="0"/>
            <a:lstStyle>
              <a:lvl1pPr marL="228597" indent="-228597" algn="l" defTabSz="914389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>
                  <a:schemeClr val="tx1"/>
                </a:buClr>
                <a:buFont typeface="Wingdings" panose="05000000000000000000" pitchFamily="2" charset="2"/>
                <a:buChar char="§"/>
                <a:defRPr sz="1482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791" indent="-228597" algn="l" defTabSz="914389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>
                  <a:schemeClr val="tx1"/>
                </a:buClr>
                <a:buFont typeface="Wingdings" panose="05000000000000000000" pitchFamily="2" charset="2"/>
                <a:buChar char="§"/>
                <a:defRPr sz="1482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2986" indent="-228597" algn="l" defTabSz="914389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>
                  <a:schemeClr val="tx1"/>
                </a:buClr>
                <a:buFont typeface="Wingdings" panose="05000000000000000000" pitchFamily="2" charset="2"/>
                <a:buChar char="§"/>
                <a:defRPr sz="1482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57330" indent="-285746" algn="l" defTabSz="914389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>
                  <a:schemeClr val="tx1"/>
                </a:buClr>
                <a:buFont typeface="Wingdings" panose="05000000000000000000" pitchFamily="2" charset="2"/>
                <a:buChar char="§"/>
                <a:defRPr sz="1482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114524" indent="-285746" algn="l" defTabSz="914389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>
                  <a:schemeClr val="tx1"/>
                </a:buClr>
                <a:buFont typeface="Wingdings" panose="05000000000000000000" pitchFamily="2" charset="2"/>
                <a:buChar char="§"/>
                <a:defRPr sz="1482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569" indent="-228597" algn="l" defTabSz="914389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764" indent="-228597" algn="l" defTabSz="914389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8958" indent="-228597" algn="l" defTabSz="914389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152" indent="-228597" algn="l" defTabSz="914389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38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Tx/>
                <a:buFont typeface="Wingdings" panose="05000000000000000000" pitchFamily="2" charset="2"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B0D736"/>
                  </a:solidFill>
                  <a:effectLst/>
                  <a:uLnTx/>
                  <a:uFillTx/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REPORTS TO</a:t>
              </a:r>
              <a:endParaRPr kumimoji="0" lang="en-ZA" sz="1200" b="0" i="0" u="none" strike="noStrike" kern="1200" cap="none" spc="0" normalizeH="0" baseline="0" noProof="0" dirty="0">
                <a:ln>
                  <a:noFill/>
                </a:ln>
                <a:solidFill>
                  <a:srgbClr val="B0D736"/>
                </a:solidFill>
                <a:effectLst/>
                <a:uLnTx/>
                <a:uFillTx/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endParaRPr>
            </a:p>
          </p:txBody>
        </p:sp>
      </p:grpSp>
      <p:sp>
        <p:nvSpPr>
          <p:cNvPr id="108" name="Freeform: Shape 107">
            <a:extLst>
              <a:ext uri="{FF2B5EF4-FFF2-40B4-BE49-F238E27FC236}">
                <a16:creationId xmlns:a16="http://schemas.microsoft.com/office/drawing/2014/main" id="{AA24AC0E-6685-E813-FE2E-4E189FF4BF91}"/>
              </a:ext>
            </a:extLst>
          </p:cNvPr>
          <p:cNvSpPr/>
          <p:nvPr/>
        </p:nvSpPr>
        <p:spPr>
          <a:xfrm rot="5400000" flipH="1">
            <a:off x="5691975" y="4562247"/>
            <a:ext cx="462402" cy="510205"/>
          </a:xfrm>
          <a:custGeom>
            <a:avLst/>
            <a:gdLst>
              <a:gd name="connsiteX0" fmla="*/ 0 w 1627833"/>
              <a:gd name="connsiteY0" fmla="*/ 854110 h 854110"/>
              <a:gd name="connsiteX1" fmla="*/ 0 w 1627833"/>
              <a:gd name="connsiteY1" fmla="*/ 0 h 854110"/>
              <a:gd name="connsiteX2" fmla="*/ 1627833 w 1627833"/>
              <a:gd name="connsiteY2" fmla="*/ 0 h 854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27833" h="854110">
                <a:moveTo>
                  <a:pt x="0" y="854110"/>
                </a:moveTo>
                <a:lnTo>
                  <a:pt x="0" y="0"/>
                </a:lnTo>
                <a:lnTo>
                  <a:pt x="1627833" y="0"/>
                </a:lnTo>
              </a:path>
            </a:pathLst>
          </a:custGeom>
          <a:ln w="28575" cap="rnd">
            <a:solidFill>
              <a:schemeClr val="accent4"/>
            </a:solidFill>
            <a:round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1200" cap="none" spc="0" normalizeH="0" baseline="0" noProof="0" dirty="0">
              <a:ln>
                <a:noFill/>
              </a:ln>
              <a:solidFill>
                <a:srgbClr val="292B2C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110" name="Freeform: Shape 109">
            <a:extLst>
              <a:ext uri="{FF2B5EF4-FFF2-40B4-BE49-F238E27FC236}">
                <a16:creationId xmlns:a16="http://schemas.microsoft.com/office/drawing/2014/main" id="{5F3F5AEF-AF2A-27E8-970F-6E3F18B82428}"/>
              </a:ext>
            </a:extLst>
          </p:cNvPr>
          <p:cNvSpPr/>
          <p:nvPr/>
        </p:nvSpPr>
        <p:spPr>
          <a:xfrm flipH="1">
            <a:off x="6275566" y="2509441"/>
            <a:ext cx="575960" cy="1066781"/>
          </a:xfrm>
          <a:custGeom>
            <a:avLst/>
            <a:gdLst>
              <a:gd name="connsiteX0" fmla="*/ 0 w 1627833"/>
              <a:gd name="connsiteY0" fmla="*/ 854110 h 854110"/>
              <a:gd name="connsiteX1" fmla="*/ 0 w 1627833"/>
              <a:gd name="connsiteY1" fmla="*/ 0 h 854110"/>
              <a:gd name="connsiteX2" fmla="*/ 1627833 w 1627833"/>
              <a:gd name="connsiteY2" fmla="*/ 0 h 854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27833" h="854110">
                <a:moveTo>
                  <a:pt x="0" y="854110"/>
                </a:moveTo>
                <a:lnTo>
                  <a:pt x="0" y="0"/>
                </a:lnTo>
                <a:lnTo>
                  <a:pt x="1627833" y="0"/>
                </a:lnTo>
              </a:path>
            </a:pathLst>
          </a:custGeom>
          <a:ln w="28575" cap="rnd">
            <a:solidFill>
              <a:schemeClr val="accent3"/>
            </a:solidFill>
            <a:round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1200" cap="none" spc="0" normalizeH="0" baseline="0" noProof="0" dirty="0">
              <a:ln>
                <a:noFill/>
              </a:ln>
              <a:solidFill>
                <a:srgbClr val="292B2C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111" name="Freeform: Shape 110">
            <a:extLst>
              <a:ext uri="{FF2B5EF4-FFF2-40B4-BE49-F238E27FC236}">
                <a16:creationId xmlns:a16="http://schemas.microsoft.com/office/drawing/2014/main" id="{9EF3596F-4F55-F3A5-C4F1-1B84E40E17BC}"/>
              </a:ext>
            </a:extLst>
          </p:cNvPr>
          <p:cNvSpPr/>
          <p:nvPr/>
        </p:nvSpPr>
        <p:spPr>
          <a:xfrm>
            <a:off x="6257277" y="2296886"/>
            <a:ext cx="1265642" cy="3461657"/>
          </a:xfrm>
          <a:custGeom>
            <a:avLst/>
            <a:gdLst>
              <a:gd name="connsiteX0" fmla="*/ 0 w 1066800"/>
              <a:gd name="connsiteY0" fmla="*/ 0 h 3461657"/>
              <a:gd name="connsiteX1" fmla="*/ 1066800 w 1066800"/>
              <a:gd name="connsiteY1" fmla="*/ 0 h 3461657"/>
              <a:gd name="connsiteX2" fmla="*/ 1066800 w 1066800"/>
              <a:gd name="connsiteY2" fmla="*/ 3461657 h 3461657"/>
              <a:gd name="connsiteX3" fmla="*/ 838200 w 1066800"/>
              <a:gd name="connsiteY3" fmla="*/ 3461657 h 3461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66800" h="3461657">
                <a:moveTo>
                  <a:pt x="0" y="0"/>
                </a:moveTo>
                <a:lnTo>
                  <a:pt x="1066800" y="0"/>
                </a:lnTo>
                <a:lnTo>
                  <a:pt x="1066800" y="3461657"/>
                </a:lnTo>
                <a:lnTo>
                  <a:pt x="838200" y="3461657"/>
                </a:lnTo>
              </a:path>
            </a:pathLst>
          </a:custGeom>
          <a:noFill/>
          <a:ln w="28575" cap="rnd">
            <a:solidFill>
              <a:schemeClr val="accent1"/>
            </a:solidFill>
            <a:round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1200" cap="none" spc="0" normalizeH="0" baseline="0" noProof="0" dirty="0">
              <a:ln>
                <a:noFill/>
              </a:ln>
              <a:solidFill>
                <a:srgbClr val="E8E9EA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112" name="Text Placeholder 3">
            <a:extLst>
              <a:ext uri="{FF2B5EF4-FFF2-40B4-BE49-F238E27FC236}">
                <a16:creationId xmlns:a16="http://schemas.microsoft.com/office/drawing/2014/main" id="{FD4CEA7C-882B-E3EB-F38A-7E5828A912B5}"/>
              </a:ext>
            </a:extLst>
          </p:cNvPr>
          <p:cNvSpPr txBox="1">
            <a:spLocks/>
          </p:cNvSpPr>
          <p:nvPr/>
        </p:nvSpPr>
        <p:spPr>
          <a:xfrm rot="5400000">
            <a:off x="6780340" y="3859126"/>
            <a:ext cx="1172076" cy="337178"/>
          </a:xfrm>
          <a:prstGeom prst="rect">
            <a:avLst/>
          </a:prstGeom>
        </p:spPr>
        <p:txBody>
          <a:bodyPr lIns="36000" tIns="36000" rIns="36000" bIns="36000" anchor="ctr" anchorCtr="0"/>
          <a:lstStyle>
            <a:lvl1pPr marL="228597" indent="-228597" algn="l" defTabSz="914389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anose="05000000000000000000" pitchFamily="2" charset="2"/>
              <a:buChar char="§"/>
              <a:defRPr sz="14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791" indent="-228597" algn="l" defTabSz="914389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anose="05000000000000000000" pitchFamily="2" charset="2"/>
              <a:buChar char="§"/>
              <a:defRPr sz="14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86" indent="-228597" algn="l" defTabSz="914389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anose="05000000000000000000" pitchFamily="2" charset="2"/>
              <a:buChar char="§"/>
              <a:defRPr sz="14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57330" indent="-285746" algn="l" defTabSz="914389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anose="05000000000000000000" pitchFamily="2" charset="2"/>
              <a:buChar char="§"/>
              <a:defRPr sz="14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14524" indent="-285746" algn="l" defTabSz="914389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anose="05000000000000000000" pitchFamily="2" charset="2"/>
              <a:buChar char="§"/>
              <a:defRPr sz="14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69" indent="-228597" algn="l" defTabSz="914389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64" indent="-228597" algn="l" defTabSz="914389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58" indent="-228597" algn="l" defTabSz="914389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52" indent="-228597" algn="l" defTabSz="914389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38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EBEAA"/>
                </a:solidFill>
                <a:effectLst/>
                <a:uLnTx/>
                <a:uFillTx/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MANDATES</a:t>
            </a:r>
            <a:endParaRPr kumimoji="0" lang="en-ZA" sz="1200" b="0" i="0" u="none" strike="noStrike" kern="1200" cap="none" spc="0" normalizeH="0" baseline="0" noProof="0" dirty="0">
              <a:ln>
                <a:noFill/>
              </a:ln>
              <a:solidFill>
                <a:srgbClr val="1EBEAA"/>
              </a:solidFill>
              <a:effectLst/>
              <a:uLnTx/>
              <a:uFillTx/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13" name="Text Placeholder 3">
            <a:extLst>
              <a:ext uri="{FF2B5EF4-FFF2-40B4-BE49-F238E27FC236}">
                <a16:creationId xmlns:a16="http://schemas.microsoft.com/office/drawing/2014/main" id="{364B59D4-53AC-C1F0-C7BB-7979C939F87A}"/>
              </a:ext>
            </a:extLst>
          </p:cNvPr>
          <p:cNvSpPr txBox="1">
            <a:spLocks/>
          </p:cNvSpPr>
          <p:nvPr/>
        </p:nvSpPr>
        <p:spPr>
          <a:xfrm rot="5400000">
            <a:off x="6593059" y="2929318"/>
            <a:ext cx="878208" cy="337178"/>
          </a:xfrm>
          <a:prstGeom prst="rect">
            <a:avLst/>
          </a:prstGeom>
        </p:spPr>
        <p:txBody>
          <a:bodyPr lIns="36000" tIns="36000" rIns="36000" bIns="36000" anchor="ctr" anchorCtr="0"/>
          <a:lstStyle>
            <a:lvl1pPr marL="228597" indent="-228597" algn="l" defTabSz="914389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anose="05000000000000000000" pitchFamily="2" charset="2"/>
              <a:buChar char="§"/>
              <a:defRPr sz="14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791" indent="-228597" algn="l" defTabSz="914389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anose="05000000000000000000" pitchFamily="2" charset="2"/>
              <a:buChar char="§"/>
              <a:defRPr sz="14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86" indent="-228597" algn="l" defTabSz="914389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anose="05000000000000000000" pitchFamily="2" charset="2"/>
              <a:buChar char="§"/>
              <a:defRPr sz="14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57330" indent="-285746" algn="l" defTabSz="914389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anose="05000000000000000000" pitchFamily="2" charset="2"/>
              <a:buChar char="§"/>
              <a:defRPr sz="14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14524" indent="-285746" algn="l" defTabSz="914389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anose="05000000000000000000" pitchFamily="2" charset="2"/>
              <a:buChar char="§"/>
              <a:defRPr sz="14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69" indent="-228597" algn="l" defTabSz="914389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64" indent="-228597" algn="l" defTabSz="914389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58" indent="-228597" algn="l" defTabSz="914389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52" indent="-228597" algn="l" defTabSz="914389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38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A0D2"/>
                </a:solidFill>
                <a:effectLst/>
                <a:uLnTx/>
                <a:uFillTx/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SUPPORTS</a:t>
            </a:r>
            <a:endParaRPr kumimoji="0" lang="en-ZA" sz="1200" b="0" i="0" u="none" strike="noStrike" kern="1200" cap="none" spc="0" normalizeH="0" baseline="0" noProof="0" dirty="0">
              <a:ln>
                <a:noFill/>
              </a:ln>
              <a:solidFill>
                <a:srgbClr val="00A0D2"/>
              </a:solidFill>
              <a:effectLst/>
              <a:uLnTx/>
              <a:uFillTx/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14" name="Freeform: Shape 113">
            <a:extLst>
              <a:ext uri="{FF2B5EF4-FFF2-40B4-BE49-F238E27FC236}">
                <a16:creationId xmlns:a16="http://schemas.microsoft.com/office/drawing/2014/main" id="{D30045CC-0996-DCE6-BB11-EA0C9E09D274}"/>
              </a:ext>
            </a:extLst>
          </p:cNvPr>
          <p:cNvSpPr/>
          <p:nvPr/>
        </p:nvSpPr>
        <p:spPr>
          <a:xfrm rot="5400000">
            <a:off x="6038925" y="2989879"/>
            <a:ext cx="835508" cy="337178"/>
          </a:xfrm>
          <a:custGeom>
            <a:avLst/>
            <a:gdLst>
              <a:gd name="connsiteX0" fmla="*/ 0 w 1627833"/>
              <a:gd name="connsiteY0" fmla="*/ 854110 h 854110"/>
              <a:gd name="connsiteX1" fmla="*/ 0 w 1627833"/>
              <a:gd name="connsiteY1" fmla="*/ 0 h 854110"/>
              <a:gd name="connsiteX2" fmla="*/ 1627833 w 1627833"/>
              <a:gd name="connsiteY2" fmla="*/ 0 h 854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27833" h="854110">
                <a:moveTo>
                  <a:pt x="0" y="854110"/>
                </a:moveTo>
                <a:lnTo>
                  <a:pt x="0" y="0"/>
                </a:lnTo>
                <a:lnTo>
                  <a:pt x="1627833" y="0"/>
                </a:lnTo>
              </a:path>
            </a:pathLst>
          </a:custGeom>
          <a:ln w="28575" cap="rnd">
            <a:solidFill>
              <a:schemeClr val="accent1"/>
            </a:solidFill>
            <a:round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1200" cap="none" spc="0" normalizeH="0" baseline="0" noProof="0" dirty="0">
              <a:ln>
                <a:noFill/>
              </a:ln>
              <a:solidFill>
                <a:srgbClr val="292B2C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115" name="Text Placeholder 3">
            <a:extLst>
              <a:ext uri="{FF2B5EF4-FFF2-40B4-BE49-F238E27FC236}">
                <a16:creationId xmlns:a16="http://schemas.microsoft.com/office/drawing/2014/main" id="{A6AF7DB1-C7E2-7BFB-6782-1655E4BC5A6F}"/>
              </a:ext>
            </a:extLst>
          </p:cNvPr>
          <p:cNvSpPr txBox="1">
            <a:spLocks/>
          </p:cNvSpPr>
          <p:nvPr/>
        </p:nvSpPr>
        <p:spPr>
          <a:xfrm rot="5400000">
            <a:off x="5861644" y="3012246"/>
            <a:ext cx="1172076" cy="337178"/>
          </a:xfrm>
          <a:prstGeom prst="rect">
            <a:avLst/>
          </a:prstGeom>
        </p:spPr>
        <p:txBody>
          <a:bodyPr lIns="36000" tIns="36000" rIns="36000" bIns="36000" anchor="ctr" anchorCtr="0"/>
          <a:lstStyle>
            <a:lvl1pPr marL="228597" indent="-228597" algn="l" defTabSz="914389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anose="05000000000000000000" pitchFamily="2" charset="2"/>
              <a:buChar char="§"/>
              <a:defRPr sz="14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791" indent="-228597" algn="l" defTabSz="914389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anose="05000000000000000000" pitchFamily="2" charset="2"/>
              <a:buChar char="§"/>
              <a:defRPr sz="14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86" indent="-228597" algn="l" defTabSz="914389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anose="05000000000000000000" pitchFamily="2" charset="2"/>
              <a:buChar char="§"/>
              <a:defRPr sz="14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57330" indent="-285746" algn="l" defTabSz="914389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anose="05000000000000000000" pitchFamily="2" charset="2"/>
              <a:buChar char="§"/>
              <a:defRPr sz="14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14524" indent="-285746" algn="l" defTabSz="914389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anose="05000000000000000000" pitchFamily="2" charset="2"/>
              <a:buChar char="§"/>
              <a:defRPr sz="14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69" indent="-228597" algn="l" defTabSz="914389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64" indent="-228597" algn="l" defTabSz="914389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58" indent="-228597" algn="l" defTabSz="914389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52" indent="-228597" algn="l" defTabSz="914389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38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EBEAA"/>
                </a:solidFill>
                <a:effectLst/>
                <a:uLnTx/>
                <a:uFillTx/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APPOINTS</a:t>
            </a:r>
            <a:endParaRPr kumimoji="0" lang="en-ZA" sz="1200" b="0" i="0" u="none" strike="noStrike" kern="1200" cap="none" spc="0" normalizeH="0" baseline="0" noProof="0" dirty="0">
              <a:ln>
                <a:noFill/>
              </a:ln>
              <a:solidFill>
                <a:srgbClr val="1EBEAA"/>
              </a:solidFill>
              <a:effectLst/>
              <a:uLnTx/>
              <a:uFillTx/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C485279-AEBF-4135-3FC5-B0C225E156A1}"/>
              </a:ext>
            </a:extLst>
          </p:cNvPr>
          <p:cNvSpPr txBox="1"/>
          <p:nvPr/>
        </p:nvSpPr>
        <p:spPr>
          <a:xfrm>
            <a:off x="2193597" y="2757403"/>
            <a:ext cx="14167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38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chemeClr val="accent1"/>
                    </a:gs>
                    <a:gs pos="100000">
                      <a:schemeClr val="accent2"/>
                    </a:gs>
                  </a:gsLst>
                  <a:lin ang="8100000" scaled="1"/>
                </a:gradFill>
                <a:effectLst/>
                <a:uLnTx/>
                <a:uFillTx/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BELONG </a:t>
            </a:r>
            <a:br>
              <a:rPr kumimoji="0" lang="en-US" sz="12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chemeClr val="accent1"/>
                    </a:gs>
                    <a:gs pos="100000">
                      <a:schemeClr val="accent2"/>
                    </a:gs>
                  </a:gsLst>
                  <a:lin ang="8100000" scaled="1"/>
                </a:gradFill>
                <a:effectLst/>
                <a:uLnTx/>
                <a:uFillTx/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</a:b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chemeClr val="accent1"/>
                    </a:gs>
                    <a:gs pos="100000">
                      <a:schemeClr val="accent2"/>
                    </a:gs>
                  </a:gsLst>
                  <a:lin ang="8100000" scaled="1"/>
                </a:gradFill>
                <a:effectLst/>
                <a:uLnTx/>
                <a:uFillTx/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TO</a:t>
            </a: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03089F28-24B2-955D-B6D3-733A3180144A}"/>
              </a:ext>
            </a:extLst>
          </p:cNvPr>
          <p:cNvSpPr/>
          <p:nvPr/>
        </p:nvSpPr>
        <p:spPr>
          <a:xfrm flipH="1">
            <a:off x="2489700" y="2720231"/>
            <a:ext cx="816021" cy="853405"/>
          </a:xfrm>
          <a:custGeom>
            <a:avLst/>
            <a:gdLst>
              <a:gd name="connsiteX0" fmla="*/ 0 w 1627833"/>
              <a:gd name="connsiteY0" fmla="*/ 854110 h 854110"/>
              <a:gd name="connsiteX1" fmla="*/ 0 w 1627833"/>
              <a:gd name="connsiteY1" fmla="*/ 0 h 854110"/>
              <a:gd name="connsiteX2" fmla="*/ 1627833 w 1627833"/>
              <a:gd name="connsiteY2" fmla="*/ 0 h 854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27833" h="854110">
                <a:moveTo>
                  <a:pt x="0" y="854110"/>
                </a:moveTo>
                <a:lnTo>
                  <a:pt x="0" y="0"/>
                </a:lnTo>
                <a:lnTo>
                  <a:pt x="1627833" y="0"/>
                </a:lnTo>
              </a:path>
            </a:pathLst>
          </a:custGeom>
          <a:ln w="28575" cap="rnd">
            <a:gradFill flip="none" rotWithShape="1">
              <a:gsLst>
                <a:gs pos="0">
                  <a:schemeClr val="accent1"/>
                </a:gs>
                <a:gs pos="44000">
                  <a:schemeClr val="accent2"/>
                </a:gs>
              </a:gsLst>
              <a:lin ang="8100000" scaled="1"/>
              <a:tileRect/>
            </a:gradFill>
            <a:round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1200" cap="none" spc="0" normalizeH="0" baseline="0" noProof="0" dirty="0">
              <a:ln>
                <a:noFill/>
              </a:ln>
              <a:solidFill>
                <a:srgbClr val="292B2C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D674656E-E380-B7DD-B5C7-19EAC8913D18}"/>
              </a:ext>
            </a:extLst>
          </p:cNvPr>
          <p:cNvGrpSpPr/>
          <p:nvPr/>
        </p:nvGrpSpPr>
        <p:grpSpPr>
          <a:xfrm>
            <a:off x="394086" y="1756126"/>
            <a:ext cx="11412152" cy="64451"/>
            <a:chOff x="394086" y="1756126"/>
            <a:chExt cx="11412152" cy="64451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1"/>
          </a:gradFill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56CBBAE8-2B85-7B8C-2DD1-511ACC037795}"/>
                </a:ext>
              </a:extLst>
            </p:cNvPr>
            <p:cNvSpPr/>
            <p:nvPr/>
          </p:nvSpPr>
          <p:spPr>
            <a:xfrm>
              <a:off x="394086" y="1756126"/>
              <a:ext cx="7453445" cy="6445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3E2E4E49-22FA-C6D7-57EF-24D462B55E33}"/>
                </a:ext>
              </a:extLst>
            </p:cNvPr>
            <p:cNvSpPr/>
            <p:nvPr/>
          </p:nvSpPr>
          <p:spPr>
            <a:xfrm>
              <a:off x="8030245" y="1756126"/>
              <a:ext cx="3775993" cy="6445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45459353-8F50-7806-BE89-A0576C307109}"/>
              </a:ext>
            </a:extLst>
          </p:cNvPr>
          <p:cNvSpPr txBox="1"/>
          <p:nvPr/>
        </p:nvSpPr>
        <p:spPr>
          <a:xfrm>
            <a:off x="388938" y="1236699"/>
            <a:ext cx="7453445" cy="519427"/>
          </a:xfrm>
          <a:prstGeom prst="round2SameRect">
            <a:avLst/>
          </a:prstGeom>
          <a:gradFill>
            <a:gsLst>
              <a:gs pos="0">
                <a:srgbClr val="FFFFFF"/>
              </a:gs>
              <a:gs pos="100000">
                <a:srgbClr val="FFFFFF">
                  <a:lumMod val="95000"/>
                </a:srgbClr>
              </a:gs>
            </a:gsLst>
            <a:lin ang="5400000" scaled="1"/>
          </a:gradFill>
          <a:ln w="12700">
            <a:solidFill>
              <a:srgbClr val="FFFFFF"/>
            </a:solidFill>
          </a:ln>
          <a:effectLst>
            <a:outerShdw blurRad="50800" dist="38100" dir="2700000" algn="tl" rotWithShape="0">
              <a:schemeClr val="bg1">
                <a:lumMod val="75000"/>
                <a:alpha val="40000"/>
              </a:schemeClr>
            </a:outerShdw>
          </a:effectLst>
        </p:spPr>
        <p:txBody>
          <a:bodyPr wrap="square" lIns="36000" tIns="36000" rIns="36000" bIns="36000" rtlCol="0" anchor="ctr" anchorCtr="0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i="0" u="none" strike="noStrike" kern="0" cap="none" normalizeH="0" noProof="0" dirty="0">
                <a:ln>
                  <a:noFill/>
                </a:ln>
                <a:effectLst/>
                <a:uLnTx/>
                <a:uFillTx/>
                <a:latin typeface="+mj-lt"/>
              </a:rPr>
              <a:t>OUR GOVERNANCE STRUCTURES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B77B91F-547D-47AF-6194-48DB40AB9175}"/>
              </a:ext>
            </a:extLst>
          </p:cNvPr>
          <p:cNvSpPr txBox="1"/>
          <p:nvPr/>
        </p:nvSpPr>
        <p:spPr>
          <a:xfrm>
            <a:off x="8030244" y="1236699"/>
            <a:ext cx="3775993" cy="519427"/>
          </a:xfrm>
          <a:prstGeom prst="round2SameRect">
            <a:avLst/>
          </a:prstGeom>
          <a:gradFill>
            <a:gsLst>
              <a:gs pos="0">
                <a:srgbClr val="FFFFFF"/>
              </a:gs>
              <a:gs pos="100000">
                <a:srgbClr val="FFFFFF">
                  <a:lumMod val="95000"/>
                </a:srgbClr>
              </a:gs>
            </a:gsLst>
            <a:lin ang="5400000" scaled="1"/>
          </a:gradFill>
          <a:ln w="12700">
            <a:solidFill>
              <a:srgbClr val="FFFFFF"/>
            </a:solidFill>
          </a:ln>
          <a:effectLst>
            <a:outerShdw blurRad="50800" dist="38100" dir="2700000" algn="tl" rotWithShape="0">
              <a:schemeClr val="bg1">
                <a:lumMod val="75000"/>
                <a:alpha val="40000"/>
              </a:schemeClr>
            </a:outerShdw>
          </a:effectLst>
        </p:spPr>
        <p:txBody>
          <a:bodyPr wrap="square" lIns="36000" tIns="36000" rIns="36000" bIns="36000" rtlCol="0" anchor="ctr" anchorCtr="0">
            <a:noAutofit/>
          </a:bodyPr>
          <a:lstStyle/>
          <a:p>
            <a:pPr algn="ctr" defTabSz="457200">
              <a:lnSpc>
                <a:spcPts val="1600"/>
              </a:lnSpc>
              <a:defRPr/>
            </a:pPr>
            <a:r>
              <a:rPr lang="en-US" sz="1600" kern="0" dirty="0">
                <a:latin typeface="+mj-lt"/>
              </a:rPr>
              <a:t>TO PROMOTE DESIRED OUTCOMES</a:t>
            </a:r>
            <a:br>
              <a:rPr lang="en-US" sz="1600" kern="0" dirty="0">
                <a:latin typeface="+mj-lt"/>
              </a:rPr>
            </a:br>
            <a:r>
              <a:rPr lang="en-US" sz="1600" kern="0" dirty="0">
                <a:latin typeface="+mj-lt"/>
              </a:rPr>
              <a:t>IN ACCORDANCE WITH KING IV</a:t>
            </a:r>
          </a:p>
        </p:txBody>
      </p:sp>
    </p:spTree>
    <p:extLst>
      <p:ext uri="{BB962C8B-B14F-4D97-AF65-F5344CB8AC3E}">
        <p14:creationId xmlns:p14="http://schemas.microsoft.com/office/powerpoint/2010/main" val="21041488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936" y="388938"/>
            <a:ext cx="11417302" cy="342584"/>
          </a:xfrm>
        </p:spPr>
        <p:txBody>
          <a:bodyPr/>
          <a:lstStyle/>
          <a:p>
            <a:r>
              <a:rPr lang="en-ZA" dirty="0"/>
              <a:t>Roles, responsibilities and fiduciary duties of Trustees</a:t>
            </a:r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17345E11-4831-F88A-E845-D0DE49E72C4E}"/>
              </a:ext>
            </a:extLst>
          </p:cNvPr>
          <p:cNvSpPr/>
          <p:nvPr/>
        </p:nvSpPr>
        <p:spPr>
          <a:xfrm>
            <a:off x="4520848" y="2167852"/>
            <a:ext cx="3150302" cy="3150304"/>
          </a:xfrm>
          <a:custGeom>
            <a:avLst/>
            <a:gdLst>
              <a:gd name="connsiteX0" fmla="*/ 3106015 w 3106014"/>
              <a:gd name="connsiteY0" fmla="*/ 1553007 h 3106014"/>
              <a:gd name="connsiteX1" fmla="*/ 1553007 w 3106014"/>
              <a:gd name="connsiteY1" fmla="*/ 3106015 h 3106014"/>
              <a:gd name="connsiteX2" fmla="*/ 0 w 3106014"/>
              <a:gd name="connsiteY2" fmla="*/ 1553007 h 3106014"/>
              <a:gd name="connsiteX3" fmla="*/ 1553007 w 3106014"/>
              <a:gd name="connsiteY3" fmla="*/ 0 h 3106014"/>
              <a:gd name="connsiteX4" fmla="*/ 3106015 w 3106014"/>
              <a:gd name="connsiteY4" fmla="*/ 1553007 h 3106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06014" h="3106014">
                <a:moveTo>
                  <a:pt x="3106015" y="1553007"/>
                </a:moveTo>
                <a:cubicBezTo>
                  <a:pt x="3106015" y="2410709"/>
                  <a:pt x="2410710" y="3106015"/>
                  <a:pt x="1553007" y="3106015"/>
                </a:cubicBezTo>
                <a:cubicBezTo>
                  <a:pt x="695305" y="3106015"/>
                  <a:pt x="0" y="2410709"/>
                  <a:pt x="0" y="1553007"/>
                </a:cubicBezTo>
                <a:cubicBezTo>
                  <a:pt x="0" y="695305"/>
                  <a:pt x="695305" y="0"/>
                  <a:pt x="1553007" y="0"/>
                </a:cubicBezTo>
                <a:cubicBezTo>
                  <a:pt x="2410709" y="0"/>
                  <a:pt x="3106015" y="695305"/>
                  <a:pt x="3106015" y="1553007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rgbClr val="FFFFFF">
                  <a:lumMod val="95000"/>
                </a:srgbClr>
              </a:gs>
            </a:gsLst>
            <a:lin ang="5400000" scaled="1"/>
          </a:gradFill>
          <a:ln w="12700">
            <a:solidFill>
              <a:srgbClr val="FFFFFF"/>
            </a:solidFill>
          </a:ln>
          <a:effectLst>
            <a:outerShdw blurRad="50800" dist="38100" dir="2700000" algn="tl" rotWithShape="0">
              <a:schemeClr val="bg1">
                <a:lumMod val="75000"/>
                <a:alpha val="40000"/>
              </a:schemeClr>
            </a:outerShdw>
          </a:effectLst>
        </p:spPr>
        <p:txBody>
          <a:bodyPr wrap="square" lIns="36000" tIns="36000" rIns="36000" bIns="36000" rtlCol="0" anchor="ctr" anchorCtr="0">
            <a:noAutofit/>
          </a:bodyPr>
          <a:lstStyle/>
          <a:p>
            <a:pPr algn="ctr" defTabSz="457200"/>
            <a:endParaRPr lang="en-ZA" sz="1600" kern="0" dirty="0">
              <a:latin typeface="+mj-lt"/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9096AB98-7AD4-86F3-423E-5224E5F26E38}"/>
              </a:ext>
            </a:extLst>
          </p:cNvPr>
          <p:cNvSpPr/>
          <p:nvPr/>
        </p:nvSpPr>
        <p:spPr>
          <a:xfrm>
            <a:off x="8334553" y="2275002"/>
            <a:ext cx="3404366" cy="722717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FFFF"/>
              </a:gs>
              <a:gs pos="100000">
                <a:srgbClr val="FFFFFF">
                  <a:lumMod val="95000"/>
                </a:srgbClr>
              </a:gs>
            </a:gsLst>
            <a:lin ang="5400000" scaled="1"/>
          </a:gradFill>
          <a:ln w="12700">
            <a:solidFill>
              <a:srgbClr val="FFFFFF"/>
            </a:solidFill>
          </a:ln>
          <a:effectLst>
            <a:outerShdw blurRad="50800" dist="38100" dir="2700000" algn="tl" rotWithShape="0">
              <a:schemeClr val="bg1">
                <a:lumMod val="75000"/>
                <a:alpha val="40000"/>
              </a:schemeClr>
            </a:outerShdw>
          </a:effectLst>
        </p:spPr>
        <p:txBody>
          <a:bodyPr wrap="square" lIns="612000" tIns="36000" rIns="36000" bIns="36000" rtlCol="0" anchor="ctr" anchorCtr="0">
            <a:noAutofit/>
          </a:bodyPr>
          <a:lstStyle/>
          <a:p>
            <a:r>
              <a:rPr lang="en-ZA" sz="1400" dirty="0"/>
              <a:t>Compliance with the Scheme Rules, the Medical Schemes Act and other legislation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397E1DEB-FB63-B39B-37E5-288394CDF544}"/>
              </a:ext>
            </a:extLst>
          </p:cNvPr>
          <p:cNvSpPr/>
          <p:nvPr/>
        </p:nvSpPr>
        <p:spPr>
          <a:xfrm>
            <a:off x="7576547" y="1220932"/>
            <a:ext cx="3404366" cy="722717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FFFF"/>
              </a:gs>
              <a:gs pos="100000">
                <a:srgbClr val="FFFFFF">
                  <a:lumMod val="95000"/>
                </a:srgbClr>
              </a:gs>
            </a:gsLst>
            <a:lin ang="5400000" scaled="1"/>
          </a:gradFill>
          <a:ln w="12700">
            <a:solidFill>
              <a:srgbClr val="FFFFFF"/>
            </a:solidFill>
          </a:ln>
          <a:effectLst>
            <a:outerShdw blurRad="50800" dist="38100" dir="2700000" algn="tl" rotWithShape="0">
              <a:schemeClr val="bg1">
                <a:lumMod val="75000"/>
                <a:alpha val="40000"/>
              </a:schemeClr>
            </a:outerShdw>
          </a:effectLst>
        </p:spPr>
        <p:txBody>
          <a:bodyPr wrap="square" lIns="612000" tIns="36000" rIns="36000" bIns="36000" rtlCol="0" anchor="ctr" anchorCtr="0">
            <a:noAutofit/>
          </a:bodyPr>
          <a:lstStyle/>
          <a:p>
            <a:r>
              <a:rPr lang="en-US" sz="1400" dirty="0"/>
              <a:t>Provision of administration and managed care services </a:t>
            </a: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7E12B573-5F3F-9622-2092-E9D4FA4C5C51}"/>
              </a:ext>
            </a:extLst>
          </p:cNvPr>
          <p:cNvSpPr/>
          <p:nvPr/>
        </p:nvSpPr>
        <p:spPr>
          <a:xfrm>
            <a:off x="8334528" y="4487815"/>
            <a:ext cx="3404398" cy="722742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FFFF"/>
              </a:gs>
              <a:gs pos="100000">
                <a:srgbClr val="FFFFFF">
                  <a:lumMod val="95000"/>
                </a:srgbClr>
              </a:gs>
            </a:gsLst>
            <a:lin ang="5400000" scaled="1"/>
          </a:gradFill>
          <a:ln w="12700">
            <a:solidFill>
              <a:srgbClr val="FFFFFF"/>
            </a:solidFill>
          </a:ln>
          <a:effectLst>
            <a:outerShdw blurRad="50800" dist="38100" dir="2700000" algn="tl" rotWithShape="0">
              <a:schemeClr val="bg1">
                <a:lumMod val="75000"/>
                <a:alpha val="40000"/>
              </a:schemeClr>
            </a:outerShdw>
          </a:effectLst>
        </p:spPr>
        <p:txBody>
          <a:bodyPr wrap="square" lIns="612000" tIns="36000" rIns="36000" bIns="36000" rtlCol="0" anchor="ctr" anchorCtr="0">
            <a:noAutofit/>
          </a:bodyPr>
          <a:lstStyle/>
          <a:p>
            <a:r>
              <a:rPr lang="en-US" sz="1400" dirty="0"/>
              <a:t>Financial and other </a:t>
            </a:r>
            <a:br>
              <a:rPr lang="en-US" sz="1400" dirty="0"/>
            </a:br>
            <a:r>
              <a:rPr lang="en-US" sz="1400" dirty="0"/>
              <a:t>control systems </a:t>
            </a: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E998FE08-723C-28F2-0A3D-C4D2E521D838}"/>
              </a:ext>
            </a:extLst>
          </p:cNvPr>
          <p:cNvSpPr/>
          <p:nvPr/>
        </p:nvSpPr>
        <p:spPr>
          <a:xfrm>
            <a:off x="7576547" y="5529579"/>
            <a:ext cx="3404366" cy="722717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FFFF"/>
              </a:gs>
              <a:gs pos="100000">
                <a:srgbClr val="FFFFFF">
                  <a:lumMod val="95000"/>
                </a:srgbClr>
              </a:gs>
            </a:gsLst>
            <a:lin ang="5400000" scaled="1"/>
          </a:gradFill>
          <a:ln w="12700">
            <a:solidFill>
              <a:srgbClr val="FFFFFF"/>
            </a:solidFill>
          </a:ln>
          <a:effectLst>
            <a:outerShdw blurRad="50800" dist="38100" dir="2700000" algn="tl" rotWithShape="0">
              <a:schemeClr val="bg1">
                <a:lumMod val="75000"/>
                <a:alpha val="40000"/>
              </a:schemeClr>
            </a:outerShdw>
          </a:effectLst>
        </p:spPr>
        <p:txBody>
          <a:bodyPr wrap="square" lIns="612000" tIns="36000" rIns="36000" bIns="36000" rtlCol="0" anchor="ctr" anchorCtr="0">
            <a:noAutofit/>
          </a:bodyPr>
          <a:lstStyle/>
          <a:p>
            <a:r>
              <a:rPr lang="en-ZA" sz="1400" dirty="0"/>
              <a:t>Investment strategy </a:t>
            </a:r>
            <a:br>
              <a:rPr lang="en-ZA" sz="1400" dirty="0"/>
            </a:br>
            <a:r>
              <a:rPr lang="en-ZA" sz="1400" dirty="0"/>
              <a:t>and returns </a:t>
            </a: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B1DF28CC-5B92-1608-8FA9-98F1B95E82D5}"/>
              </a:ext>
            </a:extLst>
          </p:cNvPr>
          <p:cNvSpPr/>
          <p:nvPr/>
        </p:nvSpPr>
        <p:spPr>
          <a:xfrm>
            <a:off x="8549797" y="3352731"/>
            <a:ext cx="3404398" cy="722742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FFFF"/>
              </a:gs>
              <a:gs pos="100000">
                <a:srgbClr val="FFFFFF">
                  <a:lumMod val="95000"/>
                </a:srgbClr>
              </a:gs>
            </a:gsLst>
            <a:lin ang="5400000" scaled="1"/>
          </a:gradFill>
          <a:ln w="12700">
            <a:solidFill>
              <a:srgbClr val="FFFFFF"/>
            </a:solidFill>
          </a:ln>
          <a:effectLst>
            <a:outerShdw blurRad="50800" dist="38100" dir="2700000" algn="tl" rotWithShape="0">
              <a:schemeClr val="bg1">
                <a:lumMod val="75000"/>
                <a:alpha val="40000"/>
              </a:schemeClr>
            </a:outerShdw>
          </a:effectLst>
        </p:spPr>
        <p:txBody>
          <a:bodyPr wrap="square" lIns="612000" tIns="36000" rIns="36000" bIns="36000" rtlCol="0" anchor="ctr" anchorCtr="0">
            <a:noAutofit/>
          </a:bodyPr>
          <a:lstStyle/>
          <a:p>
            <a:r>
              <a:rPr lang="en-US" sz="1400" dirty="0"/>
              <a:t>Innovation and improvement of operations </a:t>
            </a: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1B439FAB-9826-7E05-A6A9-1480384B55E3}"/>
              </a:ext>
            </a:extLst>
          </p:cNvPr>
          <p:cNvSpPr/>
          <p:nvPr/>
        </p:nvSpPr>
        <p:spPr>
          <a:xfrm>
            <a:off x="549893" y="2275226"/>
            <a:ext cx="3307553" cy="722717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FFFF"/>
              </a:gs>
              <a:gs pos="100000">
                <a:srgbClr val="FFFFFF">
                  <a:lumMod val="95000"/>
                </a:srgbClr>
              </a:gs>
            </a:gsLst>
            <a:lin ang="5400000" scaled="1"/>
          </a:gradFill>
          <a:ln w="12700">
            <a:solidFill>
              <a:srgbClr val="FFFFFF"/>
            </a:solidFill>
          </a:ln>
          <a:effectLst>
            <a:outerShdw blurRad="50800" dist="38100" dir="2700000" algn="tl" rotWithShape="0">
              <a:schemeClr val="bg1">
                <a:lumMod val="75000"/>
                <a:alpha val="40000"/>
              </a:schemeClr>
            </a:outerShdw>
          </a:effectLst>
        </p:spPr>
        <p:txBody>
          <a:bodyPr wrap="square" lIns="36000" tIns="36000" rIns="612000" bIns="36000" rtlCol="0" anchor="ctr" anchorCtr="0">
            <a:noAutofit/>
          </a:bodyPr>
          <a:lstStyle/>
          <a:p>
            <a:pPr algn="r"/>
            <a:r>
              <a:rPr lang="en-ZA" sz="1400" dirty="0"/>
              <a:t>Strategic risk management </a:t>
            </a:r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45E9CEB2-81AB-1608-2C25-48ACEB1899DC}"/>
              </a:ext>
            </a:extLst>
          </p:cNvPr>
          <p:cNvSpPr/>
          <p:nvPr/>
        </p:nvSpPr>
        <p:spPr>
          <a:xfrm>
            <a:off x="1307924" y="1233488"/>
            <a:ext cx="3307553" cy="722717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FFFF"/>
              </a:gs>
              <a:gs pos="100000">
                <a:srgbClr val="FFFFFF">
                  <a:lumMod val="95000"/>
                </a:srgbClr>
              </a:gs>
            </a:gsLst>
            <a:lin ang="5400000" scaled="1"/>
          </a:gradFill>
          <a:ln w="12700">
            <a:solidFill>
              <a:srgbClr val="FFFFFF"/>
            </a:solidFill>
          </a:ln>
          <a:effectLst>
            <a:outerShdw blurRad="50800" dist="38100" dir="2700000" algn="tl" rotWithShape="0">
              <a:schemeClr val="bg1">
                <a:lumMod val="75000"/>
                <a:alpha val="40000"/>
              </a:schemeClr>
            </a:outerShdw>
          </a:effectLst>
        </p:spPr>
        <p:txBody>
          <a:bodyPr wrap="square" lIns="36000" tIns="36000" rIns="612000" bIns="36000" rtlCol="0" anchor="ctr" anchorCtr="0">
            <a:noAutofit/>
          </a:bodyPr>
          <a:lstStyle/>
          <a:p>
            <a:pPr algn="r"/>
            <a:r>
              <a:rPr lang="en-GB" sz="1400" dirty="0"/>
              <a:t>Scheme sustainability</a:t>
            </a:r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76A06BA4-0663-C299-024E-30BA68762C72}"/>
              </a:ext>
            </a:extLst>
          </p:cNvPr>
          <p:cNvSpPr/>
          <p:nvPr/>
        </p:nvSpPr>
        <p:spPr>
          <a:xfrm>
            <a:off x="549888" y="4488064"/>
            <a:ext cx="3307583" cy="722742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FFFF"/>
              </a:gs>
              <a:gs pos="100000">
                <a:srgbClr val="FFFFFF">
                  <a:lumMod val="95000"/>
                </a:srgbClr>
              </a:gs>
            </a:gsLst>
            <a:lin ang="5400000" scaled="1"/>
          </a:gradFill>
          <a:ln w="12700">
            <a:solidFill>
              <a:srgbClr val="FFFFFF"/>
            </a:solidFill>
          </a:ln>
          <a:effectLst>
            <a:outerShdw blurRad="50800" dist="38100" dir="2700000" algn="tl" rotWithShape="0">
              <a:schemeClr val="bg1">
                <a:lumMod val="75000"/>
                <a:alpha val="40000"/>
              </a:schemeClr>
            </a:outerShdw>
          </a:effectLst>
        </p:spPr>
        <p:txBody>
          <a:bodyPr wrap="square" lIns="36000" tIns="36000" rIns="612000" bIns="36000" rtlCol="0" anchor="ctr" anchorCtr="0">
            <a:noAutofit/>
          </a:bodyPr>
          <a:lstStyle/>
          <a:p>
            <a:pPr algn="r"/>
            <a:r>
              <a:rPr lang="en-ZA" sz="1400" dirty="0"/>
              <a:t>Protection of </a:t>
            </a:r>
            <a:br>
              <a:rPr lang="en-ZA" sz="1400" dirty="0"/>
            </a:br>
            <a:r>
              <a:rPr lang="en-ZA" sz="1400" dirty="0"/>
              <a:t>beneficiaries’ interests</a:t>
            </a: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8BFC06D6-8D0A-CD51-E36F-0AC170784E9C}"/>
              </a:ext>
            </a:extLst>
          </p:cNvPr>
          <p:cNvSpPr/>
          <p:nvPr/>
        </p:nvSpPr>
        <p:spPr>
          <a:xfrm>
            <a:off x="1307894" y="5529778"/>
            <a:ext cx="3307583" cy="722742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FFFF"/>
              </a:gs>
              <a:gs pos="100000">
                <a:srgbClr val="FFFFFF">
                  <a:lumMod val="95000"/>
                </a:srgbClr>
              </a:gs>
            </a:gsLst>
            <a:lin ang="5400000" scaled="1"/>
          </a:gradFill>
          <a:ln w="12700">
            <a:solidFill>
              <a:srgbClr val="FFFFFF"/>
            </a:solidFill>
          </a:ln>
          <a:effectLst>
            <a:outerShdw blurRad="50800" dist="38100" dir="2700000" algn="tl" rotWithShape="0">
              <a:schemeClr val="bg1">
                <a:lumMod val="75000"/>
                <a:alpha val="40000"/>
              </a:schemeClr>
            </a:outerShdw>
          </a:effectLst>
        </p:spPr>
        <p:txBody>
          <a:bodyPr wrap="square" lIns="36000" tIns="36000" rIns="612000" bIns="36000" rtlCol="0" anchor="ctr" anchorCtr="0">
            <a:noAutofit/>
          </a:bodyPr>
          <a:lstStyle/>
          <a:p>
            <a:pPr algn="r"/>
            <a:r>
              <a:rPr lang="en-ZA" sz="1400" dirty="0"/>
              <a:t>Benefit design and implementation</a:t>
            </a:r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24F8D5AE-C093-1425-D1C5-A096498B44ED}"/>
              </a:ext>
            </a:extLst>
          </p:cNvPr>
          <p:cNvSpPr/>
          <p:nvPr/>
        </p:nvSpPr>
        <p:spPr>
          <a:xfrm>
            <a:off x="322262" y="3352955"/>
            <a:ext cx="3307583" cy="722742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FFFF"/>
              </a:gs>
              <a:gs pos="100000">
                <a:srgbClr val="FFFFFF">
                  <a:lumMod val="95000"/>
                </a:srgbClr>
              </a:gs>
            </a:gsLst>
            <a:lin ang="5400000" scaled="1"/>
          </a:gradFill>
          <a:ln w="12700">
            <a:solidFill>
              <a:srgbClr val="FFFFFF"/>
            </a:solidFill>
          </a:ln>
          <a:effectLst>
            <a:outerShdw blurRad="50800" dist="38100" dir="2700000" algn="tl" rotWithShape="0">
              <a:schemeClr val="bg1">
                <a:lumMod val="75000"/>
                <a:alpha val="40000"/>
              </a:schemeClr>
            </a:outerShdw>
          </a:effectLst>
        </p:spPr>
        <p:txBody>
          <a:bodyPr wrap="square" lIns="36000" tIns="36000" rIns="612000" bIns="36000" rtlCol="0" anchor="ctr" anchorCtr="0">
            <a:noAutofit/>
          </a:bodyPr>
          <a:lstStyle/>
          <a:p>
            <a:pPr algn="r"/>
            <a:r>
              <a:rPr lang="en-ZA" sz="1400" dirty="0"/>
              <a:t>Stakeholder relations </a:t>
            </a:r>
            <a:br>
              <a:rPr lang="en-ZA" sz="1400" dirty="0"/>
            </a:br>
            <a:r>
              <a:rPr lang="en-ZA" sz="1400" dirty="0"/>
              <a:t>and communication</a:t>
            </a:r>
          </a:p>
        </p:txBody>
      </p:sp>
      <p:grpSp>
        <p:nvGrpSpPr>
          <p:cNvPr id="223" name="Group 222">
            <a:extLst>
              <a:ext uri="{FF2B5EF4-FFF2-40B4-BE49-F238E27FC236}">
                <a16:creationId xmlns:a16="http://schemas.microsoft.com/office/drawing/2014/main" id="{DF31E430-4977-CB84-629E-880D3201119D}"/>
              </a:ext>
            </a:extLst>
          </p:cNvPr>
          <p:cNvGrpSpPr/>
          <p:nvPr/>
        </p:nvGrpSpPr>
        <p:grpSpPr>
          <a:xfrm>
            <a:off x="3627145" y="1756237"/>
            <a:ext cx="4937708" cy="3952209"/>
            <a:chOff x="3627145" y="1756237"/>
            <a:chExt cx="4937708" cy="3952209"/>
          </a:xfr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16200000" scaled="1"/>
            <a:tileRect/>
          </a:gradFill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3112C04-2C45-52D1-952B-1762ACEB829F}"/>
                </a:ext>
              </a:extLst>
            </p:cNvPr>
            <p:cNvSpPr/>
            <p:nvPr/>
          </p:nvSpPr>
          <p:spPr>
            <a:xfrm>
              <a:off x="6474453" y="1977998"/>
              <a:ext cx="1427389" cy="3529962"/>
            </a:xfrm>
            <a:custGeom>
              <a:avLst/>
              <a:gdLst>
                <a:gd name="connsiteX0" fmla="*/ 6239 w 1657542"/>
                <a:gd name="connsiteY0" fmla="*/ 4099136 h 4099135"/>
                <a:gd name="connsiteX1" fmla="*/ 0 w 1657542"/>
                <a:gd name="connsiteY1" fmla="*/ 4070288 h 4099135"/>
                <a:gd name="connsiteX2" fmla="*/ 1628028 w 1657542"/>
                <a:gd name="connsiteY2" fmla="*/ 2049568 h 4099135"/>
                <a:gd name="connsiteX3" fmla="*/ 0 w 1657542"/>
                <a:gd name="connsiteY3" fmla="*/ 28848 h 4099135"/>
                <a:gd name="connsiteX4" fmla="*/ 6239 w 1657542"/>
                <a:gd name="connsiteY4" fmla="*/ 0 h 4099135"/>
                <a:gd name="connsiteX5" fmla="*/ 1185912 w 1657542"/>
                <a:gd name="connsiteY5" fmla="*/ 724468 h 4099135"/>
                <a:gd name="connsiteX6" fmla="*/ 1532286 w 1657542"/>
                <a:gd name="connsiteY6" fmla="*/ 1333981 h 4099135"/>
                <a:gd name="connsiteX7" fmla="*/ 1657543 w 1657542"/>
                <a:gd name="connsiteY7" fmla="*/ 2049539 h 4099135"/>
                <a:gd name="connsiteX8" fmla="*/ 1532286 w 1657542"/>
                <a:gd name="connsiteY8" fmla="*/ 2765097 h 4099135"/>
                <a:gd name="connsiteX9" fmla="*/ 1185912 w 1657542"/>
                <a:gd name="connsiteY9" fmla="*/ 3374639 h 4099135"/>
                <a:gd name="connsiteX10" fmla="*/ 6239 w 1657542"/>
                <a:gd name="connsiteY10" fmla="*/ 4099107 h 4099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57542" h="4099135">
                  <a:moveTo>
                    <a:pt x="6239" y="4099136"/>
                  </a:moveTo>
                  <a:lnTo>
                    <a:pt x="0" y="4070288"/>
                  </a:lnTo>
                  <a:cubicBezTo>
                    <a:pt x="943349" y="3866063"/>
                    <a:pt x="1628028" y="3016251"/>
                    <a:pt x="1628028" y="2049568"/>
                  </a:cubicBezTo>
                  <a:cubicBezTo>
                    <a:pt x="1628028" y="1082885"/>
                    <a:pt x="943349" y="233073"/>
                    <a:pt x="0" y="28848"/>
                  </a:cubicBezTo>
                  <a:lnTo>
                    <a:pt x="6239" y="0"/>
                  </a:lnTo>
                  <a:cubicBezTo>
                    <a:pt x="467074" y="99747"/>
                    <a:pt x="886031" y="357054"/>
                    <a:pt x="1185912" y="724468"/>
                  </a:cubicBezTo>
                  <a:cubicBezTo>
                    <a:pt x="1335432" y="907653"/>
                    <a:pt x="1451953" y="1112720"/>
                    <a:pt x="1532286" y="1333981"/>
                  </a:cubicBezTo>
                  <a:cubicBezTo>
                    <a:pt x="1615403" y="1562962"/>
                    <a:pt x="1657543" y="1803725"/>
                    <a:pt x="1657543" y="2049539"/>
                  </a:cubicBezTo>
                  <a:cubicBezTo>
                    <a:pt x="1657543" y="2295353"/>
                    <a:pt x="1615403" y="2536116"/>
                    <a:pt x="1532286" y="2765097"/>
                  </a:cubicBezTo>
                  <a:cubicBezTo>
                    <a:pt x="1451953" y="2986387"/>
                    <a:pt x="1335432" y="3191454"/>
                    <a:pt x="1185912" y="3374639"/>
                  </a:cubicBezTo>
                  <a:cubicBezTo>
                    <a:pt x="886002" y="3742054"/>
                    <a:pt x="467074" y="3999330"/>
                    <a:pt x="6239" y="4099107"/>
                  </a:cubicBezTo>
                  <a:close/>
                </a:path>
              </a:pathLst>
            </a:custGeom>
            <a:grpFill/>
            <a:ln w="29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ZA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516A7C3E-64AC-C293-27D4-5367F0973467}"/>
                </a:ext>
              </a:extLst>
            </p:cNvPr>
            <p:cNvSpPr/>
            <p:nvPr/>
          </p:nvSpPr>
          <p:spPr>
            <a:xfrm>
              <a:off x="4290156" y="1983571"/>
              <a:ext cx="1403297" cy="3518941"/>
            </a:xfrm>
            <a:custGeom>
              <a:avLst/>
              <a:gdLst>
                <a:gd name="connsiteX0" fmla="*/ 1622921 w 1629566"/>
                <a:gd name="connsiteY0" fmla="*/ 4086279 h 4086337"/>
                <a:gd name="connsiteX1" fmla="*/ 462780 w 1629566"/>
                <a:gd name="connsiteY1" fmla="*/ 3357313 h 4086337"/>
                <a:gd name="connsiteX2" fmla="*/ 122820 w 1629566"/>
                <a:gd name="connsiteY2" fmla="*/ 2751950 h 4086337"/>
                <a:gd name="connsiteX3" fmla="*/ 0 w 1629566"/>
                <a:gd name="connsiteY3" fmla="*/ 2043125 h 4086337"/>
                <a:gd name="connsiteX4" fmla="*/ 122820 w 1629566"/>
                <a:gd name="connsiteY4" fmla="*/ 1334300 h 4086337"/>
                <a:gd name="connsiteX5" fmla="*/ 462780 w 1629566"/>
                <a:gd name="connsiteY5" fmla="*/ 728966 h 4086337"/>
                <a:gd name="connsiteX6" fmla="*/ 1622921 w 1629566"/>
                <a:gd name="connsiteY6" fmla="*/ 0 h 4086337"/>
                <a:gd name="connsiteX7" fmla="*/ 1629566 w 1629566"/>
                <a:gd name="connsiteY7" fmla="*/ 28760 h 4086337"/>
                <a:gd name="connsiteX8" fmla="*/ 29515 w 1629566"/>
                <a:gd name="connsiteY8" fmla="*/ 2043183 h 4086337"/>
                <a:gd name="connsiteX9" fmla="*/ 1629566 w 1629566"/>
                <a:gd name="connsiteY9" fmla="*/ 4057606 h 4086337"/>
                <a:gd name="connsiteX10" fmla="*/ 1622921 w 1629566"/>
                <a:gd name="connsiteY10" fmla="*/ 4086337 h 4086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29566" h="4086337">
                  <a:moveTo>
                    <a:pt x="1622921" y="4086279"/>
                  </a:moveTo>
                  <a:cubicBezTo>
                    <a:pt x="1168818" y="3981366"/>
                    <a:pt x="756798" y="3722464"/>
                    <a:pt x="462780" y="3357313"/>
                  </a:cubicBezTo>
                  <a:cubicBezTo>
                    <a:pt x="315959" y="3174970"/>
                    <a:pt x="201585" y="2971296"/>
                    <a:pt x="122820" y="2751950"/>
                  </a:cubicBezTo>
                  <a:cubicBezTo>
                    <a:pt x="41327" y="2524972"/>
                    <a:pt x="0" y="2286501"/>
                    <a:pt x="0" y="2043125"/>
                  </a:cubicBezTo>
                  <a:cubicBezTo>
                    <a:pt x="0" y="1799750"/>
                    <a:pt x="41327" y="1561250"/>
                    <a:pt x="122820" y="1334300"/>
                  </a:cubicBezTo>
                  <a:cubicBezTo>
                    <a:pt x="201585" y="1114954"/>
                    <a:pt x="315959" y="911280"/>
                    <a:pt x="462780" y="728966"/>
                  </a:cubicBezTo>
                  <a:cubicBezTo>
                    <a:pt x="756798" y="363816"/>
                    <a:pt x="1168818" y="104913"/>
                    <a:pt x="1622921" y="0"/>
                  </a:cubicBezTo>
                  <a:lnTo>
                    <a:pt x="1629566" y="28760"/>
                  </a:lnTo>
                  <a:cubicBezTo>
                    <a:pt x="687465" y="246452"/>
                    <a:pt x="29515" y="1074788"/>
                    <a:pt x="29515" y="2043183"/>
                  </a:cubicBezTo>
                  <a:cubicBezTo>
                    <a:pt x="29515" y="3011578"/>
                    <a:pt x="687494" y="3839914"/>
                    <a:pt x="1629566" y="4057606"/>
                  </a:cubicBezTo>
                  <a:lnTo>
                    <a:pt x="1622921" y="4086337"/>
                  </a:lnTo>
                  <a:close/>
                </a:path>
              </a:pathLst>
            </a:custGeom>
            <a:grpFill/>
            <a:ln w="29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ZA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833F4DFB-494A-4D53-6FB2-4F8EF4D771C2}"/>
                </a:ext>
              </a:extLst>
            </p:cNvPr>
            <p:cNvSpPr/>
            <p:nvPr/>
          </p:nvSpPr>
          <p:spPr>
            <a:xfrm>
              <a:off x="7889396" y="3719561"/>
              <a:ext cx="675457" cy="25417"/>
            </a:xfrm>
            <a:custGeom>
              <a:avLst/>
              <a:gdLst>
                <a:gd name="connsiteX0" fmla="*/ 0 w 784368"/>
                <a:gd name="connsiteY0" fmla="*/ 0 h 29515"/>
                <a:gd name="connsiteX1" fmla="*/ 784369 w 784368"/>
                <a:gd name="connsiteY1" fmla="*/ 0 h 29515"/>
                <a:gd name="connsiteX2" fmla="*/ 784369 w 784368"/>
                <a:gd name="connsiteY2" fmla="*/ 29515 h 29515"/>
                <a:gd name="connsiteX3" fmla="*/ 0 w 784368"/>
                <a:gd name="connsiteY3" fmla="*/ 29515 h 29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4368" h="29515">
                  <a:moveTo>
                    <a:pt x="0" y="0"/>
                  </a:moveTo>
                  <a:lnTo>
                    <a:pt x="784369" y="0"/>
                  </a:lnTo>
                  <a:lnTo>
                    <a:pt x="784369" y="29515"/>
                  </a:lnTo>
                  <a:lnTo>
                    <a:pt x="0" y="29515"/>
                  </a:lnTo>
                  <a:close/>
                </a:path>
              </a:pathLst>
            </a:custGeom>
            <a:grpFill/>
            <a:ln w="29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ZA" dirty="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B9A9D00F-0FCE-3BCE-B383-0340DE97DF9E}"/>
                </a:ext>
              </a:extLst>
            </p:cNvPr>
            <p:cNvSpPr/>
            <p:nvPr/>
          </p:nvSpPr>
          <p:spPr>
            <a:xfrm rot="20104801">
              <a:off x="7687597" y="2808696"/>
              <a:ext cx="711395" cy="25417"/>
            </a:xfrm>
            <a:custGeom>
              <a:avLst/>
              <a:gdLst>
                <a:gd name="connsiteX0" fmla="*/ 0 w 826101"/>
                <a:gd name="connsiteY0" fmla="*/ 0 h 29515"/>
                <a:gd name="connsiteX1" fmla="*/ 826101 w 826101"/>
                <a:gd name="connsiteY1" fmla="*/ 0 h 29515"/>
                <a:gd name="connsiteX2" fmla="*/ 826101 w 826101"/>
                <a:gd name="connsiteY2" fmla="*/ 29515 h 29515"/>
                <a:gd name="connsiteX3" fmla="*/ 0 w 826101"/>
                <a:gd name="connsiteY3" fmla="*/ 29515 h 29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26101" h="29515">
                  <a:moveTo>
                    <a:pt x="0" y="0"/>
                  </a:moveTo>
                  <a:lnTo>
                    <a:pt x="826101" y="0"/>
                  </a:lnTo>
                  <a:lnTo>
                    <a:pt x="826101" y="29515"/>
                  </a:lnTo>
                  <a:lnTo>
                    <a:pt x="0" y="29515"/>
                  </a:lnTo>
                  <a:close/>
                </a:path>
              </a:pathLst>
            </a:custGeom>
            <a:grpFill/>
            <a:ln w="29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ZA" dirty="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1F9CD0A8-826B-644F-2997-578DA50B5712}"/>
                </a:ext>
              </a:extLst>
            </p:cNvPr>
            <p:cNvSpPr/>
            <p:nvPr/>
          </p:nvSpPr>
          <p:spPr>
            <a:xfrm rot="18600002">
              <a:off x="7125544" y="2081350"/>
              <a:ext cx="675457" cy="25417"/>
            </a:xfrm>
            <a:custGeom>
              <a:avLst/>
              <a:gdLst>
                <a:gd name="connsiteX0" fmla="*/ 0 w 784368"/>
                <a:gd name="connsiteY0" fmla="*/ 0 h 29515"/>
                <a:gd name="connsiteX1" fmla="*/ 784369 w 784368"/>
                <a:gd name="connsiteY1" fmla="*/ 0 h 29515"/>
                <a:gd name="connsiteX2" fmla="*/ 784369 w 784368"/>
                <a:gd name="connsiteY2" fmla="*/ 29515 h 29515"/>
                <a:gd name="connsiteX3" fmla="*/ 0 w 784368"/>
                <a:gd name="connsiteY3" fmla="*/ 29515 h 29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4368" h="29515">
                  <a:moveTo>
                    <a:pt x="0" y="0"/>
                  </a:moveTo>
                  <a:lnTo>
                    <a:pt x="784369" y="0"/>
                  </a:lnTo>
                  <a:lnTo>
                    <a:pt x="784369" y="29515"/>
                  </a:lnTo>
                  <a:lnTo>
                    <a:pt x="0" y="29515"/>
                  </a:lnTo>
                  <a:close/>
                </a:path>
              </a:pathLst>
            </a:custGeom>
            <a:grpFill/>
            <a:ln w="29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ZA" dirty="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B9602507-EC88-12F3-01BE-2C919F472103}"/>
                </a:ext>
              </a:extLst>
            </p:cNvPr>
            <p:cNvSpPr/>
            <p:nvPr/>
          </p:nvSpPr>
          <p:spPr>
            <a:xfrm rot="17694599">
              <a:off x="8030808" y="4287769"/>
              <a:ext cx="25417" cy="711395"/>
            </a:xfrm>
            <a:custGeom>
              <a:avLst/>
              <a:gdLst>
                <a:gd name="connsiteX0" fmla="*/ 0 w 29515"/>
                <a:gd name="connsiteY0" fmla="*/ 0 h 826101"/>
                <a:gd name="connsiteX1" fmla="*/ 29515 w 29515"/>
                <a:gd name="connsiteY1" fmla="*/ 0 h 826101"/>
                <a:gd name="connsiteX2" fmla="*/ 29515 w 29515"/>
                <a:gd name="connsiteY2" fmla="*/ 826102 h 826101"/>
                <a:gd name="connsiteX3" fmla="*/ 0 w 29515"/>
                <a:gd name="connsiteY3" fmla="*/ 826102 h 826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515" h="826101">
                  <a:moveTo>
                    <a:pt x="0" y="0"/>
                  </a:moveTo>
                  <a:lnTo>
                    <a:pt x="29515" y="0"/>
                  </a:lnTo>
                  <a:lnTo>
                    <a:pt x="29515" y="826102"/>
                  </a:lnTo>
                  <a:lnTo>
                    <a:pt x="0" y="826102"/>
                  </a:lnTo>
                  <a:close/>
                </a:path>
              </a:pathLst>
            </a:custGeom>
            <a:grpFill/>
            <a:ln w="29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ZA" dirty="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47CB3E9C-E2D4-E4CB-B2F6-D56CF3FAF225}"/>
                </a:ext>
              </a:extLst>
            </p:cNvPr>
            <p:cNvSpPr/>
            <p:nvPr/>
          </p:nvSpPr>
          <p:spPr>
            <a:xfrm rot="19199998">
              <a:off x="7450478" y="5032818"/>
              <a:ext cx="25417" cy="675457"/>
            </a:xfrm>
            <a:custGeom>
              <a:avLst/>
              <a:gdLst>
                <a:gd name="connsiteX0" fmla="*/ 0 w 29515"/>
                <a:gd name="connsiteY0" fmla="*/ 0 h 784368"/>
                <a:gd name="connsiteX1" fmla="*/ 29514 w 29515"/>
                <a:gd name="connsiteY1" fmla="*/ 0 h 784368"/>
                <a:gd name="connsiteX2" fmla="*/ 29514 w 29515"/>
                <a:gd name="connsiteY2" fmla="*/ 784368 h 784368"/>
                <a:gd name="connsiteX3" fmla="*/ 0 w 29515"/>
                <a:gd name="connsiteY3" fmla="*/ 784368 h 7843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515" h="784368">
                  <a:moveTo>
                    <a:pt x="0" y="0"/>
                  </a:moveTo>
                  <a:lnTo>
                    <a:pt x="29514" y="0"/>
                  </a:lnTo>
                  <a:lnTo>
                    <a:pt x="29514" y="784368"/>
                  </a:lnTo>
                  <a:lnTo>
                    <a:pt x="0" y="784368"/>
                  </a:lnTo>
                  <a:close/>
                </a:path>
              </a:pathLst>
            </a:custGeom>
            <a:grpFill/>
            <a:ln w="29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ZA" dirty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95324C5-3E29-5C4F-09C8-C73DEDC9BCC6}"/>
                </a:ext>
              </a:extLst>
            </p:cNvPr>
            <p:cNvSpPr/>
            <p:nvPr/>
          </p:nvSpPr>
          <p:spPr>
            <a:xfrm>
              <a:off x="3627145" y="3719561"/>
              <a:ext cx="675457" cy="25417"/>
            </a:xfrm>
            <a:custGeom>
              <a:avLst/>
              <a:gdLst>
                <a:gd name="connsiteX0" fmla="*/ 0 w 784368"/>
                <a:gd name="connsiteY0" fmla="*/ 0 h 29515"/>
                <a:gd name="connsiteX1" fmla="*/ 784369 w 784368"/>
                <a:gd name="connsiteY1" fmla="*/ 0 h 29515"/>
                <a:gd name="connsiteX2" fmla="*/ 784369 w 784368"/>
                <a:gd name="connsiteY2" fmla="*/ 29515 h 29515"/>
                <a:gd name="connsiteX3" fmla="*/ 0 w 784368"/>
                <a:gd name="connsiteY3" fmla="*/ 29515 h 29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4368" h="29515">
                  <a:moveTo>
                    <a:pt x="0" y="0"/>
                  </a:moveTo>
                  <a:lnTo>
                    <a:pt x="784369" y="0"/>
                  </a:lnTo>
                  <a:lnTo>
                    <a:pt x="784369" y="29515"/>
                  </a:lnTo>
                  <a:lnTo>
                    <a:pt x="0" y="29515"/>
                  </a:lnTo>
                  <a:close/>
                </a:path>
              </a:pathLst>
            </a:custGeom>
            <a:grpFill/>
            <a:ln w="29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ZA" dirty="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157E88D1-225A-8533-21BF-96537F78FD17}"/>
                </a:ext>
              </a:extLst>
            </p:cNvPr>
            <p:cNvSpPr/>
            <p:nvPr/>
          </p:nvSpPr>
          <p:spPr>
            <a:xfrm rot="17694599">
              <a:off x="4136101" y="2465797"/>
              <a:ext cx="25417" cy="711395"/>
            </a:xfrm>
            <a:custGeom>
              <a:avLst/>
              <a:gdLst>
                <a:gd name="connsiteX0" fmla="*/ 0 w 29515"/>
                <a:gd name="connsiteY0" fmla="*/ 0 h 826101"/>
                <a:gd name="connsiteX1" fmla="*/ 29515 w 29515"/>
                <a:gd name="connsiteY1" fmla="*/ 0 h 826101"/>
                <a:gd name="connsiteX2" fmla="*/ 29515 w 29515"/>
                <a:gd name="connsiteY2" fmla="*/ 826102 h 826101"/>
                <a:gd name="connsiteX3" fmla="*/ 0 w 29515"/>
                <a:gd name="connsiteY3" fmla="*/ 826102 h 826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515" h="826101">
                  <a:moveTo>
                    <a:pt x="0" y="0"/>
                  </a:moveTo>
                  <a:lnTo>
                    <a:pt x="29515" y="0"/>
                  </a:lnTo>
                  <a:lnTo>
                    <a:pt x="29515" y="826102"/>
                  </a:lnTo>
                  <a:lnTo>
                    <a:pt x="0" y="826102"/>
                  </a:lnTo>
                  <a:close/>
                </a:path>
              </a:pathLst>
            </a:custGeom>
            <a:grpFill/>
            <a:ln w="29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ZA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5A7F6475-7C7D-6847-0297-D8F890887F5A}"/>
                </a:ext>
              </a:extLst>
            </p:cNvPr>
            <p:cNvSpPr/>
            <p:nvPr/>
          </p:nvSpPr>
          <p:spPr>
            <a:xfrm rot="19199998">
              <a:off x="4716103" y="1756237"/>
              <a:ext cx="25417" cy="675457"/>
            </a:xfrm>
            <a:custGeom>
              <a:avLst/>
              <a:gdLst>
                <a:gd name="connsiteX0" fmla="*/ 0 w 29515"/>
                <a:gd name="connsiteY0" fmla="*/ 0 h 784368"/>
                <a:gd name="connsiteX1" fmla="*/ 29515 w 29515"/>
                <a:gd name="connsiteY1" fmla="*/ 0 h 784368"/>
                <a:gd name="connsiteX2" fmla="*/ 29515 w 29515"/>
                <a:gd name="connsiteY2" fmla="*/ 784368 h 784368"/>
                <a:gd name="connsiteX3" fmla="*/ 0 w 29515"/>
                <a:gd name="connsiteY3" fmla="*/ 784368 h 7843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515" h="784368">
                  <a:moveTo>
                    <a:pt x="0" y="0"/>
                  </a:moveTo>
                  <a:lnTo>
                    <a:pt x="29515" y="0"/>
                  </a:lnTo>
                  <a:lnTo>
                    <a:pt x="29515" y="784368"/>
                  </a:lnTo>
                  <a:lnTo>
                    <a:pt x="0" y="784368"/>
                  </a:lnTo>
                  <a:close/>
                </a:path>
              </a:pathLst>
            </a:custGeom>
            <a:grpFill/>
            <a:ln w="29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ZA" dirty="0"/>
            </a:p>
          </p:txBody>
        </p:sp>
        <p:grpSp>
          <p:nvGrpSpPr>
            <p:cNvPr id="37" name="Graphic 12">
              <a:extLst>
                <a:ext uri="{FF2B5EF4-FFF2-40B4-BE49-F238E27FC236}">
                  <a16:creationId xmlns:a16="http://schemas.microsoft.com/office/drawing/2014/main" id="{078E0D23-ADD8-0DA0-2435-5785147B5DF8}"/>
                </a:ext>
              </a:extLst>
            </p:cNvPr>
            <p:cNvGrpSpPr/>
            <p:nvPr/>
          </p:nvGrpSpPr>
          <p:grpSpPr>
            <a:xfrm>
              <a:off x="4839269" y="2245490"/>
              <a:ext cx="210844" cy="210844"/>
              <a:chOff x="4636401" y="1690403"/>
              <a:chExt cx="244841" cy="244841"/>
            </a:xfrm>
            <a:grpFill/>
          </p:grpSpPr>
          <p:sp>
            <p:nvSpPr>
              <p:cNvPr id="38" name="Freeform: Shape 37">
                <a:extLst>
                  <a:ext uri="{FF2B5EF4-FFF2-40B4-BE49-F238E27FC236}">
                    <a16:creationId xmlns:a16="http://schemas.microsoft.com/office/drawing/2014/main" id="{ECCA1569-0984-1506-E780-CAF16FDABFD2}"/>
                  </a:ext>
                </a:extLst>
              </p:cNvPr>
              <p:cNvSpPr/>
              <p:nvPr/>
            </p:nvSpPr>
            <p:spPr>
              <a:xfrm>
                <a:off x="4662429" y="1716472"/>
                <a:ext cx="193144" cy="193143"/>
              </a:xfrm>
              <a:custGeom>
                <a:avLst/>
                <a:gdLst>
                  <a:gd name="connsiteX0" fmla="*/ 34495 w 193144"/>
                  <a:gd name="connsiteY0" fmla="*/ 22596 h 193143"/>
                  <a:gd name="connsiteX1" fmla="*/ 22596 w 193144"/>
                  <a:gd name="connsiteY1" fmla="*/ 158649 h 193143"/>
                  <a:gd name="connsiteX2" fmla="*/ 158649 w 193144"/>
                  <a:gd name="connsiteY2" fmla="*/ 170548 h 193143"/>
                  <a:gd name="connsiteX3" fmla="*/ 170548 w 193144"/>
                  <a:gd name="connsiteY3" fmla="*/ 34495 h 193143"/>
                  <a:gd name="connsiteX4" fmla="*/ 34495 w 193144"/>
                  <a:gd name="connsiteY4" fmla="*/ 22596 h 1931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3144" h="193143">
                    <a:moveTo>
                      <a:pt x="34495" y="22596"/>
                    </a:moveTo>
                    <a:cubicBezTo>
                      <a:pt x="-6368" y="56870"/>
                      <a:pt x="-11679" y="117787"/>
                      <a:pt x="22596" y="158649"/>
                    </a:cubicBezTo>
                    <a:cubicBezTo>
                      <a:pt x="56870" y="199512"/>
                      <a:pt x="117787" y="204823"/>
                      <a:pt x="158649" y="170548"/>
                    </a:cubicBezTo>
                    <a:cubicBezTo>
                      <a:pt x="199512" y="136274"/>
                      <a:pt x="204823" y="75357"/>
                      <a:pt x="170548" y="34495"/>
                    </a:cubicBezTo>
                    <a:cubicBezTo>
                      <a:pt x="136274" y="-6368"/>
                      <a:pt x="75357" y="-11679"/>
                      <a:pt x="34495" y="22596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39" name="Freeform: Shape 38">
                <a:extLst>
                  <a:ext uri="{FF2B5EF4-FFF2-40B4-BE49-F238E27FC236}">
                    <a16:creationId xmlns:a16="http://schemas.microsoft.com/office/drawing/2014/main" id="{2457F783-2A1F-1DB5-3D0C-3895CFC99E0C}"/>
                  </a:ext>
                </a:extLst>
              </p:cNvPr>
              <p:cNvSpPr/>
              <p:nvPr/>
            </p:nvSpPr>
            <p:spPr>
              <a:xfrm>
                <a:off x="4665279" y="1719352"/>
                <a:ext cx="187413" cy="187413"/>
              </a:xfrm>
              <a:custGeom>
                <a:avLst/>
                <a:gdLst>
                  <a:gd name="connsiteX0" fmla="*/ 33472 w 187413"/>
                  <a:gd name="connsiteY0" fmla="*/ 21922 h 187413"/>
                  <a:gd name="connsiteX1" fmla="*/ 21922 w 187413"/>
                  <a:gd name="connsiteY1" fmla="*/ 153941 h 187413"/>
                  <a:gd name="connsiteX2" fmla="*/ 153941 w 187413"/>
                  <a:gd name="connsiteY2" fmla="*/ 165492 h 187413"/>
                  <a:gd name="connsiteX3" fmla="*/ 165492 w 187413"/>
                  <a:gd name="connsiteY3" fmla="*/ 33472 h 187413"/>
                  <a:gd name="connsiteX4" fmla="*/ 33472 w 187413"/>
                  <a:gd name="connsiteY4" fmla="*/ 21922 h 1874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7413" h="187413">
                    <a:moveTo>
                      <a:pt x="33472" y="21922"/>
                    </a:moveTo>
                    <a:cubicBezTo>
                      <a:pt x="-6171" y="55181"/>
                      <a:pt x="-11337" y="114298"/>
                      <a:pt x="21922" y="153941"/>
                    </a:cubicBezTo>
                    <a:cubicBezTo>
                      <a:pt x="55181" y="193585"/>
                      <a:pt x="114298" y="198751"/>
                      <a:pt x="153941" y="165492"/>
                    </a:cubicBezTo>
                    <a:cubicBezTo>
                      <a:pt x="193585" y="132233"/>
                      <a:pt x="198751" y="73116"/>
                      <a:pt x="165492" y="33472"/>
                    </a:cubicBezTo>
                    <a:cubicBezTo>
                      <a:pt x="132233" y="-6171"/>
                      <a:pt x="73116" y="-11337"/>
                      <a:pt x="33472" y="21922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40" name="Freeform: Shape 39">
                <a:extLst>
                  <a:ext uri="{FF2B5EF4-FFF2-40B4-BE49-F238E27FC236}">
                    <a16:creationId xmlns:a16="http://schemas.microsoft.com/office/drawing/2014/main" id="{C79CCE90-A936-B8C8-6A6A-1EC1E9E61BBC}"/>
                  </a:ext>
                </a:extLst>
              </p:cNvPr>
              <p:cNvSpPr/>
              <p:nvPr/>
            </p:nvSpPr>
            <p:spPr>
              <a:xfrm>
                <a:off x="4668159" y="1722203"/>
                <a:ext cx="181683" cy="181683"/>
              </a:xfrm>
              <a:custGeom>
                <a:avLst/>
                <a:gdLst>
                  <a:gd name="connsiteX0" fmla="*/ 32450 w 181683"/>
                  <a:gd name="connsiteY0" fmla="*/ 21248 h 181683"/>
                  <a:gd name="connsiteX1" fmla="*/ 21248 w 181683"/>
                  <a:gd name="connsiteY1" fmla="*/ 149233 h 181683"/>
                  <a:gd name="connsiteX2" fmla="*/ 149233 w 181683"/>
                  <a:gd name="connsiteY2" fmla="*/ 160436 h 181683"/>
                  <a:gd name="connsiteX3" fmla="*/ 160436 w 181683"/>
                  <a:gd name="connsiteY3" fmla="*/ 32450 h 181683"/>
                  <a:gd name="connsiteX4" fmla="*/ 32450 w 181683"/>
                  <a:gd name="connsiteY4" fmla="*/ 21248 h 1816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683" h="181683">
                    <a:moveTo>
                      <a:pt x="32450" y="21248"/>
                    </a:moveTo>
                    <a:cubicBezTo>
                      <a:pt x="-5975" y="53491"/>
                      <a:pt x="-10995" y="110809"/>
                      <a:pt x="21248" y="149233"/>
                    </a:cubicBezTo>
                    <a:cubicBezTo>
                      <a:pt x="53491" y="187658"/>
                      <a:pt x="110808" y="192679"/>
                      <a:pt x="149233" y="160436"/>
                    </a:cubicBezTo>
                    <a:cubicBezTo>
                      <a:pt x="187658" y="128192"/>
                      <a:pt x="192679" y="70875"/>
                      <a:pt x="160436" y="32450"/>
                    </a:cubicBezTo>
                    <a:cubicBezTo>
                      <a:pt x="128193" y="-5975"/>
                      <a:pt x="70875" y="-10995"/>
                      <a:pt x="32450" y="21248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41" name="Freeform: Shape 40">
                <a:extLst>
                  <a:ext uri="{FF2B5EF4-FFF2-40B4-BE49-F238E27FC236}">
                    <a16:creationId xmlns:a16="http://schemas.microsoft.com/office/drawing/2014/main" id="{30097C3B-8A72-750A-4002-35EC05EB0CE8}"/>
                  </a:ext>
                </a:extLst>
              </p:cNvPr>
              <p:cNvSpPr/>
              <p:nvPr/>
            </p:nvSpPr>
            <p:spPr>
              <a:xfrm rot="-3320401">
                <a:off x="4670828" y="1724830"/>
                <a:ext cx="175987" cy="175987"/>
              </a:xfrm>
              <a:custGeom>
                <a:avLst/>
                <a:gdLst>
                  <a:gd name="connsiteX0" fmla="*/ 175987 w 175987"/>
                  <a:gd name="connsiteY0" fmla="*/ 87994 h 175987"/>
                  <a:gd name="connsiteX1" fmla="*/ 87994 w 175987"/>
                  <a:gd name="connsiteY1" fmla="*/ 175987 h 175987"/>
                  <a:gd name="connsiteX2" fmla="*/ 0 w 175987"/>
                  <a:gd name="connsiteY2" fmla="*/ 87994 h 175987"/>
                  <a:gd name="connsiteX3" fmla="*/ 87994 w 175987"/>
                  <a:gd name="connsiteY3" fmla="*/ 0 h 175987"/>
                  <a:gd name="connsiteX4" fmla="*/ 175987 w 175987"/>
                  <a:gd name="connsiteY4" fmla="*/ 87994 h 175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5987" h="175987">
                    <a:moveTo>
                      <a:pt x="175987" y="87994"/>
                    </a:moveTo>
                    <a:cubicBezTo>
                      <a:pt x="175987" y="136591"/>
                      <a:pt x="136591" y="175987"/>
                      <a:pt x="87994" y="175987"/>
                    </a:cubicBezTo>
                    <a:cubicBezTo>
                      <a:pt x="39396" y="175987"/>
                      <a:pt x="0" y="136591"/>
                      <a:pt x="0" y="87994"/>
                    </a:cubicBezTo>
                    <a:cubicBezTo>
                      <a:pt x="0" y="39396"/>
                      <a:pt x="39396" y="0"/>
                      <a:pt x="87994" y="0"/>
                    </a:cubicBezTo>
                    <a:cubicBezTo>
                      <a:pt x="136591" y="0"/>
                      <a:pt x="175987" y="39396"/>
                      <a:pt x="175987" y="87994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42" name="Freeform: Shape 41">
                <a:extLst>
                  <a:ext uri="{FF2B5EF4-FFF2-40B4-BE49-F238E27FC236}">
                    <a16:creationId xmlns:a16="http://schemas.microsoft.com/office/drawing/2014/main" id="{57C8D15B-041D-8D1B-3FA2-09FEE384705B}"/>
                  </a:ext>
                </a:extLst>
              </p:cNvPr>
              <p:cNvSpPr/>
              <p:nvPr/>
            </p:nvSpPr>
            <p:spPr>
              <a:xfrm>
                <a:off x="4673851" y="1727924"/>
                <a:ext cx="170270" cy="170270"/>
              </a:xfrm>
              <a:custGeom>
                <a:avLst/>
                <a:gdLst>
                  <a:gd name="connsiteX0" fmla="*/ 30415 w 170270"/>
                  <a:gd name="connsiteY0" fmla="*/ 19909 h 170270"/>
                  <a:gd name="connsiteX1" fmla="*/ 19909 w 170270"/>
                  <a:gd name="connsiteY1" fmla="*/ 139856 h 170270"/>
                  <a:gd name="connsiteX2" fmla="*/ 139856 w 170270"/>
                  <a:gd name="connsiteY2" fmla="*/ 150361 h 170270"/>
                  <a:gd name="connsiteX3" fmla="*/ 150361 w 170270"/>
                  <a:gd name="connsiteY3" fmla="*/ 30415 h 170270"/>
                  <a:gd name="connsiteX4" fmla="*/ 30415 w 170270"/>
                  <a:gd name="connsiteY4" fmla="*/ 19909 h 170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0270" h="170270">
                    <a:moveTo>
                      <a:pt x="30415" y="19909"/>
                    </a:moveTo>
                    <a:cubicBezTo>
                      <a:pt x="-5601" y="50121"/>
                      <a:pt x="-10302" y="103840"/>
                      <a:pt x="19909" y="139856"/>
                    </a:cubicBezTo>
                    <a:cubicBezTo>
                      <a:pt x="50121" y="175871"/>
                      <a:pt x="103840" y="180573"/>
                      <a:pt x="139856" y="150361"/>
                    </a:cubicBezTo>
                    <a:cubicBezTo>
                      <a:pt x="175871" y="120150"/>
                      <a:pt x="180573" y="66431"/>
                      <a:pt x="150361" y="30415"/>
                    </a:cubicBezTo>
                    <a:cubicBezTo>
                      <a:pt x="120150" y="-5601"/>
                      <a:pt x="66431" y="-10302"/>
                      <a:pt x="30415" y="19909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43" name="Freeform: Shape 42">
                <a:extLst>
                  <a:ext uri="{FF2B5EF4-FFF2-40B4-BE49-F238E27FC236}">
                    <a16:creationId xmlns:a16="http://schemas.microsoft.com/office/drawing/2014/main" id="{0BF30A7D-AC0C-F6B2-3811-0BA693A47B6B}"/>
                  </a:ext>
                </a:extLst>
              </p:cNvPr>
              <p:cNvSpPr/>
              <p:nvPr/>
            </p:nvSpPr>
            <p:spPr>
              <a:xfrm rot="-5197200">
                <a:off x="4676468" y="1730708"/>
                <a:ext cx="164552" cy="164552"/>
              </a:xfrm>
              <a:custGeom>
                <a:avLst/>
                <a:gdLst>
                  <a:gd name="connsiteX0" fmla="*/ 164553 w 164552"/>
                  <a:gd name="connsiteY0" fmla="*/ 82276 h 164552"/>
                  <a:gd name="connsiteX1" fmla="*/ 82276 w 164552"/>
                  <a:gd name="connsiteY1" fmla="*/ 164553 h 164552"/>
                  <a:gd name="connsiteX2" fmla="*/ 0 w 164552"/>
                  <a:gd name="connsiteY2" fmla="*/ 82276 h 164552"/>
                  <a:gd name="connsiteX3" fmla="*/ 82276 w 164552"/>
                  <a:gd name="connsiteY3" fmla="*/ 0 h 164552"/>
                  <a:gd name="connsiteX4" fmla="*/ 164553 w 164552"/>
                  <a:gd name="connsiteY4" fmla="*/ 82276 h 1645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4552" h="164552">
                    <a:moveTo>
                      <a:pt x="164553" y="82276"/>
                    </a:moveTo>
                    <a:cubicBezTo>
                      <a:pt x="164553" y="127716"/>
                      <a:pt x="127716" y="164553"/>
                      <a:pt x="82276" y="164553"/>
                    </a:cubicBezTo>
                    <a:cubicBezTo>
                      <a:pt x="36837" y="164553"/>
                      <a:pt x="0" y="127716"/>
                      <a:pt x="0" y="82276"/>
                    </a:cubicBezTo>
                    <a:cubicBezTo>
                      <a:pt x="0" y="36836"/>
                      <a:pt x="36837" y="0"/>
                      <a:pt x="82276" y="0"/>
                    </a:cubicBezTo>
                    <a:cubicBezTo>
                      <a:pt x="127716" y="0"/>
                      <a:pt x="164553" y="36836"/>
                      <a:pt x="164553" y="82276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44" name="Freeform: Shape 43">
                <a:extLst>
                  <a:ext uri="{FF2B5EF4-FFF2-40B4-BE49-F238E27FC236}">
                    <a16:creationId xmlns:a16="http://schemas.microsoft.com/office/drawing/2014/main" id="{E48B59E1-34B5-EDA2-AD4F-9C73F92F7D98}"/>
                  </a:ext>
                </a:extLst>
              </p:cNvPr>
              <p:cNvSpPr/>
              <p:nvPr/>
            </p:nvSpPr>
            <p:spPr>
              <a:xfrm>
                <a:off x="4679577" y="1733620"/>
                <a:ext cx="158847" cy="158847"/>
              </a:xfrm>
              <a:custGeom>
                <a:avLst/>
                <a:gdLst>
                  <a:gd name="connsiteX0" fmla="*/ 28375 w 158847"/>
                  <a:gd name="connsiteY0" fmla="*/ 18594 h 158847"/>
                  <a:gd name="connsiteX1" fmla="*/ 18594 w 158847"/>
                  <a:gd name="connsiteY1" fmla="*/ 130473 h 158847"/>
                  <a:gd name="connsiteX2" fmla="*/ 130473 w 158847"/>
                  <a:gd name="connsiteY2" fmla="*/ 140253 h 158847"/>
                  <a:gd name="connsiteX3" fmla="*/ 140253 w 158847"/>
                  <a:gd name="connsiteY3" fmla="*/ 28375 h 158847"/>
                  <a:gd name="connsiteX4" fmla="*/ 28375 w 158847"/>
                  <a:gd name="connsiteY4" fmla="*/ 18594 h 1588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8847" h="158847">
                    <a:moveTo>
                      <a:pt x="28375" y="18594"/>
                    </a:moveTo>
                    <a:cubicBezTo>
                      <a:pt x="-5232" y="46775"/>
                      <a:pt x="-9615" y="96866"/>
                      <a:pt x="18594" y="130473"/>
                    </a:cubicBezTo>
                    <a:cubicBezTo>
                      <a:pt x="46775" y="164080"/>
                      <a:pt x="96866" y="168462"/>
                      <a:pt x="130473" y="140253"/>
                    </a:cubicBezTo>
                    <a:cubicBezTo>
                      <a:pt x="164080" y="112073"/>
                      <a:pt x="168462" y="61982"/>
                      <a:pt x="140253" y="28375"/>
                    </a:cubicBezTo>
                    <a:cubicBezTo>
                      <a:pt x="112073" y="-5232"/>
                      <a:pt x="61982" y="-9615"/>
                      <a:pt x="28375" y="18594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id="{336177F8-CF4C-9C34-C5EE-BFC7A06862AA}"/>
                  </a:ext>
                </a:extLst>
              </p:cNvPr>
              <p:cNvSpPr/>
              <p:nvPr/>
            </p:nvSpPr>
            <p:spPr>
              <a:xfrm rot="-3102601">
                <a:off x="4682690" y="1736838"/>
                <a:ext cx="153118" cy="153118"/>
              </a:xfrm>
              <a:custGeom>
                <a:avLst/>
                <a:gdLst>
                  <a:gd name="connsiteX0" fmla="*/ 153118 w 153118"/>
                  <a:gd name="connsiteY0" fmla="*/ 76559 h 153118"/>
                  <a:gd name="connsiteX1" fmla="*/ 76559 w 153118"/>
                  <a:gd name="connsiteY1" fmla="*/ 153119 h 153118"/>
                  <a:gd name="connsiteX2" fmla="*/ 0 w 153118"/>
                  <a:gd name="connsiteY2" fmla="*/ 76559 h 153118"/>
                  <a:gd name="connsiteX3" fmla="*/ 76559 w 153118"/>
                  <a:gd name="connsiteY3" fmla="*/ 0 h 153118"/>
                  <a:gd name="connsiteX4" fmla="*/ 153118 w 153118"/>
                  <a:gd name="connsiteY4" fmla="*/ 76559 h 153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3118" h="153118">
                    <a:moveTo>
                      <a:pt x="153118" y="76559"/>
                    </a:moveTo>
                    <a:cubicBezTo>
                      <a:pt x="153118" y="118842"/>
                      <a:pt x="118842" y="153119"/>
                      <a:pt x="76559" y="153119"/>
                    </a:cubicBezTo>
                    <a:cubicBezTo>
                      <a:pt x="34277" y="153119"/>
                      <a:pt x="0" y="118842"/>
                      <a:pt x="0" y="76559"/>
                    </a:cubicBezTo>
                    <a:cubicBezTo>
                      <a:pt x="0" y="34277"/>
                      <a:pt x="34276" y="0"/>
                      <a:pt x="76559" y="0"/>
                    </a:cubicBezTo>
                    <a:cubicBezTo>
                      <a:pt x="118841" y="0"/>
                      <a:pt x="153118" y="34277"/>
                      <a:pt x="153118" y="76559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6A99B69D-2B21-6125-5D7B-81CB71CA631F}"/>
                  </a:ext>
                </a:extLst>
              </p:cNvPr>
              <p:cNvSpPr/>
              <p:nvPr/>
            </p:nvSpPr>
            <p:spPr>
              <a:xfrm>
                <a:off x="4685319" y="1739363"/>
                <a:ext cx="147363" cy="147363"/>
              </a:xfrm>
              <a:custGeom>
                <a:avLst/>
                <a:gdLst>
                  <a:gd name="connsiteX0" fmla="*/ 26318 w 147363"/>
                  <a:gd name="connsiteY0" fmla="*/ 17234 h 147363"/>
                  <a:gd name="connsiteX1" fmla="*/ 17234 w 147363"/>
                  <a:gd name="connsiteY1" fmla="*/ 121045 h 147363"/>
                  <a:gd name="connsiteX2" fmla="*/ 121045 w 147363"/>
                  <a:gd name="connsiteY2" fmla="*/ 130129 h 147363"/>
                  <a:gd name="connsiteX3" fmla="*/ 130129 w 147363"/>
                  <a:gd name="connsiteY3" fmla="*/ 26318 h 147363"/>
                  <a:gd name="connsiteX4" fmla="*/ 26318 w 147363"/>
                  <a:gd name="connsiteY4" fmla="*/ 17234 h 147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7363" h="147363">
                    <a:moveTo>
                      <a:pt x="26318" y="17234"/>
                    </a:moveTo>
                    <a:cubicBezTo>
                      <a:pt x="-4851" y="43383"/>
                      <a:pt x="-8914" y="89876"/>
                      <a:pt x="17234" y="121045"/>
                    </a:cubicBezTo>
                    <a:cubicBezTo>
                      <a:pt x="43383" y="152214"/>
                      <a:pt x="89876" y="156277"/>
                      <a:pt x="121045" y="130129"/>
                    </a:cubicBezTo>
                    <a:cubicBezTo>
                      <a:pt x="152214" y="103980"/>
                      <a:pt x="156277" y="57487"/>
                      <a:pt x="130129" y="26318"/>
                    </a:cubicBezTo>
                    <a:cubicBezTo>
                      <a:pt x="103980" y="-4851"/>
                      <a:pt x="57487" y="-8914"/>
                      <a:pt x="26318" y="17234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47" name="Freeform: Shape 46">
                <a:extLst>
                  <a:ext uri="{FF2B5EF4-FFF2-40B4-BE49-F238E27FC236}">
                    <a16:creationId xmlns:a16="http://schemas.microsoft.com/office/drawing/2014/main" id="{6B577F74-4BC3-479F-3FE2-EE34E91FEBD7}"/>
                  </a:ext>
                </a:extLst>
              </p:cNvPr>
              <p:cNvSpPr/>
              <p:nvPr/>
            </p:nvSpPr>
            <p:spPr>
              <a:xfrm>
                <a:off x="4688160" y="1742204"/>
                <a:ext cx="141680" cy="141680"/>
              </a:xfrm>
              <a:custGeom>
                <a:avLst/>
                <a:gdLst>
                  <a:gd name="connsiteX0" fmla="*/ 25305 w 141680"/>
                  <a:gd name="connsiteY0" fmla="*/ 16599 h 141680"/>
                  <a:gd name="connsiteX1" fmla="*/ 16570 w 141680"/>
                  <a:gd name="connsiteY1" fmla="*/ 116375 h 141680"/>
                  <a:gd name="connsiteX2" fmla="*/ 116375 w 141680"/>
                  <a:gd name="connsiteY2" fmla="*/ 125111 h 141680"/>
                  <a:gd name="connsiteX3" fmla="*/ 125111 w 141680"/>
                  <a:gd name="connsiteY3" fmla="*/ 25305 h 141680"/>
                  <a:gd name="connsiteX4" fmla="*/ 25305 w 141680"/>
                  <a:gd name="connsiteY4" fmla="*/ 16570 h 141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1680" h="141680">
                    <a:moveTo>
                      <a:pt x="25305" y="16599"/>
                    </a:moveTo>
                    <a:cubicBezTo>
                      <a:pt x="-4674" y="41732"/>
                      <a:pt x="-8563" y="86425"/>
                      <a:pt x="16570" y="116375"/>
                    </a:cubicBezTo>
                    <a:cubicBezTo>
                      <a:pt x="41703" y="146355"/>
                      <a:pt x="86396" y="150244"/>
                      <a:pt x="116375" y="125111"/>
                    </a:cubicBezTo>
                    <a:cubicBezTo>
                      <a:pt x="146355" y="99978"/>
                      <a:pt x="150244" y="55285"/>
                      <a:pt x="125111" y="25305"/>
                    </a:cubicBezTo>
                    <a:cubicBezTo>
                      <a:pt x="99978" y="-4674"/>
                      <a:pt x="55285" y="-8563"/>
                      <a:pt x="25305" y="16570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8C4C3BF5-DE55-D3B0-FC22-0E71B6858E17}"/>
                  </a:ext>
                </a:extLst>
              </p:cNvPr>
              <p:cNvSpPr/>
              <p:nvPr/>
            </p:nvSpPr>
            <p:spPr>
              <a:xfrm>
                <a:off x="4691040" y="1745084"/>
                <a:ext cx="135950" cy="135950"/>
              </a:xfrm>
              <a:custGeom>
                <a:avLst/>
                <a:gdLst>
                  <a:gd name="connsiteX0" fmla="*/ 24283 w 135950"/>
                  <a:gd name="connsiteY0" fmla="*/ 15896 h 135950"/>
                  <a:gd name="connsiteX1" fmla="*/ 15896 w 135950"/>
                  <a:gd name="connsiteY1" fmla="*/ 111667 h 135950"/>
                  <a:gd name="connsiteX2" fmla="*/ 111667 w 135950"/>
                  <a:gd name="connsiteY2" fmla="*/ 120055 h 135950"/>
                  <a:gd name="connsiteX3" fmla="*/ 120055 w 135950"/>
                  <a:gd name="connsiteY3" fmla="*/ 24283 h 135950"/>
                  <a:gd name="connsiteX4" fmla="*/ 24283 w 135950"/>
                  <a:gd name="connsiteY4" fmla="*/ 15896 h 13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5950" h="135950">
                    <a:moveTo>
                      <a:pt x="24283" y="15896"/>
                    </a:moveTo>
                    <a:cubicBezTo>
                      <a:pt x="-4478" y="40013"/>
                      <a:pt x="-8221" y="82907"/>
                      <a:pt x="15896" y="111667"/>
                    </a:cubicBezTo>
                    <a:cubicBezTo>
                      <a:pt x="40013" y="140428"/>
                      <a:pt x="82907" y="144172"/>
                      <a:pt x="111667" y="120055"/>
                    </a:cubicBezTo>
                    <a:cubicBezTo>
                      <a:pt x="140428" y="95937"/>
                      <a:pt x="144171" y="53043"/>
                      <a:pt x="120055" y="24283"/>
                    </a:cubicBezTo>
                    <a:cubicBezTo>
                      <a:pt x="95937" y="-4477"/>
                      <a:pt x="53044" y="-8221"/>
                      <a:pt x="24283" y="15896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id="{8C4741C5-7120-ECDA-23FD-81069610F133}"/>
                  </a:ext>
                </a:extLst>
              </p:cNvPr>
              <p:cNvSpPr/>
              <p:nvPr/>
            </p:nvSpPr>
            <p:spPr>
              <a:xfrm>
                <a:off x="4693891" y="1747963"/>
                <a:ext cx="130219" cy="130219"/>
              </a:xfrm>
              <a:custGeom>
                <a:avLst/>
                <a:gdLst>
                  <a:gd name="connsiteX0" fmla="*/ 23261 w 130219"/>
                  <a:gd name="connsiteY0" fmla="*/ 15222 h 130219"/>
                  <a:gd name="connsiteX1" fmla="*/ 15222 w 130219"/>
                  <a:gd name="connsiteY1" fmla="*/ 106959 h 130219"/>
                  <a:gd name="connsiteX2" fmla="*/ 106959 w 130219"/>
                  <a:gd name="connsiteY2" fmla="*/ 114998 h 130219"/>
                  <a:gd name="connsiteX3" fmla="*/ 114998 w 130219"/>
                  <a:gd name="connsiteY3" fmla="*/ 23261 h 130219"/>
                  <a:gd name="connsiteX4" fmla="*/ 23261 w 130219"/>
                  <a:gd name="connsiteY4" fmla="*/ 15222 h 1302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219" h="130219">
                    <a:moveTo>
                      <a:pt x="23261" y="15222"/>
                    </a:moveTo>
                    <a:cubicBezTo>
                      <a:pt x="-4281" y="38323"/>
                      <a:pt x="-7879" y="79418"/>
                      <a:pt x="15222" y="106959"/>
                    </a:cubicBezTo>
                    <a:cubicBezTo>
                      <a:pt x="38323" y="134501"/>
                      <a:pt x="79418" y="138099"/>
                      <a:pt x="106959" y="114998"/>
                    </a:cubicBezTo>
                    <a:cubicBezTo>
                      <a:pt x="134501" y="91897"/>
                      <a:pt x="138099" y="50802"/>
                      <a:pt x="114998" y="23261"/>
                    </a:cubicBezTo>
                    <a:cubicBezTo>
                      <a:pt x="91897" y="-4281"/>
                      <a:pt x="50802" y="-7880"/>
                      <a:pt x="23261" y="15222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50" name="Freeform: Shape 49">
                <a:extLst>
                  <a:ext uri="{FF2B5EF4-FFF2-40B4-BE49-F238E27FC236}">
                    <a16:creationId xmlns:a16="http://schemas.microsoft.com/office/drawing/2014/main" id="{3654EB2F-A1D7-C268-56E3-EC0DC1EFEBED}"/>
                  </a:ext>
                </a:extLst>
              </p:cNvPr>
              <p:cNvSpPr/>
              <p:nvPr/>
            </p:nvSpPr>
            <p:spPr>
              <a:xfrm>
                <a:off x="4696737" y="1750790"/>
                <a:ext cx="124527" cy="124518"/>
              </a:xfrm>
              <a:custGeom>
                <a:avLst/>
                <a:gdLst>
                  <a:gd name="connsiteX0" fmla="*/ 22243 w 124527"/>
                  <a:gd name="connsiteY0" fmla="*/ 14572 h 124518"/>
                  <a:gd name="connsiteX1" fmla="*/ 14581 w 124527"/>
                  <a:gd name="connsiteY1" fmla="*/ 102275 h 124518"/>
                  <a:gd name="connsiteX2" fmla="*/ 102285 w 124527"/>
                  <a:gd name="connsiteY2" fmla="*/ 109937 h 124518"/>
                  <a:gd name="connsiteX3" fmla="*/ 109946 w 124527"/>
                  <a:gd name="connsiteY3" fmla="*/ 22233 h 124518"/>
                  <a:gd name="connsiteX4" fmla="*/ 22243 w 124527"/>
                  <a:gd name="connsiteY4" fmla="*/ 14572 h 1245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4527" h="124518">
                    <a:moveTo>
                      <a:pt x="22243" y="14572"/>
                    </a:moveTo>
                    <a:cubicBezTo>
                      <a:pt x="-4109" y="36657"/>
                      <a:pt x="-7533" y="75923"/>
                      <a:pt x="14581" y="102275"/>
                    </a:cubicBezTo>
                    <a:cubicBezTo>
                      <a:pt x="36667" y="128627"/>
                      <a:pt x="75933" y="132051"/>
                      <a:pt x="102285" y="109937"/>
                    </a:cubicBezTo>
                    <a:cubicBezTo>
                      <a:pt x="128637" y="87851"/>
                      <a:pt x="132061" y="48585"/>
                      <a:pt x="109946" y="22233"/>
                    </a:cubicBezTo>
                    <a:cubicBezTo>
                      <a:pt x="87861" y="-4089"/>
                      <a:pt x="48595" y="-7543"/>
                      <a:pt x="22243" y="14572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51" name="Freeform: Shape 50">
                <a:extLst>
                  <a:ext uri="{FF2B5EF4-FFF2-40B4-BE49-F238E27FC236}">
                    <a16:creationId xmlns:a16="http://schemas.microsoft.com/office/drawing/2014/main" id="{8B1E342C-408D-9542-C5B9-B7A8FB9207B3}"/>
                  </a:ext>
                </a:extLst>
              </p:cNvPr>
              <p:cNvSpPr/>
              <p:nvPr/>
            </p:nvSpPr>
            <p:spPr>
              <a:xfrm>
                <a:off x="4699616" y="1753660"/>
                <a:ext cx="118797" cy="118797"/>
              </a:xfrm>
              <a:custGeom>
                <a:avLst/>
                <a:gdLst>
                  <a:gd name="connsiteX0" fmla="*/ 21221 w 118797"/>
                  <a:gd name="connsiteY0" fmla="*/ 13907 h 118797"/>
                  <a:gd name="connsiteX1" fmla="*/ 13907 w 118797"/>
                  <a:gd name="connsiteY1" fmla="*/ 97577 h 118797"/>
                  <a:gd name="connsiteX2" fmla="*/ 97577 w 118797"/>
                  <a:gd name="connsiteY2" fmla="*/ 104890 h 118797"/>
                  <a:gd name="connsiteX3" fmla="*/ 104890 w 118797"/>
                  <a:gd name="connsiteY3" fmla="*/ 21221 h 118797"/>
                  <a:gd name="connsiteX4" fmla="*/ 21221 w 118797"/>
                  <a:gd name="connsiteY4" fmla="*/ 13907 h 118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8797" h="118797">
                    <a:moveTo>
                      <a:pt x="21221" y="13907"/>
                    </a:moveTo>
                    <a:cubicBezTo>
                      <a:pt x="-3912" y="34977"/>
                      <a:pt x="-7192" y="72444"/>
                      <a:pt x="13907" y="97577"/>
                    </a:cubicBezTo>
                    <a:cubicBezTo>
                      <a:pt x="35006" y="122709"/>
                      <a:pt x="72444" y="125989"/>
                      <a:pt x="97577" y="104890"/>
                    </a:cubicBezTo>
                    <a:cubicBezTo>
                      <a:pt x="122709" y="83791"/>
                      <a:pt x="125989" y="46353"/>
                      <a:pt x="104890" y="21221"/>
                    </a:cubicBezTo>
                    <a:cubicBezTo>
                      <a:pt x="83791" y="-3912"/>
                      <a:pt x="46353" y="-7192"/>
                      <a:pt x="21221" y="13907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</p:grpSp>
        <p:grpSp>
          <p:nvGrpSpPr>
            <p:cNvPr id="52" name="Graphic 12">
              <a:extLst>
                <a:ext uri="{FF2B5EF4-FFF2-40B4-BE49-F238E27FC236}">
                  <a16:creationId xmlns:a16="http://schemas.microsoft.com/office/drawing/2014/main" id="{DFA0F0AC-5F77-20E3-3F7D-D1D4984F298F}"/>
                </a:ext>
              </a:extLst>
            </p:cNvPr>
            <p:cNvGrpSpPr/>
            <p:nvPr/>
          </p:nvGrpSpPr>
          <p:grpSpPr>
            <a:xfrm>
              <a:off x="4385262" y="2886240"/>
              <a:ext cx="166326" cy="166326"/>
              <a:chOff x="4109189" y="2434468"/>
              <a:chExt cx="193144" cy="193144"/>
            </a:xfrm>
            <a:grpFill/>
          </p:grpSpPr>
          <p:sp>
            <p:nvSpPr>
              <p:cNvPr id="53" name="Freeform: Shape 52">
                <a:extLst>
                  <a:ext uri="{FF2B5EF4-FFF2-40B4-BE49-F238E27FC236}">
                    <a16:creationId xmlns:a16="http://schemas.microsoft.com/office/drawing/2014/main" id="{6ABA9EAF-C1F9-8DEB-1D5B-B67589EFC698}"/>
                  </a:ext>
                </a:extLst>
              </p:cNvPr>
              <p:cNvSpPr/>
              <p:nvPr/>
            </p:nvSpPr>
            <p:spPr>
              <a:xfrm>
                <a:off x="4109189" y="2434468"/>
                <a:ext cx="193144" cy="193144"/>
              </a:xfrm>
              <a:custGeom>
                <a:avLst/>
                <a:gdLst>
                  <a:gd name="connsiteX0" fmla="*/ 34495 w 193144"/>
                  <a:gd name="connsiteY0" fmla="*/ 22596 h 193144"/>
                  <a:gd name="connsiteX1" fmla="*/ 22596 w 193144"/>
                  <a:gd name="connsiteY1" fmla="*/ 158649 h 193144"/>
                  <a:gd name="connsiteX2" fmla="*/ 158649 w 193144"/>
                  <a:gd name="connsiteY2" fmla="*/ 170548 h 193144"/>
                  <a:gd name="connsiteX3" fmla="*/ 170548 w 193144"/>
                  <a:gd name="connsiteY3" fmla="*/ 34495 h 193144"/>
                  <a:gd name="connsiteX4" fmla="*/ 34495 w 193144"/>
                  <a:gd name="connsiteY4" fmla="*/ 22596 h 193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3144" h="193144">
                    <a:moveTo>
                      <a:pt x="34495" y="22596"/>
                    </a:moveTo>
                    <a:cubicBezTo>
                      <a:pt x="-6368" y="56870"/>
                      <a:pt x="-11679" y="117787"/>
                      <a:pt x="22596" y="158649"/>
                    </a:cubicBezTo>
                    <a:cubicBezTo>
                      <a:pt x="56870" y="199512"/>
                      <a:pt x="117787" y="204823"/>
                      <a:pt x="158649" y="170548"/>
                    </a:cubicBezTo>
                    <a:cubicBezTo>
                      <a:pt x="199512" y="136274"/>
                      <a:pt x="204823" y="75357"/>
                      <a:pt x="170548" y="34495"/>
                    </a:cubicBezTo>
                    <a:cubicBezTo>
                      <a:pt x="136274" y="-6368"/>
                      <a:pt x="75357" y="-11679"/>
                      <a:pt x="34495" y="22596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54" name="Freeform: Shape 53">
                <a:extLst>
                  <a:ext uri="{FF2B5EF4-FFF2-40B4-BE49-F238E27FC236}">
                    <a16:creationId xmlns:a16="http://schemas.microsoft.com/office/drawing/2014/main" id="{CD480E45-0161-9B89-0316-EEFB480B77A0}"/>
                  </a:ext>
                </a:extLst>
              </p:cNvPr>
              <p:cNvSpPr/>
              <p:nvPr/>
            </p:nvSpPr>
            <p:spPr>
              <a:xfrm>
                <a:off x="4112039" y="2437348"/>
                <a:ext cx="187413" cy="187413"/>
              </a:xfrm>
              <a:custGeom>
                <a:avLst/>
                <a:gdLst>
                  <a:gd name="connsiteX0" fmla="*/ 33472 w 187413"/>
                  <a:gd name="connsiteY0" fmla="*/ 21922 h 187413"/>
                  <a:gd name="connsiteX1" fmla="*/ 21922 w 187413"/>
                  <a:gd name="connsiteY1" fmla="*/ 153941 h 187413"/>
                  <a:gd name="connsiteX2" fmla="*/ 153941 w 187413"/>
                  <a:gd name="connsiteY2" fmla="*/ 165492 h 187413"/>
                  <a:gd name="connsiteX3" fmla="*/ 165492 w 187413"/>
                  <a:gd name="connsiteY3" fmla="*/ 33472 h 187413"/>
                  <a:gd name="connsiteX4" fmla="*/ 33472 w 187413"/>
                  <a:gd name="connsiteY4" fmla="*/ 21922 h 1874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7413" h="187413">
                    <a:moveTo>
                      <a:pt x="33472" y="21922"/>
                    </a:moveTo>
                    <a:cubicBezTo>
                      <a:pt x="-6171" y="55181"/>
                      <a:pt x="-11337" y="114298"/>
                      <a:pt x="21922" y="153941"/>
                    </a:cubicBezTo>
                    <a:cubicBezTo>
                      <a:pt x="55181" y="193585"/>
                      <a:pt x="114298" y="198751"/>
                      <a:pt x="153941" y="165492"/>
                    </a:cubicBezTo>
                    <a:cubicBezTo>
                      <a:pt x="193585" y="132233"/>
                      <a:pt x="198751" y="73116"/>
                      <a:pt x="165492" y="33472"/>
                    </a:cubicBezTo>
                    <a:cubicBezTo>
                      <a:pt x="132233" y="-6171"/>
                      <a:pt x="73116" y="-11337"/>
                      <a:pt x="33472" y="21922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id="{B66C97EA-3330-0961-ABDE-08124411E97F}"/>
                  </a:ext>
                </a:extLst>
              </p:cNvPr>
              <p:cNvSpPr/>
              <p:nvPr/>
            </p:nvSpPr>
            <p:spPr>
              <a:xfrm>
                <a:off x="4114919" y="2440199"/>
                <a:ext cx="181683" cy="181683"/>
              </a:xfrm>
              <a:custGeom>
                <a:avLst/>
                <a:gdLst>
                  <a:gd name="connsiteX0" fmla="*/ 32450 w 181683"/>
                  <a:gd name="connsiteY0" fmla="*/ 21248 h 181683"/>
                  <a:gd name="connsiteX1" fmla="*/ 21248 w 181683"/>
                  <a:gd name="connsiteY1" fmla="*/ 149233 h 181683"/>
                  <a:gd name="connsiteX2" fmla="*/ 149233 w 181683"/>
                  <a:gd name="connsiteY2" fmla="*/ 160436 h 181683"/>
                  <a:gd name="connsiteX3" fmla="*/ 160436 w 181683"/>
                  <a:gd name="connsiteY3" fmla="*/ 32450 h 181683"/>
                  <a:gd name="connsiteX4" fmla="*/ 32450 w 181683"/>
                  <a:gd name="connsiteY4" fmla="*/ 21248 h 1816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683" h="181683">
                    <a:moveTo>
                      <a:pt x="32450" y="21248"/>
                    </a:moveTo>
                    <a:cubicBezTo>
                      <a:pt x="-5975" y="53491"/>
                      <a:pt x="-10995" y="110808"/>
                      <a:pt x="21248" y="149233"/>
                    </a:cubicBezTo>
                    <a:cubicBezTo>
                      <a:pt x="53491" y="187658"/>
                      <a:pt x="110809" y="192679"/>
                      <a:pt x="149233" y="160436"/>
                    </a:cubicBezTo>
                    <a:cubicBezTo>
                      <a:pt x="187658" y="128193"/>
                      <a:pt x="192679" y="70875"/>
                      <a:pt x="160436" y="32450"/>
                    </a:cubicBezTo>
                    <a:cubicBezTo>
                      <a:pt x="128193" y="-5975"/>
                      <a:pt x="70875" y="-10995"/>
                      <a:pt x="32450" y="21248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56" name="Freeform: Shape 55">
                <a:extLst>
                  <a:ext uri="{FF2B5EF4-FFF2-40B4-BE49-F238E27FC236}">
                    <a16:creationId xmlns:a16="http://schemas.microsoft.com/office/drawing/2014/main" id="{63216F0F-A7F6-264E-6B63-5C189449C6C9}"/>
                  </a:ext>
                </a:extLst>
              </p:cNvPr>
              <p:cNvSpPr/>
              <p:nvPr/>
            </p:nvSpPr>
            <p:spPr>
              <a:xfrm rot="-273000">
                <a:off x="4117632" y="2443420"/>
                <a:ext cx="175987" cy="175987"/>
              </a:xfrm>
              <a:custGeom>
                <a:avLst/>
                <a:gdLst>
                  <a:gd name="connsiteX0" fmla="*/ 175987 w 175987"/>
                  <a:gd name="connsiteY0" fmla="*/ 87994 h 175987"/>
                  <a:gd name="connsiteX1" fmla="*/ 87994 w 175987"/>
                  <a:gd name="connsiteY1" fmla="*/ 175988 h 175987"/>
                  <a:gd name="connsiteX2" fmla="*/ 0 w 175987"/>
                  <a:gd name="connsiteY2" fmla="*/ 87994 h 175987"/>
                  <a:gd name="connsiteX3" fmla="*/ 87994 w 175987"/>
                  <a:gd name="connsiteY3" fmla="*/ 0 h 175987"/>
                  <a:gd name="connsiteX4" fmla="*/ 175987 w 175987"/>
                  <a:gd name="connsiteY4" fmla="*/ 87994 h 175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5987" h="175987">
                    <a:moveTo>
                      <a:pt x="175987" y="87994"/>
                    </a:moveTo>
                    <a:cubicBezTo>
                      <a:pt x="175987" y="136591"/>
                      <a:pt x="136591" y="175988"/>
                      <a:pt x="87994" y="175988"/>
                    </a:cubicBezTo>
                    <a:cubicBezTo>
                      <a:pt x="39396" y="175988"/>
                      <a:pt x="0" y="136591"/>
                      <a:pt x="0" y="87994"/>
                    </a:cubicBezTo>
                    <a:cubicBezTo>
                      <a:pt x="0" y="39396"/>
                      <a:pt x="39396" y="0"/>
                      <a:pt x="87994" y="0"/>
                    </a:cubicBezTo>
                    <a:cubicBezTo>
                      <a:pt x="136591" y="0"/>
                      <a:pt x="175987" y="39396"/>
                      <a:pt x="175987" y="87994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57" name="Freeform: Shape 56">
                <a:extLst>
                  <a:ext uri="{FF2B5EF4-FFF2-40B4-BE49-F238E27FC236}">
                    <a16:creationId xmlns:a16="http://schemas.microsoft.com/office/drawing/2014/main" id="{B77A8185-F2BF-E6CD-76D0-E4A92D4D7E05}"/>
                  </a:ext>
                </a:extLst>
              </p:cNvPr>
              <p:cNvSpPr/>
              <p:nvPr/>
            </p:nvSpPr>
            <p:spPr>
              <a:xfrm>
                <a:off x="4120611" y="2445920"/>
                <a:ext cx="170270" cy="170270"/>
              </a:xfrm>
              <a:custGeom>
                <a:avLst/>
                <a:gdLst>
                  <a:gd name="connsiteX0" fmla="*/ 30415 w 170270"/>
                  <a:gd name="connsiteY0" fmla="*/ 19909 h 170270"/>
                  <a:gd name="connsiteX1" fmla="*/ 19909 w 170270"/>
                  <a:gd name="connsiteY1" fmla="*/ 139856 h 170270"/>
                  <a:gd name="connsiteX2" fmla="*/ 139856 w 170270"/>
                  <a:gd name="connsiteY2" fmla="*/ 150361 h 170270"/>
                  <a:gd name="connsiteX3" fmla="*/ 150361 w 170270"/>
                  <a:gd name="connsiteY3" fmla="*/ 30415 h 170270"/>
                  <a:gd name="connsiteX4" fmla="*/ 30415 w 170270"/>
                  <a:gd name="connsiteY4" fmla="*/ 19909 h 170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0270" h="170270">
                    <a:moveTo>
                      <a:pt x="30415" y="19909"/>
                    </a:moveTo>
                    <a:cubicBezTo>
                      <a:pt x="-5601" y="50121"/>
                      <a:pt x="-10302" y="103840"/>
                      <a:pt x="19909" y="139856"/>
                    </a:cubicBezTo>
                    <a:cubicBezTo>
                      <a:pt x="50121" y="175871"/>
                      <a:pt x="103840" y="180573"/>
                      <a:pt x="139856" y="150361"/>
                    </a:cubicBezTo>
                    <a:cubicBezTo>
                      <a:pt x="175871" y="120150"/>
                      <a:pt x="180573" y="66431"/>
                      <a:pt x="150361" y="30415"/>
                    </a:cubicBezTo>
                    <a:cubicBezTo>
                      <a:pt x="120150" y="-5601"/>
                      <a:pt x="66431" y="-10302"/>
                      <a:pt x="30415" y="19909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58" name="Freeform: Shape 57">
                <a:extLst>
                  <a:ext uri="{FF2B5EF4-FFF2-40B4-BE49-F238E27FC236}">
                    <a16:creationId xmlns:a16="http://schemas.microsoft.com/office/drawing/2014/main" id="{B86CAE68-50CE-C6FA-91E9-5DDE87DD4AFC}"/>
                  </a:ext>
                </a:extLst>
              </p:cNvPr>
              <p:cNvSpPr/>
              <p:nvPr/>
            </p:nvSpPr>
            <p:spPr>
              <a:xfrm>
                <a:off x="4123496" y="2448775"/>
                <a:ext cx="164559" cy="164559"/>
              </a:xfrm>
              <a:custGeom>
                <a:avLst/>
                <a:gdLst>
                  <a:gd name="connsiteX0" fmla="*/ 29387 w 164559"/>
                  <a:gd name="connsiteY0" fmla="*/ 19259 h 164559"/>
                  <a:gd name="connsiteX1" fmla="*/ 19259 w 164559"/>
                  <a:gd name="connsiteY1" fmla="*/ 135172 h 164559"/>
                  <a:gd name="connsiteX2" fmla="*/ 135172 w 164559"/>
                  <a:gd name="connsiteY2" fmla="*/ 145300 h 164559"/>
                  <a:gd name="connsiteX3" fmla="*/ 145300 w 164559"/>
                  <a:gd name="connsiteY3" fmla="*/ 29388 h 164559"/>
                  <a:gd name="connsiteX4" fmla="*/ 29387 w 164559"/>
                  <a:gd name="connsiteY4" fmla="*/ 19259 h 1645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4559" h="164559">
                    <a:moveTo>
                      <a:pt x="29387" y="19259"/>
                    </a:moveTo>
                    <a:cubicBezTo>
                      <a:pt x="-5409" y="48455"/>
                      <a:pt x="-9966" y="100346"/>
                      <a:pt x="19259" y="135172"/>
                    </a:cubicBezTo>
                    <a:cubicBezTo>
                      <a:pt x="48455" y="169969"/>
                      <a:pt x="100346" y="174525"/>
                      <a:pt x="135172" y="145300"/>
                    </a:cubicBezTo>
                    <a:cubicBezTo>
                      <a:pt x="169969" y="116104"/>
                      <a:pt x="174525" y="64185"/>
                      <a:pt x="145300" y="29388"/>
                    </a:cubicBezTo>
                    <a:cubicBezTo>
                      <a:pt x="116104" y="-5409"/>
                      <a:pt x="64184" y="-9966"/>
                      <a:pt x="29387" y="19259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59" name="Freeform: Shape 58">
                <a:extLst>
                  <a:ext uri="{FF2B5EF4-FFF2-40B4-BE49-F238E27FC236}">
                    <a16:creationId xmlns:a16="http://schemas.microsoft.com/office/drawing/2014/main" id="{68871878-B770-EEA7-B038-A743EB11E887}"/>
                  </a:ext>
                </a:extLst>
              </p:cNvPr>
              <p:cNvSpPr/>
              <p:nvPr/>
            </p:nvSpPr>
            <p:spPr>
              <a:xfrm>
                <a:off x="4126337" y="2451616"/>
                <a:ext cx="158847" cy="158847"/>
              </a:xfrm>
              <a:custGeom>
                <a:avLst/>
                <a:gdLst>
                  <a:gd name="connsiteX0" fmla="*/ 28375 w 158847"/>
                  <a:gd name="connsiteY0" fmla="*/ 18595 h 158847"/>
                  <a:gd name="connsiteX1" fmla="*/ 18594 w 158847"/>
                  <a:gd name="connsiteY1" fmla="*/ 130473 h 158847"/>
                  <a:gd name="connsiteX2" fmla="*/ 130473 w 158847"/>
                  <a:gd name="connsiteY2" fmla="*/ 140253 h 158847"/>
                  <a:gd name="connsiteX3" fmla="*/ 140253 w 158847"/>
                  <a:gd name="connsiteY3" fmla="*/ 28375 h 158847"/>
                  <a:gd name="connsiteX4" fmla="*/ 28375 w 158847"/>
                  <a:gd name="connsiteY4" fmla="*/ 18595 h 1588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8847" h="158847">
                    <a:moveTo>
                      <a:pt x="28375" y="18595"/>
                    </a:moveTo>
                    <a:cubicBezTo>
                      <a:pt x="-5232" y="46775"/>
                      <a:pt x="-9615" y="96866"/>
                      <a:pt x="18594" y="130473"/>
                    </a:cubicBezTo>
                    <a:cubicBezTo>
                      <a:pt x="46803" y="164080"/>
                      <a:pt x="96866" y="168462"/>
                      <a:pt x="130473" y="140253"/>
                    </a:cubicBezTo>
                    <a:cubicBezTo>
                      <a:pt x="164080" y="112073"/>
                      <a:pt x="168462" y="61982"/>
                      <a:pt x="140253" y="28375"/>
                    </a:cubicBezTo>
                    <a:cubicBezTo>
                      <a:pt x="112073" y="-5232"/>
                      <a:pt x="61982" y="-9615"/>
                      <a:pt x="28375" y="18595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60" name="Freeform: Shape 59">
                <a:extLst>
                  <a:ext uri="{FF2B5EF4-FFF2-40B4-BE49-F238E27FC236}">
                    <a16:creationId xmlns:a16="http://schemas.microsoft.com/office/drawing/2014/main" id="{707824C5-C594-98C0-EB54-9FE7B2DA091D}"/>
                  </a:ext>
                </a:extLst>
              </p:cNvPr>
              <p:cNvSpPr/>
              <p:nvPr/>
            </p:nvSpPr>
            <p:spPr>
              <a:xfrm>
                <a:off x="4129187" y="2454496"/>
                <a:ext cx="153117" cy="153117"/>
              </a:xfrm>
              <a:custGeom>
                <a:avLst/>
                <a:gdLst>
                  <a:gd name="connsiteX0" fmla="*/ 27352 w 153117"/>
                  <a:gd name="connsiteY0" fmla="*/ 17920 h 153117"/>
                  <a:gd name="connsiteX1" fmla="*/ 17920 w 153117"/>
                  <a:gd name="connsiteY1" fmla="*/ 125765 h 153117"/>
                  <a:gd name="connsiteX2" fmla="*/ 125765 w 153117"/>
                  <a:gd name="connsiteY2" fmla="*/ 135197 h 153117"/>
                  <a:gd name="connsiteX3" fmla="*/ 135197 w 153117"/>
                  <a:gd name="connsiteY3" fmla="*/ 27352 h 153117"/>
                  <a:gd name="connsiteX4" fmla="*/ 27352 w 153117"/>
                  <a:gd name="connsiteY4" fmla="*/ 17920 h 1531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3117" h="153117">
                    <a:moveTo>
                      <a:pt x="27352" y="17920"/>
                    </a:moveTo>
                    <a:cubicBezTo>
                      <a:pt x="-5036" y="45085"/>
                      <a:pt x="-9273" y="93377"/>
                      <a:pt x="17920" y="125765"/>
                    </a:cubicBezTo>
                    <a:cubicBezTo>
                      <a:pt x="45085" y="158153"/>
                      <a:pt x="93377" y="162390"/>
                      <a:pt x="125765" y="135197"/>
                    </a:cubicBezTo>
                    <a:cubicBezTo>
                      <a:pt x="158153" y="108033"/>
                      <a:pt x="162390" y="59741"/>
                      <a:pt x="135197" y="27352"/>
                    </a:cubicBezTo>
                    <a:cubicBezTo>
                      <a:pt x="108033" y="-5036"/>
                      <a:pt x="59741" y="-9273"/>
                      <a:pt x="27352" y="17920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61" name="Freeform: Shape 60">
                <a:extLst>
                  <a:ext uri="{FF2B5EF4-FFF2-40B4-BE49-F238E27FC236}">
                    <a16:creationId xmlns:a16="http://schemas.microsoft.com/office/drawing/2014/main" id="{D85718C8-AAFC-9022-5376-36B9775CFC93}"/>
                  </a:ext>
                </a:extLst>
              </p:cNvPr>
              <p:cNvSpPr/>
              <p:nvPr/>
            </p:nvSpPr>
            <p:spPr>
              <a:xfrm>
                <a:off x="4132079" y="2457359"/>
                <a:ext cx="147363" cy="147363"/>
              </a:xfrm>
              <a:custGeom>
                <a:avLst/>
                <a:gdLst>
                  <a:gd name="connsiteX0" fmla="*/ 26318 w 147363"/>
                  <a:gd name="connsiteY0" fmla="*/ 17234 h 147363"/>
                  <a:gd name="connsiteX1" fmla="*/ 17234 w 147363"/>
                  <a:gd name="connsiteY1" fmla="*/ 121045 h 147363"/>
                  <a:gd name="connsiteX2" fmla="*/ 121045 w 147363"/>
                  <a:gd name="connsiteY2" fmla="*/ 130129 h 147363"/>
                  <a:gd name="connsiteX3" fmla="*/ 130129 w 147363"/>
                  <a:gd name="connsiteY3" fmla="*/ 26318 h 147363"/>
                  <a:gd name="connsiteX4" fmla="*/ 26318 w 147363"/>
                  <a:gd name="connsiteY4" fmla="*/ 17234 h 147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7363" h="147363">
                    <a:moveTo>
                      <a:pt x="26318" y="17234"/>
                    </a:moveTo>
                    <a:cubicBezTo>
                      <a:pt x="-4851" y="43383"/>
                      <a:pt x="-8914" y="89876"/>
                      <a:pt x="17234" y="121045"/>
                    </a:cubicBezTo>
                    <a:cubicBezTo>
                      <a:pt x="43383" y="152214"/>
                      <a:pt x="89876" y="156277"/>
                      <a:pt x="121045" y="130129"/>
                    </a:cubicBezTo>
                    <a:cubicBezTo>
                      <a:pt x="152214" y="103980"/>
                      <a:pt x="156277" y="57487"/>
                      <a:pt x="130129" y="26318"/>
                    </a:cubicBezTo>
                    <a:cubicBezTo>
                      <a:pt x="103980" y="-4851"/>
                      <a:pt x="57487" y="-8914"/>
                      <a:pt x="26318" y="17234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62" name="Freeform: Shape 61">
                <a:extLst>
                  <a:ext uri="{FF2B5EF4-FFF2-40B4-BE49-F238E27FC236}">
                    <a16:creationId xmlns:a16="http://schemas.microsoft.com/office/drawing/2014/main" id="{733100AC-2DB2-F606-9AF3-C1F30C7B7D02}"/>
                  </a:ext>
                </a:extLst>
              </p:cNvPr>
              <p:cNvSpPr/>
              <p:nvPr/>
            </p:nvSpPr>
            <p:spPr>
              <a:xfrm>
                <a:off x="4134920" y="2460258"/>
                <a:ext cx="141680" cy="141651"/>
              </a:xfrm>
              <a:custGeom>
                <a:avLst/>
                <a:gdLst>
                  <a:gd name="connsiteX0" fmla="*/ 25305 w 141680"/>
                  <a:gd name="connsiteY0" fmla="*/ 16541 h 141651"/>
                  <a:gd name="connsiteX1" fmla="*/ 16570 w 141680"/>
                  <a:gd name="connsiteY1" fmla="*/ 116346 h 141651"/>
                  <a:gd name="connsiteX2" fmla="*/ 116375 w 141680"/>
                  <a:gd name="connsiteY2" fmla="*/ 125082 h 141651"/>
                  <a:gd name="connsiteX3" fmla="*/ 125111 w 141680"/>
                  <a:gd name="connsiteY3" fmla="*/ 25305 h 141651"/>
                  <a:gd name="connsiteX4" fmla="*/ 25334 w 141680"/>
                  <a:gd name="connsiteY4" fmla="*/ 16570 h 141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1680" h="141651">
                    <a:moveTo>
                      <a:pt x="25305" y="16541"/>
                    </a:moveTo>
                    <a:cubicBezTo>
                      <a:pt x="-4674" y="41674"/>
                      <a:pt x="-8563" y="86367"/>
                      <a:pt x="16570" y="116346"/>
                    </a:cubicBezTo>
                    <a:cubicBezTo>
                      <a:pt x="41703" y="146326"/>
                      <a:pt x="86396" y="150215"/>
                      <a:pt x="116375" y="125082"/>
                    </a:cubicBezTo>
                    <a:cubicBezTo>
                      <a:pt x="146355" y="99949"/>
                      <a:pt x="150244" y="55256"/>
                      <a:pt x="125111" y="25305"/>
                    </a:cubicBezTo>
                    <a:cubicBezTo>
                      <a:pt x="99978" y="-4674"/>
                      <a:pt x="55285" y="-8563"/>
                      <a:pt x="25334" y="16570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63" name="Freeform: Shape 62">
                <a:extLst>
                  <a:ext uri="{FF2B5EF4-FFF2-40B4-BE49-F238E27FC236}">
                    <a16:creationId xmlns:a16="http://schemas.microsoft.com/office/drawing/2014/main" id="{E0C293B2-4649-42A5-5574-53C8771C1EE3}"/>
                  </a:ext>
                </a:extLst>
              </p:cNvPr>
              <p:cNvSpPr/>
              <p:nvPr/>
            </p:nvSpPr>
            <p:spPr>
              <a:xfrm>
                <a:off x="4137771" y="2463080"/>
                <a:ext cx="135950" cy="135950"/>
              </a:xfrm>
              <a:custGeom>
                <a:avLst/>
                <a:gdLst>
                  <a:gd name="connsiteX0" fmla="*/ 24283 w 135950"/>
                  <a:gd name="connsiteY0" fmla="*/ 15896 h 135950"/>
                  <a:gd name="connsiteX1" fmla="*/ 15896 w 135950"/>
                  <a:gd name="connsiteY1" fmla="*/ 111667 h 135950"/>
                  <a:gd name="connsiteX2" fmla="*/ 111667 w 135950"/>
                  <a:gd name="connsiteY2" fmla="*/ 120054 h 135950"/>
                  <a:gd name="connsiteX3" fmla="*/ 120055 w 135950"/>
                  <a:gd name="connsiteY3" fmla="*/ 24283 h 135950"/>
                  <a:gd name="connsiteX4" fmla="*/ 24283 w 135950"/>
                  <a:gd name="connsiteY4" fmla="*/ 15896 h 13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5950" h="135950">
                    <a:moveTo>
                      <a:pt x="24283" y="15896"/>
                    </a:moveTo>
                    <a:cubicBezTo>
                      <a:pt x="-4478" y="40013"/>
                      <a:pt x="-8221" y="82907"/>
                      <a:pt x="15896" y="111667"/>
                    </a:cubicBezTo>
                    <a:cubicBezTo>
                      <a:pt x="40013" y="140428"/>
                      <a:pt x="82907" y="144171"/>
                      <a:pt x="111667" y="120054"/>
                    </a:cubicBezTo>
                    <a:cubicBezTo>
                      <a:pt x="140428" y="95937"/>
                      <a:pt x="144172" y="53044"/>
                      <a:pt x="120055" y="24283"/>
                    </a:cubicBezTo>
                    <a:cubicBezTo>
                      <a:pt x="95938" y="-4477"/>
                      <a:pt x="53044" y="-8221"/>
                      <a:pt x="24283" y="15896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64" name="Freeform: Shape 63">
                <a:extLst>
                  <a:ext uri="{FF2B5EF4-FFF2-40B4-BE49-F238E27FC236}">
                    <a16:creationId xmlns:a16="http://schemas.microsoft.com/office/drawing/2014/main" id="{8DF0147C-425E-0868-DD9A-CCB82FA371C4}"/>
                  </a:ext>
                </a:extLst>
              </p:cNvPr>
              <p:cNvSpPr/>
              <p:nvPr/>
            </p:nvSpPr>
            <p:spPr>
              <a:xfrm>
                <a:off x="4140651" y="2465959"/>
                <a:ext cx="130219" cy="130219"/>
              </a:xfrm>
              <a:custGeom>
                <a:avLst/>
                <a:gdLst>
                  <a:gd name="connsiteX0" fmla="*/ 23261 w 130219"/>
                  <a:gd name="connsiteY0" fmla="*/ 15222 h 130219"/>
                  <a:gd name="connsiteX1" fmla="*/ 15222 w 130219"/>
                  <a:gd name="connsiteY1" fmla="*/ 106959 h 130219"/>
                  <a:gd name="connsiteX2" fmla="*/ 106959 w 130219"/>
                  <a:gd name="connsiteY2" fmla="*/ 114998 h 130219"/>
                  <a:gd name="connsiteX3" fmla="*/ 114998 w 130219"/>
                  <a:gd name="connsiteY3" fmla="*/ 23261 h 130219"/>
                  <a:gd name="connsiteX4" fmla="*/ 23261 w 130219"/>
                  <a:gd name="connsiteY4" fmla="*/ 15222 h 1302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219" h="130219">
                    <a:moveTo>
                      <a:pt x="23261" y="15222"/>
                    </a:moveTo>
                    <a:cubicBezTo>
                      <a:pt x="-4281" y="38323"/>
                      <a:pt x="-7879" y="79418"/>
                      <a:pt x="15222" y="106959"/>
                    </a:cubicBezTo>
                    <a:cubicBezTo>
                      <a:pt x="38323" y="134501"/>
                      <a:pt x="79418" y="138099"/>
                      <a:pt x="106959" y="114998"/>
                    </a:cubicBezTo>
                    <a:cubicBezTo>
                      <a:pt x="134501" y="91897"/>
                      <a:pt x="138099" y="50802"/>
                      <a:pt x="114998" y="23261"/>
                    </a:cubicBezTo>
                    <a:cubicBezTo>
                      <a:pt x="91897" y="-4281"/>
                      <a:pt x="50802" y="-7879"/>
                      <a:pt x="23261" y="15222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65" name="Freeform: Shape 64">
                <a:extLst>
                  <a:ext uri="{FF2B5EF4-FFF2-40B4-BE49-F238E27FC236}">
                    <a16:creationId xmlns:a16="http://schemas.microsoft.com/office/drawing/2014/main" id="{6EDBF1C4-7157-EE0C-F42A-619D26A0ED08}"/>
                  </a:ext>
                </a:extLst>
              </p:cNvPr>
              <p:cNvSpPr/>
              <p:nvPr/>
            </p:nvSpPr>
            <p:spPr>
              <a:xfrm>
                <a:off x="4143497" y="2468776"/>
                <a:ext cx="124527" cy="124518"/>
              </a:xfrm>
              <a:custGeom>
                <a:avLst/>
                <a:gdLst>
                  <a:gd name="connsiteX0" fmla="*/ 22243 w 124527"/>
                  <a:gd name="connsiteY0" fmla="*/ 14581 h 124518"/>
                  <a:gd name="connsiteX1" fmla="*/ 14581 w 124527"/>
                  <a:gd name="connsiteY1" fmla="*/ 102285 h 124518"/>
                  <a:gd name="connsiteX2" fmla="*/ 102285 w 124527"/>
                  <a:gd name="connsiteY2" fmla="*/ 109947 h 124518"/>
                  <a:gd name="connsiteX3" fmla="*/ 109946 w 124527"/>
                  <a:gd name="connsiteY3" fmla="*/ 22243 h 124518"/>
                  <a:gd name="connsiteX4" fmla="*/ 22243 w 124527"/>
                  <a:gd name="connsiteY4" fmla="*/ 14581 h 1245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4527" h="124518">
                    <a:moveTo>
                      <a:pt x="22243" y="14581"/>
                    </a:moveTo>
                    <a:cubicBezTo>
                      <a:pt x="-4109" y="36667"/>
                      <a:pt x="-7533" y="75933"/>
                      <a:pt x="14581" y="102285"/>
                    </a:cubicBezTo>
                    <a:cubicBezTo>
                      <a:pt x="36667" y="128607"/>
                      <a:pt x="75933" y="132061"/>
                      <a:pt x="102285" y="109947"/>
                    </a:cubicBezTo>
                    <a:cubicBezTo>
                      <a:pt x="128636" y="87861"/>
                      <a:pt x="132061" y="48595"/>
                      <a:pt x="109946" y="22243"/>
                    </a:cubicBezTo>
                    <a:cubicBezTo>
                      <a:pt x="87861" y="-4109"/>
                      <a:pt x="48594" y="-7533"/>
                      <a:pt x="22243" y="14581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66" name="Freeform: Shape 65">
                <a:extLst>
                  <a:ext uri="{FF2B5EF4-FFF2-40B4-BE49-F238E27FC236}">
                    <a16:creationId xmlns:a16="http://schemas.microsoft.com/office/drawing/2014/main" id="{0B466F5C-198E-E7B4-2308-D94B53316C44}"/>
                  </a:ext>
                </a:extLst>
              </p:cNvPr>
              <p:cNvSpPr/>
              <p:nvPr/>
            </p:nvSpPr>
            <p:spPr>
              <a:xfrm>
                <a:off x="4146347" y="2471656"/>
                <a:ext cx="118797" cy="118797"/>
              </a:xfrm>
              <a:custGeom>
                <a:avLst/>
                <a:gdLst>
                  <a:gd name="connsiteX0" fmla="*/ 21221 w 118797"/>
                  <a:gd name="connsiteY0" fmla="*/ 13907 h 118797"/>
                  <a:gd name="connsiteX1" fmla="*/ 13907 w 118797"/>
                  <a:gd name="connsiteY1" fmla="*/ 97577 h 118797"/>
                  <a:gd name="connsiteX2" fmla="*/ 97577 w 118797"/>
                  <a:gd name="connsiteY2" fmla="*/ 104890 h 118797"/>
                  <a:gd name="connsiteX3" fmla="*/ 104890 w 118797"/>
                  <a:gd name="connsiteY3" fmla="*/ 21221 h 118797"/>
                  <a:gd name="connsiteX4" fmla="*/ 21221 w 118797"/>
                  <a:gd name="connsiteY4" fmla="*/ 13907 h 118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8797" h="118797">
                    <a:moveTo>
                      <a:pt x="21221" y="13907"/>
                    </a:moveTo>
                    <a:cubicBezTo>
                      <a:pt x="-3912" y="35006"/>
                      <a:pt x="-7192" y="72444"/>
                      <a:pt x="13907" y="97577"/>
                    </a:cubicBezTo>
                    <a:cubicBezTo>
                      <a:pt x="35006" y="122709"/>
                      <a:pt x="72444" y="125989"/>
                      <a:pt x="97577" y="104890"/>
                    </a:cubicBezTo>
                    <a:cubicBezTo>
                      <a:pt x="122709" y="83820"/>
                      <a:pt x="125989" y="46353"/>
                      <a:pt x="104890" y="21221"/>
                    </a:cubicBezTo>
                    <a:cubicBezTo>
                      <a:pt x="83791" y="-3912"/>
                      <a:pt x="46354" y="-7192"/>
                      <a:pt x="21221" y="13907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</p:grpSp>
        <p:grpSp>
          <p:nvGrpSpPr>
            <p:cNvPr id="67" name="Graphic 12">
              <a:extLst>
                <a:ext uri="{FF2B5EF4-FFF2-40B4-BE49-F238E27FC236}">
                  <a16:creationId xmlns:a16="http://schemas.microsoft.com/office/drawing/2014/main" id="{87F7B604-C677-8FE1-9ACB-A28E4E31C560}"/>
                </a:ext>
              </a:extLst>
            </p:cNvPr>
            <p:cNvGrpSpPr/>
            <p:nvPr/>
          </p:nvGrpSpPr>
          <p:grpSpPr>
            <a:xfrm>
              <a:off x="4193164" y="3625853"/>
              <a:ext cx="211767" cy="211767"/>
              <a:chOff x="3886117" y="3293336"/>
              <a:chExt cx="245913" cy="245913"/>
            </a:xfrm>
            <a:grpFill/>
          </p:grpSpPr>
          <p:sp>
            <p:nvSpPr>
              <p:cNvPr id="69" name="Freeform: Shape 68">
                <a:extLst>
                  <a:ext uri="{FF2B5EF4-FFF2-40B4-BE49-F238E27FC236}">
                    <a16:creationId xmlns:a16="http://schemas.microsoft.com/office/drawing/2014/main" id="{47C864DC-E172-1516-FF52-EFE49A106DB0}"/>
                  </a:ext>
                </a:extLst>
              </p:cNvPr>
              <p:cNvSpPr/>
              <p:nvPr/>
            </p:nvSpPr>
            <p:spPr>
              <a:xfrm>
                <a:off x="3912480" y="3319658"/>
                <a:ext cx="193143" cy="193143"/>
              </a:xfrm>
              <a:custGeom>
                <a:avLst/>
                <a:gdLst>
                  <a:gd name="connsiteX0" fmla="*/ 34495 w 193143"/>
                  <a:gd name="connsiteY0" fmla="*/ 22596 h 193143"/>
                  <a:gd name="connsiteX1" fmla="*/ 22596 w 193143"/>
                  <a:gd name="connsiteY1" fmla="*/ 158649 h 193143"/>
                  <a:gd name="connsiteX2" fmla="*/ 158649 w 193143"/>
                  <a:gd name="connsiteY2" fmla="*/ 170548 h 193143"/>
                  <a:gd name="connsiteX3" fmla="*/ 170548 w 193143"/>
                  <a:gd name="connsiteY3" fmla="*/ 34495 h 193143"/>
                  <a:gd name="connsiteX4" fmla="*/ 34495 w 193143"/>
                  <a:gd name="connsiteY4" fmla="*/ 22596 h 1931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3143" h="193143">
                    <a:moveTo>
                      <a:pt x="34495" y="22596"/>
                    </a:moveTo>
                    <a:cubicBezTo>
                      <a:pt x="-6368" y="56870"/>
                      <a:pt x="-11679" y="117787"/>
                      <a:pt x="22596" y="158649"/>
                    </a:cubicBezTo>
                    <a:cubicBezTo>
                      <a:pt x="56870" y="199512"/>
                      <a:pt x="117787" y="204823"/>
                      <a:pt x="158649" y="170548"/>
                    </a:cubicBezTo>
                    <a:cubicBezTo>
                      <a:pt x="199512" y="136274"/>
                      <a:pt x="204823" y="75357"/>
                      <a:pt x="170548" y="34495"/>
                    </a:cubicBezTo>
                    <a:cubicBezTo>
                      <a:pt x="136273" y="-6368"/>
                      <a:pt x="75357" y="-11679"/>
                      <a:pt x="34495" y="22596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70" name="Freeform: Shape 69">
                <a:extLst>
                  <a:ext uri="{FF2B5EF4-FFF2-40B4-BE49-F238E27FC236}">
                    <a16:creationId xmlns:a16="http://schemas.microsoft.com/office/drawing/2014/main" id="{EC514335-FA8F-F0CA-2AF0-70613D2739B0}"/>
                  </a:ext>
                </a:extLst>
              </p:cNvPr>
              <p:cNvSpPr/>
              <p:nvPr/>
            </p:nvSpPr>
            <p:spPr>
              <a:xfrm>
                <a:off x="3915330" y="3322538"/>
                <a:ext cx="187413" cy="187413"/>
              </a:xfrm>
              <a:custGeom>
                <a:avLst/>
                <a:gdLst>
                  <a:gd name="connsiteX0" fmla="*/ 33472 w 187413"/>
                  <a:gd name="connsiteY0" fmla="*/ 21922 h 187413"/>
                  <a:gd name="connsiteX1" fmla="*/ 21922 w 187413"/>
                  <a:gd name="connsiteY1" fmla="*/ 153941 h 187413"/>
                  <a:gd name="connsiteX2" fmla="*/ 153941 w 187413"/>
                  <a:gd name="connsiteY2" fmla="*/ 165492 h 187413"/>
                  <a:gd name="connsiteX3" fmla="*/ 165492 w 187413"/>
                  <a:gd name="connsiteY3" fmla="*/ 33472 h 187413"/>
                  <a:gd name="connsiteX4" fmla="*/ 33472 w 187413"/>
                  <a:gd name="connsiteY4" fmla="*/ 21922 h 1874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7413" h="187413">
                    <a:moveTo>
                      <a:pt x="33472" y="21922"/>
                    </a:moveTo>
                    <a:cubicBezTo>
                      <a:pt x="-6171" y="55181"/>
                      <a:pt x="-11337" y="114298"/>
                      <a:pt x="21922" y="153941"/>
                    </a:cubicBezTo>
                    <a:cubicBezTo>
                      <a:pt x="55181" y="193585"/>
                      <a:pt x="114298" y="198751"/>
                      <a:pt x="153941" y="165492"/>
                    </a:cubicBezTo>
                    <a:cubicBezTo>
                      <a:pt x="193585" y="132233"/>
                      <a:pt x="198751" y="73116"/>
                      <a:pt x="165492" y="33472"/>
                    </a:cubicBezTo>
                    <a:cubicBezTo>
                      <a:pt x="132233" y="-6171"/>
                      <a:pt x="73116" y="-11337"/>
                      <a:pt x="33472" y="21922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71" name="Freeform: Shape 70">
                <a:extLst>
                  <a:ext uri="{FF2B5EF4-FFF2-40B4-BE49-F238E27FC236}">
                    <a16:creationId xmlns:a16="http://schemas.microsoft.com/office/drawing/2014/main" id="{E48C0FB5-E503-A9D6-F3EB-7B3DD3658FF3}"/>
                  </a:ext>
                </a:extLst>
              </p:cNvPr>
              <p:cNvSpPr/>
              <p:nvPr/>
            </p:nvSpPr>
            <p:spPr>
              <a:xfrm>
                <a:off x="3918210" y="3325388"/>
                <a:ext cx="181683" cy="181683"/>
              </a:xfrm>
              <a:custGeom>
                <a:avLst/>
                <a:gdLst>
                  <a:gd name="connsiteX0" fmla="*/ 32450 w 181683"/>
                  <a:gd name="connsiteY0" fmla="*/ 21248 h 181683"/>
                  <a:gd name="connsiteX1" fmla="*/ 21248 w 181683"/>
                  <a:gd name="connsiteY1" fmla="*/ 149233 h 181683"/>
                  <a:gd name="connsiteX2" fmla="*/ 149233 w 181683"/>
                  <a:gd name="connsiteY2" fmla="*/ 160436 h 181683"/>
                  <a:gd name="connsiteX3" fmla="*/ 160435 w 181683"/>
                  <a:gd name="connsiteY3" fmla="*/ 32450 h 181683"/>
                  <a:gd name="connsiteX4" fmla="*/ 32450 w 181683"/>
                  <a:gd name="connsiteY4" fmla="*/ 21248 h 1816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683" h="181683">
                    <a:moveTo>
                      <a:pt x="32450" y="21248"/>
                    </a:moveTo>
                    <a:cubicBezTo>
                      <a:pt x="-5975" y="53491"/>
                      <a:pt x="-10995" y="110808"/>
                      <a:pt x="21248" y="149233"/>
                    </a:cubicBezTo>
                    <a:cubicBezTo>
                      <a:pt x="53491" y="187658"/>
                      <a:pt x="110808" y="192678"/>
                      <a:pt x="149233" y="160436"/>
                    </a:cubicBezTo>
                    <a:cubicBezTo>
                      <a:pt x="187658" y="128192"/>
                      <a:pt x="192678" y="70875"/>
                      <a:pt x="160435" y="32450"/>
                    </a:cubicBezTo>
                    <a:cubicBezTo>
                      <a:pt x="128192" y="-5975"/>
                      <a:pt x="70875" y="-10995"/>
                      <a:pt x="32450" y="21248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72" name="Freeform: Shape 71">
                <a:extLst>
                  <a:ext uri="{FF2B5EF4-FFF2-40B4-BE49-F238E27FC236}">
                    <a16:creationId xmlns:a16="http://schemas.microsoft.com/office/drawing/2014/main" id="{BB42A12B-C1D4-FD3C-4FD7-7F346D6CB29F}"/>
                  </a:ext>
                </a:extLst>
              </p:cNvPr>
              <p:cNvSpPr/>
              <p:nvPr/>
            </p:nvSpPr>
            <p:spPr>
              <a:xfrm rot="-3231600">
                <a:off x="3921080" y="3328299"/>
                <a:ext cx="175987" cy="175987"/>
              </a:xfrm>
              <a:custGeom>
                <a:avLst/>
                <a:gdLst>
                  <a:gd name="connsiteX0" fmla="*/ 175987 w 175987"/>
                  <a:gd name="connsiteY0" fmla="*/ 87994 h 175987"/>
                  <a:gd name="connsiteX1" fmla="*/ 87994 w 175987"/>
                  <a:gd name="connsiteY1" fmla="*/ 175987 h 175987"/>
                  <a:gd name="connsiteX2" fmla="*/ 0 w 175987"/>
                  <a:gd name="connsiteY2" fmla="*/ 87993 h 175987"/>
                  <a:gd name="connsiteX3" fmla="*/ 87994 w 175987"/>
                  <a:gd name="connsiteY3" fmla="*/ 0 h 175987"/>
                  <a:gd name="connsiteX4" fmla="*/ 175987 w 175987"/>
                  <a:gd name="connsiteY4" fmla="*/ 87994 h 175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5987" h="175987">
                    <a:moveTo>
                      <a:pt x="175987" y="87994"/>
                    </a:moveTo>
                    <a:cubicBezTo>
                      <a:pt x="175987" y="136591"/>
                      <a:pt x="136591" y="175987"/>
                      <a:pt x="87994" y="175987"/>
                    </a:cubicBezTo>
                    <a:cubicBezTo>
                      <a:pt x="39396" y="175987"/>
                      <a:pt x="0" y="136591"/>
                      <a:pt x="0" y="87993"/>
                    </a:cubicBezTo>
                    <a:cubicBezTo>
                      <a:pt x="0" y="39396"/>
                      <a:pt x="39396" y="0"/>
                      <a:pt x="87994" y="0"/>
                    </a:cubicBezTo>
                    <a:cubicBezTo>
                      <a:pt x="136591" y="0"/>
                      <a:pt x="175987" y="39396"/>
                      <a:pt x="175987" y="87994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73" name="Freeform: Shape 72">
                <a:extLst>
                  <a:ext uri="{FF2B5EF4-FFF2-40B4-BE49-F238E27FC236}">
                    <a16:creationId xmlns:a16="http://schemas.microsoft.com/office/drawing/2014/main" id="{3ED89EFF-875D-8C06-07EB-F6C574451109}"/>
                  </a:ext>
                </a:extLst>
              </p:cNvPr>
              <p:cNvSpPr/>
              <p:nvPr/>
            </p:nvSpPr>
            <p:spPr>
              <a:xfrm>
                <a:off x="3923902" y="3331109"/>
                <a:ext cx="170270" cy="170270"/>
              </a:xfrm>
              <a:custGeom>
                <a:avLst/>
                <a:gdLst>
                  <a:gd name="connsiteX0" fmla="*/ 30415 w 170270"/>
                  <a:gd name="connsiteY0" fmla="*/ 19909 h 170270"/>
                  <a:gd name="connsiteX1" fmla="*/ 19909 w 170270"/>
                  <a:gd name="connsiteY1" fmla="*/ 139856 h 170270"/>
                  <a:gd name="connsiteX2" fmla="*/ 139856 w 170270"/>
                  <a:gd name="connsiteY2" fmla="*/ 150362 h 170270"/>
                  <a:gd name="connsiteX3" fmla="*/ 150361 w 170270"/>
                  <a:gd name="connsiteY3" fmla="*/ 30415 h 170270"/>
                  <a:gd name="connsiteX4" fmla="*/ 30415 w 170270"/>
                  <a:gd name="connsiteY4" fmla="*/ 19909 h 170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0270" h="170270">
                    <a:moveTo>
                      <a:pt x="30415" y="19909"/>
                    </a:moveTo>
                    <a:cubicBezTo>
                      <a:pt x="-5601" y="50121"/>
                      <a:pt x="-10303" y="103840"/>
                      <a:pt x="19909" y="139856"/>
                    </a:cubicBezTo>
                    <a:cubicBezTo>
                      <a:pt x="50120" y="175871"/>
                      <a:pt x="103840" y="180573"/>
                      <a:pt x="139856" y="150362"/>
                    </a:cubicBezTo>
                    <a:cubicBezTo>
                      <a:pt x="175872" y="120150"/>
                      <a:pt x="180573" y="66431"/>
                      <a:pt x="150361" y="30415"/>
                    </a:cubicBezTo>
                    <a:cubicBezTo>
                      <a:pt x="120150" y="-5601"/>
                      <a:pt x="66431" y="-10303"/>
                      <a:pt x="30415" y="19909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74" name="Freeform: Shape 73">
                <a:extLst>
                  <a:ext uri="{FF2B5EF4-FFF2-40B4-BE49-F238E27FC236}">
                    <a16:creationId xmlns:a16="http://schemas.microsoft.com/office/drawing/2014/main" id="{7A05BBAD-28C2-ABF7-6B69-1A98134843E1}"/>
                  </a:ext>
                </a:extLst>
              </p:cNvPr>
              <p:cNvSpPr/>
              <p:nvPr/>
            </p:nvSpPr>
            <p:spPr>
              <a:xfrm>
                <a:off x="3926787" y="3333965"/>
                <a:ext cx="164559" cy="164559"/>
              </a:xfrm>
              <a:custGeom>
                <a:avLst/>
                <a:gdLst>
                  <a:gd name="connsiteX0" fmla="*/ 29388 w 164559"/>
                  <a:gd name="connsiteY0" fmla="*/ 19259 h 164559"/>
                  <a:gd name="connsiteX1" fmla="*/ 19259 w 164559"/>
                  <a:gd name="connsiteY1" fmla="*/ 135172 h 164559"/>
                  <a:gd name="connsiteX2" fmla="*/ 135172 w 164559"/>
                  <a:gd name="connsiteY2" fmla="*/ 145300 h 164559"/>
                  <a:gd name="connsiteX3" fmla="*/ 145300 w 164559"/>
                  <a:gd name="connsiteY3" fmla="*/ 29388 h 164559"/>
                  <a:gd name="connsiteX4" fmla="*/ 29388 w 164559"/>
                  <a:gd name="connsiteY4" fmla="*/ 19259 h 1645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4559" h="164559">
                    <a:moveTo>
                      <a:pt x="29388" y="19259"/>
                    </a:moveTo>
                    <a:cubicBezTo>
                      <a:pt x="-5409" y="48455"/>
                      <a:pt x="-9966" y="100346"/>
                      <a:pt x="19259" y="135172"/>
                    </a:cubicBezTo>
                    <a:cubicBezTo>
                      <a:pt x="48455" y="169968"/>
                      <a:pt x="100375" y="174525"/>
                      <a:pt x="135172" y="145300"/>
                    </a:cubicBezTo>
                    <a:cubicBezTo>
                      <a:pt x="169969" y="116104"/>
                      <a:pt x="174525" y="64185"/>
                      <a:pt x="145300" y="29388"/>
                    </a:cubicBezTo>
                    <a:cubicBezTo>
                      <a:pt x="116105" y="-5409"/>
                      <a:pt x="64214" y="-9966"/>
                      <a:pt x="29388" y="19259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75" name="Freeform: Shape 74">
                <a:extLst>
                  <a:ext uri="{FF2B5EF4-FFF2-40B4-BE49-F238E27FC236}">
                    <a16:creationId xmlns:a16="http://schemas.microsoft.com/office/drawing/2014/main" id="{08B64336-617E-8108-B55C-D7DF5A456D71}"/>
                  </a:ext>
                </a:extLst>
              </p:cNvPr>
              <p:cNvSpPr/>
              <p:nvPr/>
            </p:nvSpPr>
            <p:spPr>
              <a:xfrm>
                <a:off x="3929628" y="3336806"/>
                <a:ext cx="158847" cy="158847"/>
              </a:xfrm>
              <a:custGeom>
                <a:avLst/>
                <a:gdLst>
                  <a:gd name="connsiteX0" fmla="*/ 28375 w 158847"/>
                  <a:gd name="connsiteY0" fmla="*/ 18595 h 158847"/>
                  <a:gd name="connsiteX1" fmla="*/ 18594 w 158847"/>
                  <a:gd name="connsiteY1" fmla="*/ 130473 h 158847"/>
                  <a:gd name="connsiteX2" fmla="*/ 130473 w 158847"/>
                  <a:gd name="connsiteY2" fmla="*/ 140253 h 158847"/>
                  <a:gd name="connsiteX3" fmla="*/ 140253 w 158847"/>
                  <a:gd name="connsiteY3" fmla="*/ 28375 h 158847"/>
                  <a:gd name="connsiteX4" fmla="*/ 28375 w 158847"/>
                  <a:gd name="connsiteY4" fmla="*/ 18595 h 1588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8847" h="158847">
                    <a:moveTo>
                      <a:pt x="28375" y="18595"/>
                    </a:moveTo>
                    <a:cubicBezTo>
                      <a:pt x="-5232" y="46774"/>
                      <a:pt x="-9615" y="96866"/>
                      <a:pt x="18594" y="130473"/>
                    </a:cubicBezTo>
                    <a:cubicBezTo>
                      <a:pt x="46775" y="164080"/>
                      <a:pt x="96866" y="168462"/>
                      <a:pt x="130473" y="140253"/>
                    </a:cubicBezTo>
                    <a:cubicBezTo>
                      <a:pt x="164080" y="112073"/>
                      <a:pt x="168462" y="61982"/>
                      <a:pt x="140253" y="28375"/>
                    </a:cubicBezTo>
                    <a:cubicBezTo>
                      <a:pt x="112073" y="-5232"/>
                      <a:pt x="61982" y="-9615"/>
                      <a:pt x="28375" y="18595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76" name="Freeform: Shape 75">
                <a:extLst>
                  <a:ext uri="{FF2B5EF4-FFF2-40B4-BE49-F238E27FC236}">
                    <a16:creationId xmlns:a16="http://schemas.microsoft.com/office/drawing/2014/main" id="{96A30FCD-287A-1A12-C809-024E41BD2684}"/>
                  </a:ext>
                </a:extLst>
              </p:cNvPr>
              <p:cNvSpPr/>
              <p:nvPr/>
            </p:nvSpPr>
            <p:spPr>
              <a:xfrm>
                <a:off x="3932479" y="3339686"/>
                <a:ext cx="153117" cy="153117"/>
              </a:xfrm>
              <a:custGeom>
                <a:avLst/>
                <a:gdLst>
                  <a:gd name="connsiteX0" fmla="*/ 27352 w 153117"/>
                  <a:gd name="connsiteY0" fmla="*/ 17920 h 153117"/>
                  <a:gd name="connsiteX1" fmla="*/ 17920 w 153117"/>
                  <a:gd name="connsiteY1" fmla="*/ 125765 h 153117"/>
                  <a:gd name="connsiteX2" fmla="*/ 125765 w 153117"/>
                  <a:gd name="connsiteY2" fmla="*/ 135197 h 153117"/>
                  <a:gd name="connsiteX3" fmla="*/ 135197 w 153117"/>
                  <a:gd name="connsiteY3" fmla="*/ 27352 h 153117"/>
                  <a:gd name="connsiteX4" fmla="*/ 27352 w 153117"/>
                  <a:gd name="connsiteY4" fmla="*/ 17920 h 1531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3117" h="153117">
                    <a:moveTo>
                      <a:pt x="27352" y="17920"/>
                    </a:moveTo>
                    <a:cubicBezTo>
                      <a:pt x="-5036" y="45085"/>
                      <a:pt x="-9273" y="93377"/>
                      <a:pt x="17920" y="125765"/>
                    </a:cubicBezTo>
                    <a:cubicBezTo>
                      <a:pt x="45085" y="158153"/>
                      <a:pt x="93377" y="162390"/>
                      <a:pt x="125765" y="135197"/>
                    </a:cubicBezTo>
                    <a:cubicBezTo>
                      <a:pt x="158153" y="108033"/>
                      <a:pt x="162390" y="59741"/>
                      <a:pt x="135197" y="27352"/>
                    </a:cubicBezTo>
                    <a:cubicBezTo>
                      <a:pt x="108033" y="-5036"/>
                      <a:pt x="59741" y="-9273"/>
                      <a:pt x="27352" y="17920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77" name="Freeform: Shape 76">
                <a:extLst>
                  <a:ext uri="{FF2B5EF4-FFF2-40B4-BE49-F238E27FC236}">
                    <a16:creationId xmlns:a16="http://schemas.microsoft.com/office/drawing/2014/main" id="{0EF24687-4871-4EF3-45D8-4764599858D9}"/>
                  </a:ext>
                </a:extLst>
              </p:cNvPr>
              <p:cNvSpPr/>
              <p:nvPr/>
            </p:nvSpPr>
            <p:spPr>
              <a:xfrm>
                <a:off x="3935370" y="3342548"/>
                <a:ext cx="147363" cy="147363"/>
              </a:xfrm>
              <a:custGeom>
                <a:avLst/>
                <a:gdLst>
                  <a:gd name="connsiteX0" fmla="*/ 26318 w 147363"/>
                  <a:gd name="connsiteY0" fmla="*/ 17234 h 147363"/>
                  <a:gd name="connsiteX1" fmla="*/ 17234 w 147363"/>
                  <a:gd name="connsiteY1" fmla="*/ 121045 h 147363"/>
                  <a:gd name="connsiteX2" fmla="*/ 121045 w 147363"/>
                  <a:gd name="connsiteY2" fmla="*/ 130129 h 147363"/>
                  <a:gd name="connsiteX3" fmla="*/ 130129 w 147363"/>
                  <a:gd name="connsiteY3" fmla="*/ 26318 h 147363"/>
                  <a:gd name="connsiteX4" fmla="*/ 26318 w 147363"/>
                  <a:gd name="connsiteY4" fmla="*/ 17234 h 147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7363" h="147363">
                    <a:moveTo>
                      <a:pt x="26318" y="17234"/>
                    </a:moveTo>
                    <a:cubicBezTo>
                      <a:pt x="-4851" y="43383"/>
                      <a:pt x="-8914" y="89876"/>
                      <a:pt x="17234" y="121045"/>
                    </a:cubicBezTo>
                    <a:cubicBezTo>
                      <a:pt x="43383" y="152214"/>
                      <a:pt x="89876" y="156277"/>
                      <a:pt x="121045" y="130129"/>
                    </a:cubicBezTo>
                    <a:cubicBezTo>
                      <a:pt x="152214" y="103980"/>
                      <a:pt x="156277" y="57487"/>
                      <a:pt x="130129" y="26318"/>
                    </a:cubicBezTo>
                    <a:cubicBezTo>
                      <a:pt x="103980" y="-4851"/>
                      <a:pt x="57487" y="-8914"/>
                      <a:pt x="26318" y="17234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78" name="Freeform: Shape 77">
                <a:extLst>
                  <a:ext uri="{FF2B5EF4-FFF2-40B4-BE49-F238E27FC236}">
                    <a16:creationId xmlns:a16="http://schemas.microsoft.com/office/drawing/2014/main" id="{C11DD4DC-6F80-BEA6-BFF6-459CB069A41A}"/>
                  </a:ext>
                </a:extLst>
              </p:cNvPr>
              <p:cNvSpPr/>
              <p:nvPr/>
            </p:nvSpPr>
            <p:spPr>
              <a:xfrm>
                <a:off x="3938211" y="3345448"/>
                <a:ext cx="141651" cy="141651"/>
              </a:xfrm>
              <a:custGeom>
                <a:avLst/>
                <a:gdLst>
                  <a:gd name="connsiteX0" fmla="*/ 25305 w 141651"/>
                  <a:gd name="connsiteY0" fmla="*/ 16541 h 141651"/>
                  <a:gd name="connsiteX1" fmla="*/ 16570 w 141651"/>
                  <a:gd name="connsiteY1" fmla="*/ 116346 h 141651"/>
                  <a:gd name="connsiteX2" fmla="*/ 116346 w 141651"/>
                  <a:gd name="connsiteY2" fmla="*/ 125082 h 141651"/>
                  <a:gd name="connsiteX3" fmla="*/ 125082 w 141651"/>
                  <a:gd name="connsiteY3" fmla="*/ 25305 h 141651"/>
                  <a:gd name="connsiteX4" fmla="*/ 25276 w 141651"/>
                  <a:gd name="connsiteY4" fmla="*/ 16570 h 141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1651" h="141651">
                    <a:moveTo>
                      <a:pt x="25305" y="16541"/>
                    </a:moveTo>
                    <a:cubicBezTo>
                      <a:pt x="-4674" y="41674"/>
                      <a:pt x="-8563" y="86367"/>
                      <a:pt x="16570" y="116346"/>
                    </a:cubicBezTo>
                    <a:cubicBezTo>
                      <a:pt x="41703" y="146326"/>
                      <a:pt x="86396" y="150215"/>
                      <a:pt x="116346" y="125082"/>
                    </a:cubicBezTo>
                    <a:cubicBezTo>
                      <a:pt x="146326" y="99949"/>
                      <a:pt x="150215" y="55256"/>
                      <a:pt x="125082" y="25305"/>
                    </a:cubicBezTo>
                    <a:cubicBezTo>
                      <a:pt x="99949" y="-4674"/>
                      <a:pt x="55256" y="-8563"/>
                      <a:pt x="25276" y="16570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79" name="Freeform: Shape 78">
                <a:extLst>
                  <a:ext uri="{FF2B5EF4-FFF2-40B4-BE49-F238E27FC236}">
                    <a16:creationId xmlns:a16="http://schemas.microsoft.com/office/drawing/2014/main" id="{ED1087D3-3F1A-495A-FA49-6AD61CD5CDA0}"/>
                  </a:ext>
                </a:extLst>
              </p:cNvPr>
              <p:cNvSpPr/>
              <p:nvPr/>
            </p:nvSpPr>
            <p:spPr>
              <a:xfrm>
                <a:off x="3941062" y="3348269"/>
                <a:ext cx="135950" cy="135950"/>
              </a:xfrm>
              <a:custGeom>
                <a:avLst/>
                <a:gdLst>
                  <a:gd name="connsiteX0" fmla="*/ 24283 w 135950"/>
                  <a:gd name="connsiteY0" fmla="*/ 15896 h 135950"/>
                  <a:gd name="connsiteX1" fmla="*/ 15896 w 135950"/>
                  <a:gd name="connsiteY1" fmla="*/ 111667 h 135950"/>
                  <a:gd name="connsiteX2" fmla="*/ 111667 w 135950"/>
                  <a:gd name="connsiteY2" fmla="*/ 120055 h 135950"/>
                  <a:gd name="connsiteX3" fmla="*/ 120054 w 135950"/>
                  <a:gd name="connsiteY3" fmla="*/ 24283 h 135950"/>
                  <a:gd name="connsiteX4" fmla="*/ 24283 w 135950"/>
                  <a:gd name="connsiteY4" fmla="*/ 15896 h 13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5950" h="135950">
                    <a:moveTo>
                      <a:pt x="24283" y="15896"/>
                    </a:moveTo>
                    <a:cubicBezTo>
                      <a:pt x="-4477" y="40013"/>
                      <a:pt x="-8221" y="82907"/>
                      <a:pt x="15896" y="111667"/>
                    </a:cubicBezTo>
                    <a:cubicBezTo>
                      <a:pt x="40013" y="140428"/>
                      <a:pt x="82907" y="144172"/>
                      <a:pt x="111667" y="120055"/>
                    </a:cubicBezTo>
                    <a:cubicBezTo>
                      <a:pt x="140428" y="95938"/>
                      <a:pt x="144172" y="53044"/>
                      <a:pt x="120054" y="24283"/>
                    </a:cubicBezTo>
                    <a:cubicBezTo>
                      <a:pt x="95938" y="-4477"/>
                      <a:pt x="53043" y="-8221"/>
                      <a:pt x="24283" y="15896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80" name="Freeform: Shape 79">
                <a:extLst>
                  <a:ext uri="{FF2B5EF4-FFF2-40B4-BE49-F238E27FC236}">
                    <a16:creationId xmlns:a16="http://schemas.microsoft.com/office/drawing/2014/main" id="{C7F3701E-10F8-3F41-5A28-7CA5C6EC8E9B}"/>
                  </a:ext>
                </a:extLst>
              </p:cNvPr>
              <p:cNvSpPr/>
              <p:nvPr/>
            </p:nvSpPr>
            <p:spPr>
              <a:xfrm>
                <a:off x="3943942" y="3351149"/>
                <a:ext cx="130220" cy="130219"/>
              </a:xfrm>
              <a:custGeom>
                <a:avLst/>
                <a:gdLst>
                  <a:gd name="connsiteX0" fmla="*/ 23261 w 130220"/>
                  <a:gd name="connsiteY0" fmla="*/ 15222 h 130219"/>
                  <a:gd name="connsiteX1" fmla="*/ 15222 w 130220"/>
                  <a:gd name="connsiteY1" fmla="*/ 106959 h 130219"/>
                  <a:gd name="connsiteX2" fmla="*/ 106959 w 130220"/>
                  <a:gd name="connsiteY2" fmla="*/ 114998 h 130219"/>
                  <a:gd name="connsiteX3" fmla="*/ 114998 w 130220"/>
                  <a:gd name="connsiteY3" fmla="*/ 23261 h 130219"/>
                  <a:gd name="connsiteX4" fmla="*/ 23261 w 130220"/>
                  <a:gd name="connsiteY4" fmla="*/ 15222 h 1302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220" h="130219">
                    <a:moveTo>
                      <a:pt x="23261" y="15222"/>
                    </a:moveTo>
                    <a:cubicBezTo>
                      <a:pt x="-4281" y="38323"/>
                      <a:pt x="-7879" y="79418"/>
                      <a:pt x="15222" y="106959"/>
                    </a:cubicBezTo>
                    <a:cubicBezTo>
                      <a:pt x="38323" y="134501"/>
                      <a:pt x="79418" y="138099"/>
                      <a:pt x="106959" y="114998"/>
                    </a:cubicBezTo>
                    <a:cubicBezTo>
                      <a:pt x="134501" y="91897"/>
                      <a:pt x="138100" y="50802"/>
                      <a:pt x="114998" y="23261"/>
                    </a:cubicBezTo>
                    <a:cubicBezTo>
                      <a:pt x="91897" y="-4281"/>
                      <a:pt x="50802" y="-7879"/>
                      <a:pt x="23261" y="15222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81" name="Freeform: Shape 80">
                <a:extLst>
                  <a:ext uri="{FF2B5EF4-FFF2-40B4-BE49-F238E27FC236}">
                    <a16:creationId xmlns:a16="http://schemas.microsoft.com/office/drawing/2014/main" id="{0E3B3883-B385-C858-5DA6-216F8184056F}"/>
                  </a:ext>
                </a:extLst>
              </p:cNvPr>
              <p:cNvSpPr/>
              <p:nvPr/>
            </p:nvSpPr>
            <p:spPr>
              <a:xfrm>
                <a:off x="3946788" y="3353966"/>
                <a:ext cx="124527" cy="124518"/>
              </a:xfrm>
              <a:custGeom>
                <a:avLst/>
                <a:gdLst>
                  <a:gd name="connsiteX0" fmla="*/ 22243 w 124527"/>
                  <a:gd name="connsiteY0" fmla="*/ 14581 h 124518"/>
                  <a:gd name="connsiteX1" fmla="*/ 14581 w 124527"/>
                  <a:gd name="connsiteY1" fmla="*/ 102285 h 124518"/>
                  <a:gd name="connsiteX2" fmla="*/ 102285 w 124527"/>
                  <a:gd name="connsiteY2" fmla="*/ 109947 h 124518"/>
                  <a:gd name="connsiteX3" fmla="*/ 109946 w 124527"/>
                  <a:gd name="connsiteY3" fmla="*/ 22243 h 124518"/>
                  <a:gd name="connsiteX4" fmla="*/ 22243 w 124527"/>
                  <a:gd name="connsiteY4" fmla="*/ 14581 h 1245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4527" h="124518">
                    <a:moveTo>
                      <a:pt x="22243" y="14581"/>
                    </a:moveTo>
                    <a:cubicBezTo>
                      <a:pt x="-4109" y="36667"/>
                      <a:pt x="-7533" y="75933"/>
                      <a:pt x="14581" y="102285"/>
                    </a:cubicBezTo>
                    <a:cubicBezTo>
                      <a:pt x="36667" y="128607"/>
                      <a:pt x="75933" y="132061"/>
                      <a:pt x="102285" y="109947"/>
                    </a:cubicBezTo>
                    <a:cubicBezTo>
                      <a:pt x="128636" y="87861"/>
                      <a:pt x="132061" y="48595"/>
                      <a:pt x="109946" y="22243"/>
                    </a:cubicBezTo>
                    <a:cubicBezTo>
                      <a:pt x="87861" y="-4109"/>
                      <a:pt x="48594" y="-7533"/>
                      <a:pt x="22243" y="14581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82" name="Freeform: Shape 81">
                <a:extLst>
                  <a:ext uri="{FF2B5EF4-FFF2-40B4-BE49-F238E27FC236}">
                    <a16:creationId xmlns:a16="http://schemas.microsoft.com/office/drawing/2014/main" id="{4BFA02A4-FE14-3F46-7E0E-C8035E005CB2}"/>
                  </a:ext>
                </a:extLst>
              </p:cNvPr>
              <p:cNvSpPr/>
              <p:nvPr/>
            </p:nvSpPr>
            <p:spPr>
              <a:xfrm>
                <a:off x="3949639" y="3356846"/>
                <a:ext cx="118797" cy="118797"/>
              </a:xfrm>
              <a:custGeom>
                <a:avLst/>
                <a:gdLst>
                  <a:gd name="connsiteX0" fmla="*/ 21221 w 118797"/>
                  <a:gd name="connsiteY0" fmla="*/ 13907 h 118797"/>
                  <a:gd name="connsiteX1" fmla="*/ 13907 w 118797"/>
                  <a:gd name="connsiteY1" fmla="*/ 97577 h 118797"/>
                  <a:gd name="connsiteX2" fmla="*/ 97577 w 118797"/>
                  <a:gd name="connsiteY2" fmla="*/ 104890 h 118797"/>
                  <a:gd name="connsiteX3" fmla="*/ 104890 w 118797"/>
                  <a:gd name="connsiteY3" fmla="*/ 21221 h 118797"/>
                  <a:gd name="connsiteX4" fmla="*/ 21221 w 118797"/>
                  <a:gd name="connsiteY4" fmla="*/ 13907 h 118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8797" h="118797">
                    <a:moveTo>
                      <a:pt x="21221" y="13907"/>
                    </a:moveTo>
                    <a:cubicBezTo>
                      <a:pt x="-3912" y="35006"/>
                      <a:pt x="-7192" y="72444"/>
                      <a:pt x="13907" y="97577"/>
                    </a:cubicBezTo>
                    <a:cubicBezTo>
                      <a:pt x="34977" y="122709"/>
                      <a:pt x="72444" y="125989"/>
                      <a:pt x="97577" y="104890"/>
                    </a:cubicBezTo>
                    <a:cubicBezTo>
                      <a:pt x="122709" y="83820"/>
                      <a:pt x="125989" y="46353"/>
                      <a:pt x="104890" y="21221"/>
                    </a:cubicBezTo>
                    <a:cubicBezTo>
                      <a:pt x="83792" y="-3912"/>
                      <a:pt x="46354" y="-7192"/>
                      <a:pt x="21221" y="13907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</p:grpSp>
        <p:grpSp>
          <p:nvGrpSpPr>
            <p:cNvPr id="83" name="Graphic 12">
              <a:extLst>
                <a:ext uri="{FF2B5EF4-FFF2-40B4-BE49-F238E27FC236}">
                  <a16:creationId xmlns:a16="http://schemas.microsoft.com/office/drawing/2014/main" id="{7FA18357-0D6C-BABA-1471-018E81909F55}"/>
                </a:ext>
              </a:extLst>
            </p:cNvPr>
            <p:cNvGrpSpPr/>
            <p:nvPr/>
          </p:nvGrpSpPr>
          <p:grpSpPr>
            <a:xfrm>
              <a:off x="4357140" y="4382580"/>
              <a:ext cx="226660" cy="226660"/>
              <a:chOff x="4076533" y="4172079"/>
              <a:chExt cx="263207" cy="263207"/>
            </a:xfrm>
            <a:grpFill/>
          </p:grpSpPr>
          <p:sp>
            <p:nvSpPr>
              <p:cNvPr id="84" name="Freeform: Shape 83">
                <a:extLst>
                  <a:ext uri="{FF2B5EF4-FFF2-40B4-BE49-F238E27FC236}">
                    <a16:creationId xmlns:a16="http://schemas.microsoft.com/office/drawing/2014/main" id="{84F06BBD-819C-609E-84D6-B1602034EA93}"/>
                  </a:ext>
                </a:extLst>
              </p:cNvPr>
              <p:cNvSpPr/>
              <p:nvPr/>
            </p:nvSpPr>
            <p:spPr>
              <a:xfrm rot="-3631799">
                <a:off x="4111553" y="4207098"/>
                <a:ext cx="193168" cy="193168"/>
              </a:xfrm>
              <a:custGeom>
                <a:avLst/>
                <a:gdLst>
                  <a:gd name="connsiteX0" fmla="*/ 193168 w 193168"/>
                  <a:gd name="connsiteY0" fmla="*/ 96584 h 193168"/>
                  <a:gd name="connsiteX1" fmla="*/ 96584 w 193168"/>
                  <a:gd name="connsiteY1" fmla="*/ 193168 h 193168"/>
                  <a:gd name="connsiteX2" fmla="*/ 0 w 193168"/>
                  <a:gd name="connsiteY2" fmla="*/ 96584 h 193168"/>
                  <a:gd name="connsiteX3" fmla="*/ 96584 w 193168"/>
                  <a:gd name="connsiteY3" fmla="*/ 0 h 193168"/>
                  <a:gd name="connsiteX4" fmla="*/ 193168 w 193168"/>
                  <a:gd name="connsiteY4" fmla="*/ 96584 h 193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3168" h="193168">
                    <a:moveTo>
                      <a:pt x="193168" y="96584"/>
                    </a:moveTo>
                    <a:cubicBezTo>
                      <a:pt x="193168" y="149926"/>
                      <a:pt x="149926" y="193168"/>
                      <a:pt x="96584" y="193168"/>
                    </a:cubicBezTo>
                    <a:cubicBezTo>
                      <a:pt x="43242" y="193168"/>
                      <a:pt x="0" y="149926"/>
                      <a:pt x="0" y="96584"/>
                    </a:cubicBezTo>
                    <a:cubicBezTo>
                      <a:pt x="0" y="43242"/>
                      <a:pt x="43242" y="0"/>
                      <a:pt x="96584" y="0"/>
                    </a:cubicBezTo>
                    <a:cubicBezTo>
                      <a:pt x="149926" y="0"/>
                      <a:pt x="193168" y="43242"/>
                      <a:pt x="193168" y="96584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86" name="Freeform: Shape 85">
                <a:extLst>
                  <a:ext uri="{FF2B5EF4-FFF2-40B4-BE49-F238E27FC236}">
                    <a16:creationId xmlns:a16="http://schemas.microsoft.com/office/drawing/2014/main" id="{7B1E02BA-3605-0B6A-F59B-B6AA4B35F899}"/>
                  </a:ext>
                </a:extLst>
              </p:cNvPr>
              <p:cNvSpPr/>
              <p:nvPr/>
            </p:nvSpPr>
            <p:spPr>
              <a:xfrm rot="-5100000">
                <a:off x="4114549" y="4210221"/>
                <a:ext cx="187421" cy="187421"/>
              </a:xfrm>
              <a:custGeom>
                <a:avLst/>
                <a:gdLst>
                  <a:gd name="connsiteX0" fmla="*/ 187422 w 187421"/>
                  <a:gd name="connsiteY0" fmla="*/ 93711 h 187421"/>
                  <a:gd name="connsiteX1" fmla="*/ 93711 w 187421"/>
                  <a:gd name="connsiteY1" fmla="*/ 187422 h 187421"/>
                  <a:gd name="connsiteX2" fmla="*/ 0 w 187421"/>
                  <a:gd name="connsiteY2" fmla="*/ 93711 h 187421"/>
                  <a:gd name="connsiteX3" fmla="*/ 93711 w 187421"/>
                  <a:gd name="connsiteY3" fmla="*/ 0 h 187421"/>
                  <a:gd name="connsiteX4" fmla="*/ 187422 w 187421"/>
                  <a:gd name="connsiteY4" fmla="*/ 93711 h 187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7421" h="187421">
                    <a:moveTo>
                      <a:pt x="187422" y="93711"/>
                    </a:moveTo>
                    <a:cubicBezTo>
                      <a:pt x="187422" y="145466"/>
                      <a:pt x="145466" y="187422"/>
                      <a:pt x="93711" y="187422"/>
                    </a:cubicBezTo>
                    <a:cubicBezTo>
                      <a:pt x="41956" y="187422"/>
                      <a:pt x="0" y="145466"/>
                      <a:pt x="0" y="93711"/>
                    </a:cubicBezTo>
                    <a:cubicBezTo>
                      <a:pt x="0" y="41956"/>
                      <a:pt x="41955" y="0"/>
                      <a:pt x="93711" y="0"/>
                    </a:cubicBezTo>
                    <a:cubicBezTo>
                      <a:pt x="145466" y="0"/>
                      <a:pt x="187422" y="41955"/>
                      <a:pt x="187422" y="93711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87" name="Freeform: Shape 86">
                <a:extLst>
                  <a:ext uri="{FF2B5EF4-FFF2-40B4-BE49-F238E27FC236}">
                    <a16:creationId xmlns:a16="http://schemas.microsoft.com/office/drawing/2014/main" id="{6C4648FF-EB74-1A4A-1A43-7948322AB7F3}"/>
                  </a:ext>
                </a:extLst>
              </p:cNvPr>
              <p:cNvSpPr/>
              <p:nvPr/>
            </p:nvSpPr>
            <p:spPr>
              <a:xfrm>
                <a:off x="4117357" y="4213045"/>
                <a:ext cx="181683" cy="181683"/>
              </a:xfrm>
              <a:custGeom>
                <a:avLst/>
                <a:gdLst>
                  <a:gd name="connsiteX0" fmla="*/ 32450 w 181683"/>
                  <a:gd name="connsiteY0" fmla="*/ 21248 h 181683"/>
                  <a:gd name="connsiteX1" fmla="*/ 21248 w 181683"/>
                  <a:gd name="connsiteY1" fmla="*/ 149233 h 181683"/>
                  <a:gd name="connsiteX2" fmla="*/ 149233 w 181683"/>
                  <a:gd name="connsiteY2" fmla="*/ 160435 h 181683"/>
                  <a:gd name="connsiteX3" fmla="*/ 160435 w 181683"/>
                  <a:gd name="connsiteY3" fmla="*/ 32450 h 181683"/>
                  <a:gd name="connsiteX4" fmla="*/ 32450 w 181683"/>
                  <a:gd name="connsiteY4" fmla="*/ 21248 h 1816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683" h="181683">
                    <a:moveTo>
                      <a:pt x="32450" y="21248"/>
                    </a:moveTo>
                    <a:cubicBezTo>
                      <a:pt x="-5975" y="53491"/>
                      <a:pt x="-10995" y="110808"/>
                      <a:pt x="21248" y="149233"/>
                    </a:cubicBezTo>
                    <a:cubicBezTo>
                      <a:pt x="53491" y="187658"/>
                      <a:pt x="110808" y="192679"/>
                      <a:pt x="149233" y="160435"/>
                    </a:cubicBezTo>
                    <a:cubicBezTo>
                      <a:pt x="187658" y="128192"/>
                      <a:pt x="192678" y="70875"/>
                      <a:pt x="160435" y="32450"/>
                    </a:cubicBezTo>
                    <a:cubicBezTo>
                      <a:pt x="128192" y="-5975"/>
                      <a:pt x="70875" y="-10995"/>
                      <a:pt x="32450" y="21248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88" name="Freeform: Shape 87">
                <a:extLst>
                  <a:ext uri="{FF2B5EF4-FFF2-40B4-BE49-F238E27FC236}">
                    <a16:creationId xmlns:a16="http://schemas.microsoft.com/office/drawing/2014/main" id="{30D40D4C-6F40-9C26-B01E-64FBC983D899}"/>
                  </a:ext>
                </a:extLst>
              </p:cNvPr>
              <p:cNvSpPr/>
              <p:nvPr/>
            </p:nvSpPr>
            <p:spPr>
              <a:xfrm rot="-2700000">
                <a:off x="4120223" y="4215874"/>
                <a:ext cx="175987" cy="175987"/>
              </a:xfrm>
              <a:custGeom>
                <a:avLst/>
                <a:gdLst>
                  <a:gd name="connsiteX0" fmla="*/ 175987 w 175987"/>
                  <a:gd name="connsiteY0" fmla="*/ 87994 h 175987"/>
                  <a:gd name="connsiteX1" fmla="*/ 87994 w 175987"/>
                  <a:gd name="connsiteY1" fmla="*/ 175987 h 175987"/>
                  <a:gd name="connsiteX2" fmla="*/ 0 w 175987"/>
                  <a:gd name="connsiteY2" fmla="*/ 87994 h 175987"/>
                  <a:gd name="connsiteX3" fmla="*/ 87994 w 175987"/>
                  <a:gd name="connsiteY3" fmla="*/ 0 h 175987"/>
                  <a:gd name="connsiteX4" fmla="*/ 175987 w 175987"/>
                  <a:gd name="connsiteY4" fmla="*/ 87994 h 175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5987" h="175987">
                    <a:moveTo>
                      <a:pt x="175987" y="87994"/>
                    </a:moveTo>
                    <a:cubicBezTo>
                      <a:pt x="175987" y="136591"/>
                      <a:pt x="136591" y="175987"/>
                      <a:pt x="87994" y="175987"/>
                    </a:cubicBezTo>
                    <a:cubicBezTo>
                      <a:pt x="39396" y="175987"/>
                      <a:pt x="0" y="136591"/>
                      <a:pt x="0" y="87994"/>
                    </a:cubicBezTo>
                    <a:cubicBezTo>
                      <a:pt x="0" y="39396"/>
                      <a:pt x="39396" y="0"/>
                      <a:pt x="87994" y="0"/>
                    </a:cubicBezTo>
                    <a:cubicBezTo>
                      <a:pt x="136591" y="0"/>
                      <a:pt x="175987" y="39396"/>
                      <a:pt x="175987" y="87994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89" name="Freeform: Shape 88">
                <a:extLst>
                  <a:ext uri="{FF2B5EF4-FFF2-40B4-BE49-F238E27FC236}">
                    <a16:creationId xmlns:a16="http://schemas.microsoft.com/office/drawing/2014/main" id="{2C59709B-13ED-72F5-71E2-272879FDA44D}"/>
                  </a:ext>
                </a:extLst>
              </p:cNvPr>
              <p:cNvSpPr/>
              <p:nvPr/>
            </p:nvSpPr>
            <p:spPr>
              <a:xfrm>
                <a:off x="4123078" y="4218766"/>
                <a:ext cx="170270" cy="170270"/>
              </a:xfrm>
              <a:custGeom>
                <a:avLst/>
                <a:gdLst>
                  <a:gd name="connsiteX0" fmla="*/ 30415 w 170270"/>
                  <a:gd name="connsiteY0" fmla="*/ 19909 h 170270"/>
                  <a:gd name="connsiteX1" fmla="*/ 19909 w 170270"/>
                  <a:gd name="connsiteY1" fmla="*/ 139856 h 170270"/>
                  <a:gd name="connsiteX2" fmla="*/ 139856 w 170270"/>
                  <a:gd name="connsiteY2" fmla="*/ 150361 h 170270"/>
                  <a:gd name="connsiteX3" fmla="*/ 150361 w 170270"/>
                  <a:gd name="connsiteY3" fmla="*/ 30415 h 170270"/>
                  <a:gd name="connsiteX4" fmla="*/ 30415 w 170270"/>
                  <a:gd name="connsiteY4" fmla="*/ 19909 h 170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0270" h="170270">
                    <a:moveTo>
                      <a:pt x="30415" y="19909"/>
                    </a:moveTo>
                    <a:cubicBezTo>
                      <a:pt x="-5601" y="50121"/>
                      <a:pt x="-10303" y="103840"/>
                      <a:pt x="19909" y="139856"/>
                    </a:cubicBezTo>
                    <a:cubicBezTo>
                      <a:pt x="50120" y="175872"/>
                      <a:pt x="103840" y="180573"/>
                      <a:pt x="139856" y="150361"/>
                    </a:cubicBezTo>
                    <a:cubicBezTo>
                      <a:pt x="175872" y="120150"/>
                      <a:pt x="180573" y="66431"/>
                      <a:pt x="150361" y="30415"/>
                    </a:cubicBezTo>
                    <a:cubicBezTo>
                      <a:pt x="120150" y="-5601"/>
                      <a:pt x="66431" y="-10303"/>
                      <a:pt x="30415" y="19909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90" name="Freeform: Shape 89">
                <a:extLst>
                  <a:ext uri="{FF2B5EF4-FFF2-40B4-BE49-F238E27FC236}">
                    <a16:creationId xmlns:a16="http://schemas.microsoft.com/office/drawing/2014/main" id="{2E157567-AFE6-0346-01F6-FF6B89630BFB}"/>
                  </a:ext>
                </a:extLst>
              </p:cNvPr>
              <p:cNvSpPr/>
              <p:nvPr/>
            </p:nvSpPr>
            <p:spPr>
              <a:xfrm rot="-5099400">
                <a:off x="4126190" y="4221888"/>
                <a:ext cx="164552" cy="164552"/>
              </a:xfrm>
              <a:custGeom>
                <a:avLst/>
                <a:gdLst>
                  <a:gd name="connsiteX0" fmla="*/ 164553 w 164552"/>
                  <a:gd name="connsiteY0" fmla="*/ 82276 h 164552"/>
                  <a:gd name="connsiteX1" fmla="*/ 82277 w 164552"/>
                  <a:gd name="connsiteY1" fmla="*/ 164553 h 164552"/>
                  <a:gd name="connsiteX2" fmla="*/ 0 w 164552"/>
                  <a:gd name="connsiteY2" fmla="*/ 82276 h 164552"/>
                  <a:gd name="connsiteX3" fmla="*/ 82277 w 164552"/>
                  <a:gd name="connsiteY3" fmla="*/ 0 h 164552"/>
                  <a:gd name="connsiteX4" fmla="*/ 164553 w 164552"/>
                  <a:gd name="connsiteY4" fmla="*/ 82276 h 1645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4552" h="164552">
                    <a:moveTo>
                      <a:pt x="164553" y="82276"/>
                    </a:moveTo>
                    <a:cubicBezTo>
                      <a:pt x="164553" y="127716"/>
                      <a:pt x="127716" y="164553"/>
                      <a:pt x="82277" y="164553"/>
                    </a:cubicBezTo>
                    <a:cubicBezTo>
                      <a:pt x="36837" y="164553"/>
                      <a:pt x="0" y="127716"/>
                      <a:pt x="0" y="82276"/>
                    </a:cubicBezTo>
                    <a:cubicBezTo>
                      <a:pt x="0" y="36837"/>
                      <a:pt x="36837" y="0"/>
                      <a:pt x="82277" y="0"/>
                    </a:cubicBezTo>
                    <a:cubicBezTo>
                      <a:pt x="127716" y="0"/>
                      <a:pt x="164553" y="36837"/>
                      <a:pt x="164553" y="82276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91" name="Freeform: Shape 90">
                <a:extLst>
                  <a:ext uri="{FF2B5EF4-FFF2-40B4-BE49-F238E27FC236}">
                    <a16:creationId xmlns:a16="http://schemas.microsoft.com/office/drawing/2014/main" id="{1E2CBFB8-C1B4-D874-F979-1D9C6CFAA299}"/>
                  </a:ext>
                </a:extLst>
              </p:cNvPr>
              <p:cNvSpPr/>
              <p:nvPr/>
            </p:nvSpPr>
            <p:spPr>
              <a:xfrm>
                <a:off x="4128804" y="4224463"/>
                <a:ext cx="158847" cy="158847"/>
              </a:xfrm>
              <a:custGeom>
                <a:avLst/>
                <a:gdLst>
                  <a:gd name="connsiteX0" fmla="*/ 28375 w 158847"/>
                  <a:gd name="connsiteY0" fmla="*/ 18594 h 158847"/>
                  <a:gd name="connsiteX1" fmla="*/ 18594 w 158847"/>
                  <a:gd name="connsiteY1" fmla="*/ 130473 h 158847"/>
                  <a:gd name="connsiteX2" fmla="*/ 130473 w 158847"/>
                  <a:gd name="connsiteY2" fmla="*/ 140253 h 158847"/>
                  <a:gd name="connsiteX3" fmla="*/ 140253 w 158847"/>
                  <a:gd name="connsiteY3" fmla="*/ 28375 h 158847"/>
                  <a:gd name="connsiteX4" fmla="*/ 28375 w 158847"/>
                  <a:gd name="connsiteY4" fmla="*/ 18594 h 1588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8847" h="158847">
                    <a:moveTo>
                      <a:pt x="28375" y="18594"/>
                    </a:moveTo>
                    <a:cubicBezTo>
                      <a:pt x="-5232" y="46774"/>
                      <a:pt x="-9615" y="96866"/>
                      <a:pt x="18594" y="130473"/>
                    </a:cubicBezTo>
                    <a:cubicBezTo>
                      <a:pt x="46775" y="164080"/>
                      <a:pt x="96866" y="168462"/>
                      <a:pt x="130473" y="140253"/>
                    </a:cubicBezTo>
                    <a:cubicBezTo>
                      <a:pt x="164080" y="112044"/>
                      <a:pt x="168462" y="61982"/>
                      <a:pt x="140253" y="28375"/>
                    </a:cubicBezTo>
                    <a:cubicBezTo>
                      <a:pt x="112044" y="-5232"/>
                      <a:pt x="61982" y="-9615"/>
                      <a:pt x="28375" y="18594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93" name="Freeform: Shape 92">
                <a:extLst>
                  <a:ext uri="{FF2B5EF4-FFF2-40B4-BE49-F238E27FC236}">
                    <a16:creationId xmlns:a16="http://schemas.microsoft.com/office/drawing/2014/main" id="{36ACC935-33BB-E019-6B06-CD78C58D4402}"/>
                  </a:ext>
                </a:extLst>
              </p:cNvPr>
              <p:cNvSpPr/>
              <p:nvPr/>
            </p:nvSpPr>
            <p:spPr>
              <a:xfrm>
                <a:off x="4131654" y="4227342"/>
                <a:ext cx="153117" cy="153117"/>
              </a:xfrm>
              <a:custGeom>
                <a:avLst/>
                <a:gdLst>
                  <a:gd name="connsiteX0" fmla="*/ 27352 w 153117"/>
                  <a:gd name="connsiteY0" fmla="*/ 17920 h 153117"/>
                  <a:gd name="connsiteX1" fmla="*/ 17920 w 153117"/>
                  <a:gd name="connsiteY1" fmla="*/ 125765 h 153117"/>
                  <a:gd name="connsiteX2" fmla="*/ 125765 w 153117"/>
                  <a:gd name="connsiteY2" fmla="*/ 135197 h 153117"/>
                  <a:gd name="connsiteX3" fmla="*/ 135197 w 153117"/>
                  <a:gd name="connsiteY3" fmla="*/ 27352 h 153117"/>
                  <a:gd name="connsiteX4" fmla="*/ 27352 w 153117"/>
                  <a:gd name="connsiteY4" fmla="*/ 17920 h 1531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3117" h="153117">
                    <a:moveTo>
                      <a:pt x="27352" y="17920"/>
                    </a:moveTo>
                    <a:cubicBezTo>
                      <a:pt x="-5036" y="45085"/>
                      <a:pt x="-9273" y="93377"/>
                      <a:pt x="17920" y="125765"/>
                    </a:cubicBezTo>
                    <a:cubicBezTo>
                      <a:pt x="45085" y="158153"/>
                      <a:pt x="93377" y="162390"/>
                      <a:pt x="125765" y="135197"/>
                    </a:cubicBezTo>
                    <a:cubicBezTo>
                      <a:pt x="158153" y="108033"/>
                      <a:pt x="162390" y="59741"/>
                      <a:pt x="135197" y="27352"/>
                    </a:cubicBezTo>
                    <a:cubicBezTo>
                      <a:pt x="108033" y="-5036"/>
                      <a:pt x="59741" y="-9273"/>
                      <a:pt x="27352" y="17920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94" name="Freeform: Shape 93">
                <a:extLst>
                  <a:ext uri="{FF2B5EF4-FFF2-40B4-BE49-F238E27FC236}">
                    <a16:creationId xmlns:a16="http://schemas.microsoft.com/office/drawing/2014/main" id="{D46A5718-6834-7CC0-B467-BF2C41E37362}"/>
                  </a:ext>
                </a:extLst>
              </p:cNvPr>
              <p:cNvSpPr/>
              <p:nvPr/>
            </p:nvSpPr>
            <p:spPr>
              <a:xfrm>
                <a:off x="4134517" y="4230205"/>
                <a:ext cx="147362" cy="147363"/>
              </a:xfrm>
              <a:custGeom>
                <a:avLst/>
                <a:gdLst>
                  <a:gd name="connsiteX0" fmla="*/ 26318 w 147362"/>
                  <a:gd name="connsiteY0" fmla="*/ 17234 h 147363"/>
                  <a:gd name="connsiteX1" fmla="*/ 17234 w 147362"/>
                  <a:gd name="connsiteY1" fmla="*/ 121045 h 147363"/>
                  <a:gd name="connsiteX2" fmla="*/ 121045 w 147362"/>
                  <a:gd name="connsiteY2" fmla="*/ 130129 h 147363"/>
                  <a:gd name="connsiteX3" fmla="*/ 130129 w 147362"/>
                  <a:gd name="connsiteY3" fmla="*/ 26318 h 147363"/>
                  <a:gd name="connsiteX4" fmla="*/ 26318 w 147362"/>
                  <a:gd name="connsiteY4" fmla="*/ 17234 h 147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7362" h="147363">
                    <a:moveTo>
                      <a:pt x="26318" y="17234"/>
                    </a:moveTo>
                    <a:cubicBezTo>
                      <a:pt x="-4851" y="43383"/>
                      <a:pt x="-8914" y="89876"/>
                      <a:pt x="17234" y="121045"/>
                    </a:cubicBezTo>
                    <a:cubicBezTo>
                      <a:pt x="43383" y="152214"/>
                      <a:pt x="89876" y="156277"/>
                      <a:pt x="121045" y="130129"/>
                    </a:cubicBezTo>
                    <a:cubicBezTo>
                      <a:pt x="152214" y="103980"/>
                      <a:pt x="156277" y="57487"/>
                      <a:pt x="130129" y="26318"/>
                    </a:cubicBezTo>
                    <a:cubicBezTo>
                      <a:pt x="103980" y="-4851"/>
                      <a:pt x="57487" y="-8914"/>
                      <a:pt x="26318" y="17234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95" name="Freeform: Shape 94">
                <a:extLst>
                  <a:ext uri="{FF2B5EF4-FFF2-40B4-BE49-F238E27FC236}">
                    <a16:creationId xmlns:a16="http://schemas.microsoft.com/office/drawing/2014/main" id="{9758D1BC-D499-8555-9BB4-44225171DB08}"/>
                  </a:ext>
                </a:extLst>
              </p:cNvPr>
              <p:cNvSpPr/>
              <p:nvPr/>
            </p:nvSpPr>
            <p:spPr>
              <a:xfrm>
                <a:off x="4137387" y="4233075"/>
                <a:ext cx="141651" cy="141651"/>
              </a:xfrm>
              <a:custGeom>
                <a:avLst/>
                <a:gdLst>
                  <a:gd name="connsiteX0" fmla="*/ 25305 w 141651"/>
                  <a:gd name="connsiteY0" fmla="*/ 16570 h 141651"/>
                  <a:gd name="connsiteX1" fmla="*/ 16570 w 141651"/>
                  <a:gd name="connsiteY1" fmla="*/ 116346 h 141651"/>
                  <a:gd name="connsiteX2" fmla="*/ 116346 w 141651"/>
                  <a:gd name="connsiteY2" fmla="*/ 125082 h 141651"/>
                  <a:gd name="connsiteX3" fmla="*/ 125082 w 141651"/>
                  <a:gd name="connsiteY3" fmla="*/ 25306 h 141651"/>
                  <a:gd name="connsiteX4" fmla="*/ 25276 w 141651"/>
                  <a:gd name="connsiteY4" fmla="*/ 16570 h 141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1651" h="141651">
                    <a:moveTo>
                      <a:pt x="25305" y="16570"/>
                    </a:moveTo>
                    <a:cubicBezTo>
                      <a:pt x="-4674" y="41703"/>
                      <a:pt x="-8563" y="86396"/>
                      <a:pt x="16570" y="116346"/>
                    </a:cubicBezTo>
                    <a:cubicBezTo>
                      <a:pt x="41703" y="146326"/>
                      <a:pt x="86396" y="150215"/>
                      <a:pt x="116346" y="125082"/>
                    </a:cubicBezTo>
                    <a:cubicBezTo>
                      <a:pt x="146326" y="99949"/>
                      <a:pt x="150215" y="55256"/>
                      <a:pt x="125082" y="25306"/>
                    </a:cubicBezTo>
                    <a:cubicBezTo>
                      <a:pt x="99949" y="-4674"/>
                      <a:pt x="55256" y="-8563"/>
                      <a:pt x="25276" y="16570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98" name="Freeform: Shape 97">
                <a:extLst>
                  <a:ext uri="{FF2B5EF4-FFF2-40B4-BE49-F238E27FC236}">
                    <a16:creationId xmlns:a16="http://schemas.microsoft.com/office/drawing/2014/main" id="{9EF9A906-EFDA-E30B-F9E4-626432C8A77A}"/>
                  </a:ext>
                </a:extLst>
              </p:cNvPr>
              <p:cNvSpPr/>
              <p:nvPr/>
            </p:nvSpPr>
            <p:spPr>
              <a:xfrm rot="-3961199">
                <a:off x="4140404" y="4236321"/>
                <a:ext cx="135937" cy="135937"/>
              </a:xfrm>
              <a:custGeom>
                <a:avLst/>
                <a:gdLst>
                  <a:gd name="connsiteX0" fmla="*/ 135937 w 135937"/>
                  <a:gd name="connsiteY0" fmla="*/ 67969 h 135937"/>
                  <a:gd name="connsiteX1" fmla="*/ 67968 w 135937"/>
                  <a:gd name="connsiteY1" fmla="*/ 135938 h 135937"/>
                  <a:gd name="connsiteX2" fmla="*/ 0 w 135937"/>
                  <a:gd name="connsiteY2" fmla="*/ 67969 h 135937"/>
                  <a:gd name="connsiteX3" fmla="*/ 67968 w 135937"/>
                  <a:gd name="connsiteY3" fmla="*/ 0 h 135937"/>
                  <a:gd name="connsiteX4" fmla="*/ 135937 w 135937"/>
                  <a:gd name="connsiteY4" fmla="*/ 67969 h 1359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5937" h="135937">
                    <a:moveTo>
                      <a:pt x="135937" y="67969"/>
                    </a:moveTo>
                    <a:cubicBezTo>
                      <a:pt x="135937" y="105507"/>
                      <a:pt x="105507" y="135938"/>
                      <a:pt x="67968" y="135938"/>
                    </a:cubicBezTo>
                    <a:cubicBezTo>
                      <a:pt x="30431" y="135938"/>
                      <a:pt x="0" y="105507"/>
                      <a:pt x="0" y="67969"/>
                    </a:cubicBezTo>
                    <a:cubicBezTo>
                      <a:pt x="0" y="30431"/>
                      <a:pt x="30430" y="0"/>
                      <a:pt x="67968" y="0"/>
                    </a:cubicBezTo>
                    <a:cubicBezTo>
                      <a:pt x="105506" y="0"/>
                      <a:pt x="135937" y="30430"/>
                      <a:pt x="135937" y="67969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100" name="Freeform: Shape 99">
                <a:extLst>
                  <a:ext uri="{FF2B5EF4-FFF2-40B4-BE49-F238E27FC236}">
                    <a16:creationId xmlns:a16="http://schemas.microsoft.com/office/drawing/2014/main" id="{C81A426C-0154-062D-68FC-61695C0B4F6F}"/>
                  </a:ext>
                </a:extLst>
              </p:cNvPr>
              <p:cNvSpPr/>
              <p:nvPr/>
            </p:nvSpPr>
            <p:spPr>
              <a:xfrm>
                <a:off x="4143088" y="4238806"/>
                <a:ext cx="130220" cy="130219"/>
              </a:xfrm>
              <a:custGeom>
                <a:avLst/>
                <a:gdLst>
                  <a:gd name="connsiteX0" fmla="*/ 23261 w 130220"/>
                  <a:gd name="connsiteY0" fmla="*/ 15222 h 130219"/>
                  <a:gd name="connsiteX1" fmla="*/ 15222 w 130220"/>
                  <a:gd name="connsiteY1" fmla="*/ 106959 h 130219"/>
                  <a:gd name="connsiteX2" fmla="*/ 106959 w 130220"/>
                  <a:gd name="connsiteY2" fmla="*/ 114998 h 130219"/>
                  <a:gd name="connsiteX3" fmla="*/ 114998 w 130220"/>
                  <a:gd name="connsiteY3" fmla="*/ 23261 h 130219"/>
                  <a:gd name="connsiteX4" fmla="*/ 23261 w 130220"/>
                  <a:gd name="connsiteY4" fmla="*/ 15222 h 1302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220" h="130219">
                    <a:moveTo>
                      <a:pt x="23261" y="15222"/>
                    </a:moveTo>
                    <a:cubicBezTo>
                      <a:pt x="-4281" y="38323"/>
                      <a:pt x="-7879" y="79418"/>
                      <a:pt x="15222" y="106959"/>
                    </a:cubicBezTo>
                    <a:cubicBezTo>
                      <a:pt x="38323" y="134501"/>
                      <a:pt x="79418" y="138099"/>
                      <a:pt x="106959" y="114998"/>
                    </a:cubicBezTo>
                    <a:cubicBezTo>
                      <a:pt x="134501" y="91897"/>
                      <a:pt x="138100" y="50802"/>
                      <a:pt x="114998" y="23261"/>
                    </a:cubicBezTo>
                    <a:cubicBezTo>
                      <a:pt x="91897" y="-4281"/>
                      <a:pt x="50802" y="-7880"/>
                      <a:pt x="23261" y="15222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102" name="Freeform: Shape 101">
                <a:extLst>
                  <a:ext uri="{FF2B5EF4-FFF2-40B4-BE49-F238E27FC236}">
                    <a16:creationId xmlns:a16="http://schemas.microsoft.com/office/drawing/2014/main" id="{C7C69E76-C349-092C-CEB3-C696C1B63E0C}"/>
                  </a:ext>
                </a:extLst>
              </p:cNvPr>
              <p:cNvSpPr/>
              <p:nvPr/>
            </p:nvSpPr>
            <p:spPr>
              <a:xfrm>
                <a:off x="4145964" y="4241623"/>
                <a:ext cx="124527" cy="124527"/>
              </a:xfrm>
              <a:custGeom>
                <a:avLst/>
                <a:gdLst>
                  <a:gd name="connsiteX0" fmla="*/ 22243 w 124527"/>
                  <a:gd name="connsiteY0" fmla="*/ 14581 h 124527"/>
                  <a:gd name="connsiteX1" fmla="*/ 14581 w 124527"/>
                  <a:gd name="connsiteY1" fmla="*/ 102285 h 124527"/>
                  <a:gd name="connsiteX2" fmla="*/ 102285 w 124527"/>
                  <a:gd name="connsiteY2" fmla="*/ 109946 h 124527"/>
                  <a:gd name="connsiteX3" fmla="*/ 109946 w 124527"/>
                  <a:gd name="connsiteY3" fmla="*/ 22243 h 124527"/>
                  <a:gd name="connsiteX4" fmla="*/ 22243 w 124527"/>
                  <a:gd name="connsiteY4" fmla="*/ 14581 h 1245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4527" h="124527">
                    <a:moveTo>
                      <a:pt x="22243" y="14581"/>
                    </a:moveTo>
                    <a:cubicBezTo>
                      <a:pt x="-4109" y="36667"/>
                      <a:pt x="-7533" y="75933"/>
                      <a:pt x="14581" y="102285"/>
                    </a:cubicBezTo>
                    <a:cubicBezTo>
                      <a:pt x="36667" y="128636"/>
                      <a:pt x="75933" y="132061"/>
                      <a:pt x="102285" y="109946"/>
                    </a:cubicBezTo>
                    <a:cubicBezTo>
                      <a:pt x="128636" y="87861"/>
                      <a:pt x="132061" y="48595"/>
                      <a:pt x="109946" y="22243"/>
                    </a:cubicBezTo>
                    <a:cubicBezTo>
                      <a:pt x="87861" y="-4109"/>
                      <a:pt x="48594" y="-7533"/>
                      <a:pt x="22243" y="14581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105" name="Freeform: Shape 104">
                <a:extLst>
                  <a:ext uri="{FF2B5EF4-FFF2-40B4-BE49-F238E27FC236}">
                    <a16:creationId xmlns:a16="http://schemas.microsoft.com/office/drawing/2014/main" id="{3AEC9F9C-B6E2-25CC-6EA7-0C71D9A78B84}"/>
                  </a:ext>
                </a:extLst>
              </p:cNvPr>
              <p:cNvSpPr/>
              <p:nvPr/>
            </p:nvSpPr>
            <p:spPr>
              <a:xfrm>
                <a:off x="4148814" y="4244503"/>
                <a:ext cx="118797" cy="118797"/>
              </a:xfrm>
              <a:custGeom>
                <a:avLst/>
                <a:gdLst>
                  <a:gd name="connsiteX0" fmla="*/ 21221 w 118797"/>
                  <a:gd name="connsiteY0" fmla="*/ 13907 h 118797"/>
                  <a:gd name="connsiteX1" fmla="*/ 13907 w 118797"/>
                  <a:gd name="connsiteY1" fmla="*/ 97577 h 118797"/>
                  <a:gd name="connsiteX2" fmla="*/ 97577 w 118797"/>
                  <a:gd name="connsiteY2" fmla="*/ 104890 h 118797"/>
                  <a:gd name="connsiteX3" fmla="*/ 104890 w 118797"/>
                  <a:gd name="connsiteY3" fmla="*/ 21221 h 118797"/>
                  <a:gd name="connsiteX4" fmla="*/ 21221 w 118797"/>
                  <a:gd name="connsiteY4" fmla="*/ 13907 h 118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8797" h="118797">
                    <a:moveTo>
                      <a:pt x="21221" y="13907"/>
                    </a:moveTo>
                    <a:cubicBezTo>
                      <a:pt x="-3912" y="35006"/>
                      <a:pt x="-7192" y="72444"/>
                      <a:pt x="13907" y="97577"/>
                    </a:cubicBezTo>
                    <a:cubicBezTo>
                      <a:pt x="34977" y="122709"/>
                      <a:pt x="72444" y="125989"/>
                      <a:pt x="97577" y="104890"/>
                    </a:cubicBezTo>
                    <a:cubicBezTo>
                      <a:pt x="122709" y="83791"/>
                      <a:pt x="125989" y="46353"/>
                      <a:pt x="104890" y="21221"/>
                    </a:cubicBezTo>
                    <a:cubicBezTo>
                      <a:pt x="83792" y="-3912"/>
                      <a:pt x="46354" y="-7192"/>
                      <a:pt x="21221" y="13907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</p:grpSp>
        <p:grpSp>
          <p:nvGrpSpPr>
            <p:cNvPr id="108" name="Graphic 12">
              <a:extLst>
                <a:ext uri="{FF2B5EF4-FFF2-40B4-BE49-F238E27FC236}">
                  <a16:creationId xmlns:a16="http://schemas.microsoft.com/office/drawing/2014/main" id="{1D784A7A-5903-37E6-CDDD-BC3E5D3FC66D}"/>
                </a:ext>
              </a:extLst>
            </p:cNvPr>
            <p:cNvGrpSpPr/>
            <p:nvPr/>
          </p:nvGrpSpPr>
          <p:grpSpPr>
            <a:xfrm>
              <a:off x="4834239" y="5003521"/>
              <a:ext cx="217067" cy="217067"/>
              <a:chOff x="4630560" y="4893141"/>
              <a:chExt cx="252067" cy="252067"/>
            </a:xfrm>
            <a:grpFill/>
          </p:grpSpPr>
          <p:sp>
            <p:nvSpPr>
              <p:cNvPr id="110" name="Freeform: Shape 109">
                <a:extLst>
                  <a:ext uri="{FF2B5EF4-FFF2-40B4-BE49-F238E27FC236}">
                    <a16:creationId xmlns:a16="http://schemas.microsoft.com/office/drawing/2014/main" id="{4EEA9A63-7A83-97E1-1AA0-B4871F5BFE5A}"/>
                  </a:ext>
                </a:extLst>
              </p:cNvPr>
              <p:cNvSpPr/>
              <p:nvPr/>
            </p:nvSpPr>
            <p:spPr>
              <a:xfrm>
                <a:off x="4659962" y="4922844"/>
                <a:ext cx="193143" cy="193144"/>
              </a:xfrm>
              <a:custGeom>
                <a:avLst/>
                <a:gdLst>
                  <a:gd name="connsiteX0" fmla="*/ 34494 w 193143"/>
                  <a:gd name="connsiteY0" fmla="*/ 22596 h 193144"/>
                  <a:gd name="connsiteX1" fmla="*/ 22596 w 193143"/>
                  <a:gd name="connsiteY1" fmla="*/ 158649 h 193144"/>
                  <a:gd name="connsiteX2" fmla="*/ 158649 w 193143"/>
                  <a:gd name="connsiteY2" fmla="*/ 170548 h 193144"/>
                  <a:gd name="connsiteX3" fmla="*/ 170548 w 193143"/>
                  <a:gd name="connsiteY3" fmla="*/ 34495 h 193144"/>
                  <a:gd name="connsiteX4" fmla="*/ 34494 w 193143"/>
                  <a:gd name="connsiteY4" fmla="*/ 22596 h 193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3143" h="193144">
                    <a:moveTo>
                      <a:pt x="34494" y="22596"/>
                    </a:moveTo>
                    <a:cubicBezTo>
                      <a:pt x="-6368" y="56870"/>
                      <a:pt x="-11679" y="117787"/>
                      <a:pt x="22596" y="158649"/>
                    </a:cubicBezTo>
                    <a:cubicBezTo>
                      <a:pt x="56870" y="199512"/>
                      <a:pt x="117787" y="204823"/>
                      <a:pt x="158649" y="170548"/>
                    </a:cubicBezTo>
                    <a:cubicBezTo>
                      <a:pt x="199512" y="136273"/>
                      <a:pt x="204823" y="75357"/>
                      <a:pt x="170548" y="34495"/>
                    </a:cubicBezTo>
                    <a:cubicBezTo>
                      <a:pt x="136274" y="-6368"/>
                      <a:pt x="75357" y="-11679"/>
                      <a:pt x="34494" y="22596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111" name="Freeform: Shape 110">
                <a:extLst>
                  <a:ext uri="{FF2B5EF4-FFF2-40B4-BE49-F238E27FC236}">
                    <a16:creationId xmlns:a16="http://schemas.microsoft.com/office/drawing/2014/main" id="{5F4D7A04-6F2A-103A-3751-13B3F13D84FE}"/>
                  </a:ext>
                </a:extLst>
              </p:cNvPr>
              <p:cNvSpPr/>
              <p:nvPr/>
            </p:nvSpPr>
            <p:spPr>
              <a:xfrm rot="-1619400">
                <a:off x="4662883" y="4925464"/>
                <a:ext cx="187421" cy="187421"/>
              </a:xfrm>
              <a:custGeom>
                <a:avLst/>
                <a:gdLst>
                  <a:gd name="connsiteX0" fmla="*/ 187422 w 187421"/>
                  <a:gd name="connsiteY0" fmla="*/ 93711 h 187421"/>
                  <a:gd name="connsiteX1" fmla="*/ 93711 w 187421"/>
                  <a:gd name="connsiteY1" fmla="*/ 187422 h 187421"/>
                  <a:gd name="connsiteX2" fmla="*/ 0 w 187421"/>
                  <a:gd name="connsiteY2" fmla="*/ 93711 h 187421"/>
                  <a:gd name="connsiteX3" fmla="*/ 93711 w 187421"/>
                  <a:gd name="connsiteY3" fmla="*/ 0 h 187421"/>
                  <a:gd name="connsiteX4" fmla="*/ 187422 w 187421"/>
                  <a:gd name="connsiteY4" fmla="*/ 93711 h 187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7421" h="187421">
                    <a:moveTo>
                      <a:pt x="187422" y="93711"/>
                    </a:moveTo>
                    <a:cubicBezTo>
                      <a:pt x="187422" y="145466"/>
                      <a:pt x="145466" y="187422"/>
                      <a:pt x="93711" y="187422"/>
                    </a:cubicBezTo>
                    <a:cubicBezTo>
                      <a:pt x="41956" y="187422"/>
                      <a:pt x="0" y="145466"/>
                      <a:pt x="0" y="93711"/>
                    </a:cubicBezTo>
                    <a:cubicBezTo>
                      <a:pt x="0" y="41956"/>
                      <a:pt x="41955" y="0"/>
                      <a:pt x="93711" y="0"/>
                    </a:cubicBezTo>
                    <a:cubicBezTo>
                      <a:pt x="145466" y="0"/>
                      <a:pt x="187422" y="41955"/>
                      <a:pt x="187422" y="93711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120" name="Freeform: Shape 119">
                <a:extLst>
                  <a:ext uri="{FF2B5EF4-FFF2-40B4-BE49-F238E27FC236}">
                    <a16:creationId xmlns:a16="http://schemas.microsoft.com/office/drawing/2014/main" id="{2947337F-F065-3DF4-E06A-7CD0476DB8A3}"/>
                  </a:ext>
                </a:extLst>
              </p:cNvPr>
              <p:cNvSpPr/>
              <p:nvPr/>
            </p:nvSpPr>
            <p:spPr>
              <a:xfrm rot="-5218200">
                <a:off x="4665301" y="4928168"/>
                <a:ext cx="181733" cy="181733"/>
              </a:xfrm>
              <a:custGeom>
                <a:avLst/>
                <a:gdLst>
                  <a:gd name="connsiteX0" fmla="*/ 181734 w 181733"/>
                  <a:gd name="connsiteY0" fmla="*/ 90867 h 181733"/>
                  <a:gd name="connsiteX1" fmla="*/ 90867 w 181733"/>
                  <a:gd name="connsiteY1" fmla="*/ 181734 h 181733"/>
                  <a:gd name="connsiteX2" fmla="*/ 0 w 181733"/>
                  <a:gd name="connsiteY2" fmla="*/ 90867 h 181733"/>
                  <a:gd name="connsiteX3" fmla="*/ 90867 w 181733"/>
                  <a:gd name="connsiteY3" fmla="*/ 0 h 181733"/>
                  <a:gd name="connsiteX4" fmla="*/ 181734 w 181733"/>
                  <a:gd name="connsiteY4" fmla="*/ 90867 h 181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733" h="181733">
                    <a:moveTo>
                      <a:pt x="181734" y="90867"/>
                    </a:moveTo>
                    <a:cubicBezTo>
                      <a:pt x="181734" y="141051"/>
                      <a:pt x="141051" y="181734"/>
                      <a:pt x="90867" y="181734"/>
                    </a:cubicBezTo>
                    <a:cubicBezTo>
                      <a:pt x="40682" y="181734"/>
                      <a:pt x="0" y="141051"/>
                      <a:pt x="0" y="90867"/>
                    </a:cubicBezTo>
                    <a:cubicBezTo>
                      <a:pt x="0" y="40682"/>
                      <a:pt x="40682" y="0"/>
                      <a:pt x="90867" y="0"/>
                    </a:cubicBezTo>
                    <a:cubicBezTo>
                      <a:pt x="141051" y="0"/>
                      <a:pt x="181734" y="40682"/>
                      <a:pt x="181734" y="90867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121" name="Freeform: Shape 120">
                <a:extLst>
                  <a:ext uri="{FF2B5EF4-FFF2-40B4-BE49-F238E27FC236}">
                    <a16:creationId xmlns:a16="http://schemas.microsoft.com/office/drawing/2014/main" id="{A310CBE4-A8F5-A0E3-80DE-94A6F651DD52}"/>
                  </a:ext>
                </a:extLst>
              </p:cNvPr>
              <p:cNvSpPr/>
              <p:nvPr/>
            </p:nvSpPr>
            <p:spPr>
              <a:xfrm>
                <a:off x="4668533" y="4931444"/>
                <a:ext cx="176000" cy="176000"/>
              </a:xfrm>
              <a:custGeom>
                <a:avLst/>
                <a:gdLst>
                  <a:gd name="connsiteX0" fmla="*/ 31437 w 176000"/>
                  <a:gd name="connsiteY0" fmla="*/ 20583 h 176000"/>
                  <a:gd name="connsiteX1" fmla="*/ 20583 w 176000"/>
                  <a:gd name="connsiteY1" fmla="*/ 144564 h 176000"/>
                  <a:gd name="connsiteX2" fmla="*/ 144564 w 176000"/>
                  <a:gd name="connsiteY2" fmla="*/ 155418 h 176000"/>
                  <a:gd name="connsiteX3" fmla="*/ 155418 w 176000"/>
                  <a:gd name="connsiteY3" fmla="*/ 31437 h 176000"/>
                  <a:gd name="connsiteX4" fmla="*/ 31437 w 176000"/>
                  <a:gd name="connsiteY4" fmla="*/ 20583 h 176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6000" h="176000">
                    <a:moveTo>
                      <a:pt x="31437" y="20583"/>
                    </a:moveTo>
                    <a:cubicBezTo>
                      <a:pt x="-5797" y="51811"/>
                      <a:pt x="-10644" y="107329"/>
                      <a:pt x="20583" y="144564"/>
                    </a:cubicBezTo>
                    <a:cubicBezTo>
                      <a:pt x="51810" y="181798"/>
                      <a:pt x="107329" y="186645"/>
                      <a:pt x="144564" y="155418"/>
                    </a:cubicBezTo>
                    <a:cubicBezTo>
                      <a:pt x="181799" y="124190"/>
                      <a:pt x="186645" y="68672"/>
                      <a:pt x="155418" y="31437"/>
                    </a:cubicBezTo>
                    <a:cubicBezTo>
                      <a:pt x="124191" y="-5798"/>
                      <a:pt x="68672" y="-10644"/>
                      <a:pt x="31437" y="20583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122" name="Freeform: Shape 121">
                <a:extLst>
                  <a:ext uri="{FF2B5EF4-FFF2-40B4-BE49-F238E27FC236}">
                    <a16:creationId xmlns:a16="http://schemas.microsoft.com/office/drawing/2014/main" id="{40B75F8E-BCC8-CC98-D303-E07DDAE17C88}"/>
                  </a:ext>
                </a:extLst>
              </p:cNvPr>
              <p:cNvSpPr/>
              <p:nvPr/>
            </p:nvSpPr>
            <p:spPr>
              <a:xfrm>
                <a:off x="4671413" y="4934295"/>
                <a:ext cx="170270" cy="170270"/>
              </a:xfrm>
              <a:custGeom>
                <a:avLst/>
                <a:gdLst>
                  <a:gd name="connsiteX0" fmla="*/ 30415 w 170270"/>
                  <a:gd name="connsiteY0" fmla="*/ 19909 h 170270"/>
                  <a:gd name="connsiteX1" fmla="*/ 19909 w 170270"/>
                  <a:gd name="connsiteY1" fmla="*/ 139856 h 170270"/>
                  <a:gd name="connsiteX2" fmla="*/ 139856 w 170270"/>
                  <a:gd name="connsiteY2" fmla="*/ 150361 h 170270"/>
                  <a:gd name="connsiteX3" fmla="*/ 150361 w 170270"/>
                  <a:gd name="connsiteY3" fmla="*/ 30415 h 170270"/>
                  <a:gd name="connsiteX4" fmla="*/ 30415 w 170270"/>
                  <a:gd name="connsiteY4" fmla="*/ 19909 h 170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0270" h="170270">
                    <a:moveTo>
                      <a:pt x="30415" y="19909"/>
                    </a:moveTo>
                    <a:cubicBezTo>
                      <a:pt x="-5601" y="50120"/>
                      <a:pt x="-10303" y="103840"/>
                      <a:pt x="19909" y="139856"/>
                    </a:cubicBezTo>
                    <a:cubicBezTo>
                      <a:pt x="50121" y="175872"/>
                      <a:pt x="103840" y="180573"/>
                      <a:pt x="139856" y="150361"/>
                    </a:cubicBezTo>
                    <a:cubicBezTo>
                      <a:pt x="175872" y="120150"/>
                      <a:pt x="180573" y="66431"/>
                      <a:pt x="150361" y="30415"/>
                    </a:cubicBezTo>
                    <a:cubicBezTo>
                      <a:pt x="120150" y="-5601"/>
                      <a:pt x="66431" y="-10303"/>
                      <a:pt x="30415" y="19909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123" name="Freeform: Shape 122">
                <a:extLst>
                  <a:ext uri="{FF2B5EF4-FFF2-40B4-BE49-F238E27FC236}">
                    <a16:creationId xmlns:a16="http://schemas.microsoft.com/office/drawing/2014/main" id="{8CFA9A24-2659-26C4-8144-6D445CAE1AE5}"/>
                  </a:ext>
                </a:extLst>
              </p:cNvPr>
              <p:cNvSpPr/>
              <p:nvPr/>
            </p:nvSpPr>
            <p:spPr>
              <a:xfrm>
                <a:off x="4674269" y="4937151"/>
                <a:ext cx="164559" cy="164559"/>
              </a:xfrm>
              <a:custGeom>
                <a:avLst/>
                <a:gdLst>
                  <a:gd name="connsiteX0" fmla="*/ 29387 w 164559"/>
                  <a:gd name="connsiteY0" fmla="*/ 19259 h 164559"/>
                  <a:gd name="connsiteX1" fmla="*/ 19259 w 164559"/>
                  <a:gd name="connsiteY1" fmla="*/ 135171 h 164559"/>
                  <a:gd name="connsiteX2" fmla="*/ 135171 w 164559"/>
                  <a:gd name="connsiteY2" fmla="*/ 145300 h 164559"/>
                  <a:gd name="connsiteX3" fmla="*/ 145300 w 164559"/>
                  <a:gd name="connsiteY3" fmla="*/ 29388 h 164559"/>
                  <a:gd name="connsiteX4" fmla="*/ 29387 w 164559"/>
                  <a:gd name="connsiteY4" fmla="*/ 19259 h 1645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4559" h="164559">
                    <a:moveTo>
                      <a:pt x="29387" y="19259"/>
                    </a:moveTo>
                    <a:cubicBezTo>
                      <a:pt x="-5409" y="48455"/>
                      <a:pt x="-9966" y="100375"/>
                      <a:pt x="19259" y="135171"/>
                    </a:cubicBezTo>
                    <a:cubicBezTo>
                      <a:pt x="48455" y="169968"/>
                      <a:pt x="100374" y="174525"/>
                      <a:pt x="135171" y="145300"/>
                    </a:cubicBezTo>
                    <a:cubicBezTo>
                      <a:pt x="169969" y="116104"/>
                      <a:pt x="174525" y="64185"/>
                      <a:pt x="145300" y="29388"/>
                    </a:cubicBezTo>
                    <a:cubicBezTo>
                      <a:pt x="116104" y="-5409"/>
                      <a:pt x="64184" y="-9966"/>
                      <a:pt x="29387" y="19259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124" name="Freeform: Shape 123">
                <a:extLst>
                  <a:ext uri="{FF2B5EF4-FFF2-40B4-BE49-F238E27FC236}">
                    <a16:creationId xmlns:a16="http://schemas.microsoft.com/office/drawing/2014/main" id="{C0D0264B-1C54-5193-3733-FFC68C885AD1}"/>
                  </a:ext>
                </a:extLst>
              </p:cNvPr>
              <p:cNvSpPr/>
              <p:nvPr/>
            </p:nvSpPr>
            <p:spPr>
              <a:xfrm rot="-4660801">
                <a:off x="4676856" y="4939657"/>
                <a:ext cx="158806" cy="158806"/>
              </a:xfrm>
              <a:custGeom>
                <a:avLst/>
                <a:gdLst>
                  <a:gd name="connsiteX0" fmla="*/ 158806 w 158806"/>
                  <a:gd name="connsiteY0" fmla="*/ 79403 h 158806"/>
                  <a:gd name="connsiteX1" fmla="*/ 79403 w 158806"/>
                  <a:gd name="connsiteY1" fmla="*/ 158806 h 158806"/>
                  <a:gd name="connsiteX2" fmla="*/ 0 w 158806"/>
                  <a:gd name="connsiteY2" fmla="*/ 79403 h 158806"/>
                  <a:gd name="connsiteX3" fmla="*/ 79403 w 158806"/>
                  <a:gd name="connsiteY3" fmla="*/ 0 h 158806"/>
                  <a:gd name="connsiteX4" fmla="*/ 158806 w 158806"/>
                  <a:gd name="connsiteY4" fmla="*/ 79403 h 158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8806" h="158806">
                    <a:moveTo>
                      <a:pt x="158806" y="79403"/>
                    </a:moveTo>
                    <a:cubicBezTo>
                      <a:pt x="158806" y="123256"/>
                      <a:pt x="123256" y="158806"/>
                      <a:pt x="79403" y="158806"/>
                    </a:cubicBezTo>
                    <a:cubicBezTo>
                      <a:pt x="35550" y="158806"/>
                      <a:pt x="0" y="123256"/>
                      <a:pt x="0" y="79403"/>
                    </a:cubicBezTo>
                    <a:cubicBezTo>
                      <a:pt x="0" y="35550"/>
                      <a:pt x="35550" y="0"/>
                      <a:pt x="79403" y="0"/>
                    </a:cubicBezTo>
                    <a:cubicBezTo>
                      <a:pt x="123256" y="0"/>
                      <a:pt x="158806" y="35550"/>
                      <a:pt x="158806" y="79403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125" name="Freeform: Shape 124">
                <a:extLst>
                  <a:ext uri="{FF2B5EF4-FFF2-40B4-BE49-F238E27FC236}">
                    <a16:creationId xmlns:a16="http://schemas.microsoft.com/office/drawing/2014/main" id="{C82E7017-A1F2-1201-FB7D-3C2AFC172DE7}"/>
                  </a:ext>
                </a:extLst>
              </p:cNvPr>
              <p:cNvSpPr/>
              <p:nvPr/>
            </p:nvSpPr>
            <p:spPr>
              <a:xfrm rot="-3719999">
                <a:off x="4679887" y="4942592"/>
                <a:ext cx="153118" cy="153118"/>
              </a:xfrm>
              <a:custGeom>
                <a:avLst/>
                <a:gdLst>
                  <a:gd name="connsiteX0" fmla="*/ 153118 w 153118"/>
                  <a:gd name="connsiteY0" fmla="*/ 76559 h 153118"/>
                  <a:gd name="connsiteX1" fmla="*/ 76559 w 153118"/>
                  <a:gd name="connsiteY1" fmla="*/ 153118 h 153118"/>
                  <a:gd name="connsiteX2" fmla="*/ 0 w 153118"/>
                  <a:gd name="connsiteY2" fmla="*/ 76559 h 153118"/>
                  <a:gd name="connsiteX3" fmla="*/ 76559 w 153118"/>
                  <a:gd name="connsiteY3" fmla="*/ 0 h 153118"/>
                  <a:gd name="connsiteX4" fmla="*/ 153118 w 153118"/>
                  <a:gd name="connsiteY4" fmla="*/ 76559 h 153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3118" h="153118">
                    <a:moveTo>
                      <a:pt x="153118" y="76559"/>
                    </a:moveTo>
                    <a:cubicBezTo>
                      <a:pt x="153118" y="118841"/>
                      <a:pt x="118842" y="153118"/>
                      <a:pt x="76559" y="153118"/>
                    </a:cubicBezTo>
                    <a:cubicBezTo>
                      <a:pt x="34277" y="153118"/>
                      <a:pt x="0" y="118842"/>
                      <a:pt x="0" y="76559"/>
                    </a:cubicBezTo>
                    <a:cubicBezTo>
                      <a:pt x="0" y="34277"/>
                      <a:pt x="34276" y="0"/>
                      <a:pt x="76559" y="0"/>
                    </a:cubicBezTo>
                    <a:cubicBezTo>
                      <a:pt x="118841" y="0"/>
                      <a:pt x="153118" y="34276"/>
                      <a:pt x="153118" y="76559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126" name="Freeform: Shape 125">
                <a:extLst>
                  <a:ext uri="{FF2B5EF4-FFF2-40B4-BE49-F238E27FC236}">
                    <a16:creationId xmlns:a16="http://schemas.microsoft.com/office/drawing/2014/main" id="{5DB09B3A-E8D3-208C-1882-05B9ACEDDFB8}"/>
                  </a:ext>
                </a:extLst>
              </p:cNvPr>
              <p:cNvSpPr/>
              <p:nvPr/>
            </p:nvSpPr>
            <p:spPr>
              <a:xfrm>
                <a:off x="4682852" y="4945734"/>
                <a:ext cx="147363" cy="147362"/>
              </a:xfrm>
              <a:custGeom>
                <a:avLst/>
                <a:gdLst>
                  <a:gd name="connsiteX0" fmla="*/ 26318 w 147363"/>
                  <a:gd name="connsiteY0" fmla="*/ 17235 h 147362"/>
                  <a:gd name="connsiteX1" fmla="*/ 17234 w 147363"/>
                  <a:gd name="connsiteY1" fmla="*/ 121045 h 147362"/>
                  <a:gd name="connsiteX2" fmla="*/ 121045 w 147363"/>
                  <a:gd name="connsiteY2" fmla="*/ 130129 h 147362"/>
                  <a:gd name="connsiteX3" fmla="*/ 130129 w 147363"/>
                  <a:gd name="connsiteY3" fmla="*/ 26318 h 147362"/>
                  <a:gd name="connsiteX4" fmla="*/ 26318 w 147363"/>
                  <a:gd name="connsiteY4" fmla="*/ 17235 h 147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7363" h="147362">
                    <a:moveTo>
                      <a:pt x="26318" y="17235"/>
                    </a:moveTo>
                    <a:cubicBezTo>
                      <a:pt x="-4851" y="43383"/>
                      <a:pt x="-8914" y="89875"/>
                      <a:pt x="17234" y="121045"/>
                    </a:cubicBezTo>
                    <a:cubicBezTo>
                      <a:pt x="43383" y="152214"/>
                      <a:pt x="89876" y="156277"/>
                      <a:pt x="121045" y="130129"/>
                    </a:cubicBezTo>
                    <a:cubicBezTo>
                      <a:pt x="152214" y="103980"/>
                      <a:pt x="156277" y="57488"/>
                      <a:pt x="130129" y="26318"/>
                    </a:cubicBezTo>
                    <a:cubicBezTo>
                      <a:pt x="103980" y="-4851"/>
                      <a:pt x="57487" y="-8914"/>
                      <a:pt x="26318" y="17235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127" name="Freeform: Shape 126">
                <a:extLst>
                  <a:ext uri="{FF2B5EF4-FFF2-40B4-BE49-F238E27FC236}">
                    <a16:creationId xmlns:a16="http://schemas.microsoft.com/office/drawing/2014/main" id="{8E719C2D-DE4C-8231-5804-EA35A7FC55D8}"/>
                  </a:ext>
                </a:extLst>
              </p:cNvPr>
              <p:cNvSpPr/>
              <p:nvPr/>
            </p:nvSpPr>
            <p:spPr>
              <a:xfrm>
                <a:off x="4685693" y="4948604"/>
                <a:ext cx="141680" cy="141651"/>
              </a:xfrm>
              <a:custGeom>
                <a:avLst/>
                <a:gdLst>
                  <a:gd name="connsiteX0" fmla="*/ 25306 w 141680"/>
                  <a:gd name="connsiteY0" fmla="*/ 16570 h 141651"/>
                  <a:gd name="connsiteX1" fmla="*/ 16570 w 141680"/>
                  <a:gd name="connsiteY1" fmla="*/ 116346 h 141651"/>
                  <a:gd name="connsiteX2" fmla="*/ 116375 w 141680"/>
                  <a:gd name="connsiteY2" fmla="*/ 125082 h 141651"/>
                  <a:gd name="connsiteX3" fmla="*/ 125111 w 141680"/>
                  <a:gd name="connsiteY3" fmla="*/ 25305 h 141651"/>
                  <a:gd name="connsiteX4" fmla="*/ 25306 w 141680"/>
                  <a:gd name="connsiteY4" fmla="*/ 16570 h 141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1680" h="141651">
                    <a:moveTo>
                      <a:pt x="25306" y="16570"/>
                    </a:moveTo>
                    <a:cubicBezTo>
                      <a:pt x="-4674" y="41703"/>
                      <a:pt x="-8563" y="86396"/>
                      <a:pt x="16570" y="116346"/>
                    </a:cubicBezTo>
                    <a:cubicBezTo>
                      <a:pt x="41703" y="146326"/>
                      <a:pt x="86396" y="150215"/>
                      <a:pt x="116375" y="125082"/>
                    </a:cubicBezTo>
                    <a:cubicBezTo>
                      <a:pt x="146355" y="99949"/>
                      <a:pt x="150244" y="55256"/>
                      <a:pt x="125111" y="25305"/>
                    </a:cubicBezTo>
                    <a:cubicBezTo>
                      <a:pt x="99978" y="-4674"/>
                      <a:pt x="55285" y="-8563"/>
                      <a:pt x="25306" y="16570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128" name="Freeform: Shape 127">
                <a:extLst>
                  <a:ext uri="{FF2B5EF4-FFF2-40B4-BE49-F238E27FC236}">
                    <a16:creationId xmlns:a16="http://schemas.microsoft.com/office/drawing/2014/main" id="{134CDE73-E767-1153-A935-AF293E1D0374}"/>
                  </a:ext>
                </a:extLst>
              </p:cNvPr>
              <p:cNvSpPr/>
              <p:nvPr/>
            </p:nvSpPr>
            <p:spPr>
              <a:xfrm>
                <a:off x="4688573" y="4951455"/>
                <a:ext cx="135950" cy="135950"/>
              </a:xfrm>
              <a:custGeom>
                <a:avLst/>
                <a:gdLst>
                  <a:gd name="connsiteX0" fmla="*/ 24283 w 135950"/>
                  <a:gd name="connsiteY0" fmla="*/ 15896 h 135950"/>
                  <a:gd name="connsiteX1" fmla="*/ 15896 w 135950"/>
                  <a:gd name="connsiteY1" fmla="*/ 111667 h 135950"/>
                  <a:gd name="connsiteX2" fmla="*/ 111667 w 135950"/>
                  <a:gd name="connsiteY2" fmla="*/ 120054 h 135950"/>
                  <a:gd name="connsiteX3" fmla="*/ 120055 w 135950"/>
                  <a:gd name="connsiteY3" fmla="*/ 24283 h 135950"/>
                  <a:gd name="connsiteX4" fmla="*/ 24283 w 135950"/>
                  <a:gd name="connsiteY4" fmla="*/ 15896 h 13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5950" h="135950">
                    <a:moveTo>
                      <a:pt x="24283" y="15896"/>
                    </a:moveTo>
                    <a:cubicBezTo>
                      <a:pt x="-4477" y="40013"/>
                      <a:pt x="-8221" y="82907"/>
                      <a:pt x="15896" y="111667"/>
                    </a:cubicBezTo>
                    <a:cubicBezTo>
                      <a:pt x="40013" y="140428"/>
                      <a:pt x="82907" y="144172"/>
                      <a:pt x="111667" y="120054"/>
                    </a:cubicBezTo>
                    <a:cubicBezTo>
                      <a:pt x="140428" y="95938"/>
                      <a:pt x="144171" y="53043"/>
                      <a:pt x="120055" y="24283"/>
                    </a:cubicBezTo>
                    <a:cubicBezTo>
                      <a:pt x="95938" y="-4477"/>
                      <a:pt x="53043" y="-8221"/>
                      <a:pt x="24283" y="15896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129" name="Freeform: Shape 128">
                <a:extLst>
                  <a:ext uri="{FF2B5EF4-FFF2-40B4-BE49-F238E27FC236}">
                    <a16:creationId xmlns:a16="http://schemas.microsoft.com/office/drawing/2014/main" id="{4C3424F1-F63C-3361-8C29-EFFC2076241B}"/>
                  </a:ext>
                </a:extLst>
              </p:cNvPr>
              <p:cNvSpPr/>
              <p:nvPr/>
            </p:nvSpPr>
            <p:spPr>
              <a:xfrm>
                <a:off x="4691424" y="4954335"/>
                <a:ext cx="130219" cy="130220"/>
              </a:xfrm>
              <a:custGeom>
                <a:avLst/>
                <a:gdLst>
                  <a:gd name="connsiteX0" fmla="*/ 23261 w 130219"/>
                  <a:gd name="connsiteY0" fmla="*/ 15222 h 130220"/>
                  <a:gd name="connsiteX1" fmla="*/ 15222 w 130219"/>
                  <a:gd name="connsiteY1" fmla="*/ 106959 h 130220"/>
                  <a:gd name="connsiteX2" fmla="*/ 106959 w 130219"/>
                  <a:gd name="connsiteY2" fmla="*/ 114998 h 130220"/>
                  <a:gd name="connsiteX3" fmla="*/ 114998 w 130219"/>
                  <a:gd name="connsiteY3" fmla="*/ 23261 h 130220"/>
                  <a:gd name="connsiteX4" fmla="*/ 23261 w 130219"/>
                  <a:gd name="connsiteY4" fmla="*/ 15222 h 1302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219" h="130220">
                    <a:moveTo>
                      <a:pt x="23261" y="15222"/>
                    </a:moveTo>
                    <a:cubicBezTo>
                      <a:pt x="-4281" y="38323"/>
                      <a:pt x="-7879" y="79418"/>
                      <a:pt x="15222" y="106959"/>
                    </a:cubicBezTo>
                    <a:cubicBezTo>
                      <a:pt x="38323" y="134501"/>
                      <a:pt x="79418" y="138100"/>
                      <a:pt x="106959" y="114998"/>
                    </a:cubicBezTo>
                    <a:cubicBezTo>
                      <a:pt x="134501" y="91897"/>
                      <a:pt x="138099" y="50802"/>
                      <a:pt x="114998" y="23261"/>
                    </a:cubicBezTo>
                    <a:cubicBezTo>
                      <a:pt x="91897" y="-4281"/>
                      <a:pt x="50802" y="-7879"/>
                      <a:pt x="23261" y="15222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130" name="Freeform: Shape 129">
                <a:extLst>
                  <a:ext uri="{FF2B5EF4-FFF2-40B4-BE49-F238E27FC236}">
                    <a16:creationId xmlns:a16="http://schemas.microsoft.com/office/drawing/2014/main" id="{F6EAD29A-CEF8-524C-2CF9-4E28A23E895D}"/>
                  </a:ext>
                </a:extLst>
              </p:cNvPr>
              <p:cNvSpPr/>
              <p:nvPr/>
            </p:nvSpPr>
            <p:spPr>
              <a:xfrm>
                <a:off x="4694299" y="4957152"/>
                <a:ext cx="124518" cy="124527"/>
              </a:xfrm>
              <a:custGeom>
                <a:avLst/>
                <a:gdLst>
                  <a:gd name="connsiteX0" fmla="*/ 22243 w 124518"/>
                  <a:gd name="connsiteY0" fmla="*/ 14581 h 124527"/>
                  <a:gd name="connsiteX1" fmla="*/ 14581 w 124518"/>
                  <a:gd name="connsiteY1" fmla="*/ 102285 h 124527"/>
                  <a:gd name="connsiteX2" fmla="*/ 102285 w 124518"/>
                  <a:gd name="connsiteY2" fmla="*/ 109946 h 124527"/>
                  <a:gd name="connsiteX3" fmla="*/ 109946 w 124518"/>
                  <a:gd name="connsiteY3" fmla="*/ 22243 h 124527"/>
                  <a:gd name="connsiteX4" fmla="*/ 22243 w 124518"/>
                  <a:gd name="connsiteY4" fmla="*/ 14581 h 1245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4518" h="124527">
                    <a:moveTo>
                      <a:pt x="22243" y="14581"/>
                    </a:moveTo>
                    <a:cubicBezTo>
                      <a:pt x="-4109" y="36667"/>
                      <a:pt x="-7533" y="75933"/>
                      <a:pt x="14581" y="102285"/>
                    </a:cubicBezTo>
                    <a:cubicBezTo>
                      <a:pt x="36667" y="128636"/>
                      <a:pt x="75933" y="132061"/>
                      <a:pt x="102285" y="109946"/>
                    </a:cubicBezTo>
                    <a:cubicBezTo>
                      <a:pt x="128607" y="87861"/>
                      <a:pt x="132061" y="48595"/>
                      <a:pt x="109946" y="22243"/>
                    </a:cubicBezTo>
                    <a:cubicBezTo>
                      <a:pt x="87861" y="-4109"/>
                      <a:pt x="48595" y="-7533"/>
                      <a:pt x="22243" y="14581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131" name="Freeform: Shape 130">
                <a:extLst>
                  <a:ext uri="{FF2B5EF4-FFF2-40B4-BE49-F238E27FC236}">
                    <a16:creationId xmlns:a16="http://schemas.microsoft.com/office/drawing/2014/main" id="{83BD2FED-8B8C-9F1E-2D66-5A44F73A5BC4}"/>
                  </a:ext>
                </a:extLst>
              </p:cNvPr>
              <p:cNvSpPr/>
              <p:nvPr/>
            </p:nvSpPr>
            <p:spPr>
              <a:xfrm rot="-113400">
                <a:off x="4697024" y="4960187"/>
                <a:ext cx="118756" cy="118756"/>
              </a:xfrm>
              <a:custGeom>
                <a:avLst/>
                <a:gdLst>
                  <a:gd name="connsiteX0" fmla="*/ 118757 w 118756"/>
                  <a:gd name="connsiteY0" fmla="*/ 59378 h 118756"/>
                  <a:gd name="connsiteX1" fmla="*/ 59379 w 118756"/>
                  <a:gd name="connsiteY1" fmla="*/ 118757 h 118756"/>
                  <a:gd name="connsiteX2" fmla="*/ 0 w 118756"/>
                  <a:gd name="connsiteY2" fmla="*/ 59378 h 118756"/>
                  <a:gd name="connsiteX3" fmla="*/ 59379 w 118756"/>
                  <a:gd name="connsiteY3" fmla="*/ 0 h 118756"/>
                  <a:gd name="connsiteX4" fmla="*/ 118757 w 118756"/>
                  <a:gd name="connsiteY4" fmla="*/ 59378 h 1187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8756" h="118756">
                    <a:moveTo>
                      <a:pt x="118757" y="59378"/>
                    </a:moveTo>
                    <a:cubicBezTo>
                      <a:pt x="118757" y="92172"/>
                      <a:pt x="92172" y="118757"/>
                      <a:pt x="59379" y="118757"/>
                    </a:cubicBezTo>
                    <a:cubicBezTo>
                      <a:pt x="26585" y="118757"/>
                      <a:pt x="0" y="92172"/>
                      <a:pt x="0" y="59378"/>
                    </a:cubicBezTo>
                    <a:cubicBezTo>
                      <a:pt x="0" y="26584"/>
                      <a:pt x="26585" y="0"/>
                      <a:pt x="59379" y="0"/>
                    </a:cubicBezTo>
                    <a:cubicBezTo>
                      <a:pt x="92172" y="0"/>
                      <a:pt x="118757" y="26585"/>
                      <a:pt x="118757" y="59378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</p:grpSp>
        <p:grpSp>
          <p:nvGrpSpPr>
            <p:cNvPr id="132" name="Graphic 12">
              <a:extLst>
                <a:ext uri="{FF2B5EF4-FFF2-40B4-BE49-F238E27FC236}">
                  <a16:creationId xmlns:a16="http://schemas.microsoft.com/office/drawing/2014/main" id="{BE7EE597-1AA8-3440-75AB-EBE9FD487CF7}"/>
                </a:ext>
              </a:extLst>
            </p:cNvPr>
            <p:cNvGrpSpPr/>
            <p:nvPr/>
          </p:nvGrpSpPr>
          <p:grpSpPr>
            <a:xfrm>
              <a:off x="7142023" y="5009635"/>
              <a:ext cx="207451" cy="207451"/>
              <a:chOff x="7310452" y="4900240"/>
              <a:chExt cx="240901" cy="240901"/>
            </a:xfrm>
            <a:grpFill/>
          </p:grpSpPr>
          <p:sp>
            <p:nvSpPr>
              <p:cNvPr id="133" name="Freeform: Shape 132">
                <a:extLst>
                  <a:ext uri="{FF2B5EF4-FFF2-40B4-BE49-F238E27FC236}">
                    <a16:creationId xmlns:a16="http://schemas.microsoft.com/office/drawing/2014/main" id="{E227E657-9DB2-0EE1-5949-C7A7C51EC3C1}"/>
                  </a:ext>
                </a:extLst>
              </p:cNvPr>
              <p:cNvSpPr/>
              <p:nvPr/>
            </p:nvSpPr>
            <p:spPr>
              <a:xfrm>
                <a:off x="7334511" y="4924469"/>
                <a:ext cx="193144" cy="193144"/>
              </a:xfrm>
              <a:custGeom>
                <a:avLst/>
                <a:gdLst>
                  <a:gd name="connsiteX0" fmla="*/ 34494 w 193144"/>
                  <a:gd name="connsiteY0" fmla="*/ 22596 h 193144"/>
                  <a:gd name="connsiteX1" fmla="*/ 22596 w 193144"/>
                  <a:gd name="connsiteY1" fmla="*/ 158649 h 193144"/>
                  <a:gd name="connsiteX2" fmla="*/ 158649 w 193144"/>
                  <a:gd name="connsiteY2" fmla="*/ 170548 h 193144"/>
                  <a:gd name="connsiteX3" fmla="*/ 170548 w 193144"/>
                  <a:gd name="connsiteY3" fmla="*/ 34495 h 193144"/>
                  <a:gd name="connsiteX4" fmla="*/ 34494 w 193144"/>
                  <a:gd name="connsiteY4" fmla="*/ 22596 h 193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3144" h="193144">
                    <a:moveTo>
                      <a:pt x="34494" y="22596"/>
                    </a:moveTo>
                    <a:cubicBezTo>
                      <a:pt x="-6368" y="56870"/>
                      <a:pt x="-11679" y="117787"/>
                      <a:pt x="22596" y="158649"/>
                    </a:cubicBezTo>
                    <a:cubicBezTo>
                      <a:pt x="56871" y="199512"/>
                      <a:pt x="117787" y="204823"/>
                      <a:pt x="158649" y="170548"/>
                    </a:cubicBezTo>
                    <a:cubicBezTo>
                      <a:pt x="199512" y="136274"/>
                      <a:pt x="204823" y="75357"/>
                      <a:pt x="170548" y="34495"/>
                    </a:cubicBezTo>
                    <a:cubicBezTo>
                      <a:pt x="136273" y="-6368"/>
                      <a:pt x="75357" y="-11679"/>
                      <a:pt x="34494" y="22596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134" name="Freeform: Shape 133">
                <a:extLst>
                  <a:ext uri="{FF2B5EF4-FFF2-40B4-BE49-F238E27FC236}">
                    <a16:creationId xmlns:a16="http://schemas.microsoft.com/office/drawing/2014/main" id="{645D1797-6624-B66A-6A91-1695BB7762A9}"/>
                  </a:ext>
                </a:extLst>
              </p:cNvPr>
              <p:cNvSpPr/>
              <p:nvPr/>
            </p:nvSpPr>
            <p:spPr>
              <a:xfrm>
                <a:off x="7337362" y="4927320"/>
                <a:ext cx="187413" cy="187413"/>
              </a:xfrm>
              <a:custGeom>
                <a:avLst/>
                <a:gdLst>
                  <a:gd name="connsiteX0" fmla="*/ 33472 w 187413"/>
                  <a:gd name="connsiteY0" fmla="*/ 21922 h 187413"/>
                  <a:gd name="connsiteX1" fmla="*/ 21922 w 187413"/>
                  <a:gd name="connsiteY1" fmla="*/ 153941 h 187413"/>
                  <a:gd name="connsiteX2" fmla="*/ 153941 w 187413"/>
                  <a:gd name="connsiteY2" fmla="*/ 165492 h 187413"/>
                  <a:gd name="connsiteX3" fmla="*/ 165492 w 187413"/>
                  <a:gd name="connsiteY3" fmla="*/ 33472 h 187413"/>
                  <a:gd name="connsiteX4" fmla="*/ 33472 w 187413"/>
                  <a:gd name="connsiteY4" fmla="*/ 21922 h 1874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7413" h="187413">
                    <a:moveTo>
                      <a:pt x="33472" y="21922"/>
                    </a:moveTo>
                    <a:cubicBezTo>
                      <a:pt x="-6171" y="55181"/>
                      <a:pt x="-11337" y="114298"/>
                      <a:pt x="21922" y="153941"/>
                    </a:cubicBezTo>
                    <a:cubicBezTo>
                      <a:pt x="55180" y="193585"/>
                      <a:pt x="114298" y="198751"/>
                      <a:pt x="153941" y="165492"/>
                    </a:cubicBezTo>
                    <a:cubicBezTo>
                      <a:pt x="193584" y="132233"/>
                      <a:pt x="198750" y="73116"/>
                      <a:pt x="165492" y="33472"/>
                    </a:cubicBezTo>
                    <a:cubicBezTo>
                      <a:pt x="132233" y="-6171"/>
                      <a:pt x="73116" y="-11337"/>
                      <a:pt x="33472" y="21922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135" name="Freeform: Shape 134">
                <a:extLst>
                  <a:ext uri="{FF2B5EF4-FFF2-40B4-BE49-F238E27FC236}">
                    <a16:creationId xmlns:a16="http://schemas.microsoft.com/office/drawing/2014/main" id="{2567BC5B-DBFB-9A42-2C60-5060ABC7C07F}"/>
                  </a:ext>
                </a:extLst>
              </p:cNvPr>
              <p:cNvSpPr/>
              <p:nvPr/>
            </p:nvSpPr>
            <p:spPr>
              <a:xfrm>
                <a:off x="7340212" y="4930199"/>
                <a:ext cx="181683" cy="181683"/>
              </a:xfrm>
              <a:custGeom>
                <a:avLst/>
                <a:gdLst>
                  <a:gd name="connsiteX0" fmla="*/ 32450 w 181683"/>
                  <a:gd name="connsiteY0" fmla="*/ 21248 h 181683"/>
                  <a:gd name="connsiteX1" fmla="*/ 21248 w 181683"/>
                  <a:gd name="connsiteY1" fmla="*/ 149233 h 181683"/>
                  <a:gd name="connsiteX2" fmla="*/ 149233 w 181683"/>
                  <a:gd name="connsiteY2" fmla="*/ 160436 h 181683"/>
                  <a:gd name="connsiteX3" fmla="*/ 160436 w 181683"/>
                  <a:gd name="connsiteY3" fmla="*/ 32450 h 181683"/>
                  <a:gd name="connsiteX4" fmla="*/ 32450 w 181683"/>
                  <a:gd name="connsiteY4" fmla="*/ 21248 h 1816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683" h="181683">
                    <a:moveTo>
                      <a:pt x="32450" y="21248"/>
                    </a:moveTo>
                    <a:cubicBezTo>
                      <a:pt x="-5975" y="53491"/>
                      <a:pt x="-10995" y="110808"/>
                      <a:pt x="21248" y="149233"/>
                    </a:cubicBezTo>
                    <a:cubicBezTo>
                      <a:pt x="53491" y="187658"/>
                      <a:pt x="110808" y="192679"/>
                      <a:pt x="149233" y="160436"/>
                    </a:cubicBezTo>
                    <a:cubicBezTo>
                      <a:pt x="187658" y="128192"/>
                      <a:pt x="192679" y="70875"/>
                      <a:pt x="160436" y="32450"/>
                    </a:cubicBezTo>
                    <a:cubicBezTo>
                      <a:pt x="128192" y="-5975"/>
                      <a:pt x="70875" y="-10995"/>
                      <a:pt x="32450" y="21248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136" name="Freeform: Shape 135">
                <a:extLst>
                  <a:ext uri="{FF2B5EF4-FFF2-40B4-BE49-F238E27FC236}">
                    <a16:creationId xmlns:a16="http://schemas.microsoft.com/office/drawing/2014/main" id="{CFC7AAF1-D3A1-DEAA-B1A4-F5F78A8768A6}"/>
                  </a:ext>
                </a:extLst>
              </p:cNvPr>
              <p:cNvSpPr/>
              <p:nvPr/>
            </p:nvSpPr>
            <p:spPr>
              <a:xfrm rot="-3573001">
                <a:off x="7342909" y="4932698"/>
                <a:ext cx="175987" cy="175987"/>
              </a:xfrm>
              <a:custGeom>
                <a:avLst/>
                <a:gdLst>
                  <a:gd name="connsiteX0" fmla="*/ 175988 w 175987"/>
                  <a:gd name="connsiteY0" fmla="*/ 87993 h 175987"/>
                  <a:gd name="connsiteX1" fmla="*/ 87994 w 175987"/>
                  <a:gd name="connsiteY1" fmla="*/ 175987 h 175987"/>
                  <a:gd name="connsiteX2" fmla="*/ 0 w 175987"/>
                  <a:gd name="connsiteY2" fmla="*/ 87993 h 175987"/>
                  <a:gd name="connsiteX3" fmla="*/ 87994 w 175987"/>
                  <a:gd name="connsiteY3" fmla="*/ 0 h 175987"/>
                  <a:gd name="connsiteX4" fmla="*/ 175988 w 175987"/>
                  <a:gd name="connsiteY4" fmla="*/ 87993 h 175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5987" h="175987">
                    <a:moveTo>
                      <a:pt x="175988" y="87993"/>
                    </a:moveTo>
                    <a:cubicBezTo>
                      <a:pt x="175988" y="136591"/>
                      <a:pt x="136592" y="175987"/>
                      <a:pt x="87994" y="175987"/>
                    </a:cubicBezTo>
                    <a:cubicBezTo>
                      <a:pt x="39396" y="175987"/>
                      <a:pt x="0" y="136591"/>
                      <a:pt x="0" y="87993"/>
                    </a:cubicBezTo>
                    <a:cubicBezTo>
                      <a:pt x="0" y="39396"/>
                      <a:pt x="39396" y="0"/>
                      <a:pt x="87994" y="0"/>
                    </a:cubicBezTo>
                    <a:cubicBezTo>
                      <a:pt x="136592" y="0"/>
                      <a:pt x="175988" y="39396"/>
                      <a:pt x="175988" y="87993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137" name="Freeform: Shape 136">
                <a:extLst>
                  <a:ext uri="{FF2B5EF4-FFF2-40B4-BE49-F238E27FC236}">
                    <a16:creationId xmlns:a16="http://schemas.microsoft.com/office/drawing/2014/main" id="{F01DE213-9ADE-9C84-E8EA-67767CEABEB8}"/>
                  </a:ext>
                </a:extLst>
              </p:cNvPr>
              <p:cNvSpPr/>
              <p:nvPr/>
            </p:nvSpPr>
            <p:spPr>
              <a:xfrm>
                <a:off x="7345933" y="4935920"/>
                <a:ext cx="170270" cy="170270"/>
              </a:xfrm>
              <a:custGeom>
                <a:avLst/>
                <a:gdLst>
                  <a:gd name="connsiteX0" fmla="*/ 30415 w 170270"/>
                  <a:gd name="connsiteY0" fmla="*/ 19909 h 170270"/>
                  <a:gd name="connsiteX1" fmla="*/ 19909 w 170270"/>
                  <a:gd name="connsiteY1" fmla="*/ 139856 h 170270"/>
                  <a:gd name="connsiteX2" fmla="*/ 139855 w 170270"/>
                  <a:gd name="connsiteY2" fmla="*/ 150362 h 170270"/>
                  <a:gd name="connsiteX3" fmla="*/ 150362 w 170270"/>
                  <a:gd name="connsiteY3" fmla="*/ 30415 h 170270"/>
                  <a:gd name="connsiteX4" fmla="*/ 30415 w 170270"/>
                  <a:gd name="connsiteY4" fmla="*/ 19909 h 170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0270" h="170270">
                    <a:moveTo>
                      <a:pt x="30415" y="19909"/>
                    </a:moveTo>
                    <a:cubicBezTo>
                      <a:pt x="-5601" y="50121"/>
                      <a:pt x="-10303" y="103840"/>
                      <a:pt x="19909" y="139856"/>
                    </a:cubicBezTo>
                    <a:cubicBezTo>
                      <a:pt x="50121" y="175871"/>
                      <a:pt x="103840" y="180573"/>
                      <a:pt x="139855" y="150362"/>
                    </a:cubicBezTo>
                    <a:cubicBezTo>
                      <a:pt x="175872" y="120150"/>
                      <a:pt x="180573" y="66431"/>
                      <a:pt x="150362" y="30415"/>
                    </a:cubicBezTo>
                    <a:cubicBezTo>
                      <a:pt x="120150" y="-5601"/>
                      <a:pt x="66431" y="-10303"/>
                      <a:pt x="30415" y="19909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138" name="Freeform: Shape 137">
                <a:extLst>
                  <a:ext uri="{FF2B5EF4-FFF2-40B4-BE49-F238E27FC236}">
                    <a16:creationId xmlns:a16="http://schemas.microsoft.com/office/drawing/2014/main" id="{65A53BF4-389F-343E-6EE1-06FF00423EA4}"/>
                  </a:ext>
                </a:extLst>
              </p:cNvPr>
              <p:cNvSpPr/>
              <p:nvPr/>
            </p:nvSpPr>
            <p:spPr>
              <a:xfrm rot="-5030401">
                <a:off x="7348380" y="4938454"/>
                <a:ext cx="164552" cy="164552"/>
              </a:xfrm>
              <a:custGeom>
                <a:avLst/>
                <a:gdLst>
                  <a:gd name="connsiteX0" fmla="*/ 164552 w 164552"/>
                  <a:gd name="connsiteY0" fmla="*/ 82276 h 164552"/>
                  <a:gd name="connsiteX1" fmla="*/ 82276 w 164552"/>
                  <a:gd name="connsiteY1" fmla="*/ 164552 h 164552"/>
                  <a:gd name="connsiteX2" fmla="*/ -1 w 164552"/>
                  <a:gd name="connsiteY2" fmla="*/ 82276 h 164552"/>
                  <a:gd name="connsiteX3" fmla="*/ 82276 w 164552"/>
                  <a:gd name="connsiteY3" fmla="*/ 0 h 164552"/>
                  <a:gd name="connsiteX4" fmla="*/ 164552 w 164552"/>
                  <a:gd name="connsiteY4" fmla="*/ 82276 h 1645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4552" h="164552">
                    <a:moveTo>
                      <a:pt x="164552" y="82276"/>
                    </a:moveTo>
                    <a:cubicBezTo>
                      <a:pt x="164552" y="127716"/>
                      <a:pt x="127716" y="164552"/>
                      <a:pt x="82276" y="164552"/>
                    </a:cubicBezTo>
                    <a:cubicBezTo>
                      <a:pt x="36836" y="164552"/>
                      <a:pt x="-1" y="127716"/>
                      <a:pt x="-1" y="82276"/>
                    </a:cubicBezTo>
                    <a:cubicBezTo>
                      <a:pt x="-1" y="36836"/>
                      <a:pt x="36835" y="0"/>
                      <a:pt x="82276" y="0"/>
                    </a:cubicBezTo>
                    <a:cubicBezTo>
                      <a:pt x="127715" y="0"/>
                      <a:pt x="164552" y="36836"/>
                      <a:pt x="164552" y="82276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139" name="Freeform: Shape 138">
                <a:extLst>
                  <a:ext uri="{FF2B5EF4-FFF2-40B4-BE49-F238E27FC236}">
                    <a16:creationId xmlns:a16="http://schemas.microsoft.com/office/drawing/2014/main" id="{1BFAEBA0-4525-AF37-D729-7A268B1D5226}"/>
                  </a:ext>
                </a:extLst>
              </p:cNvPr>
              <p:cNvSpPr/>
              <p:nvPr/>
            </p:nvSpPr>
            <p:spPr>
              <a:xfrm>
                <a:off x="7351659" y="4941617"/>
                <a:ext cx="158847" cy="158847"/>
              </a:xfrm>
              <a:custGeom>
                <a:avLst/>
                <a:gdLst>
                  <a:gd name="connsiteX0" fmla="*/ 28374 w 158847"/>
                  <a:gd name="connsiteY0" fmla="*/ 18594 h 158847"/>
                  <a:gd name="connsiteX1" fmla="*/ 18594 w 158847"/>
                  <a:gd name="connsiteY1" fmla="*/ 130473 h 158847"/>
                  <a:gd name="connsiteX2" fmla="*/ 130473 w 158847"/>
                  <a:gd name="connsiteY2" fmla="*/ 140253 h 158847"/>
                  <a:gd name="connsiteX3" fmla="*/ 140253 w 158847"/>
                  <a:gd name="connsiteY3" fmla="*/ 28375 h 158847"/>
                  <a:gd name="connsiteX4" fmla="*/ 28374 w 158847"/>
                  <a:gd name="connsiteY4" fmla="*/ 18594 h 1588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8847" h="158847">
                    <a:moveTo>
                      <a:pt x="28374" y="18594"/>
                    </a:moveTo>
                    <a:cubicBezTo>
                      <a:pt x="-5232" y="46774"/>
                      <a:pt x="-9615" y="96866"/>
                      <a:pt x="18594" y="130473"/>
                    </a:cubicBezTo>
                    <a:cubicBezTo>
                      <a:pt x="46774" y="164080"/>
                      <a:pt x="96866" y="168462"/>
                      <a:pt x="130473" y="140253"/>
                    </a:cubicBezTo>
                    <a:cubicBezTo>
                      <a:pt x="164080" y="112073"/>
                      <a:pt x="168462" y="61982"/>
                      <a:pt x="140253" y="28375"/>
                    </a:cubicBezTo>
                    <a:cubicBezTo>
                      <a:pt x="112073" y="-5232"/>
                      <a:pt x="61982" y="-9615"/>
                      <a:pt x="28374" y="18594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140" name="Freeform: Shape 139">
                <a:extLst>
                  <a:ext uri="{FF2B5EF4-FFF2-40B4-BE49-F238E27FC236}">
                    <a16:creationId xmlns:a16="http://schemas.microsoft.com/office/drawing/2014/main" id="{A256B67C-F970-5581-14A2-F0544291B2C3}"/>
                  </a:ext>
                </a:extLst>
              </p:cNvPr>
              <p:cNvSpPr/>
              <p:nvPr/>
            </p:nvSpPr>
            <p:spPr>
              <a:xfrm>
                <a:off x="7354510" y="4944468"/>
                <a:ext cx="153117" cy="153117"/>
              </a:xfrm>
              <a:custGeom>
                <a:avLst/>
                <a:gdLst>
                  <a:gd name="connsiteX0" fmla="*/ 27353 w 153117"/>
                  <a:gd name="connsiteY0" fmla="*/ 17920 h 153117"/>
                  <a:gd name="connsiteX1" fmla="*/ 17921 w 153117"/>
                  <a:gd name="connsiteY1" fmla="*/ 125765 h 153117"/>
                  <a:gd name="connsiteX2" fmla="*/ 125765 w 153117"/>
                  <a:gd name="connsiteY2" fmla="*/ 135197 h 153117"/>
                  <a:gd name="connsiteX3" fmla="*/ 135197 w 153117"/>
                  <a:gd name="connsiteY3" fmla="*/ 27352 h 153117"/>
                  <a:gd name="connsiteX4" fmla="*/ 27353 w 153117"/>
                  <a:gd name="connsiteY4" fmla="*/ 17920 h 1531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3117" h="153117">
                    <a:moveTo>
                      <a:pt x="27353" y="17920"/>
                    </a:moveTo>
                    <a:cubicBezTo>
                      <a:pt x="-5036" y="45085"/>
                      <a:pt x="-9273" y="93377"/>
                      <a:pt x="17921" y="125765"/>
                    </a:cubicBezTo>
                    <a:cubicBezTo>
                      <a:pt x="45085" y="158153"/>
                      <a:pt x="93377" y="162390"/>
                      <a:pt x="125765" y="135197"/>
                    </a:cubicBezTo>
                    <a:cubicBezTo>
                      <a:pt x="158153" y="108033"/>
                      <a:pt x="162391" y="59741"/>
                      <a:pt x="135197" y="27352"/>
                    </a:cubicBezTo>
                    <a:cubicBezTo>
                      <a:pt x="108033" y="-5036"/>
                      <a:pt x="59741" y="-9273"/>
                      <a:pt x="27353" y="17920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141" name="Freeform: Shape 140">
                <a:extLst>
                  <a:ext uri="{FF2B5EF4-FFF2-40B4-BE49-F238E27FC236}">
                    <a16:creationId xmlns:a16="http://schemas.microsoft.com/office/drawing/2014/main" id="{CF1E26F5-51E1-9B99-9D7E-CC0773529436}"/>
                  </a:ext>
                </a:extLst>
              </p:cNvPr>
              <p:cNvSpPr/>
              <p:nvPr/>
            </p:nvSpPr>
            <p:spPr>
              <a:xfrm>
                <a:off x="7357402" y="4947359"/>
                <a:ext cx="147363" cy="147363"/>
              </a:xfrm>
              <a:custGeom>
                <a:avLst/>
                <a:gdLst>
                  <a:gd name="connsiteX0" fmla="*/ 26318 w 147363"/>
                  <a:gd name="connsiteY0" fmla="*/ 17234 h 147363"/>
                  <a:gd name="connsiteX1" fmla="*/ 17235 w 147363"/>
                  <a:gd name="connsiteY1" fmla="*/ 121045 h 147363"/>
                  <a:gd name="connsiteX2" fmla="*/ 121045 w 147363"/>
                  <a:gd name="connsiteY2" fmla="*/ 130129 h 147363"/>
                  <a:gd name="connsiteX3" fmla="*/ 130129 w 147363"/>
                  <a:gd name="connsiteY3" fmla="*/ 26318 h 147363"/>
                  <a:gd name="connsiteX4" fmla="*/ 26318 w 147363"/>
                  <a:gd name="connsiteY4" fmla="*/ 17234 h 147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7363" h="147363">
                    <a:moveTo>
                      <a:pt x="26318" y="17234"/>
                    </a:moveTo>
                    <a:cubicBezTo>
                      <a:pt x="-4851" y="43383"/>
                      <a:pt x="-8914" y="89876"/>
                      <a:pt x="17235" y="121045"/>
                    </a:cubicBezTo>
                    <a:cubicBezTo>
                      <a:pt x="43383" y="152214"/>
                      <a:pt x="89876" y="156277"/>
                      <a:pt x="121045" y="130129"/>
                    </a:cubicBezTo>
                    <a:cubicBezTo>
                      <a:pt x="152214" y="103980"/>
                      <a:pt x="156277" y="57487"/>
                      <a:pt x="130129" y="26318"/>
                    </a:cubicBezTo>
                    <a:cubicBezTo>
                      <a:pt x="103980" y="-4851"/>
                      <a:pt x="57487" y="-8914"/>
                      <a:pt x="26318" y="17234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142" name="Freeform: Shape 141">
                <a:extLst>
                  <a:ext uri="{FF2B5EF4-FFF2-40B4-BE49-F238E27FC236}">
                    <a16:creationId xmlns:a16="http://schemas.microsoft.com/office/drawing/2014/main" id="{E047F433-1EF5-7EAA-6FA0-EB53CAC6E34D}"/>
                  </a:ext>
                </a:extLst>
              </p:cNvPr>
              <p:cNvSpPr/>
              <p:nvPr/>
            </p:nvSpPr>
            <p:spPr>
              <a:xfrm>
                <a:off x="7360243" y="4950171"/>
                <a:ext cx="141651" cy="141680"/>
              </a:xfrm>
              <a:custGeom>
                <a:avLst/>
                <a:gdLst>
                  <a:gd name="connsiteX0" fmla="*/ 25306 w 141651"/>
                  <a:gd name="connsiteY0" fmla="*/ 16599 h 141680"/>
                  <a:gd name="connsiteX1" fmla="*/ 16570 w 141651"/>
                  <a:gd name="connsiteY1" fmla="*/ 116375 h 141680"/>
                  <a:gd name="connsiteX2" fmla="*/ 116346 w 141651"/>
                  <a:gd name="connsiteY2" fmla="*/ 125111 h 141680"/>
                  <a:gd name="connsiteX3" fmla="*/ 125082 w 141651"/>
                  <a:gd name="connsiteY3" fmla="*/ 25305 h 141680"/>
                  <a:gd name="connsiteX4" fmla="*/ 25306 w 141651"/>
                  <a:gd name="connsiteY4" fmla="*/ 16570 h 141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1651" h="141680">
                    <a:moveTo>
                      <a:pt x="25306" y="16599"/>
                    </a:moveTo>
                    <a:cubicBezTo>
                      <a:pt x="-4674" y="41732"/>
                      <a:pt x="-8563" y="86425"/>
                      <a:pt x="16570" y="116375"/>
                    </a:cubicBezTo>
                    <a:cubicBezTo>
                      <a:pt x="41703" y="146355"/>
                      <a:pt x="86396" y="150244"/>
                      <a:pt x="116346" y="125111"/>
                    </a:cubicBezTo>
                    <a:cubicBezTo>
                      <a:pt x="146326" y="99978"/>
                      <a:pt x="150214" y="55285"/>
                      <a:pt x="125082" y="25305"/>
                    </a:cubicBezTo>
                    <a:cubicBezTo>
                      <a:pt x="99949" y="-4674"/>
                      <a:pt x="55255" y="-8563"/>
                      <a:pt x="25306" y="16570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143" name="Freeform: Shape 142">
                <a:extLst>
                  <a:ext uri="{FF2B5EF4-FFF2-40B4-BE49-F238E27FC236}">
                    <a16:creationId xmlns:a16="http://schemas.microsoft.com/office/drawing/2014/main" id="{A6947905-225C-FFF3-4658-71FCBEBE9C3A}"/>
                  </a:ext>
                </a:extLst>
              </p:cNvPr>
              <p:cNvSpPr/>
              <p:nvPr/>
            </p:nvSpPr>
            <p:spPr>
              <a:xfrm>
                <a:off x="7363093" y="4953080"/>
                <a:ext cx="135950" cy="135950"/>
              </a:xfrm>
              <a:custGeom>
                <a:avLst/>
                <a:gdLst>
                  <a:gd name="connsiteX0" fmla="*/ 24283 w 135950"/>
                  <a:gd name="connsiteY0" fmla="*/ 15896 h 135950"/>
                  <a:gd name="connsiteX1" fmla="*/ 15896 w 135950"/>
                  <a:gd name="connsiteY1" fmla="*/ 111667 h 135950"/>
                  <a:gd name="connsiteX2" fmla="*/ 111667 w 135950"/>
                  <a:gd name="connsiteY2" fmla="*/ 120055 h 135950"/>
                  <a:gd name="connsiteX3" fmla="*/ 120054 w 135950"/>
                  <a:gd name="connsiteY3" fmla="*/ 24283 h 135950"/>
                  <a:gd name="connsiteX4" fmla="*/ 24283 w 135950"/>
                  <a:gd name="connsiteY4" fmla="*/ 15896 h 13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5950" h="135950">
                    <a:moveTo>
                      <a:pt x="24283" y="15896"/>
                    </a:moveTo>
                    <a:cubicBezTo>
                      <a:pt x="-4477" y="40013"/>
                      <a:pt x="-8221" y="82907"/>
                      <a:pt x="15896" y="111667"/>
                    </a:cubicBezTo>
                    <a:cubicBezTo>
                      <a:pt x="40012" y="140428"/>
                      <a:pt x="82906" y="144172"/>
                      <a:pt x="111667" y="120055"/>
                    </a:cubicBezTo>
                    <a:cubicBezTo>
                      <a:pt x="140428" y="95938"/>
                      <a:pt x="144172" y="53044"/>
                      <a:pt x="120054" y="24283"/>
                    </a:cubicBezTo>
                    <a:cubicBezTo>
                      <a:pt x="95937" y="-4477"/>
                      <a:pt x="53043" y="-8221"/>
                      <a:pt x="24283" y="15896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144" name="Freeform: Shape 143">
                <a:extLst>
                  <a:ext uri="{FF2B5EF4-FFF2-40B4-BE49-F238E27FC236}">
                    <a16:creationId xmlns:a16="http://schemas.microsoft.com/office/drawing/2014/main" id="{DB83BEE0-D16F-B263-6278-3C7CDC1514A6}"/>
                  </a:ext>
                </a:extLst>
              </p:cNvPr>
              <p:cNvSpPr/>
              <p:nvPr/>
            </p:nvSpPr>
            <p:spPr>
              <a:xfrm>
                <a:off x="7365973" y="4955931"/>
                <a:ext cx="130219" cy="130219"/>
              </a:xfrm>
              <a:custGeom>
                <a:avLst/>
                <a:gdLst>
                  <a:gd name="connsiteX0" fmla="*/ 23261 w 130219"/>
                  <a:gd name="connsiteY0" fmla="*/ 15222 h 130219"/>
                  <a:gd name="connsiteX1" fmla="*/ 15222 w 130219"/>
                  <a:gd name="connsiteY1" fmla="*/ 106959 h 130219"/>
                  <a:gd name="connsiteX2" fmla="*/ 106959 w 130219"/>
                  <a:gd name="connsiteY2" fmla="*/ 114998 h 130219"/>
                  <a:gd name="connsiteX3" fmla="*/ 114998 w 130219"/>
                  <a:gd name="connsiteY3" fmla="*/ 23261 h 130219"/>
                  <a:gd name="connsiteX4" fmla="*/ 23261 w 130219"/>
                  <a:gd name="connsiteY4" fmla="*/ 15222 h 1302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219" h="130219">
                    <a:moveTo>
                      <a:pt x="23261" y="15222"/>
                    </a:moveTo>
                    <a:cubicBezTo>
                      <a:pt x="-4281" y="38323"/>
                      <a:pt x="-7880" y="79418"/>
                      <a:pt x="15222" y="106959"/>
                    </a:cubicBezTo>
                    <a:cubicBezTo>
                      <a:pt x="38323" y="134501"/>
                      <a:pt x="79418" y="138099"/>
                      <a:pt x="106959" y="114998"/>
                    </a:cubicBezTo>
                    <a:cubicBezTo>
                      <a:pt x="134501" y="91897"/>
                      <a:pt x="138099" y="50802"/>
                      <a:pt x="114998" y="23261"/>
                    </a:cubicBezTo>
                    <a:cubicBezTo>
                      <a:pt x="91897" y="-4281"/>
                      <a:pt x="50803" y="-7879"/>
                      <a:pt x="23261" y="15222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145" name="Freeform: Shape 144">
                <a:extLst>
                  <a:ext uri="{FF2B5EF4-FFF2-40B4-BE49-F238E27FC236}">
                    <a16:creationId xmlns:a16="http://schemas.microsoft.com/office/drawing/2014/main" id="{B8073F5C-8AB6-4C75-BDD9-54DF97D3CE1A}"/>
                  </a:ext>
                </a:extLst>
              </p:cNvPr>
              <p:cNvSpPr/>
              <p:nvPr/>
            </p:nvSpPr>
            <p:spPr>
              <a:xfrm>
                <a:off x="7368819" y="4958787"/>
                <a:ext cx="124527" cy="124518"/>
              </a:xfrm>
              <a:custGeom>
                <a:avLst/>
                <a:gdLst>
                  <a:gd name="connsiteX0" fmla="*/ 22243 w 124527"/>
                  <a:gd name="connsiteY0" fmla="*/ 14572 h 124518"/>
                  <a:gd name="connsiteX1" fmla="*/ 14582 w 124527"/>
                  <a:gd name="connsiteY1" fmla="*/ 102275 h 124518"/>
                  <a:gd name="connsiteX2" fmla="*/ 102285 w 124527"/>
                  <a:gd name="connsiteY2" fmla="*/ 109937 h 124518"/>
                  <a:gd name="connsiteX3" fmla="*/ 109946 w 124527"/>
                  <a:gd name="connsiteY3" fmla="*/ 22234 h 124518"/>
                  <a:gd name="connsiteX4" fmla="*/ 22243 w 124527"/>
                  <a:gd name="connsiteY4" fmla="*/ 14572 h 1245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4527" h="124518">
                    <a:moveTo>
                      <a:pt x="22243" y="14572"/>
                    </a:moveTo>
                    <a:cubicBezTo>
                      <a:pt x="-4109" y="36657"/>
                      <a:pt x="-7533" y="75924"/>
                      <a:pt x="14582" y="102275"/>
                    </a:cubicBezTo>
                    <a:cubicBezTo>
                      <a:pt x="36667" y="128627"/>
                      <a:pt x="75933" y="132051"/>
                      <a:pt x="102285" y="109937"/>
                    </a:cubicBezTo>
                    <a:cubicBezTo>
                      <a:pt x="128636" y="87851"/>
                      <a:pt x="132061" y="48585"/>
                      <a:pt x="109946" y="22234"/>
                    </a:cubicBezTo>
                    <a:cubicBezTo>
                      <a:pt x="87861" y="-4089"/>
                      <a:pt x="48595" y="-7543"/>
                      <a:pt x="22243" y="14572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146" name="Freeform: Shape 145">
                <a:extLst>
                  <a:ext uri="{FF2B5EF4-FFF2-40B4-BE49-F238E27FC236}">
                    <a16:creationId xmlns:a16="http://schemas.microsoft.com/office/drawing/2014/main" id="{5226D86D-5513-9FBE-9833-F8509CC047C8}"/>
                  </a:ext>
                </a:extLst>
              </p:cNvPr>
              <p:cNvSpPr/>
              <p:nvPr/>
            </p:nvSpPr>
            <p:spPr>
              <a:xfrm>
                <a:off x="7371670" y="4961628"/>
                <a:ext cx="118797" cy="118797"/>
              </a:xfrm>
              <a:custGeom>
                <a:avLst/>
                <a:gdLst>
                  <a:gd name="connsiteX0" fmla="*/ 21221 w 118797"/>
                  <a:gd name="connsiteY0" fmla="*/ 13907 h 118797"/>
                  <a:gd name="connsiteX1" fmla="*/ 13907 w 118797"/>
                  <a:gd name="connsiteY1" fmla="*/ 97577 h 118797"/>
                  <a:gd name="connsiteX2" fmla="*/ 97576 w 118797"/>
                  <a:gd name="connsiteY2" fmla="*/ 104890 h 118797"/>
                  <a:gd name="connsiteX3" fmla="*/ 104890 w 118797"/>
                  <a:gd name="connsiteY3" fmla="*/ 21221 h 118797"/>
                  <a:gd name="connsiteX4" fmla="*/ 21221 w 118797"/>
                  <a:gd name="connsiteY4" fmla="*/ 13907 h 118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8797" h="118797">
                    <a:moveTo>
                      <a:pt x="21221" y="13907"/>
                    </a:moveTo>
                    <a:cubicBezTo>
                      <a:pt x="-3912" y="34977"/>
                      <a:pt x="-7191" y="72444"/>
                      <a:pt x="13907" y="97577"/>
                    </a:cubicBezTo>
                    <a:cubicBezTo>
                      <a:pt x="35006" y="122709"/>
                      <a:pt x="72444" y="125989"/>
                      <a:pt x="97576" y="104890"/>
                    </a:cubicBezTo>
                    <a:cubicBezTo>
                      <a:pt x="122709" y="83791"/>
                      <a:pt x="125989" y="46353"/>
                      <a:pt x="104890" y="21221"/>
                    </a:cubicBezTo>
                    <a:cubicBezTo>
                      <a:pt x="83791" y="-3912"/>
                      <a:pt x="46353" y="-7192"/>
                      <a:pt x="21221" y="13907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</p:grpSp>
        <p:grpSp>
          <p:nvGrpSpPr>
            <p:cNvPr id="147" name="Graphic 12">
              <a:extLst>
                <a:ext uri="{FF2B5EF4-FFF2-40B4-BE49-F238E27FC236}">
                  <a16:creationId xmlns:a16="http://schemas.microsoft.com/office/drawing/2014/main" id="{DC68214D-FEBE-E3CF-3342-021CF79623CB}"/>
                </a:ext>
              </a:extLst>
            </p:cNvPr>
            <p:cNvGrpSpPr/>
            <p:nvPr/>
          </p:nvGrpSpPr>
          <p:grpSpPr>
            <a:xfrm>
              <a:off x="7611340" y="4388249"/>
              <a:ext cx="212732" cy="212732"/>
              <a:chOff x="7855442" y="4178662"/>
              <a:chExt cx="247033" cy="247033"/>
            </a:xfrm>
            <a:grpFill/>
          </p:grpSpPr>
          <p:sp>
            <p:nvSpPr>
              <p:cNvPr id="148" name="Freeform: Shape 147">
                <a:extLst>
                  <a:ext uri="{FF2B5EF4-FFF2-40B4-BE49-F238E27FC236}">
                    <a16:creationId xmlns:a16="http://schemas.microsoft.com/office/drawing/2014/main" id="{7717B2FE-0D14-288E-9D50-46CB3083C64F}"/>
                  </a:ext>
                </a:extLst>
              </p:cNvPr>
              <p:cNvSpPr/>
              <p:nvPr/>
            </p:nvSpPr>
            <p:spPr>
              <a:xfrm>
                <a:off x="7882208" y="4205254"/>
                <a:ext cx="193143" cy="193144"/>
              </a:xfrm>
              <a:custGeom>
                <a:avLst/>
                <a:gdLst>
                  <a:gd name="connsiteX0" fmla="*/ 34495 w 193143"/>
                  <a:gd name="connsiteY0" fmla="*/ 22596 h 193144"/>
                  <a:gd name="connsiteX1" fmla="*/ 22596 w 193143"/>
                  <a:gd name="connsiteY1" fmla="*/ 158649 h 193144"/>
                  <a:gd name="connsiteX2" fmla="*/ 158649 w 193143"/>
                  <a:gd name="connsiteY2" fmla="*/ 170548 h 193144"/>
                  <a:gd name="connsiteX3" fmla="*/ 170548 w 193143"/>
                  <a:gd name="connsiteY3" fmla="*/ 34495 h 193144"/>
                  <a:gd name="connsiteX4" fmla="*/ 34495 w 193143"/>
                  <a:gd name="connsiteY4" fmla="*/ 22596 h 193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3143" h="193144">
                    <a:moveTo>
                      <a:pt x="34495" y="22596"/>
                    </a:moveTo>
                    <a:cubicBezTo>
                      <a:pt x="-6368" y="56870"/>
                      <a:pt x="-11679" y="117787"/>
                      <a:pt x="22596" y="158649"/>
                    </a:cubicBezTo>
                    <a:cubicBezTo>
                      <a:pt x="56871" y="199512"/>
                      <a:pt x="117787" y="204823"/>
                      <a:pt x="158649" y="170548"/>
                    </a:cubicBezTo>
                    <a:cubicBezTo>
                      <a:pt x="199512" y="136274"/>
                      <a:pt x="204823" y="75357"/>
                      <a:pt x="170548" y="34495"/>
                    </a:cubicBezTo>
                    <a:cubicBezTo>
                      <a:pt x="136273" y="-6368"/>
                      <a:pt x="75357" y="-11679"/>
                      <a:pt x="34495" y="22596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149" name="Freeform: Shape 148">
                <a:extLst>
                  <a:ext uri="{FF2B5EF4-FFF2-40B4-BE49-F238E27FC236}">
                    <a16:creationId xmlns:a16="http://schemas.microsoft.com/office/drawing/2014/main" id="{86CA0D6C-E2F9-2F4F-EF67-0E704DAD60D1}"/>
                  </a:ext>
                </a:extLst>
              </p:cNvPr>
              <p:cNvSpPr/>
              <p:nvPr/>
            </p:nvSpPr>
            <p:spPr>
              <a:xfrm>
                <a:off x="7885088" y="4208105"/>
                <a:ext cx="187413" cy="187413"/>
              </a:xfrm>
              <a:custGeom>
                <a:avLst/>
                <a:gdLst>
                  <a:gd name="connsiteX0" fmla="*/ 33472 w 187413"/>
                  <a:gd name="connsiteY0" fmla="*/ 21922 h 187413"/>
                  <a:gd name="connsiteX1" fmla="*/ 21922 w 187413"/>
                  <a:gd name="connsiteY1" fmla="*/ 153941 h 187413"/>
                  <a:gd name="connsiteX2" fmla="*/ 153941 w 187413"/>
                  <a:gd name="connsiteY2" fmla="*/ 165492 h 187413"/>
                  <a:gd name="connsiteX3" fmla="*/ 165492 w 187413"/>
                  <a:gd name="connsiteY3" fmla="*/ 33472 h 187413"/>
                  <a:gd name="connsiteX4" fmla="*/ 33472 w 187413"/>
                  <a:gd name="connsiteY4" fmla="*/ 21922 h 1874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7413" h="187413">
                    <a:moveTo>
                      <a:pt x="33472" y="21922"/>
                    </a:moveTo>
                    <a:cubicBezTo>
                      <a:pt x="-6171" y="55180"/>
                      <a:pt x="-11337" y="114298"/>
                      <a:pt x="21922" y="153941"/>
                    </a:cubicBezTo>
                    <a:cubicBezTo>
                      <a:pt x="55180" y="193585"/>
                      <a:pt x="114298" y="198751"/>
                      <a:pt x="153941" y="165492"/>
                    </a:cubicBezTo>
                    <a:cubicBezTo>
                      <a:pt x="193584" y="132233"/>
                      <a:pt x="198750" y="73116"/>
                      <a:pt x="165492" y="33472"/>
                    </a:cubicBezTo>
                    <a:cubicBezTo>
                      <a:pt x="132233" y="-6171"/>
                      <a:pt x="73116" y="-11337"/>
                      <a:pt x="33472" y="21922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150" name="Freeform: Shape 149">
                <a:extLst>
                  <a:ext uri="{FF2B5EF4-FFF2-40B4-BE49-F238E27FC236}">
                    <a16:creationId xmlns:a16="http://schemas.microsoft.com/office/drawing/2014/main" id="{42B6FFAE-5532-983F-CBF1-7D13EB04716F}"/>
                  </a:ext>
                </a:extLst>
              </p:cNvPr>
              <p:cNvSpPr/>
              <p:nvPr/>
            </p:nvSpPr>
            <p:spPr>
              <a:xfrm>
                <a:off x="7887938" y="4210984"/>
                <a:ext cx="181683" cy="181683"/>
              </a:xfrm>
              <a:custGeom>
                <a:avLst/>
                <a:gdLst>
                  <a:gd name="connsiteX0" fmla="*/ 32450 w 181683"/>
                  <a:gd name="connsiteY0" fmla="*/ 21248 h 181683"/>
                  <a:gd name="connsiteX1" fmla="*/ 21248 w 181683"/>
                  <a:gd name="connsiteY1" fmla="*/ 149233 h 181683"/>
                  <a:gd name="connsiteX2" fmla="*/ 149234 w 181683"/>
                  <a:gd name="connsiteY2" fmla="*/ 160435 h 181683"/>
                  <a:gd name="connsiteX3" fmla="*/ 160436 w 181683"/>
                  <a:gd name="connsiteY3" fmla="*/ 32450 h 181683"/>
                  <a:gd name="connsiteX4" fmla="*/ 32450 w 181683"/>
                  <a:gd name="connsiteY4" fmla="*/ 21248 h 1816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683" h="181683">
                    <a:moveTo>
                      <a:pt x="32450" y="21248"/>
                    </a:moveTo>
                    <a:cubicBezTo>
                      <a:pt x="-5975" y="53491"/>
                      <a:pt x="-10995" y="110808"/>
                      <a:pt x="21248" y="149233"/>
                    </a:cubicBezTo>
                    <a:cubicBezTo>
                      <a:pt x="53491" y="187658"/>
                      <a:pt x="110808" y="192678"/>
                      <a:pt x="149234" y="160435"/>
                    </a:cubicBezTo>
                    <a:cubicBezTo>
                      <a:pt x="187658" y="128192"/>
                      <a:pt x="192679" y="70875"/>
                      <a:pt x="160436" y="32450"/>
                    </a:cubicBezTo>
                    <a:cubicBezTo>
                      <a:pt x="128193" y="-5975"/>
                      <a:pt x="70875" y="-10995"/>
                      <a:pt x="32450" y="21248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151" name="Freeform: Shape 150">
                <a:extLst>
                  <a:ext uri="{FF2B5EF4-FFF2-40B4-BE49-F238E27FC236}">
                    <a16:creationId xmlns:a16="http://schemas.microsoft.com/office/drawing/2014/main" id="{11483DE9-D253-4F65-B56D-448B443E2A1D}"/>
                  </a:ext>
                </a:extLst>
              </p:cNvPr>
              <p:cNvSpPr/>
              <p:nvPr/>
            </p:nvSpPr>
            <p:spPr>
              <a:xfrm rot="-3119399">
                <a:off x="7890966" y="4214185"/>
                <a:ext cx="175987" cy="175987"/>
              </a:xfrm>
              <a:custGeom>
                <a:avLst/>
                <a:gdLst>
                  <a:gd name="connsiteX0" fmla="*/ 175988 w 175987"/>
                  <a:gd name="connsiteY0" fmla="*/ 87994 h 175987"/>
                  <a:gd name="connsiteX1" fmla="*/ 87994 w 175987"/>
                  <a:gd name="connsiteY1" fmla="*/ 175987 h 175987"/>
                  <a:gd name="connsiteX2" fmla="*/ 0 w 175987"/>
                  <a:gd name="connsiteY2" fmla="*/ 87994 h 175987"/>
                  <a:gd name="connsiteX3" fmla="*/ 87994 w 175987"/>
                  <a:gd name="connsiteY3" fmla="*/ 0 h 175987"/>
                  <a:gd name="connsiteX4" fmla="*/ 175988 w 175987"/>
                  <a:gd name="connsiteY4" fmla="*/ 87994 h 175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5987" h="175987">
                    <a:moveTo>
                      <a:pt x="175988" y="87994"/>
                    </a:moveTo>
                    <a:cubicBezTo>
                      <a:pt x="175988" y="136591"/>
                      <a:pt x="136592" y="175987"/>
                      <a:pt x="87994" y="175987"/>
                    </a:cubicBezTo>
                    <a:cubicBezTo>
                      <a:pt x="39396" y="175987"/>
                      <a:pt x="0" y="136591"/>
                      <a:pt x="0" y="87994"/>
                    </a:cubicBezTo>
                    <a:cubicBezTo>
                      <a:pt x="0" y="39396"/>
                      <a:pt x="39396" y="0"/>
                      <a:pt x="87994" y="0"/>
                    </a:cubicBezTo>
                    <a:cubicBezTo>
                      <a:pt x="136592" y="0"/>
                      <a:pt x="175988" y="39396"/>
                      <a:pt x="175988" y="87994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152" name="Freeform: Shape 151">
                <a:extLst>
                  <a:ext uri="{FF2B5EF4-FFF2-40B4-BE49-F238E27FC236}">
                    <a16:creationId xmlns:a16="http://schemas.microsoft.com/office/drawing/2014/main" id="{94528DCD-CFA4-95A8-1654-00F09545FEFF}"/>
                  </a:ext>
                </a:extLst>
              </p:cNvPr>
              <p:cNvSpPr/>
              <p:nvPr/>
            </p:nvSpPr>
            <p:spPr>
              <a:xfrm>
                <a:off x="7893659" y="4216705"/>
                <a:ext cx="170270" cy="170270"/>
              </a:xfrm>
              <a:custGeom>
                <a:avLst/>
                <a:gdLst>
                  <a:gd name="connsiteX0" fmla="*/ 30414 w 170270"/>
                  <a:gd name="connsiteY0" fmla="*/ 19909 h 170270"/>
                  <a:gd name="connsiteX1" fmla="*/ 19909 w 170270"/>
                  <a:gd name="connsiteY1" fmla="*/ 139856 h 170270"/>
                  <a:gd name="connsiteX2" fmla="*/ 139856 w 170270"/>
                  <a:gd name="connsiteY2" fmla="*/ 150361 h 170270"/>
                  <a:gd name="connsiteX3" fmla="*/ 150361 w 170270"/>
                  <a:gd name="connsiteY3" fmla="*/ 30415 h 170270"/>
                  <a:gd name="connsiteX4" fmla="*/ 30414 w 170270"/>
                  <a:gd name="connsiteY4" fmla="*/ 19909 h 170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0270" h="170270">
                    <a:moveTo>
                      <a:pt x="30414" y="19909"/>
                    </a:moveTo>
                    <a:cubicBezTo>
                      <a:pt x="-5601" y="50120"/>
                      <a:pt x="-10302" y="103840"/>
                      <a:pt x="19909" y="139856"/>
                    </a:cubicBezTo>
                    <a:cubicBezTo>
                      <a:pt x="50120" y="175872"/>
                      <a:pt x="103839" y="180573"/>
                      <a:pt x="139856" y="150361"/>
                    </a:cubicBezTo>
                    <a:cubicBezTo>
                      <a:pt x="175871" y="120150"/>
                      <a:pt x="180573" y="66431"/>
                      <a:pt x="150361" y="30415"/>
                    </a:cubicBezTo>
                    <a:cubicBezTo>
                      <a:pt x="120150" y="-5601"/>
                      <a:pt x="66431" y="-10303"/>
                      <a:pt x="30414" y="19909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153" name="Freeform: Shape 152">
                <a:extLst>
                  <a:ext uri="{FF2B5EF4-FFF2-40B4-BE49-F238E27FC236}">
                    <a16:creationId xmlns:a16="http://schemas.microsoft.com/office/drawing/2014/main" id="{43283556-7062-AFFE-79F7-3908EA4D98A9}"/>
                  </a:ext>
                </a:extLst>
              </p:cNvPr>
              <p:cNvSpPr/>
              <p:nvPr/>
            </p:nvSpPr>
            <p:spPr>
              <a:xfrm rot="-3100200">
                <a:off x="7896332" y="4219196"/>
                <a:ext cx="164552" cy="164552"/>
              </a:xfrm>
              <a:custGeom>
                <a:avLst/>
                <a:gdLst>
                  <a:gd name="connsiteX0" fmla="*/ 164553 w 164552"/>
                  <a:gd name="connsiteY0" fmla="*/ 82276 h 164552"/>
                  <a:gd name="connsiteX1" fmla="*/ 82276 w 164552"/>
                  <a:gd name="connsiteY1" fmla="*/ 164553 h 164552"/>
                  <a:gd name="connsiteX2" fmla="*/ 0 w 164552"/>
                  <a:gd name="connsiteY2" fmla="*/ 82276 h 164552"/>
                  <a:gd name="connsiteX3" fmla="*/ 82276 w 164552"/>
                  <a:gd name="connsiteY3" fmla="*/ 0 h 164552"/>
                  <a:gd name="connsiteX4" fmla="*/ 164553 w 164552"/>
                  <a:gd name="connsiteY4" fmla="*/ 82276 h 1645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4552" h="164552">
                    <a:moveTo>
                      <a:pt x="164553" y="82276"/>
                    </a:moveTo>
                    <a:cubicBezTo>
                      <a:pt x="164553" y="127716"/>
                      <a:pt x="127717" y="164553"/>
                      <a:pt x="82276" y="164553"/>
                    </a:cubicBezTo>
                    <a:cubicBezTo>
                      <a:pt x="36836" y="164553"/>
                      <a:pt x="0" y="127716"/>
                      <a:pt x="0" y="82276"/>
                    </a:cubicBezTo>
                    <a:cubicBezTo>
                      <a:pt x="0" y="36836"/>
                      <a:pt x="36836" y="0"/>
                      <a:pt x="82276" y="0"/>
                    </a:cubicBezTo>
                    <a:cubicBezTo>
                      <a:pt x="127716" y="0"/>
                      <a:pt x="164553" y="36836"/>
                      <a:pt x="164553" y="82276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154" name="Freeform: Shape 153">
                <a:extLst>
                  <a:ext uri="{FF2B5EF4-FFF2-40B4-BE49-F238E27FC236}">
                    <a16:creationId xmlns:a16="http://schemas.microsoft.com/office/drawing/2014/main" id="{C04C8BD0-1C71-A78E-680B-AB8A2463A03C}"/>
                  </a:ext>
                </a:extLst>
              </p:cNvPr>
              <p:cNvSpPr/>
              <p:nvPr/>
            </p:nvSpPr>
            <p:spPr>
              <a:xfrm rot="-1084201">
                <a:off x="7899282" y="4223141"/>
                <a:ext cx="158806" cy="158806"/>
              </a:xfrm>
              <a:custGeom>
                <a:avLst/>
                <a:gdLst>
                  <a:gd name="connsiteX0" fmla="*/ 158807 w 158806"/>
                  <a:gd name="connsiteY0" fmla="*/ 79404 h 158806"/>
                  <a:gd name="connsiteX1" fmla="*/ 79403 w 158806"/>
                  <a:gd name="connsiteY1" fmla="*/ 158807 h 158806"/>
                  <a:gd name="connsiteX2" fmla="*/ 0 w 158806"/>
                  <a:gd name="connsiteY2" fmla="*/ 79404 h 158806"/>
                  <a:gd name="connsiteX3" fmla="*/ 79403 w 158806"/>
                  <a:gd name="connsiteY3" fmla="*/ 0 h 158806"/>
                  <a:gd name="connsiteX4" fmla="*/ 158807 w 158806"/>
                  <a:gd name="connsiteY4" fmla="*/ 79404 h 158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8806" h="158806">
                    <a:moveTo>
                      <a:pt x="158807" y="79404"/>
                    </a:moveTo>
                    <a:cubicBezTo>
                      <a:pt x="158807" y="123257"/>
                      <a:pt x="123257" y="158807"/>
                      <a:pt x="79403" y="158807"/>
                    </a:cubicBezTo>
                    <a:cubicBezTo>
                      <a:pt x="35550" y="158807"/>
                      <a:pt x="0" y="123257"/>
                      <a:pt x="0" y="79404"/>
                    </a:cubicBezTo>
                    <a:cubicBezTo>
                      <a:pt x="0" y="35550"/>
                      <a:pt x="35550" y="0"/>
                      <a:pt x="79403" y="0"/>
                    </a:cubicBezTo>
                    <a:cubicBezTo>
                      <a:pt x="123257" y="0"/>
                      <a:pt x="158807" y="35550"/>
                      <a:pt x="158807" y="79404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155" name="Freeform: Shape 154">
                <a:extLst>
                  <a:ext uri="{FF2B5EF4-FFF2-40B4-BE49-F238E27FC236}">
                    <a16:creationId xmlns:a16="http://schemas.microsoft.com/office/drawing/2014/main" id="{0A5E1998-F1C9-945A-28A3-DCE88ADD0E80}"/>
                  </a:ext>
                </a:extLst>
              </p:cNvPr>
              <p:cNvSpPr/>
              <p:nvPr/>
            </p:nvSpPr>
            <p:spPr>
              <a:xfrm>
                <a:off x="7902235" y="4225253"/>
                <a:ext cx="153117" cy="153117"/>
              </a:xfrm>
              <a:custGeom>
                <a:avLst/>
                <a:gdLst>
                  <a:gd name="connsiteX0" fmla="*/ 27353 w 153117"/>
                  <a:gd name="connsiteY0" fmla="*/ 17920 h 153117"/>
                  <a:gd name="connsiteX1" fmla="*/ 17921 w 153117"/>
                  <a:gd name="connsiteY1" fmla="*/ 125765 h 153117"/>
                  <a:gd name="connsiteX2" fmla="*/ 125765 w 153117"/>
                  <a:gd name="connsiteY2" fmla="*/ 135197 h 153117"/>
                  <a:gd name="connsiteX3" fmla="*/ 135197 w 153117"/>
                  <a:gd name="connsiteY3" fmla="*/ 27352 h 153117"/>
                  <a:gd name="connsiteX4" fmla="*/ 27353 w 153117"/>
                  <a:gd name="connsiteY4" fmla="*/ 17920 h 1531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3117" h="153117">
                    <a:moveTo>
                      <a:pt x="27353" y="17920"/>
                    </a:moveTo>
                    <a:cubicBezTo>
                      <a:pt x="-5036" y="45085"/>
                      <a:pt x="-9273" y="93377"/>
                      <a:pt x="17921" y="125765"/>
                    </a:cubicBezTo>
                    <a:cubicBezTo>
                      <a:pt x="45085" y="158153"/>
                      <a:pt x="93377" y="162390"/>
                      <a:pt x="125765" y="135197"/>
                    </a:cubicBezTo>
                    <a:cubicBezTo>
                      <a:pt x="158154" y="108032"/>
                      <a:pt x="162391" y="59740"/>
                      <a:pt x="135197" y="27352"/>
                    </a:cubicBezTo>
                    <a:cubicBezTo>
                      <a:pt x="108033" y="-5036"/>
                      <a:pt x="59741" y="-9273"/>
                      <a:pt x="27353" y="17920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156" name="Freeform: Shape 155">
                <a:extLst>
                  <a:ext uri="{FF2B5EF4-FFF2-40B4-BE49-F238E27FC236}">
                    <a16:creationId xmlns:a16="http://schemas.microsoft.com/office/drawing/2014/main" id="{CAEF6627-7A1B-0F44-F355-EE26DADF9B59}"/>
                  </a:ext>
                </a:extLst>
              </p:cNvPr>
              <p:cNvSpPr/>
              <p:nvPr/>
            </p:nvSpPr>
            <p:spPr>
              <a:xfrm>
                <a:off x="7905098" y="4228145"/>
                <a:ext cx="147363" cy="147363"/>
              </a:xfrm>
              <a:custGeom>
                <a:avLst/>
                <a:gdLst>
                  <a:gd name="connsiteX0" fmla="*/ 26318 w 147363"/>
                  <a:gd name="connsiteY0" fmla="*/ 17235 h 147363"/>
                  <a:gd name="connsiteX1" fmla="*/ 17235 w 147363"/>
                  <a:gd name="connsiteY1" fmla="*/ 121045 h 147363"/>
                  <a:gd name="connsiteX2" fmla="*/ 121045 w 147363"/>
                  <a:gd name="connsiteY2" fmla="*/ 130128 h 147363"/>
                  <a:gd name="connsiteX3" fmla="*/ 130129 w 147363"/>
                  <a:gd name="connsiteY3" fmla="*/ 26318 h 147363"/>
                  <a:gd name="connsiteX4" fmla="*/ 26318 w 147363"/>
                  <a:gd name="connsiteY4" fmla="*/ 17235 h 147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7363" h="147363">
                    <a:moveTo>
                      <a:pt x="26318" y="17235"/>
                    </a:moveTo>
                    <a:cubicBezTo>
                      <a:pt x="-4851" y="43383"/>
                      <a:pt x="-8914" y="89875"/>
                      <a:pt x="17235" y="121045"/>
                    </a:cubicBezTo>
                    <a:cubicBezTo>
                      <a:pt x="43383" y="152214"/>
                      <a:pt x="89876" y="156277"/>
                      <a:pt x="121045" y="130128"/>
                    </a:cubicBezTo>
                    <a:cubicBezTo>
                      <a:pt x="152214" y="103980"/>
                      <a:pt x="156277" y="57488"/>
                      <a:pt x="130129" y="26318"/>
                    </a:cubicBezTo>
                    <a:cubicBezTo>
                      <a:pt x="103980" y="-4851"/>
                      <a:pt x="57487" y="-8914"/>
                      <a:pt x="26318" y="17235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157" name="Freeform: Shape 156">
                <a:extLst>
                  <a:ext uri="{FF2B5EF4-FFF2-40B4-BE49-F238E27FC236}">
                    <a16:creationId xmlns:a16="http://schemas.microsoft.com/office/drawing/2014/main" id="{2E070BA9-43C8-F790-AC4A-212029F98D4D}"/>
                  </a:ext>
                </a:extLst>
              </p:cNvPr>
              <p:cNvSpPr/>
              <p:nvPr/>
            </p:nvSpPr>
            <p:spPr>
              <a:xfrm>
                <a:off x="7907939" y="4230957"/>
                <a:ext cx="141651" cy="141680"/>
              </a:xfrm>
              <a:custGeom>
                <a:avLst/>
                <a:gdLst>
                  <a:gd name="connsiteX0" fmla="*/ 25306 w 141651"/>
                  <a:gd name="connsiteY0" fmla="*/ 16599 h 141680"/>
                  <a:gd name="connsiteX1" fmla="*/ 16570 w 141651"/>
                  <a:gd name="connsiteY1" fmla="*/ 116376 h 141680"/>
                  <a:gd name="connsiteX2" fmla="*/ 116346 w 141651"/>
                  <a:gd name="connsiteY2" fmla="*/ 125111 h 141680"/>
                  <a:gd name="connsiteX3" fmla="*/ 125082 w 141651"/>
                  <a:gd name="connsiteY3" fmla="*/ 25306 h 141680"/>
                  <a:gd name="connsiteX4" fmla="*/ 25306 w 141651"/>
                  <a:gd name="connsiteY4" fmla="*/ 16570 h 141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1651" h="141680">
                    <a:moveTo>
                      <a:pt x="25306" y="16599"/>
                    </a:moveTo>
                    <a:cubicBezTo>
                      <a:pt x="-4674" y="41732"/>
                      <a:pt x="-8563" y="86425"/>
                      <a:pt x="16570" y="116376"/>
                    </a:cubicBezTo>
                    <a:cubicBezTo>
                      <a:pt x="41703" y="146355"/>
                      <a:pt x="86396" y="150244"/>
                      <a:pt x="116346" y="125111"/>
                    </a:cubicBezTo>
                    <a:cubicBezTo>
                      <a:pt x="146326" y="99978"/>
                      <a:pt x="150215" y="55285"/>
                      <a:pt x="125082" y="25306"/>
                    </a:cubicBezTo>
                    <a:cubicBezTo>
                      <a:pt x="99949" y="-4674"/>
                      <a:pt x="55255" y="-8563"/>
                      <a:pt x="25306" y="16570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158" name="Freeform: Shape 157">
                <a:extLst>
                  <a:ext uri="{FF2B5EF4-FFF2-40B4-BE49-F238E27FC236}">
                    <a16:creationId xmlns:a16="http://schemas.microsoft.com/office/drawing/2014/main" id="{91C8F212-5539-CAA4-F98E-1481AE9D5625}"/>
                  </a:ext>
                </a:extLst>
              </p:cNvPr>
              <p:cNvSpPr/>
              <p:nvPr/>
            </p:nvSpPr>
            <p:spPr>
              <a:xfrm>
                <a:off x="7910819" y="4233865"/>
                <a:ext cx="135950" cy="135950"/>
              </a:xfrm>
              <a:custGeom>
                <a:avLst/>
                <a:gdLst>
                  <a:gd name="connsiteX0" fmla="*/ 24283 w 135950"/>
                  <a:gd name="connsiteY0" fmla="*/ 15896 h 135950"/>
                  <a:gd name="connsiteX1" fmla="*/ 15896 w 135950"/>
                  <a:gd name="connsiteY1" fmla="*/ 111667 h 135950"/>
                  <a:gd name="connsiteX2" fmla="*/ 111667 w 135950"/>
                  <a:gd name="connsiteY2" fmla="*/ 120054 h 135950"/>
                  <a:gd name="connsiteX3" fmla="*/ 120054 w 135950"/>
                  <a:gd name="connsiteY3" fmla="*/ 24283 h 135950"/>
                  <a:gd name="connsiteX4" fmla="*/ 24283 w 135950"/>
                  <a:gd name="connsiteY4" fmla="*/ 15896 h 13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5950" h="135950">
                    <a:moveTo>
                      <a:pt x="24283" y="15896"/>
                    </a:moveTo>
                    <a:cubicBezTo>
                      <a:pt x="-4477" y="40013"/>
                      <a:pt x="-8221" y="82907"/>
                      <a:pt x="15896" y="111667"/>
                    </a:cubicBezTo>
                    <a:cubicBezTo>
                      <a:pt x="40013" y="140428"/>
                      <a:pt x="82906" y="144172"/>
                      <a:pt x="111667" y="120054"/>
                    </a:cubicBezTo>
                    <a:cubicBezTo>
                      <a:pt x="140428" y="95938"/>
                      <a:pt x="144172" y="53043"/>
                      <a:pt x="120054" y="24283"/>
                    </a:cubicBezTo>
                    <a:cubicBezTo>
                      <a:pt x="95937" y="-4477"/>
                      <a:pt x="53044" y="-8221"/>
                      <a:pt x="24283" y="15896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159" name="Freeform: Shape 158">
                <a:extLst>
                  <a:ext uri="{FF2B5EF4-FFF2-40B4-BE49-F238E27FC236}">
                    <a16:creationId xmlns:a16="http://schemas.microsoft.com/office/drawing/2014/main" id="{5E8DEFF9-2DC1-8790-DC20-931E60D00079}"/>
                  </a:ext>
                </a:extLst>
              </p:cNvPr>
              <p:cNvSpPr/>
              <p:nvPr/>
            </p:nvSpPr>
            <p:spPr>
              <a:xfrm>
                <a:off x="7913670" y="4236716"/>
                <a:ext cx="130219" cy="130220"/>
              </a:xfrm>
              <a:custGeom>
                <a:avLst/>
                <a:gdLst>
                  <a:gd name="connsiteX0" fmla="*/ 23261 w 130219"/>
                  <a:gd name="connsiteY0" fmla="*/ 15222 h 130220"/>
                  <a:gd name="connsiteX1" fmla="*/ 15222 w 130219"/>
                  <a:gd name="connsiteY1" fmla="*/ 106959 h 130220"/>
                  <a:gd name="connsiteX2" fmla="*/ 106959 w 130219"/>
                  <a:gd name="connsiteY2" fmla="*/ 114998 h 130220"/>
                  <a:gd name="connsiteX3" fmla="*/ 114998 w 130219"/>
                  <a:gd name="connsiteY3" fmla="*/ 23261 h 130220"/>
                  <a:gd name="connsiteX4" fmla="*/ 23261 w 130219"/>
                  <a:gd name="connsiteY4" fmla="*/ 15222 h 1302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219" h="130220">
                    <a:moveTo>
                      <a:pt x="23261" y="15222"/>
                    </a:moveTo>
                    <a:cubicBezTo>
                      <a:pt x="-4281" y="38323"/>
                      <a:pt x="-7879" y="79418"/>
                      <a:pt x="15222" y="106959"/>
                    </a:cubicBezTo>
                    <a:cubicBezTo>
                      <a:pt x="38323" y="134501"/>
                      <a:pt x="79417" y="138100"/>
                      <a:pt x="106959" y="114998"/>
                    </a:cubicBezTo>
                    <a:cubicBezTo>
                      <a:pt x="134500" y="91897"/>
                      <a:pt x="138099" y="50802"/>
                      <a:pt x="114998" y="23261"/>
                    </a:cubicBezTo>
                    <a:cubicBezTo>
                      <a:pt x="91897" y="-4281"/>
                      <a:pt x="50802" y="-7880"/>
                      <a:pt x="23261" y="15222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160" name="Freeform: Shape 159">
                <a:extLst>
                  <a:ext uri="{FF2B5EF4-FFF2-40B4-BE49-F238E27FC236}">
                    <a16:creationId xmlns:a16="http://schemas.microsoft.com/office/drawing/2014/main" id="{9DF4F9D8-D219-F4D0-57E5-FC260E6528E3}"/>
                  </a:ext>
                </a:extLst>
              </p:cNvPr>
              <p:cNvSpPr/>
              <p:nvPr/>
            </p:nvSpPr>
            <p:spPr>
              <a:xfrm>
                <a:off x="7916516" y="4239572"/>
                <a:ext cx="124527" cy="124518"/>
              </a:xfrm>
              <a:custGeom>
                <a:avLst/>
                <a:gdLst>
                  <a:gd name="connsiteX0" fmla="*/ 22243 w 124527"/>
                  <a:gd name="connsiteY0" fmla="*/ 14572 h 124518"/>
                  <a:gd name="connsiteX1" fmla="*/ 14582 w 124527"/>
                  <a:gd name="connsiteY1" fmla="*/ 102275 h 124518"/>
                  <a:gd name="connsiteX2" fmla="*/ 102285 w 124527"/>
                  <a:gd name="connsiteY2" fmla="*/ 109937 h 124518"/>
                  <a:gd name="connsiteX3" fmla="*/ 109946 w 124527"/>
                  <a:gd name="connsiteY3" fmla="*/ 22233 h 124518"/>
                  <a:gd name="connsiteX4" fmla="*/ 22243 w 124527"/>
                  <a:gd name="connsiteY4" fmla="*/ 14572 h 1245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4527" h="124518">
                    <a:moveTo>
                      <a:pt x="22243" y="14572"/>
                    </a:moveTo>
                    <a:cubicBezTo>
                      <a:pt x="-4109" y="36657"/>
                      <a:pt x="-7533" y="75923"/>
                      <a:pt x="14582" y="102275"/>
                    </a:cubicBezTo>
                    <a:cubicBezTo>
                      <a:pt x="36667" y="128627"/>
                      <a:pt x="75933" y="132052"/>
                      <a:pt x="102285" y="109937"/>
                    </a:cubicBezTo>
                    <a:cubicBezTo>
                      <a:pt x="128637" y="87851"/>
                      <a:pt x="132061" y="48585"/>
                      <a:pt x="109946" y="22233"/>
                    </a:cubicBezTo>
                    <a:cubicBezTo>
                      <a:pt x="87861" y="-4089"/>
                      <a:pt x="48595" y="-7543"/>
                      <a:pt x="22243" y="14572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161" name="Freeform: Shape 160">
                <a:extLst>
                  <a:ext uri="{FF2B5EF4-FFF2-40B4-BE49-F238E27FC236}">
                    <a16:creationId xmlns:a16="http://schemas.microsoft.com/office/drawing/2014/main" id="{525F7892-9837-AEF2-CCAA-7481CD8F2B04}"/>
                  </a:ext>
                </a:extLst>
              </p:cNvPr>
              <p:cNvSpPr/>
              <p:nvPr/>
            </p:nvSpPr>
            <p:spPr>
              <a:xfrm>
                <a:off x="7919396" y="4242413"/>
                <a:ext cx="118797" cy="118797"/>
              </a:xfrm>
              <a:custGeom>
                <a:avLst/>
                <a:gdLst>
                  <a:gd name="connsiteX0" fmla="*/ 21221 w 118797"/>
                  <a:gd name="connsiteY0" fmla="*/ 13907 h 118797"/>
                  <a:gd name="connsiteX1" fmla="*/ 13907 w 118797"/>
                  <a:gd name="connsiteY1" fmla="*/ 97577 h 118797"/>
                  <a:gd name="connsiteX2" fmla="*/ 97576 w 118797"/>
                  <a:gd name="connsiteY2" fmla="*/ 104890 h 118797"/>
                  <a:gd name="connsiteX3" fmla="*/ 104890 w 118797"/>
                  <a:gd name="connsiteY3" fmla="*/ 21220 h 118797"/>
                  <a:gd name="connsiteX4" fmla="*/ 21221 w 118797"/>
                  <a:gd name="connsiteY4" fmla="*/ 13907 h 118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8797" h="118797">
                    <a:moveTo>
                      <a:pt x="21221" y="13907"/>
                    </a:moveTo>
                    <a:cubicBezTo>
                      <a:pt x="-3912" y="34977"/>
                      <a:pt x="-7191" y="72444"/>
                      <a:pt x="13907" y="97577"/>
                    </a:cubicBezTo>
                    <a:cubicBezTo>
                      <a:pt x="35006" y="122709"/>
                      <a:pt x="72444" y="125989"/>
                      <a:pt x="97576" y="104890"/>
                    </a:cubicBezTo>
                    <a:cubicBezTo>
                      <a:pt x="122709" y="83791"/>
                      <a:pt x="125989" y="46353"/>
                      <a:pt x="104890" y="21220"/>
                    </a:cubicBezTo>
                    <a:cubicBezTo>
                      <a:pt x="83791" y="-3912"/>
                      <a:pt x="46353" y="-7192"/>
                      <a:pt x="21221" y="13907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</p:grpSp>
        <p:grpSp>
          <p:nvGrpSpPr>
            <p:cNvPr id="162" name="Graphic 12">
              <a:extLst>
                <a:ext uri="{FF2B5EF4-FFF2-40B4-BE49-F238E27FC236}">
                  <a16:creationId xmlns:a16="http://schemas.microsoft.com/office/drawing/2014/main" id="{F324C6E6-B585-D48E-45AA-A8680A393D77}"/>
                </a:ext>
              </a:extLst>
            </p:cNvPr>
            <p:cNvGrpSpPr/>
            <p:nvPr/>
          </p:nvGrpSpPr>
          <p:grpSpPr>
            <a:xfrm>
              <a:off x="7806309" y="3649844"/>
              <a:ext cx="166326" cy="166326"/>
              <a:chOff x="8081848" y="3321196"/>
              <a:chExt cx="193144" cy="193144"/>
            </a:xfrm>
            <a:grpFill/>
          </p:grpSpPr>
          <p:sp>
            <p:nvSpPr>
              <p:cNvPr id="163" name="Freeform: Shape 162">
                <a:extLst>
                  <a:ext uri="{FF2B5EF4-FFF2-40B4-BE49-F238E27FC236}">
                    <a16:creationId xmlns:a16="http://schemas.microsoft.com/office/drawing/2014/main" id="{98526AF5-9310-DD72-A3CD-4E3CAF38042E}"/>
                  </a:ext>
                </a:extLst>
              </p:cNvPr>
              <p:cNvSpPr/>
              <p:nvPr/>
            </p:nvSpPr>
            <p:spPr>
              <a:xfrm>
                <a:off x="8081848" y="3321196"/>
                <a:ext cx="193144" cy="193144"/>
              </a:xfrm>
              <a:custGeom>
                <a:avLst/>
                <a:gdLst>
                  <a:gd name="connsiteX0" fmla="*/ 34494 w 193144"/>
                  <a:gd name="connsiteY0" fmla="*/ 22596 h 193144"/>
                  <a:gd name="connsiteX1" fmla="*/ 22596 w 193144"/>
                  <a:gd name="connsiteY1" fmla="*/ 158649 h 193144"/>
                  <a:gd name="connsiteX2" fmla="*/ 158649 w 193144"/>
                  <a:gd name="connsiteY2" fmla="*/ 170548 h 193144"/>
                  <a:gd name="connsiteX3" fmla="*/ 170548 w 193144"/>
                  <a:gd name="connsiteY3" fmla="*/ 34495 h 193144"/>
                  <a:gd name="connsiteX4" fmla="*/ 34494 w 193144"/>
                  <a:gd name="connsiteY4" fmla="*/ 22596 h 193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3144" h="193144">
                    <a:moveTo>
                      <a:pt x="34494" y="22596"/>
                    </a:moveTo>
                    <a:cubicBezTo>
                      <a:pt x="-6368" y="56870"/>
                      <a:pt x="-11679" y="117787"/>
                      <a:pt x="22596" y="158649"/>
                    </a:cubicBezTo>
                    <a:cubicBezTo>
                      <a:pt x="56871" y="199512"/>
                      <a:pt x="117787" y="204823"/>
                      <a:pt x="158649" y="170548"/>
                    </a:cubicBezTo>
                    <a:cubicBezTo>
                      <a:pt x="199512" y="136274"/>
                      <a:pt x="204823" y="75357"/>
                      <a:pt x="170548" y="34495"/>
                    </a:cubicBezTo>
                    <a:cubicBezTo>
                      <a:pt x="136273" y="-6368"/>
                      <a:pt x="75357" y="-11679"/>
                      <a:pt x="34494" y="22596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164" name="Freeform: Shape 163">
                <a:extLst>
                  <a:ext uri="{FF2B5EF4-FFF2-40B4-BE49-F238E27FC236}">
                    <a16:creationId xmlns:a16="http://schemas.microsoft.com/office/drawing/2014/main" id="{46EC145F-D028-AAAA-A5A0-81C6D65DABB2}"/>
                  </a:ext>
                </a:extLst>
              </p:cNvPr>
              <p:cNvSpPr/>
              <p:nvPr/>
            </p:nvSpPr>
            <p:spPr>
              <a:xfrm>
                <a:off x="8084728" y="3324047"/>
                <a:ext cx="187413" cy="187413"/>
              </a:xfrm>
              <a:custGeom>
                <a:avLst/>
                <a:gdLst>
                  <a:gd name="connsiteX0" fmla="*/ 33472 w 187413"/>
                  <a:gd name="connsiteY0" fmla="*/ 21922 h 187413"/>
                  <a:gd name="connsiteX1" fmla="*/ 21922 w 187413"/>
                  <a:gd name="connsiteY1" fmla="*/ 153941 h 187413"/>
                  <a:gd name="connsiteX2" fmla="*/ 153941 w 187413"/>
                  <a:gd name="connsiteY2" fmla="*/ 165492 h 187413"/>
                  <a:gd name="connsiteX3" fmla="*/ 165492 w 187413"/>
                  <a:gd name="connsiteY3" fmla="*/ 33472 h 187413"/>
                  <a:gd name="connsiteX4" fmla="*/ 33472 w 187413"/>
                  <a:gd name="connsiteY4" fmla="*/ 21922 h 1874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7413" h="187413">
                    <a:moveTo>
                      <a:pt x="33472" y="21922"/>
                    </a:moveTo>
                    <a:cubicBezTo>
                      <a:pt x="-6172" y="55180"/>
                      <a:pt x="-11337" y="114298"/>
                      <a:pt x="21922" y="153941"/>
                    </a:cubicBezTo>
                    <a:cubicBezTo>
                      <a:pt x="55181" y="193585"/>
                      <a:pt x="114297" y="198751"/>
                      <a:pt x="153941" y="165492"/>
                    </a:cubicBezTo>
                    <a:cubicBezTo>
                      <a:pt x="193585" y="132233"/>
                      <a:pt x="198751" y="73116"/>
                      <a:pt x="165492" y="33472"/>
                    </a:cubicBezTo>
                    <a:cubicBezTo>
                      <a:pt x="132233" y="-6171"/>
                      <a:pt x="73116" y="-11337"/>
                      <a:pt x="33472" y="21922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165" name="Freeform: Shape 164">
                <a:extLst>
                  <a:ext uri="{FF2B5EF4-FFF2-40B4-BE49-F238E27FC236}">
                    <a16:creationId xmlns:a16="http://schemas.microsoft.com/office/drawing/2014/main" id="{D19E75B2-A845-3D2B-F7C9-B304E59A8ED1}"/>
                  </a:ext>
                </a:extLst>
              </p:cNvPr>
              <p:cNvSpPr/>
              <p:nvPr/>
            </p:nvSpPr>
            <p:spPr>
              <a:xfrm>
                <a:off x="8087578" y="3326927"/>
                <a:ext cx="181683" cy="181683"/>
              </a:xfrm>
              <a:custGeom>
                <a:avLst/>
                <a:gdLst>
                  <a:gd name="connsiteX0" fmla="*/ 32450 w 181683"/>
                  <a:gd name="connsiteY0" fmla="*/ 21248 h 181683"/>
                  <a:gd name="connsiteX1" fmla="*/ 21248 w 181683"/>
                  <a:gd name="connsiteY1" fmla="*/ 149233 h 181683"/>
                  <a:gd name="connsiteX2" fmla="*/ 149233 w 181683"/>
                  <a:gd name="connsiteY2" fmla="*/ 160436 h 181683"/>
                  <a:gd name="connsiteX3" fmla="*/ 160436 w 181683"/>
                  <a:gd name="connsiteY3" fmla="*/ 32450 h 181683"/>
                  <a:gd name="connsiteX4" fmla="*/ 32450 w 181683"/>
                  <a:gd name="connsiteY4" fmla="*/ 21248 h 1816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683" h="181683">
                    <a:moveTo>
                      <a:pt x="32450" y="21248"/>
                    </a:moveTo>
                    <a:cubicBezTo>
                      <a:pt x="-5975" y="53491"/>
                      <a:pt x="-10995" y="110809"/>
                      <a:pt x="21248" y="149233"/>
                    </a:cubicBezTo>
                    <a:cubicBezTo>
                      <a:pt x="53491" y="187658"/>
                      <a:pt x="110808" y="192679"/>
                      <a:pt x="149233" y="160436"/>
                    </a:cubicBezTo>
                    <a:cubicBezTo>
                      <a:pt x="187658" y="128192"/>
                      <a:pt x="192678" y="70875"/>
                      <a:pt x="160436" y="32450"/>
                    </a:cubicBezTo>
                    <a:cubicBezTo>
                      <a:pt x="128192" y="-5975"/>
                      <a:pt x="70875" y="-10995"/>
                      <a:pt x="32450" y="21248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166" name="Freeform: Shape 165">
                <a:extLst>
                  <a:ext uri="{FF2B5EF4-FFF2-40B4-BE49-F238E27FC236}">
                    <a16:creationId xmlns:a16="http://schemas.microsoft.com/office/drawing/2014/main" id="{04316E13-FE20-3DCC-4B78-53A309690847}"/>
                  </a:ext>
                </a:extLst>
              </p:cNvPr>
              <p:cNvSpPr/>
              <p:nvPr/>
            </p:nvSpPr>
            <p:spPr>
              <a:xfrm rot="-286200">
                <a:off x="8090246" y="3330498"/>
                <a:ext cx="175987" cy="175987"/>
              </a:xfrm>
              <a:custGeom>
                <a:avLst/>
                <a:gdLst>
                  <a:gd name="connsiteX0" fmla="*/ 175988 w 175987"/>
                  <a:gd name="connsiteY0" fmla="*/ 87994 h 175987"/>
                  <a:gd name="connsiteX1" fmla="*/ 87994 w 175987"/>
                  <a:gd name="connsiteY1" fmla="*/ 175988 h 175987"/>
                  <a:gd name="connsiteX2" fmla="*/ 0 w 175987"/>
                  <a:gd name="connsiteY2" fmla="*/ 87994 h 175987"/>
                  <a:gd name="connsiteX3" fmla="*/ 87994 w 175987"/>
                  <a:gd name="connsiteY3" fmla="*/ 0 h 175987"/>
                  <a:gd name="connsiteX4" fmla="*/ 175988 w 175987"/>
                  <a:gd name="connsiteY4" fmla="*/ 87994 h 175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5987" h="175987">
                    <a:moveTo>
                      <a:pt x="175988" y="87994"/>
                    </a:moveTo>
                    <a:cubicBezTo>
                      <a:pt x="175988" y="136592"/>
                      <a:pt x="136592" y="175988"/>
                      <a:pt x="87994" y="175988"/>
                    </a:cubicBezTo>
                    <a:cubicBezTo>
                      <a:pt x="39396" y="175988"/>
                      <a:pt x="0" y="136591"/>
                      <a:pt x="0" y="87994"/>
                    </a:cubicBezTo>
                    <a:cubicBezTo>
                      <a:pt x="0" y="39396"/>
                      <a:pt x="39396" y="0"/>
                      <a:pt x="87994" y="0"/>
                    </a:cubicBezTo>
                    <a:cubicBezTo>
                      <a:pt x="136592" y="0"/>
                      <a:pt x="175988" y="39396"/>
                      <a:pt x="175988" y="87994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167" name="Freeform: Shape 166">
                <a:extLst>
                  <a:ext uri="{FF2B5EF4-FFF2-40B4-BE49-F238E27FC236}">
                    <a16:creationId xmlns:a16="http://schemas.microsoft.com/office/drawing/2014/main" id="{B327FFFD-A67E-66AB-82BC-107C4DAF9861}"/>
                  </a:ext>
                </a:extLst>
              </p:cNvPr>
              <p:cNvSpPr/>
              <p:nvPr/>
            </p:nvSpPr>
            <p:spPr>
              <a:xfrm>
                <a:off x="8093299" y="3332647"/>
                <a:ext cx="170270" cy="170270"/>
              </a:xfrm>
              <a:custGeom>
                <a:avLst/>
                <a:gdLst>
                  <a:gd name="connsiteX0" fmla="*/ 30415 w 170270"/>
                  <a:gd name="connsiteY0" fmla="*/ 19909 h 170270"/>
                  <a:gd name="connsiteX1" fmla="*/ 19909 w 170270"/>
                  <a:gd name="connsiteY1" fmla="*/ 139856 h 170270"/>
                  <a:gd name="connsiteX2" fmla="*/ 139855 w 170270"/>
                  <a:gd name="connsiteY2" fmla="*/ 150361 h 170270"/>
                  <a:gd name="connsiteX3" fmla="*/ 150362 w 170270"/>
                  <a:gd name="connsiteY3" fmla="*/ 30415 h 170270"/>
                  <a:gd name="connsiteX4" fmla="*/ 30415 w 170270"/>
                  <a:gd name="connsiteY4" fmla="*/ 19909 h 170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0270" h="170270">
                    <a:moveTo>
                      <a:pt x="30415" y="19909"/>
                    </a:moveTo>
                    <a:cubicBezTo>
                      <a:pt x="-5601" y="50121"/>
                      <a:pt x="-10303" y="103840"/>
                      <a:pt x="19909" y="139856"/>
                    </a:cubicBezTo>
                    <a:cubicBezTo>
                      <a:pt x="50121" y="175872"/>
                      <a:pt x="103840" y="180573"/>
                      <a:pt x="139855" y="150361"/>
                    </a:cubicBezTo>
                    <a:cubicBezTo>
                      <a:pt x="175872" y="120150"/>
                      <a:pt x="180573" y="66431"/>
                      <a:pt x="150362" y="30415"/>
                    </a:cubicBezTo>
                    <a:cubicBezTo>
                      <a:pt x="120150" y="-5601"/>
                      <a:pt x="66431" y="-10302"/>
                      <a:pt x="30415" y="19909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168" name="Freeform: Shape 167">
                <a:extLst>
                  <a:ext uri="{FF2B5EF4-FFF2-40B4-BE49-F238E27FC236}">
                    <a16:creationId xmlns:a16="http://schemas.microsoft.com/office/drawing/2014/main" id="{ACD047C8-9C33-EEB7-C92C-D5DAA00BBBFE}"/>
                  </a:ext>
                </a:extLst>
              </p:cNvPr>
              <p:cNvSpPr/>
              <p:nvPr/>
            </p:nvSpPr>
            <p:spPr>
              <a:xfrm>
                <a:off x="8096155" y="3335474"/>
                <a:ext cx="164559" cy="164559"/>
              </a:xfrm>
              <a:custGeom>
                <a:avLst/>
                <a:gdLst>
                  <a:gd name="connsiteX0" fmla="*/ 29388 w 164559"/>
                  <a:gd name="connsiteY0" fmla="*/ 19259 h 164559"/>
                  <a:gd name="connsiteX1" fmla="*/ 19259 w 164559"/>
                  <a:gd name="connsiteY1" fmla="*/ 135171 h 164559"/>
                  <a:gd name="connsiteX2" fmla="*/ 135171 w 164559"/>
                  <a:gd name="connsiteY2" fmla="*/ 145300 h 164559"/>
                  <a:gd name="connsiteX3" fmla="*/ 145300 w 164559"/>
                  <a:gd name="connsiteY3" fmla="*/ 29388 h 164559"/>
                  <a:gd name="connsiteX4" fmla="*/ 29388 w 164559"/>
                  <a:gd name="connsiteY4" fmla="*/ 19259 h 1645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4559" h="164559">
                    <a:moveTo>
                      <a:pt x="29388" y="19259"/>
                    </a:moveTo>
                    <a:cubicBezTo>
                      <a:pt x="-5409" y="48455"/>
                      <a:pt x="-9966" y="100345"/>
                      <a:pt x="19259" y="135171"/>
                    </a:cubicBezTo>
                    <a:cubicBezTo>
                      <a:pt x="48454" y="169968"/>
                      <a:pt x="100374" y="174525"/>
                      <a:pt x="135171" y="145300"/>
                    </a:cubicBezTo>
                    <a:cubicBezTo>
                      <a:pt x="169968" y="116104"/>
                      <a:pt x="174525" y="64185"/>
                      <a:pt x="145300" y="29388"/>
                    </a:cubicBezTo>
                    <a:cubicBezTo>
                      <a:pt x="116104" y="-5409"/>
                      <a:pt x="64214" y="-9966"/>
                      <a:pt x="29388" y="19259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169" name="Freeform: Shape 168">
                <a:extLst>
                  <a:ext uri="{FF2B5EF4-FFF2-40B4-BE49-F238E27FC236}">
                    <a16:creationId xmlns:a16="http://schemas.microsoft.com/office/drawing/2014/main" id="{7A6E6C0A-9007-BEDB-2D0F-782D054A8A06}"/>
                  </a:ext>
                </a:extLst>
              </p:cNvPr>
              <p:cNvSpPr/>
              <p:nvPr/>
            </p:nvSpPr>
            <p:spPr>
              <a:xfrm>
                <a:off x="8098996" y="3338344"/>
                <a:ext cx="158847" cy="158847"/>
              </a:xfrm>
              <a:custGeom>
                <a:avLst/>
                <a:gdLst>
                  <a:gd name="connsiteX0" fmla="*/ 28374 w 158847"/>
                  <a:gd name="connsiteY0" fmla="*/ 18594 h 158847"/>
                  <a:gd name="connsiteX1" fmla="*/ 18594 w 158847"/>
                  <a:gd name="connsiteY1" fmla="*/ 130473 h 158847"/>
                  <a:gd name="connsiteX2" fmla="*/ 130472 w 158847"/>
                  <a:gd name="connsiteY2" fmla="*/ 140253 h 158847"/>
                  <a:gd name="connsiteX3" fmla="*/ 140253 w 158847"/>
                  <a:gd name="connsiteY3" fmla="*/ 28375 h 158847"/>
                  <a:gd name="connsiteX4" fmla="*/ 28374 w 158847"/>
                  <a:gd name="connsiteY4" fmla="*/ 18594 h 1588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8847" h="158847">
                    <a:moveTo>
                      <a:pt x="28374" y="18594"/>
                    </a:moveTo>
                    <a:cubicBezTo>
                      <a:pt x="-5232" y="46774"/>
                      <a:pt x="-9615" y="96866"/>
                      <a:pt x="18594" y="130473"/>
                    </a:cubicBezTo>
                    <a:cubicBezTo>
                      <a:pt x="46774" y="164080"/>
                      <a:pt x="96866" y="168462"/>
                      <a:pt x="130472" y="140253"/>
                    </a:cubicBezTo>
                    <a:cubicBezTo>
                      <a:pt x="164080" y="112073"/>
                      <a:pt x="168462" y="61982"/>
                      <a:pt x="140253" y="28375"/>
                    </a:cubicBezTo>
                    <a:cubicBezTo>
                      <a:pt x="112073" y="-5232"/>
                      <a:pt x="61982" y="-9615"/>
                      <a:pt x="28374" y="18594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170" name="Freeform: Shape 169">
                <a:extLst>
                  <a:ext uri="{FF2B5EF4-FFF2-40B4-BE49-F238E27FC236}">
                    <a16:creationId xmlns:a16="http://schemas.microsoft.com/office/drawing/2014/main" id="{91FB01E2-6AC0-0F9E-F439-16855AA9076E}"/>
                  </a:ext>
                </a:extLst>
              </p:cNvPr>
              <p:cNvSpPr/>
              <p:nvPr/>
            </p:nvSpPr>
            <p:spPr>
              <a:xfrm>
                <a:off x="8101876" y="3341195"/>
                <a:ext cx="153117" cy="153117"/>
              </a:xfrm>
              <a:custGeom>
                <a:avLst/>
                <a:gdLst>
                  <a:gd name="connsiteX0" fmla="*/ 27353 w 153117"/>
                  <a:gd name="connsiteY0" fmla="*/ 17920 h 153117"/>
                  <a:gd name="connsiteX1" fmla="*/ 17921 w 153117"/>
                  <a:gd name="connsiteY1" fmla="*/ 125765 h 153117"/>
                  <a:gd name="connsiteX2" fmla="*/ 125765 w 153117"/>
                  <a:gd name="connsiteY2" fmla="*/ 135197 h 153117"/>
                  <a:gd name="connsiteX3" fmla="*/ 135197 w 153117"/>
                  <a:gd name="connsiteY3" fmla="*/ 27352 h 153117"/>
                  <a:gd name="connsiteX4" fmla="*/ 27353 w 153117"/>
                  <a:gd name="connsiteY4" fmla="*/ 17920 h 1531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3117" h="153117">
                    <a:moveTo>
                      <a:pt x="27353" y="17920"/>
                    </a:moveTo>
                    <a:cubicBezTo>
                      <a:pt x="-5036" y="45085"/>
                      <a:pt x="-9273" y="93377"/>
                      <a:pt x="17921" y="125765"/>
                    </a:cubicBezTo>
                    <a:cubicBezTo>
                      <a:pt x="45085" y="158153"/>
                      <a:pt x="93377" y="162390"/>
                      <a:pt x="125765" y="135197"/>
                    </a:cubicBezTo>
                    <a:cubicBezTo>
                      <a:pt x="158153" y="108033"/>
                      <a:pt x="162391" y="59741"/>
                      <a:pt x="135197" y="27352"/>
                    </a:cubicBezTo>
                    <a:cubicBezTo>
                      <a:pt x="108032" y="-5036"/>
                      <a:pt x="59741" y="-9273"/>
                      <a:pt x="27353" y="17920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171" name="Freeform: Shape 170">
                <a:extLst>
                  <a:ext uri="{FF2B5EF4-FFF2-40B4-BE49-F238E27FC236}">
                    <a16:creationId xmlns:a16="http://schemas.microsoft.com/office/drawing/2014/main" id="{FFAEE209-96E6-544F-198F-2AA797391F46}"/>
                  </a:ext>
                </a:extLst>
              </p:cNvPr>
              <p:cNvSpPr/>
              <p:nvPr/>
            </p:nvSpPr>
            <p:spPr>
              <a:xfrm>
                <a:off x="8104738" y="3344087"/>
                <a:ext cx="147363" cy="147362"/>
              </a:xfrm>
              <a:custGeom>
                <a:avLst/>
                <a:gdLst>
                  <a:gd name="connsiteX0" fmla="*/ 26318 w 147363"/>
                  <a:gd name="connsiteY0" fmla="*/ 17234 h 147362"/>
                  <a:gd name="connsiteX1" fmla="*/ 17235 w 147363"/>
                  <a:gd name="connsiteY1" fmla="*/ 121045 h 147362"/>
                  <a:gd name="connsiteX2" fmla="*/ 121045 w 147363"/>
                  <a:gd name="connsiteY2" fmla="*/ 130129 h 147362"/>
                  <a:gd name="connsiteX3" fmla="*/ 130129 w 147363"/>
                  <a:gd name="connsiteY3" fmla="*/ 26318 h 147362"/>
                  <a:gd name="connsiteX4" fmla="*/ 26318 w 147363"/>
                  <a:gd name="connsiteY4" fmla="*/ 17234 h 147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7363" h="147362">
                    <a:moveTo>
                      <a:pt x="26318" y="17234"/>
                    </a:moveTo>
                    <a:cubicBezTo>
                      <a:pt x="-4851" y="43383"/>
                      <a:pt x="-8914" y="89876"/>
                      <a:pt x="17235" y="121045"/>
                    </a:cubicBezTo>
                    <a:cubicBezTo>
                      <a:pt x="43383" y="152214"/>
                      <a:pt x="89876" y="156277"/>
                      <a:pt x="121045" y="130129"/>
                    </a:cubicBezTo>
                    <a:cubicBezTo>
                      <a:pt x="152214" y="103980"/>
                      <a:pt x="156277" y="57487"/>
                      <a:pt x="130129" y="26318"/>
                    </a:cubicBezTo>
                    <a:cubicBezTo>
                      <a:pt x="103980" y="-4851"/>
                      <a:pt x="57487" y="-8914"/>
                      <a:pt x="26318" y="17234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172" name="Freeform: Shape 171">
                <a:extLst>
                  <a:ext uri="{FF2B5EF4-FFF2-40B4-BE49-F238E27FC236}">
                    <a16:creationId xmlns:a16="http://schemas.microsoft.com/office/drawing/2014/main" id="{907B6DEF-051E-CB11-6EC1-E88E5AF83784}"/>
                  </a:ext>
                </a:extLst>
              </p:cNvPr>
              <p:cNvSpPr/>
              <p:nvPr/>
            </p:nvSpPr>
            <p:spPr>
              <a:xfrm>
                <a:off x="8107579" y="3346957"/>
                <a:ext cx="141680" cy="141651"/>
              </a:xfrm>
              <a:custGeom>
                <a:avLst/>
                <a:gdLst>
                  <a:gd name="connsiteX0" fmla="*/ 25306 w 141680"/>
                  <a:gd name="connsiteY0" fmla="*/ 16541 h 141651"/>
                  <a:gd name="connsiteX1" fmla="*/ 16570 w 141680"/>
                  <a:gd name="connsiteY1" fmla="*/ 116346 h 141651"/>
                  <a:gd name="connsiteX2" fmla="*/ 116375 w 141680"/>
                  <a:gd name="connsiteY2" fmla="*/ 125082 h 141651"/>
                  <a:gd name="connsiteX3" fmla="*/ 125111 w 141680"/>
                  <a:gd name="connsiteY3" fmla="*/ 25305 h 141651"/>
                  <a:gd name="connsiteX4" fmla="*/ 25335 w 141680"/>
                  <a:gd name="connsiteY4" fmla="*/ 16570 h 141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1680" h="141651">
                    <a:moveTo>
                      <a:pt x="25306" y="16541"/>
                    </a:moveTo>
                    <a:cubicBezTo>
                      <a:pt x="-4674" y="41674"/>
                      <a:pt x="-8563" y="86367"/>
                      <a:pt x="16570" y="116346"/>
                    </a:cubicBezTo>
                    <a:cubicBezTo>
                      <a:pt x="41703" y="146326"/>
                      <a:pt x="86396" y="150215"/>
                      <a:pt x="116375" y="125082"/>
                    </a:cubicBezTo>
                    <a:cubicBezTo>
                      <a:pt x="146355" y="99949"/>
                      <a:pt x="150243" y="55256"/>
                      <a:pt x="125111" y="25305"/>
                    </a:cubicBezTo>
                    <a:cubicBezTo>
                      <a:pt x="99978" y="-4674"/>
                      <a:pt x="55285" y="-8563"/>
                      <a:pt x="25335" y="16570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173" name="Freeform: Shape 172">
                <a:extLst>
                  <a:ext uri="{FF2B5EF4-FFF2-40B4-BE49-F238E27FC236}">
                    <a16:creationId xmlns:a16="http://schemas.microsoft.com/office/drawing/2014/main" id="{019A7A24-8AF9-2DB2-80AA-99455E772438}"/>
                  </a:ext>
                </a:extLst>
              </p:cNvPr>
              <p:cNvSpPr/>
              <p:nvPr/>
            </p:nvSpPr>
            <p:spPr>
              <a:xfrm>
                <a:off x="8110459" y="3349807"/>
                <a:ext cx="135950" cy="135950"/>
              </a:xfrm>
              <a:custGeom>
                <a:avLst/>
                <a:gdLst>
                  <a:gd name="connsiteX0" fmla="*/ 24283 w 135950"/>
                  <a:gd name="connsiteY0" fmla="*/ 15896 h 135950"/>
                  <a:gd name="connsiteX1" fmla="*/ 15896 w 135950"/>
                  <a:gd name="connsiteY1" fmla="*/ 111667 h 135950"/>
                  <a:gd name="connsiteX2" fmla="*/ 111667 w 135950"/>
                  <a:gd name="connsiteY2" fmla="*/ 120055 h 135950"/>
                  <a:gd name="connsiteX3" fmla="*/ 120054 w 135950"/>
                  <a:gd name="connsiteY3" fmla="*/ 24283 h 135950"/>
                  <a:gd name="connsiteX4" fmla="*/ 24283 w 135950"/>
                  <a:gd name="connsiteY4" fmla="*/ 15896 h 13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5950" h="135950">
                    <a:moveTo>
                      <a:pt x="24283" y="15896"/>
                    </a:moveTo>
                    <a:cubicBezTo>
                      <a:pt x="-4477" y="40013"/>
                      <a:pt x="-8221" y="82907"/>
                      <a:pt x="15896" y="111667"/>
                    </a:cubicBezTo>
                    <a:cubicBezTo>
                      <a:pt x="40012" y="140428"/>
                      <a:pt x="82906" y="144172"/>
                      <a:pt x="111667" y="120055"/>
                    </a:cubicBezTo>
                    <a:cubicBezTo>
                      <a:pt x="140428" y="95938"/>
                      <a:pt x="144172" y="53044"/>
                      <a:pt x="120054" y="24283"/>
                    </a:cubicBezTo>
                    <a:cubicBezTo>
                      <a:pt x="95937" y="-4477"/>
                      <a:pt x="53043" y="-8221"/>
                      <a:pt x="24283" y="15896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174" name="Freeform: Shape 173">
                <a:extLst>
                  <a:ext uri="{FF2B5EF4-FFF2-40B4-BE49-F238E27FC236}">
                    <a16:creationId xmlns:a16="http://schemas.microsoft.com/office/drawing/2014/main" id="{4AA1E28D-88BF-6C34-3642-8D72C594B3A0}"/>
                  </a:ext>
                </a:extLst>
              </p:cNvPr>
              <p:cNvSpPr/>
              <p:nvPr/>
            </p:nvSpPr>
            <p:spPr>
              <a:xfrm>
                <a:off x="8113310" y="3352658"/>
                <a:ext cx="130219" cy="130220"/>
              </a:xfrm>
              <a:custGeom>
                <a:avLst/>
                <a:gdLst>
                  <a:gd name="connsiteX0" fmla="*/ 23261 w 130219"/>
                  <a:gd name="connsiteY0" fmla="*/ 15222 h 130220"/>
                  <a:gd name="connsiteX1" fmla="*/ 15222 w 130219"/>
                  <a:gd name="connsiteY1" fmla="*/ 106959 h 130220"/>
                  <a:gd name="connsiteX2" fmla="*/ 106959 w 130219"/>
                  <a:gd name="connsiteY2" fmla="*/ 114998 h 130220"/>
                  <a:gd name="connsiteX3" fmla="*/ 114998 w 130219"/>
                  <a:gd name="connsiteY3" fmla="*/ 23261 h 130220"/>
                  <a:gd name="connsiteX4" fmla="*/ 23261 w 130219"/>
                  <a:gd name="connsiteY4" fmla="*/ 15222 h 1302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219" h="130220">
                    <a:moveTo>
                      <a:pt x="23261" y="15222"/>
                    </a:moveTo>
                    <a:cubicBezTo>
                      <a:pt x="-4281" y="38323"/>
                      <a:pt x="-7880" y="79418"/>
                      <a:pt x="15222" y="106959"/>
                    </a:cubicBezTo>
                    <a:cubicBezTo>
                      <a:pt x="38323" y="134501"/>
                      <a:pt x="79418" y="138100"/>
                      <a:pt x="106959" y="114998"/>
                    </a:cubicBezTo>
                    <a:cubicBezTo>
                      <a:pt x="134501" y="91897"/>
                      <a:pt x="138099" y="50802"/>
                      <a:pt x="114998" y="23261"/>
                    </a:cubicBezTo>
                    <a:cubicBezTo>
                      <a:pt x="91897" y="-4281"/>
                      <a:pt x="50803" y="-7880"/>
                      <a:pt x="23261" y="15222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175" name="Freeform: Shape 174">
                <a:extLst>
                  <a:ext uri="{FF2B5EF4-FFF2-40B4-BE49-F238E27FC236}">
                    <a16:creationId xmlns:a16="http://schemas.microsoft.com/office/drawing/2014/main" id="{8EDFEF89-ECFA-4C43-589A-9E45471A4707}"/>
                  </a:ext>
                </a:extLst>
              </p:cNvPr>
              <p:cNvSpPr/>
              <p:nvPr/>
            </p:nvSpPr>
            <p:spPr>
              <a:xfrm>
                <a:off x="8116165" y="3355504"/>
                <a:ext cx="124518" cy="124518"/>
              </a:xfrm>
              <a:custGeom>
                <a:avLst/>
                <a:gdLst>
                  <a:gd name="connsiteX0" fmla="*/ 22233 w 124518"/>
                  <a:gd name="connsiteY0" fmla="*/ 14581 h 124518"/>
                  <a:gd name="connsiteX1" fmla="*/ 14572 w 124518"/>
                  <a:gd name="connsiteY1" fmla="*/ 102285 h 124518"/>
                  <a:gd name="connsiteX2" fmla="*/ 102275 w 124518"/>
                  <a:gd name="connsiteY2" fmla="*/ 109946 h 124518"/>
                  <a:gd name="connsiteX3" fmla="*/ 109937 w 124518"/>
                  <a:gd name="connsiteY3" fmla="*/ 22243 h 124518"/>
                  <a:gd name="connsiteX4" fmla="*/ 22233 w 124518"/>
                  <a:gd name="connsiteY4" fmla="*/ 14581 h 1245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4518" h="124518">
                    <a:moveTo>
                      <a:pt x="22233" y="14581"/>
                    </a:moveTo>
                    <a:cubicBezTo>
                      <a:pt x="-4089" y="36667"/>
                      <a:pt x="-7543" y="75933"/>
                      <a:pt x="14572" y="102285"/>
                    </a:cubicBezTo>
                    <a:cubicBezTo>
                      <a:pt x="36657" y="128607"/>
                      <a:pt x="75924" y="132061"/>
                      <a:pt x="102275" y="109946"/>
                    </a:cubicBezTo>
                    <a:cubicBezTo>
                      <a:pt x="128627" y="87861"/>
                      <a:pt x="132052" y="48595"/>
                      <a:pt x="109937" y="22243"/>
                    </a:cubicBezTo>
                    <a:cubicBezTo>
                      <a:pt x="87852" y="-4109"/>
                      <a:pt x="48585" y="-7533"/>
                      <a:pt x="22233" y="14581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176" name="Freeform: Shape 175">
                <a:extLst>
                  <a:ext uri="{FF2B5EF4-FFF2-40B4-BE49-F238E27FC236}">
                    <a16:creationId xmlns:a16="http://schemas.microsoft.com/office/drawing/2014/main" id="{B746E09A-66FC-A27E-613B-703CCE7DE9B4}"/>
                  </a:ext>
                </a:extLst>
              </p:cNvPr>
              <p:cNvSpPr/>
              <p:nvPr/>
            </p:nvSpPr>
            <p:spPr>
              <a:xfrm>
                <a:off x="8119036" y="3358355"/>
                <a:ext cx="118797" cy="118797"/>
              </a:xfrm>
              <a:custGeom>
                <a:avLst/>
                <a:gdLst>
                  <a:gd name="connsiteX0" fmla="*/ 21220 w 118797"/>
                  <a:gd name="connsiteY0" fmla="*/ 13907 h 118797"/>
                  <a:gd name="connsiteX1" fmla="*/ 13907 w 118797"/>
                  <a:gd name="connsiteY1" fmla="*/ 97577 h 118797"/>
                  <a:gd name="connsiteX2" fmla="*/ 97576 w 118797"/>
                  <a:gd name="connsiteY2" fmla="*/ 104890 h 118797"/>
                  <a:gd name="connsiteX3" fmla="*/ 104890 w 118797"/>
                  <a:gd name="connsiteY3" fmla="*/ 21221 h 118797"/>
                  <a:gd name="connsiteX4" fmla="*/ 21220 w 118797"/>
                  <a:gd name="connsiteY4" fmla="*/ 13907 h 118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8797" h="118797">
                    <a:moveTo>
                      <a:pt x="21220" y="13907"/>
                    </a:moveTo>
                    <a:cubicBezTo>
                      <a:pt x="-3912" y="35006"/>
                      <a:pt x="-7191" y="72444"/>
                      <a:pt x="13907" y="97577"/>
                    </a:cubicBezTo>
                    <a:cubicBezTo>
                      <a:pt x="34976" y="122709"/>
                      <a:pt x="72444" y="125989"/>
                      <a:pt x="97576" y="104890"/>
                    </a:cubicBezTo>
                    <a:cubicBezTo>
                      <a:pt x="122710" y="83820"/>
                      <a:pt x="125989" y="46353"/>
                      <a:pt x="104890" y="21221"/>
                    </a:cubicBezTo>
                    <a:cubicBezTo>
                      <a:pt x="83791" y="-3912"/>
                      <a:pt x="46353" y="-7192"/>
                      <a:pt x="21220" y="13907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</p:grpSp>
        <p:grpSp>
          <p:nvGrpSpPr>
            <p:cNvPr id="177" name="Graphic 12">
              <a:extLst>
                <a:ext uri="{FF2B5EF4-FFF2-40B4-BE49-F238E27FC236}">
                  <a16:creationId xmlns:a16="http://schemas.microsoft.com/office/drawing/2014/main" id="{7CEC712D-3274-AC23-368A-62EC1AEBA59E}"/>
                </a:ext>
              </a:extLst>
            </p:cNvPr>
            <p:cNvGrpSpPr/>
            <p:nvPr/>
          </p:nvGrpSpPr>
          <p:grpSpPr>
            <a:xfrm>
              <a:off x="7621380" y="2872605"/>
              <a:ext cx="193242" cy="193242"/>
              <a:chOff x="7867101" y="2418634"/>
              <a:chExt cx="224400" cy="224400"/>
            </a:xfrm>
            <a:grpFill/>
          </p:grpSpPr>
          <p:sp>
            <p:nvSpPr>
              <p:cNvPr id="178" name="Freeform: Shape 177">
                <a:extLst>
                  <a:ext uri="{FF2B5EF4-FFF2-40B4-BE49-F238E27FC236}">
                    <a16:creationId xmlns:a16="http://schemas.microsoft.com/office/drawing/2014/main" id="{BF24E6F8-783E-EFF0-5E23-2E0B7CD7F244}"/>
                  </a:ext>
                </a:extLst>
              </p:cNvPr>
              <p:cNvSpPr/>
              <p:nvPr/>
            </p:nvSpPr>
            <p:spPr>
              <a:xfrm>
                <a:off x="7882672" y="2434149"/>
                <a:ext cx="193143" cy="193143"/>
              </a:xfrm>
              <a:custGeom>
                <a:avLst/>
                <a:gdLst>
                  <a:gd name="connsiteX0" fmla="*/ 34495 w 193143"/>
                  <a:gd name="connsiteY0" fmla="*/ 22596 h 193143"/>
                  <a:gd name="connsiteX1" fmla="*/ 22595 w 193143"/>
                  <a:gd name="connsiteY1" fmla="*/ 158649 h 193143"/>
                  <a:gd name="connsiteX2" fmla="*/ 158649 w 193143"/>
                  <a:gd name="connsiteY2" fmla="*/ 170548 h 193143"/>
                  <a:gd name="connsiteX3" fmla="*/ 170548 w 193143"/>
                  <a:gd name="connsiteY3" fmla="*/ 34495 h 193143"/>
                  <a:gd name="connsiteX4" fmla="*/ 34495 w 193143"/>
                  <a:gd name="connsiteY4" fmla="*/ 22596 h 1931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3143" h="193143">
                    <a:moveTo>
                      <a:pt x="34495" y="22596"/>
                    </a:moveTo>
                    <a:cubicBezTo>
                      <a:pt x="-6368" y="56870"/>
                      <a:pt x="-11679" y="117787"/>
                      <a:pt x="22595" y="158649"/>
                    </a:cubicBezTo>
                    <a:cubicBezTo>
                      <a:pt x="56870" y="199512"/>
                      <a:pt x="117787" y="204823"/>
                      <a:pt x="158649" y="170548"/>
                    </a:cubicBezTo>
                    <a:cubicBezTo>
                      <a:pt x="199511" y="136274"/>
                      <a:pt x="204823" y="75357"/>
                      <a:pt x="170548" y="34495"/>
                    </a:cubicBezTo>
                    <a:cubicBezTo>
                      <a:pt x="136274" y="-6368"/>
                      <a:pt x="75357" y="-11679"/>
                      <a:pt x="34495" y="22596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179" name="Freeform: Shape 178">
                <a:extLst>
                  <a:ext uri="{FF2B5EF4-FFF2-40B4-BE49-F238E27FC236}">
                    <a16:creationId xmlns:a16="http://schemas.microsoft.com/office/drawing/2014/main" id="{8344C905-0F03-D33E-FCEA-25407D333096}"/>
                  </a:ext>
                </a:extLst>
              </p:cNvPr>
              <p:cNvSpPr/>
              <p:nvPr/>
            </p:nvSpPr>
            <p:spPr>
              <a:xfrm>
                <a:off x="7885552" y="2437000"/>
                <a:ext cx="187413" cy="187413"/>
              </a:xfrm>
              <a:custGeom>
                <a:avLst/>
                <a:gdLst>
                  <a:gd name="connsiteX0" fmla="*/ 33472 w 187413"/>
                  <a:gd name="connsiteY0" fmla="*/ 21922 h 187413"/>
                  <a:gd name="connsiteX1" fmla="*/ 21922 w 187413"/>
                  <a:gd name="connsiteY1" fmla="*/ 153941 h 187413"/>
                  <a:gd name="connsiteX2" fmla="*/ 153941 w 187413"/>
                  <a:gd name="connsiteY2" fmla="*/ 165492 h 187413"/>
                  <a:gd name="connsiteX3" fmla="*/ 165492 w 187413"/>
                  <a:gd name="connsiteY3" fmla="*/ 33472 h 187413"/>
                  <a:gd name="connsiteX4" fmla="*/ 33472 w 187413"/>
                  <a:gd name="connsiteY4" fmla="*/ 21922 h 1874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7413" h="187413">
                    <a:moveTo>
                      <a:pt x="33472" y="21922"/>
                    </a:moveTo>
                    <a:cubicBezTo>
                      <a:pt x="-6171" y="55181"/>
                      <a:pt x="-11337" y="114298"/>
                      <a:pt x="21922" y="153941"/>
                    </a:cubicBezTo>
                    <a:cubicBezTo>
                      <a:pt x="55180" y="193585"/>
                      <a:pt x="114298" y="198751"/>
                      <a:pt x="153941" y="165492"/>
                    </a:cubicBezTo>
                    <a:cubicBezTo>
                      <a:pt x="193585" y="132233"/>
                      <a:pt x="198751" y="73116"/>
                      <a:pt x="165492" y="33472"/>
                    </a:cubicBezTo>
                    <a:cubicBezTo>
                      <a:pt x="132233" y="-6171"/>
                      <a:pt x="73116" y="-11337"/>
                      <a:pt x="33472" y="21922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180" name="Freeform: Shape 179">
                <a:extLst>
                  <a:ext uri="{FF2B5EF4-FFF2-40B4-BE49-F238E27FC236}">
                    <a16:creationId xmlns:a16="http://schemas.microsoft.com/office/drawing/2014/main" id="{F4741044-72FF-72D5-6D43-1B65E4FFB19D}"/>
                  </a:ext>
                </a:extLst>
              </p:cNvPr>
              <p:cNvSpPr/>
              <p:nvPr/>
            </p:nvSpPr>
            <p:spPr>
              <a:xfrm>
                <a:off x="7888403" y="2439879"/>
                <a:ext cx="181683" cy="181683"/>
              </a:xfrm>
              <a:custGeom>
                <a:avLst/>
                <a:gdLst>
                  <a:gd name="connsiteX0" fmla="*/ 32450 w 181683"/>
                  <a:gd name="connsiteY0" fmla="*/ 21248 h 181683"/>
                  <a:gd name="connsiteX1" fmla="*/ 21247 w 181683"/>
                  <a:gd name="connsiteY1" fmla="*/ 149233 h 181683"/>
                  <a:gd name="connsiteX2" fmla="*/ 149233 w 181683"/>
                  <a:gd name="connsiteY2" fmla="*/ 160436 h 181683"/>
                  <a:gd name="connsiteX3" fmla="*/ 160435 w 181683"/>
                  <a:gd name="connsiteY3" fmla="*/ 32450 h 181683"/>
                  <a:gd name="connsiteX4" fmla="*/ 32450 w 181683"/>
                  <a:gd name="connsiteY4" fmla="*/ 21248 h 1816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683" h="181683">
                    <a:moveTo>
                      <a:pt x="32450" y="21248"/>
                    </a:moveTo>
                    <a:cubicBezTo>
                      <a:pt x="-5975" y="53491"/>
                      <a:pt x="-10995" y="110808"/>
                      <a:pt x="21247" y="149233"/>
                    </a:cubicBezTo>
                    <a:cubicBezTo>
                      <a:pt x="53491" y="187658"/>
                      <a:pt x="110809" y="192679"/>
                      <a:pt x="149233" y="160436"/>
                    </a:cubicBezTo>
                    <a:cubicBezTo>
                      <a:pt x="187658" y="128192"/>
                      <a:pt x="192679" y="70875"/>
                      <a:pt x="160435" y="32450"/>
                    </a:cubicBezTo>
                    <a:cubicBezTo>
                      <a:pt x="128192" y="-5975"/>
                      <a:pt x="70875" y="-10995"/>
                      <a:pt x="32450" y="21248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181" name="Freeform: Shape 180">
                <a:extLst>
                  <a:ext uri="{FF2B5EF4-FFF2-40B4-BE49-F238E27FC236}">
                    <a16:creationId xmlns:a16="http://schemas.microsoft.com/office/drawing/2014/main" id="{456C97F9-E7BE-70AE-FEDB-49D20D179E7D}"/>
                  </a:ext>
                </a:extLst>
              </p:cNvPr>
              <p:cNvSpPr/>
              <p:nvPr/>
            </p:nvSpPr>
            <p:spPr>
              <a:xfrm rot="-4588799">
                <a:off x="7891295" y="2442758"/>
                <a:ext cx="175987" cy="175987"/>
              </a:xfrm>
              <a:custGeom>
                <a:avLst/>
                <a:gdLst>
                  <a:gd name="connsiteX0" fmla="*/ 175987 w 175987"/>
                  <a:gd name="connsiteY0" fmla="*/ 87994 h 175987"/>
                  <a:gd name="connsiteX1" fmla="*/ 87993 w 175987"/>
                  <a:gd name="connsiteY1" fmla="*/ 175987 h 175987"/>
                  <a:gd name="connsiteX2" fmla="*/ 0 w 175987"/>
                  <a:gd name="connsiteY2" fmla="*/ 87994 h 175987"/>
                  <a:gd name="connsiteX3" fmla="*/ 87993 w 175987"/>
                  <a:gd name="connsiteY3" fmla="*/ 0 h 175987"/>
                  <a:gd name="connsiteX4" fmla="*/ 175987 w 175987"/>
                  <a:gd name="connsiteY4" fmla="*/ 87994 h 175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5987" h="175987">
                    <a:moveTo>
                      <a:pt x="175987" y="87994"/>
                    </a:moveTo>
                    <a:cubicBezTo>
                      <a:pt x="175987" y="136591"/>
                      <a:pt x="136591" y="175987"/>
                      <a:pt x="87993" y="175987"/>
                    </a:cubicBezTo>
                    <a:cubicBezTo>
                      <a:pt x="39396" y="175987"/>
                      <a:pt x="0" y="136591"/>
                      <a:pt x="0" y="87994"/>
                    </a:cubicBezTo>
                    <a:cubicBezTo>
                      <a:pt x="0" y="39396"/>
                      <a:pt x="39396" y="0"/>
                      <a:pt x="87993" y="0"/>
                    </a:cubicBezTo>
                    <a:cubicBezTo>
                      <a:pt x="136591" y="0"/>
                      <a:pt x="175987" y="39396"/>
                      <a:pt x="175987" y="87994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182" name="Freeform: Shape 181">
                <a:extLst>
                  <a:ext uri="{FF2B5EF4-FFF2-40B4-BE49-F238E27FC236}">
                    <a16:creationId xmlns:a16="http://schemas.microsoft.com/office/drawing/2014/main" id="{4BD130DC-21AC-425D-11EC-D76392CE55D7}"/>
                  </a:ext>
                </a:extLst>
              </p:cNvPr>
              <p:cNvSpPr/>
              <p:nvPr/>
            </p:nvSpPr>
            <p:spPr>
              <a:xfrm>
                <a:off x="7894123" y="2445600"/>
                <a:ext cx="170270" cy="170270"/>
              </a:xfrm>
              <a:custGeom>
                <a:avLst/>
                <a:gdLst>
                  <a:gd name="connsiteX0" fmla="*/ 30415 w 170270"/>
                  <a:gd name="connsiteY0" fmla="*/ 19909 h 170270"/>
                  <a:gd name="connsiteX1" fmla="*/ 19909 w 170270"/>
                  <a:gd name="connsiteY1" fmla="*/ 139856 h 170270"/>
                  <a:gd name="connsiteX2" fmla="*/ 139856 w 170270"/>
                  <a:gd name="connsiteY2" fmla="*/ 150362 h 170270"/>
                  <a:gd name="connsiteX3" fmla="*/ 150361 w 170270"/>
                  <a:gd name="connsiteY3" fmla="*/ 30415 h 170270"/>
                  <a:gd name="connsiteX4" fmla="*/ 30415 w 170270"/>
                  <a:gd name="connsiteY4" fmla="*/ 19909 h 170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0270" h="170270">
                    <a:moveTo>
                      <a:pt x="30415" y="19909"/>
                    </a:moveTo>
                    <a:cubicBezTo>
                      <a:pt x="-5601" y="50121"/>
                      <a:pt x="-10302" y="103840"/>
                      <a:pt x="19909" y="139856"/>
                    </a:cubicBezTo>
                    <a:cubicBezTo>
                      <a:pt x="50121" y="175872"/>
                      <a:pt x="103840" y="180573"/>
                      <a:pt x="139856" y="150362"/>
                    </a:cubicBezTo>
                    <a:cubicBezTo>
                      <a:pt x="175871" y="120150"/>
                      <a:pt x="180573" y="66431"/>
                      <a:pt x="150361" y="30415"/>
                    </a:cubicBezTo>
                    <a:cubicBezTo>
                      <a:pt x="120150" y="-5601"/>
                      <a:pt x="66431" y="-10303"/>
                      <a:pt x="30415" y="19909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183" name="Freeform: Shape 182">
                <a:extLst>
                  <a:ext uri="{FF2B5EF4-FFF2-40B4-BE49-F238E27FC236}">
                    <a16:creationId xmlns:a16="http://schemas.microsoft.com/office/drawing/2014/main" id="{C7B487D5-3F01-2070-77A0-69A877C58152}"/>
                  </a:ext>
                </a:extLst>
              </p:cNvPr>
              <p:cNvSpPr/>
              <p:nvPr/>
            </p:nvSpPr>
            <p:spPr>
              <a:xfrm>
                <a:off x="7896979" y="2448427"/>
                <a:ext cx="164559" cy="164559"/>
              </a:xfrm>
              <a:custGeom>
                <a:avLst/>
                <a:gdLst>
                  <a:gd name="connsiteX0" fmla="*/ 29388 w 164559"/>
                  <a:gd name="connsiteY0" fmla="*/ 19259 h 164559"/>
                  <a:gd name="connsiteX1" fmla="*/ 19259 w 164559"/>
                  <a:gd name="connsiteY1" fmla="*/ 135172 h 164559"/>
                  <a:gd name="connsiteX2" fmla="*/ 135171 w 164559"/>
                  <a:gd name="connsiteY2" fmla="*/ 145300 h 164559"/>
                  <a:gd name="connsiteX3" fmla="*/ 145300 w 164559"/>
                  <a:gd name="connsiteY3" fmla="*/ 29388 h 164559"/>
                  <a:gd name="connsiteX4" fmla="*/ 29388 w 164559"/>
                  <a:gd name="connsiteY4" fmla="*/ 19259 h 1645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4559" h="164559">
                    <a:moveTo>
                      <a:pt x="29388" y="19259"/>
                    </a:moveTo>
                    <a:cubicBezTo>
                      <a:pt x="-5409" y="48455"/>
                      <a:pt x="-9966" y="100346"/>
                      <a:pt x="19259" y="135172"/>
                    </a:cubicBezTo>
                    <a:cubicBezTo>
                      <a:pt x="48455" y="169969"/>
                      <a:pt x="100374" y="174525"/>
                      <a:pt x="135171" y="145300"/>
                    </a:cubicBezTo>
                    <a:cubicBezTo>
                      <a:pt x="169968" y="116104"/>
                      <a:pt x="174525" y="64185"/>
                      <a:pt x="145300" y="29388"/>
                    </a:cubicBezTo>
                    <a:cubicBezTo>
                      <a:pt x="116105" y="-5409"/>
                      <a:pt x="64214" y="-9966"/>
                      <a:pt x="29388" y="19259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184" name="Freeform: Shape 183">
                <a:extLst>
                  <a:ext uri="{FF2B5EF4-FFF2-40B4-BE49-F238E27FC236}">
                    <a16:creationId xmlns:a16="http://schemas.microsoft.com/office/drawing/2014/main" id="{34FD886A-7B91-6DE3-9D51-8BBDC026D13B}"/>
                  </a:ext>
                </a:extLst>
              </p:cNvPr>
              <p:cNvSpPr/>
              <p:nvPr/>
            </p:nvSpPr>
            <p:spPr>
              <a:xfrm rot="-2560199">
                <a:off x="7899899" y="2451431"/>
                <a:ext cx="158806" cy="158806"/>
              </a:xfrm>
              <a:custGeom>
                <a:avLst/>
                <a:gdLst>
                  <a:gd name="connsiteX0" fmla="*/ 158807 w 158806"/>
                  <a:gd name="connsiteY0" fmla="*/ 79403 h 158806"/>
                  <a:gd name="connsiteX1" fmla="*/ 79403 w 158806"/>
                  <a:gd name="connsiteY1" fmla="*/ 158807 h 158806"/>
                  <a:gd name="connsiteX2" fmla="*/ -1 w 158806"/>
                  <a:gd name="connsiteY2" fmla="*/ 79403 h 158806"/>
                  <a:gd name="connsiteX3" fmla="*/ 79403 w 158806"/>
                  <a:gd name="connsiteY3" fmla="*/ 0 h 158806"/>
                  <a:gd name="connsiteX4" fmla="*/ 158807 w 158806"/>
                  <a:gd name="connsiteY4" fmla="*/ 79403 h 158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8806" h="158806">
                    <a:moveTo>
                      <a:pt x="158807" y="79403"/>
                    </a:moveTo>
                    <a:cubicBezTo>
                      <a:pt x="158807" y="123257"/>
                      <a:pt x="123257" y="158807"/>
                      <a:pt x="79403" y="158807"/>
                    </a:cubicBezTo>
                    <a:cubicBezTo>
                      <a:pt x="35550" y="158807"/>
                      <a:pt x="-1" y="123256"/>
                      <a:pt x="-1" y="79403"/>
                    </a:cubicBezTo>
                    <a:cubicBezTo>
                      <a:pt x="-1" y="35550"/>
                      <a:pt x="35550" y="0"/>
                      <a:pt x="79403" y="0"/>
                    </a:cubicBezTo>
                    <a:cubicBezTo>
                      <a:pt x="123257" y="0"/>
                      <a:pt x="158807" y="35550"/>
                      <a:pt x="158807" y="79403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185" name="Freeform: Shape 184">
                <a:extLst>
                  <a:ext uri="{FF2B5EF4-FFF2-40B4-BE49-F238E27FC236}">
                    <a16:creationId xmlns:a16="http://schemas.microsoft.com/office/drawing/2014/main" id="{29482805-202D-C28F-0945-70F3C08A8368}"/>
                  </a:ext>
                </a:extLst>
              </p:cNvPr>
              <p:cNvSpPr/>
              <p:nvPr/>
            </p:nvSpPr>
            <p:spPr>
              <a:xfrm>
                <a:off x="7902700" y="2454148"/>
                <a:ext cx="153117" cy="153117"/>
              </a:xfrm>
              <a:custGeom>
                <a:avLst/>
                <a:gdLst>
                  <a:gd name="connsiteX0" fmla="*/ 27352 w 153117"/>
                  <a:gd name="connsiteY0" fmla="*/ 17920 h 153117"/>
                  <a:gd name="connsiteX1" fmla="*/ 17920 w 153117"/>
                  <a:gd name="connsiteY1" fmla="*/ 125765 h 153117"/>
                  <a:gd name="connsiteX2" fmla="*/ 125765 w 153117"/>
                  <a:gd name="connsiteY2" fmla="*/ 135197 h 153117"/>
                  <a:gd name="connsiteX3" fmla="*/ 135197 w 153117"/>
                  <a:gd name="connsiteY3" fmla="*/ 27352 h 153117"/>
                  <a:gd name="connsiteX4" fmla="*/ 27352 w 153117"/>
                  <a:gd name="connsiteY4" fmla="*/ 17920 h 1531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3117" h="153117">
                    <a:moveTo>
                      <a:pt x="27352" y="17920"/>
                    </a:moveTo>
                    <a:cubicBezTo>
                      <a:pt x="-5036" y="45085"/>
                      <a:pt x="-9273" y="93377"/>
                      <a:pt x="17920" y="125765"/>
                    </a:cubicBezTo>
                    <a:cubicBezTo>
                      <a:pt x="45085" y="158153"/>
                      <a:pt x="93377" y="162390"/>
                      <a:pt x="125765" y="135197"/>
                    </a:cubicBezTo>
                    <a:cubicBezTo>
                      <a:pt x="158153" y="108033"/>
                      <a:pt x="162390" y="59741"/>
                      <a:pt x="135197" y="27352"/>
                    </a:cubicBezTo>
                    <a:cubicBezTo>
                      <a:pt x="108033" y="-5036"/>
                      <a:pt x="59741" y="-9273"/>
                      <a:pt x="27352" y="17920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186" name="Freeform: Shape 185">
                <a:extLst>
                  <a:ext uri="{FF2B5EF4-FFF2-40B4-BE49-F238E27FC236}">
                    <a16:creationId xmlns:a16="http://schemas.microsoft.com/office/drawing/2014/main" id="{D0EBD3C3-FED0-B78D-5824-91911DC723D1}"/>
                  </a:ext>
                </a:extLst>
              </p:cNvPr>
              <p:cNvSpPr/>
              <p:nvPr/>
            </p:nvSpPr>
            <p:spPr>
              <a:xfrm rot="-2214600">
                <a:off x="7905588" y="2457112"/>
                <a:ext cx="147372" cy="147372"/>
              </a:xfrm>
              <a:custGeom>
                <a:avLst/>
                <a:gdLst>
                  <a:gd name="connsiteX0" fmla="*/ 147372 w 147372"/>
                  <a:gd name="connsiteY0" fmla="*/ 73686 h 147372"/>
                  <a:gd name="connsiteX1" fmla="*/ 73686 w 147372"/>
                  <a:gd name="connsiteY1" fmla="*/ 147372 h 147372"/>
                  <a:gd name="connsiteX2" fmla="*/ 1 w 147372"/>
                  <a:gd name="connsiteY2" fmla="*/ 73686 h 147372"/>
                  <a:gd name="connsiteX3" fmla="*/ 73686 w 147372"/>
                  <a:gd name="connsiteY3" fmla="*/ 0 h 147372"/>
                  <a:gd name="connsiteX4" fmla="*/ 147372 w 147372"/>
                  <a:gd name="connsiteY4" fmla="*/ 73686 h 147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7372" h="147372">
                    <a:moveTo>
                      <a:pt x="147372" y="73686"/>
                    </a:moveTo>
                    <a:cubicBezTo>
                      <a:pt x="147372" y="114382"/>
                      <a:pt x="114382" y="147372"/>
                      <a:pt x="73686" y="147372"/>
                    </a:cubicBezTo>
                    <a:cubicBezTo>
                      <a:pt x="32991" y="147372"/>
                      <a:pt x="1" y="114382"/>
                      <a:pt x="1" y="73686"/>
                    </a:cubicBezTo>
                    <a:cubicBezTo>
                      <a:pt x="1" y="32990"/>
                      <a:pt x="32991" y="0"/>
                      <a:pt x="73686" y="0"/>
                    </a:cubicBezTo>
                    <a:cubicBezTo>
                      <a:pt x="114382" y="0"/>
                      <a:pt x="147372" y="32990"/>
                      <a:pt x="147372" y="73686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187" name="Freeform: Shape 186">
                <a:extLst>
                  <a:ext uri="{FF2B5EF4-FFF2-40B4-BE49-F238E27FC236}">
                    <a16:creationId xmlns:a16="http://schemas.microsoft.com/office/drawing/2014/main" id="{D895ACBF-4B6B-1FBC-EB4E-89711437D145}"/>
                  </a:ext>
                </a:extLst>
              </p:cNvPr>
              <p:cNvSpPr/>
              <p:nvPr/>
            </p:nvSpPr>
            <p:spPr>
              <a:xfrm>
                <a:off x="7908433" y="2459910"/>
                <a:ext cx="141651" cy="141651"/>
              </a:xfrm>
              <a:custGeom>
                <a:avLst/>
                <a:gdLst>
                  <a:gd name="connsiteX0" fmla="*/ 25305 w 141651"/>
                  <a:gd name="connsiteY0" fmla="*/ 16541 h 141651"/>
                  <a:gd name="connsiteX1" fmla="*/ 16570 w 141651"/>
                  <a:gd name="connsiteY1" fmla="*/ 116346 h 141651"/>
                  <a:gd name="connsiteX2" fmla="*/ 116347 w 141651"/>
                  <a:gd name="connsiteY2" fmla="*/ 125082 h 141651"/>
                  <a:gd name="connsiteX3" fmla="*/ 125082 w 141651"/>
                  <a:gd name="connsiteY3" fmla="*/ 25305 h 141651"/>
                  <a:gd name="connsiteX4" fmla="*/ 25276 w 141651"/>
                  <a:gd name="connsiteY4" fmla="*/ 16570 h 141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1651" h="141651">
                    <a:moveTo>
                      <a:pt x="25305" y="16541"/>
                    </a:moveTo>
                    <a:cubicBezTo>
                      <a:pt x="-4674" y="41674"/>
                      <a:pt x="-8563" y="86367"/>
                      <a:pt x="16570" y="116346"/>
                    </a:cubicBezTo>
                    <a:cubicBezTo>
                      <a:pt x="41702" y="146326"/>
                      <a:pt x="86396" y="150215"/>
                      <a:pt x="116347" y="125082"/>
                    </a:cubicBezTo>
                    <a:cubicBezTo>
                      <a:pt x="146326" y="99949"/>
                      <a:pt x="150215" y="55256"/>
                      <a:pt x="125082" y="25305"/>
                    </a:cubicBezTo>
                    <a:cubicBezTo>
                      <a:pt x="99949" y="-4674"/>
                      <a:pt x="55256" y="-8563"/>
                      <a:pt x="25276" y="16570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188" name="Freeform: Shape 187">
                <a:extLst>
                  <a:ext uri="{FF2B5EF4-FFF2-40B4-BE49-F238E27FC236}">
                    <a16:creationId xmlns:a16="http://schemas.microsoft.com/office/drawing/2014/main" id="{8202DA58-9817-0606-AD1A-4160CDDE47A5}"/>
                  </a:ext>
                </a:extLst>
              </p:cNvPr>
              <p:cNvSpPr/>
              <p:nvPr/>
            </p:nvSpPr>
            <p:spPr>
              <a:xfrm>
                <a:off x="7911283" y="2462760"/>
                <a:ext cx="135950" cy="135950"/>
              </a:xfrm>
              <a:custGeom>
                <a:avLst/>
                <a:gdLst>
                  <a:gd name="connsiteX0" fmla="*/ 24284 w 135950"/>
                  <a:gd name="connsiteY0" fmla="*/ 15896 h 135950"/>
                  <a:gd name="connsiteX1" fmla="*/ 15896 w 135950"/>
                  <a:gd name="connsiteY1" fmla="*/ 111667 h 135950"/>
                  <a:gd name="connsiteX2" fmla="*/ 111667 w 135950"/>
                  <a:gd name="connsiteY2" fmla="*/ 120055 h 135950"/>
                  <a:gd name="connsiteX3" fmla="*/ 120055 w 135950"/>
                  <a:gd name="connsiteY3" fmla="*/ 24283 h 135950"/>
                  <a:gd name="connsiteX4" fmla="*/ 24284 w 135950"/>
                  <a:gd name="connsiteY4" fmla="*/ 15896 h 13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5950" h="135950">
                    <a:moveTo>
                      <a:pt x="24284" y="15896"/>
                    </a:moveTo>
                    <a:cubicBezTo>
                      <a:pt x="-4477" y="40013"/>
                      <a:pt x="-8221" y="82907"/>
                      <a:pt x="15896" y="111667"/>
                    </a:cubicBezTo>
                    <a:cubicBezTo>
                      <a:pt x="40013" y="140428"/>
                      <a:pt x="82907" y="144172"/>
                      <a:pt x="111667" y="120055"/>
                    </a:cubicBezTo>
                    <a:cubicBezTo>
                      <a:pt x="140428" y="95938"/>
                      <a:pt x="144171" y="53044"/>
                      <a:pt x="120055" y="24283"/>
                    </a:cubicBezTo>
                    <a:cubicBezTo>
                      <a:pt x="95938" y="-4477"/>
                      <a:pt x="53044" y="-8221"/>
                      <a:pt x="24284" y="15896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189" name="Freeform: Shape 188">
                <a:extLst>
                  <a:ext uri="{FF2B5EF4-FFF2-40B4-BE49-F238E27FC236}">
                    <a16:creationId xmlns:a16="http://schemas.microsoft.com/office/drawing/2014/main" id="{791D3931-826E-2B20-8DCB-62D4A5EB2A9E}"/>
                  </a:ext>
                </a:extLst>
              </p:cNvPr>
              <p:cNvSpPr/>
              <p:nvPr/>
            </p:nvSpPr>
            <p:spPr>
              <a:xfrm>
                <a:off x="7914134" y="2465611"/>
                <a:ext cx="130220" cy="130219"/>
              </a:xfrm>
              <a:custGeom>
                <a:avLst/>
                <a:gdLst>
                  <a:gd name="connsiteX0" fmla="*/ 23261 w 130220"/>
                  <a:gd name="connsiteY0" fmla="*/ 15222 h 130219"/>
                  <a:gd name="connsiteX1" fmla="*/ 15222 w 130220"/>
                  <a:gd name="connsiteY1" fmla="*/ 106959 h 130219"/>
                  <a:gd name="connsiteX2" fmla="*/ 106959 w 130220"/>
                  <a:gd name="connsiteY2" fmla="*/ 114998 h 130219"/>
                  <a:gd name="connsiteX3" fmla="*/ 114999 w 130220"/>
                  <a:gd name="connsiteY3" fmla="*/ 23261 h 130219"/>
                  <a:gd name="connsiteX4" fmla="*/ 23261 w 130220"/>
                  <a:gd name="connsiteY4" fmla="*/ 15222 h 1302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220" h="130219">
                    <a:moveTo>
                      <a:pt x="23261" y="15222"/>
                    </a:moveTo>
                    <a:cubicBezTo>
                      <a:pt x="-4281" y="38323"/>
                      <a:pt x="-7879" y="79418"/>
                      <a:pt x="15222" y="106959"/>
                    </a:cubicBezTo>
                    <a:cubicBezTo>
                      <a:pt x="38323" y="134501"/>
                      <a:pt x="79418" y="138099"/>
                      <a:pt x="106959" y="114998"/>
                    </a:cubicBezTo>
                    <a:cubicBezTo>
                      <a:pt x="134501" y="91897"/>
                      <a:pt x="138100" y="50802"/>
                      <a:pt x="114999" y="23261"/>
                    </a:cubicBezTo>
                    <a:cubicBezTo>
                      <a:pt x="91897" y="-4281"/>
                      <a:pt x="50802" y="-7879"/>
                      <a:pt x="23261" y="15222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190" name="Freeform: Shape 189">
                <a:extLst>
                  <a:ext uri="{FF2B5EF4-FFF2-40B4-BE49-F238E27FC236}">
                    <a16:creationId xmlns:a16="http://schemas.microsoft.com/office/drawing/2014/main" id="{FFAB7E75-05C1-70EF-BC05-65669A6870FB}"/>
                  </a:ext>
                </a:extLst>
              </p:cNvPr>
              <p:cNvSpPr/>
              <p:nvPr/>
            </p:nvSpPr>
            <p:spPr>
              <a:xfrm>
                <a:off x="7917019" y="2468457"/>
                <a:ext cx="124517" cy="124518"/>
              </a:xfrm>
              <a:custGeom>
                <a:avLst/>
                <a:gdLst>
                  <a:gd name="connsiteX0" fmla="*/ 22233 w 124517"/>
                  <a:gd name="connsiteY0" fmla="*/ 14581 h 124518"/>
                  <a:gd name="connsiteX1" fmla="*/ 14572 w 124517"/>
                  <a:gd name="connsiteY1" fmla="*/ 102285 h 124518"/>
                  <a:gd name="connsiteX2" fmla="*/ 102275 w 124517"/>
                  <a:gd name="connsiteY2" fmla="*/ 109946 h 124518"/>
                  <a:gd name="connsiteX3" fmla="*/ 109937 w 124517"/>
                  <a:gd name="connsiteY3" fmla="*/ 22243 h 124518"/>
                  <a:gd name="connsiteX4" fmla="*/ 22233 w 124517"/>
                  <a:gd name="connsiteY4" fmla="*/ 14581 h 1245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4517" h="124518">
                    <a:moveTo>
                      <a:pt x="22233" y="14581"/>
                    </a:moveTo>
                    <a:cubicBezTo>
                      <a:pt x="-4089" y="36667"/>
                      <a:pt x="-7543" y="75933"/>
                      <a:pt x="14572" y="102285"/>
                    </a:cubicBezTo>
                    <a:cubicBezTo>
                      <a:pt x="36657" y="128607"/>
                      <a:pt x="75923" y="132061"/>
                      <a:pt x="102275" y="109946"/>
                    </a:cubicBezTo>
                    <a:cubicBezTo>
                      <a:pt x="128627" y="87861"/>
                      <a:pt x="132051" y="48595"/>
                      <a:pt x="109937" y="22243"/>
                    </a:cubicBezTo>
                    <a:cubicBezTo>
                      <a:pt x="87851" y="-4109"/>
                      <a:pt x="48585" y="-7533"/>
                      <a:pt x="22233" y="14581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191" name="Freeform: Shape 190">
                <a:extLst>
                  <a:ext uri="{FF2B5EF4-FFF2-40B4-BE49-F238E27FC236}">
                    <a16:creationId xmlns:a16="http://schemas.microsoft.com/office/drawing/2014/main" id="{32762CCB-1814-368E-C117-47CF92AD62FB}"/>
                  </a:ext>
                </a:extLst>
              </p:cNvPr>
              <p:cNvSpPr/>
              <p:nvPr/>
            </p:nvSpPr>
            <p:spPr>
              <a:xfrm>
                <a:off x="7919860" y="2471308"/>
                <a:ext cx="118797" cy="118797"/>
              </a:xfrm>
              <a:custGeom>
                <a:avLst/>
                <a:gdLst>
                  <a:gd name="connsiteX0" fmla="*/ 21221 w 118797"/>
                  <a:gd name="connsiteY0" fmla="*/ 13907 h 118797"/>
                  <a:gd name="connsiteX1" fmla="*/ 13907 w 118797"/>
                  <a:gd name="connsiteY1" fmla="*/ 97577 h 118797"/>
                  <a:gd name="connsiteX2" fmla="*/ 97577 w 118797"/>
                  <a:gd name="connsiteY2" fmla="*/ 104890 h 118797"/>
                  <a:gd name="connsiteX3" fmla="*/ 104890 w 118797"/>
                  <a:gd name="connsiteY3" fmla="*/ 21221 h 118797"/>
                  <a:gd name="connsiteX4" fmla="*/ 21221 w 118797"/>
                  <a:gd name="connsiteY4" fmla="*/ 13907 h 118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8797" h="118797">
                    <a:moveTo>
                      <a:pt x="21221" y="13907"/>
                    </a:moveTo>
                    <a:cubicBezTo>
                      <a:pt x="-3912" y="35006"/>
                      <a:pt x="-7192" y="72444"/>
                      <a:pt x="13907" y="97577"/>
                    </a:cubicBezTo>
                    <a:cubicBezTo>
                      <a:pt x="34977" y="122709"/>
                      <a:pt x="72444" y="125989"/>
                      <a:pt x="97577" y="104890"/>
                    </a:cubicBezTo>
                    <a:cubicBezTo>
                      <a:pt x="122709" y="83820"/>
                      <a:pt x="125989" y="46353"/>
                      <a:pt x="104890" y="21221"/>
                    </a:cubicBezTo>
                    <a:cubicBezTo>
                      <a:pt x="83791" y="-3912"/>
                      <a:pt x="46353" y="-7192"/>
                      <a:pt x="21221" y="13907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</p:grpSp>
        <p:grpSp>
          <p:nvGrpSpPr>
            <p:cNvPr id="192" name="Graphic 12">
              <a:extLst>
                <a:ext uri="{FF2B5EF4-FFF2-40B4-BE49-F238E27FC236}">
                  <a16:creationId xmlns:a16="http://schemas.microsoft.com/office/drawing/2014/main" id="{A7BB6171-E65D-FA72-E834-9354DFAA3FCA}"/>
                </a:ext>
              </a:extLst>
            </p:cNvPr>
            <p:cNvGrpSpPr/>
            <p:nvPr/>
          </p:nvGrpSpPr>
          <p:grpSpPr>
            <a:xfrm>
              <a:off x="7159967" y="2266615"/>
              <a:ext cx="166325" cy="166325"/>
              <a:chOff x="7331290" y="1714934"/>
              <a:chExt cx="193143" cy="193143"/>
            </a:xfrm>
            <a:grpFill/>
          </p:grpSpPr>
          <p:sp>
            <p:nvSpPr>
              <p:cNvPr id="193" name="Freeform: Shape 192">
                <a:extLst>
                  <a:ext uri="{FF2B5EF4-FFF2-40B4-BE49-F238E27FC236}">
                    <a16:creationId xmlns:a16="http://schemas.microsoft.com/office/drawing/2014/main" id="{B47D7B3D-7DC4-32FD-58FF-6B75CB966A4A}"/>
                  </a:ext>
                </a:extLst>
              </p:cNvPr>
              <p:cNvSpPr/>
              <p:nvPr/>
            </p:nvSpPr>
            <p:spPr>
              <a:xfrm>
                <a:off x="7331290" y="1714934"/>
                <a:ext cx="193143" cy="193143"/>
              </a:xfrm>
              <a:custGeom>
                <a:avLst/>
                <a:gdLst>
                  <a:gd name="connsiteX0" fmla="*/ 34495 w 193143"/>
                  <a:gd name="connsiteY0" fmla="*/ 22596 h 193143"/>
                  <a:gd name="connsiteX1" fmla="*/ 22595 w 193143"/>
                  <a:gd name="connsiteY1" fmla="*/ 158649 h 193143"/>
                  <a:gd name="connsiteX2" fmla="*/ 158649 w 193143"/>
                  <a:gd name="connsiteY2" fmla="*/ 170548 h 193143"/>
                  <a:gd name="connsiteX3" fmla="*/ 170548 w 193143"/>
                  <a:gd name="connsiteY3" fmla="*/ 34495 h 193143"/>
                  <a:gd name="connsiteX4" fmla="*/ 34495 w 193143"/>
                  <a:gd name="connsiteY4" fmla="*/ 22596 h 1931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3143" h="193143">
                    <a:moveTo>
                      <a:pt x="34495" y="22596"/>
                    </a:moveTo>
                    <a:cubicBezTo>
                      <a:pt x="-6368" y="56870"/>
                      <a:pt x="-11679" y="117787"/>
                      <a:pt x="22595" y="158649"/>
                    </a:cubicBezTo>
                    <a:cubicBezTo>
                      <a:pt x="56870" y="199512"/>
                      <a:pt x="117787" y="204823"/>
                      <a:pt x="158649" y="170548"/>
                    </a:cubicBezTo>
                    <a:cubicBezTo>
                      <a:pt x="199511" y="136274"/>
                      <a:pt x="204823" y="75357"/>
                      <a:pt x="170548" y="34495"/>
                    </a:cubicBezTo>
                    <a:cubicBezTo>
                      <a:pt x="136274" y="-6368"/>
                      <a:pt x="75357" y="-11679"/>
                      <a:pt x="34495" y="22596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194" name="Freeform: Shape 193">
                <a:extLst>
                  <a:ext uri="{FF2B5EF4-FFF2-40B4-BE49-F238E27FC236}">
                    <a16:creationId xmlns:a16="http://schemas.microsoft.com/office/drawing/2014/main" id="{614EBFFC-A12C-6918-8685-6B0AF34673BE}"/>
                  </a:ext>
                </a:extLst>
              </p:cNvPr>
              <p:cNvSpPr/>
              <p:nvPr/>
            </p:nvSpPr>
            <p:spPr>
              <a:xfrm>
                <a:off x="7334140" y="1717785"/>
                <a:ext cx="187413" cy="187413"/>
              </a:xfrm>
              <a:custGeom>
                <a:avLst/>
                <a:gdLst>
                  <a:gd name="connsiteX0" fmla="*/ 33472 w 187413"/>
                  <a:gd name="connsiteY0" fmla="*/ 21922 h 187413"/>
                  <a:gd name="connsiteX1" fmla="*/ 21922 w 187413"/>
                  <a:gd name="connsiteY1" fmla="*/ 153941 h 187413"/>
                  <a:gd name="connsiteX2" fmla="*/ 153941 w 187413"/>
                  <a:gd name="connsiteY2" fmla="*/ 165492 h 187413"/>
                  <a:gd name="connsiteX3" fmla="*/ 165492 w 187413"/>
                  <a:gd name="connsiteY3" fmla="*/ 33472 h 187413"/>
                  <a:gd name="connsiteX4" fmla="*/ 33472 w 187413"/>
                  <a:gd name="connsiteY4" fmla="*/ 21922 h 1874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7413" h="187413">
                    <a:moveTo>
                      <a:pt x="33472" y="21922"/>
                    </a:moveTo>
                    <a:cubicBezTo>
                      <a:pt x="-6171" y="55181"/>
                      <a:pt x="-11337" y="114298"/>
                      <a:pt x="21922" y="153941"/>
                    </a:cubicBezTo>
                    <a:cubicBezTo>
                      <a:pt x="55180" y="193585"/>
                      <a:pt x="114298" y="198751"/>
                      <a:pt x="153941" y="165492"/>
                    </a:cubicBezTo>
                    <a:cubicBezTo>
                      <a:pt x="193585" y="132233"/>
                      <a:pt x="198751" y="73116"/>
                      <a:pt x="165492" y="33472"/>
                    </a:cubicBezTo>
                    <a:cubicBezTo>
                      <a:pt x="132233" y="-6171"/>
                      <a:pt x="73116" y="-11337"/>
                      <a:pt x="33472" y="21922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195" name="Freeform: Shape 194">
                <a:extLst>
                  <a:ext uri="{FF2B5EF4-FFF2-40B4-BE49-F238E27FC236}">
                    <a16:creationId xmlns:a16="http://schemas.microsoft.com/office/drawing/2014/main" id="{DCA5296A-3E26-4939-C460-72BAE1B67FAA}"/>
                  </a:ext>
                </a:extLst>
              </p:cNvPr>
              <p:cNvSpPr/>
              <p:nvPr/>
            </p:nvSpPr>
            <p:spPr>
              <a:xfrm>
                <a:off x="7337020" y="1720665"/>
                <a:ext cx="181683" cy="181683"/>
              </a:xfrm>
              <a:custGeom>
                <a:avLst/>
                <a:gdLst>
                  <a:gd name="connsiteX0" fmla="*/ 32450 w 181683"/>
                  <a:gd name="connsiteY0" fmla="*/ 21248 h 181683"/>
                  <a:gd name="connsiteX1" fmla="*/ 21247 w 181683"/>
                  <a:gd name="connsiteY1" fmla="*/ 149233 h 181683"/>
                  <a:gd name="connsiteX2" fmla="*/ 149233 w 181683"/>
                  <a:gd name="connsiteY2" fmla="*/ 160436 h 181683"/>
                  <a:gd name="connsiteX3" fmla="*/ 160435 w 181683"/>
                  <a:gd name="connsiteY3" fmla="*/ 32450 h 181683"/>
                  <a:gd name="connsiteX4" fmla="*/ 32450 w 181683"/>
                  <a:gd name="connsiteY4" fmla="*/ 21248 h 1816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683" h="181683">
                    <a:moveTo>
                      <a:pt x="32450" y="21248"/>
                    </a:moveTo>
                    <a:cubicBezTo>
                      <a:pt x="-5975" y="53491"/>
                      <a:pt x="-10995" y="110809"/>
                      <a:pt x="21247" y="149233"/>
                    </a:cubicBezTo>
                    <a:cubicBezTo>
                      <a:pt x="53491" y="187658"/>
                      <a:pt x="110809" y="192679"/>
                      <a:pt x="149233" y="160436"/>
                    </a:cubicBezTo>
                    <a:cubicBezTo>
                      <a:pt x="187658" y="128192"/>
                      <a:pt x="192679" y="70875"/>
                      <a:pt x="160435" y="32450"/>
                    </a:cubicBezTo>
                    <a:cubicBezTo>
                      <a:pt x="128192" y="-5975"/>
                      <a:pt x="70875" y="-10995"/>
                      <a:pt x="32450" y="21248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196" name="Freeform: Shape 195">
                <a:extLst>
                  <a:ext uri="{FF2B5EF4-FFF2-40B4-BE49-F238E27FC236}">
                    <a16:creationId xmlns:a16="http://schemas.microsoft.com/office/drawing/2014/main" id="{C7D8B16D-C8D9-28B3-B29B-0E59B243FA99}"/>
                  </a:ext>
                </a:extLst>
              </p:cNvPr>
              <p:cNvSpPr/>
              <p:nvPr/>
            </p:nvSpPr>
            <p:spPr>
              <a:xfrm rot="-306000">
                <a:off x="7339847" y="1723756"/>
                <a:ext cx="175987" cy="175987"/>
              </a:xfrm>
              <a:custGeom>
                <a:avLst/>
                <a:gdLst>
                  <a:gd name="connsiteX0" fmla="*/ 175987 w 175987"/>
                  <a:gd name="connsiteY0" fmla="*/ 87994 h 175987"/>
                  <a:gd name="connsiteX1" fmla="*/ 87993 w 175987"/>
                  <a:gd name="connsiteY1" fmla="*/ 175987 h 175987"/>
                  <a:gd name="connsiteX2" fmla="*/ 0 w 175987"/>
                  <a:gd name="connsiteY2" fmla="*/ 87994 h 175987"/>
                  <a:gd name="connsiteX3" fmla="*/ 87993 w 175987"/>
                  <a:gd name="connsiteY3" fmla="*/ 0 h 175987"/>
                  <a:gd name="connsiteX4" fmla="*/ 175987 w 175987"/>
                  <a:gd name="connsiteY4" fmla="*/ 87994 h 175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5987" h="175987">
                    <a:moveTo>
                      <a:pt x="175987" y="87994"/>
                    </a:moveTo>
                    <a:cubicBezTo>
                      <a:pt x="175987" y="136591"/>
                      <a:pt x="136591" y="175987"/>
                      <a:pt x="87993" y="175987"/>
                    </a:cubicBezTo>
                    <a:cubicBezTo>
                      <a:pt x="39396" y="175987"/>
                      <a:pt x="0" y="136591"/>
                      <a:pt x="0" y="87994"/>
                    </a:cubicBezTo>
                    <a:cubicBezTo>
                      <a:pt x="0" y="39396"/>
                      <a:pt x="39396" y="0"/>
                      <a:pt x="87993" y="0"/>
                    </a:cubicBezTo>
                    <a:cubicBezTo>
                      <a:pt x="136591" y="0"/>
                      <a:pt x="175987" y="39396"/>
                      <a:pt x="175987" y="87994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197" name="Freeform: Shape 196">
                <a:extLst>
                  <a:ext uri="{FF2B5EF4-FFF2-40B4-BE49-F238E27FC236}">
                    <a16:creationId xmlns:a16="http://schemas.microsoft.com/office/drawing/2014/main" id="{A1193770-84B1-812A-E12B-91B2A75D02AA}"/>
                  </a:ext>
                </a:extLst>
              </p:cNvPr>
              <p:cNvSpPr/>
              <p:nvPr/>
            </p:nvSpPr>
            <p:spPr>
              <a:xfrm>
                <a:off x="7342712" y="1726385"/>
                <a:ext cx="170270" cy="170270"/>
              </a:xfrm>
              <a:custGeom>
                <a:avLst/>
                <a:gdLst>
                  <a:gd name="connsiteX0" fmla="*/ 30415 w 170270"/>
                  <a:gd name="connsiteY0" fmla="*/ 19909 h 170270"/>
                  <a:gd name="connsiteX1" fmla="*/ 19909 w 170270"/>
                  <a:gd name="connsiteY1" fmla="*/ 139856 h 170270"/>
                  <a:gd name="connsiteX2" fmla="*/ 139856 w 170270"/>
                  <a:gd name="connsiteY2" fmla="*/ 150361 h 170270"/>
                  <a:gd name="connsiteX3" fmla="*/ 150361 w 170270"/>
                  <a:gd name="connsiteY3" fmla="*/ 30415 h 170270"/>
                  <a:gd name="connsiteX4" fmla="*/ 30415 w 170270"/>
                  <a:gd name="connsiteY4" fmla="*/ 19909 h 170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0270" h="170270">
                    <a:moveTo>
                      <a:pt x="30415" y="19909"/>
                    </a:moveTo>
                    <a:cubicBezTo>
                      <a:pt x="-5601" y="50121"/>
                      <a:pt x="-10302" y="103840"/>
                      <a:pt x="19909" y="139856"/>
                    </a:cubicBezTo>
                    <a:cubicBezTo>
                      <a:pt x="50121" y="175871"/>
                      <a:pt x="103840" y="180573"/>
                      <a:pt x="139856" y="150361"/>
                    </a:cubicBezTo>
                    <a:cubicBezTo>
                      <a:pt x="175871" y="120150"/>
                      <a:pt x="180573" y="66431"/>
                      <a:pt x="150361" y="30415"/>
                    </a:cubicBezTo>
                    <a:cubicBezTo>
                      <a:pt x="120150" y="-5601"/>
                      <a:pt x="66431" y="-10302"/>
                      <a:pt x="30415" y="19909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198" name="Freeform: Shape 197">
                <a:extLst>
                  <a:ext uri="{FF2B5EF4-FFF2-40B4-BE49-F238E27FC236}">
                    <a16:creationId xmlns:a16="http://schemas.microsoft.com/office/drawing/2014/main" id="{21CE88FA-1677-27C0-4311-351BEB86881A}"/>
                  </a:ext>
                </a:extLst>
              </p:cNvPr>
              <p:cNvSpPr/>
              <p:nvPr/>
            </p:nvSpPr>
            <p:spPr>
              <a:xfrm>
                <a:off x="7345596" y="1729212"/>
                <a:ext cx="164559" cy="164559"/>
              </a:xfrm>
              <a:custGeom>
                <a:avLst/>
                <a:gdLst>
                  <a:gd name="connsiteX0" fmla="*/ 29388 w 164559"/>
                  <a:gd name="connsiteY0" fmla="*/ 19259 h 164559"/>
                  <a:gd name="connsiteX1" fmla="*/ 19259 w 164559"/>
                  <a:gd name="connsiteY1" fmla="*/ 135172 h 164559"/>
                  <a:gd name="connsiteX2" fmla="*/ 135171 w 164559"/>
                  <a:gd name="connsiteY2" fmla="*/ 145300 h 164559"/>
                  <a:gd name="connsiteX3" fmla="*/ 145300 w 164559"/>
                  <a:gd name="connsiteY3" fmla="*/ 29388 h 164559"/>
                  <a:gd name="connsiteX4" fmla="*/ 29388 w 164559"/>
                  <a:gd name="connsiteY4" fmla="*/ 19259 h 1645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4559" h="164559">
                    <a:moveTo>
                      <a:pt x="29388" y="19259"/>
                    </a:moveTo>
                    <a:cubicBezTo>
                      <a:pt x="-5409" y="48455"/>
                      <a:pt x="-9966" y="100346"/>
                      <a:pt x="19259" y="135172"/>
                    </a:cubicBezTo>
                    <a:cubicBezTo>
                      <a:pt x="48455" y="169969"/>
                      <a:pt x="100374" y="174525"/>
                      <a:pt x="135171" y="145300"/>
                    </a:cubicBezTo>
                    <a:cubicBezTo>
                      <a:pt x="169968" y="116104"/>
                      <a:pt x="174525" y="64185"/>
                      <a:pt x="145300" y="29388"/>
                    </a:cubicBezTo>
                    <a:cubicBezTo>
                      <a:pt x="116105" y="-5409"/>
                      <a:pt x="64214" y="-9966"/>
                      <a:pt x="29388" y="19259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199" name="Freeform: Shape 198">
                <a:extLst>
                  <a:ext uri="{FF2B5EF4-FFF2-40B4-BE49-F238E27FC236}">
                    <a16:creationId xmlns:a16="http://schemas.microsoft.com/office/drawing/2014/main" id="{57B537E2-B6D2-0E2C-3275-2F585EB8B321}"/>
                  </a:ext>
                </a:extLst>
              </p:cNvPr>
              <p:cNvSpPr/>
              <p:nvPr/>
            </p:nvSpPr>
            <p:spPr>
              <a:xfrm>
                <a:off x="7348438" y="1732082"/>
                <a:ext cx="158847" cy="158847"/>
              </a:xfrm>
              <a:custGeom>
                <a:avLst/>
                <a:gdLst>
                  <a:gd name="connsiteX0" fmla="*/ 28375 w 158847"/>
                  <a:gd name="connsiteY0" fmla="*/ 18594 h 158847"/>
                  <a:gd name="connsiteX1" fmla="*/ 18594 w 158847"/>
                  <a:gd name="connsiteY1" fmla="*/ 130473 h 158847"/>
                  <a:gd name="connsiteX2" fmla="*/ 130473 w 158847"/>
                  <a:gd name="connsiteY2" fmla="*/ 140253 h 158847"/>
                  <a:gd name="connsiteX3" fmla="*/ 140253 w 158847"/>
                  <a:gd name="connsiteY3" fmla="*/ 28375 h 158847"/>
                  <a:gd name="connsiteX4" fmla="*/ 28375 w 158847"/>
                  <a:gd name="connsiteY4" fmla="*/ 18594 h 1588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8847" h="158847">
                    <a:moveTo>
                      <a:pt x="28375" y="18594"/>
                    </a:moveTo>
                    <a:cubicBezTo>
                      <a:pt x="-5232" y="46775"/>
                      <a:pt x="-9615" y="96866"/>
                      <a:pt x="18594" y="130473"/>
                    </a:cubicBezTo>
                    <a:cubicBezTo>
                      <a:pt x="46774" y="164080"/>
                      <a:pt x="96866" y="168462"/>
                      <a:pt x="130473" y="140253"/>
                    </a:cubicBezTo>
                    <a:cubicBezTo>
                      <a:pt x="164080" y="112073"/>
                      <a:pt x="168463" y="61982"/>
                      <a:pt x="140253" y="28375"/>
                    </a:cubicBezTo>
                    <a:cubicBezTo>
                      <a:pt x="112073" y="-5232"/>
                      <a:pt x="61982" y="-9615"/>
                      <a:pt x="28375" y="18594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200" name="Freeform: Shape 199">
                <a:extLst>
                  <a:ext uri="{FF2B5EF4-FFF2-40B4-BE49-F238E27FC236}">
                    <a16:creationId xmlns:a16="http://schemas.microsoft.com/office/drawing/2014/main" id="{7B17CD3B-49D5-EF35-954C-E31A98A1D58C}"/>
                  </a:ext>
                </a:extLst>
              </p:cNvPr>
              <p:cNvSpPr/>
              <p:nvPr/>
            </p:nvSpPr>
            <p:spPr>
              <a:xfrm>
                <a:off x="7351289" y="1734933"/>
                <a:ext cx="153117" cy="153117"/>
              </a:xfrm>
              <a:custGeom>
                <a:avLst/>
                <a:gdLst>
                  <a:gd name="connsiteX0" fmla="*/ 27352 w 153117"/>
                  <a:gd name="connsiteY0" fmla="*/ 17920 h 153117"/>
                  <a:gd name="connsiteX1" fmla="*/ 17920 w 153117"/>
                  <a:gd name="connsiteY1" fmla="*/ 125765 h 153117"/>
                  <a:gd name="connsiteX2" fmla="*/ 125765 w 153117"/>
                  <a:gd name="connsiteY2" fmla="*/ 135197 h 153117"/>
                  <a:gd name="connsiteX3" fmla="*/ 135197 w 153117"/>
                  <a:gd name="connsiteY3" fmla="*/ 27352 h 153117"/>
                  <a:gd name="connsiteX4" fmla="*/ 27352 w 153117"/>
                  <a:gd name="connsiteY4" fmla="*/ 17920 h 1531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3117" h="153117">
                    <a:moveTo>
                      <a:pt x="27352" y="17920"/>
                    </a:moveTo>
                    <a:cubicBezTo>
                      <a:pt x="-5036" y="45085"/>
                      <a:pt x="-9273" y="93377"/>
                      <a:pt x="17920" y="125765"/>
                    </a:cubicBezTo>
                    <a:cubicBezTo>
                      <a:pt x="45085" y="158153"/>
                      <a:pt x="93377" y="162390"/>
                      <a:pt x="125765" y="135197"/>
                    </a:cubicBezTo>
                    <a:cubicBezTo>
                      <a:pt x="158153" y="108033"/>
                      <a:pt x="162390" y="59741"/>
                      <a:pt x="135197" y="27352"/>
                    </a:cubicBezTo>
                    <a:cubicBezTo>
                      <a:pt x="108033" y="-5036"/>
                      <a:pt x="59741" y="-9273"/>
                      <a:pt x="27352" y="17920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201" name="Freeform: Shape 200">
                <a:extLst>
                  <a:ext uri="{FF2B5EF4-FFF2-40B4-BE49-F238E27FC236}">
                    <a16:creationId xmlns:a16="http://schemas.microsoft.com/office/drawing/2014/main" id="{9EDD0431-7ACB-C0F0-1125-BCBE35AC643D}"/>
                  </a:ext>
                </a:extLst>
              </p:cNvPr>
              <p:cNvSpPr/>
              <p:nvPr/>
            </p:nvSpPr>
            <p:spPr>
              <a:xfrm rot="-4645801">
                <a:off x="7353960" y="1737716"/>
                <a:ext cx="147372" cy="147372"/>
              </a:xfrm>
              <a:custGeom>
                <a:avLst/>
                <a:gdLst>
                  <a:gd name="connsiteX0" fmla="*/ 147372 w 147372"/>
                  <a:gd name="connsiteY0" fmla="*/ 73686 h 147372"/>
                  <a:gd name="connsiteX1" fmla="*/ 73686 w 147372"/>
                  <a:gd name="connsiteY1" fmla="*/ 147372 h 147372"/>
                  <a:gd name="connsiteX2" fmla="*/ 1 w 147372"/>
                  <a:gd name="connsiteY2" fmla="*/ 73686 h 147372"/>
                  <a:gd name="connsiteX3" fmla="*/ 73686 w 147372"/>
                  <a:gd name="connsiteY3" fmla="*/ 0 h 147372"/>
                  <a:gd name="connsiteX4" fmla="*/ 147372 w 147372"/>
                  <a:gd name="connsiteY4" fmla="*/ 73686 h 147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7372" h="147372">
                    <a:moveTo>
                      <a:pt x="147372" y="73686"/>
                    </a:moveTo>
                    <a:cubicBezTo>
                      <a:pt x="147372" y="114382"/>
                      <a:pt x="114382" y="147372"/>
                      <a:pt x="73686" y="147372"/>
                    </a:cubicBezTo>
                    <a:cubicBezTo>
                      <a:pt x="32991" y="147372"/>
                      <a:pt x="1" y="114382"/>
                      <a:pt x="1" y="73686"/>
                    </a:cubicBezTo>
                    <a:cubicBezTo>
                      <a:pt x="1" y="32990"/>
                      <a:pt x="32991" y="0"/>
                      <a:pt x="73686" y="0"/>
                    </a:cubicBezTo>
                    <a:cubicBezTo>
                      <a:pt x="114382" y="0"/>
                      <a:pt x="147372" y="32990"/>
                      <a:pt x="147372" y="73686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202" name="Freeform: Shape 201">
                <a:extLst>
                  <a:ext uri="{FF2B5EF4-FFF2-40B4-BE49-F238E27FC236}">
                    <a16:creationId xmlns:a16="http://schemas.microsoft.com/office/drawing/2014/main" id="{A5B02770-80EC-8C04-82D5-72CB093041AA}"/>
                  </a:ext>
                </a:extLst>
              </p:cNvPr>
              <p:cNvSpPr/>
              <p:nvPr/>
            </p:nvSpPr>
            <p:spPr>
              <a:xfrm>
                <a:off x="7357021" y="1740695"/>
                <a:ext cx="141680" cy="141651"/>
              </a:xfrm>
              <a:custGeom>
                <a:avLst/>
                <a:gdLst>
                  <a:gd name="connsiteX0" fmla="*/ 25305 w 141680"/>
                  <a:gd name="connsiteY0" fmla="*/ 16541 h 141651"/>
                  <a:gd name="connsiteX1" fmla="*/ 16570 w 141680"/>
                  <a:gd name="connsiteY1" fmla="*/ 116346 h 141651"/>
                  <a:gd name="connsiteX2" fmla="*/ 116376 w 141680"/>
                  <a:gd name="connsiteY2" fmla="*/ 125082 h 141651"/>
                  <a:gd name="connsiteX3" fmla="*/ 125111 w 141680"/>
                  <a:gd name="connsiteY3" fmla="*/ 25305 h 141651"/>
                  <a:gd name="connsiteX4" fmla="*/ 25305 w 141680"/>
                  <a:gd name="connsiteY4" fmla="*/ 16570 h 141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1680" h="141651">
                    <a:moveTo>
                      <a:pt x="25305" y="16541"/>
                    </a:moveTo>
                    <a:cubicBezTo>
                      <a:pt x="-4674" y="41674"/>
                      <a:pt x="-8563" y="86367"/>
                      <a:pt x="16570" y="116346"/>
                    </a:cubicBezTo>
                    <a:cubicBezTo>
                      <a:pt x="41702" y="146326"/>
                      <a:pt x="86396" y="150215"/>
                      <a:pt x="116376" y="125082"/>
                    </a:cubicBezTo>
                    <a:cubicBezTo>
                      <a:pt x="146355" y="99949"/>
                      <a:pt x="150244" y="55256"/>
                      <a:pt x="125111" y="25305"/>
                    </a:cubicBezTo>
                    <a:cubicBezTo>
                      <a:pt x="99978" y="-4674"/>
                      <a:pt x="55285" y="-8563"/>
                      <a:pt x="25305" y="16570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203" name="Freeform: Shape 202">
                <a:extLst>
                  <a:ext uri="{FF2B5EF4-FFF2-40B4-BE49-F238E27FC236}">
                    <a16:creationId xmlns:a16="http://schemas.microsoft.com/office/drawing/2014/main" id="{11637C2E-E4DC-BE84-3ACA-88D6B11CEDC6}"/>
                  </a:ext>
                </a:extLst>
              </p:cNvPr>
              <p:cNvSpPr/>
              <p:nvPr/>
            </p:nvSpPr>
            <p:spPr>
              <a:xfrm>
                <a:off x="7359872" y="1743545"/>
                <a:ext cx="135950" cy="135950"/>
              </a:xfrm>
              <a:custGeom>
                <a:avLst/>
                <a:gdLst>
                  <a:gd name="connsiteX0" fmla="*/ 24284 w 135950"/>
                  <a:gd name="connsiteY0" fmla="*/ 15896 h 135950"/>
                  <a:gd name="connsiteX1" fmla="*/ 15896 w 135950"/>
                  <a:gd name="connsiteY1" fmla="*/ 111667 h 135950"/>
                  <a:gd name="connsiteX2" fmla="*/ 111667 w 135950"/>
                  <a:gd name="connsiteY2" fmla="*/ 120054 h 135950"/>
                  <a:gd name="connsiteX3" fmla="*/ 120055 w 135950"/>
                  <a:gd name="connsiteY3" fmla="*/ 24283 h 135950"/>
                  <a:gd name="connsiteX4" fmla="*/ 24284 w 135950"/>
                  <a:gd name="connsiteY4" fmla="*/ 15896 h 13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5950" h="135950">
                    <a:moveTo>
                      <a:pt x="24284" y="15896"/>
                    </a:moveTo>
                    <a:cubicBezTo>
                      <a:pt x="-4477" y="40013"/>
                      <a:pt x="-8221" y="82907"/>
                      <a:pt x="15896" y="111667"/>
                    </a:cubicBezTo>
                    <a:cubicBezTo>
                      <a:pt x="40013" y="140428"/>
                      <a:pt x="82907" y="144172"/>
                      <a:pt x="111667" y="120054"/>
                    </a:cubicBezTo>
                    <a:cubicBezTo>
                      <a:pt x="140428" y="95938"/>
                      <a:pt x="144171" y="53043"/>
                      <a:pt x="120055" y="24283"/>
                    </a:cubicBezTo>
                    <a:cubicBezTo>
                      <a:pt x="95938" y="-4477"/>
                      <a:pt x="53044" y="-8221"/>
                      <a:pt x="24284" y="15896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204" name="Freeform: Shape 203">
                <a:extLst>
                  <a:ext uri="{FF2B5EF4-FFF2-40B4-BE49-F238E27FC236}">
                    <a16:creationId xmlns:a16="http://schemas.microsoft.com/office/drawing/2014/main" id="{11361C5A-2FE2-4C9D-51D1-E4A787E752BE}"/>
                  </a:ext>
                </a:extLst>
              </p:cNvPr>
              <p:cNvSpPr/>
              <p:nvPr/>
            </p:nvSpPr>
            <p:spPr>
              <a:xfrm>
                <a:off x="7362752" y="1746396"/>
                <a:ext cx="130220" cy="130219"/>
              </a:xfrm>
              <a:custGeom>
                <a:avLst/>
                <a:gdLst>
                  <a:gd name="connsiteX0" fmla="*/ 23261 w 130220"/>
                  <a:gd name="connsiteY0" fmla="*/ 15222 h 130219"/>
                  <a:gd name="connsiteX1" fmla="*/ 15222 w 130220"/>
                  <a:gd name="connsiteY1" fmla="*/ 106959 h 130219"/>
                  <a:gd name="connsiteX2" fmla="*/ 106959 w 130220"/>
                  <a:gd name="connsiteY2" fmla="*/ 114998 h 130219"/>
                  <a:gd name="connsiteX3" fmla="*/ 114999 w 130220"/>
                  <a:gd name="connsiteY3" fmla="*/ 23261 h 130219"/>
                  <a:gd name="connsiteX4" fmla="*/ 23261 w 130220"/>
                  <a:gd name="connsiteY4" fmla="*/ 15222 h 1302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220" h="130219">
                    <a:moveTo>
                      <a:pt x="23261" y="15222"/>
                    </a:moveTo>
                    <a:cubicBezTo>
                      <a:pt x="-4281" y="38323"/>
                      <a:pt x="-7879" y="79418"/>
                      <a:pt x="15222" y="106959"/>
                    </a:cubicBezTo>
                    <a:cubicBezTo>
                      <a:pt x="38323" y="134501"/>
                      <a:pt x="79418" y="138099"/>
                      <a:pt x="106959" y="114998"/>
                    </a:cubicBezTo>
                    <a:cubicBezTo>
                      <a:pt x="134501" y="91897"/>
                      <a:pt x="138100" y="50802"/>
                      <a:pt x="114999" y="23261"/>
                    </a:cubicBezTo>
                    <a:cubicBezTo>
                      <a:pt x="91897" y="-4281"/>
                      <a:pt x="50802" y="-7879"/>
                      <a:pt x="23261" y="15222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205" name="Freeform: Shape 204">
                <a:extLst>
                  <a:ext uri="{FF2B5EF4-FFF2-40B4-BE49-F238E27FC236}">
                    <a16:creationId xmlns:a16="http://schemas.microsoft.com/office/drawing/2014/main" id="{9060DA4C-06A8-2543-90EC-16904498B858}"/>
                  </a:ext>
                </a:extLst>
              </p:cNvPr>
              <p:cNvSpPr/>
              <p:nvPr/>
            </p:nvSpPr>
            <p:spPr>
              <a:xfrm>
                <a:off x="7365607" y="1749242"/>
                <a:ext cx="124517" cy="124518"/>
              </a:xfrm>
              <a:custGeom>
                <a:avLst/>
                <a:gdLst>
                  <a:gd name="connsiteX0" fmla="*/ 22233 w 124517"/>
                  <a:gd name="connsiteY0" fmla="*/ 14581 h 124518"/>
                  <a:gd name="connsiteX1" fmla="*/ 14572 w 124517"/>
                  <a:gd name="connsiteY1" fmla="*/ 102285 h 124518"/>
                  <a:gd name="connsiteX2" fmla="*/ 102275 w 124517"/>
                  <a:gd name="connsiteY2" fmla="*/ 109946 h 124518"/>
                  <a:gd name="connsiteX3" fmla="*/ 109937 w 124517"/>
                  <a:gd name="connsiteY3" fmla="*/ 22243 h 124518"/>
                  <a:gd name="connsiteX4" fmla="*/ 22233 w 124517"/>
                  <a:gd name="connsiteY4" fmla="*/ 14581 h 1245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4517" h="124518">
                    <a:moveTo>
                      <a:pt x="22233" y="14581"/>
                    </a:moveTo>
                    <a:cubicBezTo>
                      <a:pt x="-4089" y="36667"/>
                      <a:pt x="-7543" y="75933"/>
                      <a:pt x="14572" y="102285"/>
                    </a:cubicBezTo>
                    <a:cubicBezTo>
                      <a:pt x="36657" y="128607"/>
                      <a:pt x="75923" y="132061"/>
                      <a:pt x="102275" y="109946"/>
                    </a:cubicBezTo>
                    <a:cubicBezTo>
                      <a:pt x="128627" y="87861"/>
                      <a:pt x="132051" y="48595"/>
                      <a:pt x="109937" y="22243"/>
                    </a:cubicBezTo>
                    <a:cubicBezTo>
                      <a:pt x="87851" y="-4109"/>
                      <a:pt x="48585" y="-7533"/>
                      <a:pt x="22233" y="14581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  <p:sp>
            <p:nvSpPr>
              <p:cNvPr id="206" name="Freeform: Shape 205">
                <a:extLst>
                  <a:ext uri="{FF2B5EF4-FFF2-40B4-BE49-F238E27FC236}">
                    <a16:creationId xmlns:a16="http://schemas.microsoft.com/office/drawing/2014/main" id="{FD5C937E-46BC-DD8C-C08E-261DF4A048FC}"/>
                  </a:ext>
                </a:extLst>
              </p:cNvPr>
              <p:cNvSpPr/>
              <p:nvPr/>
            </p:nvSpPr>
            <p:spPr>
              <a:xfrm>
                <a:off x="7368449" y="1752093"/>
                <a:ext cx="118797" cy="118797"/>
              </a:xfrm>
              <a:custGeom>
                <a:avLst/>
                <a:gdLst>
                  <a:gd name="connsiteX0" fmla="*/ 21221 w 118797"/>
                  <a:gd name="connsiteY0" fmla="*/ 13907 h 118797"/>
                  <a:gd name="connsiteX1" fmla="*/ 13907 w 118797"/>
                  <a:gd name="connsiteY1" fmla="*/ 97577 h 118797"/>
                  <a:gd name="connsiteX2" fmla="*/ 97577 w 118797"/>
                  <a:gd name="connsiteY2" fmla="*/ 104890 h 118797"/>
                  <a:gd name="connsiteX3" fmla="*/ 104890 w 118797"/>
                  <a:gd name="connsiteY3" fmla="*/ 21221 h 118797"/>
                  <a:gd name="connsiteX4" fmla="*/ 21221 w 118797"/>
                  <a:gd name="connsiteY4" fmla="*/ 13907 h 118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8797" h="118797">
                    <a:moveTo>
                      <a:pt x="21221" y="13907"/>
                    </a:moveTo>
                    <a:cubicBezTo>
                      <a:pt x="-3912" y="35006"/>
                      <a:pt x="-7192" y="72444"/>
                      <a:pt x="13907" y="97577"/>
                    </a:cubicBezTo>
                    <a:cubicBezTo>
                      <a:pt x="34977" y="122709"/>
                      <a:pt x="72444" y="125989"/>
                      <a:pt x="97577" y="104890"/>
                    </a:cubicBezTo>
                    <a:cubicBezTo>
                      <a:pt x="122709" y="83820"/>
                      <a:pt x="125989" y="46353"/>
                      <a:pt x="104890" y="21221"/>
                    </a:cubicBezTo>
                    <a:cubicBezTo>
                      <a:pt x="83791" y="-3912"/>
                      <a:pt x="46353" y="-7192"/>
                      <a:pt x="21221" y="13907"/>
                    </a:cubicBezTo>
                    <a:close/>
                  </a:path>
                </a:pathLst>
              </a:custGeom>
              <a:grpFill/>
              <a:ln w="29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 dirty="0"/>
              </a:p>
            </p:txBody>
          </p:sp>
        </p:grpSp>
        <p:sp>
          <p:nvSpPr>
            <p:cNvPr id="207" name="Freeform: Shape 206">
              <a:extLst>
                <a:ext uri="{FF2B5EF4-FFF2-40B4-BE49-F238E27FC236}">
                  <a16:creationId xmlns:a16="http://schemas.microsoft.com/office/drawing/2014/main" id="{A0F9D8FC-83F7-58C4-937F-FD1285E7075E}"/>
                </a:ext>
              </a:extLst>
            </p:cNvPr>
            <p:cNvSpPr/>
            <p:nvPr/>
          </p:nvSpPr>
          <p:spPr>
            <a:xfrm rot="20105999">
              <a:off x="3792960" y="4630600"/>
              <a:ext cx="711395" cy="25417"/>
            </a:xfrm>
            <a:custGeom>
              <a:avLst/>
              <a:gdLst>
                <a:gd name="connsiteX0" fmla="*/ 0 w 826101"/>
                <a:gd name="connsiteY0" fmla="*/ 0 h 29515"/>
                <a:gd name="connsiteX1" fmla="*/ 826102 w 826101"/>
                <a:gd name="connsiteY1" fmla="*/ 0 h 29515"/>
                <a:gd name="connsiteX2" fmla="*/ 826102 w 826101"/>
                <a:gd name="connsiteY2" fmla="*/ 29515 h 29515"/>
                <a:gd name="connsiteX3" fmla="*/ 0 w 826101"/>
                <a:gd name="connsiteY3" fmla="*/ 29515 h 29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26101" h="29515">
                  <a:moveTo>
                    <a:pt x="0" y="0"/>
                  </a:moveTo>
                  <a:lnTo>
                    <a:pt x="826102" y="0"/>
                  </a:lnTo>
                  <a:lnTo>
                    <a:pt x="826102" y="29515"/>
                  </a:lnTo>
                  <a:lnTo>
                    <a:pt x="0" y="29515"/>
                  </a:lnTo>
                  <a:close/>
                </a:path>
              </a:pathLst>
            </a:custGeom>
            <a:grpFill/>
            <a:ln w="29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ZA" dirty="0"/>
            </a:p>
          </p:txBody>
        </p:sp>
        <p:sp>
          <p:nvSpPr>
            <p:cNvPr id="208" name="Freeform: Shape 207">
              <a:extLst>
                <a:ext uri="{FF2B5EF4-FFF2-40B4-BE49-F238E27FC236}">
                  <a16:creationId xmlns:a16="http://schemas.microsoft.com/office/drawing/2014/main" id="{454240F2-0FB1-FC6F-3AD9-5D3FA1B4BD46}"/>
                </a:ext>
              </a:extLst>
            </p:cNvPr>
            <p:cNvSpPr/>
            <p:nvPr/>
          </p:nvSpPr>
          <p:spPr>
            <a:xfrm rot="18599399">
              <a:off x="4391076" y="5358009"/>
              <a:ext cx="675457" cy="25417"/>
            </a:xfrm>
            <a:custGeom>
              <a:avLst/>
              <a:gdLst>
                <a:gd name="connsiteX0" fmla="*/ 0 w 784368"/>
                <a:gd name="connsiteY0" fmla="*/ 0 h 29515"/>
                <a:gd name="connsiteX1" fmla="*/ 784369 w 784368"/>
                <a:gd name="connsiteY1" fmla="*/ 0 h 29515"/>
                <a:gd name="connsiteX2" fmla="*/ 784369 w 784368"/>
                <a:gd name="connsiteY2" fmla="*/ 29515 h 29515"/>
                <a:gd name="connsiteX3" fmla="*/ 0 w 784368"/>
                <a:gd name="connsiteY3" fmla="*/ 29515 h 29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4368" h="29515">
                  <a:moveTo>
                    <a:pt x="0" y="0"/>
                  </a:moveTo>
                  <a:lnTo>
                    <a:pt x="784369" y="0"/>
                  </a:lnTo>
                  <a:lnTo>
                    <a:pt x="784369" y="29515"/>
                  </a:lnTo>
                  <a:lnTo>
                    <a:pt x="0" y="29515"/>
                  </a:lnTo>
                  <a:close/>
                </a:path>
              </a:pathLst>
            </a:custGeom>
            <a:grpFill/>
            <a:ln w="29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ZA" dirty="0"/>
            </a:p>
          </p:txBody>
        </p:sp>
      </p:grpSp>
      <p:grpSp>
        <p:nvGrpSpPr>
          <p:cNvPr id="220" name="Group 219">
            <a:extLst>
              <a:ext uri="{FF2B5EF4-FFF2-40B4-BE49-F238E27FC236}">
                <a16:creationId xmlns:a16="http://schemas.microsoft.com/office/drawing/2014/main" id="{689B6BF8-3A41-771F-8BA8-C28EAA60D6EA}"/>
              </a:ext>
            </a:extLst>
          </p:cNvPr>
          <p:cNvGrpSpPr/>
          <p:nvPr/>
        </p:nvGrpSpPr>
        <p:grpSpPr>
          <a:xfrm>
            <a:off x="7650265" y="1302735"/>
            <a:ext cx="1521794" cy="4846163"/>
            <a:chOff x="7650265" y="1302735"/>
            <a:chExt cx="1521794" cy="4846163"/>
          </a:xfrm>
          <a:solidFill>
            <a:schemeClr val="bg1"/>
          </a:solidFill>
        </p:grpSpPr>
        <p:sp>
          <p:nvSpPr>
            <p:cNvPr id="210" name="Freeform: Shape 209">
              <a:extLst>
                <a:ext uri="{FF2B5EF4-FFF2-40B4-BE49-F238E27FC236}">
                  <a16:creationId xmlns:a16="http://schemas.microsoft.com/office/drawing/2014/main" id="{049C98BC-D24B-FE1F-4F03-5A4C4A115DF1}"/>
                </a:ext>
              </a:extLst>
            </p:cNvPr>
            <p:cNvSpPr/>
            <p:nvPr/>
          </p:nvSpPr>
          <p:spPr>
            <a:xfrm rot="18900000">
              <a:off x="7658713" y="1302735"/>
              <a:ext cx="543525" cy="543525"/>
            </a:xfrm>
            <a:custGeom>
              <a:avLst/>
              <a:gdLst>
                <a:gd name="connsiteX0" fmla="*/ 631163 w 631163"/>
                <a:gd name="connsiteY0" fmla="*/ 315582 h 631163"/>
                <a:gd name="connsiteX1" fmla="*/ 315582 w 631163"/>
                <a:gd name="connsiteY1" fmla="*/ 631163 h 631163"/>
                <a:gd name="connsiteX2" fmla="*/ 0 w 631163"/>
                <a:gd name="connsiteY2" fmla="*/ 315582 h 631163"/>
                <a:gd name="connsiteX3" fmla="*/ 315582 w 631163"/>
                <a:gd name="connsiteY3" fmla="*/ 0 h 631163"/>
                <a:gd name="connsiteX4" fmla="*/ 631163 w 631163"/>
                <a:gd name="connsiteY4" fmla="*/ 315582 h 631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1163" h="631163">
                  <a:moveTo>
                    <a:pt x="631163" y="315582"/>
                  </a:moveTo>
                  <a:cubicBezTo>
                    <a:pt x="631163" y="489873"/>
                    <a:pt x="489872" y="631163"/>
                    <a:pt x="315582" y="631163"/>
                  </a:cubicBezTo>
                  <a:cubicBezTo>
                    <a:pt x="141291" y="631163"/>
                    <a:pt x="0" y="489873"/>
                    <a:pt x="0" y="315582"/>
                  </a:cubicBezTo>
                  <a:cubicBezTo>
                    <a:pt x="0" y="141291"/>
                    <a:pt x="141291" y="0"/>
                    <a:pt x="315582" y="0"/>
                  </a:cubicBezTo>
                  <a:cubicBezTo>
                    <a:pt x="489872" y="0"/>
                    <a:pt x="631163" y="141291"/>
                    <a:pt x="631163" y="315582"/>
                  </a:cubicBezTo>
                  <a:close/>
                </a:path>
              </a:pathLst>
            </a:custGeom>
            <a:grpFill/>
            <a:ln w="9525" cap="flat">
              <a:gradFill flip="none" rotWithShape="1"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13500000" scaled="1"/>
                <a:tileRect/>
              </a:gradFill>
              <a:prstDash val="solid"/>
              <a:miter/>
            </a:ln>
          </p:spPr>
          <p:txBody>
            <a:bodyPr rot="0" spcFirstLastPara="0" vertOverflow="overflow" horzOverflow="overflow" vert="horz" wrap="square" lIns="0" tIns="0" rIns="0" bIns="7619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483849"/>
              <a:endParaRPr lang="en-ZA" sz="800" b="1" kern="0" dirty="0">
                <a:solidFill>
                  <a:srgbClr val="1EBEAA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endParaRPr>
            </a:p>
          </p:txBody>
        </p:sp>
        <p:sp>
          <p:nvSpPr>
            <p:cNvPr id="211" name="Freeform: Shape 210">
              <a:extLst>
                <a:ext uri="{FF2B5EF4-FFF2-40B4-BE49-F238E27FC236}">
                  <a16:creationId xmlns:a16="http://schemas.microsoft.com/office/drawing/2014/main" id="{9540A0A5-3566-29CF-8A5A-F95BF81FF537}"/>
                </a:ext>
              </a:extLst>
            </p:cNvPr>
            <p:cNvSpPr/>
            <p:nvPr/>
          </p:nvSpPr>
          <p:spPr>
            <a:xfrm rot="18900000">
              <a:off x="8421016" y="2344489"/>
              <a:ext cx="543525" cy="543525"/>
            </a:xfrm>
            <a:custGeom>
              <a:avLst/>
              <a:gdLst>
                <a:gd name="connsiteX0" fmla="*/ 631163 w 631163"/>
                <a:gd name="connsiteY0" fmla="*/ 315582 h 631163"/>
                <a:gd name="connsiteX1" fmla="*/ 315582 w 631163"/>
                <a:gd name="connsiteY1" fmla="*/ 631163 h 631163"/>
                <a:gd name="connsiteX2" fmla="*/ 0 w 631163"/>
                <a:gd name="connsiteY2" fmla="*/ 315582 h 631163"/>
                <a:gd name="connsiteX3" fmla="*/ 315582 w 631163"/>
                <a:gd name="connsiteY3" fmla="*/ 0 h 631163"/>
                <a:gd name="connsiteX4" fmla="*/ 631163 w 631163"/>
                <a:gd name="connsiteY4" fmla="*/ 315582 h 631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1163" h="631163">
                  <a:moveTo>
                    <a:pt x="631163" y="315582"/>
                  </a:moveTo>
                  <a:cubicBezTo>
                    <a:pt x="631163" y="489872"/>
                    <a:pt x="489872" y="631163"/>
                    <a:pt x="315582" y="631163"/>
                  </a:cubicBezTo>
                  <a:cubicBezTo>
                    <a:pt x="141291" y="631163"/>
                    <a:pt x="0" y="489872"/>
                    <a:pt x="0" y="315582"/>
                  </a:cubicBezTo>
                  <a:cubicBezTo>
                    <a:pt x="0" y="141291"/>
                    <a:pt x="141291" y="0"/>
                    <a:pt x="315582" y="0"/>
                  </a:cubicBezTo>
                  <a:cubicBezTo>
                    <a:pt x="489872" y="0"/>
                    <a:pt x="631163" y="141291"/>
                    <a:pt x="631163" y="315582"/>
                  </a:cubicBezTo>
                  <a:close/>
                </a:path>
              </a:pathLst>
            </a:custGeom>
            <a:grpFill/>
            <a:ln w="9525" cap="flat">
              <a:gradFill flip="none" rotWithShape="1"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13500000" scaled="1"/>
                <a:tileRect/>
              </a:gradFill>
              <a:prstDash val="solid"/>
              <a:miter/>
            </a:ln>
          </p:spPr>
          <p:txBody>
            <a:bodyPr rot="0" spcFirstLastPara="0" vertOverflow="overflow" horzOverflow="overflow" vert="horz" wrap="square" lIns="0" tIns="0" rIns="0" bIns="7619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483849"/>
              <a:endParaRPr lang="en-ZA" sz="800" b="1" kern="0" dirty="0">
                <a:solidFill>
                  <a:srgbClr val="1EBEAA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endParaRPr>
            </a:p>
          </p:txBody>
        </p:sp>
        <p:sp>
          <p:nvSpPr>
            <p:cNvPr id="212" name="Freeform: Shape 211">
              <a:extLst>
                <a:ext uri="{FF2B5EF4-FFF2-40B4-BE49-F238E27FC236}">
                  <a16:creationId xmlns:a16="http://schemas.microsoft.com/office/drawing/2014/main" id="{6F7A27CE-6B30-024B-B21C-B8EC1D097D32}"/>
                </a:ext>
              </a:extLst>
            </p:cNvPr>
            <p:cNvSpPr/>
            <p:nvPr/>
          </p:nvSpPr>
          <p:spPr>
            <a:xfrm rot="18900000">
              <a:off x="8628534" y="3437092"/>
              <a:ext cx="543525" cy="543525"/>
            </a:xfrm>
            <a:custGeom>
              <a:avLst/>
              <a:gdLst>
                <a:gd name="connsiteX0" fmla="*/ 631163 w 631163"/>
                <a:gd name="connsiteY0" fmla="*/ 315582 h 631163"/>
                <a:gd name="connsiteX1" fmla="*/ 315582 w 631163"/>
                <a:gd name="connsiteY1" fmla="*/ 631163 h 631163"/>
                <a:gd name="connsiteX2" fmla="*/ 0 w 631163"/>
                <a:gd name="connsiteY2" fmla="*/ 315582 h 631163"/>
                <a:gd name="connsiteX3" fmla="*/ 315582 w 631163"/>
                <a:gd name="connsiteY3" fmla="*/ 0 h 631163"/>
                <a:gd name="connsiteX4" fmla="*/ 631163 w 631163"/>
                <a:gd name="connsiteY4" fmla="*/ 315582 h 631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1163" h="631163">
                  <a:moveTo>
                    <a:pt x="631163" y="315582"/>
                  </a:moveTo>
                  <a:cubicBezTo>
                    <a:pt x="631163" y="489872"/>
                    <a:pt x="489873" y="631163"/>
                    <a:pt x="315582" y="631163"/>
                  </a:cubicBezTo>
                  <a:cubicBezTo>
                    <a:pt x="141291" y="631163"/>
                    <a:pt x="0" y="489872"/>
                    <a:pt x="0" y="315582"/>
                  </a:cubicBezTo>
                  <a:cubicBezTo>
                    <a:pt x="0" y="141291"/>
                    <a:pt x="141291" y="0"/>
                    <a:pt x="315582" y="0"/>
                  </a:cubicBezTo>
                  <a:cubicBezTo>
                    <a:pt x="489873" y="0"/>
                    <a:pt x="631163" y="141291"/>
                    <a:pt x="631163" y="315582"/>
                  </a:cubicBezTo>
                  <a:close/>
                </a:path>
              </a:pathLst>
            </a:custGeom>
            <a:grpFill/>
            <a:ln w="9525" cap="flat">
              <a:gradFill flip="none" rotWithShape="1"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13500000" scaled="1"/>
                <a:tileRect/>
              </a:gradFill>
              <a:prstDash val="solid"/>
              <a:miter/>
            </a:ln>
          </p:spPr>
          <p:txBody>
            <a:bodyPr rot="0" spcFirstLastPara="0" vertOverflow="overflow" horzOverflow="overflow" vert="horz" wrap="square" lIns="0" tIns="0" rIns="0" bIns="7619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483849"/>
              <a:endParaRPr lang="en-ZA" sz="800" b="1" kern="0" dirty="0">
                <a:solidFill>
                  <a:srgbClr val="1EBEAA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endParaRPr>
            </a:p>
          </p:txBody>
        </p:sp>
        <p:sp>
          <p:nvSpPr>
            <p:cNvPr id="213" name="Freeform: Shape 212">
              <a:extLst>
                <a:ext uri="{FF2B5EF4-FFF2-40B4-BE49-F238E27FC236}">
                  <a16:creationId xmlns:a16="http://schemas.microsoft.com/office/drawing/2014/main" id="{9377AC39-D211-39CF-3821-FB682D053759}"/>
                </a:ext>
              </a:extLst>
            </p:cNvPr>
            <p:cNvSpPr/>
            <p:nvPr/>
          </p:nvSpPr>
          <p:spPr>
            <a:xfrm rot="18900000">
              <a:off x="8416778" y="4567844"/>
              <a:ext cx="543525" cy="543525"/>
            </a:xfrm>
            <a:custGeom>
              <a:avLst/>
              <a:gdLst>
                <a:gd name="connsiteX0" fmla="*/ 631163 w 631163"/>
                <a:gd name="connsiteY0" fmla="*/ 315582 h 631163"/>
                <a:gd name="connsiteX1" fmla="*/ 315582 w 631163"/>
                <a:gd name="connsiteY1" fmla="*/ 631163 h 631163"/>
                <a:gd name="connsiteX2" fmla="*/ 0 w 631163"/>
                <a:gd name="connsiteY2" fmla="*/ 315582 h 631163"/>
                <a:gd name="connsiteX3" fmla="*/ 315582 w 631163"/>
                <a:gd name="connsiteY3" fmla="*/ 0 h 631163"/>
                <a:gd name="connsiteX4" fmla="*/ 631163 w 631163"/>
                <a:gd name="connsiteY4" fmla="*/ 315582 h 631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1163" h="631163">
                  <a:moveTo>
                    <a:pt x="631163" y="315582"/>
                  </a:moveTo>
                  <a:cubicBezTo>
                    <a:pt x="631163" y="489873"/>
                    <a:pt x="489873" y="631163"/>
                    <a:pt x="315582" y="631163"/>
                  </a:cubicBezTo>
                  <a:cubicBezTo>
                    <a:pt x="141291" y="631163"/>
                    <a:pt x="0" y="489873"/>
                    <a:pt x="0" y="315582"/>
                  </a:cubicBezTo>
                  <a:cubicBezTo>
                    <a:pt x="0" y="141291"/>
                    <a:pt x="141291" y="0"/>
                    <a:pt x="315582" y="0"/>
                  </a:cubicBezTo>
                  <a:cubicBezTo>
                    <a:pt x="489873" y="0"/>
                    <a:pt x="631163" y="141291"/>
                    <a:pt x="631163" y="315582"/>
                  </a:cubicBezTo>
                  <a:close/>
                </a:path>
              </a:pathLst>
            </a:custGeom>
            <a:grpFill/>
            <a:ln w="9525" cap="flat">
              <a:gradFill flip="none" rotWithShape="1"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13500000" scaled="1"/>
                <a:tileRect/>
              </a:gradFill>
              <a:prstDash val="solid"/>
              <a:miter/>
            </a:ln>
          </p:spPr>
          <p:txBody>
            <a:bodyPr rot="0" spcFirstLastPara="0" vertOverflow="overflow" horzOverflow="overflow" vert="horz" wrap="square" lIns="0" tIns="0" rIns="0" bIns="7619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483849"/>
              <a:endParaRPr lang="en-ZA" sz="800" b="1" kern="0" dirty="0">
                <a:solidFill>
                  <a:srgbClr val="1EBEAA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endParaRPr>
            </a:p>
          </p:txBody>
        </p:sp>
        <p:sp>
          <p:nvSpPr>
            <p:cNvPr id="214" name="Freeform: Shape 213">
              <a:extLst>
                <a:ext uri="{FF2B5EF4-FFF2-40B4-BE49-F238E27FC236}">
                  <a16:creationId xmlns:a16="http://schemas.microsoft.com/office/drawing/2014/main" id="{6B3A6C03-E45D-2668-D790-46AF76EE38E4}"/>
                </a:ext>
              </a:extLst>
            </p:cNvPr>
            <p:cNvSpPr/>
            <p:nvPr/>
          </p:nvSpPr>
          <p:spPr>
            <a:xfrm rot="18900000">
              <a:off x="7650265" y="5605373"/>
              <a:ext cx="543525" cy="543525"/>
            </a:xfrm>
            <a:custGeom>
              <a:avLst/>
              <a:gdLst>
                <a:gd name="connsiteX0" fmla="*/ 631163 w 631163"/>
                <a:gd name="connsiteY0" fmla="*/ 315582 h 631163"/>
                <a:gd name="connsiteX1" fmla="*/ 315582 w 631163"/>
                <a:gd name="connsiteY1" fmla="*/ 631164 h 631163"/>
                <a:gd name="connsiteX2" fmla="*/ 0 w 631163"/>
                <a:gd name="connsiteY2" fmla="*/ 315582 h 631163"/>
                <a:gd name="connsiteX3" fmla="*/ 315582 w 631163"/>
                <a:gd name="connsiteY3" fmla="*/ 0 h 631163"/>
                <a:gd name="connsiteX4" fmla="*/ 631163 w 631163"/>
                <a:gd name="connsiteY4" fmla="*/ 315582 h 631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1163" h="631163">
                  <a:moveTo>
                    <a:pt x="631163" y="315582"/>
                  </a:moveTo>
                  <a:cubicBezTo>
                    <a:pt x="631163" y="489873"/>
                    <a:pt x="489873" y="631164"/>
                    <a:pt x="315582" y="631164"/>
                  </a:cubicBezTo>
                  <a:cubicBezTo>
                    <a:pt x="141291" y="631164"/>
                    <a:pt x="0" y="489873"/>
                    <a:pt x="0" y="315582"/>
                  </a:cubicBezTo>
                  <a:cubicBezTo>
                    <a:pt x="0" y="141291"/>
                    <a:pt x="141291" y="0"/>
                    <a:pt x="315582" y="0"/>
                  </a:cubicBezTo>
                  <a:cubicBezTo>
                    <a:pt x="489873" y="0"/>
                    <a:pt x="631163" y="141291"/>
                    <a:pt x="631163" y="315582"/>
                  </a:cubicBezTo>
                  <a:close/>
                </a:path>
              </a:pathLst>
            </a:custGeom>
            <a:grpFill/>
            <a:ln w="9525" cap="flat">
              <a:gradFill flip="none" rotWithShape="1"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13500000" scaled="1"/>
                <a:tileRect/>
              </a:gradFill>
              <a:prstDash val="solid"/>
              <a:miter/>
            </a:ln>
          </p:spPr>
          <p:txBody>
            <a:bodyPr rot="0" spcFirstLastPara="0" vertOverflow="overflow" horzOverflow="overflow" vert="horz" wrap="square" lIns="0" tIns="0" rIns="0" bIns="7619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483849"/>
              <a:endParaRPr lang="en-ZA" sz="800" b="1" kern="0" dirty="0">
                <a:solidFill>
                  <a:srgbClr val="1EBEAA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endParaRPr>
            </a:p>
          </p:txBody>
        </p:sp>
      </p:grpSp>
      <p:grpSp>
        <p:nvGrpSpPr>
          <p:cNvPr id="221" name="Group 220">
            <a:extLst>
              <a:ext uri="{FF2B5EF4-FFF2-40B4-BE49-F238E27FC236}">
                <a16:creationId xmlns:a16="http://schemas.microsoft.com/office/drawing/2014/main" id="{68DB9C4B-5783-D01E-2D23-931F4A38EAD9}"/>
              </a:ext>
            </a:extLst>
          </p:cNvPr>
          <p:cNvGrpSpPr/>
          <p:nvPr/>
        </p:nvGrpSpPr>
        <p:grpSpPr>
          <a:xfrm>
            <a:off x="3013221" y="1312270"/>
            <a:ext cx="1509086" cy="4835585"/>
            <a:chOff x="3013221" y="1312270"/>
            <a:chExt cx="1509086" cy="4835585"/>
          </a:xfrm>
          <a:solidFill>
            <a:schemeClr val="bg1"/>
          </a:solidFill>
        </p:grpSpPr>
        <p:sp>
          <p:nvSpPr>
            <p:cNvPr id="209" name="Freeform: Shape 208">
              <a:extLst>
                <a:ext uri="{FF2B5EF4-FFF2-40B4-BE49-F238E27FC236}">
                  <a16:creationId xmlns:a16="http://schemas.microsoft.com/office/drawing/2014/main" id="{B2BE678A-1C0B-377D-682F-409704CB8764}"/>
                </a:ext>
              </a:extLst>
            </p:cNvPr>
            <p:cNvSpPr/>
            <p:nvPr/>
          </p:nvSpPr>
          <p:spPr>
            <a:xfrm rot="18900000">
              <a:off x="3961848" y="1312270"/>
              <a:ext cx="543525" cy="543525"/>
            </a:xfrm>
            <a:custGeom>
              <a:avLst/>
              <a:gdLst>
                <a:gd name="connsiteX0" fmla="*/ 631163 w 631163"/>
                <a:gd name="connsiteY0" fmla="*/ 315582 h 631163"/>
                <a:gd name="connsiteX1" fmla="*/ 315582 w 631163"/>
                <a:gd name="connsiteY1" fmla="*/ 631163 h 631163"/>
                <a:gd name="connsiteX2" fmla="*/ 0 w 631163"/>
                <a:gd name="connsiteY2" fmla="*/ 315582 h 631163"/>
                <a:gd name="connsiteX3" fmla="*/ 315582 w 631163"/>
                <a:gd name="connsiteY3" fmla="*/ 0 h 631163"/>
                <a:gd name="connsiteX4" fmla="*/ 631163 w 631163"/>
                <a:gd name="connsiteY4" fmla="*/ 315582 h 631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1163" h="631163">
                  <a:moveTo>
                    <a:pt x="631163" y="315582"/>
                  </a:moveTo>
                  <a:cubicBezTo>
                    <a:pt x="631163" y="489873"/>
                    <a:pt x="489872" y="631163"/>
                    <a:pt x="315582" y="631163"/>
                  </a:cubicBezTo>
                  <a:cubicBezTo>
                    <a:pt x="141291" y="631163"/>
                    <a:pt x="0" y="489873"/>
                    <a:pt x="0" y="315582"/>
                  </a:cubicBezTo>
                  <a:cubicBezTo>
                    <a:pt x="0" y="141291"/>
                    <a:pt x="141291" y="0"/>
                    <a:pt x="315582" y="0"/>
                  </a:cubicBezTo>
                  <a:cubicBezTo>
                    <a:pt x="489872" y="0"/>
                    <a:pt x="631163" y="141291"/>
                    <a:pt x="631163" y="315582"/>
                  </a:cubicBezTo>
                  <a:close/>
                </a:path>
              </a:pathLst>
            </a:custGeom>
            <a:grpFill/>
            <a:ln w="9525" cap="flat">
              <a:gradFill flip="none" rotWithShape="1"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13500000" scaled="1"/>
                <a:tileRect/>
              </a:gradFill>
              <a:prstDash val="solid"/>
              <a:miter/>
            </a:ln>
          </p:spPr>
          <p:txBody>
            <a:bodyPr rot="0" spcFirstLastPara="0" vertOverflow="overflow" horzOverflow="overflow" vert="horz" wrap="square" lIns="0" tIns="0" rIns="0" bIns="7619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483849"/>
              <a:endParaRPr lang="en-ZA" sz="800" b="1" kern="0" dirty="0">
                <a:solidFill>
                  <a:srgbClr val="1EBEAA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endParaRPr>
            </a:p>
          </p:txBody>
        </p:sp>
        <p:sp>
          <p:nvSpPr>
            <p:cNvPr id="215" name="Freeform: Shape 214">
              <a:extLst>
                <a:ext uri="{FF2B5EF4-FFF2-40B4-BE49-F238E27FC236}">
                  <a16:creationId xmlns:a16="http://schemas.microsoft.com/office/drawing/2014/main" id="{99BEA05E-F3C7-7306-7300-6C0CA17CC626}"/>
                </a:ext>
              </a:extLst>
            </p:cNvPr>
            <p:cNvSpPr/>
            <p:nvPr/>
          </p:nvSpPr>
          <p:spPr>
            <a:xfrm rot="18900000">
              <a:off x="3229195" y="2358286"/>
              <a:ext cx="543525" cy="543525"/>
            </a:xfrm>
            <a:custGeom>
              <a:avLst/>
              <a:gdLst>
                <a:gd name="connsiteX0" fmla="*/ 631163 w 631163"/>
                <a:gd name="connsiteY0" fmla="*/ 315582 h 631163"/>
                <a:gd name="connsiteX1" fmla="*/ 315582 w 631163"/>
                <a:gd name="connsiteY1" fmla="*/ 631163 h 631163"/>
                <a:gd name="connsiteX2" fmla="*/ 0 w 631163"/>
                <a:gd name="connsiteY2" fmla="*/ 315582 h 631163"/>
                <a:gd name="connsiteX3" fmla="*/ 315582 w 631163"/>
                <a:gd name="connsiteY3" fmla="*/ 0 h 631163"/>
                <a:gd name="connsiteX4" fmla="*/ 631163 w 631163"/>
                <a:gd name="connsiteY4" fmla="*/ 315582 h 631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1163" h="631163">
                  <a:moveTo>
                    <a:pt x="631163" y="315582"/>
                  </a:moveTo>
                  <a:cubicBezTo>
                    <a:pt x="631163" y="489873"/>
                    <a:pt x="489873" y="631163"/>
                    <a:pt x="315582" y="631163"/>
                  </a:cubicBezTo>
                  <a:cubicBezTo>
                    <a:pt x="141291" y="631163"/>
                    <a:pt x="0" y="489873"/>
                    <a:pt x="0" y="315582"/>
                  </a:cubicBezTo>
                  <a:cubicBezTo>
                    <a:pt x="0" y="141291"/>
                    <a:pt x="141291" y="0"/>
                    <a:pt x="315582" y="0"/>
                  </a:cubicBezTo>
                  <a:cubicBezTo>
                    <a:pt x="489873" y="0"/>
                    <a:pt x="631163" y="141291"/>
                    <a:pt x="631163" y="315582"/>
                  </a:cubicBezTo>
                  <a:close/>
                </a:path>
              </a:pathLst>
            </a:custGeom>
            <a:grpFill/>
            <a:ln w="9525" cap="flat">
              <a:gradFill flip="none" rotWithShape="1"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13500000" scaled="1"/>
                <a:tileRect/>
              </a:gradFill>
              <a:prstDash val="solid"/>
              <a:miter/>
            </a:ln>
          </p:spPr>
          <p:txBody>
            <a:bodyPr rot="0" spcFirstLastPara="0" vertOverflow="overflow" horzOverflow="overflow" vert="horz" wrap="square" lIns="0" tIns="0" rIns="0" bIns="7619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483849"/>
              <a:endParaRPr lang="en-ZA" sz="800" b="1" kern="0" dirty="0">
                <a:solidFill>
                  <a:srgbClr val="1EBEAA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endParaRPr>
            </a:p>
          </p:txBody>
        </p:sp>
        <p:sp>
          <p:nvSpPr>
            <p:cNvPr id="216" name="Freeform: Shape 215">
              <a:extLst>
                <a:ext uri="{FF2B5EF4-FFF2-40B4-BE49-F238E27FC236}">
                  <a16:creationId xmlns:a16="http://schemas.microsoft.com/office/drawing/2014/main" id="{70998309-7560-74B1-1EEF-1A588975961B}"/>
                </a:ext>
              </a:extLst>
            </p:cNvPr>
            <p:cNvSpPr/>
            <p:nvPr/>
          </p:nvSpPr>
          <p:spPr>
            <a:xfrm rot="18900000">
              <a:off x="3013221" y="3438185"/>
              <a:ext cx="543525" cy="543525"/>
            </a:xfrm>
            <a:custGeom>
              <a:avLst/>
              <a:gdLst>
                <a:gd name="connsiteX0" fmla="*/ 631163 w 631163"/>
                <a:gd name="connsiteY0" fmla="*/ 315582 h 631163"/>
                <a:gd name="connsiteX1" fmla="*/ 315582 w 631163"/>
                <a:gd name="connsiteY1" fmla="*/ 631163 h 631163"/>
                <a:gd name="connsiteX2" fmla="*/ 0 w 631163"/>
                <a:gd name="connsiteY2" fmla="*/ 315582 h 631163"/>
                <a:gd name="connsiteX3" fmla="*/ 315582 w 631163"/>
                <a:gd name="connsiteY3" fmla="*/ 0 h 631163"/>
                <a:gd name="connsiteX4" fmla="*/ 631163 w 631163"/>
                <a:gd name="connsiteY4" fmla="*/ 315582 h 631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1163" h="631163">
                  <a:moveTo>
                    <a:pt x="631163" y="315582"/>
                  </a:moveTo>
                  <a:cubicBezTo>
                    <a:pt x="631163" y="489873"/>
                    <a:pt x="489873" y="631163"/>
                    <a:pt x="315582" y="631163"/>
                  </a:cubicBezTo>
                  <a:cubicBezTo>
                    <a:pt x="141291" y="631163"/>
                    <a:pt x="0" y="489873"/>
                    <a:pt x="0" y="315582"/>
                  </a:cubicBezTo>
                  <a:cubicBezTo>
                    <a:pt x="0" y="141291"/>
                    <a:pt x="141291" y="0"/>
                    <a:pt x="315582" y="0"/>
                  </a:cubicBezTo>
                  <a:cubicBezTo>
                    <a:pt x="489873" y="0"/>
                    <a:pt x="631163" y="141291"/>
                    <a:pt x="631163" y="315582"/>
                  </a:cubicBezTo>
                  <a:close/>
                </a:path>
              </a:pathLst>
            </a:custGeom>
            <a:grpFill/>
            <a:ln w="9525" cap="flat">
              <a:gradFill flip="none" rotWithShape="1"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13500000" scaled="1"/>
                <a:tileRect/>
              </a:gradFill>
              <a:prstDash val="solid"/>
              <a:miter/>
            </a:ln>
          </p:spPr>
          <p:txBody>
            <a:bodyPr rot="0" spcFirstLastPara="0" vertOverflow="overflow" horzOverflow="overflow" vert="horz" wrap="square" lIns="0" tIns="0" rIns="0" bIns="7619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483849"/>
              <a:endParaRPr lang="en-ZA" sz="800" b="1" kern="0" dirty="0">
                <a:solidFill>
                  <a:srgbClr val="1EBEAA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endParaRPr>
            </a:p>
          </p:txBody>
        </p:sp>
        <p:sp>
          <p:nvSpPr>
            <p:cNvPr id="217" name="Freeform: Shape 216">
              <a:extLst>
                <a:ext uri="{FF2B5EF4-FFF2-40B4-BE49-F238E27FC236}">
                  <a16:creationId xmlns:a16="http://schemas.microsoft.com/office/drawing/2014/main" id="{3D093090-3AFB-A3EC-748E-5DECDC589007}"/>
                </a:ext>
              </a:extLst>
            </p:cNvPr>
            <p:cNvSpPr/>
            <p:nvPr/>
          </p:nvSpPr>
          <p:spPr>
            <a:xfrm rot="18900000">
              <a:off x="3229188" y="4568891"/>
              <a:ext cx="543525" cy="543525"/>
            </a:xfrm>
            <a:custGeom>
              <a:avLst/>
              <a:gdLst>
                <a:gd name="connsiteX0" fmla="*/ 631163 w 631163"/>
                <a:gd name="connsiteY0" fmla="*/ 315582 h 631163"/>
                <a:gd name="connsiteX1" fmla="*/ 315582 w 631163"/>
                <a:gd name="connsiteY1" fmla="*/ 631163 h 631163"/>
                <a:gd name="connsiteX2" fmla="*/ 0 w 631163"/>
                <a:gd name="connsiteY2" fmla="*/ 315582 h 631163"/>
                <a:gd name="connsiteX3" fmla="*/ 315582 w 631163"/>
                <a:gd name="connsiteY3" fmla="*/ 0 h 631163"/>
                <a:gd name="connsiteX4" fmla="*/ 631163 w 631163"/>
                <a:gd name="connsiteY4" fmla="*/ 315582 h 631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1163" h="631163">
                  <a:moveTo>
                    <a:pt x="631163" y="315582"/>
                  </a:moveTo>
                  <a:cubicBezTo>
                    <a:pt x="631163" y="489872"/>
                    <a:pt x="489873" y="631163"/>
                    <a:pt x="315582" y="631163"/>
                  </a:cubicBezTo>
                  <a:cubicBezTo>
                    <a:pt x="141291" y="631163"/>
                    <a:pt x="0" y="489872"/>
                    <a:pt x="0" y="315582"/>
                  </a:cubicBezTo>
                  <a:cubicBezTo>
                    <a:pt x="0" y="141291"/>
                    <a:pt x="141291" y="0"/>
                    <a:pt x="315582" y="0"/>
                  </a:cubicBezTo>
                  <a:cubicBezTo>
                    <a:pt x="489873" y="0"/>
                    <a:pt x="631163" y="141291"/>
                    <a:pt x="631163" y="315582"/>
                  </a:cubicBezTo>
                  <a:close/>
                </a:path>
              </a:pathLst>
            </a:custGeom>
            <a:grpFill/>
            <a:ln w="9525" cap="flat">
              <a:gradFill flip="none" rotWithShape="1"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13500000" scaled="1"/>
                <a:tileRect/>
              </a:gradFill>
              <a:prstDash val="solid"/>
              <a:miter/>
            </a:ln>
          </p:spPr>
          <p:txBody>
            <a:bodyPr rot="0" spcFirstLastPara="0" vertOverflow="overflow" horzOverflow="overflow" vert="horz" wrap="square" lIns="0" tIns="0" rIns="0" bIns="7619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483849"/>
              <a:endParaRPr lang="en-ZA" sz="800" b="1" kern="0" dirty="0">
                <a:solidFill>
                  <a:srgbClr val="1EBEAA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endParaRPr>
            </a:p>
          </p:txBody>
        </p:sp>
        <p:sp>
          <p:nvSpPr>
            <p:cNvPr id="218" name="Freeform: Shape 217">
              <a:extLst>
                <a:ext uri="{FF2B5EF4-FFF2-40B4-BE49-F238E27FC236}">
                  <a16:creationId xmlns:a16="http://schemas.microsoft.com/office/drawing/2014/main" id="{F4DF4C27-19FB-E4E4-9226-4883A1312FA9}"/>
                </a:ext>
              </a:extLst>
            </p:cNvPr>
            <p:cNvSpPr/>
            <p:nvPr/>
          </p:nvSpPr>
          <p:spPr>
            <a:xfrm rot="18900000">
              <a:off x="3978782" y="5604330"/>
              <a:ext cx="543525" cy="543525"/>
            </a:xfrm>
            <a:custGeom>
              <a:avLst/>
              <a:gdLst>
                <a:gd name="connsiteX0" fmla="*/ 631163 w 631163"/>
                <a:gd name="connsiteY0" fmla="*/ 315582 h 631163"/>
                <a:gd name="connsiteX1" fmla="*/ 315582 w 631163"/>
                <a:gd name="connsiteY1" fmla="*/ 631163 h 631163"/>
                <a:gd name="connsiteX2" fmla="*/ 0 w 631163"/>
                <a:gd name="connsiteY2" fmla="*/ 315582 h 631163"/>
                <a:gd name="connsiteX3" fmla="*/ 315582 w 631163"/>
                <a:gd name="connsiteY3" fmla="*/ 0 h 631163"/>
                <a:gd name="connsiteX4" fmla="*/ 631163 w 631163"/>
                <a:gd name="connsiteY4" fmla="*/ 315582 h 631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1163" h="631163">
                  <a:moveTo>
                    <a:pt x="631163" y="315582"/>
                  </a:moveTo>
                  <a:cubicBezTo>
                    <a:pt x="631163" y="489873"/>
                    <a:pt x="489873" y="631163"/>
                    <a:pt x="315582" y="631163"/>
                  </a:cubicBezTo>
                  <a:cubicBezTo>
                    <a:pt x="141291" y="631163"/>
                    <a:pt x="0" y="489873"/>
                    <a:pt x="0" y="315582"/>
                  </a:cubicBezTo>
                  <a:cubicBezTo>
                    <a:pt x="0" y="141291"/>
                    <a:pt x="141291" y="0"/>
                    <a:pt x="315582" y="0"/>
                  </a:cubicBezTo>
                  <a:cubicBezTo>
                    <a:pt x="489873" y="0"/>
                    <a:pt x="631163" y="141291"/>
                    <a:pt x="631163" y="315582"/>
                  </a:cubicBezTo>
                  <a:close/>
                </a:path>
              </a:pathLst>
            </a:custGeom>
            <a:grpFill/>
            <a:ln w="9525" cap="flat">
              <a:gradFill flip="none" rotWithShape="1"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13500000" scaled="1"/>
                <a:tileRect/>
              </a:gradFill>
              <a:prstDash val="solid"/>
              <a:miter/>
            </a:ln>
          </p:spPr>
          <p:txBody>
            <a:bodyPr rot="0" spcFirstLastPara="0" vertOverflow="overflow" horzOverflow="overflow" vert="horz" wrap="square" lIns="0" tIns="0" rIns="0" bIns="7619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483849"/>
              <a:endParaRPr lang="en-ZA" sz="800" b="1" kern="0" dirty="0">
                <a:solidFill>
                  <a:srgbClr val="1EBEAA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endParaRPr>
            </a:p>
          </p:txBody>
        </p:sp>
      </p:grpSp>
      <p:sp>
        <p:nvSpPr>
          <p:cNvPr id="225" name="TextBox 224">
            <a:extLst>
              <a:ext uri="{FF2B5EF4-FFF2-40B4-BE49-F238E27FC236}">
                <a16:creationId xmlns:a16="http://schemas.microsoft.com/office/drawing/2014/main" id="{4AD0CA16-F2A1-6543-EDC6-B8DAD78B8D31}"/>
              </a:ext>
            </a:extLst>
          </p:cNvPr>
          <p:cNvSpPr txBox="1"/>
          <p:nvPr/>
        </p:nvSpPr>
        <p:spPr>
          <a:xfrm>
            <a:off x="4527941" y="2569763"/>
            <a:ext cx="3136118" cy="24468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  <a:defRPr/>
            </a:pPr>
            <a:r>
              <a:rPr lang="en-US" sz="2000" b="1" kern="0" dirty="0">
                <a:gradFill flip="none" rotWithShape="1">
                  <a:gsLst>
                    <a:gs pos="0">
                      <a:schemeClr val="accent1"/>
                    </a:gs>
                    <a:gs pos="100000">
                      <a:schemeClr val="accent2"/>
                    </a:gs>
                  </a:gsLst>
                  <a:lin ang="13500000" scaled="1"/>
                  <a:tileRect/>
                </a:gradFill>
                <a:latin typeface="Open Sans"/>
              </a:rPr>
              <a:t>BOARD OF </a:t>
            </a:r>
            <a:br>
              <a:rPr lang="en-US" sz="2000" b="1" kern="0" dirty="0">
                <a:gradFill flip="none" rotWithShape="1">
                  <a:gsLst>
                    <a:gs pos="0">
                      <a:schemeClr val="accent1"/>
                    </a:gs>
                    <a:gs pos="100000">
                      <a:schemeClr val="accent2"/>
                    </a:gs>
                  </a:gsLst>
                  <a:lin ang="13500000" scaled="1"/>
                  <a:tileRect/>
                </a:gradFill>
                <a:latin typeface="Open Sans"/>
              </a:rPr>
            </a:br>
            <a:r>
              <a:rPr lang="en-US" sz="2000" b="1" kern="0" dirty="0">
                <a:gradFill flip="none" rotWithShape="1">
                  <a:gsLst>
                    <a:gs pos="0">
                      <a:schemeClr val="accent1"/>
                    </a:gs>
                    <a:gs pos="100000">
                      <a:schemeClr val="accent2"/>
                    </a:gs>
                  </a:gsLst>
                  <a:lin ang="13500000" scaled="1"/>
                  <a:tileRect/>
                </a:gradFill>
                <a:latin typeface="Open Sans"/>
              </a:rPr>
              <a:t>TRUSTEES</a:t>
            </a:r>
          </a:p>
          <a:p>
            <a:pPr algn="ctr">
              <a:spcAft>
                <a:spcPts val="600"/>
              </a:spcAft>
              <a:defRPr/>
            </a:pPr>
            <a:r>
              <a:rPr lang="en-US" sz="1800" kern="0" dirty="0">
                <a:latin typeface="Open Sans"/>
              </a:rPr>
              <a:t>The Trustees are responsible for the strategic oversight and sound management </a:t>
            </a:r>
            <a:br>
              <a:rPr lang="en-US" sz="1800" kern="0" dirty="0">
                <a:latin typeface="Open Sans"/>
              </a:rPr>
            </a:br>
            <a:r>
              <a:rPr lang="en-US" sz="1800" kern="0" dirty="0">
                <a:latin typeface="Open Sans"/>
              </a:rPr>
              <a:t>of the Scheme, </a:t>
            </a:r>
            <a:br>
              <a:rPr lang="en-US" sz="1800" kern="0" dirty="0">
                <a:latin typeface="Open Sans"/>
              </a:rPr>
            </a:br>
            <a:r>
              <a:rPr lang="en-US" sz="1800" kern="0" dirty="0">
                <a:latin typeface="Open Sans"/>
              </a:rPr>
              <a:t>including:</a:t>
            </a:r>
            <a:endParaRPr lang="en-ZA" sz="1800" kern="0" dirty="0">
              <a:latin typeface="Open Sans"/>
            </a:endParaRPr>
          </a:p>
        </p:txBody>
      </p:sp>
      <p:pic>
        <p:nvPicPr>
          <p:cNvPr id="227" name="Graphic 226">
            <a:extLst>
              <a:ext uri="{FF2B5EF4-FFF2-40B4-BE49-F238E27FC236}">
                <a16:creationId xmlns:a16="http://schemas.microsoft.com/office/drawing/2014/main" id="{BAA39EF8-329F-3DC8-2D45-3B27255E65C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986075" y="1330136"/>
            <a:ext cx="490568" cy="490566"/>
          </a:xfrm>
          <a:prstGeom prst="rect">
            <a:avLst/>
          </a:prstGeom>
        </p:spPr>
      </p:pic>
      <p:pic>
        <p:nvPicPr>
          <p:cNvPr id="229" name="Graphic 228">
            <a:extLst>
              <a:ext uri="{FF2B5EF4-FFF2-40B4-BE49-F238E27FC236}">
                <a16:creationId xmlns:a16="http://schemas.microsoft.com/office/drawing/2014/main" id="{126FFB71-FA60-513B-D824-555BD9C8E20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257212" y="2382852"/>
            <a:ext cx="490568" cy="490566"/>
          </a:xfrm>
          <a:prstGeom prst="rect">
            <a:avLst/>
          </a:prstGeom>
        </p:spPr>
      </p:pic>
      <p:pic>
        <p:nvPicPr>
          <p:cNvPr id="231" name="Graphic 230">
            <a:extLst>
              <a:ext uri="{FF2B5EF4-FFF2-40B4-BE49-F238E27FC236}">
                <a16:creationId xmlns:a16="http://schemas.microsoft.com/office/drawing/2014/main" id="{DFF014AB-4BE2-6BBA-177C-D9E31B9CC5D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045594" y="3455863"/>
            <a:ext cx="490568" cy="490566"/>
          </a:xfrm>
          <a:prstGeom prst="rect">
            <a:avLst/>
          </a:prstGeom>
        </p:spPr>
      </p:pic>
      <p:pic>
        <p:nvPicPr>
          <p:cNvPr id="233" name="Graphic 232">
            <a:extLst>
              <a:ext uri="{FF2B5EF4-FFF2-40B4-BE49-F238E27FC236}">
                <a16:creationId xmlns:a16="http://schemas.microsoft.com/office/drawing/2014/main" id="{372A488D-C5DD-AC68-5571-6D44CFA19E4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3255226" y="4607848"/>
            <a:ext cx="490568" cy="490566"/>
          </a:xfrm>
          <a:prstGeom prst="rect">
            <a:avLst/>
          </a:prstGeom>
        </p:spPr>
      </p:pic>
      <p:pic>
        <p:nvPicPr>
          <p:cNvPr id="235" name="Graphic 234">
            <a:extLst>
              <a:ext uri="{FF2B5EF4-FFF2-40B4-BE49-F238E27FC236}">
                <a16:creationId xmlns:a16="http://schemas.microsoft.com/office/drawing/2014/main" id="{D78ECEE3-FAE4-4145-324E-C88FDD05376F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3999063" y="5654510"/>
            <a:ext cx="490568" cy="490566"/>
          </a:xfrm>
          <a:prstGeom prst="rect">
            <a:avLst/>
          </a:prstGeom>
        </p:spPr>
      </p:pic>
      <p:pic>
        <p:nvPicPr>
          <p:cNvPr id="239" name="Graphic 238">
            <a:extLst>
              <a:ext uri="{FF2B5EF4-FFF2-40B4-BE49-F238E27FC236}">
                <a16:creationId xmlns:a16="http://schemas.microsoft.com/office/drawing/2014/main" id="{CC88A637-9989-7CB7-026A-8E950653C09A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8441772" y="2381300"/>
            <a:ext cx="490568" cy="490566"/>
          </a:xfrm>
          <a:prstGeom prst="rect">
            <a:avLst/>
          </a:prstGeom>
        </p:spPr>
      </p:pic>
      <p:pic>
        <p:nvPicPr>
          <p:cNvPr id="241" name="Graphic 240">
            <a:extLst>
              <a:ext uri="{FF2B5EF4-FFF2-40B4-BE49-F238E27FC236}">
                <a16:creationId xmlns:a16="http://schemas.microsoft.com/office/drawing/2014/main" id="{1645620E-0BAE-F5C9-47B8-8E1378EC19BE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7692474" y="1321351"/>
            <a:ext cx="490568" cy="490566"/>
          </a:xfrm>
          <a:prstGeom prst="rect">
            <a:avLst/>
          </a:prstGeom>
        </p:spPr>
      </p:pic>
      <p:pic>
        <p:nvPicPr>
          <p:cNvPr id="243" name="Graphic 242">
            <a:extLst>
              <a:ext uri="{FF2B5EF4-FFF2-40B4-BE49-F238E27FC236}">
                <a16:creationId xmlns:a16="http://schemas.microsoft.com/office/drawing/2014/main" id="{0D315C53-CE0F-6236-047E-04EF6674F289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8649695" y="3475430"/>
            <a:ext cx="490568" cy="490566"/>
          </a:xfrm>
          <a:prstGeom prst="rect">
            <a:avLst/>
          </a:prstGeom>
        </p:spPr>
      </p:pic>
      <p:pic>
        <p:nvPicPr>
          <p:cNvPr id="245" name="Graphic 244">
            <a:extLst>
              <a:ext uri="{FF2B5EF4-FFF2-40B4-BE49-F238E27FC236}">
                <a16:creationId xmlns:a16="http://schemas.microsoft.com/office/drawing/2014/main" id="{9820D70E-2791-6305-673A-94D6FAF2EA81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8436289" y="4595475"/>
            <a:ext cx="490568" cy="490566"/>
          </a:xfrm>
          <a:prstGeom prst="rect">
            <a:avLst/>
          </a:prstGeom>
        </p:spPr>
      </p:pic>
      <p:pic>
        <p:nvPicPr>
          <p:cNvPr id="247" name="Graphic 246">
            <a:extLst>
              <a:ext uri="{FF2B5EF4-FFF2-40B4-BE49-F238E27FC236}">
                <a16:creationId xmlns:a16="http://schemas.microsoft.com/office/drawing/2014/main" id="{13B1CB30-E085-5936-D812-550A50092DCC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7643046" y="5617439"/>
            <a:ext cx="490568" cy="490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34891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Single Corner Rounded 1">
            <a:extLst>
              <a:ext uri="{FF2B5EF4-FFF2-40B4-BE49-F238E27FC236}">
                <a16:creationId xmlns:a16="http://schemas.microsoft.com/office/drawing/2014/main" id="{09910F7F-C88B-D8A1-0EBF-B0D99CB64AE4}"/>
              </a:ext>
            </a:extLst>
          </p:cNvPr>
          <p:cNvSpPr/>
          <p:nvPr/>
        </p:nvSpPr>
        <p:spPr>
          <a:xfrm>
            <a:off x="0" y="0"/>
            <a:ext cx="7346022" cy="6858000"/>
          </a:xfrm>
          <a:prstGeom prst="round1Rect">
            <a:avLst>
              <a:gd name="adj" fmla="val 6480"/>
            </a:avLst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BCBFB09-1B71-9A10-77ED-213A4026E131}"/>
              </a:ext>
            </a:extLst>
          </p:cNvPr>
          <p:cNvSpPr/>
          <p:nvPr/>
        </p:nvSpPr>
        <p:spPr>
          <a:xfrm>
            <a:off x="322262" y="6789625"/>
            <a:ext cx="11534776" cy="7033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ounded Rectangle 11">
            <a:extLst>
              <a:ext uri="{FF2B5EF4-FFF2-40B4-BE49-F238E27FC236}">
                <a16:creationId xmlns:a16="http://schemas.microsoft.com/office/drawing/2014/main" id="{9EF5E6DA-EB9F-D9DE-74E8-9520BE23BE72}"/>
              </a:ext>
            </a:extLst>
          </p:cNvPr>
          <p:cNvSpPr/>
          <p:nvPr/>
        </p:nvSpPr>
        <p:spPr>
          <a:xfrm rot="5400000" flipH="1">
            <a:off x="7287294" y="1283992"/>
            <a:ext cx="3991800" cy="4984198"/>
          </a:xfrm>
          <a:prstGeom prst="round2SameRect">
            <a:avLst>
              <a:gd name="adj1" fmla="val 5857"/>
              <a:gd name="adj2" fmla="val 0"/>
            </a:avLst>
          </a:prstGeom>
          <a:gradFill>
            <a:gsLst>
              <a:gs pos="0">
                <a:srgbClr val="FFFFFF"/>
              </a:gs>
              <a:gs pos="100000">
                <a:srgbClr val="FFFFFF">
                  <a:lumMod val="95000"/>
                </a:srgbClr>
              </a:gs>
            </a:gsLst>
            <a:lin ang="5400000" scaled="1"/>
          </a:gradFill>
          <a:ln w="12700">
            <a:solidFill>
              <a:srgbClr val="FFFFFF"/>
            </a:solidFill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txBody>
          <a:bodyPr wrap="square" lIns="36000" tIns="36000" rIns="36000" bIns="36000" rtlCol="0" anchor="ctr" anchorCtr="0">
            <a:noAutofit/>
          </a:bodyPr>
          <a:lstStyle/>
          <a:p>
            <a:pPr algn="ctr" defTabSz="457200"/>
            <a:endParaRPr lang="en-US" sz="1600" b="1" kern="0">
              <a:solidFill>
                <a:srgbClr val="333333"/>
              </a:solidFill>
              <a:latin typeface="+mj-lt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68361AF-380C-63B2-DC6E-CCF22A1E4E32}"/>
              </a:ext>
            </a:extLst>
          </p:cNvPr>
          <p:cNvGrpSpPr/>
          <p:nvPr/>
        </p:nvGrpSpPr>
        <p:grpSpPr>
          <a:xfrm>
            <a:off x="6822040" y="2466108"/>
            <a:ext cx="5034998" cy="2619967"/>
            <a:chOff x="6822040" y="2976711"/>
            <a:chExt cx="5034998" cy="2619967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5F7F80F-05CF-1BA7-EB15-4C26320EC6E5}"/>
                </a:ext>
              </a:extLst>
            </p:cNvPr>
            <p:cNvSpPr txBox="1"/>
            <p:nvPr/>
          </p:nvSpPr>
          <p:spPr>
            <a:xfrm>
              <a:off x="6847440" y="2976711"/>
              <a:ext cx="4984198" cy="101566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000" b="0" i="0" u="none" strike="noStrike" kern="0" cap="none" spc="100" normalizeH="0" baseline="0" noProof="0" dirty="0">
                  <a:ln>
                    <a:noFill/>
                  </a:ln>
                  <a:solidFill>
                    <a:srgbClr val="292B2C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rPr>
                <a:t>HOW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E4D9224F-A9F5-9201-B0AE-F55DB8B045B5}"/>
                </a:ext>
              </a:extLst>
            </p:cNvPr>
            <p:cNvSpPr/>
            <p:nvPr/>
          </p:nvSpPr>
          <p:spPr>
            <a:xfrm>
              <a:off x="8367539" y="4006234"/>
              <a:ext cx="1944000" cy="64451"/>
            </a:xfrm>
            <a:prstGeom prst="rect">
              <a:avLst/>
            </a:prstGeom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sp>
          <p:nvSpPr>
            <p:cNvPr id="17" name="Content Placeholder 2"/>
            <p:cNvSpPr txBox="1">
              <a:spLocks/>
            </p:cNvSpPr>
            <p:nvPr/>
          </p:nvSpPr>
          <p:spPr>
            <a:xfrm>
              <a:off x="6822040" y="4268139"/>
              <a:ext cx="5034998" cy="752475"/>
            </a:xfrm>
            <a:prstGeom prst="rect">
              <a:avLst/>
            </a:prstGeom>
          </p:spPr>
          <p:txBody>
            <a:bodyPr vert="horz" lIns="91440" tIns="45720" rIns="91440" bIns="45720" rtlCol="0" anchor="ctr" anchorCtr="0">
              <a:noAutofit/>
            </a:bodyPr>
            <a:lstStyle/>
            <a:p>
              <a:pPr marL="342900" indent="-342900" algn="ctr" eaLnBrk="0" fontAlgn="base" hangingPunct="0">
                <a:spcBef>
                  <a:spcPct val="20000"/>
                </a:spcBef>
                <a:spcAft>
                  <a:spcPct val="0"/>
                </a:spcAft>
                <a:buSzPct val="90000"/>
                <a:defRPr/>
              </a:pPr>
              <a:r>
                <a:rPr lang="en-US" sz="2800" dirty="0">
                  <a:solidFill>
                    <a:srgbClr val="6D6E71"/>
                  </a:solidFill>
                  <a:latin typeface="+mj-lt"/>
                </a:rPr>
                <a:t>do medical schemes</a:t>
              </a:r>
            </a:p>
          </p:txBody>
        </p:sp>
        <p:sp>
          <p:nvSpPr>
            <p:cNvPr id="19" name="Rounded Rectangle 18"/>
            <p:cNvSpPr/>
            <p:nvPr/>
          </p:nvSpPr>
          <p:spPr>
            <a:xfrm>
              <a:off x="7791367" y="4796577"/>
              <a:ext cx="3096344" cy="800101"/>
            </a:xfrm>
            <a:prstGeom prst="roundRect">
              <a:avLst/>
            </a:prstGeom>
            <a:noFill/>
            <a:ln w="12700" cap="flat" cmpd="sng" algn="ctr">
              <a:noFill/>
              <a:prstDash val="sysDot"/>
            </a:ln>
            <a:effectLst/>
          </p:spPr>
          <p:txBody>
            <a:bodyPr tIns="91440" bIns="91440" rtlCol="0" anchor="ctr"/>
            <a:lstStyle/>
            <a:p>
              <a:pPr marL="342900" indent="-342900" algn="ctr" eaLnBrk="0" fontAlgn="base" hangingPunct="0">
                <a:spcBef>
                  <a:spcPts val="600"/>
                </a:spcBef>
                <a:spcAft>
                  <a:spcPct val="0"/>
                </a:spcAft>
                <a:buSzPct val="90000"/>
                <a:defRPr/>
              </a:pPr>
              <a:r>
                <a:rPr lang="en-US" sz="4800" b="1" kern="0" dirty="0">
                  <a:gradFill flip="none" rotWithShape="1">
                    <a:gsLst>
                      <a:gs pos="0">
                        <a:schemeClr val="accent1"/>
                      </a:gs>
                      <a:gs pos="100000">
                        <a:schemeClr val="accent2"/>
                      </a:gs>
                    </a:gsLst>
                    <a:lin ang="0" scaled="1"/>
                    <a:tileRect/>
                  </a:gradFill>
                  <a:latin typeface="+mj-lt"/>
                </a:rPr>
                <a:t>work?</a:t>
              </a:r>
              <a:endParaRPr lang="en-US" sz="2800" kern="0" dirty="0">
                <a:gradFill flip="none" rotWithShape="1">
                  <a:gsLst>
                    <a:gs pos="0">
                      <a:schemeClr val="accent1"/>
                    </a:gs>
                    <a:gs pos="100000">
                      <a:schemeClr val="accent2"/>
                    </a:gs>
                  </a:gsLst>
                  <a:lin ang="0" scaled="1"/>
                  <a:tileRect/>
                </a:gradFill>
                <a:latin typeface="+mj-lt"/>
              </a:endParaRPr>
            </a:p>
          </p:txBody>
        </p:sp>
      </p:grpSp>
      <p:sp>
        <p:nvSpPr>
          <p:cNvPr id="14" name="Rounded Rectangle 11">
            <a:extLst>
              <a:ext uri="{FF2B5EF4-FFF2-40B4-BE49-F238E27FC236}">
                <a16:creationId xmlns:a16="http://schemas.microsoft.com/office/drawing/2014/main" id="{85B2D4C3-B080-18DD-86E3-0C9D0A12352D}"/>
              </a:ext>
            </a:extLst>
          </p:cNvPr>
          <p:cNvSpPr/>
          <p:nvPr/>
        </p:nvSpPr>
        <p:spPr>
          <a:xfrm flipH="1">
            <a:off x="6174335" y="1233488"/>
            <a:ext cx="1233520" cy="1233520"/>
          </a:xfrm>
          <a:prstGeom prst="ellipse">
            <a:avLst/>
          </a:prstGeom>
          <a:gradFill>
            <a:gsLst>
              <a:gs pos="0">
                <a:schemeClr val="accent1"/>
              </a:gs>
              <a:gs pos="98000">
                <a:schemeClr val="accent2"/>
              </a:gs>
            </a:gsLst>
            <a:lin ang="5400000" scaled="1"/>
          </a:gradFill>
          <a:ln w="12700">
            <a:solidFill>
              <a:srgbClr val="FFFFFF"/>
            </a:solidFill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txBody>
          <a:bodyPr wrap="square" lIns="36000" tIns="36000" rIns="36000" bIns="36000" rtlCol="0" anchor="ctr" anchorCtr="0">
            <a:noAutofit/>
          </a:bodyPr>
          <a:lstStyle/>
          <a:p>
            <a:pPr algn="ctr" defTabSz="457200"/>
            <a:r>
              <a:rPr lang="en-US" sz="7200" b="1" kern="0" dirty="0">
                <a:solidFill>
                  <a:schemeClr val="bg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+mj-lt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4481554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>
            <a:extLst>
              <a:ext uri="{FF2B5EF4-FFF2-40B4-BE49-F238E27FC236}">
                <a16:creationId xmlns:a16="http://schemas.microsoft.com/office/drawing/2014/main" id="{18C2F2AF-5B75-E6C0-DFE9-85EA9FABDAB8}"/>
              </a:ext>
            </a:extLst>
          </p:cNvPr>
          <p:cNvGrpSpPr/>
          <p:nvPr/>
        </p:nvGrpSpPr>
        <p:grpSpPr>
          <a:xfrm>
            <a:off x="392809" y="1756126"/>
            <a:ext cx="11413429" cy="64451"/>
            <a:chOff x="392809" y="1756126"/>
            <a:chExt cx="11413429" cy="64451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1"/>
          </a:gradFill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0F71F886-7015-3BE2-73B1-9BF1DA3BBDEF}"/>
                </a:ext>
              </a:extLst>
            </p:cNvPr>
            <p:cNvSpPr/>
            <p:nvPr/>
          </p:nvSpPr>
          <p:spPr>
            <a:xfrm>
              <a:off x="392809" y="1756126"/>
              <a:ext cx="5604258" cy="6445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959C466C-807B-6895-0096-A7896BDE7660}"/>
                </a:ext>
              </a:extLst>
            </p:cNvPr>
            <p:cNvSpPr/>
            <p:nvPr/>
          </p:nvSpPr>
          <p:spPr>
            <a:xfrm>
              <a:off x="6201980" y="1756126"/>
              <a:ext cx="5604258" cy="6445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</p:grpSp>
      <p:sp>
        <p:nvSpPr>
          <p:cNvPr id="6" name="Rounded Rectangle 11">
            <a:extLst>
              <a:ext uri="{FF2B5EF4-FFF2-40B4-BE49-F238E27FC236}">
                <a16:creationId xmlns:a16="http://schemas.microsoft.com/office/drawing/2014/main" id="{DAEBFD04-13EC-BDC9-AF35-3F33C45F2564}"/>
              </a:ext>
            </a:extLst>
          </p:cNvPr>
          <p:cNvSpPr/>
          <p:nvPr/>
        </p:nvSpPr>
        <p:spPr>
          <a:xfrm rot="10800000" flipH="1">
            <a:off x="388939" y="1908614"/>
            <a:ext cx="5604258" cy="4448347"/>
          </a:xfrm>
          <a:prstGeom prst="round2SameRect">
            <a:avLst>
              <a:gd name="adj1" fmla="val 5857"/>
              <a:gd name="adj2" fmla="val 0"/>
            </a:avLst>
          </a:prstGeom>
          <a:gradFill>
            <a:gsLst>
              <a:gs pos="0">
                <a:srgbClr val="FFFFFF"/>
              </a:gs>
              <a:gs pos="100000">
                <a:srgbClr val="FFFFFF">
                  <a:lumMod val="95000"/>
                </a:srgbClr>
              </a:gs>
            </a:gsLst>
            <a:lin ang="5400000" scaled="1"/>
          </a:gradFill>
          <a:ln w="12700">
            <a:solidFill>
              <a:srgbClr val="FFFFFF"/>
            </a:solidFill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txBody>
          <a:bodyPr wrap="square" lIns="36000" tIns="36000" rIns="36000" bIns="36000" rtlCol="0" anchor="ctr" anchorCtr="0">
            <a:noAutofit/>
          </a:bodyPr>
          <a:lstStyle/>
          <a:p>
            <a:pPr algn="ctr" defTabSz="457200"/>
            <a:endParaRPr lang="en-US" sz="1600" b="1" kern="0">
              <a:solidFill>
                <a:srgbClr val="333333"/>
              </a:solidFill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A1072AE-377B-754E-5B0C-99AEDC02D12C}"/>
              </a:ext>
            </a:extLst>
          </p:cNvPr>
          <p:cNvSpPr txBox="1"/>
          <p:nvPr/>
        </p:nvSpPr>
        <p:spPr>
          <a:xfrm>
            <a:off x="388938" y="1236699"/>
            <a:ext cx="5604258" cy="519427"/>
          </a:xfrm>
          <a:prstGeom prst="round2SameRect">
            <a:avLst/>
          </a:prstGeom>
          <a:gradFill>
            <a:gsLst>
              <a:gs pos="0">
                <a:srgbClr val="FFFFFF"/>
              </a:gs>
              <a:gs pos="100000">
                <a:srgbClr val="FFFFFF">
                  <a:lumMod val="95000"/>
                </a:srgbClr>
              </a:gs>
            </a:gsLst>
            <a:lin ang="5400000" scaled="1"/>
          </a:gradFill>
          <a:ln w="12700">
            <a:solidFill>
              <a:srgbClr val="FFFFFF"/>
            </a:solidFill>
          </a:ln>
          <a:effectLst>
            <a:outerShdw blurRad="50800" dist="38100" dir="2700000" algn="tl" rotWithShape="0">
              <a:schemeClr val="bg1">
                <a:lumMod val="75000"/>
                <a:alpha val="40000"/>
              </a:schemeClr>
            </a:outerShdw>
          </a:effectLst>
        </p:spPr>
        <p:txBody>
          <a:bodyPr wrap="square" lIns="36000" tIns="36000" rIns="36000" bIns="36000" rtlCol="0" anchor="ctr" anchorCtr="0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i="0" u="none" strike="noStrike" kern="0" cap="none" normalizeH="0" noProof="0" dirty="0">
                <a:ln>
                  <a:noFill/>
                </a:ln>
                <a:effectLst/>
                <a:uLnTx/>
                <a:uFillTx/>
                <a:latin typeface="+mj-lt"/>
              </a:rPr>
              <a:t>HEALTH FUNDS ARE NOT FOR PROFIT “MUTUALS” GOVERNED BY THE COUNCIL FOR MEDICAL SCHEMES </a:t>
            </a:r>
          </a:p>
        </p:txBody>
      </p:sp>
      <p:sp>
        <p:nvSpPr>
          <p:cNvPr id="14" name="Rounded Rectangle 11">
            <a:extLst>
              <a:ext uri="{FF2B5EF4-FFF2-40B4-BE49-F238E27FC236}">
                <a16:creationId xmlns:a16="http://schemas.microsoft.com/office/drawing/2014/main" id="{A6E1B6DB-7C34-048B-5945-F89B77461CC9}"/>
              </a:ext>
            </a:extLst>
          </p:cNvPr>
          <p:cNvSpPr/>
          <p:nvPr/>
        </p:nvSpPr>
        <p:spPr>
          <a:xfrm rot="10800000" flipH="1">
            <a:off x="6201978" y="1908614"/>
            <a:ext cx="5604258" cy="4448347"/>
          </a:xfrm>
          <a:prstGeom prst="round2SameRect">
            <a:avLst>
              <a:gd name="adj1" fmla="val 8173"/>
              <a:gd name="adj2" fmla="val 0"/>
            </a:avLst>
          </a:prstGeom>
          <a:gradFill>
            <a:gsLst>
              <a:gs pos="0">
                <a:srgbClr val="FFFFFF"/>
              </a:gs>
              <a:gs pos="100000">
                <a:srgbClr val="FFFFFF">
                  <a:lumMod val="95000"/>
                </a:srgbClr>
              </a:gs>
            </a:gsLst>
            <a:lin ang="5400000" scaled="1"/>
          </a:gradFill>
          <a:ln w="12700">
            <a:solidFill>
              <a:srgbClr val="FFFFFF"/>
            </a:solidFill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txBody>
          <a:bodyPr wrap="square" lIns="0" tIns="36000" rIns="0" bIns="36000" rtlCol="0" anchor="ctr" anchorCtr="0">
            <a:noAutofit/>
          </a:bodyPr>
          <a:lstStyle/>
          <a:p>
            <a:pPr algn="ctr" defTabSz="457200"/>
            <a:endParaRPr lang="en-US" sz="1600" b="1" kern="0">
              <a:latin typeface="+mj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24F6325-34AF-F72D-5E76-E80A853C9E16}"/>
              </a:ext>
            </a:extLst>
          </p:cNvPr>
          <p:cNvSpPr txBox="1"/>
          <p:nvPr/>
        </p:nvSpPr>
        <p:spPr>
          <a:xfrm>
            <a:off x="6201978" y="1236699"/>
            <a:ext cx="5604258" cy="519427"/>
          </a:xfrm>
          <a:prstGeom prst="round2SameRect">
            <a:avLst/>
          </a:prstGeom>
          <a:gradFill>
            <a:gsLst>
              <a:gs pos="0">
                <a:srgbClr val="FFFFFF"/>
              </a:gs>
              <a:gs pos="100000">
                <a:srgbClr val="FFFFFF">
                  <a:lumMod val="95000"/>
                </a:srgbClr>
              </a:gs>
            </a:gsLst>
            <a:lin ang="5400000" scaled="1"/>
          </a:gradFill>
          <a:ln w="12700">
            <a:solidFill>
              <a:srgbClr val="FFFFFF"/>
            </a:solidFill>
          </a:ln>
          <a:effectLst>
            <a:outerShdw blurRad="50800" dist="38100" dir="2700000" algn="tl" rotWithShape="0">
              <a:schemeClr val="bg1">
                <a:lumMod val="75000"/>
                <a:alpha val="40000"/>
              </a:schemeClr>
            </a:outerShdw>
          </a:effectLst>
        </p:spPr>
        <p:txBody>
          <a:bodyPr wrap="square" lIns="36000" tIns="36000" rIns="36000" bIns="36000" rtlCol="0" anchor="ctr" anchorCtr="0">
            <a:noAutofit/>
          </a:bodyPr>
          <a:lstStyle/>
          <a:p>
            <a:pPr algn="ctr" defTabSz="457200">
              <a:defRPr/>
            </a:pPr>
            <a:r>
              <a:rPr lang="en-US" sz="1600" kern="0" spc="100" dirty="0">
                <a:latin typeface="+mj-lt"/>
              </a:rPr>
              <a:t>SIGNIFICANT ADVERSE SELECTION PRESSURES</a:t>
            </a:r>
          </a:p>
        </p:txBody>
      </p:sp>
      <p:pic>
        <p:nvPicPr>
          <p:cNvPr id="81" name="Picture 80" descr="A picture containing accessory, vector graphics&#10;&#10;Description automatically generated">
            <a:extLst>
              <a:ext uri="{FF2B5EF4-FFF2-40B4-BE49-F238E27FC236}">
                <a16:creationId xmlns:a16="http://schemas.microsoft.com/office/drawing/2014/main" id="{3D8A1D31-8C88-4A7E-B3C4-A6D6C085FA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022" y="2105574"/>
            <a:ext cx="3351946" cy="2522701"/>
          </a:xfrm>
          <a:prstGeom prst="rect">
            <a:avLst/>
          </a:prstGeom>
        </p:spPr>
      </p:pic>
      <p:graphicFrame>
        <p:nvGraphicFramePr>
          <p:cNvPr id="83" name="Object 82" hidden="1">
            <a:extLst>
              <a:ext uri="{FF2B5EF4-FFF2-40B4-BE49-F238E27FC236}">
                <a16:creationId xmlns:a16="http://schemas.microsoft.com/office/drawing/2014/main" id="{6F62F1B9-212D-44B8-AA2F-D681A7FE59FA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425" imgH="424" progId="TCLayout.ActiveDocument.1">
                  <p:embed/>
                </p:oleObj>
              </mc:Choice>
              <mc:Fallback>
                <p:oleObj name="think-cell Slide" r:id="rId4" imgW="425" imgH="424" progId="TCLayout.ActiveDocument.1">
                  <p:embed/>
                  <p:pic>
                    <p:nvPicPr>
                      <p:cNvPr id="83" name="Object 82" hidden="1">
                        <a:extLst>
                          <a:ext uri="{FF2B5EF4-FFF2-40B4-BE49-F238E27FC236}">
                            <a16:creationId xmlns:a16="http://schemas.microsoft.com/office/drawing/2014/main" id="{6F62F1B9-212D-44B8-AA2F-D681A7FE59F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F0946D74-A596-44E0-910B-33CE9EE9AAB2}"/>
              </a:ext>
            </a:extLst>
          </p:cNvPr>
          <p:cNvSpPr txBox="1"/>
          <p:nvPr/>
        </p:nvSpPr>
        <p:spPr>
          <a:xfrm rot="185497">
            <a:off x="1075712" y="2527248"/>
            <a:ext cx="2420942" cy="1870783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spcFirstLastPara="1" wrap="square" lIns="0" rIns="0" numCol="1" rtlCol="0">
            <a:prstTxWarp prst="textArchUp">
              <a:avLst>
                <a:gd name="adj" fmla="val 6164940"/>
              </a:avLst>
            </a:prstTxWarp>
            <a:spAutoFit/>
          </a:bodyPr>
          <a:lstStyle/>
          <a:p>
            <a:pPr marL="0" marR="0" lvl="0" indent="0" algn="ctr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300" normalizeH="0" baseline="0" noProof="0" dirty="0">
                <a:ln>
                  <a:noFill/>
                </a:ln>
                <a:solidFill>
                  <a:srgbClr val="292B2C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BOARD OF TRUSTEES</a:t>
            </a:r>
          </a:p>
        </p:txBody>
      </p:sp>
      <p:sp>
        <p:nvSpPr>
          <p:cNvPr id="8" name="Oval 6">
            <a:extLst>
              <a:ext uri="{FF2B5EF4-FFF2-40B4-BE49-F238E27FC236}">
                <a16:creationId xmlns:a16="http://schemas.microsoft.com/office/drawing/2014/main" id="{FC749BAE-5625-48FE-8203-DB5D5D6293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98585" y="2984825"/>
            <a:ext cx="1544821" cy="1525937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  <a:tileRect/>
          </a:gradFill>
          <a:ln w="12700">
            <a:solidFill>
              <a:srgbClr val="FFFFFF"/>
            </a:solidFill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txBody>
          <a:bodyPr wrap="square" lIns="36000" tIns="1008000" rIns="36000" bIns="0" rtlCol="0" anchor="b" anchorCtr="0">
            <a:noAutofit/>
          </a:bodyPr>
          <a:lstStyle/>
          <a:p>
            <a:pPr algn="ctr" defTabSz="457200"/>
            <a:r>
              <a:rPr lang="en-GB" sz="1600" b="1" dirty="0">
                <a:solidFill>
                  <a:prstClr val="white"/>
                </a:solidFill>
              </a:rPr>
              <a:t>Medical </a:t>
            </a:r>
          </a:p>
          <a:p>
            <a:pPr algn="ctr" defTabSz="457200"/>
            <a:r>
              <a:rPr lang="en-GB" sz="1600" b="1" dirty="0">
                <a:solidFill>
                  <a:prstClr val="white"/>
                </a:solidFill>
              </a:rPr>
              <a:t>Schemes</a:t>
            </a:r>
          </a:p>
        </p:txBody>
      </p:sp>
      <p:sp>
        <p:nvSpPr>
          <p:cNvPr id="78" name="Title 77">
            <a:extLst>
              <a:ext uri="{FF2B5EF4-FFF2-40B4-BE49-F238E27FC236}">
                <a16:creationId xmlns:a16="http://schemas.microsoft.com/office/drawing/2014/main" id="{75BE680B-7383-4954-8C4E-3DE5C12ACA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8936" y="388938"/>
            <a:ext cx="11417302" cy="342584"/>
          </a:xfrm>
        </p:spPr>
        <p:txBody>
          <a:bodyPr vert="horz"/>
          <a:lstStyle/>
          <a:p>
            <a:r>
              <a:rPr lang="en-ZA" dirty="0"/>
              <a:t>Regulatory environment | non profit funds with open enrolment and community rating | but no mandate</a:t>
            </a:r>
          </a:p>
        </p:txBody>
      </p:sp>
      <p:pic>
        <p:nvPicPr>
          <p:cNvPr id="90" name="Graphic 89">
            <a:extLst>
              <a:ext uri="{FF2B5EF4-FFF2-40B4-BE49-F238E27FC236}">
                <a16:creationId xmlns:a16="http://schemas.microsoft.com/office/drawing/2014/main" id="{F6B99463-8BB8-4D55-90C3-74DA1FD7C96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650830" y="2943713"/>
            <a:ext cx="1130058" cy="1608159"/>
          </a:xfrm>
          <a:prstGeom prst="roundRect">
            <a:avLst>
              <a:gd name="adj" fmla="val 0"/>
            </a:avLst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A42C515D-188A-9B45-F1E2-4127B72C3CAB}"/>
              </a:ext>
            </a:extLst>
          </p:cNvPr>
          <p:cNvGrpSpPr/>
          <p:nvPr/>
        </p:nvGrpSpPr>
        <p:grpSpPr>
          <a:xfrm>
            <a:off x="6859005" y="1971674"/>
            <a:ext cx="4290204" cy="4290204"/>
            <a:chOff x="7134681" y="1971674"/>
            <a:chExt cx="4290204" cy="4290204"/>
          </a:xfrm>
        </p:grpSpPr>
        <p:sp>
          <p:nvSpPr>
            <p:cNvPr id="94" name="Graphic 92">
              <a:extLst>
                <a:ext uri="{FF2B5EF4-FFF2-40B4-BE49-F238E27FC236}">
                  <a16:creationId xmlns:a16="http://schemas.microsoft.com/office/drawing/2014/main" id="{FB0833F6-A655-414A-81F5-1A93BA521053}"/>
                </a:ext>
              </a:extLst>
            </p:cNvPr>
            <p:cNvSpPr/>
            <p:nvPr/>
          </p:nvSpPr>
          <p:spPr>
            <a:xfrm>
              <a:off x="8403573" y="3240566"/>
              <a:ext cx="755646" cy="755646"/>
            </a:xfrm>
            <a:custGeom>
              <a:avLst/>
              <a:gdLst>
                <a:gd name="connsiteX0" fmla="*/ 755647 w 755646"/>
                <a:gd name="connsiteY0" fmla="*/ 278910 h 755646"/>
                <a:gd name="connsiteX1" fmla="*/ 755647 w 755646"/>
                <a:gd name="connsiteY1" fmla="*/ 0 h 755646"/>
                <a:gd name="connsiteX2" fmla="*/ 0 w 755646"/>
                <a:gd name="connsiteY2" fmla="*/ 755647 h 755646"/>
                <a:gd name="connsiteX3" fmla="*/ 278910 w 755646"/>
                <a:gd name="connsiteY3" fmla="*/ 755647 h 755646"/>
                <a:gd name="connsiteX4" fmla="*/ 755647 w 755646"/>
                <a:gd name="connsiteY4" fmla="*/ 278910 h 755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5646" h="755646">
                  <a:moveTo>
                    <a:pt x="755647" y="278910"/>
                  </a:moveTo>
                  <a:lnTo>
                    <a:pt x="755647" y="0"/>
                  </a:lnTo>
                  <a:cubicBezTo>
                    <a:pt x="371031" y="67499"/>
                    <a:pt x="67499" y="371031"/>
                    <a:pt x="0" y="755647"/>
                  </a:cubicBezTo>
                  <a:lnTo>
                    <a:pt x="278910" y="755647"/>
                  </a:lnTo>
                  <a:cubicBezTo>
                    <a:pt x="326881" y="515793"/>
                    <a:pt x="515793" y="326881"/>
                    <a:pt x="755647" y="278910"/>
                  </a:cubicBezTo>
                  <a:close/>
                </a:path>
              </a:pathLst>
            </a:custGeom>
            <a:solidFill>
              <a:schemeClr val="accent3"/>
            </a:solidFill>
            <a:ln w="4240" cap="flat">
              <a:solidFill>
                <a:schemeClr val="accent3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  <p:sp>
          <p:nvSpPr>
            <p:cNvPr id="95" name="Graphic 92">
              <a:extLst>
                <a:ext uri="{FF2B5EF4-FFF2-40B4-BE49-F238E27FC236}">
                  <a16:creationId xmlns:a16="http://schemas.microsoft.com/office/drawing/2014/main" id="{FB0833F6-A655-414A-81F5-1A93BA521053}"/>
                </a:ext>
              </a:extLst>
            </p:cNvPr>
            <p:cNvSpPr/>
            <p:nvPr/>
          </p:nvSpPr>
          <p:spPr>
            <a:xfrm>
              <a:off x="9400347" y="3240566"/>
              <a:ext cx="755646" cy="755646"/>
            </a:xfrm>
            <a:custGeom>
              <a:avLst/>
              <a:gdLst>
                <a:gd name="connsiteX0" fmla="*/ 476737 w 755646"/>
                <a:gd name="connsiteY0" fmla="*/ 755647 h 755646"/>
                <a:gd name="connsiteX1" fmla="*/ 755647 w 755646"/>
                <a:gd name="connsiteY1" fmla="*/ 755647 h 755646"/>
                <a:gd name="connsiteX2" fmla="*/ 0 w 755646"/>
                <a:gd name="connsiteY2" fmla="*/ 0 h 755646"/>
                <a:gd name="connsiteX3" fmla="*/ 0 w 755646"/>
                <a:gd name="connsiteY3" fmla="*/ 278910 h 755646"/>
                <a:gd name="connsiteX4" fmla="*/ 476737 w 755646"/>
                <a:gd name="connsiteY4" fmla="*/ 755647 h 755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5646" h="755646">
                  <a:moveTo>
                    <a:pt x="476737" y="755647"/>
                  </a:moveTo>
                  <a:lnTo>
                    <a:pt x="755647" y="755647"/>
                  </a:lnTo>
                  <a:cubicBezTo>
                    <a:pt x="688148" y="371031"/>
                    <a:pt x="384616" y="67499"/>
                    <a:pt x="0" y="0"/>
                  </a:cubicBezTo>
                  <a:lnTo>
                    <a:pt x="0" y="278910"/>
                  </a:lnTo>
                  <a:cubicBezTo>
                    <a:pt x="239854" y="326881"/>
                    <a:pt x="428766" y="515793"/>
                    <a:pt x="476737" y="755647"/>
                  </a:cubicBezTo>
                  <a:close/>
                </a:path>
              </a:pathLst>
            </a:custGeom>
            <a:solidFill>
              <a:schemeClr val="accent4"/>
            </a:solidFill>
            <a:ln w="4240" cap="flat">
              <a:solidFill>
                <a:schemeClr val="accent4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  <p:sp>
          <p:nvSpPr>
            <p:cNvPr id="96" name="Graphic 92">
              <a:extLst>
                <a:ext uri="{FF2B5EF4-FFF2-40B4-BE49-F238E27FC236}">
                  <a16:creationId xmlns:a16="http://schemas.microsoft.com/office/drawing/2014/main" id="{FB0833F6-A655-414A-81F5-1A93BA521053}"/>
                </a:ext>
              </a:extLst>
            </p:cNvPr>
            <p:cNvSpPr/>
            <p:nvPr/>
          </p:nvSpPr>
          <p:spPr>
            <a:xfrm>
              <a:off x="7134681" y="4237340"/>
              <a:ext cx="2024538" cy="2024538"/>
            </a:xfrm>
            <a:custGeom>
              <a:avLst/>
              <a:gdLst>
                <a:gd name="connsiteX0" fmla="*/ 2024539 w 2024538"/>
                <a:gd name="connsiteY0" fmla="*/ 755647 h 2024538"/>
                <a:gd name="connsiteX1" fmla="*/ 2024539 w 2024538"/>
                <a:gd name="connsiteY1" fmla="*/ 1822042 h 2024538"/>
                <a:gd name="connsiteX2" fmla="*/ 1822042 w 2024538"/>
                <a:gd name="connsiteY2" fmla="*/ 2024539 h 2024538"/>
                <a:gd name="connsiteX3" fmla="*/ 202496 w 2024538"/>
                <a:gd name="connsiteY3" fmla="*/ 2024539 h 2024538"/>
                <a:gd name="connsiteX4" fmla="*/ 0 w 2024538"/>
                <a:gd name="connsiteY4" fmla="*/ 1822042 h 2024538"/>
                <a:gd name="connsiteX5" fmla="*/ 0 w 2024538"/>
                <a:gd name="connsiteY5" fmla="*/ 202496 h 2024538"/>
                <a:gd name="connsiteX6" fmla="*/ 202496 w 2024538"/>
                <a:gd name="connsiteY6" fmla="*/ 0 h 2024538"/>
                <a:gd name="connsiteX7" fmla="*/ 1268892 w 2024538"/>
                <a:gd name="connsiteY7" fmla="*/ 0 h 2024538"/>
                <a:gd name="connsiteX8" fmla="*/ 2024539 w 2024538"/>
                <a:gd name="connsiteY8" fmla="*/ 755647 h 2024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24538" h="2024538">
                  <a:moveTo>
                    <a:pt x="2024539" y="755647"/>
                  </a:moveTo>
                  <a:lnTo>
                    <a:pt x="2024539" y="1822042"/>
                  </a:lnTo>
                  <a:cubicBezTo>
                    <a:pt x="2024539" y="1933691"/>
                    <a:pt x="1933691" y="2024539"/>
                    <a:pt x="1822042" y="2024539"/>
                  </a:cubicBezTo>
                  <a:lnTo>
                    <a:pt x="202496" y="2024539"/>
                  </a:lnTo>
                  <a:cubicBezTo>
                    <a:pt x="90847" y="2024539"/>
                    <a:pt x="0" y="1933691"/>
                    <a:pt x="0" y="1822042"/>
                  </a:cubicBezTo>
                  <a:lnTo>
                    <a:pt x="0" y="202496"/>
                  </a:lnTo>
                  <a:cubicBezTo>
                    <a:pt x="0" y="90847"/>
                    <a:pt x="90847" y="0"/>
                    <a:pt x="202496" y="0"/>
                  </a:cubicBezTo>
                  <a:lnTo>
                    <a:pt x="1268892" y="0"/>
                  </a:lnTo>
                  <a:cubicBezTo>
                    <a:pt x="1336391" y="384616"/>
                    <a:pt x="1639923" y="688148"/>
                    <a:pt x="2024539" y="755647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4240" cap="flat">
              <a:solidFill>
                <a:schemeClr val="accent6"/>
              </a:solidFill>
              <a:prstDash val="solid"/>
              <a:miter/>
            </a:ln>
          </p:spPr>
          <p:txBody>
            <a:bodyPr lIns="36000" tIns="36000" rIns="36000" bIns="216000" rtlCol="0" anchor="b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Open Sans"/>
                  <a:ea typeface="+mn-ea"/>
                  <a:cs typeface="+mn-cs"/>
                </a:rPr>
                <a:t>Strict solvency 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Open Sans"/>
                  <a:ea typeface="+mn-ea"/>
                  <a:cs typeface="+mn-cs"/>
                </a:rPr>
                <a:t>regulations</a:t>
              </a:r>
            </a:p>
          </p:txBody>
        </p:sp>
        <p:sp>
          <p:nvSpPr>
            <p:cNvPr id="97" name="Graphic 92">
              <a:extLst>
                <a:ext uri="{FF2B5EF4-FFF2-40B4-BE49-F238E27FC236}">
                  <a16:creationId xmlns:a16="http://schemas.microsoft.com/office/drawing/2014/main" id="{FB0833F6-A655-414A-81F5-1A93BA521053}"/>
                </a:ext>
              </a:extLst>
            </p:cNvPr>
            <p:cNvSpPr/>
            <p:nvPr/>
          </p:nvSpPr>
          <p:spPr>
            <a:xfrm>
              <a:off x="8403572" y="4237340"/>
              <a:ext cx="755646" cy="755646"/>
            </a:xfrm>
            <a:custGeom>
              <a:avLst/>
              <a:gdLst>
                <a:gd name="connsiteX0" fmla="*/ 278910 w 755646"/>
                <a:gd name="connsiteY0" fmla="*/ 0 h 755646"/>
                <a:gd name="connsiteX1" fmla="*/ 0 w 755646"/>
                <a:gd name="connsiteY1" fmla="*/ 0 h 755646"/>
                <a:gd name="connsiteX2" fmla="*/ 755647 w 755646"/>
                <a:gd name="connsiteY2" fmla="*/ 755647 h 755646"/>
                <a:gd name="connsiteX3" fmla="*/ 755647 w 755646"/>
                <a:gd name="connsiteY3" fmla="*/ 476737 h 755646"/>
                <a:gd name="connsiteX4" fmla="*/ 278910 w 755646"/>
                <a:gd name="connsiteY4" fmla="*/ 0 h 755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5646" h="755646">
                  <a:moveTo>
                    <a:pt x="278910" y="0"/>
                  </a:moveTo>
                  <a:lnTo>
                    <a:pt x="0" y="0"/>
                  </a:lnTo>
                  <a:cubicBezTo>
                    <a:pt x="67499" y="384616"/>
                    <a:pt x="371031" y="688148"/>
                    <a:pt x="755647" y="755647"/>
                  </a:cubicBezTo>
                  <a:lnTo>
                    <a:pt x="755647" y="476737"/>
                  </a:lnTo>
                  <a:cubicBezTo>
                    <a:pt x="515793" y="428766"/>
                    <a:pt x="326881" y="239854"/>
                    <a:pt x="278910" y="0"/>
                  </a:cubicBezTo>
                  <a:close/>
                </a:path>
              </a:pathLst>
            </a:custGeom>
            <a:solidFill>
              <a:schemeClr val="accent6"/>
            </a:solidFill>
            <a:ln w="4240" cap="flat">
              <a:solidFill>
                <a:schemeClr val="accent6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  <p:sp>
          <p:nvSpPr>
            <p:cNvPr id="98" name="Graphic 92">
              <a:extLst>
                <a:ext uri="{FF2B5EF4-FFF2-40B4-BE49-F238E27FC236}">
                  <a16:creationId xmlns:a16="http://schemas.microsoft.com/office/drawing/2014/main" id="{FB0833F6-A655-414A-81F5-1A93BA521053}"/>
                </a:ext>
              </a:extLst>
            </p:cNvPr>
            <p:cNvSpPr/>
            <p:nvPr/>
          </p:nvSpPr>
          <p:spPr>
            <a:xfrm>
              <a:off x="9400347" y="4237340"/>
              <a:ext cx="2024538" cy="2024538"/>
            </a:xfrm>
            <a:custGeom>
              <a:avLst/>
              <a:gdLst>
                <a:gd name="connsiteX0" fmla="*/ 0 w 2024538"/>
                <a:gd name="connsiteY0" fmla="*/ 755647 h 2024538"/>
                <a:gd name="connsiteX1" fmla="*/ 0 w 2024538"/>
                <a:gd name="connsiteY1" fmla="*/ 1822042 h 2024538"/>
                <a:gd name="connsiteX2" fmla="*/ 202496 w 2024538"/>
                <a:gd name="connsiteY2" fmla="*/ 2024539 h 2024538"/>
                <a:gd name="connsiteX3" fmla="*/ 1822042 w 2024538"/>
                <a:gd name="connsiteY3" fmla="*/ 2024539 h 2024538"/>
                <a:gd name="connsiteX4" fmla="*/ 2024539 w 2024538"/>
                <a:gd name="connsiteY4" fmla="*/ 1822042 h 2024538"/>
                <a:gd name="connsiteX5" fmla="*/ 2024539 w 2024538"/>
                <a:gd name="connsiteY5" fmla="*/ 202496 h 2024538"/>
                <a:gd name="connsiteX6" fmla="*/ 1822042 w 2024538"/>
                <a:gd name="connsiteY6" fmla="*/ 0 h 2024538"/>
                <a:gd name="connsiteX7" fmla="*/ 755647 w 2024538"/>
                <a:gd name="connsiteY7" fmla="*/ 0 h 2024538"/>
                <a:gd name="connsiteX8" fmla="*/ 0 w 2024538"/>
                <a:gd name="connsiteY8" fmla="*/ 755647 h 2024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24538" h="2024538">
                  <a:moveTo>
                    <a:pt x="0" y="755647"/>
                  </a:moveTo>
                  <a:lnTo>
                    <a:pt x="0" y="1822042"/>
                  </a:lnTo>
                  <a:cubicBezTo>
                    <a:pt x="0" y="1933691"/>
                    <a:pt x="90847" y="2024539"/>
                    <a:pt x="202496" y="2024539"/>
                  </a:cubicBezTo>
                  <a:lnTo>
                    <a:pt x="1822042" y="2024539"/>
                  </a:lnTo>
                  <a:cubicBezTo>
                    <a:pt x="1933691" y="2024539"/>
                    <a:pt x="2024539" y="1933691"/>
                    <a:pt x="2024539" y="1822042"/>
                  </a:cubicBezTo>
                  <a:lnTo>
                    <a:pt x="2024539" y="202496"/>
                  </a:lnTo>
                  <a:cubicBezTo>
                    <a:pt x="2024539" y="90847"/>
                    <a:pt x="1933691" y="0"/>
                    <a:pt x="1822042" y="0"/>
                  </a:cubicBezTo>
                  <a:lnTo>
                    <a:pt x="755647" y="0"/>
                  </a:lnTo>
                  <a:cubicBezTo>
                    <a:pt x="688148" y="384616"/>
                    <a:pt x="384616" y="688148"/>
                    <a:pt x="0" y="755647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4240" cap="flat">
              <a:solidFill>
                <a:srgbClr val="1EBEAA"/>
              </a:solidFill>
              <a:prstDash val="solid"/>
              <a:miter/>
            </a:ln>
          </p:spPr>
          <p:txBody>
            <a:bodyPr lIns="36000" tIns="36000" rIns="36000" bIns="216000" rtlCol="0" anchor="b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Open Sans"/>
                  <a:ea typeface="+mn-ea"/>
                  <a:cs typeface="+mn-cs"/>
                </a:rPr>
                <a:t>&gt;300 Prescribed Minimum Benefits</a:t>
              </a:r>
            </a:p>
          </p:txBody>
        </p:sp>
        <p:sp>
          <p:nvSpPr>
            <p:cNvPr id="99" name="Graphic 92">
              <a:extLst>
                <a:ext uri="{FF2B5EF4-FFF2-40B4-BE49-F238E27FC236}">
                  <a16:creationId xmlns:a16="http://schemas.microsoft.com/office/drawing/2014/main" id="{FB0833F6-A655-414A-81F5-1A93BA521053}"/>
                </a:ext>
              </a:extLst>
            </p:cNvPr>
            <p:cNvSpPr/>
            <p:nvPr/>
          </p:nvSpPr>
          <p:spPr>
            <a:xfrm>
              <a:off x="9400347" y="4237340"/>
              <a:ext cx="755646" cy="755646"/>
            </a:xfrm>
            <a:custGeom>
              <a:avLst/>
              <a:gdLst>
                <a:gd name="connsiteX0" fmla="*/ 0 w 755646"/>
                <a:gd name="connsiteY0" fmla="*/ 476737 h 755646"/>
                <a:gd name="connsiteX1" fmla="*/ 0 w 755646"/>
                <a:gd name="connsiteY1" fmla="*/ 755647 h 755646"/>
                <a:gd name="connsiteX2" fmla="*/ 755647 w 755646"/>
                <a:gd name="connsiteY2" fmla="*/ 0 h 755646"/>
                <a:gd name="connsiteX3" fmla="*/ 476737 w 755646"/>
                <a:gd name="connsiteY3" fmla="*/ 0 h 755646"/>
                <a:gd name="connsiteX4" fmla="*/ 0 w 755646"/>
                <a:gd name="connsiteY4" fmla="*/ 476737 h 755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5646" h="755646">
                  <a:moveTo>
                    <a:pt x="0" y="476737"/>
                  </a:moveTo>
                  <a:lnTo>
                    <a:pt x="0" y="755647"/>
                  </a:lnTo>
                  <a:cubicBezTo>
                    <a:pt x="384616" y="688148"/>
                    <a:pt x="688148" y="384616"/>
                    <a:pt x="755647" y="0"/>
                  </a:cubicBezTo>
                  <a:lnTo>
                    <a:pt x="476737" y="0"/>
                  </a:lnTo>
                  <a:cubicBezTo>
                    <a:pt x="428766" y="239854"/>
                    <a:pt x="239854" y="428766"/>
                    <a:pt x="0" y="476737"/>
                  </a:cubicBezTo>
                  <a:close/>
                </a:path>
              </a:pathLst>
            </a:custGeom>
            <a:solidFill>
              <a:srgbClr val="1EBEAA"/>
            </a:solidFill>
            <a:ln w="4240" cap="flat">
              <a:solidFill>
                <a:srgbClr val="1EBEAA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  <p:sp>
          <p:nvSpPr>
            <p:cNvPr id="100" name="Graphic 92">
              <a:extLst>
                <a:ext uri="{FF2B5EF4-FFF2-40B4-BE49-F238E27FC236}">
                  <a16:creationId xmlns:a16="http://schemas.microsoft.com/office/drawing/2014/main" id="{FB0833F6-A655-414A-81F5-1A93BA521053}"/>
                </a:ext>
              </a:extLst>
            </p:cNvPr>
            <p:cNvSpPr/>
            <p:nvPr/>
          </p:nvSpPr>
          <p:spPr>
            <a:xfrm>
              <a:off x="9400347" y="1971674"/>
              <a:ext cx="2024538" cy="2024538"/>
            </a:xfrm>
            <a:custGeom>
              <a:avLst/>
              <a:gdLst>
                <a:gd name="connsiteX0" fmla="*/ 0 w 2024538"/>
                <a:gd name="connsiteY0" fmla="*/ 1268892 h 2024538"/>
                <a:gd name="connsiteX1" fmla="*/ 0 w 2024538"/>
                <a:gd name="connsiteY1" fmla="*/ 202496 h 2024538"/>
                <a:gd name="connsiteX2" fmla="*/ 202496 w 2024538"/>
                <a:gd name="connsiteY2" fmla="*/ 0 h 2024538"/>
                <a:gd name="connsiteX3" fmla="*/ 1822042 w 2024538"/>
                <a:gd name="connsiteY3" fmla="*/ 0 h 2024538"/>
                <a:gd name="connsiteX4" fmla="*/ 2024539 w 2024538"/>
                <a:gd name="connsiteY4" fmla="*/ 202496 h 2024538"/>
                <a:gd name="connsiteX5" fmla="*/ 2024539 w 2024538"/>
                <a:gd name="connsiteY5" fmla="*/ 1822042 h 2024538"/>
                <a:gd name="connsiteX6" fmla="*/ 1822042 w 2024538"/>
                <a:gd name="connsiteY6" fmla="*/ 2024539 h 2024538"/>
                <a:gd name="connsiteX7" fmla="*/ 755647 w 2024538"/>
                <a:gd name="connsiteY7" fmla="*/ 2024539 h 2024538"/>
                <a:gd name="connsiteX8" fmla="*/ 0 w 2024538"/>
                <a:gd name="connsiteY8" fmla="*/ 1268892 h 2024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24538" h="2024538">
                  <a:moveTo>
                    <a:pt x="0" y="1268892"/>
                  </a:moveTo>
                  <a:lnTo>
                    <a:pt x="0" y="202496"/>
                  </a:lnTo>
                  <a:cubicBezTo>
                    <a:pt x="0" y="90847"/>
                    <a:pt x="90847" y="0"/>
                    <a:pt x="202496" y="0"/>
                  </a:cubicBezTo>
                  <a:lnTo>
                    <a:pt x="1822042" y="0"/>
                  </a:lnTo>
                  <a:cubicBezTo>
                    <a:pt x="1933691" y="0"/>
                    <a:pt x="2024539" y="90847"/>
                    <a:pt x="2024539" y="202496"/>
                  </a:cubicBezTo>
                  <a:lnTo>
                    <a:pt x="2024539" y="1822042"/>
                  </a:lnTo>
                  <a:cubicBezTo>
                    <a:pt x="2024539" y="1933691"/>
                    <a:pt x="1933691" y="2024539"/>
                    <a:pt x="1822042" y="2024539"/>
                  </a:cubicBezTo>
                  <a:lnTo>
                    <a:pt x="755647" y="2024539"/>
                  </a:lnTo>
                  <a:cubicBezTo>
                    <a:pt x="688148" y="1639923"/>
                    <a:pt x="384616" y="1336391"/>
                    <a:pt x="0" y="126889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4240" cap="flat">
              <a:solidFill>
                <a:schemeClr val="accent4"/>
              </a:solidFill>
              <a:prstDash val="solid"/>
              <a:miter/>
            </a:ln>
          </p:spPr>
          <p:txBody>
            <a:bodyPr lIns="36000" tIns="180000" rIns="36000" bIns="72000" rtlCol="0" anchor="t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Open Sans"/>
                  <a:ea typeface="+mn-ea"/>
                  <a:cs typeface="+mn-cs"/>
                </a:rPr>
                <a:t>Community</a:t>
              </a:r>
              <a:b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Open Sans"/>
                  <a:ea typeface="+mn-ea"/>
                  <a:cs typeface="+mn-cs"/>
                </a:rPr>
              </a:b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Open Sans"/>
                  <a:ea typeface="+mn-ea"/>
                  <a:cs typeface="+mn-cs"/>
                </a:rPr>
                <a:t>rating</a:t>
              </a:r>
            </a:p>
          </p:txBody>
        </p:sp>
        <p:sp>
          <p:nvSpPr>
            <p:cNvPr id="101" name="Graphic 92">
              <a:extLst>
                <a:ext uri="{FF2B5EF4-FFF2-40B4-BE49-F238E27FC236}">
                  <a16:creationId xmlns:a16="http://schemas.microsoft.com/office/drawing/2014/main" id="{FB0833F6-A655-414A-81F5-1A93BA521053}"/>
                </a:ext>
              </a:extLst>
            </p:cNvPr>
            <p:cNvSpPr/>
            <p:nvPr/>
          </p:nvSpPr>
          <p:spPr>
            <a:xfrm>
              <a:off x="7134681" y="1971674"/>
              <a:ext cx="2024538" cy="2024538"/>
            </a:xfrm>
            <a:custGeom>
              <a:avLst/>
              <a:gdLst>
                <a:gd name="connsiteX0" fmla="*/ 2024539 w 2024538"/>
                <a:gd name="connsiteY0" fmla="*/ 1268892 h 2024538"/>
                <a:gd name="connsiteX1" fmla="*/ 2024539 w 2024538"/>
                <a:gd name="connsiteY1" fmla="*/ 202496 h 2024538"/>
                <a:gd name="connsiteX2" fmla="*/ 1822042 w 2024538"/>
                <a:gd name="connsiteY2" fmla="*/ 0 h 2024538"/>
                <a:gd name="connsiteX3" fmla="*/ 202496 w 2024538"/>
                <a:gd name="connsiteY3" fmla="*/ 0 h 2024538"/>
                <a:gd name="connsiteX4" fmla="*/ 0 w 2024538"/>
                <a:gd name="connsiteY4" fmla="*/ 202496 h 2024538"/>
                <a:gd name="connsiteX5" fmla="*/ 0 w 2024538"/>
                <a:gd name="connsiteY5" fmla="*/ 1822042 h 2024538"/>
                <a:gd name="connsiteX6" fmla="*/ 202496 w 2024538"/>
                <a:gd name="connsiteY6" fmla="*/ 2024539 h 2024538"/>
                <a:gd name="connsiteX7" fmla="*/ 1268892 w 2024538"/>
                <a:gd name="connsiteY7" fmla="*/ 2024539 h 2024538"/>
                <a:gd name="connsiteX8" fmla="*/ 2024539 w 2024538"/>
                <a:gd name="connsiteY8" fmla="*/ 1268892 h 2024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24538" h="2024538">
                  <a:moveTo>
                    <a:pt x="2024539" y="1268892"/>
                  </a:moveTo>
                  <a:lnTo>
                    <a:pt x="2024539" y="202496"/>
                  </a:lnTo>
                  <a:cubicBezTo>
                    <a:pt x="2024539" y="90847"/>
                    <a:pt x="1933691" y="0"/>
                    <a:pt x="1822042" y="0"/>
                  </a:cubicBezTo>
                  <a:lnTo>
                    <a:pt x="202496" y="0"/>
                  </a:lnTo>
                  <a:cubicBezTo>
                    <a:pt x="90847" y="0"/>
                    <a:pt x="0" y="90847"/>
                    <a:pt x="0" y="202496"/>
                  </a:cubicBezTo>
                  <a:lnTo>
                    <a:pt x="0" y="1822042"/>
                  </a:lnTo>
                  <a:cubicBezTo>
                    <a:pt x="0" y="1933691"/>
                    <a:pt x="90847" y="2024539"/>
                    <a:pt x="202496" y="2024539"/>
                  </a:cubicBezTo>
                  <a:lnTo>
                    <a:pt x="1268892" y="2024539"/>
                  </a:lnTo>
                  <a:cubicBezTo>
                    <a:pt x="1336391" y="1639923"/>
                    <a:pt x="1639923" y="1336391"/>
                    <a:pt x="2024539" y="126889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4240" cap="flat">
              <a:solidFill>
                <a:schemeClr val="accent3"/>
              </a:solidFill>
              <a:prstDash val="solid"/>
              <a:miter/>
            </a:ln>
          </p:spPr>
          <p:txBody>
            <a:bodyPr lIns="36000" tIns="180000" rIns="36000" bIns="72000" rtlCol="0" anchor="t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4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Open Sans"/>
                  <a:ea typeface="+mn-ea"/>
                  <a:cs typeface="+mn-cs"/>
                </a:rPr>
                <a:t>Open enrolment; Guaranteed acceptance;</a:t>
              </a:r>
              <a:br>
                <a:rPr kumimoji="0" lang="en-ZA" sz="14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Open Sans"/>
                  <a:ea typeface="+mn-ea"/>
                  <a:cs typeface="+mn-cs"/>
                </a:rPr>
              </a:br>
              <a:r>
                <a:rPr kumimoji="0" lang="en-ZA" sz="14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Open Sans"/>
                  <a:ea typeface="+mn-ea"/>
                  <a:cs typeface="+mn-cs"/>
                </a:rPr>
                <a:t>limited underwriting</a:t>
              </a:r>
            </a:p>
          </p:txBody>
        </p:sp>
        <p:pic>
          <p:nvPicPr>
            <p:cNvPr id="103" name="Graphic 102">
              <a:extLst>
                <a:ext uri="{FF2B5EF4-FFF2-40B4-BE49-F238E27FC236}">
                  <a16:creationId xmlns:a16="http://schemas.microsoft.com/office/drawing/2014/main" id="{56867B8C-1E9E-4EF2-8B5D-819D7673699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7769127" y="3042544"/>
              <a:ext cx="755646" cy="755646"/>
            </a:xfrm>
            <a:prstGeom prst="rect">
              <a:avLst/>
            </a:prstGeom>
          </p:spPr>
        </p:pic>
        <p:pic>
          <p:nvPicPr>
            <p:cNvPr id="105" name="Graphic 104">
              <a:extLst>
                <a:ext uri="{FF2B5EF4-FFF2-40B4-BE49-F238E27FC236}">
                  <a16:creationId xmlns:a16="http://schemas.microsoft.com/office/drawing/2014/main" id="{50323888-9C8C-4793-B7BA-E51F9CC81CAE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10041843" y="3042544"/>
              <a:ext cx="741547" cy="741547"/>
            </a:xfrm>
            <a:prstGeom prst="rect">
              <a:avLst/>
            </a:prstGeom>
          </p:spPr>
        </p:pic>
        <p:sp>
          <p:nvSpPr>
            <p:cNvPr id="107" name="Star: 10 Points 106">
              <a:extLst>
                <a:ext uri="{FF2B5EF4-FFF2-40B4-BE49-F238E27FC236}">
                  <a16:creationId xmlns:a16="http://schemas.microsoft.com/office/drawing/2014/main" id="{8D191958-2DFA-49AC-8F08-5C7F78248220}"/>
                </a:ext>
              </a:extLst>
            </p:cNvPr>
            <p:cNvSpPr/>
            <p:nvPr/>
          </p:nvSpPr>
          <p:spPr>
            <a:xfrm>
              <a:off x="7851769" y="4558202"/>
              <a:ext cx="590362" cy="590362"/>
            </a:xfrm>
            <a:prstGeom prst="star10">
              <a:avLst>
                <a:gd name="adj" fmla="val 38635"/>
                <a:gd name="hf" fmla="val 105146"/>
              </a:avLst>
            </a:prstGeom>
            <a:noFill/>
            <a:ln w="9525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9440E8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rPr>
                <a:t>25%</a:t>
              </a:r>
              <a:endParaRPr kumimoji="0" lang="en-ZA" sz="1200" b="0" i="0" u="none" strike="noStrike" kern="1200" cap="none" spc="0" normalizeH="0" baseline="0" noProof="0" dirty="0">
                <a:ln>
                  <a:noFill/>
                </a:ln>
                <a:solidFill>
                  <a:srgbClr val="9440E8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  <p:pic>
          <p:nvPicPr>
            <p:cNvPr id="111" name="Graphic 110">
              <a:extLst>
                <a:ext uri="{FF2B5EF4-FFF2-40B4-BE49-F238E27FC236}">
                  <a16:creationId xmlns:a16="http://schemas.microsoft.com/office/drawing/2014/main" id="{F6D6B5BF-BFAA-4C05-A9E7-08F9E7ACC851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9960856" y="4401623"/>
              <a:ext cx="903520" cy="903520"/>
            </a:xfrm>
            <a:prstGeom prst="rect">
              <a:avLst/>
            </a:prstGeom>
          </p:spPr>
        </p:pic>
      </p:grpSp>
      <p:pic>
        <p:nvPicPr>
          <p:cNvPr id="20" name="Graphic 19">
            <a:extLst>
              <a:ext uri="{FF2B5EF4-FFF2-40B4-BE49-F238E27FC236}">
                <a16:creationId xmlns:a16="http://schemas.microsoft.com/office/drawing/2014/main" id="{1006E7D4-0338-011A-38AD-40C9FB68F75B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1992218" y="3133642"/>
            <a:ext cx="581074" cy="581074"/>
          </a:xfrm>
          <a:prstGeom prst="rect">
            <a:avLst/>
          </a:prstGeom>
        </p:spPr>
      </p:pic>
      <p:sp>
        <p:nvSpPr>
          <p:cNvPr id="22" name="Isosceles Triangle 21">
            <a:extLst>
              <a:ext uri="{FF2B5EF4-FFF2-40B4-BE49-F238E27FC236}">
                <a16:creationId xmlns:a16="http://schemas.microsoft.com/office/drawing/2014/main" id="{84343960-D502-125C-8802-F116324028A1}"/>
              </a:ext>
            </a:extLst>
          </p:cNvPr>
          <p:cNvSpPr/>
          <p:nvPr/>
        </p:nvSpPr>
        <p:spPr>
          <a:xfrm rot="16200000">
            <a:off x="4240581" y="3670728"/>
            <a:ext cx="527538" cy="154128"/>
          </a:xfrm>
          <a:prstGeom prst="triangl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9952BBAA-B2C3-705C-F4D3-03511B64D052}"/>
              </a:ext>
            </a:extLst>
          </p:cNvPr>
          <p:cNvGrpSpPr/>
          <p:nvPr/>
        </p:nvGrpSpPr>
        <p:grpSpPr>
          <a:xfrm>
            <a:off x="863811" y="4809961"/>
            <a:ext cx="2814369" cy="746989"/>
            <a:chOff x="863811" y="4809961"/>
            <a:chExt cx="2814369" cy="746989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24F32743-2BED-C528-3E73-4469DC1906BB}"/>
                </a:ext>
              </a:extLst>
            </p:cNvPr>
            <p:cNvGrpSpPr/>
            <p:nvPr/>
          </p:nvGrpSpPr>
          <p:grpSpPr>
            <a:xfrm>
              <a:off x="863811" y="5031549"/>
              <a:ext cx="2814369" cy="525401"/>
              <a:chOff x="978164" y="5130550"/>
              <a:chExt cx="2814369" cy="525401"/>
            </a:xfrm>
          </p:grpSpPr>
          <p:sp>
            <p:nvSpPr>
              <p:cNvPr id="9" name="Text Box 20">
                <a:extLst>
                  <a:ext uri="{FF2B5EF4-FFF2-40B4-BE49-F238E27FC236}">
                    <a16:creationId xmlns:a16="http://schemas.microsoft.com/office/drawing/2014/main" id="{F7C97204-34DC-4E5A-B3BA-032586B15F2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78164" y="5130550"/>
                <a:ext cx="1368869" cy="52540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36000" tIns="36000" rIns="36000" bIns="36000">
                <a:noAutofit/>
              </a:bodyPr>
              <a:lstStyle/>
              <a:p>
                <a:pPr marL="0" marR="0" lvl="0" indent="0" algn="ctr" defTabSz="609585" rtl="0" eaLnBrk="0" fontAlgn="auto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200" b="0" i="0" u="none" strike="noStrike" kern="0" cap="none" spc="0" normalizeH="0" baseline="0" noProof="0">
                    <a:ln>
                      <a:noFill/>
                    </a:ln>
                    <a:effectLst/>
                    <a:uLnTx/>
                    <a:uFillTx/>
                    <a:latin typeface="Open Sans"/>
                    <a:ea typeface="+mn-ea"/>
                    <a:cs typeface="Arial" pitchFamily="34" charset="0"/>
                  </a:rPr>
                  <a:t>Administration fees</a:t>
                </a:r>
              </a:p>
            </p:txBody>
          </p:sp>
          <p:sp>
            <p:nvSpPr>
              <p:cNvPr id="10" name="Text Box 20">
                <a:extLst>
                  <a:ext uri="{FF2B5EF4-FFF2-40B4-BE49-F238E27FC236}">
                    <a16:creationId xmlns:a16="http://schemas.microsoft.com/office/drawing/2014/main" id="{F75DB9A2-7D73-44B0-8185-27CEDA99608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347033" y="5130550"/>
                <a:ext cx="1445500" cy="52540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36000" tIns="36000" rIns="36000" bIns="36000">
                <a:noAutofit/>
              </a:bodyPr>
              <a:lstStyle/>
              <a:p>
                <a:pPr marL="0" marR="0" lvl="0" indent="0" algn="ctr" defTabSz="609585" rtl="0" eaLnBrk="0" fontAlgn="auto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200" b="0" i="0" u="none" strike="noStrike" kern="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Open Sans"/>
                    <a:ea typeface="+mn-ea"/>
                    <a:cs typeface="Arial" pitchFamily="34" charset="0"/>
                  </a:rPr>
                  <a:t>Administration</a:t>
                </a:r>
                <a:br>
                  <a:rPr kumimoji="0" lang="en-GB" sz="1200" b="0" i="0" u="none" strike="noStrike" kern="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Open Sans"/>
                    <a:ea typeface="+mn-ea"/>
                    <a:cs typeface="Arial" pitchFamily="34" charset="0"/>
                  </a:rPr>
                </a:br>
                <a:r>
                  <a:rPr kumimoji="0" lang="en-GB" sz="1200" b="0" i="0" u="none" strike="noStrike" kern="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Open Sans"/>
                    <a:ea typeface="+mn-ea"/>
                    <a:cs typeface="Arial" pitchFamily="34" charset="0"/>
                  </a:rPr>
                  <a:t>&amp; managed care</a:t>
                </a:r>
                <a:br>
                  <a:rPr kumimoji="0" lang="en-GB" sz="1200" b="0" i="0" u="none" strike="noStrike" kern="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Open Sans"/>
                    <a:ea typeface="+mn-ea"/>
                    <a:cs typeface="Arial" pitchFamily="34" charset="0"/>
                  </a:rPr>
                </a:br>
                <a:r>
                  <a:rPr kumimoji="0" lang="en-GB" sz="1200" b="0" i="0" u="none" strike="noStrike" kern="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Open Sans"/>
                    <a:ea typeface="+mn-ea"/>
                    <a:cs typeface="Arial" pitchFamily="34" charset="0"/>
                  </a:rPr>
                  <a:t>services</a:t>
                </a:r>
              </a:p>
            </p:txBody>
          </p:sp>
        </p:grpSp>
        <p:sp>
          <p:nvSpPr>
            <p:cNvPr id="23" name="Isosceles Triangle 22">
              <a:extLst>
                <a:ext uri="{FF2B5EF4-FFF2-40B4-BE49-F238E27FC236}">
                  <a16:creationId xmlns:a16="http://schemas.microsoft.com/office/drawing/2014/main" id="{D9F44B70-DE08-90D5-9340-E77BAE045126}"/>
                </a:ext>
              </a:extLst>
            </p:cNvPr>
            <p:cNvSpPr/>
            <p:nvPr/>
          </p:nvSpPr>
          <p:spPr>
            <a:xfrm>
              <a:off x="2691661" y="4809961"/>
              <a:ext cx="527538" cy="154128"/>
            </a:xfrm>
            <a:prstGeom prst="triangl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sp>
          <p:nvSpPr>
            <p:cNvPr id="24" name="Isosceles Triangle 23">
              <a:extLst>
                <a:ext uri="{FF2B5EF4-FFF2-40B4-BE49-F238E27FC236}">
                  <a16:creationId xmlns:a16="http://schemas.microsoft.com/office/drawing/2014/main" id="{F6C960DF-7574-669F-592D-C019D5F693C5}"/>
                </a:ext>
              </a:extLst>
            </p:cNvPr>
            <p:cNvSpPr/>
            <p:nvPr/>
          </p:nvSpPr>
          <p:spPr>
            <a:xfrm rot="10800000">
              <a:off x="1284476" y="4809961"/>
              <a:ext cx="527538" cy="154128"/>
            </a:xfrm>
            <a:prstGeom prst="triangl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</p:grpSp>
      <p:pic>
        <p:nvPicPr>
          <p:cNvPr id="27" name="Picture 26" descr="A blue text on a white background&#10;&#10;Description automatically generated">
            <a:extLst>
              <a:ext uri="{FF2B5EF4-FFF2-40B4-BE49-F238E27FC236}">
                <a16:creationId xmlns:a16="http://schemas.microsoft.com/office/drawing/2014/main" id="{8F693D91-9E26-39EE-A073-86984ACCD490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560005" y="5743988"/>
            <a:ext cx="1445500" cy="442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68076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0" descr="Enthusiastic People www.redforts.com">
            <a:extLst>
              <a:ext uri="{FF2B5EF4-FFF2-40B4-BE49-F238E27FC236}">
                <a16:creationId xmlns:a16="http://schemas.microsoft.com/office/drawing/2014/main" id="{A071E11F-0E4B-8071-174B-12D248F1389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/>
          <a:srcRect b="17891"/>
          <a:stretch/>
        </p:blipFill>
        <p:spPr bwMode="auto">
          <a:xfrm>
            <a:off x="383757" y="2111368"/>
            <a:ext cx="2190231" cy="1658876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5F367745-F027-C5BD-5AB0-98311411AAD4}"/>
              </a:ext>
            </a:extLst>
          </p:cNvPr>
          <p:cNvSpPr/>
          <p:nvPr/>
        </p:nvSpPr>
        <p:spPr>
          <a:xfrm>
            <a:off x="2690848" y="2111368"/>
            <a:ext cx="2188800" cy="165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EF4C7B8-353D-3B08-F552-FAB9C2E34FC9}"/>
              </a:ext>
            </a:extLst>
          </p:cNvPr>
          <p:cNvSpPr/>
          <p:nvPr/>
        </p:nvSpPr>
        <p:spPr>
          <a:xfrm>
            <a:off x="4996508" y="2111368"/>
            <a:ext cx="2188800" cy="165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6417915-E7F5-6CE2-AF9D-A5ABCC270584}"/>
              </a:ext>
            </a:extLst>
          </p:cNvPr>
          <p:cNvSpPr/>
          <p:nvPr/>
        </p:nvSpPr>
        <p:spPr>
          <a:xfrm>
            <a:off x="7302168" y="2111368"/>
            <a:ext cx="2188800" cy="165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B975B15-2C84-2ACE-BED0-D6A8AD6F52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Schemes are governed by various rules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4F912AB-0E27-6692-F12B-E468F474AA72}"/>
              </a:ext>
            </a:extLst>
          </p:cNvPr>
          <p:cNvSpPr txBox="1"/>
          <p:nvPr/>
        </p:nvSpPr>
        <p:spPr>
          <a:xfrm>
            <a:off x="398157" y="3879568"/>
            <a:ext cx="2188800" cy="1815882"/>
          </a:xfrm>
          <a:prstGeom prst="rect">
            <a:avLst/>
          </a:prstGeom>
          <a:noFill/>
        </p:spPr>
        <p:txBody>
          <a:bodyPr wrap="square" lIns="36000" tIns="36000" rIns="36000" bIns="3600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0000"/>
                    <a:lumOff val="10000"/>
                  </a:schemeClr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Anyone can apply</a:t>
            </a:r>
            <a:br>
              <a:rPr kumimoji="0" lang="en-ZA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0000"/>
                    <a:lumOff val="10000"/>
                  </a:schemeClr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</a:br>
            <a:r>
              <a:rPr kumimoji="0" lang="en-ZA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0000"/>
                    <a:lumOff val="10000"/>
                  </a:schemeClr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and everyone must be accepted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7F47D6C-BEAA-52B3-9996-8AE3E4C0F2E3}"/>
              </a:ext>
            </a:extLst>
          </p:cNvPr>
          <p:cNvSpPr txBox="1"/>
          <p:nvPr/>
        </p:nvSpPr>
        <p:spPr>
          <a:xfrm>
            <a:off x="2690848" y="3879568"/>
            <a:ext cx="2188800" cy="1384995"/>
          </a:xfrm>
          <a:prstGeom prst="rect">
            <a:avLst/>
          </a:prstGeom>
          <a:noFill/>
        </p:spPr>
        <p:txBody>
          <a:bodyPr wrap="square" lIns="36000" tIns="36000" rIns="36000" bIns="36000" rtlCol="0"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0000"/>
                    <a:lumOff val="10000"/>
                  </a:schemeClr>
                </a:solidFill>
                <a:effectLst/>
                <a:uLnTx/>
                <a:uFillTx/>
                <a:latin typeface="Open Sans"/>
                <a:ea typeface="+mn-ea"/>
                <a:cs typeface="Arial" pitchFamily="34" charset="0"/>
              </a:rPr>
              <a:t>Cover cannot be declined or conditions permanently excluded</a:t>
            </a:r>
          </a:p>
          <a:p>
            <a:pPr algn="ctr" fontAlgn="base">
              <a:lnSpc>
                <a:spcPct val="120000"/>
              </a:lnSpc>
              <a:defRPr/>
            </a:pPr>
            <a:r>
              <a:rPr kumimoji="0" lang="en-ZA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0000"/>
                    <a:lumOff val="10000"/>
                  </a:schemeClr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Max waiting periods of</a:t>
            </a:r>
            <a:br>
              <a:rPr kumimoji="0" lang="en-ZA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0000"/>
                    <a:lumOff val="10000"/>
                  </a:schemeClr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</a:br>
            <a:r>
              <a:rPr kumimoji="0" lang="en-ZA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0000"/>
                    <a:lumOff val="10000"/>
                  </a:schemeClr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3-12 months on pre-existing conditions</a:t>
            </a:r>
            <a:endParaRPr kumimoji="0" lang="en-ZA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0000"/>
                  <a:lumOff val="10000"/>
                </a:schemeClr>
              </a:solidFill>
              <a:effectLst/>
              <a:uLnTx/>
              <a:uFillTx/>
              <a:latin typeface="Open Sans"/>
              <a:ea typeface="+mn-ea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0000"/>
                  <a:lumOff val="10000"/>
                </a:schemeClr>
              </a:solidFill>
              <a:effectLst/>
              <a:uLnTx/>
              <a:uFillTx/>
              <a:latin typeface="Open Sans"/>
              <a:ea typeface="+mn-ea"/>
              <a:cs typeface="Arial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A661B25-F3D7-1919-2096-A553BE04F16F}"/>
              </a:ext>
            </a:extLst>
          </p:cNvPr>
          <p:cNvSpPr txBox="1"/>
          <p:nvPr/>
        </p:nvSpPr>
        <p:spPr>
          <a:xfrm>
            <a:off x="4996508" y="3879568"/>
            <a:ext cx="2188800" cy="1384995"/>
          </a:xfrm>
          <a:prstGeom prst="rect">
            <a:avLst/>
          </a:prstGeom>
          <a:noFill/>
        </p:spPr>
        <p:txBody>
          <a:bodyPr wrap="square" lIns="36000" tIns="36000" rIns="36000" bIns="36000" rtlCol="0"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0000"/>
                    <a:lumOff val="10000"/>
                  </a:schemeClr>
                </a:solidFill>
                <a:effectLst/>
                <a:uLnTx/>
                <a:uFillTx/>
                <a:latin typeface="Open Sans"/>
                <a:ea typeface="+mn-ea"/>
                <a:cs typeface="Arial" pitchFamily="34" charset="0"/>
              </a:rPr>
              <a:t>Every one pays the same premium</a:t>
            </a:r>
            <a:br>
              <a:rPr kumimoji="0" lang="en-ZA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0000"/>
                    <a:lumOff val="10000"/>
                  </a:schemeClr>
                </a:solidFill>
                <a:effectLst/>
                <a:uLnTx/>
                <a:uFillTx/>
                <a:latin typeface="Open Sans"/>
                <a:ea typeface="+mn-ea"/>
                <a:cs typeface="Arial" pitchFamily="34" charset="0"/>
              </a:rPr>
            </a:br>
            <a:r>
              <a:rPr kumimoji="0" lang="en-ZA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0000"/>
                    <a:lumOff val="10000"/>
                  </a:schemeClr>
                </a:solidFill>
                <a:effectLst/>
                <a:uLnTx/>
                <a:uFillTx/>
                <a:latin typeface="Open Sans"/>
                <a:ea typeface="+mn-ea"/>
                <a:cs typeface="Arial" pitchFamily="34" charset="0"/>
              </a:rPr>
              <a:t>– no adjustment for</a:t>
            </a:r>
            <a:br>
              <a:rPr kumimoji="0" lang="en-ZA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0000"/>
                    <a:lumOff val="10000"/>
                  </a:schemeClr>
                </a:solidFill>
                <a:effectLst/>
                <a:uLnTx/>
                <a:uFillTx/>
                <a:latin typeface="Open Sans"/>
                <a:ea typeface="+mn-ea"/>
                <a:cs typeface="Arial" pitchFamily="34" charset="0"/>
              </a:rPr>
            </a:br>
            <a:r>
              <a:rPr kumimoji="0" lang="en-ZA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0000"/>
                    <a:lumOff val="10000"/>
                  </a:schemeClr>
                </a:solidFill>
                <a:effectLst/>
                <a:uLnTx/>
                <a:uFillTx/>
                <a:latin typeface="Open Sans"/>
                <a:ea typeface="+mn-ea"/>
                <a:cs typeface="Arial" pitchFamily="34" charset="0"/>
              </a:rPr>
              <a:t>age and health status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60459E4-343C-42FF-46C5-2C57E0A0CB65}"/>
              </a:ext>
            </a:extLst>
          </p:cNvPr>
          <p:cNvSpPr txBox="1"/>
          <p:nvPr/>
        </p:nvSpPr>
        <p:spPr>
          <a:xfrm>
            <a:off x="7302168" y="3879568"/>
            <a:ext cx="2188800" cy="2031325"/>
          </a:xfrm>
          <a:prstGeom prst="rect">
            <a:avLst/>
          </a:prstGeom>
          <a:noFill/>
        </p:spPr>
        <p:txBody>
          <a:bodyPr wrap="square" lIns="36000" tIns="36000" rIns="36000" bIns="36000" rtlCol="0"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0000"/>
                    <a:lumOff val="10000"/>
                  </a:schemeClr>
                </a:solidFill>
                <a:effectLst/>
                <a:uLnTx/>
                <a:uFillTx/>
                <a:latin typeface="Open Sans"/>
                <a:ea typeface="+mn-ea"/>
                <a:cs typeface="Arial" pitchFamily="34" charset="0"/>
              </a:rPr>
              <a:t>Permitted to join, not charged more than everyone else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20FB281-884A-F480-60E8-68AAF21A878C}"/>
              </a:ext>
            </a:extLst>
          </p:cNvPr>
          <p:cNvSpPr txBox="1"/>
          <p:nvPr/>
        </p:nvSpPr>
        <p:spPr>
          <a:xfrm>
            <a:off x="388938" y="1094588"/>
            <a:ext cx="2185050" cy="911259"/>
          </a:xfrm>
          <a:prstGeom prst="round2Same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1"/>
          </a:gradFill>
          <a:ln w="12700">
            <a:noFill/>
          </a:ln>
          <a:effectLst/>
        </p:spPr>
        <p:txBody>
          <a:bodyPr wrap="square" lIns="36000" tIns="36000" rIns="36000" bIns="36000" rtlCol="0" anchor="ctr" anchorCtr="0">
            <a:noAutofit/>
          </a:bodyPr>
          <a:lstStyle>
            <a:defPPr>
              <a:defRPr lang="en-US"/>
            </a:defPPr>
            <a:lvl1pPr marR="0" lvl="0" indent="0" algn="ctr" defTabSz="4572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00" b="1" i="0" u="none" strike="noStrike" kern="0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</a:defRPr>
            </a:lvl1pPr>
          </a:lstStyle>
          <a:p>
            <a:r>
              <a:rPr lang="en-ZA" dirty="0"/>
              <a:t>OPEN</a:t>
            </a:r>
            <a:br>
              <a:rPr lang="en-ZA" dirty="0"/>
            </a:br>
            <a:r>
              <a:rPr lang="en-ZA" dirty="0"/>
              <a:t>ENROLMENT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487A48E-48E4-A71F-5DAF-C21830589A57}"/>
              </a:ext>
            </a:extLst>
          </p:cNvPr>
          <p:cNvSpPr txBox="1"/>
          <p:nvPr/>
        </p:nvSpPr>
        <p:spPr>
          <a:xfrm>
            <a:off x="2695388" y="1094588"/>
            <a:ext cx="2185050" cy="911259"/>
          </a:xfrm>
          <a:prstGeom prst="round2Same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1"/>
          </a:gradFill>
          <a:ln w="12700">
            <a:noFill/>
          </a:ln>
          <a:effectLst/>
        </p:spPr>
        <p:txBody>
          <a:bodyPr wrap="square" lIns="36000" tIns="36000" rIns="36000" bIns="36000" rtlCol="0" anchor="ctr" anchorCtr="0">
            <a:noAutofit/>
          </a:bodyPr>
          <a:lstStyle>
            <a:defPPr>
              <a:defRPr lang="en-US"/>
            </a:defPPr>
            <a:lvl1pPr marR="0" lvl="0" indent="0" algn="ctr" defTabSz="4572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00" b="1" i="0" u="none" strike="noStrike" kern="0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</a:defRPr>
            </a:lvl1pPr>
          </a:lstStyle>
          <a:p>
            <a:r>
              <a:rPr lang="en-US" dirty="0"/>
              <a:t>GUARANTEED ACCEPTANCE &amp; LIMITED UNDERWRITING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9BB98BF-BB8C-3A58-A4B8-CC0926A38AD6}"/>
              </a:ext>
            </a:extLst>
          </p:cNvPr>
          <p:cNvSpPr txBox="1"/>
          <p:nvPr/>
        </p:nvSpPr>
        <p:spPr>
          <a:xfrm>
            <a:off x="5001839" y="1094588"/>
            <a:ext cx="2185050" cy="911259"/>
          </a:xfrm>
          <a:prstGeom prst="round2Same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1"/>
          </a:gradFill>
          <a:ln w="12700">
            <a:noFill/>
          </a:ln>
          <a:effectLst/>
        </p:spPr>
        <p:txBody>
          <a:bodyPr wrap="square" lIns="36000" tIns="36000" rIns="36000" bIns="36000" rtlCol="0" anchor="ctr" anchorCtr="0">
            <a:noAutofit/>
          </a:bodyPr>
          <a:lstStyle>
            <a:defPPr>
              <a:defRPr lang="en-US"/>
            </a:defPPr>
            <a:lvl1pPr marR="0" lvl="0" indent="0" algn="ctr" defTabSz="4572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00" b="1" i="0" u="none" strike="noStrike" kern="0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</a:defRPr>
            </a:lvl1pPr>
          </a:lstStyle>
          <a:p>
            <a:r>
              <a:rPr lang="en-US" dirty="0"/>
              <a:t>COMMUNITY</a:t>
            </a:r>
            <a:br>
              <a:rPr lang="en-US" dirty="0"/>
            </a:br>
            <a:r>
              <a:rPr lang="en-US" dirty="0"/>
              <a:t>RATING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55F02D5-54B0-96CD-B0C3-88C6FA7628DB}"/>
              </a:ext>
            </a:extLst>
          </p:cNvPr>
          <p:cNvSpPr txBox="1"/>
          <p:nvPr/>
        </p:nvSpPr>
        <p:spPr>
          <a:xfrm>
            <a:off x="7308289" y="1094588"/>
            <a:ext cx="2185050" cy="911259"/>
          </a:xfrm>
          <a:prstGeom prst="round2Same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1"/>
          </a:gradFill>
          <a:ln w="12700">
            <a:noFill/>
          </a:ln>
          <a:effectLst/>
        </p:spPr>
        <p:txBody>
          <a:bodyPr wrap="square" lIns="36000" tIns="36000" rIns="36000" bIns="36000" rtlCol="0" anchor="ctr" anchorCtr="0">
            <a:noAutofit/>
          </a:bodyPr>
          <a:lstStyle>
            <a:defPPr>
              <a:defRPr lang="en-US"/>
            </a:defPPr>
            <a:lvl1pPr marR="0" lvl="0" indent="0" algn="ctr" defTabSz="4572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00" b="1" i="0" u="none" strike="noStrike" kern="0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</a:defRPr>
            </a:lvl1pPr>
          </a:lstStyle>
          <a:p>
            <a:r>
              <a:rPr lang="en-US" dirty="0"/>
              <a:t>OLD AND</a:t>
            </a:r>
            <a:br>
              <a:rPr lang="en-US" dirty="0"/>
            </a:br>
            <a:r>
              <a:rPr lang="en-US" dirty="0"/>
              <a:t>SICK MEMBERS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592EBCD-1B00-B0EC-0A14-CE8CE2D8F431}"/>
              </a:ext>
            </a:extLst>
          </p:cNvPr>
          <p:cNvSpPr txBox="1"/>
          <p:nvPr/>
        </p:nvSpPr>
        <p:spPr>
          <a:xfrm>
            <a:off x="9614738" y="1094588"/>
            <a:ext cx="2185050" cy="911259"/>
          </a:xfrm>
          <a:prstGeom prst="round2Same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1"/>
          </a:gradFill>
          <a:ln w="12700">
            <a:noFill/>
          </a:ln>
          <a:effectLst/>
        </p:spPr>
        <p:txBody>
          <a:bodyPr wrap="square" lIns="36000" tIns="36000" rIns="36000" bIns="36000" rtlCol="0" anchor="ctr" anchorCtr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STRICT SOLVENCY REGULATIONS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1FE6B8A3-D8A0-BAAE-497C-E8B852623904}"/>
              </a:ext>
            </a:extLst>
          </p:cNvPr>
          <p:cNvGrpSpPr/>
          <p:nvPr/>
        </p:nvGrpSpPr>
        <p:grpSpPr>
          <a:xfrm>
            <a:off x="388937" y="2001386"/>
            <a:ext cx="11410851" cy="64451"/>
            <a:chOff x="388937" y="2140286"/>
            <a:chExt cx="11410851" cy="64451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1"/>
          </a:gradFill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4FCC95B5-D843-36B5-CA17-EF0FEEAE0E82}"/>
                </a:ext>
              </a:extLst>
            </p:cNvPr>
            <p:cNvSpPr/>
            <p:nvPr/>
          </p:nvSpPr>
          <p:spPr>
            <a:xfrm>
              <a:off x="388937" y="2140286"/>
              <a:ext cx="2185200" cy="6445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CBEA0A0-25A9-1B23-D02E-C540C290194E}"/>
                </a:ext>
              </a:extLst>
            </p:cNvPr>
            <p:cNvSpPr/>
            <p:nvPr/>
          </p:nvSpPr>
          <p:spPr>
            <a:xfrm>
              <a:off x="2695350" y="2140286"/>
              <a:ext cx="2185200" cy="6445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257E782-2386-5B44-C11D-978436CEAEEA}"/>
                </a:ext>
              </a:extLst>
            </p:cNvPr>
            <p:cNvSpPr/>
            <p:nvPr/>
          </p:nvSpPr>
          <p:spPr>
            <a:xfrm>
              <a:off x="5001763" y="2140286"/>
              <a:ext cx="2185200" cy="6445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694D781B-D242-621F-2989-A07E46B33653}"/>
                </a:ext>
              </a:extLst>
            </p:cNvPr>
            <p:cNvSpPr/>
            <p:nvPr/>
          </p:nvSpPr>
          <p:spPr>
            <a:xfrm>
              <a:off x="7308176" y="2140286"/>
              <a:ext cx="2185200" cy="6445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E11FECC8-20E6-5D24-C5BE-128B65C8371D}"/>
                </a:ext>
              </a:extLst>
            </p:cNvPr>
            <p:cNvSpPr/>
            <p:nvPr/>
          </p:nvSpPr>
          <p:spPr>
            <a:xfrm>
              <a:off x="9614588" y="2140286"/>
              <a:ext cx="2185200" cy="6445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</p:grpSp>
      <p:sp>
        <p:nvSpPr>
          <p:cNvPr id="31" name="Rectangle 30">
            <a:extLst>
              <a:ext uri="{FF2B5EF4-FFF2-40B4-BE49-F238E27FC236}">
                <a16:creationId xmlns:a16="http://schemas.microsoft.com/office/drawing/2014/main" id="{B885EBE1-2DCE-FD7C-D1CB-4CF9F0CA37DA}"/>
              </a:ext>
            </a:extLst>
          </p:cNvPr>
          <p:cNvSpPr/>
          <p:nvPr/>
        </p:nvSpPr>
        <p:spPr>
          <a:xfrm>
            <a:off x="9607830" y="2111368"/>
            <a:ext cx="2188800" cy="165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0E1522E-39B7-496B-51FF-143179F06B78}"/>
              </a:ext>
            </a:extLst>
          </p:cNvPr>
          <p:cNvSpPr txBox="1"/>
          <p:nvPr/>
        </p:nvSpPr>
        <p:spPr>
          <a:xfrm>
            <a:off x="9610987" y="2341004"/>
            <a:ext cx="2188801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7200" b="1" i="0" u="none" strike="noStrike" kern="1200" cap="none" spc="50" normalizeH="0" baseline="0" noProof="0" dirty="0">
                <a:ln w="11430"/>
                <a:gradFill>
                  <a:gsLst>
                    <a:gs pos="0">
                      <a:srgbClr val="1EBEAA"/>
                    </a:gs>
                    <a:gs pos="100000">
                      <a:srgbClr val="3D45E0"/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Open Sans"/>
                <a:ea typeface="+mn-ea"/>
                <a:cs typeface="+mn-cs"/>
              </a:rPr>
              <a:t>25%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DCCA1CA-1EA0-456A-DA93-E73BA4CA619A}"/>
              </a:ext>
            </a:extLst>
          </p:cNvPr>
          <p:cNvSpPr txBox="1"/>
          <p:nvPr/>
        </p:nvSpPr>
        <p:spPr>
          <a:xfrm>
            <a:off x="9607830" y="3879568"/>
            <a:ext cx="2188800" cy="2031325"/>
          </a:xfrm>
          <a:prstGeom prst="rect">
            <a:avLst/>
          </a:prstGeom>
          <a:noFill/>
        </p:spPr>
        <p:txBody>
          <a:bodyPr wrap="square" lIns="36000" tIns="36000" rIns="36000" bIns="36000" rtlCol="0"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0000"/>
                    <a:lumOff val="10000"/>
                  </a:schemeClr>
                </a:solidFill>
                <a:effectLst/>
                <a:uLnTx/>
                <a:uFillTx/>
                <a:latin typeface="Open Sans"/>
                <a:ea typeface="+mn-ea"/>
                <a:cs typeface="Arial" pitchFamily="34" charset="0"/>
              </a:rPr>
              <a:t>Schemes must retain 25% of total annual contributions as a solvency margin</a:t>
            </a:r>
          </a:p>
        </p:txBody>
      </p:sp>
      <p:pic>
        <p:nvPicPr>
          <p:cNvPr id="33" name="Picture 4" descr="http://t2.gstatic.com/images?q=tbn:ANd9GcS7Ebek77GHkw0yyHsE5Te2PKByyBtMJ07R-uC3y5eSZKZtg0vW">
            <a:extLst>
              <a:ext uri="{FF2B5EF4-FFF2-40B4-BE49-F238E27FC236}">
                <a16:creationId xmlns:a16="http://schemas.microsoft.com/office/drawing/2014/main" id="{04586248-7018-DC0F-E574-3B5053D26B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2998496" y="2197466"/>
            <a:ext cx="1573504" cy="1573502"/>
          </a:xfrm>
          <a:prstGeom prst="rect">
            <a:avLst/>
          </a:prstGeom>
        </p:spPr>
      </p:pic>
      <p:pic>
        <p:nvPicPr>
          <p:cNvPr id="34" name="Picture 14" descr="http://www.marketmagnet.co.za/wp-content/uploads/2012/01/Rand-Pile.jpg">
            <a:extLst>
              <a:ext uri="{FF2B5EF4-FFF2-40B4-BE49-F238E27FC236}">
                <a16:creationId xmlns:a16="http://schemas.microsoft.com/office/drawing/2014/main" id="{74029599-CB38-0A85-8CCD-B575E06A8E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5495952" y="2199297"/>
            <a:ext cx="1189911" cy="1487389"/>
          </a:xfrm>
          <a:prstGeom prst="rect">
            <a:avLst/>
          </a:prstGeom>
        </p:spPr>
      </p:pic>
      <p:pic>
        <p:nvPicPr>
          <p:cNvPr id="35" name="Picture 16" descr="http://us.cdn4.123rf.com/168nwm/voronin76/voronin761103/voronin76110300031/9035822-the-old-woman-spies-isolated-on-white-background.jpg">
            <a:extLst>
              <a:ext uri="{FF2B5EF4-FFF2-40B4-BE49-F238E27FC236}">
                <a16:creationId xmlns:a16="http://schemas.microsoft.com/office/drawing/2014/main" id="{D852B6FA-D6A2-529C-500B-7F19D560D4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7308289" y="2111368"/>
            <a:ext cx="1658876" cy="1658876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E8308CB8-2B91-1ADC-66E6-20BADC3F0713}"/>
              </a:ext>
            </a:extLst>
          </p:cNvPr>
          <p:cNvSpPr txBox="1"/>
          <p:nvPr/>
        </p:nvSpPr>
        <p:spPr>
          <a:xfrm>
            <a:off x="398157" y="5809776"/>
            <a:ext cx="11395686" cy="746187"/>
          </a:xfrm>
          <a:prstGeom prst="rect">
            <a:avLst/>
          </a:prstGeom>
          <a:noFill/>
        </p:spPr>
        <p:txBody>
          <a:bodyPr wrap="square" lIns="0" tIns="36000" rIns="0" bIns="72000" rtlCol="0" anchor="ctr" anchorCtr="0">
            <a:noAutofit/>
          </a:bodyPr>
          <a:lstStyle/>
          <a:p>
            <a:pPr marL="0" marR="0" lvl="0" indent="0" algn="ctr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2000" b="1" i="0" u="none" strike="noStrike" kern="1200" cap="none" spc="100" normalizeH="0" baseline="0" noProof="0" dirty="0">
                <a:ln>
                  <a:noFill/>
                </a:ln>
                <a:gradFill>
                  <a:gsLst>
                    <a:gs pos="0">
                      <a:srgbClr val="1EBEAA"/>
                    </a:gs>
                    <a:gs pos="100000">
                      <a:srgbClr val="3D45E0"/>
                    </a:gs>
                  </a:gsLst>
                  <a:lin ang="0" scaled="1"/>
                </a:gradFill>
                <a:effectLst/>
                <a:uLnTx/>
                <a:uFillTx/>
                <a:latin typeface="Open Sans"/>
                <a:ea typeface="+mn-ea"/>
                <a:cs typeface="+mn-cs"/>
              </a:rPr>
              <a:t>UNLIKE SHORT-TERM INSURANCE, MEDICAL SCHEMES DO NOT HAVE THE ABILITY TO CHOOSE WHO TO COVER OR WHEN TO COVER EVENTS</a:t>
            </a:r>
          </a:p>
        </p:txBody>
      </p:sp>
    </p:spTree>
    <p:extLst>
      <p:ext uri="{BB962C8B-B14F-4D97-AF65-F5344CB8AC3E}">
        <p14:creationId xmlns:p14="http://schemas.microsoft.com/office/powerpoint/2010/main" val="39692068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id="{51EF8F55-5C87-BDC7-1D6B-2FFA359B75AB}"/>
              </a:ext>
            </a:extLst>
          </p:cNvPr>
          <p:cNvGrpSpPr/>
          <p:nvPr/>
        </p:nvGrpSpPr>
        <p:grpSpPr>
          <a:xfrm>
            <a:off x="388938" y="1236699"/>
            <a:ext cx="11417300" cy="4173589"/>
            <a:chOff x="388938" y="1236699"/>
            <a:chExt cx="5608129" cy="4173589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499106E-C124-4D8F-8DB4-63FA7B470AC6}"/>
                </a:ext>
              </a:extLst>
            </p:cNvPr>
            <p:cNvSpPr/>
            <p:nvPr/>
          </p:nvSpPr>
          <p:spPr>
            <a:xfrm>
              <a:off x="392809" y="1756126"/>
              <a:ext cx="5604258" cy="64451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sp>
          <p:nvSpPr>
            <p:cNvPr id="11" name="Rounded Rectangle 11">
              <a:extLst>
                <a:ext uri="{FF2B5EF4-FFF2-40B4-BE49-F238E27FC236}">
                  <a16:creationId xmlns:a16="http://schemas.microsoft.com/office/drawing/2014/main" id="{61D03F25-5D5F-BF02-B5A7-884FE05E8B7F}"/>
                </a:ext>
              </a:extLst>
            </p:cNvPr>
            <p:cNvSpPr/>
            <p:nvPr/>
          </p:nvSpPr>
          <p:spPr>
            <a:xfrm rot="10800000" flipH="1">
              <a:off x="388939" y="1908614"/>
              <a:ext cx="5604258" cy="3501674"/>
            </a:xfrm>
            <a:prstGeom prst="round2SameRect">
              <a:avLst>
                <a:gd name="adj1" fmla="val 5857"/>
                <a:gd name="adj2" fmla="val 0"/>
              </a:avLst>
            </a:prstGeom>
            <a:gradFill>
              <a:gsLst>
                <a:gs pos="0">
                  <a:srgbClr val="FFFFFF"/>
                </a:gs>
                <a:gs pos="100000">
                  <a:srgbClr val="FFFFFF">
                    <a:lumMod val="95000"/>
                  </a:srgbClr>
                </a:gs>
              </a:gsLst>
              <a:lin ang="5400000" scaled="1"/>
            </a:gradFill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txBody>
            <a:bodyPr wrap="square" lIns="36000" tIns="36000" rIns="36000" bIns="36000" rtlCol="0" anchor="ctr" anchorCtr="0">
              <a:noAutofit/>
            </a:bodyPr>
            <a:lstStyle/>
            <a:p>
              <a:pPr algn="ctr" defTabSz="457200"/>
              <a:endParaRPr lang="en-US" sz="1600" b="1" kern="0">
                <a:solidFill>
                  <a:srgbClr val="333333"/>
                </a:solidFill>
                <a:latin typeface="+mj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2FB1EC0A-9DA0-FDE3-639C-39A5BA4279B4}"/>
                </a:ext>
              </a:extLst>
            </p:cNvPr>
            <p:cNvSpPr txBox="1"/>
            <p:nvPr/>
          </p:nvSpPr>
          <p:spPr>
            <a:xfrm>
              <a:off x="388938" y="1236699"/>
              <a:ext cx="5604258" cy="519427"/>
            </a:xfrm>
            <a:prstGeom prst="round2SameRect">
              <a:avLst/>
            </a:prstGeom>
            <a:gradFill>
              <a:gsLst>
                <a:gs pos="0">
                  <a:srgbClr val="FFFFFF"/>
                </a:gs>
                <a:gs pos="100000">
                  <a:srgbClr val="FFFFFF">
                    <a:lumMod val="95000"/>
                  </a:srgbClr>
                </a:gs>
              </a:gsLst>
              <a:lin ang="5400000" scaled="1"/>
            </a:gradFill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bg1">
                  <a:lumMod val="75000"/>
                  <a:alpha val="40000"/>
                </a:schemeClr>
              </a:outerShdw>
            </a:effectLst>
          </p:spPr>
          <p:txBody>
            <a:bodyPr wrap="square" lIns="36000" tIns="36000" rIns="36000" bIns="36000" rtlCol="0" anchor="ctr" anchorCtr="0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0" cap="none" normalizeH="0" noProof="0" dirty="0">
                  <a:ln>
                    <a:noFill/>
                  </a:ln>
                  <a:effectLst/>
                  <a:uLnTx/>
                  <a:uFillTx/>
                  <a:latin typeface="+mj-lt"/>
                </a:rPr>
                <a:t>MEMBERS OF MEDICAL SCHEMES CHOOSE A PLAN TYPE ACCORDING TO THEIR NEEDS</a:t>
              </a: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97C1D1E4-C6B5-C6E6-2A41-1467F8C182C0}"/>
              </a:ext>
            </a:extLst>
          </p:cNvPr>
          <p:cNvSpPr txBox="1"/>
          <p:nvPr/>
        </p:nvSpPr>
        <p:spPr>
          <a:xfrm>
            <a:off x="1802311" y="5567443"/>
            <a:ext cx="8587378" cy="73866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0" marR="0" lvl="0" indent="0" algn="ctr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normalizeH="0" noProof="0" dirty="0">
                <a:ln>
                  <a:noFill/>
                </a:ln>
                <a:gradFill>
                  <a:gsLst>
                    <a:gs pos="0">
                      <a:schemeClr val="accent1"/>
                    </a:gs>
                    <a:gs pos="100000">
                      <a:schemeClr val="accent2"/>
                    </a:gs>
                  </a:gsLst>
                  <a:lin ang="0" scaled="1"/>
                </a:gradFill>
                <a:effectLst/>
                <a:uLnTx/>
                <a:uFillTx/>
                <a:latin typeface="Open Sans"/>
                <a:ea typeface="+mn-ea"/>
                <a:cs typeface="+mn-cs"/>
              </a:rPr>
              <a:t>The Prescribed Minimum Benefits: </a:t>
            </a:r>
            <a:br>
              <a:rPr kumimoji="0" lang="en-US" sz="2400" b="1" i="0" u="none" strike="noStrike" kern="1200" cap="none" normalizeH="0" noProof="0" dirty="0">
                <a:ln>
                  <a:noFill/>
                </a:ln>
                <a:gradFill>
                  <a:gsLst>
                    <a:gs pos="0">
                      <a:schemeClr val="accent1"/>
                    </a:gs>
                    <a:gs pos="100000">
                      <a:schemeClr val="accent2"/>
                    </a:gs>
                  </a:gsLst>
                  <a:lin ang="0" scaled="1"/>
                </a:gradFill>
                <a:effectLst/>
                <a:uLnTx/>
                <a:uFillTx/>
                <a:latin typeface="Open Sans"/>
                <a:ea typeface="+mn-ea"/>
                <a:cs typeface="+mn-cs"/>
              </a:rPr>
            </a:br>
            <a:r>
              <a:rPr kumimoji="0" lang="en-US" b="1" i="0" u="none" strike="noStrike" kern="1200" cap="none" normalizeH="0" noProof="0" dirty="0">
                <a:ln>
                  <a:noFill/>
                </a:ln>
                <a:gradFill>
                  <a:gsLst>
                    <a:gs pos="0">
                      <a:schemeClr val="accent1"/>
                    </a:gs>
                    <a:gs pos="100000">
                      <a:schemeClr val="accent2"/>
                    </a:gs>
                  </a:gsLst>
                  <a:lin ang="0" scaled="1"/>
                </a:gradFill>
                <a:effectLst/>
                <a:uLnTx/>
                <a:uFillTx/>
                <a:latin typeface="Open Sans"/>
                <a:ea typeface="+mn-ea"/>
                <a:cs typeface="+mn-cs"/>
              </a:rPr>
              <a:t>The common minimum across all plans</a:t>
            </a:r>
          </a:p>
        </p:txBody>
      </p:sp>
      <p:sp>
        <p:nvSpPr>
          <p:cNvPr id="73730" name="Title 1"/>
          <p:cNvSpPr>
            <a:spLocks noGrp="1"/>
          </p:cNvSpPr>
          <p:nvPr>
            <p:ph type="title"/>
          </p:nvPr>
        </p:nvSpPr>
        <p:spPr>
          <a:xfrm>
            <a:off x="388936" y="388938"/>
            <a:ext cx="11417302" cy="342584"/>
          </a:xfrm>
        </p:spPr>
        <p:txBody>
          <a:bodyPr/>
          <a:lstStyle/>
          <a:p>
            <a:r>
              <a:rPr lang="en-US" dirty="0"/>
              <a:t>Medical schemes offer different plans </a:t>
            </a:r>
            <a:br>
              <a:rPr lang="en-US" dirty="0"/>
            </a:br>
            <a:r>
              <a:rPr lang="en-US" dirty="0"/>
              <a:t>with different premiums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46475" y="4693109"/>
            <a:ext cx="11109231" cy="369332"/>
          </a:xfrm>
          <a:prstGeom prst="rect">
            <a:avLst/>
          </a:prstGeom>
          <a:noFill/>
          <a:effectLst/>
        </p:spPr>
        <p:txBody>
          <a:bodyPr wrap="square" lIns="0" rIns="0" rtlCol="0">
            <a:spAutoFit/>
          </a:bodyPr>
          <a:lstStyle/>
          <a:p>
            <a:pPr algn="ctr"/>
            <a:r>
              <a:rPr lang="en-ZA" dirty="0"/>
              <a:t>All of these cars offer four wheels, steering, brakes and can drive from A to B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1FABF63-E3A4-18D9-E2D9-25DC98F48BFD}"/>
              </a:ext>
            </a:extLst>
          </p:cNvPr>
          <p:cNvSpPr/>
          <p:nvPr/>
        </p:nvSpPr>
        <p:spPr>
          <a:xfrm>
            <a:off x="322262" y="6789625"/>
            <a:ext cx="11534776" cy="7033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Arrow: Chevron 14">
            <a:extLst>
              <a:ext uri="{FF2B5EF4-FFF2-40B4-BE49-F238E27FC236}">
                <a16:creationId xmlns:a16="http://schemas.microsoft.com/office/drawing/2014/main" id="{66E8613E-3BDC-6B68-AA90-580330A294BA}"/>
              </a:ext>
            </a:extLst>
          </p:cNvPr>
          <p:cNvSpPr/>
          <p:nvPr/>
        </p:nvSpPr>
        <p:spPr>
          <a:xfrm rot="5400000">
            <a:off x="1593054" y="3766777"/>
            <a:ext cx="502914" cy="530235"/>
          </a:xfrm>
          <a:prstGeom prst="chevron">
            <a:avLst/>
          </a:prstGeom>
          <a:gradFill flip="none" rotWithShape="1">
            <a:gsLst>
              <a:gs pos="0">
                <a:schemeClr val="accent2"/>
              </a:gs>
              <a:gs pos="100000">
                <a:schemeClr val="accent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16" name="Arrow: Chevron 15">
            <a:extLst>
              <a:ext uri="{FF2B5EF4-FFF2-40B4-BE49-F238E27FC236}">
                <a16:creationId xmlns:a16="http://schemas.microsoft.com/office/drawing/2014/main" id="{804BDE9B-7606-E81D-0589-8D90B98DC064}"/>
              </a:ext>
            </a:extLst>
          </p:cNvPr>
          <p:cNvSpPr/>
          <p:nvPr/>
        </p:nvSpPr>
        <p:spPr>
          <a:xfrm rot="5400000">
            <a:off x="5844543" y="3766776"/>
            <a:ext cx="502914" cy="530235"/>
          </a:xfrm>
          <a:prstGeom prst="chevron">
            <a:avLst/>
          </a:prstGeom>
          <a:gradFill flip="none" rotWithShape="1">
            <a:gsLst>
              <a:gs pos="0">
                <a:schemeClr val="accent2"/>
              </a:gs>
              <a:gs pos="100000">
                <a:schemeClr val="accent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17" name="Arrow: Chevron 16">
            <a:extLst>
              <a:ext uri="{FF2B5EF4-FFF2-40B4-BE49-F238E27FC236}">
                <a16:creationId xmlns:a16="http://schemas.microsoft.com/office/drawing/2014/main" id="{3731195C-CD99-95F4-EE88-479A3ED555D3}"/>
              </a:ext>
            </a:extLst>
          </p:cNvPr>
          <p:cNvSpPr/>
          <p:nvPr/>
        </p:nvSpPr>
        <p:spPr>
          <a:xfrm rot="5400000">
            <a:off x="10096031" y="3766776"/>
            <a:ext cx="502914" cy="530235"/>
          </a:xfrm>
          <a:prstGeom prst="chevron">
            <a:avLst/>
          </a:prstGeom>
          <a:gradFill flip="none" rotWithShape="1">
            <a:gsLst>
              <a:gs pos="0">
                <a:schemeClr val="accent2"/>
              </a:gs>
              <a:gs pos="100000">
                <a:schemeClr val="accent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pic>
        <p:nvPicPr>
          <p:cNvPr id="21" name="Graphic 20">
            <a:extLst>
              <a:ext uri="{FF2B5EF4-FFF2-40B4-BE49-F238E27FC236}">
                <a16:creationId xmlns:a16="http://schemas.microsoft.com/office/drawing/2014/main" id="{05BE48F2-14E3-266A-F2DE-3F1D3111027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424004" y="388938"/>
            <a:ext cx="382234" cy="38223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EA6D929-EDCC-1367-6DFD-EC9B75A96B1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1010" y="2168936"/>
            <a:ext cx="2227001" cy="140908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B0E2026-F6F1-DCF4-6E71-B791C0B67DC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23032" y="2168936"/>
            <a:ext cx="2237958" cy="140908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DA1E8C4-25B8-C989-3939-7C2B59F4456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37871" y="1797763"/>
            <a:ext cx="3516257" cy="197937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DC972D24-79BA-6D67-D86F-47AB6D2A44F0}"/>
              </a:ext>
            </a:extLst>
          </p:cNvPr>
          <p:cNvGrpSpPr/>
          <p:nvPr/>
        </p:nvGrpSpPr>
        <p:grpSpPr>
          <a:xfrm>
            <a:off x="392809" y="1756126"/>
            <a:ext cx="11413429" cy="64451"/>
            <a:chOff x="392809" y="1756126"/>
            <a:chExt cx="11413429" cy="64451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1"/>
          </a:gradFill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3473C41A-C363-6E02-5C7B-14B75197CD30}"/>
                </a:ext>
              </a:extLst>
            </p:cNvPr>
            <p:cNvSpPr/>
            <p:nvPr/>
          </p:nvSpPr>
          <p:spPr>
            <a:xfrm>
              <a:off x="392809" y="1756126"/>
              <a:ext cx="5604258" cy="6445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3012A330-9ECF-B700-2665-7A3F214DC6FC}"/>
                </a:ext>
              </a:extLst>
            </p:cNvPr>
            <p:cNvSpPr/>
            <p:nvPr/>
          </p:nvSpPr>
          <p:spPr>
            <a:xfrm>
              <a:off x="6201980" y="1756126"/>
              <a:ext cx="5604258" cy="6445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</p:grpSp>
      <p:sp>
        <p:nvSpPr>
          <p:cNvPr id="6" name="Rounded Rectangle 11">
            <a:extLst>
              <a:ext uri="{FF2B5EF4-FFF2-40B4-BE49-F238E27FC236}">
                <a16:creationId xmlns:a16="http://schemas.microsoft.com/office/drawing/2014/main" id="{D90B80D0-F586-AE04-6E0A-4E00B0520B7C}"/>
              </a:ext>
            </a:extLst>
          </p:cNvPr>
          <p:cNvSpPr/>
          <p:nvPr/>
        </p:nvSpPr>
        <p:spPr>
          <a:xfrm rot="10800000" flipH="1">
            <a:off x="388939" y="1908614"/>
            <a:ext cx="5604258" cy="4448347"/>
          </a:xfrm>
          <a:prstGeom prst="round2SameRect">
            <a:avLst>
              <a:gd name="adj1" fmla="val 5857"/>
              <a:gd name="adj2" fmla="val 0"/>
            </a:avLst>
          </a:prstGeom>
          <a:gradFill>
            <a:gsLst>
              <a:gs pos="0">
                <a:srgbClr val="FFFFFF"/>
              </a:gs>
              <a:gs pos="100000">
                <a:srgbClr val="FFFFFF">
                  <a:lumMod val="95000"/>
                </a:srgbClr>
              </a:gs>
            </a:gsLst>
            <a:lin ang="5400000" scaled="1"/>
          </a:gradFill>
          <a:ln w="12700">
            <a:solidFill>
              <a:srgbClr val="FFFFFF"/>
            </a:solidFill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txBody>
          <a:bodyPr wrap="square" lIns="36000" tIns="36000" rIns="36000" bIns="36000" rtlCol="0" anchor="ctr" anchorCtr="0">
            <a:noAutofit/>
          </a:bodyPr>
          <a:lstStyle/>
          <a:p>
            <a:pPr algn="ctr" defTabSz="457200"/>
            <a:endParaRPr lang="en-US" sz="1600" b="1" kern="0">
              <a:solidFill>
                <a:srgbClr val="333333"/>
              </a:solidFill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6C90F56-043B-C2CD-84F6-43112208DFB6}"/>
              </a:ext>
            </a:extLst>
          </p:cNvPr>
          <p:cNvSpPr txBox="1"/>
          <p:nvPr/>
        </p:nvSpPr>
        <p:spPr>
          <a:xfrm>
            <a:off x="388938" y="1236699"/>
            <a:ext cx="5604258" cy="519427"/>
          </a:xfrm>
          <a:prstGeom prst="round2SameRect">
            <a:avLst/>
          </a:prstGeom>
          <a:gradFill>
            <a:gsLst>
              <a:gs pos="0">
                <a:srgbClr val="FFFFFF"/>
              </a:gs>
              <a:gs pos="100000">
                <a:srgbClr val="FFFFFF">
                  <a:lumMod val="95000"/>
                </a:srgbClr>
              </a:gs>
            </a:gsLst>
            <a:lin ang="5400000" scaled="1"/>
          </a:gradFill>
          <a:ln w="12700">
            <a:solidFill>
              <a:srgbClr val="FFFFFF"/>
            </a:solidFill>
          </a:ln>
          <a:effectLst>
            <a:outerShdw blurRad="50800" dist="38100" dir="2700000" algn="tl" rotWithShape="0">
              <a:schemeClr val="bg1">
                <a:lumMod val="75000"/>
                <a:alpha val="40000"/>
              </a:schemeClr>
            </a:outerShdw>
          </a:effectLst>
        </p:spPr>
        <p:txBody>
          <a:bodyPr wrap="square" lIns="36000" tIns="36000" rIns="36000" bIns="36000" rtlCol="0" anchor="ctr" anchorCtr="0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i="0" u="none" strike="noStrike" kern="0" cap="none" spc="100" normalizeH="0" noProof="0" dirty="0">
                <a:ln>
                  <a:noFill/>
                </a:ln>
                <a:effectLst/>
                <a:uLnTx/>
                <a:uFillTx/>
                <a:latin typeface="+mj-lt"/>
              </a:rPr>
              <a:t>EVERYBODY HAS DIFFERENT LEVELS OF CLAIMS</a:t>
            </a:r>
          </a:p>
        </p:txBody>
      </p:sp>
      <p:sp>
        <p:nvSpPr>
          <p:cNvPr id="8" name="Rounded Rectangle 11">
            <a:extLst>
              <a:ext uri="{FF2B5EF4-FFF2-40B4-BE49-F238E27FC236}">
                <a16:creationId xmlns:a16="http://schemas.microsoft.com/office/drawing/2014/main" id="{FFE5CDD5-C8E4-E2AC-87CC-5931FE17B4DC}"/>
              </a:ext>
            </a:extLst>
          </p:cNvPr>
          <p:cNvSpPr/>
          <p:nvPr/>
        </p:nvSpPr>
        <p:spPr>
          <a:xfrm rot="10800000" flipH="1">
            <a:off x="6201978" y="1908614"/>
            <a:ext cx="5604258" cy="4448347"/>
          </a:xfrm>
          <a:prstGeom prst="round2SameRect">
            <a:avLst>
              <a:gd name="adj1" fmla="val 8173"/>
              <a:gd name="adj2" fmla="val 0"/>
            </a:avLst>
          </a:prstGeom>
          <a:gradFill>
            <a:gsLst>
              <a:gs pos="0">
                <a:srgbClr val="FFFFFF"/>
              </a:gs>
              <a:gs pos="100000">
                <a:srgbClr val="FFFFFF">
                  <a:lumMod val="95000"/>
                </a:srgbClr>
              </a:gs>
            </a:gsLst>
            <a:lin ang="5400000" scaled="1"/>
          </a:gradFill>
          <a:ln w="12700">
            <a:solidFill>
              <a:srgbClr val="FFFFFF"/>
            </a:solidFill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txBody>
          <a:bodyPr wrap="square" lIns="0" tIns="36000" rIns="0" bIns="36000" rtlCol="0" anchor="ctr" anchorCtr="0">
            <a:noAutofit/>
          </a:bodyPr>
          <a:lstStyle/>
          <a:p>
            <a:pPr algn="ctr" defTabSz="457200"/>
            <a:endParaRPr lang="en-US" sz="1600" b="1" kern="0"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B38809C-8A19-8FB8-5A0B-D249ED9FA28F}"/>
              </a:ext>
            </a:extLst>
          </p:cNvPr>
          <p:cNvSpPr txBox="1"/>
          <p:nvPr/>
        </p:nvSpPr>
        <p:spPr>
          <a:xfrm>
            <a:off x="6201978" y="1236699"/>
            <a:ext cx="5604258" cy="519427"/>
          </a:xfrm>
          <a:prstGeom prst="round2SameRect">
            <a:avLst/>
          </a:prstGeom>
          <a:gradFill>
            <a:gsLst>
              <a:gs pos="0">
                <a:srgbClr val="FFFFFF"/>
              </a:gs>
              <a:gs pos="100000">
                <a:srgbClr val="FFFFFF">
                  <a:lumMod val="95000"/>
                </a:srgbClr>
              </a:gs>
            </a:gsLst>
            <a:lin ang="5400000" scaled="1"/>
          </a:gradFill>
          <a:ln w="12700">
            <a:solidFill>
              <a:srgbClr val="FFFFFF"/>
            </a:solidFill>
          </a:ln>
          <a:effectLst>
            <a:outerShdw blurRad="50800" dist="38100" dir="2700000" algn="tl" rotWithShape="0">
              <a:schemeClr val="bg1">
                <a:lumMod val="75000"/>
                <a:alpha val="40000"/>
              </a:schemeClr>
            </a:outerShdw>
          </a:effectLst>
        </p:spPr>
        <p:txBody>
          <a:bodyPr wrap="square" lIns="36000" tIns="36000" rIns="36000" bIns="36000" rtlCol="0" anchor="ctr" anchorCtr="0">
            <a:noAutofit/>
          </a:bodyPr>
          <a:lstStyle/>
          <a:p>
            <a:pPr algn="ctr" defTabSz="457200">
              <a:defRPr/>
            </a:pPr>
            <a:r>
              <a:rPr lang="en-US" sz="1600" kern="0" spc="100" dirty="0">
                <a:latin typeface="+mj-lt"/>
              </a:rPr>
              <a:t>… BUT EVERYONE PAYS THE SAME</a:t>
            </a:r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388936" y="388938"/>
            <a:ext cx="11417302" cy="342584"/>
          </a:xfrm>
        </p:spPr>
        <p:txBody>
          <a:bodyPr/>
          <a:lstStyle/>
          <a:p>
            <a:r>
              <a:rPr lang="en-GB" dirty="0"/>
              <a:t>The fundamental point of medical schemes is that everyone </a:t>
            </a:r>
            <a:br>
              <a:rPr lang="en-GB" dirty="0"/>
            </a:br>
            <a:r>
              <a:rPr lang="en-GB" dirty="0"/>
              <a:t>pays the same for the same level of cover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404483" y="2092624"/>
            <a:ext cx="36724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600" b="1" dirty="0"/>
              <a:t>MONTHLY CLAIMS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6201978" y="2092624"/>
            <a:ext cx="360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600" b="1" dirty="0"/>
              <a:t>MONTHLY PREMIUMS</a:t>
            </a:r>
          </a:p>
        </p:txBody>
      </p:sp>
      <p:graphicFrame>
        <p:nvGraphicFramePr>
          <p:cNvPr id="39" name="Chart 38"/>
          <p:cNvGraphicFramePr/>
          <p:nvPr>
            <p:extLst>
              <p:ext uri="{D42A27DB-BD31-4B8C-83A1-F6EECF244321}">
                <p14:modId xmlns:p14="http://schemas.microsoft.com/office/powerpoint/2010/main" val="3731266309"/>
              </p:ext>
            </p:extLst>
          </p:nvPr>
        </p:nvGraphicFramePr>
        <p:xfrm>
          <a:off x="6545111" y="2510094"/>
          <a:ext cx="4917994" cy="3278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1" name="Chart 40"/>
          <p:cNvGraphicFramePr/>
          <p:nvPr>
            <p:extLst>
              <p:ext uri="{D42A27DB-BD31-4B8C-83A1-F6EECF244321}">
                <p14:modId xmlns:p14="http://schemas.microsoft.com/office/powerpoint/2010/main" val="124173365"/>
              </p:ext>
            </p:extLst>
          </p:nvPr>
        </p:nvGraphicFramePr>
        <p:xfrm>
          <a:off x="700540" y="2510094"/>
          <a:ext cx="4917994" cy="3278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99" name="Group 98"/>
          <p:cNvGrpSpPr/>
          <p:nvPr/>
        </p:nvGrpSpPr>
        <p:grpSpPr>
          <a:xfrm>
            <a:off x="5021357" y="2049927"/>
            <a:ext cx="864096" cy="857274"/>
            <a:chOff x="3563888" y="1959223"/>
            <a:chExt cx="864096" cy="857274"/>
          </a:xfrm>
        </p:grpSpPr>
        <p:sp>
          <p:nvSpPr>
            <p:cNvPr id="101" name="TextBox 100"/>
            <p:cNvSpPr txBox="1"/>
            <p:nvPr/>
          </p:nvSpPr>
          <p:spPr>
            <a:xfrm>
              <a:off x="3563888" y="1959223"/>
              <a:ext cx="86409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ZA" sz="1000" dirty="0"/>
                <a:t>Sick members</a:t>
              </a:r>
            </a:p>
          </p:txBody>
        </p:sp>
        <p:sp>
          <p:nvSpPr>
            <p:cNvPr id="104" name="TextBox 103"/>
            <p:cNvSpPr txBox="1"/>
            <p:nvPr/>
          </p:nvSpPr>
          <p:spPr>
            <a:xfrm>
              <a:off x="3563888" y="2416387"/>
              <a:ext cx="86409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ZA" sz="1000" dirty="0"/>
                <a:t>Healthy members</a:t>
              </a:r>
            </a:p>
          </p:txBody>
        </p:sp>
      </p:grpSp>
      <p:pic>
        <p:nvPicPr>
          <p:cNvPr id="10" name="Graphic 9">
            <a:extLst>
              <a:ext uri="{FF2B5EF4-FFF2-40B4-BE49-F238E27FC236}">
                <a16:creationId xmlns:a16="http://schemas.microsoft.com/office/drawing/2014/main" id="{72D0A3F8-639C-0B6C-583C-5BDC90349CC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600016" y="1953460"/>
            <a:ext cx="553004" cy="553004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CC859EA1-819F-8D1C-1807-F1FDCC2C0B8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600016" y="2414844"/>
            <a:ext cx="553004" cy="553004"/>
          </a:xfrm>
          <a:prstGeom prst="rect">
            <a:avLst/>
          </a:prstGeom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DE3C496B-BAE7-300E-C582-96063DB7022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600016" y="3270413"/>
            <a:ext cx="744654" cy="744654"/>
          </a:xfrm>
          <a:prstGeom prst="rect">
            <a:avLst/>
          </a:prstGeom>
        </p:spPr>
      </p:pic>
      <p:pic>
        <p:nvPicPr>
          <p:cNvPr id="13" name="Graphic 12">
            <a:extLst>
              <a:ext uri="{FF2B5EF4-FFF2-40B4-BE49-F238E27FC236}">
                <a16:creationId xmlns:a16="http://schemas.microsoft.com/office/drawing/2014/main" id="{82AB0222-5BA6-1114-4320-C4F371615E0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725926" y="5477127"/>
            <a:ext cx="744654" cy="744654"/>
          </a:xfrm>
          <a:prstGeom prst="rect">
            <a:avLst/>
          </a:prstGeom>
        </p:spPr>
      </p:pic>
      <p:pic>
        <p:nvPicPr>
          <p:cNvPr id="14" name="Graphic 13">
            <a:extLst>
              <a:ext uri="{FF2B5EF4-FFF2-40B4-BE49-F238E27FC236}">
                <a16:creationId xmlns:a16="http://schemas.microsoft.com/office/drawing/2014/main" id="{F62624F1-7A66-36DC-F0BA-0CE58EB8BE5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588744" y="2426165"/>
            <a:ext cx="744654" cy="744654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E7E69187-4366-18CD-B985-708C98F6FCA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56921" y="4551500"/>
            <a:ext cx="744654" cy="744654"/>
          </a:xfrm>
          <a:prstGeom prst="rect">
            <a:avLst/>
          </a:prstGeom>
        </p:spPr>
      </p:pic>
      <p:pic>
        <p:nvPicPr>
          <p:cNvPr id="16" name="Graphic 15">
            <a:extLst>
              <a:ext uri="{FF2B5EF4-FFF2-40B4-BE49-F238E27FC236}">
                <a16:creationId xmlns:a16="http://schemas.microsoft.com/office/drawing/2014/main" id="{EB1D87FF-30A2-B69F-2D51-4FF0F16199C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524666" y="2343764"/>
            <a:ext cx="744654" cy="744654"/>
          </a:xfrm>
          <a:prstGeom prst="rect">
            <a:avLst/>
          </a:prstGeom>
        </p:spPr>
      </p:pic>
      <p:pic>
        <p:nvPicPr>
          <p:cNvPr id="17" name="Graphic 16">
            <a:extLst>
              <a:ext uri="{FF2B5EF4-FFF2-40B4-BE49-F238E27FC236}">
                <a16:creationId xmlns:a16="http://schemas.microsoft.com/office/drawing/2014/main" id="{24D441B5-4AF9-A7EF-69F9-C101A4489B2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592007" y="2102870"/>
            <a:ext cx="744654" cy="744654"/>
          </a:xfrm>
          <a:prstGeom prst="rect">
            <a:avLst/>
          </a:prstGeom>
        </p:spPr>
      </p:pic>
      <p:pic>
        <p:nvPicPr>
          <p:cNvPr id="18" name="Graphic 17">
            <a:extLst>
              <a:ext uri="{FF2B5EF4-FFF2-40B4-BE49-F238E27FC236}">
                <a16:creationId xmlns:a16="http://schemas.microsoft.com/office/drawing/2014/main" id="{7CE74891-1AD3-3842-90BA-F662FA1A76A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248783" y="5132139"/>
            <a:ext cx="744654" cy="744654"/>
          </a:xfrm>
          <a:prstGeom prst="rect">
            <a:avLst/>
          </a:prstGeom>
        </p:spPr>
      </p:pic>
      <p:pic>
        <p:nvPicPr>
          <p:cNvPr id="19" name="Graphic 18">
            <a:extLst>
              <a:ext uri="{FF2B5EF4-FFF2-40B4-BE49-F238E27FC236}">
                <a16:creationId xmlns:a16="http://schemas.microsoft.com/office/drawing/2014/main" id="{5E5B5CF1-CB16-7259-6DEE-DA27B512382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775219" y="5661700"/>
            <a:ext cx="744654" cy="744654"/>
          </a:xfrm>
          <a:prstGeom prst="rect">
            <a:avLst/>
          </a:prstGeom>
        </p:spPr>
      </p:pic>
      <p:pic>
        <p:nvPicPr>
          <p:cNvPr id="20" name="Graphic 19">
            <a:extLst>
              <a:ext uri="{FF2B5EF4-FFF2-40B4-BE49-F238E27FC236}">
                <a16:creationId xmlns:a16="http://schemas.microsoft.com/office/drawing/2014/main" id="{29419182-9D43-033B-00DB-E78D8FFB79D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922783" y="5477127"/>
            <a:ext cx="744654" cy="744654"/>
          </a:xfrm>
          <a:prstGeom prst="rect">
            <a:avLst/>
          </a:prstGeom>
        </p:spPr>
      </p:pic>
      <p:pic>
        <p:nvPicPr>
          <p:cNvPr id="21" name="Graphic 20">
            <a:extLst>
              <a:ext uri="{FF2B5EF4-FFF2-40B4-BE49-F238E27FC236}">
                <a16:creationId xmlns:a16="http://schemas.microsoft.com/office/drawing/2014/main" id="{E08DD2BC-5740-6B42-EC32-B939CDF0C89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95741" y="3266692"/>
            <a:ext cx="744654" cy="744654"/>
          </a:xfrm>
          <a:prstGeom prst="rect">
            <a:avLst/>
          </a:prstGeom>
        </p:spPr>
      </p:pic>
      <p:pic>
        <p:nvPicPr>
          <p:cNvPr id="22" name="Graphic 21">
            <a:extLst>
              <a:ext uri="{FF2B5EF4-FFF2-40B4-BE49-F238E27FC236}">
                <a16:creationId xmlns:a16="http://schemas.microsoft.com/office/drawing/2014/main" id="{C0A41FD2-68FD-8DEF-C309-9FD404ABE4C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380952" y="3412659"/>
            <a:ext cx="744654" cy="744654"/>
          </a:xfrm>
          <a:prstGeom prst="rect">
            <a:avLst/>
          </a:prstGeom>
        </p:spPr>
      </p:pic>
      <p:pic>
        <p:nvPicPr>
          <p:cNvPr id="23" name="Graphic 22">
            <a:extLst>
              <a:ext uri="{FF2B5EF4-FFF2-40B4-BE49-F238E27FC236}">
                <a16:creationId xmlns:a16="http://schemas.microsoft.com/office/drawing/2014/main" id="{977C526F-3143-61A5-F2CE-057F7818AAF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154734" y="4996833"/>
            <a:ext cx="744654" cy="744654"/>
          </a:xfrm>
          <a:prstGeom prst="rect">
            <a:avLst/>
          </a:prstGeom>
        </p:spPr>
      </p:pic>
      <p:pic>
        <p:nvPicPr>
          <p:cNvPr id="24" name="Graphic 23">
            <a:extLst>
              <a:ext uri="{FF2B5EF4-FFF2-40B4-BE49-F238E27FC236}">
                <a16:creationId xmlns:a16="http://schemas.microsoft.com/office/drawing/2014/main" id="{B7CC2CFC-1560-D93A-69EA-42409DBF9DD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681156" y="5652972"/>
            <a:ext cx="744654" cy="744654"/>
          </a:xfrm>
          <a:prstGeom prst="rect">
            <a:avLst/>
          </a:prstGeom>
        </p:spPr>
      </p:pic>
      <p:pic>
        <p:nvPicPr>
          <p:cNvPr id="25" name="Graphic 24">
            <a:extLst>
              <a:ext uri="{FF2B5EF4-FFF2-40B4-BE49-F238E27FC236}">
                <a16:creationId xmlns:a16="http://schemas.microsoft.com/office/drawing/2014/main" id="{42F33A5E-E466-124C-5F47-777EA8F644E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758545" y="3491971"/>
            <a:ext cx="744654" cy="74465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Single Corner Rounded 1">
            <a:extLst>
              <a:ext uri="{FF2B5EF4-FFF2-40B4-BE49-F238E27FC236}">
                <a16:creationId xmlns:a16="http://schemas.microsoft.com/office/drawing/2014/main" id="{09910F7F-C88B-D8A1-0EBF-B0D99CB64AE4}"/>
              </a:ext>
            </a:extLst>
          </p:cNvPr>
          <p:cNvSpPr/>
          <p:nvPr/>
        </p:nvSpPr>
        <p:spPr>
          <a:xfrm>
            <a:off x="0" y="0"/>
            <a:ext cx="7346022" cy="6858000"/>
          </a:xfrm>
          <a:prstGeom prst="round1Rect">
            <a:avLst>
              <a:gd name="adj" fmla="val 6480"/>
            </a:avLst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BCBFB09-1B71-9A10-77ED-213A4026E131}"/>
              </a:ext>
            </a:extLst>
          </p:cNvPr>
          <p:cNvSpPr/>
          <p:nvPr/>
        </p:nvSpPr>
        <p:spPr>
          <a:xfrm>
            <a:off x="322262" y="6789625"/>
            <a:ext cx="11534776" cy="7033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ounded Rectangle 11">
            <a:extLst>
              <a:ext uri="{FF2B5EF4-FFF2-40B4-BE49-F238E27FC236}">
                <a16:creationId xmlns:a16="http://schemas.microsoft.com/office/drawing/2014/main" id="{9EF5E6DA-EB9F-D9DE-74E8-9520BE23BE72}"/>
              </a:ext>
            </a:extLst>
          </p:cNvPr>
          <p:cNvSpPr/>
          <p:nvPr/>
        </p:nvSpPr>
        <p:spPr>
          <a:xfrm rot="5400000" flipH="1">
            <a:off x="7287294" y="1283992"/>
            <a:ext cx="3991800" cy="4984198"/>
          </a:xfrm>
          <a:prstGeom prst="round2SameRect">
            <a:avLst>
              <a:gd name="adj1" fmla="val 5857"/>
              <a:gd name="adj2" fmla="val 0"/>
            </a:avLst>
          </a:prstGeom>
          <a:gradFill>
            <a:gsLst>
              <a:gs pos="0">
                <a:srgbClr val="FFFFFF"/>
              </a:gs>
              <a:gs pos="100000">
                <a:srgbClr val="FFFFFF">
                  <a:lumMod val="95000"/>
                </a:srgbClr>
              </a:gs>
            </a:gsLst>
            <a:lin ang="5400000" scaled="1"/>
          </a:gradFill>
          <a:ln w="12700">
            <a:solidFill>
              <a:srgbClr val="FFFFFF"/>
            </a:solidFill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txBody>
          <a:bodyPr wrap="square" lIns="36000" tIns="36000" rIns="36000" bIns="36000" rtlCol="0" anchor="ctr" anchorCtr="0">
            <a:noAutofit/>
          </a:bodyPr>
          <a:lstStyle/>
          <a:p>
            <a:pPr algn="ctr" defTabSz="457200"/>
            <a:endParaRPr lang="en-US" sz="1600" b="1" kern="0">
              <a:solidFill>
                <a:srgbClr val="333333"/>
              </a:solidFill>
              <a:latin typeface="+mj-lt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68361AF-380C-63B2-DC6E-CCF22A1E4E32}"/>
              </a:ext>
            </a:extLst>
          </p:cNvPr>
          <p:cNvGrpSpPr/>
          <p:nvPr/>
        </p:nvGrpSpPr>
        <p:grpSpPr>
          <a:xfrm>
            <a:off x="6791094" y="2466108"/>
            <a:ext cx="5065944" cy="2619967"/>
            <a:chOff x="6791094" y="2976711"/>
            <a:chExt cx="5065944" cy="2619967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5F7F80F-05CF-1BA7-EB15-4C26320EC6E5}"/>
                </a:ext>
              </a:extLst>
            </p:cNvPr>
            <p:cNvSpPr txBox="1"/>
            <p:nvPr/>
          </p:nvSpPr>
          <p:spPr>
            <a:xfrm>
              <a:off x="6847440" y="2976711"/>
              <a:ext cx="4984198" cy="101566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000" b="0" i="0" u="none" strike="noStrike" kern="0" cap="none" spc="100" normalizeH="0" baseline="0" noProof="0" dirty="0">
                  <a:ln>
                    <a:noFill/>
                  </a:ln>
                  <a:solidFill>
                    <a:srgbClr val="292B2C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rPr>
                <a:t>WHY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E4D9224F-A9F5-9201-B0AE-F55DB8B045B5}"/>
                </a:ext>
              </a:extLst>
            </p:cNvPr>
            <p:cNvSpPr/>
            <p:nvPr/>
          </p:nvSpPr>
          <p:spPr>
            <a:xfrm>
              <a:off x="8367539" y="4006234"/>
              <a:ext cx="1944000" cy="64451"/>
            </a:xfrm>
            <a:prstGeom prst="rect">
              <a:avLst/>
            </a:prstGeom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sp>
          <p:nvSpPr>
            <p:cNvPr id="17" name="Content Placeholder 2"/>
            <p:cNvSpPr txBox="1">
              <a:spLocks/>
            </p:cNvSpPr>
            <p:nvPr/>
          </p:nvSpPr>
          <p:spPr>
            <a:xfrm>
              <a:off x="6822040" y="4268139"/>
              <a:ext cx="5034998" cy="752475"/>
            </a:xfrm>
            <a:prstGeom prst="rect">
              <a:avLst/>
            </a:prstGeom>
          </p:spPr>
          <p:txBody>
            <a:bodyPr vert="horz" lIns="91440" tIns="45720" rIns="91440" bIns="45720" rtlCol="0" anchor="ctr" anchorCtr="0">
              <a:noAutofit/>
            </a:bodyPr>
            <a:lstStyle/>
            <a:p>
              <a:pPr marL="342900" indent="-342900" algn="ctr" eaLnBrk="0" fontAlgn="base" hangingPunct="0">
                <a:spcBef>
                  <a:spcPct val="20000"/>
                </a:spcBef>
                <a:spcAft>
                  <a:spcPct val="0"/>
                </a:spcAft>
                <a:buSzPct val="90000"/>
                <a:defRPr/>
              </a:pPr>
              <a:r>
                <a:rPr lang="en-US" sz="2800" dirty="0">
                  <a:solidFill>
                    <a:srgbClr val="6D6E71"/>
                  </a:solidFill>
                  <a:latin typeface="+mj-lt"/>
                </a:rPr>
                <a:t>do we need</a:t>
              </a:r>
            </a:p>
          </p:txBody>
        </p:sp>
        <p:sp>
          <p:nvSpPr>
            <p:cNvPr id="19" name="Rounded Rectangle 18"/>
            <p:cNvSpPr/>
            <p:nvPr/>
          </p:nvSpPr>
          <p:spPr>
            <a:xfrm>
              <a:off x="6791094" y="4796577"/>
              <a:ext cx="5015143" cy="800101"/>
            </a:xfrm>
            <a:prstGeom prst="roundRect">
              <a:avLst/>
            </a:prstGeom>
            <a:noFill/>
            <a:ln w="12700" cap="flat" cmpd="sng" algn="ctr">
              <a:noFill/>
              <a:prstDash val="sysDot"/>
            </a:ln>
            <a:effectLst/>
          </p:spPr>
          <p:txBody>
            <a:bodyPr tIns="91440" bIns="91440" rtlCol="0" anchor="ctr"/>
            <a:lstStyle/>
            <a:p>
              <a:pPr marL="342900" indent="-342900" algn="ctr" eaLnBrk="0" fontAlgn="base" hangingPunct="0">
                <a:spcBef>
                  <a:spcPts val="600"/>
                </a:spcBef>
                <a:spcAft>
                  <a:spcPct val="0"/>
                </a:spcAft>
                <a:buSzPct val="90000"/>
                <a:defRPr/>
              </a:pPr>
              <a:r>
                <a:rPr lang="en-US" sz="4000" b="1" kern="0" dirty="0">
                  <a:gradFill flip="none" rotWithShape="1">
                    <a:gsLst>
                      <a:gs pos="0">
                        <a:schemeClr val="accent1"/>
                      </a:gs>
                      <a:gs pos="100000">
                        <a:schemeClr val="accent2"/>
                      </a:gs>
                    </a:gsLst>
                    <a:lin ang="0" scaled="1"/>
                    <a:tileRect/>
                  </a:gradFill>
                  <a:latin typeface="+mj-lt"/>
                </a:rPr>
                <a:t>pooling of funds?</a:t>
              </a:r>
            </a:p>
          </p:txBody>
        </p:sp>
      </p:grpSp>
      <p:sp>
        <p:nvSpPr>
          <p:cNvPr id="14" name="Rounded Rectangle 11">
            <a:extLst>
              <a:ext uri="{FF2B5EF4-FFF2-40B4-BE49-F238E27FC236}">
                <a16:creationId xmlns:a16="http://schemas.microsoft.com/office/drawing/2014/main" id="{85B2D4C3-B080-18DD-86E3-0C9D0A12352D}"/>
              </a:ext>
            </a:extLst>
          </p:cNvPr>
          <p:cNvSpPr/>
          <p:nvPr/>
        </p:nvSpPr>
        <p:spPr>
          <a:xfrm flipH="1">
            <a:off x="6174335" y="1233488"/>
            <a:ext cx="1233520" cy="1233520"/>
          </a:xfrm>
          <a:prstGeom prst="ellipse">
            <a:avLst/>
          </a:prstGeom>
          <a:gradFill>
            <a:gsLst>
              <a:gs pos="0">
                <a:schemeClr val="accent1"/>
              </a:gs>
              <a:gs pos="98000">
                <a:schemeClr val="accent2"/>
              </a:gs>
            </a:gsLst>
            <a:lin ang="5400000" scaled="1"/>
          </a:gradFill>
          <a:ln w="12700">
            <a:solidFill>
              <a:srgbClr val="FFFFFF"/>
            </a:solidFill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txBody>
          <a:bodyPr wrap="square" lIns="36000" tIns="36000" rIns="36000" bIns="36000" rtlCol="0" anchor="ctr" anchorCtr="0">
            <a:noAutofit/>
          </a:bodyPr>
          <a:lstStyle/>
          <a:p>
            <a:pPr algn="ctr" defTabSz="457200"/>
            <a:r>
              <a:rPr lang="en-US" sz="7200" b="1" kern="0" dirty="0">
                <a:solidFill>
                  <a:schemeClr val="bg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+mj-lt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6641453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Single Corner Rounded 1">
            <a:extLst>
              <a:ext uri="{FF2B5EF4-FFF2-40B4-BE49-F238E27FC236}">
                <a16:creationId xmlns:a16="http://schemas.microsoft.com/office/drawing/2014/main" id="{09910F7F-C88B-D8A1-0EBF-B0D99CB64AE4}"/>
              </a:ext>
            </a:extLst>
          </p:cNvPr>
          <p:cNvSpPr/>
          <p:nvPr/>
        </p:nvSpPr>
        <p:spPr>
          <a:xfrm>
            <a:off x="0" y="0"/>
            <a:ext cx="7346022" cy="6858000"/>
          </a:xfrm>
          <a:prstGeom prst="round1Rect">
            <a:avLst>
              <a:gd name="adj" fmla="val 6480"/>
            </a:avLst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BCBFB09-1B71-9A10-77ED-213A4026E131}"/>
              </a:ext>
            </a:extLst>
          </p:cNvPr>
          <p:cNvSpPr/>
          <p:nvPr/>
        </p:nvSpPr>
        <p:spPr>
          <a:xfrm>
            <a:off x="322262" y="6789625"/>
            <a:ext cx="11534776" cy="7033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ounded Rectangle 11">
            <a:extLst>
              <a:ext uri="{FF2B5EF4-FFF2-40B4-BE49-F238E27FC236}">
                <a16:creationId xmlns:a16="http://schemas.microsoft.com/office/drawing/2014/main" id="{9EF5E6DA-EB9F-D9DE-74E8-9520BE23BE72}"/>
              </a:ext>
            </a:extLst>
          </p:cNvPr>
          <p:cNvSpPr/>
          <p:nvPr/>
        </p:nvSpPr>
        <p:spPr>
          <a:xfrm rot="5400000" flipH="1">
            <a:off x="7287294" y="1283992"/>
            <a:ext cx="3991800" cy="4984198"/>
          </a:xfrm>
          <a:prstGeom prst="round2SameRect">
            <a:avLst>
              <a:gd name="adj1" fmla="val 5857"/>
              <a:gd name="adj2" fmla="val 0"/>
            </a:avLst>
          </a:prstGeom>
          <a:gradFill>
            <a:gsLst>
              <a:gs pos="0">
                <a:srgbClr val="FFFFFF"/>
              </a:gs>
              <a:gs pos="100000">
                <a:srgbClr val="FFFFFF">
                  <a:lumMod val="95000"/>
                </a:srgbClr>
              </a:gs>
            </a:gsLst>
            <a:lin ang="5400000" scaled="1"/>
          </a:gradFill>
          <a:ln w="12700">
            <a:solidFill>
              <a:srgbClr val="FFFFFF"/>
            </a:solidFill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txBody>
          <a:bodyPr wrap="square" lIns="36000" tIns="36000" rIns="36000" bIns="36000" rtlCol="0" anchor="ctr" anchorCtr="0">
            <a:noAutofit/>
          </a:bodyPr>
          <a:lstStyle/>
          <a:p>
            <a:pPr algn="ctr" defTabSz="457200"/>
            <a:endParaRPr lang="en-US" sz="1600" b="1" kern="0">
              <a:solidFill>
                <a:srgbClr val="333333"/>
              </a:solidFill>
              <a:latin typeface="+mj-lt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68361AF-380C-63B2-DC6E-CCF22A1E4E32}"/>
              </a:ext>
            </a:extLst>
          </p:cNvPr>
          <p:cNvGrpSpPr/>
          <p:nvPr/>
        </p:nvGrpSpPr>
        <p:grpSpPr>
          <a:xfrm>
            <a:off x="6791094" y="2466108"/>
            <a:ext cx="5065944" cy="2619967"/>
            <a:chOff x="6791094" y="2976711"/>
            <a:chExt cx="5065944" cy="2619967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5F7F80F-05CF-1BA7-EB15-4C26320EC6E5}"/>
                </a:ext>
              </a:extLst>
            </p:cNvPr>
            <p:cNvSpPr txBox="1"/>
            <p:nvPr/>
          </p:nvSpPr>
          <p:spPr>
            <a:xfrm>
              <a:off x="6847440" y="2976711"/>
              <a:ext cx="4984198" cy="101566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000" b="0" i="0" u="none" strike="noStrike" kern="0" cap="none" spc="100" normalizeH="0" baseline="0" noProof="0" dirty="0">
                  <a:ln>
                    <a:noFill/>
                  </a:ln>
                  <a:solidFill>
                    <a:srgbClr val="292B2C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rPr>
                <a:t>HOW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E4D9224F-A9F5-9201-B0AE-F55DB8B045B5}"/>
                </a:ext>
              </a:extLst>
            </p:cNvPr>
            <p:cNvSpPr/>
            <p:nvPr/>
          </p:nvSpPr>
          <p:spPr>
            <a:xfrm>
              <a:off x="8367539" y="4006234"/>
              <a:ext cx="1944000" cy="64451"/>
            </a:xfrm>
            <a:prstGeom prst="rect">
              <a:avLst/>
            </a:prstGeom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sp>
          <p:nvSpPr>
            <p:cNvPr id="17" name="Content Placeholder 2"/>
            <p:cNvSpPr txBox="1">
              <a:spLocks/>
            </p:cNvSpPr>
            <p:nvPr/>
          </p:nvSpPr>
          <p:spPr>
            <a:xfrm>
              <a:off x="6822040" y="4268139"/>
              <a:ext cx="5034998" cy="752475"/>
            </a:xfrm>
            <a:prstGeom prst="rect">
              <a:avLst/>
            </a:prstGeom>
          </p:spPr>
          <p:txBody>
            <a:bodyPr vert="horz" lIns="91440" tIns="45720" rIns="91440" bIns="45720" rtlCol="0" anchor="ctr" anchorCtr="0">
              <a:noAutofit/>
            </a:bodyPr>
            <a:lstStyle/>
            <a:p>
              <a:pPr marL="342900" indent="-342900" algn="ctr" eaLnBrk="0" fontAlgn="base" hangingPunct="0">
                <a:spcBef>
                  <a:spcPct val="20000"/>
                </a:spcBef>
                <a:spcAft>
                  <a:spcPct val="0"/>
                </a:spcAft>
                <a:buSzPct val="90000"/>
                <a:defRPr/>
              </a:pPr>
              <a:r>
                <a:rPr lang="en-US" sz="2800" dirty="0">
                  <a:solidFill>
                    <a:srgbClr val="6D6E71"/>
                  </a:solidFill>
                  <a:latin typeface="+mj-lt"/>
                </a:rPr>
                <a:t>do schemes balance</a:t>
              </a:r>
            </a:p>
          </p:txBody>
        </p:sp>
        <p:sp>
          <p:nvSpPr>
            <p:cNvPr id="19" name="Rounded Rectangle 18"/>
            <p:cNvSpPr/>
            <p:nvPr/>
          </p:nvSpPr>
          <p:spPr>
            <a:xfrm>
              <a:off x="6791094" y="4796577"/>
              <a:ext cx="5015143" cy="800101"/>
            </a:xfrm>
            <a:prstGeom prst="roundRect">
              <a:avLst/>
            </a:prstGeom>
            <a:noFill/>
            <a:ln w="12700" cap="flat" cmpd="sng" algn="ctr">
              <a:noFill/>
              <a:prstDash val="sysDot"/>
            </a:ln>
            <a:effectLst/>
          </p:spPr>
          <p:txBody>
            <a:bodyPr tIns="91440" bIns="91440" rtlCol="0" anchor="ctr"/>
            <a:lstStyle/>
            <a:p>
              <a:pPr marL="342900" indent="-342900" algn="ctr" eaLnBrk="0" fontAlgn="base" hangingPunct="0">
                <a:spcBef>
                  <a:spcPts val="600"/>
                </a:spcBef>
                <a:spcAft>
                  <a:spcPct val="0"/>
                </a:spcAft>
                <a:buSzPct val="90000"/>
                <a:defRPr/>
              </a:pPr>
              <a:r>
                <a:rPr lang="en-US" sz="4000" b="1" kern="0" dirty="0">
                  <a:gradFill flip="none" rotWithShape="1">
                    <a:gsLst>
                      <a:gs pos="0">
                        <a:schemeClr val="accent1"/>
                      </a:gs>
                      <a:gs pos="100000">
                        <a:schemeClr val="accent2"/>
                      </a:gs>
                    </a:gsLst>
                    <a:lin ang="0" scaled="1"/>
                    <a:tileRect/>
                  </a:gradFill>
                  <a:latin typeface="+mj-lt"/>
                </a:rPr>
                <a:t>members’ needs?</a:t>
              </a:r>
            </a:p>
          </p:txBody>
        </p:sp>
      </p:grpSp>
      <p:sp>
        <p:nvSpPr>
          <p:cNvPr id="14" name="Rounded Rectangle 11">
            <a:extLst>
              <a:ext uri="{FF2B5EF4-FFF2-40B4-BE49-F238E27FC236}">
                <a16:creationId xmlns:a16="http://schemas.microsoft.com/office/drawing/2014/main" id="{85B2D4C3-B080-18DD-86E3-0C9D0A12352D}"/>
              </a:ext>
            </a:extLst>
          </p:cNvPr>
          <p:cNvSpPr/>
          <p:nvPr/>
        </p:nvSpPr>
        <p:spPr>
          <a:xfrm flipH="1">
            <a:off x="6174335" y="1233488"/>
            <a:ext cx="1233520" cy="1233520"/>
          </a:xfrm>
          <a:prstGeom prst="ellipse">
            <a:avLst/>
          </a:prstGeom>
          <a:gradFill>
            <a:gsLst>
              <a:gs pos="0">
                <a:schemeClr val="accent1"/>
              </a:gs>
              <a:gs pos="98000">
                <a:schemeClr val="accent2"/>
              </a:gs>
            </a:gsLst>
            <a:lin ang="5400000" scaled="1"/>
          </a:gradFill>
          <a:ln w="12700">
            <a:solidFill>
              <a:srgbClr val="FFFFFF"/>
            </a:solidFill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txBody>
          <a:bodyPr wrap="square" lIns="36000" tIns="36000" rIns="36000" bIns="36000" rtlCol="0" anchor="ctr" anchorCtr="0">
            <a:noAutofit/>
          </a:bodyPr>
          <a:lstStyle/>
          <a:p>
            <a:pPr algn="ctr" defTabSz="457200"/>
            <a:r>
              <a:rPr lang="en-US" sz="7200" b="1" kern="0" dirty="0">
                <a:solidFill>
                  <a:schemeClr val="bg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+mj-lt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4101141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3841DFD1-E29B-5148-79B7-C4C13BB049BA}"/>
              </a:ext>
            </a:extLst>
          </p:cNvPr>
          <p:cNvGrpSpPr/>
          <p:nvPr/>
        </p:nvGrpSpPr>
        <p:grpSpPr>
          <a:xfrm>
            <a:off x="388938" y="1236699"/>
            <a:ext cx="11417300" cy="5124430"/>
            <a:chOff x="388938" y="1236699"/>
            <a:chExt cx="5608129" cy="4688765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330C0FEB-98B6-3AAA-FC9F-D208B2EA036C}"/>
                </a:ext>
              </a:extLst>
            </p:cNvPr>
            <p:cNvSpPr/>
            <p:nvPr/>
          </p:nvSpPr>
          <p:spPr>
            <a:xfrm>
              <a:off x="392809" y="1756126"/>
              <a:ext cx="5604258" cy="64451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sp>
          <p:nvSpPr>
            <p:cNvPr id="5" name="Rounded Rectangle 11">
              <a:extLst>
                <a:ext uri="{FF2B5EF4-FFF2-40B4-BE49-F238E27FC236}">
                  <a16:creationId xmlns:a16="http://schemas.microsoft.com/office/drawing/2014/main" id="{72C46917-2785-4233-BDDE-77DCDFBE6752}"/>
                </a:ext>
              </a:extLst>
            </p:cNvPr>
            <p:cNvSpPr/>
            <p:nvPr/>
          </p:nvSpPr>
          <p:spPr>
            <a:xfrm rot="10800000" flipH="1">
              <a:off x="388939" y="1908614"/>
              <a:ext cx="5604258" cy="4016850"/>
            </a:xfrm>
            <a:prstGeom prst="round2SameRect">
              <a:avLst>
                <a:gd name="adj1" fmla="val 5857"/>
                <a:gd name="adj2" fmla="val 0"/>
              </a:avLst>
            </a:prstGeom>
            <a:gradFill>
              <a:gsLst>
                <a:gs pos="0">
                  <a:srgbClr val="FFFFFF"/>
                </a:gs>
                <a:gs pos="100000">
                  <a:srgbClr val="FFFFFF">
                    <a:lumMod val="95000"/>
                  </a:srgbClr>
                </a:gs>
              </a:gsLst>
              <a:lin ang="5400000" scaled="1"/>
            </a:gradFill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txBody>
            <a:bodyPr wrap="square" lIns="36000" tIns="36000" rIns="36000" bIns="36000" rtlCol="0" anchor="ctr" anchorCtr="0">
              <a:noAutofit/>
            </a:bodyPr>
            <a:lstStyle/>
            <a:p>
              <a:pPr algn="ctr" defTabSz="457200"/>
              <a:endParaRPr lang="en-US" sz="1600" b="1" kern="0">
                <a:solidFill>
                  <a:srgbClr val="333333"/>
                </a:solidFill>
                <a:latin typeface="+mj-lt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8BB2048F-6312-0FE2-8B07-6B33E8A3ACF5}"/>
                </a:ext>
              </a:extLst>
            </p:cNvPr>
            <p:cNvSpPr txBox="1"/>
            <p:nvPr/>
          </p:nvSpPr>
          <p:spPr>
            <a:xfrm>
              <a:off x="388938" y="1236699"/>
              <a:ext cx="5604258" cy="519427"/>
            </a:xfrm>
            <a:prstGeom prst="round2SameRect">
              <a:avLst/>
            </a:prstGeom>
            <a:gradFill>
              <a:gsLst>
                <a:gs pos="0">
                  <a:srgbClr val="FFFFFF"/>
                </a:gs>
                <a:gs pos="100000">
                  <a:srgbClr val="FFFFFF">
                    <a:lumMod val="95000"/>
                  </a:srgbClr>
                </a:gs>
              </a:gsLst>
              <a:lin ang="5400000" scaled="1"/>
            </a:gradFill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bg1">
                  <a:lumMod val="75000"/>
                  <a:alpha val="40000"/>
                </a:schemeClr>
              </a:outerShdw>
            </a:effectLst>
          </p:spPr>
          <p:txBody>
            <a:bodyPr wrap="square" lIns="36000" tIns="36000" rIns="36000" bIns="36000" rtlCol="0" anchor="ctr" anchorCtr="0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0" cap="none" spc="100" normalizeH="0" noProof="0" dirty="0">
                  <a:ln>
                    <a:noFill/>
                  </a:ln>
                  <a:effectLst/>
                  <a:uLnTx/>
                  <a:uFillTx/>
                  <a:latin typeface="+mj-lt"/>
                </a:rPr>
                <a:t>MONTHLY PREMIUMS FOR A PRINCIPAL MEMBER</a:t>
              </a:r>
            </a:p>
          </p:txBody>
        </p:sp>
      </p:grp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C1AF18DA-F2B2-FB50-28A3-EDDB01447ECC}"/>
              </a:ext>
            </a:extLst>
          </p:cNvPr>
          <p:cNvGraphicFramePr/>
          <p:nvPr/>
        </p:nvGraphicFramePr>
        <p:xfrm>
          <a:off x="388940" y="2154290"/>
          <a:ext cx="11417298" cy="38955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3730" name="Title 1"/>
          <p:cNvSpPr>
            <a:spLocks noGrp="1"/>
          </p:cNvSpPr>
          <p:nvPr>
            <p:ph type="title"/>
          </p:nvPr>
        </p:nvSpPr>
        <p:spPr>
          <a:xfrm>
            <a:off x="388936" y="388938"/>
            <a:ext cx="11417302" cy="342584"/>
          </a:xfrm>
        </p:spPr>
        <p:txBody>
          <a:bodyPr/>
          <a:lstStyle/>
          <a:p>
            <a:r>
              <a:rPr lang="en-ZA" dirty="0"/>
              <a:t>Cost of medical aid</a:t>
            </a:r>
            <a:endParaRPr lang="en-US" dirty="0"/>
          </a:p>
        </p:txBody>
      </p:sp>
      <p:sp>
        <p:nvSpPr>
          <p:cNvPr id="58" name="TextBox 57"/>
          <p:cNvSpPr txBox="1"/>
          <p:nvPr/>
        </p:nvSpPr>
        <p:spPr>
          <a:xfrm>
            <a:off x="734246" y="6049827"/>
            <a:ext cx="2124139" cy="2616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Extensive day-to-day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3704469" y="6049827"/>
            <a:ext cx="1524000" cy="2616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Limited day-to-day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5909310" y="6049827"/>
            <a:ext cx="1524000" cy="2616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Hospital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9231630" y="6049827"/>
            <a:ext cx="1524000" cy="2616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Entry level</a:t>
            </a:r>
          </a:p>
        </p:txBody>
      </p:sp>
      <p:cxnSp>
        <p:nvCxnSpPr>
          <p:cNvPr id="55" name="Straight Connector 54"/>
          <p:cNvCxnSpPr>
            <a:cxnSpLocks/>
          </p:cNvCxnSpPr>
          <p:nvPr/>
        </p:nvCxnSpPr>
        <p:spPr>
          <a:xfrm>
            <a:off x="3031219" y="3961827"/>
            <a:ext cx="0" cy="2309481"/>
          </a:xfrm>
          <a:prstGeom prst="line">
            <a:avLst/>
          </a:prstGeom>
          <a:ln w="12700">
            <a:solidFill>
              <a:schemeClr val="tx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>
            <a:cxnSpLocks/>
          </p:cNvCxnSpPr>
          <p:nvPr/>
        </p:nvCxnSpPr>
        <p:spPr bwMode="auto">
          <a:xfrm>
            <a:off x="1695236" y="2464008"/>
            <a:ext cx="9678256" cy="1273802"/>
          </a:xfrm>
          <a:prstGeom prst="straightConnector1">
            <a:avLst/>
          </a:prstGeom>
          <a:noFill/>
          <a:ln w="28575" cap="flat" cmpd="sng" algn="ctr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8" name="TextBox 47"/>
          <p:cNvSpPr txBox="1"/>
          <p:nvPr/>
        </p:nvSpPr>
        <p:spPr>
          <a:xfrm>
            <a:off x="1613042" y="2154290"/>
            <a:ext cx="203428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Highest benefits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10110470" y="3104087"/>
            <a:ext cx="12903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Lowest benefits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6C77BFC-935C-8E40-49E0-1BBA4E7FB3ED}"/>
              </a:ext>
            </a:extLst>
          </p:cNvPr>
          <p:cNvCxnSpPr>
            <a:cxnSpLocks/>
          </p:cNvCxnSpPr>
          <p:nvPr/>
        </p:nvCxnSpPr>
        <p:spPr>
          <a:xfrm>
            <a:off x="5591539" y="3961827"/>
            <a:ext cx="0" cy="2309481"/>
          </a:xfrm>
          <a:prstGeom prst="line">
            <a:avLst/>
          </a:prstGeom>
          <a:ln w="12700">
            <a:solidFill>
              <a:schemeClr val="tx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20B9450-2BA1-4CA8-1FF6-DF8D8ECC60F8}"/>
              </a:ext>
            </a:extLst>
          </p:cNvPr>
          <p:cNvCxnSpPr>
            <a:cxnSpLocks/>
          </p:cNvCxnSpPr>
          <p:nvPr/>
        </p:nvCxnSpPr>
        <p:spPr>
          <a:xfrm>
            <a:off x="7826739" y="3961827"/>
            <a:ext cx="0" cy="2309481"/>
          </a:xfrm>
          <a:prstGeom prst="line">
            <a:avLst/>
          </a:prstGeom>
          <a:ln w="12700">
            <a:solidFill>
              <a:schemeClr val="tx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0167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46" name="Rounded Rectangle 11">
            <a:extLst>
              <a:ext uri="{FF2B5EF4-FFF2-40B4-BE49-F238E27FC236}">
                <a16:creationId xmlns:a16="http://schemas.microsoft.com/office/drawing/2014/main" id="{6A1D3E29-C17E-8B74-E08C-B97CC5545BC2}"/>
              </a:ext>
            </a:extLst>
          </p:cNvPr>
          <p:cNvSpPr/>
          <p:nvPr/>
        </p:nvSpPr>
        <p:spPr>
          <a:xfrm rot="5400000" flipH="1">
            <a:off x="6641529" y="-492527"/>
            <a:ext cx="1209600" cy="9102234"/>
          </a:xfrm>
          <a:prstGeom prst="round2SameRect">
            <a:avLst>
              <a:gd name="adj1" fmla="val 0"/>
              <a:gd name="adj2" fmla="val 0"/>
            </a:avLst>
          </a:prstGeom>
          <a:gradFill>
            <a:gsLst>
              <a:gs pos="0">
                <a:srgbClr val="FFFFFF"/>
              </a:gs>
              <a:gs pos="100000">
                <a:srgbClr val="FFFFFF">
                  <a:lumMod val="95000"/>
                </a:srgbClr>
              </a:gs>
            </a:gsLst>
            <a:lin ang="5400000" scaled="1"/>
          </a:gradFill>
          <a:ln w="12700">
            <a:solidFill>
              <a:srgbClr val="FFFFFF"/>
            </a:solidFill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txBody>
          <a:bodyPr wrap="square" lIns="36000" tIns="36000" rIns="36000" bIns="36000" rtlCol="0" anchor="ctr" anchorCtr="0">
            <a:noAutofit/>
          </a:bodyPr>
          <a:lstStyle/>
          <a:p>
            <a:pPr algn="ctr" defTabSz="457200"/>
            <a:endParaRPr lang="en-US" sz="1600" b="1" kern="0">
              <a:solidFill>
                <a:srgbClr val="333333"/>
              </a:solidFill>
              <a:latin typeface="+mj-lt"/>
            </a:endParaRPr>
          </a:p>
        </p:txBody>
      </p:sp>
      <p:pic>
        <p:nvPicPr>
          <p:cNvPr id="36" name="Graphic 35">
            <a:extLst>
              <a:ext uri="{FF2B5EF4-FFF2-40B4-BE49-F238E27FC236}">
                <a16:creationId xmlns:a16="http://schemas.microsoft.com/office/drawing/2014/main" id="{7277AD9A-127A-4269-BFCE-6463DB69A9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340003" y="3702486"/>
            <a:ext cx="942975" cy="942975"/>
          </a:xfrm>
          <a:prstGeom prst="rect">
            <a:avLst/>
          </a:prstGeom>
        </p:spPr>
      </p:pic>
      <p:sp>
        <p:nvSpPr>
          <p:cNvPr id="73730" name="Title 1"/>
          <p:cNvSpPr>
            <a:spLocks noGrp="1"/>
          </p:cNvSpPr>
          <p:nvPr>
            <p:ph type="title"/>
          </p:nvPr>
        </p:nvSpPr>
        <p:spPr>
          <a:xfrm>
            <a:off x="388936" y="388938"/>
            <a:ext cx="11417302" cy="342584"/>
          </a:xfrm>
        </p:spPr>
        <p:txBody>
          <a:bodyPr/>
          <a:lstStyle/>
          <a:p>
            <a:r>
              <a:rPr lang="en-ZA" dirty="0"/>
              <a:t>Cross subsidies create a perception gap between real</a:t>
            </a:r>
            <a:br>
              <a:rPr lang="en-ZA" dirty="0"/>
            </a:br>
            <a:r>
              <a:rPr lang="en-ZA" dirty="0"/>
              <a:t>and perceived value of healthcare benefits</a:t>
            </a:r>
            <a:endParaRPr lang="en-US" dirty="0"/>
          </a:p>
        </p:txBody>
      </p:sp>
      <p:sp>
        <p:nvSpPr>
          <p:cNvPr id="73743" name="Rounded Rectangle 11">
            <a:extLst>
              <a:ext uri="{FF2B5EF4-FFF2-40B4-BE49-F238E27FC236}">
                <a16:creationId xmlns:a16="http://schemas.microsoft.com/office/drawing/2014/main" id="{2B2164A9-07F1-9754-E4B5-9B3D0DA81D25}"/>
              </a:ext>
            </a:extLst>
          </p:cNvPr>
          <p:cNvSpPr/>
          <p:nvPr/>
        </p:nvSpPr>
        <p:spPr>
          <a:xfrm rot="5400000" flipH="1">
            <a:off x="6641529" y="-1880492"/>
            <a:ext cx="1209600" cy="9102234"/>
          </a:xfrm>
          <a:prstGeom prst="round2SameRect">
            <a:avLst>
              <a:gd name="adj1" fmla="val 0"/>
              <a:gd name="adj2" fmla="val 0"/>
            </a:avLst>
          </a:prstGeom>
          <a:gradFill>
            <a:gsLst>
              <a:gs pos="0">
                <a:srgbClr val="FFFFFF"/>
              </a:gs>
              <a:gs pos="100000">
                <a:srgbClr val="FFFFFF">
                  <a:lumMod val="95000"/>
                </a:srgbClr>
              </a:gs>
            </a:gsLst>
            <a:lin ang="5400000" scaled="1"/>
          </a:gradFill>
          <a:ln w="12700">
            <a:solidFill>
              <a:srgbClr val="FFFFFF"/>
            </a:solidFill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txBody>
          <a:bodyPr wrap="square" lIns="36000" tIns="36000" rIns="36000" bIns="36000" rtlCol="0" anchor="ctr" anchorCtr="0">
            <a:noAutofit/>
          </a:bodyPr>
          <a:lstStyle/>
          <a:p>
            <a:pPr algn="ctr" defTabSz="457200"/>
            <a:endParaRPr lang="en-US" sz="1600" b="1" kern="0">
              <a:solidFill>
                <a:srgbClr val="333333"/>
              </a:solidFill>
              <a:latin typeface="+mj-lt"/>
            </a:endParaRPr>
          </a:p>
        </p:txBody>
      </p:sp>
      <p:sp>
        <p:nvSpPr>
          <p:cNvPr id="73744" name="Rounded Rectangle 11">
            <a:extLst>
              <a:ext uri="{FF2B5EF4-FFF2-40B4-BE49-F238E27FC236}">
                <a16:creationId xmlns:a16="http://schemas.microsoft.com/office/drawing/2014/main" id="{47B28500-9571-1279-876B-EAD5D4EFE337}"/>
              </a:ext>
            </a:extLst>
          </p:cNvPr>
          <p:cNvSpPr/>
          <p:nvPr/>
        </p:nvSpPr>
        <p:spPr>
          <a:xfrm flipH="1">
            <a:off x="394555" y="2054822"/>
            <a:ext cx="2144056" cy="1210879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98000">
                <a:schemeClr val="accent2"/>
              </a:gs>
            </a:gsLst>
            <a:lin ang="2700000" scaled="1"/>
            <a:tileRect/>
          </a:gradFill>
          <a:ln w="12700">
            <a:solidFill>
              <a:srgbClr val="FFFFFF"/>
            </a:solidFill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txBody>
          <a:bodyPr wrap="square" lIns="36000" tIns="36000" rIns="36000" bIns="36000" rtlCol="0" anchor="ctr" anchorCtr="0">
            <a:noAutofit/>
          </a:bodyPr>
          <a:lstStyle/>
          <a:p>
            <a:pPr algn="ctr" defTabSz="457200"/>
            <a:r>
              <a:rPr lang="en-US" b="1" kern="0" dirty="0">
                <a:solidFill>
                  <a:schemeClr val="bg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+mj-lt"/>
              </a:rPr>
              <a:t>Proportion of members</a:t>
            </a:r>
          </a:p>
        </p:txBody>
      </p:sp>
      <p:sp>
        <p:nvSpPr>
          <p:cNvPr id="73745" name="Rounded Rectangle 11">
            <a:extLst>
              <a:ext uri="{FF2B5EF4-FFF2-40B4-BE49-F238E27FC236}">
                <a16:creationId xmlns:a16="http://schemas.microsoft.com/office/drawing/2014/main" id="{CBDC310D-5DEA-9514-9152-B701524F7380}"/>
              </a:ext>
            </a:extLst>
          </p:cNvPr>
          <p:cNvSpPr/>
          <p:nvPr/>
        </p:nvSpPr>
        <p:spPr>
          <a:xfrm flipH="1">
            <a:off x="394555" y="3453790"/>
            <a:ext cx="2144056" cy="1210879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98000">
                <a:schemeClr val="accent2"/>
              </a:gs>
            </a:gsLst>
            <a:lin ang="2700000" scaled="1"/>
            <a:tileRect/>
          </a:gradFill>
          <a:ln w="12700">
            <a:solidFill>
              <a:srgbClr val="FFFFFF"/>
            </a:solidFill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txBody>
          <a:bodyPr wrap="square" lIns="36000" tIns="36000" rIns="36000" bIns="36000" rtlCol="0" anchor="ctr" anchorCtr="0">
            <a:noAutofit/>
          </a:bodyPr>
          <a:lstStyle/>
          <a:p>
            <a:pPr algn="ctr" defTabSz="457200"/>
            <a:r>
              <a:rPr lang="en-US" b="1" kern="0" dirty="0">
                <a:solidFill>
                  <a:schemeClr val="bg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+mj-lt"/>
              </a:rPr>
              <a:t>Proportion of benefits</a:t>
            </a:r>
          </a:p>
        </p:txBody>
      </p:sp>
      <p:grpSp>
        <p:nvGrpSpPr>
          <p:cNvPr id="73747" name="Group 73746">
            <a:extLst>
              <a:ext uri="{FF2B5EF4-FFF2-40B4-BE49-F238E27FC236}">
                <a16:creationId xmlns:a16="http://schemas.microsoft.com/office/drawing/2014/main" id="{7F5C7CAF-738B-58FC-FE83-825FACCB4FB5}"/>
              </a:ext>
            </a:extLst>
          </p:cNvPr>
          <p:cNvGrpSpPr/>
          <p:nvPr/>
        </p:nvGrpSpPr>
        <p:grpSpPr>
          <a:xfrm>
            <a:off x="2704004" y="1370261"/>
            <a:ext cx="9102233" cy="583878"/>
            <a:chOff x="388938" y="1236699"/>
            <a:chExt cx="5608129" cy="583878"/>
          </a:xfrm>
        </p:grpSpPr>
        <p:sp>
          <p:nvSpPr>
            <p:cNvPr id="73748" name="Rectangle 73747">
              <a:extLst>
                <a:ext uri="{FF2B5EF4-FFF2-40B4-BE49-F238E27FC236}">
                  <a16:creationId xmlns:a16="http://schemas.microsoft.com/office/drawing/2014/main" id="{1D20D894-65A1-4C8D-1676-77360E32AAFF}"/>
                </a:ext>
              </a:extLst>
            </p:cNvPr>
            <p:cNvSpPr/>
            <p:nvPr/>
          </p:nvSpPr>
          <p:spPr>
            <a:xfrm>
              <a:off x="392809" y="1756126"/>
              <a:ext cx="5604258" cy="64451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sp>
          <p:nvSpPr>
            <p:cNvPr id="73749" name="TextBox 73748">
              <a:extLst>
                <a:ext uri="{FF2B5EF4-FFF2-40B4-BE49-F238E27FC236}">
                  <a16:creationId xmlns:a16="http://schemas.microsoft.com/office/drawing/2014/main" id="{5F55F413-915A-7513-8F2E-DA5C8746C367}"/>
                </a:ext>
              </a:extLst>
            </p:cNvPr>
            <p:cNvSpPr txBox="1"/>
            <p:nvPr/>
          </p:nvSpPr>
          <p:spPr>
            <a:xfrm>
              <a:off x="388938" y="1236699"/>
              <a:ext cx="5604258" cy="519427"/>
            </a:xfrm>
            <a:prstGeom prst="round2SameRect">
              <a:avLst/>
            </a:prstGeom>
            <a:gradFill>
              <a:gsLst>
                <a:gs pos="0">
                  <a:srgbClr val="FFFFFF"/>
                </a:gs>
                <a:gs pos="100000">
                  <a:srgbClr val="FFFFFF">
                    <a:lumMod val="95000"/>
                  </a:srgbClr>
                </a:gs>
              </a:gsLst>
              <a:lin ang="5400000" scaled="1"/>
            </a:gradFill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bg1">
                  <a:lumMod val="75000"/>
                  <a:alpha val="40000"/>
                </a:schemeClr>
              </a:outerShdw>
            </a:effectLst>
          </p:spPr>
          <p:txBody>
            <a:bodyPr wrap="square" lIns="36000" tIns="36000" rIns="36000" bIns="36000" rtlCol="0" anchor="ctr" anchorCtr="0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0" cap="none" normalizeH="0" noProof="0" dirty="0">
                  <a:ln>
                    <a:noFill/>
                  </a:ln>
                  <a:effectLst/>
                  <a:uLnTx/>
                  <a:uFillTx/>
                  <a:latin typeface="+mj-lt"/>
                </a:rPr>
                <a:t>PERCEIVE SIGNIFICANTLY LESS VALUE, CRITICAL TO THE SUSTAINABILITY OF THE SYSTEM</a:t>
              </a:r>
            </a:p>
          </p:txBody>
        </p:sp>
      </p:grpSp>
      <p:pic>
        <p:nvPicPr>
          <p:cNvPr id="73750" name="Graphic 73749">
            <a:extLst>
              <a:ext uri="{FF2B5EF4-FFF2-40B4-BE49-F238E27FC236}">
                <a16:creationId xmlns:a16="http://schemas.microsoft.com/office/drawing/2014/main" id="{F8A33CE9-65D2-E564-B600-7EAE71AC802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788543" y="2199138"/>
            <a:ext cx="942975" cy="942975"/>
          </a:xfrm>
          <a:prstGeom prst="rect">
            <a:avLst/>
          </a:prstGeom>
        </p:spPr>
      </p:pic>
      <p:pic>
        <p:nvPicPr>
          <p:cNvPr id="73751" name="Graphic 73750">
            <a:extLst>
              <a:ext uri="{FF2B5EF4-FFF2-40B4-BE49-F238E27FC236}">
                <a16:creationId xmlns:a16="http://schemas.microsoft.com/office/drawing/2014/main" id="{A4D45901-14B5-36D5-5641-07F0E41355A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676409" y="2199138"/>
            <a:ext cx="942975" cy="942975"/>
          </a:xfrm>
          <a:prstGeom prst="rect">
            <a:avLst/>
          </a:prstGeom>
        </p:spPr>
      </p:pic>
      <p:pic>
        <p:nvPicPr>
          <p:cNvPr id="73752" name="Graphic 73751">
            <a:extLst>
              <a:ext uri="{FF2B5EF4-FFF2-40B4-BE49-F238E27FC236}">
                <a16:creationId xmlns:a16="http://schemas.microsoft.com/office/drawing/2014/main" id="{5227350D-244E-3778-8EDC-83ACB209418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564275" y="2199138"/>
            <a:ext cx="942975" cy="942975"/>
          </a:xfrm>
          <a:prstGeom prst="rect">
            <a:avLst/>
          </a:prstGeom>
        </p:spPr>
      </p:pic>
      <p:pic>
        <p:nvPicPr>
          <p:cNvPr id="73753" name="Graphic 73752">
            <a:extLst>
              <a:ext uri="{FF2B5EF4-FFF2-40B4-BE49-F238E27FC236}">
                <a16:creationId xmlns:a16="http://schemas.microsoft.com/office/drawing/2014/main" id="{412B492C-B189-1396-77A6-1C4284048CC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452141" y="2199138"/>
            <a:ext cx="942975" cy="942975"/>
          </a:xfrm>
          <a:prstGeom prst="rect">
            <a:avLst/>
          </a:prstGeom>
        </p:spPr>
      </p:pic>
      <p:pic>
        <p:nvPicPr>
          <p:cNvPr id="73754" name="Graphic 73753">
            <a:extLst>
              <a:ext uri="{FF2B5EF4-FFF2-40B4-BE49-F238E27FC236}">
                <a16:creationId xmlns:a16="http://schemas.microsoft.com/office/drawing/2014/main" id="{D64811F8-86AF-547E-8EDC-1746B822B97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340007" y="2199138"/>
            <a:ext cx="942975" cy="942975"/>
          </a:xfrm>
          <a:prstGeom prst="rect">
            <a:avLst/>
          </a:prstGeom>
        </p:spPr>
      </p:pic>
      <p:pic>
        <p:nvPicPr>
          <p:cNvPr id="73755" name="Graphic 73754">
            <a:extLst>
              <a:ext uri="{FF2B5EF4-FFF2-40B4-BE49-F238E27FC236}">
                <a16:creationId xmlns:a16="http://schemas.microsoft.com/office/drawing/2014/main" id="{0FA4A912-78FD-8EED-F8A0-4EFBA885B50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227873" y="2199138"/>
            <a:ext cx="942975" cy="942975"/>
          </a:xfrm>
          <a:prstGeom prst="rect">
            <a:avLst/>
          </a:prstGeom>
        </p:spPr>
      </p:pic>
      <p:pic>
        <p:nvPicPr>
          <p:cNvPr id="73756" name="Graphic 73755">
            <a:extLst>
              <a:ext uri="{FF2B5EF4-FFF2-40B4-BE49-F238E27FC236}">
                <a16:creationId xmlns:a16="http://schemas.microsoft.com/office/drawing/2014/main" id="{C3722BBD-BE21-EFA5-FD17-31B0AADDB57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115739" y="2199138"/>
            <a:ext cx="942975" cy="942975"/>
          </a:xfrm>
          <a:prstGeom prst="rect">
            <a:avLst/>
          </a:prstGeom>
        </p:spPr>
      </p:pic>
      <p:pic>
        <p:nvPicPr>
          <p:cNvPr id="73757" name="Graphic 73756">
            <a:extLst>
              <a:ext uri="{FF2B5EF4-FFF2-40B4-BE49-F238E27FC236}">
                <a16:creationId xmlns:a16="http://schemas.microsoft.com/office/drawing/2014/main" id="{88BC5E07-1F2C-2FFF-CE11-7AE3932640E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003605" y="2199138"/>
            <a:ext cx="942975" cy="942975"/>
          </a:xfrm>
          <a:prstGeom prst="rect">
            <a:avLst/>
          </a:prstGeom>
        </p:spPr>
      </p:pic>
      <p:pic>
        <p:nvPicPr>
          <p:cNvPr id="73758" name="Graphic 73757">
            <a:extLst>
              <a:ext uri="{FF2B5EF4-FFF2-40B4-BE49-F238E27FC236}">
                <a16:creationId xmlns:a16="http://schemas.microsoft.com/office/drawing/2014/main" id="{56BE6DD7-234B-142D-F76F-C4489F20AF6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891471" y="2199138"/>
            <a:ext cx="942975" cy="942975"/>
          </a:xfrm>
          <a:prstGeom prst="rect">
            <a:avLst/>
          </a:prstGeom>
        </p:spPr>
      </p:pic>
      <p:pic>
        <p:nvPicPr>
          <p:cNvPr id="73759" name="Graphic 73758">
            <a:extLst>
              <a:ext uri="{FF2B5EF4-FFF2-40B4-BE49-F238E27FC236}">
                <a16:creationId xmlns:a16="http://schemas.microsoft.com/office/drawing/2014/main" id="{70F579AA-4DBA-1407-BBA8-4DBF7B49ABA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779341" y="2199138"/>
            <a:ext cx="942975" cy="942975"/>
          </a:xfrm>
          <a:prstGeom prst="rect">
            <a:avLst/>
          </a:prstGeom>
        </p:spPr>
      </p:pic>
      <p:pic>
        <p:nvPicPr>
          <p:cNvPr id="73760" name="Graphic 73759">
            <a:extLst>
              <a:ext uri="{FF2B5EF4-FFF2-40B4-BE49-F238E27FC236}">
                <a16:creationId xmlns:a16="http://schemas.microsoft.com/office/drawing/2014/main" id="{7FA7D942-3641-7E13-B84C-BEE5693C0AB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2788543" y="3698551"/>
            <a:ext cx="942975" cy="942975"/>
          </a:xfrm>
          <a:prstGeom prst="rect">
            <a:avLst/>
          </a:prstGeom>
        </p:spPr>
      </p:pic>
      <p:pic>
        <p:nvPicPr>
          <p:cNvPr id="73761" name="Graphic 73760">
            <a:extLst>
              <a:ext uri="{FF2B5EF4-FFF2-40B4-BE49-F238E27FC236}">
                <a16:creationId xmlns:a16="http://schemas.microsoft.com/office/drawing/2014/main" id="{D3DFF620-FD21-486A-9FBB-071961F06E1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3676409" y="3698551"/>
            <a:ext cx="942975" cy="942975"/>
          </a:xfrm>
          <a:prstGeom prst="rect">
            <a:avLst/>
          </a:prstGeom>
        </p:spPr>
      </p:pic>
      <p:pic>
        <p:nvPicPr>
          <p:cNvPr id="73762" name="Graphic 73761">
            <a:extLst>
              <a:ext uri="{FF2B5EF4-FFF2-40B4-BE49-F238E27FC236}">
                <a16:creationId xmlns:a16="http://schemas.microsoft.com/office/drawing/2014/main" id="{129B0C53-95C0-7AD6-A4F7-E20B74AF377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4564275" y="3698551"/>
            <a:ext cx="942975" cy="942975"/>
          </a:xfrm>
          <a:prstGeom prst="rect">
            <a:avLst/>
          </a:prstGeom>
        </p:spPr>
      </p:pic>
      <p:pic>
        <p:nvPicPr>
          <p:cNvPr id="73763" name="Graphic 73762">
            <a:extLst>
              <a:ext uri="{FF2B5EF4-FFF2-40B4-BE49-F238E27FC236}">
                <a16:creationId xmlns:a16="http://schemas.microsoft.com/office/drawing/2014/main" id="{7816850F-ECB9-0E5C-395D-FF14F03897D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5452141" y="3698551"/>
            <a:ext cx="942975" cy="942975"/>
          </a:xfrm>
          <a:prstGeom prst="rect">
            <a:avLst/>
          </a:prstGeom>
        </p:spPr>
      </p:pic>
      <p:pic>
        <p:nvPicPr>
          <p:cNvPr id="73765" name="Graphic 73764">
            <a:extLst>
              <a:ext uri="{FF2B5EF4-FFF2-40B4-BE49-F238E27FC236}">
                <a16:creationId xmlns:a16="http://schemas.microsoft.com/office/drawing/2014/main" id="{BDFE65AE-DE36-FC55-0A92-08E4F05C259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227873" y="3698551"/>
            <a:ext cx="942975" cy="942975"/>
          </a:xfrm>
          <a:prstGeom prst="rect">
            <a:avLst/>
          </a:prstGeom>
        </p:spPr>
      </p:pic>
      <p:pic>
        <p:nvPicPr>
          <p:cNvPr id="73766" name="Graphic 73765">
            <a:extLst>
              <a:ext uri="{FF2B5EF4-FFF2-40B4-BE49-F238E27FC236}">
                <a16:creationId xmlns:a16="http://schemas.microsoft.com/office/drawing/2014/main" id="{737E44AA-0D2A-B5C8-425F-8B64A3CDA7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15739" y="3698551"/>
            <a:ext cx="942975" cy="942975"/>
          </a:xfrm>
          <a:prstGeom prst="rect">
            <a:avLst/>
          </a:prstGeom>
        </p:spPr>
      </p:pic>
      <p:pic>
        <p:nvPicPr>
          <p:cNvPr id="73767" name="Graphic 73766">
            <a:extLst>
              <a:ext uri="{FF2B5EF4-FFF2-40B4-BE49-F238E27FC236}">
                <a16:creationId xmlns:a16="http://schemas.microsoft.com/office/drawing/2014/main" id="{87E4EF7A-80FA-FEBA-A7F7-2F51FDC6444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003605" y="3698551"/>
            <a:ext cx="942975" cy="942975"/>
          </a:xfrm>
          <a:prstGeom prst="rect">
            <a:avLst/>
          </a:prstGeom>
        </p:spPr>
      </p:pic>
      <p:pic>
        <p:nvPicPr>
          <p:cNvPr id="73768" name="Graphic 73767">
            <a:extLst>
              <a:ext uri="{FF2B5EF4-FFF2-40B4-BE49-F238E27FC236}">
                <a16:creationId xmlns:a16="http://schemas.microsoft.com/office/drawing/2014/main" id="{D48BBD43-53B5-5BB6-3C73-BCD166E937F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891471" y="3698551"/>
            <a:ext cx="942975" cy="942975"/>
          </a:xfrm>
          <a:prstGeom prst="rect">
            <a:avLst/>
          </a:prstGeom>
        </p:spPr>
      </p:pic>
      <p:pic>
        <p:nvPicPr>
          <p:cNvPr id="73769" name="Graphic 73768">
            <a:extLst>
              <a:ext uri="{FF2B5EF4-FFF2-40B4-BE49-F238E27FC236}">
                <a16:creationId xmlns:a16="http://schemas.microsoft.com/office/drawing/2014/main" id="{C6D62542-7805-F897-2A86-441DBC28B44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779341" y="3698551"/>
            <a:ext cx="942975" cy="942975"/>
          </a:xfrm>
          <a:prstGeom prst="rect">
            <a:avLst/>
          </a:prstGeom>
        </p:spPr>
      </p:pic>
      <p:sp>
        <p:nvSpPr>
          <p:cNvPr id="73770" name="Freeform: Shape 73769">
            <a:extLst>
              <a:ext uri="{FF2B5EF4-FFF2-40B4-BE49-F238E27FC236}">
                <a16:creationId xmlns:a16="http://schemas.microsoft.com/office/drawing/2014/main" id="{0C0AE439-1AD7-C4AD-F89A-1926F3D0F613}"/>
              </a:ext>
            </a:extLst>
          </p:cNvPr>
          <p:cNvSpPr/>
          <p:nvPr/>
        </p:nvSpPr>
        <p:spPr>
          <a:xfrm>
            <a:off x="2887039" y="3019562"/>
            <a:ext cx="3890279" cy="1429146"/>
          </a:xfrm>
          <a:custGeom>
            <a:avLst/>
            <a:gdLst>
              <a:gd name="connsiteX0" fmla="*/ 349322 w 4335695"/>
              <a:gd name="connsiteY0" fmla="*/ 0 h 1438382"/>
              <a:gd name="connsiteX1" fmla="*/ 4335695 w 4335695"/>
              <a:gd name="connsiteY1" fmla="*/ 719191 h 1438382"/>
              <a:gd name="connsiteX2" fmla="*/ 4335695 w 4335695"/>
              <a:gd name="connsiteY2" fmla="*/ 1438382 h 1438382"/>
              <a:gd name="connsiteX3" fmla="*/ 0 w 4335695"/>
              <a:gd name="connsiteY3" fmla="*/ 1438382 h 1438382"/>
              <a:gd name="connsiteX4" fmla="*/ 0 w 4335695"/>
              <a:gd name="connsiteY4" fmla="*/ 904126 h 1438382"/>
              <a:gd name="connsiteX5" fmla="*/ 349322 w 4335695"/>
              <a:gd name="connsiteY5" fmla="*/ 0 h 1438382"/>
              <a:gd name="connsiteX0" fmla="*/ 349322 w 4345969"/>
              <a:gd name="connsiteY0" fmla="*/ 0 h 1438382"/>
              <a:gd name="connsiteX1" fmla="*/ 4345969 w 4345969"/>
              <a:gd name="connsiteY1" fmla="*/ 801384 h 1438382"/>
              <a:gd name="connsiteX2" fmla="*/ 4335695 w 4345969"/>
              <a:gd name="connsiteY2" fmla="*/ 1438382 h 1438382"/>
              <a:gd name="connsiteX3" fmla="*/ 0 w 4345969"/>
              <a:gd name="connsiteY3" fmla="*/ 1438382 h 1438382"/>
              <a:gd name="connsiteX4" fmla="*/ 0 w 4345969"/>
              <a:gd name="connsiteY4" fmla="*/ 904126 h 1438382"/>
              <a:gd name="connsiteX5" fmla="*/ 349322 w 4345969"/>
              <a:gd name="connsiteY5" fmla="*/ 0 h 1438382"/>
              <a:gd name="connsiteX0" fmla="*/ 303141 w 4345969"/>
              <a:gd name="connsiteY0" fmla="*/ 0 h 1429146"/>
              <a:gd name="connsiteX1" fmla="*/ 4345969 w 4345969"/>
              <a:gd name="connsiteY1" fmla="*/ 792148 h 1429146"/>
              <a:gd name="connsiteX2" fmla="*/ 4335695 w 4345969"/>
              <a:gd name="connsiteY2" fmla="*/ 1429146 h 1429146"/>
              <a:gd name="connsiteX3" fmla="*/ 0 w 4345969"/>
              <a:gd name="connsiteY3" fmla="*/ 1429146 h 1429146"/>
              <a:gd name="connsiteX4" fmla="*/ 0 w 4345969"/>
              <a:gd name="connsiteY4" fmla="*/ 894890 h 1429146"/>
              <a:gd name="connsiteX5" fmla="*/ 303141 w 4345969"/>
              <a:gd name="connsiteY5" fmla="*/ 0 h 1429146"/>
              <a:gd name="connsiteX0" fmla="*/ 303141 w 4345969"/>
              <a:gd name="connsiteY0" fmla="*/ 0 h 1429146"/>
              <a:gd name="connsiteX1" fmla="*/ 453447 w 4345969"/>
              <a:gd name="connsiteY1" fmla="*/ 28438 h 1429146"/>
              <a:gd name="connsiteX2" fmla="*/ 4345969 w 4345969"/>
              <a:gd name="connsiteY2" fmla="*/ 792148 h 1429146"/>
              <a:gd name="connsiteX3" fmla="*/ 4335695 w 4345969"/>
              <a:gd name="connsiteY3" fmla="*/ 1429146 h 1429146"/>
              <a:gd name="connsiteX4" fmla="*/ 0 w 4345969"/>
              <a:gd name="connsiteY4" fmla="*/ 1429146 h 1429146"/>
              <a:gd name="connsiteX5" fmla="*/ 0 w 4345969"/>
              <a:gd name="connsiteY5" fmla="*/ 894890 h 1429146"/>
              <a:gd name="connsiteX6" fmla="*/ 303141 w 4345969"/>
              <a:gd name="connsiteY6" fmla="*/ 0 h 1429146"/>
              <a:gd name="connsiteX0" fmla="*/ 303141 w 4345969"/>
              <a:gd name="connsiteY0" fmla="*/ 0 h 1429146"/>
              <a:gd name="connsiteX1" fmla="*/ 434974 w 4345969"/>
              <a:gd name="connsiteY1" fmla="*/ 729 h 1429146"/>
              <a:gd name="connsiteX2" fmla="*/ 4345969 w 4345969"/>
              <a:gd name="connsiteY2" fmla="*/ 792148 h 1429146"/>
              <a:gd name="connsiteX3" fmla="*/ 4335695 w 4345969"/>
              <a:gd name="connsiteY3" fmla="*/ 1429146 h 1429146"/>
              <a:gd name="connsiteX4" fmla="*/ 0 w 4345969"/>
              <a:gd name="connsiteY4" fmla="*/ 1429146 h 1429146"/>
              <a:gd name="connsiteX5" fmla="*/ 0 w 4345969"/>
              <a:gd name="connsiteY5" fmla="*/ 894890 h 1429146"/>
              <a:gd name="connsiteX6" fmla="*/ 303141 w 4345969"/>
              <a:gd name="connsiteY6" fmla="*/ 0 h 14291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45969" h="1429146">
                <a:moveTo>
                  <a:pt x="303141" y="0"/>
                </a:moveTo>
                <a:lnTo>
                  <a:pt x="434974" y="729"/>
                </a:lnTo>
                <a:lnTo>
                  <a:pt x="4345969" y="792148"/>
                </a:lnTo>
                <a:lnTo>
                  <a:pt x="4335695" y="1429146"/>
                </a:lnTo>
                <a:lnTo>
                  <a:pt x="0" y="1429146"/>
                </a:lnTo>
                <a:lnTo>
                  <a:pt x="0" y="894890"/>
                </a:lnTo>
                <a:lnTo>
                  <a:pt x="303141" y="0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shade val="67500"/>
                  <a:satMod val="115000"/>
                </a:schemeClr>
              </a:gs>
              <a:gs pos="62000">
                <a:schemeClr val="accent1">
                  <a:shade val="100000"/>
                  <a:satMod val="115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73771" name="TextBox 73770">
            <a:extLst>
              <a:ext uri="{FF2B5EF4-FFF2-40B4-BE49-F238E27FC236}">
                <a16:creationId xmlns:a16="http://schemas.microsoft.com/office/drawing/2014/main" id="{66D6C7BF-B3CE-6DB3-311B-F2A6EA077F4C}"/>
              </a:ext>
            </a:extLst>
          </p:cNvPr>
          <p:cNvSpPr txBox="1"/>
          <p:nvPr/>
        </p:nvSpPr>
        <p:spPr>
          <a:xfrm>
            <a:off x="3266052" y="3505743"/>
            <a:ext cx="1447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1200" b="1" kern="0" dirty="0">
                <a:cs typeface="Calibri" pitchFamily="34" charset="0"/>
              </a:rPr>
              <a:t>9 in 20</a:t>
            </a:r>
          </a:p>
        </p:txBody>
      </p:sp>
      <p:sp>
        <p:nvSpPr>
          <p:cNvPr id="73772" name="TextBox 73771">
            <a:extLst>
              <a:ext uri="{FF2B5EF4-FFF2-40B4-BE49-F238E27FC236}">
                <a16:creationId xmlns:a16="http://schemas.microsoft.com/office/drawing/2014/main" id="{1021BD75-5C6E-6694-C0D7-F5D0AC9937C5}"/>
              </a:ext>
            </a:extLst>
          </p:cNvPr>
          <p:cNvSpPr txBox="1"/>
          <p:nvPr/>
        </p:nvSpPr>
        <p:spPr>
          <a:xfrm>
            <a:off x="2916605" y="2771197"/>
            <a:ext cx="1447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1200" b="1" kern="0" dirty="0">
                <a:solidFill>
                  <a:schemeClr val="accent1"/>
                </a:solidFill>
                <a:cs typeface="Calibri" pitchFamily="34" charset="0"/>
              </a:rPr>
              <a:t>1 in 10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5CC1ED8-DF96-46F2-94BE-50D780EC6D1F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r="48272"/>
          <a:stretch/>
        </p:blipFill>
        <p:spPr>
          <a:xfrm>
            <a:off x="6342515" y="3706596"/>
            <a:ext cx="488813" cy="93886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43" name="Rounded Rectangle 11">
            <a:extLst>
              <a:ext uri="{FF2B5EF4-FFF2-40B4-BE49-F238E27FC236}">
                <a16:creationId xmlns:a16="http://schemas.microsoft.com/office/drawing/2014/main" id="{2B2164A9-07F1-9754-E4B5-9B3D0DA81D25}"/>
              </a:ext>
            </a:extLst>
          </p:cNvPr>
          <p:cNvSpPr/>
          <p:nvPr/>
        </p:nvSpPr>
        <p:spPr>
          <a:xfrm rot="5400000" flipH="1">
            <a:off x="6641529" y="-1880492"/>
            <a:ext cx="1209600" cy="9102234"/>
          </a:xfrm>
          <a:prstGeom prst="round2SameRect">
            <a:avLst>
              <a:gd name="adj1" fmla="val 0"/>
              <a:gd name="adj2" fmla="val 0"/>
            </a:avLst>
          </a:prstGeom>
          <a:gradFill>
            <a:gsLst>
              <a:gs pos="0">
                <a:srgbClr val="FFFFFF"/>
              </a:gs>
              <a:gs pos="100000">
                <a:srgbClr val="FFFFFF">
                  <a:lumMod val="95000"/>
                </a:srgbClr>
              </a:gs>
            </a:gsLst>
            <a:lin ang="5400000" scaled="1"/>
          </a:gradFill>
          <a:ln w="12700">
            <a:solidFill>
              <a:srgbClr val="FFFFFF"/>
            </a:solidFill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txBody>
          <a:bodyPr wrap="square" lIns="36000" tIns="36000" rIns="36000" bIns="36000" rtlCol="0" anchor="ctr" anchorCtr="0">
            <a:noAutofit/>
          </a:bodyPr>
          <a:lstStyle/>
          <a:p>
            <a:pPr algn="ctr" defTabSz="457200"/>
            <a:endParaRPr lang="en-US" sz="1600" b="1" kern="0">
              <a:solidFill>
                <a:srgbClr val="333333"/>
              </a:solidFill>
              <a:latin typeface="+mj-lt"/>
            </a:endParaRPr>
          </a:p>
        </p:txBody>
      </p:sp>
      <p:sp>
        <p:nvSpPr>
          <p:cNvPr id="73746" name="Rounded Rectangle 11">
            <a:extLst>
              <a:ext uri="{FF2B5EF4-FFF2-40B4-BE49-F238E27FC236}">
                <a16:creationId xmlns:a16="http://schemas.microsoft.com/office/drawing/2014/main" id="{6A1D3E29-C17E-8B74-E08C-B97CC5545BC2}"/>
              </a:ext>
            </a:extLst>
          </p:cNvPr>
          <p:cNvSpPr/>
          <p:nvPr/>
        </p:nvSpPr>
        <p:spPr>
          <a:xfrm rot="5400000" flipH="1">
            <a:off x="6641529" y="-492527"/>
            <a:ext cx="1209600" cy="9102234"/>
          </a:xfrm>
          <a:prstGeom prst="round2SameRect">
            <a:avLst>
              <a:gd name="adj1" fmla="val 0"/>
              <a:gd name="adj2" fmla="val 0"/>
            </a:avLst>
          </a:prstGeom>
          <a:gradFill>
            <a:gsLst>
              <a:gs pos="0">
                <a:srgbClr val="FFFFFF"/>
              </a:gs>
              <a:gs pos="100000">
                <a:srgbClr val="FFFFFF">
                  <a:lumMod val="95000"/>
                </a:srgbClr>
              </a:gs>
            </a:gsLst>
            <a:lin ang="5400000" scaled="1"/>
          </a:gradFill>
          <a:ln w="12700">
            <a:solidFill>
              <a:srgbClr val="FFFFFF"/>
            </a:solidFill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txBody>
          <a:bodyPr wrap="square" lIns="36000" tIns="36000" rIns="36000" bIns="36000" rtlCol="0" anchor="ctr" anchorCtr="0">
            <a:noAutofit/>
          </a:bodyPr>
          <a:lstStyle/>
          <a:p>
            <a:pPr algn="ctr" defTabSz="457200"/>
            <a:endParaRPr lang="en-US" sz="1600" b="1" kern="0">
              <a:solidFill>
                <a:srgbClr val="333333"/>
              </a:solidFill>
              <a:latin typeface="+mj-lt"/>
            </a:endParaRPr>
          </a:p>
        </p:txBody>
      </p:sp>
      <p:sp>
        <p:nvSpPr>
          <p:cNvPr id="2" name="Freeform: Shape 1">
            <a:extLst>
              <a:ext uri="{FF2B5EF4-FFF2-40B4-BE49-F238E27FC236}">
                <a16:creationId xmlns:a16="http://schemas.microsoft.com/office/drawing/2014/main" id="{33746175-6BF5-4545-91F2-EA9D2E4AC80B}"/>
              </a:ext>
            </a:extLst>
          </p:cNvPr>
          <p:cNvSpPr/>
          <p:nvPr/>
        </p:nvSpPr>
        <p:spPr>
          <a:xfrm>
            <a:off x="2916605" y="3019176"/>
            <a:ext cx="7019365" cy="815788"/>
          </a:xfrm>
          <a:custGeom>
            <a:avLst/>
            <a:gdLst>
              <a:gd name="connsiteX0" fmla="*/ 206189 w 7019365"/>
              <a:gd name="connsiteY0" fmla="*/ 0 h 815788"/>
              <a:gd name="connsiteX1" fmla="*/ 0 w 7019365"/>
              <a:gd name="connsiteY1" fmla="*/ 806823 h 815788"/>
              <a:gd name="connsiteX2" fmla="*/ 7019365 w 7019365"/>
              <a:gd name="connsiteY2" fmla="*/ 815788 h 815788"/>
              <a:gd name="connsiteX3" fmla="*/ 2115671 w 7019365"/>
              <a:gd name="connsiteY3" fmla="*/ 0 h 815788"/>
              <a:gd name="connsiteX4" fmla="*/ 206189 w 7019365"/>
              <a:gd name="connsiteY4" fmla="*/ 0 h 815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19365" h="815788">
                <a:moveTo>
                  <a:pt x="206189" y="0"/>
                </a:moveTo>
                <a:lnTo>
                  <a:pt x="0" y="806823"/>
                </a:lnTo>
                <a:lnTo>
                  <a:pt x="7019365" y="815788"/>
                </a:lnTo>
                <a:lnTo>
                  <a:pt x="2115671" y="0"/>
                </a:lnTo>
                <a:lnTo>
                  <a:pt x="206189" y="0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47000">
                <a:schemeClr val="accent1">
                  <a:lumMod val="45000"/>
                  <a:lumOff val="55000"/>
                </a:schemeClr>
              </a:gs>
              <a:gs pos="100000">
                <a:srgbClr val="14AC9A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730" name="Title 1"/>
          <p:cNvSpPr>
            <a:spLocks noGrp="1"/>
          </p:cNvSpPr>
          <p:nvPr>
            <p:ph type="title"/>
          </p:nvPr>
        </p:nvSpPr>
        <p:spPr>
          <a:xfrm>
            <a:off x="388936" y="388938"/>
            <a:ext cx="11417302" cy="342584"/>
          </a:xfrm>
        </p:spPr>
        <p:txBody>
          <a:bodyPr/>
          <a:lstStyle/>
          <a:p>
            <a:r>
              <a:rPr lang="en-ZA" dirty="0"/>
              <a:t>Cross subsidies create a perception gap between real </a:t>
            </a:r>
            <a:br>
              <a:rPr lang="en-ZA" dirty="0"/>
            </a:br>
            <a:r>
              <a:rPr lang="en-ZA" dirty="0"/>
              <a:t>and perceived value of healthcare benefits</a:t>
            </a:r>
            <a:endParaRPr lang="en-US" dirty="0"/>
          </a:p>
        </p:txBody>
      </p:sp>
      <p:sp>
        <p:nvSpPr>
          <p:cNvPr id="73744" name="Rounded Rectangle 11">
            <a:extLst>
              <a:ext uri="{FF2B5EF4-FFF2-40B4-BE49-F238E27FC236}">
                <a16:creationId xmlns:a16="http://schemas.microsoft.com/office/drawing/2014/main" id="{47B28500-9571-1279-876B-EAD5D4EFE337}"/>
              </a:ext>
            </a:extLst>
          </p:cNvPr>
          <p:cNvSpPr/>
          <p:nvPr/>
        </p:nvSpPr>
        <p:spPr>
          <a:xfrm flipH="1">
            <a:off x="394555" y="2054822"/>
            <a:ext cx="2144056" cy="1210879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98000">
                <a:schemeClr val="accent2"/>
              </a:gs>
            </a:gsLst>
            <a:lin ang="2700000" scaled="1"/>
            <a:tileRect/>
          </a:gradFill>
          <a:ln w="12700">
            <a:solidFill>
              <a:srgbClr val="FFFFFF"/>
            </a:solidFill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txBody>
          <a:bodyPr wrap="square" lIns="36000" tIns="36000" rIns="36000" bIns="36000" rtlCol="0" anchor="ctr" anchorCtr="0">
            <a:noAutofit/>
          </a:bodyPr>
          <a:lstStyle/>
          <a:p>
            <a:pPr algn="ctr" defTabSz="457200"/>
            <a:r>
              <a:rPr lang="en-US" b="1" kern="0" dirty="0">
                <a:solidFill>
                  <a:schemeClr val="bg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+mj-lt"/>
              </a:rPr>
              <a:t>Proportion of members</a:t>
            </a:r>
          </a:p>
        </p:txBody>
      </p:sp>
      <p:sp>
        <p:nvSpPr>
          <p:cNvPr id="73745" name="Rounded Rectangle 11">
            <a:extLst>
              <a:ext uri="{FF2B5EF4-FFF2-40B4-BE49-F238E27FC236}">
                <a16:creationId xmlns:a16="http://schemas.microsoft.com/office/drawing/2014/main" id="{CBDC310D-5DEA-9514-9152-B701524F7380}"/>
              </a:ext>
            </a:extLst>
          </p:cNvPr>
          <p:cNvSpPr/>
          <p:nvPr/>
        </p:nvSpPr>
        <p:spPr>
          <a:xfrm flipH="1">
            <a:off x="394555" y="3453790"/>
            <a:ext cx="2144056" cy="1210879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98000">
                <a:schemeClr val="accent2"/>
              </a:gs>
            </a:gsLst>
            <a:lin ang="2700000" scaled="1"/>
            <a:tileRect/>
          </a:gradFill>
          <a:ln w="12700">
            <a:solidFill>
              <a:srgbClr val="FFFFFF"/>
            </a:solidFill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txBody>
          <a:bodyPr wrap="square" lIns="36000" tIns="36000" rIns="36000" bIns="36000" rtlCol="0" anchor="ctr" anchorCtr="0">
            <a:noAutofit/>
          </a:bodyPr>
          <a:lstStyle/>
          <a:p>
            <a:pPr algn="ctr" defTabSz="457200"/>
            <a:r>
              <a:rPr lang="en-US" b="1" kern="0" dirty="0">
                <a:solidFill>
                  <a:schemeClr val="bg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+mj-lt"/>
              </a:rPr>
              <a:t>Proportion of benefits</a:t>
            </a:r>
          </a:p>
        </p:txBody>
      </p:sp>
      <p:grpSp>
        <p:nvGrpSpPr>
          <p:cNvPr id="73747" name="Group 73746">
            <a:extLst>
              <a:ext uri="{FF2B5EF4-FFF2-40B4-BE49-F238E27FC236}">
                <a16:creationId xmlns:a16="http://schemas.microsoft.com/office/drawing/2014/main" id="{7F5C7CAF-738B-58FC-FE83-825FACCB4FB5}"/>
              </a:ext>
            </a:extLst>
          </p:cNvPr>
          <p:cNvGrpSpPr/>
          <p:nvPr/>
        </p:nvGrpSpPr>
        <p:grpSpPr>
          <a:xfrm>
            <a:off x="2704004" y="1370261"/>
            <a:ext cx="9102233" cy="583878"/>
            <a:chOff x="388938" y="1236699"/>
            <a:chExt cx="5608129" cy="583878"/>
          </a:xfrm>
        </p:grpSpPr>
        <p:sp>
          <p:nvSpPr>
            <p:cNvPr id="73748" name="Rectangle 73747">
              <a:extLst>
                <a:ext uri="{FF2B5EF4-FFF2-40B4-BE49-F238E27FC236}">
                  <a16:creationId xmlns:a16="http://schemas.microsoft.com/office/drawing/2014/main" id="{1D20D894-65A1-4C8D-1676-77360E32AAFF}"/>
                </a:ext>
              </a:extLst>
            </p:cNvPr>
            <p:cNvSpPr/>
            <p:nvPr/>
          </p:nvSpPr>
          <p:spPr>
            <a:xfrm>
              <a:off x="392809" y="1756126"/>
              <a:ext cx="5604258" cy="64451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sp>
          <p:nvSpPr>
            <p:cNvPr id="73749" name="TextBox 73748">
              <a:extLst>
                <a:ext uri="{FF2B5EF4-FFF2-40B4-BE49-F238E27FC236}">
                  <a16:creationId xmlns:a16="http://schemas.microsoft.com/office/drawing/2014/main" id="{5F55F413-915A-7513-8F2E-DA5C8746C367}"/>
                </a:ext>
              </a:extLst>
            </p:cNvPr>
            <p:cNvSpPr txBox="1"/>
            <p:nvPr/>
          </p:nvSpPr>
          <p:spPr>
            <a:xfrm>
              <a:off x="388938" y="1236699"/>
              <a:ext cx="5604258" cy="519427"/>
            </a:xfrm>
            <a:prstGeom prst="round2SameRect">
              <a:avLst/>
            </a:prstGeom>
            <a:gradFill>
              <a:gsLst>
                <a:gs pos="0">
                  <a:srgbClr val="FFFFFF"/>
                </a:gs>
                <a:gs pos="100000">
                  <a:srgbClr val="FFFFFF">
                    <a:lumMod val="95000"/>
                  </a:srgbClr>
                </a:gs>
              </a:gsLst>
              <a:lin ang="5400000" scaled="1"/>
            </a:gradFill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bg1">
                  <a:lumMod val="75000"/>
                  <a:alpha val="40000"/>
                </a:schemeClr>
              </a:outerShdw>
            </a:effectLst>
          </p:spPr>
          <p:txBody>
            <a:bodyPr wrap="square" lIns="36000" tIns="36000" rIns="36000" bIns="36000" rtlCol="0" anchor="ctr" anchorCtr="0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0" cap="none" normalizeH="0" noProof="0" dirty="0">
                  <a:ln>
                    <a:noFill/>
                  </a:ln>
                  <a:effectLst/>
                  <a:uLnTx/>
                  <a:uFillTx/>
                  <a:latin typeface="+mj-lt"/>
                </a:rPr>
                <a:t>PERCEIVE SIGNIFICANTLY LESS VALUE, CRITICAL TO THE SUSTAINABILITY OF THE SYSTEM</a:t>
              </a:r>
            </a:p>
          </p:txBody>
        </p:sp>
      </p:grpSp>
      <p:pic>
        <p:nvPicPr>
          <p:cNvPr id="73750" name="Graphic 73749">
            <a:extLst>
              <a:ext uri="{FF2B5EF4-FFF2-40B4-BE49-F238E27FC236}">
                <a16:creationId xmlns:a16="http://schemas.microsoft.com/office/drawing/2014/main" id="{F8A33CE9-65D2-E564-B600-7EAE71AC802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788543" y="2199138"/>
            <a:ext cx="942975" cy="942975"/>
          </a:xfrm>
          <a:prstGeom prst="rect">
            <a:avLst/>
          </a:prstGeom>
        </p:spPr>
      </p:pic>
      <p:pic>
        <p:nvPicPr>
          <p:cNvPr id="73751" name="Graphic 73750">
            <a:extLst>
              <a:ext uri="{FF2B5EF4-FFF2-40B4-BE49-F238E27FC236}">
                <a16:creationId xmlns:a16="http://schemas.microsoft.com/office/drawing/2014/main" id="{A4D45901-14B5-36D5-5641-07F0E41355A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676409" y="2199138"/>
            <a:ext cx="942975" cy="942975"/>
          </a:xfrm>
          <a:prstGeom prst="rect">
            <a:avLst/>
          </a:prstGeom>
        </p:spPr>
      </p:pic>
      <p:pic>
        <p:nvPicPr>
          <p:cNvPr id="73752" name="Graphic 73751">
            <a:extLst>
              <a:ext uri="{FF2B5EF4-FFF2-40B4-BE49-F238E27FC236}">
                <a16:creationId xmlns:a16="http://schemas.microsoft.com/office/drawing/2014/main" id="{5227350D-244E-3778-8EDC-83ACB209418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564275" y="2199138"/>
            <a:ext cx="942975" cy="942975"/>
          </a:xfrm>
          <a:prstGeom prst="rect">
            <a:avLst/>
          </a:prstGeom>
        </p:spPr>
      </p:pic>
      <p:pic>
        <p:nvPicPr>
          <p:cNvPr id="73753" name="Graphic 73752">
            <a:extLst>
              <a:ext uri="{FF2B5EF4-FFF2-40B4-BE49-F238E27FC236}">
                <a16:creationId xmlns:a16="http://schemas.microsoft.com/office/drawing/2014/main" id="{412B492C-B189-1396-77A6-1C4284048CC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452141" y="2199138"/>
            <a:ext cx="942975" cy="942975"/>
          </a:xfrm>
          <a:prstGeom prst="rect">
            <a:avLst/>
          </a:prstGeom>
        </p:spPr>
      </p:pic>
      <p:pic>
        <p:nvPicPr>
          <p:cNvPr id="73754" name="Graphic 73753">
            <a:extLst>
              <a:ext uri="{FF2B5EF4-FFF2-40B4-BE49-F238E27FC236}">
                <a16:creationId xmlns:a16="http://schemas.microsoft.com/office/drawing/2014/main" id="{D64811F8-86AF-547E-8EDC-1746B822B97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340007" y="2199138"/>
            <a:ext cx="942975" cy="942975"/>
          </a:xfrm>
          <a:prstGeom prst="rect">
            <a:avLst/>
          </a:prstGeom>
        </p:spPr>
      </p:pic>
      <p:pic>
        <p:nvPicPr>
          <p:cNvPr id="73755" name="Graphic 73754">
            <a:extLst>
              <a:ext uri="{FF2B5EF4-FFF2-40B4-BE49-F238E27FC236}">
                <a16:creationId xmlns:a16="http://schemas.microsoft.com/office/drawing/2014/main" id="{0FA4A912-78FD-8EED-F8A0-4EFBA885B50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227873" y="2199138"/>
            <a:ext cx="942975" cy="942975"/>
          </a:xfrm>
          <a:prstGeom prst="rect">
            <a:avLst/>
          </a:prstGeom>
        </p:spPr>
      </p:pic>
      <p:pic>
        <p:nvPicPr>
          <p:cNvPr id="73756" name="Graphic 73755">
            <a:extLst>
              <a:ext uri="{FF2B5EF4-FFF2-40B4-BE49-F238E27FC236}">
                <a16:creationId xmlns:a16="http://schemas.microsoft.com/office/drawing/2014/main" id="{C3722BBD-BE21-EFA5-FD17-31B0AADDB57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115739" y="2199138"/>
            <a:ext cx="942975" cy="942975"/>
          </a:xfrm>
          <a:prstGeom prst="rect">
            <a:avLst/>
          </a:prstGeom>
        </p:spPr>
      </p:pic>
      <p:pic>
        <p:nvPicPr>
          <p:cNvPr id="73757" name="Graphic 73756">
            <a:extLst>
              <a:ext uri="{FF2B5EF4-FFF2-40B4-BE49-F238E27FC236}">
                <a16:creationId xmlns:a16="http://schemas.microsoft.com/office/drawing/2014/main" id="{88BC5E07-1F2C-2FFF-CE11-7AE3932640E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003605" y="2199138"/>
            <a:ext cx="942975" cy="942975"/>
          </a:xfrm>
          <a:prstGeom prst="rect">
            <a:avLst/>
          </a:prstGeom>
        </p:spPr>
      </p:pic>
      <p:pic>
        <p:nvPicPr>
          <p:cNvPr id="73758" name="Graphic 73757">
            <a:extLst>
              <a:ext uri="{FF2B5EF4-FFF2-40B4-BE49-F238E27FC236}">
                <a16:creationId xmlns:a16="http://schemas.microsoft.com/office/drawing/2014/main" id="{56BE6DD7-234B-142D-F76F-C4489F20AF6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891471" y="2199138"/>
            <a:ext cx="942975" cy="942975"/>
          </a:xfrm>
          <a:prstGeom prst="rect">
            <a:avLst/>
          </a:prstGeom>
        </p:spPr>
      </p:pic>
      <p:pic>
        <p:nvPicPr>
          <p:cNvPr id="73759" name="Graphic 73758">
            <a:extLst>
              <a:ext uri="{FF2B5EF4-FFF2-40B4-BE49-F238E27FC236}">
                <a16:creationId xmlns:a16="http://schemas.microsoft.com/office/drawing/2014/main" id="{70F579AA-4DBA-1407-BBA8-4DBF7B49ABA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779341" y="2199138"/>
            <a:ext cx="942975" cy="942975"/>
          </a:xfrm>
          <a:prstGeom prst="rect">
            <a:avLst/>
          </a:prstGeom>
        </p:spPr>
      </p:pic>
      <p:pic>
        <p:nvPicPr>
          <p:cNvPr id="73760" name="Graphic 73759">
            <a:extLst>
              <a:ext uri="{FF2B5EF4-FFF2-40B4-BE49-F238E27FC236}">
                <a16:creationId xmlns:a16="http://schemas.microsoft.com/office/drawing/2014/main" id="{7FA7D942-3641-7E13-B84C-BEE5693C0AB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788543" y="3698551"/>
            <a:ext cx="942975" cy="942975"/>
          </a:xfrm>
          <a:prstGeom prst="rect">
            <a:avLst/>
          </a:prstGeom>
        </p:spPr>
      </p:pic>
      <p:pic>
        <p:nvPicPr>
          <p:cNvPr id="73761" name="Graphic 73760">
            <a:extLst>
              <a:ext uri="{FF2B5EF4-FFF2-40B4-BE49-F238E27FC236}">
                <a16:creationId xmlns:a16="http://schemas.microsoft.com/office/drawing/2014/main" id="{D3DFF620-FD21-486A-9FBB-071961F06E1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676409" y="3698551"/>
            <a:ext cx="942975" cy="942975"/>
          </a:xfrm>
          <a:prstGeom prst="rect">
            <a:avLst/>
          </a:prstGeom>
        </p:spPr>
      </p:pic>
      <p:pic>
        <p:nvPicPr>
          <p:cNvPr id="73762" name="Graphic 73761">
            <a:extLst>
              <a:ext uri="{FF2B5EF4-FFF2-40B4-BE49-F238E27FC236}">
                <a16:creationId xmlns:a16="http://schemas.microsoft.com/office/drawing/2014/main" id="{129B0C53-95C0-7AD6-A4F7-E20B74AF377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564275" y="3698551"/>
            <a:ext cx="942975" cy="942975"/>
          </a:xfrm>
          <a:prstGeom prst="rect">
            <a:avLst/>
          </a:prstGeom>
        </p:spPr>
      </p:pic>
      <p:pic>
        <p:nvPicPr>
          <p:cNvPr id="73763" name="Graphic 73762">
            <a:extLst>
              <a:ext uri="{FF2B5EF4-FFF2-40B4-BE49-F238E27FC236}">
                <a16:creationId xmlns:a16="http://schemas.microsoft.com/office/drawing/2014/main" id="{7816850F-ECB9-0E5C-395D-FF14F03897D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452141" y="3698551"/>
            <a:ext cx="942975" cy="942975"/>
          </a:xfrm>
          <a:prstGeom prst="rect">
            <a:avLst/>
          </a:prstGeom>
        </p:spPr>
      </p:pic>
      <p:pic>
        <p:nvPicPr>
          <p:cNvPr id="73764" name="Graphic 73763">
            <a:extLst>
              <a:ext uri="{FF2B5EF4-FFF2-40B4-BE49-F238E27FC236}">
                <a16:creationId xmlns:a16="http://schemas.microsoft.com/office/drawing/2014/main" id="{B119CE37-72B1-3737-6E8C-C5A6DE763E1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340007" y="3698551"/>
            <a:ext cx="942975" cy="942975"/>
          </a:xfrm>
          <a:prstGeom prst="rect">
            <a:avLst/>
          </a:prstGeom>
        </p:spPr>
      </p:pic>
      <p:pic>
        <p:nvPicPr>
          <p:cNvPr id="73765" name="Graphic 73764">
            <a:extLst>
              <a:ext uri="{FF2B5EF4-FFF2-40B4-BE49-F238E27FC236}">
                <a16:creationId xmlns:a16="http://schemas.microsoft.com/office/drawing/2014/main" id="{BDFE65AE-DE36-FC55-0A92-08E4F05C259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227873" y="3698551"/>
            <a:ext cx="942975" cy="942975"/>
          </a:xfrm>
          <a:prstGeom prst="rect">
            <a:avLst/>
          </a:prstGeom>
        </p:spPr>
      </p:pic>
      <p:pic>
        <p:nvPicPr>
          <p:cNvPr id="73766" name="Graphic 73765">
            <a:extLst>
              <a:ext uri="{FF2B5EF4-FFF2-40B4-BE49-F238E27FC236}">
                <a16:creationId xmlns:a16="http://schemas.microsoft.com/office/drawing/2014/main" id="{737E44AA-0D2A-B5C8-425F-8B64A3CDA7C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115739" y="3698551"/>
            <a:ext cx="942975" cy="942975"/>
          </a:xfrm>
          <a:prstGeom prst="rect">
            <a:avLst/>
          </a:prstGeom>
        </p:spPr>
      </p:pic>
      <p:pic>
        <p:nvPicPr>
          <p:cNvPr id="73767" name="Graphic 73766">
            <a:extLst>
              <a:ext uri="{FF2B5EF4-FFF2-40B4-BE49-F238E27FC236}">
                <a16:creationId xmlns:a16="http://schemas.microsoft.com/office/drawing/2014/main" id="{87E4EF7A-80FA-FEBA-A7F7-2F51FDC6444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003605" y="3698551"/>
            <a:ext cx="942975" cy="942975"/>
          </a:xfrm>
          <a:prstGeom prst="rect">
            <a:avLst/>
          </a:prstGeom>
        </p:spPr>
      </p:pic>
      <p:pic>
        <p:nvPicPr>
          <p:cNvPr id="73768" name="Graphic 73767">
            <a:extLst>
              <a:ext uri="{FF2B5EF4-FFF2-40B4-BE49-F238E27FC236}">
                <a16:creationId xmlns:a16="http://schemas.microsoft.com/office/drawing/2014/main" id="{D48BBD43-53B5-5BB6-3C73-BCD166E937F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9891471" y="3698551"/>
            <a:ext cx="942975" cy="942975"/>
          </a:xfrm>
          <a:prstGeom prst="rect">
            <a:avLst/>
          </a:prstGeom>
        </p:spPr>
      </p:pic>
      <p:pic>
        <p:nvPicPr>
          <p:cNvPr id="73769" name="Graphic 73768">
            <a:extLst>
              <a:ext uri="{FF2B5EF4-FFF2-40B4-BE49-F238E27FC236}">
                <a16:creationId xmlns:a16="http://schemas.microsoft.com/office/drawing/2014/main" id="{C6D62542-7805-F897-2A86-441DBC28B44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0779341" y="3698551"/>
            <a:ext cx="942975" cy="942975"/>
          </a:xfrm>
          <a:prstGeom prst="rect">
            <a:avLst/>
          </a:prstGeom>
        </p:spPr>
      </p:pic>
      <p:sp>
        <p:nvSpPr>
          <p:cNvPr id="73771" name="TextBox 73770">
            <a:extLst>
              <a:ext uri="{FF2B5EF4-FFF2-40B4-BE49-F238E27FC236}">
                <a16:creationId xmlns:a16="http://schemas.microsoft.com/office/drawing/2014/main" id="{66D6C7BF-B3CE-6DB3-311B-F2A6EA077F4C}"/>
              </a:ext>
            </a:extLst>
          </p:cNvPr>
          <p:cNvSpPr txBox="1"/>
          <p:nvPr/>
        </p:nvSpPr>
        <p:spPr>
          <a:xfrm>
            <a:off x="3266052" y="3505743"/>
            <a:ext cx="1447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1200" b="1" kern="0" dirty="0">
                <a:cs typeface="Calibri" pitchFamily="34" charset="0"/>
              </a:rPr>
              <a:t>8 in 10</a:t>
            </a:r>
          </a:p>
        </p:txBody>
      </p:sp>
      <p:sp>
        <p:nvSpPr>
          <p:cNvPr id="73772" name="TextBox 73771">
            <a:extLst>
              <a:ext uri="{FF2B5EF4-FFF2-40B4-BE49-F238E27FC236}">
                <a16:creationId xmlns:a16="http://schemas.microsoft.com/office/drawing/2014/main" id="{1021BD75-5C6E-6694-C0D7-F5D0AC9937C5}"/>
              </a:ext>
            </a:extLst>
          </p:cNvPr>
          <p:cNvSpPr txBox="1"/>
          <p:nvPr/>
        </p:nvSpPr>
        <p:spPr>
          <a:xfrm>
            <a:off x="2916605" y="2771197"/>
            <a:ext cx="1447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1200" b="1" kern="0" dirty="0">
                <a:solidFill>
                  <a:schemeClr val="accent1"/>
                </a:solidFill>
                <a:cs typeface="Calibri" pitchFamily="34" charset="0"/>
              </a:rPr>
              <a:t>3 in 10</a:t>
            </a:r>
          </a:p>
        </p:txBody>
      </p:sp>
    </p:spTree>
    <p:extLst>
      <p:ext uri="{BB962C8B-B14F-4D97-AF65-F5344CB8AC3E}">
        <p14:creationId xmlns:p14="http://schemas.microsoft.com/office/powerpoint/2010/main" val="12945762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43" name="Rounded Rectangle 11">
            <a:extLst>
              <a:ext uri="{FF2B5EF4-FFF2-40B4-BE49-F238E27FC236}">
                <a16:creationId xmlns:a16="http://schemas.microsoft.com/office/drawing/2014/main" id="{2B2164A9-07F1-9754-E4B5-9B3D0DA81D25}"/>
              </a:ext>
            </a:extLst>
          </p:cNvPr>
          <p:cNvSpPr/>
          <p:nvPr/>
        </p:nvSpPr>
        <p:spPr>
          <a:xfrm rot="5400000" flipH="1">
            <a:off x="6641529" y="-1880492"/>
            <a:ext cx="1209600" cy="9102234"/>
          </a:xfrm>
          <a:prstGeom prst="round2SameRect">
            <a:avLst>
              <a:gd name="adj1" fmla="val 0"/>
              <a:gd name="adj2" fmla="val 0"/>
            </a:avLst>
          </a:prstGeom>
          <a:gradFill>
            <a:gsLst>
              <a:gs pos="0">
                <a:srgbClr val="FFFFFF"/>
              </a:gs>
              <a:gs pos="100000">
                <a:srgbClr val="FFFFFF">
                  <a:lumMod val="95000"/>
                </a:srgbClr>
              </a:gs>
            </a:gsLst>
            <a:lin ang="5400000" scaled="1"/>
          </a:gradFill>
          <a:ln w="12700">
            <a:solidFill>
              <a:srgbClr val="FFFFFF"/>
            </a:solidFill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txBody>
          <a:bodyPr wrap="square" lIns="36000" tIns="36000" rIns="36000" bIns="36000" rtlCol="0" anchor="ctr" anchorCtr="0">
            <a:noAutofit/>
          </a:bodyPr>
          <a:lstStyle/>
          <a:p>
            <a:pPr algn="ctr" defTabSz="457200"/>
            <a:endParaRPr lang="en-US" sz="1600" b="1" kern="0">
              <a:solidFill>
                <a:srgbClr val="333333"/>
              </a:solidFill>
              <a:latin typeface="+mj-lt"/>
            </a:endParaRPr>
          </a:p>
        </p:txBody>
      </p:sp>
      <p:sp>
        <p:nvSpPr>
          <p:cNvPr id="73746" name="Rounded Rectangle 11">
            <a:extLst>
              <a:ext uri="{FF2B5EF4-FFF2-40B4-BE49-F238E27FC236}">
                <a16:creationId xmlns:a16="http://schemas.microsoft.com/office/drawing/2014/main" id="{6A1D3E29-C17E-8B74-E08C-B97CC5545BC2}"/>
              </a:ext>
            </a:extLst>
          </p:cNvPr>
          <p:cNvSpPr/>
          <p:nvPr/>
        </p:nvSpPr>
        <p:spPr>
          <a:xfrm rot="5400000" flipH="1">
            <a:off x="6641529" y="-492527"/>
            <a:ext cx="1209600" cy="9102234"/>
          </a:xfrm>
          <a:prstGeom prst="round2SameRect">
            <a:avLst>
              <a:gd name="adj1" fmla="val 0"/>
              <a:gd name="adj2" fmla="val 0"/>
            </a:avLst>
          </a:prstGeom>
          <a:gradFill>
            <a:gsLst>
              <a:gs pos="0">
                <a:srgbClr val="FFFFFF"/>
              </a:gs>
              <a:gs pos="100000">
                <a:srgbClr val="FFFFFF">
                  <a:lumMod val="95000"/>
                </a:srgbClr>
              </a:gs>
            </a:gsLst>
            <a:lin ang="5400000" scaled="1"/>
          </a:gradFill>
          <a:ln w="12700">
            <a:solidFill>
              <a:srgbClr val="FFFFFF"/>
            </a:solidFill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txBody>
          <a:bodyPr wrap="square" lIns="36000" tIns="36000" rIns="36000" bIns="36000" rtlCol="0" anchor="ctr" anchorCtr="0">
            <a:noAutofit/>
          </a:bodyPr>
          <a:lstStyle/>
          <a:p>
            <a:pPr algn="ctr" defTabSz="457200"/>
            <a:endParaRPr lang="en-US" sz="1600" b="1" kern="0">
              <a:solidFill>
                <a:srgbClr val="333333"/>
              </a:solidFill>
              <a:latin typeface="+mj-lt"/>
            </a:endParaRPr>
          </a:p>
        </p:txBody>
      </p:sp>
      <p:sp>
        <p:nvSpPr>
          <p:cNvPr id="2" name="Freeform: Shape 1">
            <a:extLst>
              <a:ext uri="{FF2B5EF4-FFF2-40B4-BE49-F238E27FC236}">
                <a16:creationId xmlns:a16="http://schemas.microsoft.com/office/drawing/2014/main" id="{33746175-6BF5-4545-91F2-EA9D2E4AC80B}"/>
              </a:ext>
            </a:extLst>
          </p:cNvPr>
          <p:cNvSpPr/>
          <p:nvPr/>
        </p:nvSpPr>
        <p:spPr>
          <a:xfrm>
            <a:off x="2916605" y="3019176"/>
            <a:ext cx="7019365" cy="815788"/>
          </a:xfrm>
          <a:custGeom>
            <a:avLst/>
            <a:gdLst>
              <a:gd name="connsiteX0" fmla="*/ 206189 w 7019365"/>
              <a:gd name="connsiteY0" fmla="*/ 0 h 815788"/>
              <a:gd name="connsiteX1" fmla="*/ 0 w 7019365"/>
              <a:gd name="connsiteY1" fmla="*/ 806823 h 815788"/>
              <a:gd name="connsiteX2" fmla="*/ 7019365 w 7019365"/>
              <a:gd name="connsiteY2" fmla="*/ 815788 h 815788"/>
              <a:gd name="connsiteX3" fmla="*/ 2115671 w 7019365"/>
              <a:gd name="connsiteY3" fmla="*/ 0 h 815788"/>
              <a:gd name="connsiteX4" fmla="*/ 206189 w 7019365"/>
              <a:gd name="connsiteY4" fmla="*/ 0 h 815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19365" h="815788">
                <a:moveTo>
                  <a:pt x="206189" y="0"/>
                </a:moveTo>
                <a:lnTo>
                  <a:pt x="0" y="806823"/>
                </a:lnTo>
                <a:lnTo>
                  <a:pt x="7019365" y="815788"/>
                </a:lnTo>
                <a:lnTo>
                  <a:pt x="2115671" y="0"/>
                </a:lnTo>
                <a:lnTo>
                  <a:pt x="206189" y="0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47000">
                <a:schemeClr val="accent1">
                  <a:lumMod val="45000"/>
                  <a:lumOff val="55000"/>
                </a:schemeClr>
              </a:gs>
              <a:gs pos="100000">
                <a:srgbClr val="14AC9A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730" name="Title 1"/>
          <p:cNvSpPr>
            <a:spLocks noGrp="1"/>
          </p:cNvSpPr>
          <p:nvPr>
            <p:ph type="title"/>
          </p:nvPr>
        </p:nvSpPr>
        <p:spPr>
          <a:xfrm>
            <a:off x="388936" y="388938"/>
            <a:ext cx="11417302" cy="342584"/>
          </a:xfrm>
        </p:spPr>
        <p:txBody>
          <a:bodyPr/>
          <a:lstStyle/>
          <a:p>
            <a:r>
              <a:rPr lang="en-ZA" dirty="0"/>
              <a:t>Cross subsidies create a perception gap between real </a:t>
            </a:r>
            <a:br>
              <a:rPr lang="en-ZA" dirty="0"/>
            </a:br>
            <a:r>
              <a:rPr lang="en-ZA" dirty="0"/>
              <a:t>and perceived value of healthcare benefits</a:t>
            </a:r>
            <a:endParaRPr lang="en-US" dirty="0"/>
          </a:p>
        </p:txBody>
      </p:sp>
      <p:sp>
        <p:nvSpPr>
          <p:cNvPr id="73744" name="Rounded Rectangle 11">
            <a:extLst>
              <a:ext uri="{FF2B5EF4-FFF2-40B4-BE49-F238E27FC236}">
                <a16:creationId xmlns:a16="http://schemas.microsoft.com/office/drawing/2014/main" id="{47B28500-9571-1279-876B-EAD5D4EFE337}"/>
              </a:ext>
            </a:extLst>
          </p:cNvPr>
          <p:cNvSpPr/>
          <p:nvPr/>
        </p:nvSpPr>
        <p:spPr>
          <a:xfrm flipH="1">
            <a:off x="394555" y="2054822"/>
            <a:ext cx="2144056" cy="1210879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98000">
                <a:schemeClr val="accent2"/>
              </a:gs>
            </a:gsLst>
            <a:lin ang="2700000" scaled="1"/>
            <a:tileRect/>
          </a:gradFill>
          <a:ln w="12700">
            <a:solidFill>
              <a:srgbClr val="FFFFFF"/>
            </a:solidFill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txBody>
          <a:bodyPr wrap="square" lIns="36000" tIns="36000" rIns="36000" bIns="36000" rtlCol="0" anchor="ctr" anchorCtr="0">
            <a:noAutofit/>
          </a:bodyPr>
          <a:lstStyle/>
          <a:p>
            <a:pPr algn="ctr" defTabSz="457200"/>
            <a:r>
              <a:rPr lang="en-US" b="1" kern="0" dirty="0">
                <a:solidFill>
                  <a:schemeClr val="bg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+mj-lt"/>
              </a:rPr>
              <a:t>Proportion of members</a:t>
            </a:r>
          </a:p>
        </p:txBody>
      </p:sp>
      <p:sp>
        <p:nvSpPr>
          <p:cNvPr id="73745" name="Rounded Rectangle 11">
            <a:extLst>
              <a:ext uri="{FF2B5EF4-FFF2-40B4-BE49-F238E27FC236}">
                <a16:creationId xmlns:a16="http://schemas.microsoft.com/office/drawing/2014/main" id="{CBDC310D-5DEA-9514-9152-B701524F7380}"/>
              </a:ext>
            </a:extLst>
          </p:cNvPr>
          <p:cNvSpPr/>
          <p:nvPr/>
        </p:nvSpPr>
        <p:spPr>
          <a:xfrm flipH="1">
            <a:off x="394555" y="3453790"/>
            <a:ext cx="2144056" cy="1210879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98000">
                <a:schemeClr val="accent2"/>
              </a:gs>
            </a:gsLst>
            <a:lin ang="2700000" scaled="1"/>
            <a:tileRect/>
          </a:gradFill>
          <a:ln w="12700">
            <a:solidFill>
              <a:srgbClr val="FFFFFF"/>
            </a:solidFill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txBody>
          <a:bodyPr wrap="square" lIns="36000" tIns="36000" rIns="36000" bIns="36000" rtlCol="0" anchor="ctr" anchorCtr="0">
            <a:noAutofit/>
          </a:bodyPr>
          <a:lstStyle/>
          <a:p>
            <a:pPr algn="ctr" defTabSz="457200"/>
            <a:r>
              <a:rPr lang="en-US" b="1" kern="0" dirty="0">
                <a:solidFill>
                  <a:schemeClr val="bg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+mj-lt"/>
              </a:rPr>
              <a:t>Proportion of benefits</a:t>
            </a:r>
          </a:p>
        </p:txBody>
      </p:sp>
      <p:grpSp>
        <p:nvGrpSpPr>
          <p:cNvPr id="73747" name="Group 73746">
            <a:extLst>
              <a:ext uri="{FF2B5EF4-FFF2-40B4-BE49-F238E27FC236}">
                <a16:creationId xmlns:a16="http://schemas.microsoft.com/office/drawing/2014/main" id="{7F5C7CAF-738B-58FC-FE83-825FACCB4FB5}"/>
              </a:ext>
            </a:extLst>
          </p:cNvPr>
          <p:cNvGrpSpPr/>
          <p:nvPr/>
        </p:nvGrpSpPr>
        <p:grpSpPr>
          <a:xfrm>
            <a:off x="2704004" y="1370261"/>
            <a:ext cx="9102233" cy="583878"/>
            <a:chOff x="388938" y="1236699"/>
            <a:chExt cx="5608129" cy="583878"/>
          </a:xfrm>
        </p:grpSpPr>
        <p:sp>
          <p:nvSpPr>
            <p:cNvPr id="73748" name="Rectangle 73747">
              <a:extLst>
                <a:ext uri="{FF2B5EF4-FFF2-40B4-BE49-F238E27FC236}">
                  <a16:creationId xmlns:a16="http://schemas.microsoft.com/office/drawing/2014/main" id="{1D20D894-65A1-4C8D-1676-77360E32AAFF}"/>
                </a:ext>
              </a:extLst>
            </p:cNvPr>
            <p:cNvSpPr/>
            <p:nvPr/>
          </p:nvSpPr>
          <p:spPr>
            <a:xfrm>
              <a:off x="392809" y="1756126"/>
              <a:ext cx="5604258" cy="64451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sp>
          <p:nvSpPr>
            <p:cNvPr id="73749" name="TextBox 73748">
              <a:extLst>
                <a:ext uri="{FF2B5EF4-FFF2-40B4-BE49-F238E27FC236}">
                  <a16:creationId xmlns:a16="http://schemas.microsoft.com/office/drawing/2014/main" id="{5F55F413-915A-7513-8F2E-DA5C8746C367}"/>
                </a:ext>
              </a:extLst>
            </p:cNvPr>
            <p:cNvSpPr txBox="1"/>
            <p:nvPr/>
          </p:nvSpPr>
          <p:spPr>
            <a:xfrm>
              <a:off x="388938" y="1236699"/>
              <a:ext cx="5604258" cy="519427"/>
            </a:xfrm>
            <a:prstGeom prst="round2SameRect">
              <a:avLst/>
            </a:prstGeom>
            <a:gradFill>
              <a:gsLst>
                <a:gs pos="0">
                  <a:srgbClr val="FFFFFF"/>
                </a:gs>
                <a:gs pos="100000">
                  <a:srgbClr val="FFFFFF">
                    <a:lumMod val="95000"/>
                  </a:srgbClr>
                </a:gs>
              </a:gsLst>
              <a:lin ang="5400000" scaled="1"/>
            </a:gradFill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bg1">
                  <a:lumMod val="75000"/>
                  <a:alpha val="40000"/>
                </a:schemeClr>
              </a:outerShdw>
            </a:effectLst>
          </p:spPr>
          <p:txBody>
            <a:bodyPr wrap="square" lIns="36000" tIns="36000" rIns="36000" bIns="36000" rtlCol="0" anchor="ctr" anchorCtr="0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0" cap="none" normalizeH="0" noProof="0" dirty="0">
                  <a:ln>
                    <a:noFill/>
                  </a:ln>
                  <a:effectLst/>
                  <a:uLnTx/>
                  <a:uFillTx/>
                  <a:latin typeface="+mj-lt"/>
                </a:rPr>
                <a:t>PERCEIVE SIGNIFICANTLY LESS VALUE, CRITICAL TO THE SUSTAINABILITY OF THE SYSTEM</a:t>
              </a:r>
            </a:p>
          </p:txBody>
        </p:sp>
      </p:grpSp>
      <p:pic>
        <p:nvPicPr>
          <p:cNvPr id="73750" name="Graphic 73749">
            <a:extLst>
              <a:ext uri="{FF2B5EF4-FFF2-40B4-BE49-F238E27FC236}">
                <a16:creationId xmlns:a16="http://schemas.microsoft.com/office/drawing/2014/main" id="{F8A33CE9-65D2-E564-B600-7EAE71AC802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788543" y="2199138"/>
            <a:ext cx="942975" cy="942975"/>
          </a:xfrm>
          <a:prstGeom prst="rect">
            <a:avLst/>
          </a:prstGeom>
        </p:spPr>
      </p:pic>
      <p:pic>
        <p:nvPicPr>
          <p:cNvPr id="73751" name="Graphic 73750">
            <a:extLst>
              <a:ext uri="{FF2B5EF4-FFF2-40B4-BE49-F238E27FC236}">
                <a16:creationId xmlns:a16="http://schemas.microsoft.com/office/drawing/2014/main" id="{A4D45901-14B5-36D5-5641-07F0E41355A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676409" y="2199138"/>
            <a:ext cx="942975" cy="942975"/>
          </a:xfrm>
          <a:prstGeom prst="rect">
            <a:avLst/>
          </a:prstGeom>
        </p:spPr>
      </p:pic>
      <p:pic>
        <p:nvPicPr>
          <p:cNvPr id="73752" name="Graphic 73751">
            <a:extLst>
              <a:ext uri="{FF2B5EF4-FFF2-40B4-BE49-F238E27FC236}">
                <a16:creationId xmlns:a16="http://schemas.microsoft.com/office/drawing/2014/main" id="{5227350D-244E-3778-8EDC-83ACB209418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564275" y="2199138"/>
            <a:ext cx="942975" cy="942975"/>
          </a:xfrm>
          <a:prstGeom prst="rect">
            <a:avLst/>
          </a:prstGeom>
        </p:spPr>
      </p:pic>
      <p:pic>
        <p:nvPicPr>
          <p:cNvPr id="73753" name="Graphic 73752">
            <a:extLst>
              <a:ext uri="{FF2B5EF4-FFF2-40B4-BE49-F238E27FC236}">
                <a16:creationId xmlns:a16="http://schemas.microsoft.com/office/drawing/2014/main" id="{412B492C-B189-1396-77A6-1C4284048CC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452141" y="2199138"/>
            <a:ext cx="942975" cy="942975"/>
          </a:xfrm>
          <a:prstGeom prst="rect">
            <a:avLst/>
          </a:prstGeom>
        </p:spPr>
      </p:pic>
      <p:pic>
        <p:nvPicPr>
          <p:cNvPr id="73754" name="Graphic 73753">
            <a:extLst>
              <a:ext uri="{FF2B5EF4-FFF2-40B4-BE49-F238E27FC236}">
                <a16:creationId xmlns:a16="http://schemas.microsoft.com/office/drawing/2014/main" id="{D64811F8-86AF-547E-8EDC-1746B822B97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340007" y="2199138"/>
            <a:ext cx="942975" cy="942975"/>
          </a:xfrm>
          <a:prstGeom prst="rect">
            <a:avLst/>
          </a:prstGeom>
        </p:spPr>
      </p:pic>
      <p:pic>
        <p:nvPicPr>
          <p:cNvPr id="73755" name="Graphic 73754">
            <a:extLst>
              <a:ext uri="{FF2B5EF4-FFF2-40B4-BE49-F238E27FC236}">
                <a16:creationId xmlns:a16="http://schemas.microsoft.com/office/drawing/2014/main" id="{0FA4A912-78FD-8EED-F8A0-4EFBA885B50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227873" y="2199138"/>
            <a:ext cx="942975" cy="942975"/>
          </a:xfrm>
          <a:prstGeom prst="rect">
            <a:avLst/>
          </a:prstGeom>
        </p:spPr>
      </p:pic>
      <p:pic>
        <p:nvPicPr>
          <p:cNvPr id="73756" name="Graphic 73755">
            <a:extLst>
              <a:ext uri="{FF2B5EF4-FFF2-40B4-BE49-F238E27FC236}">
                <a16:creationId xmlns:a16="http://schemas.microsoft.com/office/drawing/2014/main" id="{C3722BBD-BE21-EFA5-FD17-31B0AADDB57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115739" y="2199138"/>
            <a:ext cx="942975" cy="942975"/>
          </a:xfrm>
          <a:prstGeom prst="rect">
            <a:avLst/>
          </a:prstGeom>
        </p:spPr>
      </p:pic>
      <p:pic>
        <p:nvPicPr>
          <p:cNvPr id="73757" name="Graphic 73756">
            <a:extLst>
              <a:ext uri="{FF2B5EF4-FFF2-40B4-BE49-F238E27FC236}">
                <a16:creationId xmlns:a16="http://schemas.microsoft.com/office/drawing/2014/main" id="{88BC5E07-1F2C-2FFF-CE11-7AE3932640E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003605" y="2199138"/>
            <a:ext cx="942975" cy="942975"/>
          </a:xfrm>
          <a:prstGeom prst="rect">
            <a:avLst/>
          </a:prstGeom>
        </p:spPr>
      </p:pic>
      <p:pic>
        <p:nvPicPr>
          <p:cNvPr id="73758" name="Graphic 73757">
            <a:extLst>
              <a:ext uri="{FF2B5EF4-FFF2-40B4-BE49-F238E27FC236}">
                <a16:creationId xmlns:a16="http://schemas.microsoft.com/office/drawing/2014/main" id="{56BE6DD7-234B-142D-F76F-C4489F20AF6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891471" y="2199138"/>
            <a:ext cx="942975" cy="942975"/>
          </a:xfrm>
          <a:prstGeom prst="rect">
            <a:avLst/>
          </a:prstGeom>
        </p:spPr>
      </p:pic>
      <p:pic>
        <p:nvPicPr>
          <p:cNvPr id="73759" name="Graphic 73758">
            <a:extLst>
              <a:ext uri="{FF2B5EF4-FFF2-40B4-BE49-F238E27FC236}">
                <a16:creationId xmlns:a16="http://schemas.microsoft.com/office/drawing/2014/main" id="{70F579AA-4DBA-1407-BBA8-4DBF7B49ABA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779341" y="2199138"/>
            <a:ext cx="942975" cy="942975"/>
          </a:xfrm>
          <a:prstGeom prst="rect">
            <a:avLst/>
          </a:prstGeom>
        </p:spPr>
      </p:pic>
      <p:pic>
        <p:nvPicPr>
          <p:cNvPr id="73760" name="Graphic 73759">
            <a:extLst>
              <a:ext uri="{FF2B5EF4-FFF2-40B4-BE49-F238E27FC236}">
                <a16:creationId xmlns:a16="http://schemas.microsoft.com/office/drawing/2014/main" id="{7FA7D942-3641-7E13-B84C-BEE5693C0AB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788543" y="3698551"/>
            <a:ext cx="942975" cy="942975"/>
          </a:xfrm>
          <a:prstGeom prst="rect">
            <a:avLst/>
          </a:prstGeom>
        </p:spPr>
      </p:pic>
      <p:pic>
        <p:nvPicPr>
          <p:cNvPr id="73761" name="Graphic 73760">
            <a:extLst>
              <a:ext uri="{FF2B5EF4-FFF2-40B4-BE49-F238E27FC236}">
                <a16:creationId xmlns:a16="http://schemas.microsoft.com/office/drawing/2014/main" id="{D3DFF620-FD21-486A-9FBB-071961F06E1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676409" y="3698551"/>
            <a:ext cx="942975" cy="942975"/>
          </a:xfrm>
          <a:prstGeom prst="rect">
            <a:avLst/>
          </a:prstGeom>
        </p:spPr>
      </p:pic>
      <p:pic>
        <p:nvPicPr>
          <p:cNvPr id="73762" name="Graphic 73761">
            <a:extLst>
              <a:ext uri="{FF2B5EF4-FFF2-40B4-BE49-F238E27FC236}">
                <a16:creationId xmlns:a16="http://schemas.microsoft.com/office/drawing/2014/main" id="{129B0C53-95C0-7AD6-A4F7-E20B74AF377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564275" y="3698551"/>
            <a:ext cx="942975" cy="942975"/>
          </a:xfrm>
          <a:prstGeom prst="rect">
            <a:avLst/>
          </a:prstGeom>
        </p:spPr>
      </p:pic>
      <p:pic>
        <p:nvPicPr>
          <p:cNvPr id="73763" name="Graphic 73762">
            <a:extLst>
              <a:ext uri="{FF2B5EF4-FFF2-40B4-BE49-F238E27FC236}">
                <a16:creationId xmlns:a16="http://schemas.microsoft.com/office/drawing/2014/main" id="{7816850F-ECB9-0E5C-395D-FF14F03897D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452141" y="3698551"/>
            <a:ext cx="942975" cy="942975"/>
          </a:xfrm>
          <a:prstGeom prst="rect">
            <a:avLst/>
          </a:prstGeom>
        </p:spPr>
      </p:pic>
      <p:pic>
        <p:nvPicPr>
          <p:cNvPr id="73764" name="Graphic 73763">
            <a:extLst>
              <a:ext uri="{FF2B5EF4-FFF2-40B4-BE49-F238E27FC236}">
                <a16:creationId xmlns:a16="http://schemas.microsoft.com/office/drawing/2014/main" id="{B119CE37-72B1-3737-6E8C-C5A6DE763E1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340007" y="3698551"/>
            <a:ext cx="942975" cy="942975"/>
          </a:xfrm>
          <a:prstGeom prst="rect">
            <a:avLst/>
          </a:prstGeom>
        </p:spPr>
      </p:pic>
      <p:pic>
        <p:nvPicPr>
          <p:cNvPr id="73765" name="Graphic 73764">
            <a:extLst>
              <a:ext uri="{FF2B5EF4-FFF2-40B4-BE49-F238E27FC236}">
                <a16:creationId xmlns:a16="http://schemas.microsoft.com/office/drawing/2014/main" id="{BDFE65AE-DE36-FC55-0A92-08E4F05C259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227873" y="3698551"/>
            <a:ext cx="942975" cy="942975"/>
          </a:xfrm>
          <a:prstGeom prst="rect">
            <a:avLst/>
          </a:prstGeom>
        </p:spPr>
      </p:pic>
      <p:pic>
        <p:nvPicPr>
          <p:cNvPr id="73766" name="Graphic 73765">
            <a:extLst>
              <a:ext uri="{FF2B5EF4-FFF2-40B4-BE49-F238E27FC236}">
                <a16:creationId xmlns:a16="http://schemas.microsoft.com/office/drawing/2014/main" id="{737E44AA-0D2A-B5C8-425F-8B64A3CDA7C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115739" y="3698551"/>
            <a:ext cx="942975" cy="942975"/>
          </a:xfrm>
          <a:prstGeom prst="rect">
            <a:avLst/>
          </a:prstGeom>
        </p:spPr>
      </p:pic>
      <p:pic>
        <p:nvPicPr>
          <p:cNvPr id="73767" name="Graphic 73766">
            <a:extLst>
              <a:ext uri="{FF2B5EF4-FFF2-40B4-BE49-F238E27FC236}">
                <a16:creationId xmlns:a16="http://schemas.microsoft.com/office/drawing/2014/main" id="{87E4EF7A-80FA-FEBA-A7F7-2F51FDC6444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003605" y="3698551"/>
            <a:ext cx="942975" cy="942975"/>
          </a:xfrm>
          <a:prstGeom prst="rect">
            <a:avLst/>
          </a:prstGeom>
        </p:spPr>
      </p:pic>
      <p:pic>
        <p:nvPicPr>
          <p:cNvPr id="73768" name="Graphic 73767">
            <a:extLst>
              <a:ext uri="{FF2B5EF4-FFF2-40B4-BE49-F238E27FC236}">
                <a16:creationId xmlns:a16="http://schemas.microsoft.com/office/drawing/2014/main" id="{D48BBD43-53B5-5BB6-3C73-BCD166E937F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9891471" y="3698551"/>
            <a:ext cx="942975" cy="942975"/>
          </a:xfrm>
          <a:prstGeom prst="rect">
            <a:avLst/>
          </a:prstGeom>
        </p:spPr>
      </p:pic>
      <p:pic>
        <p:nvPicPr>
          <p:cNvPr id="73769" name="Graphic 73768">
            <a:extLst>
              <a:ext uri="{FF2B5EF4-FFF2-40B4-BE49-F238E27FC236}">
                <a16:creationId xmlns:a16="http://schemas.microsoft.com/office/drawing/2014/main" id="{C6D62542-7805-F897-2A86-441DBC28B44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0779341" y="3698551"/>
            <a:ext cx="942975" cy="942975"/>
          </a:xfrm>
          <a:prstGeom prst="rect">
            <a:avLst/>
          </a:prstGeom>
        </p:spPr>
      </p:pic>
      <p:sp>
        <p:nvSpPr>
          <p:cNvPr id="73771" name="TextBox 73770">
            <a:extLst>
              <a:ext uri="{FF2B5EF4-FFF2-40B4-BE49-F238E27FC236}">
                <a16:creationId xmlns:a16="http://schemas.microsoft.com/office/drawing/2014/main" id="{66D6C7BF-B3CE-6DB3-311B-F2A6EA077F4C}"/>
              </a:ext>
            </a:extLst>
          </p:cNvPr>
          <p:cNvSpPr txBox="1"/>
          <p:nvPr/>
        </p:nvSpPr>
        <p:spPr>
          <a:xfrm>
            <a:off x="3266052" y="3505743"/>
            <a:ext cx="1447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1200" b="1" kern="0" dirty="0">
                <a:cs typeface="Calibri" pitchFamily="34" charset="0"/>
              </a:rPr>
              <a:t>8 in 10</a:t>
            </a:r>
          </a:p>
        </p:txBody>
      </p:sp>
      <p:sp>
        <p:nvSpPr>
          <p:cNvPr id="73772" name="TextBox 73771">
            <a:extLst>
              <a:ext uri="{FF2B5EF4-FFF2-40B4-BE49-F238E27FC236}">
                <a16:creationId xmlns:a16="http://schemas.microsoft.com/office/drawing/2014/main" id="{1021BD75-5C6E-6694-C0D7-F5D0AC9937C5}"/>
              </a:ext>
            </a:extLst>
          </p:cNvPr>
          <p:cNvSpPr txBox="1"/>
          <p:nvPr/>
        </p:nvSpPr>
        <p:spPr>
          <a:xfrm>
            <a:off x="2916605" y="2771197"/>
            <a:ext cx="1447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1200" b="1" kern="0" dirty="0">
                <a:solidFill>
                  <a:schemeClr val="accent1"/>
                </a:solidFill>
                <a:cs typeface="Calibri" pitchFamily="34" charset="0"/>
              </a:rPr>
              <a:t>3 in 10</a:t>
            </a:r>
          </a:p>
        </p:txBody>
      </p:sp>
      <p:sp>
        <p:nvSpPr>
          <p:cNvPr id="33" name="Right Bracket 32">
            <a:extLst>
              <a:ext uri="{FF2B5EF4-FFF2-40B4-BE49-F238E27FC236}">
                <a16:creationId xmlns:a16="http://schemas.microsoft.com/office/drawing/2014/main" id="{86EA47DB-834B-499B-92C8-78FD0EA25595}"/>
              </a:ext>
            </a:extLst>
          </p:cNvPr>
          <p:cNvSpPr/>
          <p:nvPr/>
        </p:nvSpPr>
        <p:spPr>
          <a:xfrm rot="5400000" flipV="1">
            <a:off x="6185543" y="1460962"/>
            <a:ext cx="308927" cy="7102928"/>
          </a:xfrm>
          <a:prstGeom prst="rightBracket">
            <a:avLst>
              <a:gd name="adj" fmla="val 0"/>
            </a:avLst>
          </a:prstGeom>
          <a:noFill/>
          <a:ln w="19050" cap="flat" cmpd="sng" algn="ctr">
            <a:solidFill>
              <a:schemeClr val="bg1">
                <a:lumMod val="50000"/>
              </a:schemeClr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cs typeface="Calibri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BF944C2-6521-4E23-AD98-650EA9D0BD14}"/>
              </a:ext>
            </a:extLst>
          </p:cNvPr>
          <p:cNvSpPr txBox="1"/>
          <p:nvPr/>
        </p:nvSpPr>
        <p:spPr>
          <a:xfrm>
            <a:off x="4811447" y="5216103"/>
            <a:ext cx="305711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1400" b="1" kern="0" dirty="0">
                <a:cs typeface="Calibri" pitchFamily="34" charset="0"/>
              </a:rPr>
              <a:t>“Silent sick”</a:t>
            </a:r>
          </a:p>
          <a:p>
            <a:pPr algn="ctr">
              <a:defRPr/>
            </a:pPr>
            <a:r>
              <a:rPr lang="en-US" sz="1400" kern="0" dirty="0">
                <a:cs typeface="Calibri" pitchFamily="34" charset="0"/>
              </a:rPr>
              <a:t>Derive significant value, but too costly to fund without support from healthy members</a:t>
            </a:r>
          </a:p>
        </p:txBody>
      </p:sp>
      <p:sp>
        <p:nvSpPr>
          <p:cNvPr id="35" name="Right Bracket 34">
            <a:extLst>
              <a:ext uri="{FF2B5EF4-FFF2-40B4-BE49-F238E27FC236}">
                <a16:creationId xmlns:a16="http://schemas.microsoft.com/office/drawing/2014/main" id="{0529784B-09C6-4E51-92BE-B48E7501F0BE}"/>
              </a:ext>
            </a:extLst>
          </p:cNvPr>
          <p:cNvSpPr/>
          <p:nvPr/>
        </p:nvSpPr>
        <p:spPr>
          <a:xfrm rot="5400000" flipV="1">
            <a:off x="10688303" y="4116240"/>
            <a:ext cx="308927" cy="1792373"/>
          </a:xfrm>
          <a:prstGeom prst="rightBracket">
            <a:avLst>
              <a:gd name="adj" fmla="val 0"/>
            </a:avLst>
          </a:prstGeom>
          <a:noFill/>
          <a:ln w="19050" cap="flat" cmpd="sng" algn="ctr">
            <a:solidFill>
              <a:schemeClr val="bg1">
                <a:lumMod val="50000"/>
              </a:schemeClr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004B8D"/>
              </a:solidFill>
              <a:cs typeface="Calibri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3439782-5339-4175-BC6E-FE562D371574}"/>
              </a:ext>
            </a:extLst>
          </p:cNvPr>
          <p:cNvSpPr txBox="1"/>
          <p:nvPr/>
        </p:nvSpPr>
        <p:spPr>
          <a:xfrm>
            <a:off x="9577286" y="5216579"/>
            <a:ext cx="240411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1400" b="1" kern="0" dirty="0">
                <a:cs typeface="Calibri" pitchFamily="34" charset="0"/>
              </a:rPr>
              <a:t>“Worried well”</a:t>
            </a:r>
          </a:p>
          <a:p>
            <a:pPr algn="ctr">
              <a:defRPr/>
            </a:pPr>
            <a:r>
              <a:rPr lang="en-US" sz="1400" kern="0" dirty="0">
                <a:cs typeface="Calibri" pitchFamily="34" charset="0"/>
              </a:rPr>
              <a:t>Consistently perceive </a:t>
            </a:r>
            <a:br>
              <a:rPr lang="en-US" sz="1400" kern="0" dirty="0">
                <a:cs typeface="Calibri" pitchFamily="34" charset="0"/>
              </a:rPr>
            </a:br>
            <a:r>
              <a:rPr lang="en-US" sz="1400" kern="0" dirty="0">
                <a:cs typeface="Calibri" pitchFamily="34" charset="0"/>
              </a:rPr>
              <a:t>poor value, but critical </a:t>
            </a:r>
            <a:br>
              <a:rPr lang="en-US" sz="1400" kern="0" dirty="0">
                <a:cs typeface="Calibri" pitchFamily="34" charset="0"/>
              </a:rPr>
            </a:br>
            <a:r>
              <a:rPr lang="en-US" sz="1400" kern="0" dirty="0">
                <a:cs typeface="Calibri" pitchFamily="34" charset="0"/>
              </a:rPr>
              <a:t>to long term sustainability</a:t>
            </a:r>
          </a:p>
        </p:txBody>
      </p:sp>
    </p:spTree>
    <p:extLst>
      <p:ext uri="{BB962C8B-B14F-4D97-AF65-F5344CB8AC3E}">
        <p14:creationId xmlns:p14="http://schemas.microsoft.com/office/powerpoint/2010/main" val="39725275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Single Corner Rounded 1">
            <a:extLst>
              <a:ext uri="{FF2B5EF4-FFF2-40B4-BE49-F238E27FC236}">
                <a16:creationId xmlns:a16="http://schemas.microsoft.com/office/drawing/2014/main" id="{09910F7F-C88B-D8A1-0EBF-B0D99CB64AE4}"/>
              </a:ext>
            </a:extLst>
          </p:cNvPr>
          <p:cNvSpPr/>
          <p:nvPr/>
        </p:nvSpPr>
        <p:spPr>
          <a:xfrm>
            <a:off x="0" y="0"/>
            <a:ext cx="7346022" cy="6858000"/>
          </a:xfrm>
          <a:prstGeom prst="round1Rect">
            <a:avLst>
              <a:gd name="adj" fmla="val 6480"/>
            </a:avLst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BCBFB09-1B71-9A10-77ED-213A4026E131}"/>
              </a:ext>
            </a:extLst>
          </p:cNvPr>
          <p:cNvSpPr/>
          <p:nvPr/>
        </p:nvSpPr>
        <p:spPr>
          <a:xfrm>
            <a:off x="322262" y="6789625"/>
            <a:ext cx="11534776" cy="7033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ounded Rectangle 11">
            <a:extLst>
              <a:ext uri="{FF2B5EF4-FFF2-40B4-BE49-F238E27FC236}">
                <a16:creationId xmlns:a16="http://schemas.microsoft.com/office/drawing/2014/main" id="{9EF5E6DA-EB9F-D9DE-74E8-9520BE23BE72}"/>
              </a:ext>
            </a:extLst>
          </p:cNvPr>
          <p:cNvSpPr/>
          <p:nvPr/>
        </p:nvSpPr>
        <p:spPr>
          <a:xfrm rot="5400000" flipH="1">
            <a:off x="7287294" y="1283992"/>
            <a:ext cx="3991800" cy="4984198"/>
          </a:xfrm>
          <a:prstGeom prst="round2SameRect">
            <a:avLst>
              <a:gd name="adj1" fmla="val 5857"/>
              <a:gd name="adj2" fmla="val 0"/>
            </a:avLst>
          </a:prstGeom>
          <a:gradFill>
            <a:gsLst>
              <a:gs pos="0">
                <a:srgbClr val="FFFFFF"/>
              </a:gs>
              <a:gs pos="100000">
                <a:srgbClr val="FFFFFF">
                  <a:lumMod val="95000"/>
                </a:srgbClr>
              </a:gs>
            </a:gsLst>
            <a:lin ang="5400000" scaled="1"/>
          </a:gradFill>
          <a:ln w="12700">
            <a:solidFill>
              <a:srgbClr val="FFFFFF"/>
            </a:solidFill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txBody>
          <a:bodyPr wrap="square" lIns="36000" tIns="36000" rIns="36000" bIns="36000" rtlCol="0" anchor="ctr" anchorCtr="0">
            <a:noAutofit/>
          </a:bodyPr>
          <a:lstStyle/>
          <a:p>
            <a:pPr algn="ctr" defTabSz="457200"/>
            <a:endParaRPr lang="en-US" sz="1600" b="1" kern="0">
              <a:solidFill>
                <a:srgbClr val="333333"/>
              </a:solidFill>
              <a:latin typeface="+mj-lt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68361AF-380C-63B2-DC6E-CCF22A1E4E32}"/>
              </a:ext>
            </a:extLst>
          </p:cNvPr>
          <p:cNvGrpSpPr/>
          <p:nvPr/>
        </p:nvGrpSpPr>
        <p:grpSpPr>
          <a:xfrm>
            <a:off x="6791094" y="2466108"/>
            <a:ext cx="5065944" cy="2619967"/>
            <a:chOff x="6791094" y="2976711"/>
            <a:chExt cx="5065944" cy="2619967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5F7F80F-05CF-1BA7-EB15-4C26320EC6E5}"/>
                </a:ext>
              </a:extLst>
            </p:cNvPr>
            <p:cNvSpPr txBox="1"/>
            <p:nvPr/>
          </p:nvSpPr>
          <p:spPr>
            <a:xfrm>
              <a:off x="6847440" y="2976711"/>
              <a:ext cx="4984198" cy="101566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000" b="0" i="0" u="none" strike="noStrike" kern="0" cap="none" spc="100" normalizeH="0" baseline="0" noProof="0" dirty="0">
                  <a:ln>
                    <a:noFill/>
                  </a:ln>
                  <a:solidFill>
                    <a:srgbClr val="292B2C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rPr>
                <a:t>HOW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E4D9224F-A9F5-9201-B0AE-F55DB8B045B5}"/>
                </a:ext>
              </a:extLst>
            </p:cNvPr>
            <p:cNvSpPr/>
            <p:nvPr/>
          </p:nvSpPr>
          <p:spPr>
            <a:xfrm>
              <a:off x="8367539" y="4006234"/>
              <a:ext cx="1944000" cy="64451"/>
            </a:xfrm>
            <a:prstGeom prst="rect">
              <a:avLst/>
            </a:prstGeom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sp>
          <p:nvSpPr>
            <p:cNvPr id="17" name="Content Placeholder 2"/>
            <p:cNvSpPr txBox="1">
              <a:spLocks/>
            </p:cNvSpPr>
            <p:nvPr/>
          </p:nvSpPr>
          <p:spPr>
            <a:xfrm>
              <a:off x="6822040" y="4268139"/>
              <a:ext cx="5034998" cy="752475"/>
            </a:xfrm>
            <a:prstGeom prst="rect">
              <a:avLst/>
            </a:prstGeom>
          </p:spPr>
          <p:txBody>
            <a:bodyPr vert="horz" lIns="91440" tIns="45720" rIns="91440" bIns="45720" rtlCol="0" anchor="ctr" anchorCtr="0">
              <a:noAutofit/>
            </a:bodyPr>
            <a:lstStyle/>
            <a:p>
              <a:pPr marL="342900" indent="-342900" algn="ctr" eaLnBrk="0" fontAlgn="base" hangingPunct="0">
                <a:spcBef>
                  <a:spcPct val="20000"/>
                </a:spcBef>
                <a:spcAft>
                  <a:spcPct val="0"/>
                </a:spcAft>
                <a:buSzPct val="90000"/>
                <a:defRPr/>
              </a:pPr>
              <a:r>
                <a:rPr lang="en-US" sz="2800" dirty="0">
                  <a:solidFill>
                    <a:srgbClr val="6D6E71"/>
                  </a:solidFill>
                  <a:latin typeface="+mj-lt"/>
                </a:rPr>
                <a:t>does price inflation affect</a:t>
              </a:r>
            </a:p>
          </p:txBody>
        </p:sp>
        <p:sp>
          <p:nvSpPr>
            <p:cNvPr id="19" name="Rounded Rectangle 18"/>
            <p:cNvSpPr/>
            <p:nvPr/>
          </p:nvSpPr>
          <p:spPr>
            <a:xfrm>
              <a:off x="6791094" y="4796577"/>
              <a:ext cx="5015143" cy="800101"/>
            </a:xfrm>
            <a:prstGeom prst="roundRect">
              <a:avLst/>
            </a:prstGeom>
            <a:noFill/>
            <a:ln w="12700" cap="flat" cmpd="sng" algn="ctr">
              <a:noFill/>
              <a:prstDash val="sysDot"/>
            </a:ln>
            <a:effectLst/>
          </p:spPr>
          <p:txBody>
            <a:bodyPr tIns="91440" bIns="91440" rtlCol="0" anchor="ctr"/>
            <a:lstStyle/>
            <a:p>
              <a:pPr marL="342900" indent="-342900" algn="ctr" eaLnBrk="0" fontAlgn="base" hangingPunct="0">
                <a:spcBef>
                  <a:spcPts val="600"/>
                </a:spcBef>
                <a:spcAft>
                  <a:spcPct val="0"/>
                </a:spcAft>
                <a:buSzPct val="90000"/>
                <a:defRPr/>
              </a:pPr>
              <a:r>
                <a:rPr lang="en-US" sz="4000" b="1" kern="0" dirty="0">
                  <a:gradFill flip="none" rotWithShape="1">
                    <a:gsLst>
                      <a:gs pos="0">
                        <a:schemeClr val="accent1"/>
                      </a:gs>
                      <a:gs pos="100000">
                        <a:schemeClr val="accent2"/>
                      </a:gs>
                    </a:gsLst>
                    <a:lin ang="0" scaled="1"/>
                    <a:tileRect/>
                  </a:gradFill>
                  <a:latin typeface="+mj-lt"/>
                </a:rPr>
                <a:t>medical schemes?</a:t>
              </a:r>
            </a:p>
          </p:txBody>
        </p:sp>
      </p:grpSp>
      <p:sp>
        <p:nvSpPr>
          <p:cNvPr id="14" name="Rounded Rectangle 11">
            <a:extLst>
              <a:ext uri="{FF2B5EF4-FFF2-40B4-BE49-F238E27FC236}">
                <a16:creationId xmlns:a16="http://schemas.microsoft.com/office/drawing/2014/main" id="{85B2D4C3-B080-18DD-86E3-0C9D0A12352D}"/>
              </a:ext>
            </a:extLst>
          </p:cNvPr>
          <p:cNvSpPr/>
          <p:nvPr/>
        </p:nvSpPr>
        <p:spPr>
          <a:xfrm flipH="1">
            <a:off x="6174335" y="1233488"/>
            <a:ext cx="1233520" cy="1233520"/>
          </a:xfrm>
          <a:prstGeom prst="ellipse">
            <a:avLst/>
          </a:prstGeom>
          <a:gradFill>
            <a:gsLst>
              <a:gs pos="0">
                <a:schemeClr val="accent1"/>
              </a:gs>
              <a:gs pos="98000">
                <a:schemeClr val="accent2"/>
              </a:gs>
            </a:gsLst>
            <a:lin ang="5400000" scaled="1"/>
          </a:gradFill>
          <a:ln w="12700">
            <a:solidFill>
              <a:srgbClr val="FFFFFF"/>
            </a:solidFill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txBody>
          <a:bodyPr wrap="square" lIns="36000" tIns="36000" rIns="36000" bIns="36000" rtlCol="0" anchor="ctr" anchorCtr="0">
            <a:noAutofit/>
          </a:bodyPr>
          <a:lstStyle/>
          <a:p>
            <a:pPr algn="ctr" defTabSz="457200"/>
            <a:r>
              <a:rPr lang="en-US" sz="7200" b="1" kern="0" dirty="0">
                <a:solidFill>
                  <a:schemeClr val="bg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+mj-lt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1848907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AF03C0-321E-E970-62DA-880E4DE42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1692" y="388938"/>
            <a:ext cx="11417302" cy="342584"/>
          </a:xfrm>
        </p:spPr>
        <p:txBody>
          <a:bodyPr/>
          <a:lstStyle/>
          <a:p>
            <a:r>
              <a:rPr lang="en-ZA" dirty="0"/>
              <a:t>Health care costs continue to rise persistently: </a:t>
            </a:r>
            <a:br>
              <a:rPr lang="en-ZA" dirty="0"/>
            </a:br>
            <a:r>
              <a:rPr lang="en-ZA" sz="1800" dirty="0"/>
              <a:t>Baumol effect</a:t>
            </a:r>
            <a:endParaRPr lang="en-ZA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9A54CC4-8DBA-659B-EFA7-45E967A46F56}"/>
              </a:ext>
            </a:extLst>
          </p:cNvPr>
          <p:cNvGrpSpPr/>
          <p:nvPr/>
        </p:nvGrpSpPr>
        <p:grpSpPr>
          <a:xfrm>
            <a:off x="391692" y="1774998"/>
            <a:ext cx="11408616" cy="36000"/>
            <a:chOff x="3673926" y="1612001"/>
            <a:chExt cx="8127144" cy="64451"/>
          </a:xfr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0" scaled="1"/>
            <a:tileRect/>
          </a:gradFill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2737780A-4163-BE0E-2C38-B80F4C72D086}"/>
                </a:ext>
              </a:extLst>
            </p:cNvPr>
            <p:cNvSpPr/>
            <p:nvPr/>
          </p:nvSpPr>
          <p:spPr>
            <a:xfrm>
              <a:off x="3673926" y="1612001"/>
              <a:ext cx="3910906" cy="6445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D4E8B2F1-B160-02BB-5656-BD11CEAA86E3}"/>
                </a:ext>
              </a:extLst>
            </p:cNvPr>
            <p:cNvSpPr/>
            <p:nvPr/>
          </p:nvSpPr>
          <p:spPr>
            <a:xfrm>
              <a:off x="7890164" y="1612001"/>
              <a:ext cx="3910906" cy="6445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</p:grpSp>
      <p:sp>
        <p:nvSpPr>
          <p:cNvPr id="6" name="Rounded Rectangle 11">
            <a:extLst>
              <a:ext uri="{FF2B5EF4-FFF2-40B4-BE49-F238E27FC236}">
                <a16:creationId xmlns:a16="http://schemas.microsoft.com/office/drawing/2014/main" id="{BEAF99D9-E654-3FE3-24DC-6481FD4D8407}"/>
              </a:ext>
            </a:extLst>
          </p:cNvPr>
          <p:cNvSpPr/>
          <p:nvPr/>
        </p:nvSpPr>
        <p:spPr>
          <a:xfrm rot="10800000" flipH="1">
            <a:off x="388937" y="1916976"/>
            <a:ext cx="5491164" cy="4428262"/>
          </a:xfrm>
          <a:prstGeom prst="round2SameRect">
            <a:avLst>
              <a:gd name="adj1" fmla="val 5857"/>
              <a:gd name="adj2" fmla="val 0"/>
            </a:avLst>
          </a:prstGeom>
          <a:solidFill>
            <a:srgbClr val="082340"/>
          </a:solidFill>
          <a:ln w="12700">
            <a:noFill/>
          </a:ln>
          <a:effectLst/>
        </p:spPr>
        <p:txBody>
          <a:bodyPr wrap="square" lIns="36000" tIns="36000" rIns="36000" bIns="36000" rtlCol="0" anchor="ctr" anchorCtr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F7BF3CE-C20F-6BBC-F3F2-8C26364B797F}"/>
              </a:ext>
            </a:extLst>
          </p:cNvPr>
          <p:cNvSpPr txBox="1"/>
          <p:nvPr/>
        </p:nvSpPr>
        <p:spPr>
          <a:xfrm>
            <a:off x="388936" y="1245061"/>
            <a:ext cx="5491164" cy="519427"/>
          </a:xfrm>
          <a:prstGeom prst="round2SameRect">
            <a:avLst/>
          </a:prstGeom>
          <a:solidFill>
            <a:srgbClr val="082340"/>
          </a:solidFill>
          <a:ln w="12700">
            <a:noFill/>
          </a:ln>
          <a:effectLst/>
        </p:spPr>
        <p:txBody>
          <a:bodyPr wrap="square" lIns="36000" tIns="36000" rIns="36000" bIns="36000" rtlCol="0" anchor="ctr" anchorCtr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THE COST OF PROGRESS | US INFLATION, 1978 =100</a:t>
            </a:r>
          </a:p>
        </p:txBody>
      </p:sp>
      <p:sp>
        <p:nvSpPr>
          <p:cNvPr id="8" name="Rounded Rectangle 11">
            <a:extLst>
              <a:ext uri="{FF2B5EF4-FFF2-40B4-BE49-F238E27FC236}">
                <a16:creationId xmlns:a16="http://schemas.microsoft.com/office/drawing/2014/main" id="{C42D2D64-5927-FF46-8039-EF768C6CD873}"/>
              </a:ext>
            </a:extLst>
          </p:cNvPr>
          <p:cNvSpPr/>
          <p:nvPr/>
        </p:nvSpPr>
        <p:spPr>
          <a:xfrm rot="10800000" flipH="1">
            <a:off x="6311900" y="1916976"/>
            <a:ext cx="5494338" cy="4428262"/>
          </a:xfrm>
          <a:prstGeom prst="round2SameRect">
            <a:avLst>
              <a:gd name="adj1" fmla="val 8173"/>
              <a:gd name="adj2" fmla="val 0"/>
            </a:avLst>
          </a:prstGeom>
          <a:solidFill>
            <a:srgbClr val="082340"/>
          </a:solidFill>
          <a:ln w="12700">
            <a:noFill/>
          </a:ln>
          <a:effectLst/>
        </p:spPr>
        <p:txBody>
          <a:bodyPr wrap="square" lIns="0" tIns="36000" rIns="0" bIns="36000" rtlCol="0" anchor="ctr" anchorCtr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FE7160B-012A-573F-BFBD-671912940929}"/>
              </a:ext>
            </a:extLst>
          </p:cNvPr>
          <p:cNvSpPr txBox="1"/>
          <p:nvPr/>
        </p:nvSpPr>
        <p:spPr>
          <a:xfrm>
            <a:off x="6311900" y="1245061"/>
            <a:ext cx="5494338" cy="519427"/>
          </a:xfrm>
          <a:prstGeom prst="round2SameRect">
            <a:avLst/>
          </a:prstGeom>
          <a:solidFill>
            <a:srgbClr val="082340"/>
          </a:solidFill>
          <a:ln w="12700">
            <a:noFill/>
          </a:ln>
          <a:effectLst/>
        </p:spPr>
        <p:txBody>
          <a:bodyPr wrap="square" lIns="36000" tIns="36000" rIns="36000" bIns="36000" rtlCol="0" anchor="ctr" anchorCtr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HEALTH CARE COST INFLATION ABOVE CPI, %</a:t>
            </a:r>
          </a:p>
        </p:txBody>
      </p:sp>
      <p:grpSp>
        <p:nvGrpSpPr>
          <p:cNvPr id="11" name="Group 39">
            <a:extLst>
              <a:ext uri="{FF2B5EF4-FFF2-40B4-BE49-F238E27FC236}">
                <a16:creationId xmlns:a16="http://schemas.microsoft.com/office/drawing/2014/main" id="{D72C3EA6-AC08-A82A-BC6C-CC34DA4F0587}"/>
              </a:ext>
            </a:extLst>
          </p:cNvPr>
          <p:cNvGrpSpPr/>
          <p:nvPr/>
        </p:nvGrpSpPr>
        <p:grpSpPr>
          <a:xfrm>
            <a:off x="596627" y="2078183"/>
            <a:ext cx="5007153" cy="3999043"/>
            <a:chOff x="3096906" y="2391341"/>
            <a:chExt cx="4211748" cy="2841818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3574E1D-DD66-FEAA-67F4-6E7B618CEB8A}"/>
                </a:ext>
              </a:extLst>
            </p:cNvPr>
            <p:cNvSpPr txBox="1"/>
            <p:nvPr/>
          </p:nvSpPr>
          <p:spPr>
            <a:xfrm>
              <a:off x="3113297" y="5058188"/>
              <a:ext cx="403429" cy="1749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rPr>
                <a:t>1978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3F1DAE5-85BC-2D76-7AD1-924AD34D896F}"/>
                </a:ext>
              </a:extLst>
            </p:cNvPr>
            <p:cNvSpPr txBox="1"/>
            <p:nvPr/>
          </p:nvSpPr>
          <p:spPr>
            <a:xfrm>
              <a:off x="4426794" y="5058188"/>
              <a:ext cx="279380" cy="1749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rPr>
                <a:t>90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A4DFCD6-1CFA-F543-9A1D-6D47EE44CC5E}"/>
                </a:ext>
              </a:extLst>
            </p:cNvPr>
            <p:cNvSpPr txBox="1"/>
            <p:nvPr/>
          </p:nvSpPr>
          <p:spPr>
            <a:xfrm>
              <a:off x="5366813" y="5058188"/>
              <a:ext cx="403429" cy="1749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rPr>
                <a:t>2000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D5CEAAC-7C54-5C18-6874-335F9ECDBDBC}"/>
                </a:ext>
              </a:extLst>
            </p:cNvPr>
            <p:cNvSpPr txBox="1"/>
            <p:nvPr/>
          </p:nvSpPr>
          <p:spPr>
            <a:xfrm>
              <a:off x="6675338" y="5058188"/>
              <a:ext cx="279380" cy="1749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rPr>
                <a:t>12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7E8BF445-FE9D-AD64-63AD-E07C6945FDDE}"/>
                </a:ext>
              </a:extLst>
            </p:cNvPr>
            <p:cNvSpPr txBox="1"/>
            <p:nvPr/>
          </p:nvSpPr>
          <p:spPr>
            <a:xfrm>
              <a:off x="6955923" y="4867363"/>
              <a:ext cx="151826" cy="182893"/>
            </a:xfrm>
            <a:prstGeom prst="rect">
              <a:avLst/>
            </a:prstGeom>
            <a:noFill/>
          </p:spPr>
          <p:txBody>
            <a:bodyPr wrap="none" lIns="0" tIns="36000" bIns="36000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rPr>
                <a:t>0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E80CFB54-A739-B765-2A64-9D65F16DED11}"/>
                </a:ext>
              </a:extLst>
            </p:cNvPr>
            <p:cNvSpPr txBox="1"/>
            <p:nvPr/>
          </p:nvSpPr>
          <p:spPr>
            <a:xfrm>
              <a:off x="6955923" y="4722755"/>
              <a:ext cx="263739" cy="161021"/>
            </a:xfrm>
            <a:prstGeom prst="rect">
              <a:avLst/>
            </a:prstGeom>
            <a:noFill/>
          </p:spPr>
          <p:txBody>
            <a:bodyPr wrap="none" lIns="0" tIns="36000" bIns="36000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F00A23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rPr>
                <a:t>100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49D4A0BB-F4A7-78FF-98DD-B05DDA2CA233}"/>
                </a:ext>
              </a:extLst>
            </p:cNvPr>
            <p:cNvSpPr txBox="1"/>
            <p:nvPr/>
          </p:nvSpPr>
          <p:spPr>
            <a:xfrm>
              <a:off x="6955923" y="4386104"/>
              <a:ext cx="263739" cy="161021"/>
            </a:xfrm>
            <a:prstGeom prst="rect">
              <a:avLst/>
            </a:prstGeom>
            <a:noFill/>
          </p:spPr>
          <p:txBody>
            <a:bodyPr wrap="none" lIns="0" tIns="36000" bIns="36000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rPr>
                <a:t>250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6252096C-E732-FD12-C22E-817398F2B479}"/>
                </a:ext>
              </a:extLst>
            </p:cNvPr>
            <p:cNvSpPr txBox="1"/>
            <p:nvPr/>
          </p:nvSpPr>
          <p:spPr>
            <a:xfrm>
              <a:off x="6955923" y="3883604"/>
              <a:ext cx="263739" cy="161021"/>
            </a:xfrm>
            <a:prstGeom prst="rect">
              <a:avLst/>
            </a:prstGeom>
            <a:noFill/>
          </p:spPr>
          <p:txBody>
            <a:bodyPr wrap="none" lIns="0" tIns="36000" bIns="36000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rPr>
                <a:t>500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CD90507-34F8-418D-E34D-F97A79D35910}"/>
                </a:ext>
              </a:extLst>
            </p:cNvPr>
            <p:cNvSpPr txBox="1"/>
            <p:nvPr/>
          </p:nvSpPr>
          <p:spPr>
            <a:xfrm>
              <a:off x="6955923" y="3380653"/>
              <a:ext cx="263739" cy="161021"/>
            </a:xfrm>
            <a:prstGeom prst="rect">
              <a:avLst/>
            </a:prstGeom>
            <a:noFill/>
          </p:spPr>
          <p:txBody>
            <a:bodyPr wrap="none" lIns="0" tIns="36000" bIns="36000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rPr>
                <a:t>750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B259C7CB-7322-A13B-DA1E-D39E66209506}"/>
                </a:ext>
              </a:extLst>
            </p:cNvPr>
            <p:cNvSpPr txBox="1"/>
            <p:nvPr/>
          </p:nvSpPr>
          <p:spPr>
            <a:xfrm>
              <a:off x="6955923" y="2894066"/>
              <a:ext cx="352731" cy="161021"/>
            </a:xfrm>
            <a:prstGeom prst="rect">
              <a:avLst/>
            </a:prstGeom>
            <a:noFill/>
          </p:spPr>
          <p:txBody>
            <a:bodyPr wrap="none" lIns="0" tIns="36000" bIns="36000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rPr>
                <a:t>1,000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20057D54-375B-E72E-BD0A-EA6E2EF4D069}"/>
                </a:ext>
              </a:extLst>
            </p:cNvPr>
            <p:cNvSpPr txBox="1"/>
            <p:nvPr/>
          </p:nvSpPr>
          <p:spPr>
            <a:xfrm>
              <a:off x="6955923" y="2391341"/>
              <a:ext cx="352731" cy="161021"/>
            </a:xfrm>
            <a:prstGeom prst="rect">
              <a:avLst/>
            </a:prstGeom>
            <a:noFill/>
          </p:spPr>
          <p:txBody>
            <a:bodyPr wrap="none" lIns="0" tIns="36000" bIns="36000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rPr>
                <a:t>1,250</a:t>
              </a:r>
            </a:p>
          </p:txBody>
        </p:sp>
        <p:grpSp>
          <p:nvGrpSpPr>
            <p:cNvPr id="23" name="Group 51">
              <a:extLst>
                <a:ext uri="{FF2B5EF4-FFF2-40B4-BE49-F238E27FC236}">
                  <a16:creationId xmlns:a16="http://schemas.microsoft.com/office/drawing/2014/main" id="{CEA7DFF6-423D-CFF8-A19E-E84668A0796B}"/>
                </a:ext>
              </a:extLst>
            </p:cNvPr>
            <p:cNvGrpSpPr/>
            <p:nvPr/>
          </p:nvGrpSpPr>
          <p:grpSpPr>
            <a:xfrm>
              <a:off x="3096906" y="2520025"/>
              <a:ext cx="3753184" cy="2476022"/>
              <a:chOff x="3959225" y="2520025"/>
              <a:chExt cx="3753184" cy="2476022"/>
            </a:xfrm>
          </p:grpSpPr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09828702-AC0D-F4D4-58DD-F8E5C23F6F09}"/>
                  </a:ext>
                </a:extLst>
              </p:cNvPr>
              <p:cNvCxnSpPr/>
              <p:nvPr/>
            </p:nvCxnSpPr>
            <p:spPr>
              <a:xfrm>
                <a:off x="3959225" y="2520025"/>
                <a:ext cx="3753184" cy="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0D78ED25-3F74-A49C-84F6-166D39441F08}"/>
                  </a:ext>
                </a:extLst>
              </p:cNvPr>
              <p:cNvCxnSpPr/>
              <p:nvPr/>
            </p:nvCxnSpPr>
            <p:spPr>
              <a:xfrm>
                <a:off x="3959225" y="3022750"/>
                <a:ext cx="3753184" cy="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50D7984E-524A-9CE0-5028-4AC348BD479E}"/>
                  </a:ext>
                </a:extLst>
              </p:cNvPr>
              <p:cNvCxnSpPr/>
              <p:nvPr/>
            </p:nvCxnSpPr>
            <p:spPr>
              <a:xfrm>
                <a:off x="3959225" y="3512339"/>
                <a:ext cx="3753184" cy="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C7BB67D0-5EDC-3F18-515B-48CF35349688}"/>
                  </a:ext>
                </a:extLst>
              </p:cNvPr>
              <p:cNvCxnSpPr/>
              <p:nvPr/>
            </p:nvCxnSpPr>
            <p:spPr>
              <a:xfrm>
                <a:off x="3959225" y="4514788"/>
                <a:ext cx="3753184" cy="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0A2EF988-DF22-1913-5FB9-89C6ED977164}"/>
                  </a:ext>
                </a:extLst>
              </p:cNvPr>
              <p:cNvCxnSpPr/>
              <p:nvPr/>
            </p:nvCxnSpPr>
            <p:spPr>
              <a:xfrm>
                <a:off x="3959225" y="4996047"/>
                <a:ext cx="3753184" cy="0"/>
              </a:xfrm>
              <a:prstGeom prst="line">
                <a:avLst/>
              </a:prstGeom>
              <a:ln w="1905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45C82E7C-A095-0B72-42DF-430CFF7E85F2}"/>
                  </a:ext>
                </a:extLst>
              </p:cNvPr>
              <p:cNvCxnSpPr/>
              <p:nvPr/>
            </p:nvCxnSpPr>
            <p:spPr>
              <a:xfrm>
                <a:off x="3959225" y="4012288"/>
                <a:ext cx="3753184" cy="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1190A698-7526-5B3D-1D10-C3AB60A7CBEF}"/>
                </a:ext>
              </a:extLst>
            </p:cNvPr>
            <p:cNvCxnSpPr/>
            <p:nvPr/>
          </p:nvCxnSpPr>
          <p:spPr>
            <a:xfrm>
              <a:off x="3096906" y="4803266"/>
              <a:ext cx="3753184" cy="0"/>
            </a:xfrm>
            <a:prstGeom prst="line">
              <a:avLst/>
            </a:prstGeom>
            <a:ln w="19050">
              <a:solidFill>
                <a:schemeClr val="accent6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Freeform 49">
              <a:extLst>
                <a:ext uri="{FF2B5EF4-FFF2-40B4-BE49-F238E27FC236}">
                  <a16:creationId xmlns:a16="http://schemas.microsoft.com/office/drawing/2014/main" id="{071DD34A-5D7F-6F3E-79F4-FB52D353C175}"/>
                </a:ext>
              </a:extLst>
            </p:cNvPr>
            <p:cNvSpPr/>
            <p:nvPr/>
          </p:nvSpPr>
          <p:spPr>
            <a:xfrm>
              <a:off x="3287650" y="4315767"/>
              <a:ext cx="3537020" cy="482321"/>
            </a:xfrm>
            <a:custGeom>
              <a:avLst/>
              <a:gdLst>
                <a:gd name="connsiteX0" fmla="*/ 0 w 3537020"/>
                <a:gd name="connsiteY0" fmla="*/ 482321 h 482321"/>
                <a:gd name="connsiteX1" fmla="*/ 341644 w 3537020"/>
                <a:gd name="connsiteY1" fmla="*/ 437103 h 482321"/>
                <a:gd name="connsiteX2" fmla="*/ 522515 w 3537020"/>
                <a:gd name="connsiteY2" fmla="*/ 417007 h 482321"/>
                <a:gd name="connsiteX3" fmla="*/ 663191 w 3537020"/>
                <a:gd name="connsiteY3" fmla="*/ 391886 h 482321"/>
                <a:gd name="connsiteX4" fmla="*/ 849086 w 3537020"/>
                <a:gd name="connsiteY4" fmla="*/ 381837 h 482321"/>
                <a:gd name="connsiteX5" fmla="*/ 1055077 w 3537020"/>
                <a:gd name="connsiteY5" fmla="*/ 376813 h 482321"/>
                <a:gd name="connsiteX6" fmla="*/ 1230923 w 3537020"/>
                <a:gd name="connsiteY6" fmla="*/ 336620 h 482321"/>
                <a:gd name="connsiteX7" fmla="*/ 1391697 w 3537020"/>
                <a:gd name="connsiteY7" fmla="*/ 316523 h 482321"/>
                <a:gd name="connsiteX8" fmla="*/ 1647930 w 3537020"/>
                <a:gd name="connsiteY8" fmla="*/ 291402 h 482321"/>
                <a:gd name="connsiteX9" fmla="*/ 1803679 w 3537020"/>
                <a:gd name="connsiteY9" fmla="*/ 281354 h 482321"/>
                <a:gd name="connsiteX10" fmla="*/ 2029767 w 3537020"/>
                <a:gd name="connsiteY10" fmla="*/ 241160 h 482321"/>
                <a:gd name="connsiteX11" fmla="*/ 2291024 w 3537020"/>
                <a:gd name="connsiteY11" fmla="*/ 195943 h 482321"/>
                <a:gd name="connsiteX12" fmla="*/ 2471895 w 3537020"/>
                <a:gd name="connsiteY12" fmla="*/ 155749 h 482321"/>
                <a:gd name="connsiteX13" fmla="*/ 2622620 w 3537020"/>
                <a:gd name="connsiteY13" fmla="*/ 135653 h 482321"/>
                <a:gd name="connsiteX14" fmla="*/ 2753249 w 3537020"/>
                <a:gd name="connsiteY14" fmla="*/ 140677 h 482321"/>
                <a:gd name="connsiteX15" fmla="*/ 2878853 w 3537020"/>
                <a:gd name="connsiteY15" fmla="*/ 120580 h 482321"/>
                <a:gd name="connsiteX16" fmla="*/ 3074796 w 3537020"/>
                <a:gd name="connsiteY16" fmla="*/ 65314 h 482321"/>
                <a:gd name="connsiteX17" fmla="*/ 3215473 w 3537020"/>
                <a:gd name="connsiteY17" fmla="*/ 40193 h 482321"/>
                <a:gd name="connsiteX18" fmla="*/ 3346101 w 3537020"/>
                <a:gd name="connsiteY18" fmla="*/ 25121 h 482321"/>
                <a:gd name="connsiteX19" fmla="*/ 3461657 w 3537020"/>
                <a:gd name="connsiteY19" fmla="*/ 5024 h 482321"/>
                <a:gd name="connsiteX20" fmla="*/ 3537020 w 3537020"/>
                <a:gd name="connsiteY20" fmla="*/ 0 h 482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537020" h="482321">
                  <a:moveTo>
                    <a:pt x="0" y="482321"/>
                  </a:moveTo>
                  <a:lnTo>
                    <a:pt x="341644" y="437103"/>
                  </a:lnTo>
                  <a:lnTo>
                    <a:pt x="522515" y="417007"/>
                  </a:lnTo>
                  <a:lnTo>
                    <a:pt x="663191" y="391886"/>
                  </a:lnTo>
                  <a:lnTo>
                    <a:pt x="849086" y="381837"/>
                  </a:lnTo>
                  <a:lnTo>
                    <a:pt x="1055077" y="376813"/>
                  </a:lnTo>
                  <a:lnTo>
                    <a:pt x="1230923" y="336620"/>
                  </a:lnTo>
                  <a:lnTo>
                    <a:pt x="1391697" y="316523"/>
                  </a:lnTo>
                  <a:lnTo>
                    <a:pt x="1647930" y="291402"/>
                  </a:lnTo>
                  <a:lnTo>
                    <a:pt x="1803679" y="281354"/>
                  </a:lnTo>
                  <a:lnTo>
                    <a:pt x="2029767" y="241160"/>
                  </a:lnTo>
                  <a:lnTo>
                    <a:pt x="2291024" y="195943"/>
                  </a:lnTo>
                  <a:lnTo>
                    <a:pt x="2471895" y="155749"/>
                  </a:lnTo>
                  <a:lnTo>
                    <a:pt x="2622620" y="135653"/>
                  </a:lnTo>
                  <a:lnTo>
                    <a:pt x="2753249" y="140677"/>
                  </a:lnTo>
                  <a:lnTo>
                    <a:pt x="2878853" y="120580"/>
                  </a:lnTo>
                  <a:lnTo>
                    <a:pt x="3074796" y="65314"/>
                  </a:lnTo>
                  <a:lnTo>
                    <a:pt x="3215473" y="40193"/>
                  </a:lnTo>
                  <a:lnTo>
                    <a:pt x="3346101" y="25121"/>
                  </a:lnTo>
                  <a:lnTo>
                    <a:pt x="3461657" y="5024"/>
                  </a:lnTo>
                  <a:lnTo>
                    <a:pt x="3537020" y="0"/>
                  </a:lnTo>
                </a:path>
              </a:pathLst>
            </a:custGeom>
            <a:noFill/>
            <a:ln w="28575">
              <a:solidFill>
                <a:schemeClr val="bg1">
                  <a:lumMod val="75000"/>
                </a:schemeClr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  <p:sp>
          <p:nvSpPr>
            <p:cNvPr id="26" name="Freeform 50">
              <a:extLst>
                <a:ext uri="{FF2B5EF4-FFF2-40B4-BE49-F238E27FC236}">
                  <a16:creationId xmlns:a16="http://schemas.microsoft.com/office/drawing/2014/main" id="{A22B834F-A9E3-04F0-7342-BF44F20904E6}"/>
                </a:ext>
              </a:extLst>
            </p:cNvPr>
            <p:cNvSpPr/>
            <p:nvPr/>
          </p:nvSpPr>
          <p:spPr>
            <a:xfrm>
              <a:off x="3282626" y="4270549"/>
              <a:ext cx="3537020" cy="522515"/>
            </a:xfrm>
            <a:custGeom>
              <a:avLst/>
              <a:gdLst>
                <a:gd name="connsiteX0" fmla="*/ 0 w 3537020"/>
                <a:gd name="connsiteY0" fmla="*/ 522515 h 522515"/>
                <a:gd name="connsiteX1" fmla="*/ 401934 w 3537020"/>
                <a:gd name="connsiteY1" fmla="*/ 452176 h 522515"/>
                <a:gd name="connsiteX2" fmla="*/ 758651 w 3537020"/>
                <a:gd name="connsiteY2" fmla="*/ 381838 h 522515"/>
                <a:gd name="connsiteX3" fmla="*/ 879231 w 3537020"/>
                <a:gd name="connsiteY3" fmla="*/ 371789 h 522515"/>
                <a:gd name="connsiteX4" fmla="*/ 1024932 w 3537020"/>
                <a:gd name="connsiteY4" fmla="*/ 356717 h 522515"/>
                <a:gd name="connsiteX5" fmla="*/ 1180681 w 3537020"/>
                <a:gd name="connsiteY5" fmla="*/ 331596 h 522515"/>
                <a:gd name="connsiteX6" fmla="*/ 1321358 w 3537020"/>
                <a:gd name="connsiteY6" fmla="*/ 311499 h 522515"/>
                <a:gd name="connsiteX7" fmla="*/ 1502229 w 3537020"/>
                <a:gd name="connsiteY7" fmla="*/ 276330 h 522515"/>
                <a:gd name="connsiteX8" fmla="*/ 1652954 w 3537020"/>
                <a:gd name="connsiteY8" fmla="*/ 256233 h 522515"/>
                <a:gd name="connsiteX9" fmla="*/ 1838848 w 3537020"/>
                <a:gd name="connsiteY9" fmla="*/ 231113 h 522515"/>
                <a:gd name="connsiteX10" fmla="*/ 2024743 w 3537020"/>
                <a:gd name="connsiteY10" fmla="*/ 221064 h 522515"/>
                <a:gd name="connsiteX11" fmla="*/ 2200589 w 3537020"/>
                <a:gd name="connsiteY11" fmla="*/ 200967 h 522515"/>
                <a:gd name="connsiteX12" fmla="*/ 2326193 w 3537020"/>
                <a:gd name="connsiteY12" fmla="*/ 180871 h 522515"/>
                <a:gd name="connsiteX13" fmla="*/ 2416629 w 3537020"/>
                <a:gd name="connsiteY13" fmla="*/ 165798 h 522515"/>
                <a:gd name="connsiteX14" fmla="*/ 2486967 w 3537020"/>
                <a:gd name="connsiteY14" fmla="*/ 165798 h 522515"/>
                <a:gd name="connsiteX15" fmla="*/ 2577402 w 3537020"/>
                <a:gd name="connsiteY15" fmla="*/ 145702 h 522515"/>
                <a:gd name="connsiteX16" fmla="*/ 2682910 w 3537020"/>
                <a:gd name="connsiteY16" fmla="*/ 135653 h 522515"/>
                <a:gd name="connsiteX17" fmla="*/ 2768321 w 3537020"/>
                <a:gd name="connsiteY17" fmla="*/ 120581 h 522515"/>
                <a:gd name="connsiteX18" fmla="*/ 2813539 w 3537020"/>
                <a:gd name="connsiteY18" fmla="*/ 105508 h 522515"/>
                <a:gd name="connsiteX19" fmla="*/ 2873829 w 3537020"/>
                <a:gd name="connsiteY19" fmla="*/ 115556 h 522515"/>
                <a:gd name="connsiteX20" fmla="*/ 2914022 w 3537020"/>
                <a:gd name="connsiteY20" fmla="*/ 90436 h 522515"/>
                <a:gd name="connsiteX21" fmla="*/ 2954215 w 3537020"/>
                <a:gd name="connsiteY21" fmla="*/ 90436 h 522515"/>
                <a:gd name="connsiteX22" fmla="*/ 3014506 w 3537020"/>
                <a:gd name="connsiteY22" fmla="*/ 75363 h 522515"/>
                <a:gd name="connsiteX23" fmla="*/ 3084844 w 3537020"/>
                <a:gd name="connsiteY23" fmla="*/ 60291 h 522515"/>
                <a:gd name="connsiteX24" fmla="*/ 3130062 w 3537020"/>
                <a:gd name="connsiteY24" fmla="*/ 25121 h 522515"/>
                <a:gd name="connsiteX25" fmla="*/ 3180303 w 3537020"/>
                <a:gd name="connsiteY25" fmla="*/ 40194 h 522515"/>
                <a:gd name="connsiteX26" fmla="*/ 3225521 w 3537020"/>
                <a:gd name="connsiteY26" fmla="*/ 35170 h 522515"/>
                <a:gd name="connsiteX27" fmla="*/ 3305908 w 3537020"/>
                <a:gd name="connsiteY27" fmla="*/ 25121 h 522515"/>
                <a:gd name="connsiteX28" fmla="*/ 3381270 w 3537020"/>
                <a:gd name="connsiteY28" fmla="*/ 25121 h 522515"/>
                <a:gd name="connsiteX29" fmla="*/ 3461657 w 3537020"/>
                <a:gd name="connsiteY29" fmla="*/ 5025 h 522515"/>
                <a:gd name="connsiteX30" fmla="*/ 3537020 w 3537020"/>
                <a:gd name="connsiteY30" fmla="*/ 0 h 522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537020" h="522515">
                  <a:moveTo>
                    <a:pt x="0" y="522515"/>
                  </a:moveTo>
                  <a:lnTo>
                    <a:pt x="401934" y="452176"/>
                  </a:lnTo>
                  <a:lnTo>
                    <a:pt x="758651" y="381838"/>
                  </a:lnTo>
                  <a:lnTo>
                    <a:pt x="879231" y="371789"/>
                  </a:lnTo>
                  <a:lnTo>
                    <a:pt x="1024932" y="356717"/>
                  </a:lnTo>
                  <a:lnTo>
                    <a:pt x="1180681" y="331596"/>
                  </a:lnTo>
                  <a:lnTo>
                    <a:pt x="1321358" y="311499"/>
                  </a:lnTo>
                  <a:lnTo>
                    <a:pt x="1502229" y="276330"/>
                  </a:lnTo>
                  <a:lnTo>
                    <a:pt x="1652954" y="256233"/>
                  </a:lnTo>
                  <a:lnTo>
                    <a:pt x="1838848" y="231113"/>
                  </a:lnTo>
                  <a:lnTo>
                    <a:pt x="2024743" y="221064"/>
                  </a:lnTo>
                  <a:lnTo>
                    <a:pt x="2200589" y="200967"/>
                  </a:lnTo>
                  <a:lnTo>
                    <a:pt x="2326193" y="180871"/>
                  </a:lnTo>
                  <a:lnTo>
                    <a:pt x="2416629" y="165798"/>
                  </a:lnTo>
                  <a:lnTo>
                    <a:pt x="2486967" y="165798"/>
                  </a:lnTo>
                  <a:lnTo>
                    <a:pt x="2577402" y="145702"/>
                  </a:lnTo>
                  <a:lnTo>
                    <a:pt x="2682910" y="135653"/>
                  </a:lnTo>
                  <a:lnTo>
                    <a:pt x="2768321" y="120581"/>
                  </a:lnTo>
                  <a:lnTo>
                    <a:pt x="2813539" y="105508"/>
                  </a:lnTo>
                  <a:lnTo>
                    <a:pt x="2873829" y="115556"/>
                  </a:lnTo>
                  <a:lnTo>
                    <a:pt x="2914022" y="90436"/>
                  </a:lnTo>
                  <a:lnTo>
                    <a:pt x="2954215" y="90436"/>
                  </a:lnTo>
                  <a:lnTo>
                    <a:pt x="3014506" y="75363"/>
                  </a:lnTo>
                  <a:lnTo>
                    <a:pt x="3084844" y="60291"/>
                  </a:lnTo>
                  <a:lnTo>
                    <a:pt x="3130062" y="25121"/>
                  </a:lnTo>
                  <a:lnTo>
                    <a:pt x="3180303" y="40194"/>
                  </a:lnTo>
                  <a:lnTo>
                    <a:pt x="3225521" y="35170"/>
                  </a:lnTo>
                  <a:lnTo>
                    <a:pt x="3305908" y="25121"/>
                  </a:lnTo>
                  <a:lnTo>
                    <a:pt x="3381270" y="25121"/>
                  </a:lnTo>
                  <a:lnTo>
                    <a:pt x="3461657" y="5025"/>
                  </a:lnTo>
                  <a:lnTo>
                    <a:pt x="3537020" y="0"/>
                  </a:lnTo>
                </a:path>
              </a:pathLst>
            </a:custGeom>
            <a:noFill/>
            <a:ln w="28575">
              <a:solidFill>
                <a:schemeClr val="accent3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  <p:sp>
          <p:nvSpPr>
            <p:cNvPr id="27" name="Freeform 51">
              <a:extLst>
                <a:ext uri="{FF2B5EF4-FFF2-40B4-BE49-F238E27FC236}">
                  <a16:creationId xmlns:a16="http://schemas.microsoft.com/office/drawing/2014/main" id="{CFB271E6-5E23-9744-4784-CBFE4F878440}"/>
                </a:ext>
              </a:extLst>
            </p:cNvPr>
            <p:cNvSpPr/>
            <p:nvPr/>
          </p:nvSpPr>
          <p:spPr>
            <a:xfrm>
              <a:off x="3307747" y="3617407"/>
              <a:ext cx="3511899" cy="1170633"/>
            </a:xfrm>
            <a:custGeom>
              <a:avLst/>
              <a:gdLst>
                <a:gd name="connsiteX0" fmla="*/ 0 w 3511899"/>
                <a:gd name="connsiteY0" fmla="*/ 1170633 h 1170633"/>
                <a:gd name="connsiteX1" fmla="*/ 246185 w 3511899"/>
                <a:gd name="connsiteY1" fmla="*/ 1100294 h 1170633"/>
                <a:gd name="connsiteX2" fmla="*/ 447152 w 3511899"/>
                <a:gd name="connsiteY2" fmla="*/ 1050052 h 1170633"/>
                <a:gd name="connsiteX3" fmla="*/ 638070 w 3511899"/>
                <a:gd name="connsiteY3" fmla="*/ 1014883 h 1170633"/>
                <a:gd name="connsiteX4" fmla="*/ 844061 w 3511899"/>
                <a:gd name="connsiteY4" fmla="*/ 974690 h 1170633"/>
                <a:gd name="connsiteX5" fmla="*/ 1034980 w 3511899"/>
                <a:gd name="connsiteY5" fmla="*/ 929472 h 1170633"/>
                <a:gd name="connsiteX6" fmla="*/ 1120391 w 3511899"/>
                <a:gd name="connsiteY6" fmla="*/ 894303 h 1170633"/>
                <a:gd name="connsiteX7" fmla="*/ 1245996 w 3511899"/>
                <a:gd name="connsiteY7" fmla="*/ 844061 h 1170633"/>
                <a:gd name="connsiteX8" fmla="*/ 1356527 w 3511899"/>
                <a:gd name="connsiteY8" fmla="*/ 783771 h 1170633"/>
                <a:gd name="connsiteX9" fmla="*/ 1522325 w 3511899"/>
                <a:gd name="connsiteY9" fmla="*/ 733529 h 1170633"/>
                <a:gd name="connsiteX10" fmla="*/ 1743389 w 3511899"/>
                <a:gd name="connsiteY10" fmla="*/ 658167 h 1170633"/>
                <a:gd name="connsiteX11" fmla="*/ 1959429 w 3511899"/>
                <a:gd name="connsiteY11" fmla="*/ 602901 h 1170633"/>
                <a:gd name="connsiteX12" fmla="*/ 2160396 w 3511899"/>
                <a:gd name="connsiteY12" fmla="*/ 537586 h 1170633"/>
                <a:gd name="connsiteX13" fmla="*/ 2275952 w 3511899"/>
                <a:gd name="connsiteY13" fmla="*/ 502417 h 1170633"/>
                <a:gd name="connsiteX14" fmla="*/ 2441749 w 3511899"/>
                <a:gd name="connsiteY14" fmla="*/ 442127 h 1170633"/>
                <a:gd name="connsiteX15" fmla="*/ 2597499 w 3511899"/>
                <a:gd name="connsiteY15" fmla="*/ 371789 h 1170633"/>
                <a:gd name="connsiteX16" fmla="*/ 2778369 w 3511899"/>
                <a:gd name="connsiteY16" fmla="*/ 321547 h 1170633"/>
                <a:gd name="connsiteX17" fmla="*/ 2959239 w 3511899"/>
                <a:gd name="connsiteY17" fmla="*/ 231112 h 1170633"/>
                <a:gd name="connsiteX18" fmla="*/ 3064747 w 3511899"/>
                <a:gd name="connsiteY18" fmla="*/ 185894 h 1170633"/>
                <a:gd name="connsiteX19" fmla="*/ 3195376 w 3511899"/>
                <a:gd name="connsiteY19" fmla="*/ 150725 h 1170633"/>
                <a:gd name="connsiteX20" fmla="*/ 3285811 w 3511899"/>
                <a:gd name="connsiteY20" fmla="*/ 100483 h 1170633"/>
                <a:gd name="connsiteX21" fmla="*/ 3386294 w 3511899"/>
                <a:gd name="connsiteY21" fmla="*/ 60290 h 1170633"/>
                <a:gd name="connsiteX22" fmla="*/ 3511899 w 3511899"/>
                <a:gd name="connsiteY22" fmla="*/ 0 h 1170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511899" h="1170633">
                  <a:moveTo>
                    <a:pt x="0" y="1170633"/>
                  </a:moveTo>
                  <a:lnTo>
                    <a:pt x="246185" y="1100294"/>
                  </a:lnTo>
                  <a:lnTo>
                    <a:pt x="447152" y="1050052"/>
                  </a:lnTo>
                  <a:lnTo>
                    <a:pt x="638070" y="1014883"/>
                  </a:lnTo>
                  <a:lnTo>
                    <a:pt x="844061" y="974690"/>
                  </a:lnTo>
                  <a:lnTo>
                    <a:pt x="1034980" y="929472"/>
                  </a:lnTo>
                  <a:lnTo>
                    <a:pt x="1120391" y="894303"/>
                  </a:lnTo>
                  <a:lnTo>
                    <a:pt x="1245996" y="844061"/>
                  </a:lnTo>
                  <a:lnTo>
                    <a:pt x="1356527" y="783771"/>
                  </a:lnTo>
                  <a:lnTo>
                    <a:pt x="1522325" y="733529"/>
                  </a:lnTo>
                  <a:lnTo>
                    <a:pt x="1743389" y="658167"/>
                  </a:lnTo>
                  <a:lnTo>
                    <a:pt x="1959429" y="602901"/>
                  </a:lnTo>
                  <a:lnTo>
                    <a:pt x="2160396" y="537586"/>
                  </a:lnTo>
                  <a:lnTo>
                    <a:pt x="2275952" y="502417"/>
                  </a:lnTo>
                  <a:lnTo>
                    <a:pt x="2441749" y="442127"/>
                  </a:lnTo>
                  <a:lnTo>
                    <a:pt x="2597499" y="371789"/>
                  </a:lnTo>
                  <a:lnTo>
                    <a:pt x="2778369" y="321547"/>
                  </a:lnTo>
                  <a:lnTo>
                    <a:pt x="2959239" y="231112"/>
                  </a:lnTo>
                  <a:lnTo>
                    <a:pt x="3064747" y="185894"/>
                  </a:lnTo>
                  <a:lnTo>
                    <a:pt x="3195376" y="150725"/>
                  </a:lnTo>
                  <a:lnTo>
                    <a:pt x="3285811" y="100483"/>
                  </a:lnTo>
                  <a:lnTo>
                    <a:pt x="3386294" y="60290"/>
                  </a:lnTo>
                  <a:lnTo>
                    <a:pt x="3511899" y="0"/>
                  </a:lnTo>
                </a:path>
              </a:pathLst>
            </a:custGeom>
            <a:noFill/>
            <a:ln w="28575">
              <a:solidFill>
                <a:schemeClr val="accent2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  <p:sp>
          <p:nvSpPr>
            <p:cNvPr id="28" name="Freeform 52">
              <a:extLst>
                <a:ext uri="{FF2B5EF4-FFF2-40B4-BE49-F238E27FC236}">
                  <a16:creationId xmlns:a16="http://schemas.microsoft.com/office/drawing/2014/main" id="{280C2225-E9B1-16FA-17C2-04AE8C9B63B5}"/>
                </a:ext>
              </a:extLst>
            </p:cNvPr>
            <p:cNvSpPr/>
            <p:nvPr/>
          </p:nvSpPr>
          <p:spPr>
            <a:xfrm>
              <a:off x="3342916" y="2557305"/>
              <a:ext cx="3486778" cy="2210638"/>
            </a:xfrm>
            <a:custGeom>
              <a:avLst/>
              <a:gdLst>
                <a:gd name="connsiteX0" fmla="*/ 0 w 3486778"/>
                <a:gd name="connsiteY0" fmla="*/ 2210638 h 2210638"/>
                <a:gd name="connsiteX1" fmla="*/ 216040 w 3486778"/>
                <a:gd name="connsiteY1" fmla="*/ 2150348 h 2210638"/>
                <a:gd name="connsiteX2" fmla="*/ 507442 w 3486778"/>
                <a:gd name="connsiteY2" fmla="*/ 2080009 h 2210638"/>
                <a:gd name="connsiteX3" fmla="*/ 733530 w 3486778"/>
                <a:gd name="connsiteY3" fmla="*/ 2014695 h 2210638"/>
                <a:gd name="connsiteX4" fmla="*/ 884255 w 3486778"/>
                <a:gd name="connsiteY4" fmla="*/ 1969477 h 2210638"/>
                <a:gd name="connsiteX5" fmla="*/ 1095270 w 3486778"/>
                <a:gd name="connsiteY5" fmla="*/ 1899139 h 2210638"/>
                <a:gd name="connsiteX6" fmla="*/ 1225899 w 3486778"/>
                <a:gd name="connsiteY6" fmla="*/ 1858946 h 2210638"/>
                <a:gd name="connsiteX7" fmla="*/ 1426866 w 3486778"/>
                <a:gd name="connsiteY7" fmla="*/ 1693148 h 2210638"/>
                <a:gd name="connsiteX8" fmla="*/ 1602712 w 3486778"/>
                <a:gd name="connsiteY8" fmla="*/ 1602713 h 2210638"/>
                <a:gd name="connsiteX9" fmla="*/ 1733341 w 3486778"/>
                <a:gd name="connsiteY9" fmla="*/ 1537398 h 2210638"/>
                <a:gd name="connsiteX10" fmla="*/ 1863969 w 3486778"/>
                <a:gd name="connsiteY10" fmla="*/ 1467060 h 2210638"/>
                <a:gd name="connsiteX11" fmla="*/ 1959429 w 3486778"/>
                <a:gd name="connsiteY11" fmla="*/ 1411794 h 2210638"/>
                <a:gd name="connsiteX12" fmla="*/ 2090057 w 3486778"/>
                <a:gd name="connsiteY12" fmla="*/ 1356528 h 2210638"/>
                <a:gd name="connsiteX13" fmla="*/ 2230734 w 3486778"/>
                <a:gd name="connsiteY13" fmla="*/ 1296238 h 2210638"/>
                <a:gd name="connsiteX14" fmla="*/ 2371411 w 3486778"/>
                <a:gd name="connsiteY14" fmla="*/ 1235948 h 2210638"/>
                <a:gd name="connsiteX15" fmla="*/ 2491991 w 3486778"/>
                <a:gd name="connsiteY15" fmla="*/ 1120392 h 2210638"/>
                <a:gd name="connsiteX16" fmla="*/ 2547257 w 3486778"/>
                <a:gd name="connsiteY16" fmla="*/ 1055077 h 2210638"/>
                <a:gd name="connsiteX17" fmla="*/ 2642717 w 3486778"/>
                <a:gd name="connsiteY17" fmla="*/ 949570 h 2210638"/>
                <a:gd name="connsiteX18" fmla="*/ 2748224 w 3486778"/>
                <a:gd name="connsiteY18" fmla="*/ 813917 h 2210638"/>
                <a:gd name="connsiteX19" fmla="*/ 2818563 w 3486778"/>
                <a:gd name="connsiteY19" fmla="*/ 743579 h 2210638"/>
                <a:gd name="connsiteX20" fmla="*/ 2903974 w 3486778"/>
                <a:gd name="connsiteY20" fmla="*/ 633047 h 2210638"/>
                <a:gd name="connsiteX21" fmla="*/ 2974312 w 3486778"/>
                <a:gd name="connsiteY21" fmla="*/ 577781 h 2210638"/>
                <a:gd name="connsiteX22" fmla="*/ 3024554 w 3486778"/>
                <a:gd name="connsiteY22" fmla="*/ 522515 h 2210638"/>
                <a:gd name="connsiteX23" fmla="*/ 3074796 w 3486778"/>
                <a:gd name="connsiteY23" fmla="*/ 467249 h 2210638"/>
                <a:gd name="connsiteX24" fmla="*/ 3109965 w 3486778"/>
                <a:gd name="connsiteY24" fmla="*/ 406959 h 2210638"/>
                <a:gd name="connsiteX25" fmla="*/ 3210449 w 3486778"/>
                <a:gd name="connsiteY25" fmla="*/ 311499 h 2210638"/>
                <a:gd name="connsiteX26" fmla="*/ 3260690 w 3486778"/>
                <a:gd name="connsiteY26" fmla="*/ 261258 h 2210638"/>
                <a:gd name="connsiteX27" fmla="*/ 3320980 w 3486778"/>
                <a:gd name="connsiteY27" fmla="*/ 205992 h 2210638"/>
                <a:gd name="connsiteX28" fmla="*/ 3386295 w 3486778"/>
                <a:gd name="connsiteY28" fmla="*/ 120581 h 2210638"/>
                <a:gd name="connsiteX29" fmla="*/ 3451609 w 3486778"/>
                <a:gd name="connsiteY29" fmla="*/ 50242 h 2210638"/>
                <a:gd name="connsiteX30" fmla="*/ 3486778 w 3486778"/>
                <a:gd name="connsiteY30" fmla="*/ 0 h 2210638"/>
                <a:gd name="connsiteX0" fmla="*/ 0 w 3486778"/>
                <a:gd name="connsiteY0" fmla="*/ 2210638 h 2210638"/>
                <a:gd name="connsiteX1" fmla="*/ 216040 w 3486778"/>
                <a:gd name="connsiteY1" fmla="*/ 2150348 h 2210638"/>
                <a:gd name="connsiteX2" fmla="*/ 507442 w 3486778"/>
                <a:gd name="connsiteY2" fmla="*/ 2080009 h 2210638"/>
                <a:gd name="connsiteX3" fmla="*/ 733530 w 3486778"/>
                <a:gd name="connsiteY3" fmla="*/ 2014695 h 2210638"/>
                <a:gd name="connsiteX4" fmla="*/ 884255 w 3486778"/>
                <a:gd name="connsiteY4" fmla="*/ 1969477 h 2210638"/>
                <a:gd name="connsiteX5" fmla="*/ 1095270 w 3486778"/>
                <a:gd name="connsiteY5" fmla="*/ 1899139 h 2210638"/>
                <a:gd name="connsiteX6" fmla="*/ 1225899 w 3486778"/>
                <a:gd name="connsiteY6" fmla="*/ 1828800 h 2210638"/>
                <a:gd name="connsiteX7" fmla="*/ 1426866 w 3486778"/>
                <a:gd name="connsiteY7" fmla="*/ 1693148 h 2210638"/>
                <a:gd name="connsiteX8" fmla="*/ 1602712 w 3486778"/>
                <a:gd name="connsiteY8" fmla="*/ 1602713 h 2210638"/>
                <a:gd name="connsiteX9" fmla="*/ 1733341 w 3486778"/>
                <a:gd name="connsiteY9" fmla="*/ 1537398 h 2210638"/>
                <a:gd name="connsiteX10" fmla="*/ 1863969 w 3486778"/>
                <a:gd name="connsiteY10" fmla="*/ 1467060 h 2210638"/>
                <a:gd name="connsiteX11" fmla="*/ 1959429 w 3486778"/>
                <a:gd name="connsiteY11" fmla="*/ 1411794 h 2210638"/>
                <a:gd name="connsiteX12" fmla="*/ 2090057 w 3486778"/>
                <a:gd name="connsiteY12" fmla="*/ 1356528 h 2210638"/>
                <a:gd name="connsiteX13" fmla="*/ 2230734 w 3486778"/>
                <a:gd name="connsiteY13" fmla="*/ 1296238 h 2210638"/>
                <a:gd name="connsiteX14" fmla="*/ 2371411 w 3486778"/>
                <a:gd name="connsiteY14" fmla="*/ 1235948 h 2210638"/>
                <a:gd name="connsiteX15" fmla="*/ 2491991 w 3486778"/>
                <a:gd name="connsiteY15" fmla="*/ 1120392 h 2210638"/>
                <a:gd name="connsiteX16" fmla="*/ 2547257 w 3486778"/>
                <a:gd name="connsiteY16" fmla="*/ 1055077 h 2210638"/>
                <a:gd name="connsiteX17" fmla="*/ 2642717 w 3486778"/>
                <a:gd name="connsiteY17" fmla="*/ 949570 h 2210638"/>
                <a:gd name="connsiteX18" fmla="*/ 2748224 w 3486778"/>
                <a:gd name="connsiteY18" fmla="*/ 813917 h 2210638"/>
                <a:gd name="connsiteX19" fmla="*/ 2818563 w 3486778"/>
                <a:gd name="connsiteY19" fmla="*/ 743579 h 2210638"/>
                <a:gd name="connsiteX20" fmla="*/ 2903974 w 3486778"/>
                <a:gd name="connsiteY20" fmla="*/ 633047 h 2210638"/>
                <a:gd name="connsiteX21" fmla="*/ 2974312 w 3486778"/>
                <a:gd name="connsiteY21" fmla="*/ 577781 h 2210638"/>
                <a:gd name="connsiteX22" fmla="*/ 3024554 w 3486778"/>
                <a:gd name="connsiteY22" fmla="*/ 522515 h 2210638"/>
                <a:gd name="connsiteX23" fmla="*/ 3074796 w 3486778"/>
                <a:gd name="connsiteY23" fmla="*/ 467249 h 2210638"/>
                <a:gd name="connsiteX24" fmla="*/ 3109965 w 3486778"/>
                <a:gd name="connsiteY24" fmla="*/ 406959 h 2210638"/>
                <a:gd name="connsiteX25" fmla="*/ 3210449 w 3486778"/>
                <a:gd name="connsiteY25" fmla="*/ 311499 h 2210638"/>
                <a:gd name="connsiteX26" fmla="*/ 3260690 w 3486778"/>
                <a:gd name="connsiteY26" fmla="*/ 261258 h 2210638"/>
                <a:gd name="connsiteX27" fmla="*/ 3320980 w 3486778"/>
                <a:gd name="connsiteY27" fmla="*/ 205992 h 2210638"/>
                <a:gd name="connsiteX28" fmla="*/ 3386295 w 3486778"/>
                <a:gd name="connsiteY28" fmla="*/ 120581 h 2210638"/>
                <a:gd name="connsiteX29" fmla="*/ 3451609 w 3486778"/>
                <a:gd name="connsiteY29" fmla="*/ 50242 h 2210638"/>
                <a:gd name="connsiteX30" fmla="*/ 3486778 w 3486778"/>
                <a:gd name="connsiteY30" fmla="*/ 0 h 2210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486778" h="2210638">
                  <a:moveTo>
                    <a:pt x="0" y="2210638"/>
                  </a:moveTo>
                  <a:lnTo>
                    <a:pt x="216040" y="2150348"/>
                  </a:lnTo>
                  <a:lnTo>
                    <a:pt x="507442" y="2080009"/>
                  </a:lnTo>
                  <a:lnTo>
                    <a:pt x="733530" y="2014695"/>
                  </a:lnTo>
                  <a:lnTo>
                    <a:pt x="884255" y="1969477"/>
                  </a:lnTo>
                  <a:lnTo>
                    <a:pt x="1095270" y="1899139"/>
                  </a:lnTo>
                  <a:lnTo>
                    <a:pt x="1225899" y="1828800"/>
                  </a:lnTo>
                  <a:lnTo>
                    <a:pt x="1426866" y="1693148"/>
                  </a:lnTo>
                  <a:lnTo>
                    <a:pt x="1602712" y="1602713"/>
                  </a:lnTo>
                  <a:lnTo>
                    <a:pt x="1733341" y="1537398"/>
                  </a:lnTo>
                  <a:lnTo>
                    <a:pt x="1863969" y="1467060"/>
                  </a:lnTo>
                  <a:lnTo>
                    <a:pt x="1959429" y="1411794"/>
                  </a:lnTo>
                  <a:lnTo>
                    <a:pt x="2090057" y="1356528"/>
                  </a:lnTo>
                  <a:lnTo>
                    <a:pt x="2230734" y="1296238"/>
                  </a:lnTo>
                  <a:lnTo>
                    <a:pt x="2371411" y="1235948"/>
                  </a:lnTo>
                  <a:lnTo>
                    <a:pt x="2491991" y="1120392"/>
                  </a:lnTo>
                  <a:lnTo>
                    <a:pt x="2547257" y="1055077"/>
                  </a:lnTo>
                  <a:lnTo>
                    <a:pt x="2642717" y="949570"/>
                  </a:lnTo>
                  <a:lnTo>
                    <a:pt x="2748224" y="813917"/>
                  </a:lnTo>
                  <a:lnTo>
                    <a:pt x="2818563" y="743579"/>
                  </a:lnTo>
                  <a:lnTo>
                    <a:pt x="2903974" y="633047"/>
                  </a:lnTo>
                  <a:lnTo>
                    <a:pt x="2974312" y="577781"/>
                  </a:lnTo>
                  <a:lnTo>
                    <a:pt x="3024554" y="522515"/>
                  </a:lnTo>
                  <a:lnTo>
                    <a:pt x="3074796" y="467249"/>
                  </a:lnTo>
                  <a:lnTo>
                    <a:pt x="3109965" y="406959"/>
                  </a:lnTo>
                  <a:lnTo>
                    <a:pt x="3210449" y="311499"/>
                  </a:lnTo>
                  <a:lnTo>
                    <a:pt x="3260690" y="261258"/>
                  </a:lnTo>
                  <a:lnTo>
                    <a:pt x="3320980" y="205992"/>
                  </a:lnTo>
                  <a:lnTo>
                    <a:pt x="3386295" y="120581"/>
                  </a:lnTo>
                  <a:lnTo>
                    <a:pt x="3451609" y="50242"/>
                  </a:lnTo>
                  <a:lnTo>
                    <a:pt x="3486778" y="0"/>
                  </a:lnTo>
                </a:path>
              </a:pathLst>
            </a:custGeom>
            <a:noFill/>
            <a:ln w="28575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3872C457-5562-BE85-4981-7A8CEAED7A52}"/>
                </a:ext>
              </a:extLst>
            </p:cNvPr>
            <p:cNvSpPr txBox="1"/>
            <p:nvPr/>
          </p:nvSpPr>
          <p:spPr>
            <a:xfrm>
              <a:off x="5607345" y="2470249"/>
              <a:ext cx="1093889" cy="276999"/>
            </a:xfrm>
            <a:prstGeom prst="rect">
              <a:avLst/>
            </a:prstGeom>
            <a:noFill/>
          </p:spPr>
          <p:txBody>
            <a:bodyPr wrap="none" rIns="0" rtlCol="0" anchor="ctr" anchorCtr="0">
              <a:no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1EBEAA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rPr>
                <a:t>College tuition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E22EB9DA-DD44-AA5E-07E9-E99D0273DFE9}"/>
                </a:ext>
              </a:extLst>
            </p:cNvPr>
            <p:cNvSpPr txBox="1"/>
            <p:nvPr/>
          </p:nvSpPr>
          <p:spPr>
            <a:xfrm>
              <a:off x="5673312" y="3436753"/>
              <a:ext cx="1093889" cy="276999"/>
            </a:xfrm>
            <a:prstGeom prst="rect">
              <a:avLst/>
            </a:prstGeom>
            <a:noFill/>
          </p:spPr>
          <p:txBody>
            <a:bodyPr wrap="none" rIns="0" rtlCol="0" anchor="ctr" anchorCtr="0">
              <a:no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3D45E0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rPr>
                <a:t>Medical care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E4DEA41E-2475-F914-2A79-A684600663F6}"/>
                </a:ext>
              </a:extLst>
            </p:cNvPr>
            <p:cNvSpPr txBox="1"/>
            <p:nvPr/>
          </p:nvSpPr>
          <p:spPr>
            <a:xfrm>
              <a:off x="5673311" y="4018253"/>
              <a:ext cx="1093889" cy="276999"/>
            </a:xfrm>
            <a:prstGeom prst="rect">
              <a:avLst/>
            </a:prstGeom>
            <a:noFill/>
          </p:spPr>
          <p:txBody>
            <a:bodyPr wrap="none" rIns="0" rtlCol="0" anchor="ctr" anchorCtr="0">
              <a:no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4983B4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rPr>
                <a:t>Consumer prices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8AEA84FC-DF0E-A597-6839-5E2F3A82B87A}"/>
                </a:ext>
              </a:extLst>
            </p:cNvPr>
            <p:cNvSpPr txBox="1"/>
            <p:nvPr/>
          </p:nvSpPr>
          <p:spPr>
            <a:xfrm>
              <a:off x="5664823" y="4446575"/>
              <a:ext cx="1093889" cy="276999"/>
            </a:xfrm>
            <a:prstGeom prst="rect">
              <a:avLst/>
            </a:prstGeom>
            <a:noFill/>
          </p:spPr>
          <p:txBody>
            <a:bodyPr wrap="none" rIns="0" rtlCol="0" anchor="ctr" anchorCtr="0">
              <a:no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>
                      <a:lumMod val="85000"/>
                    </a:srgbClr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rPr>
                <a:t>Average wage</a:t>
              </a: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959D76BA-B180-5BA8-B0E1-C147A31AEA02}"/>
                </a:ext>
              </a:extLst>
            </p:cNvPr>
            <p:cNvSpPr/>
            <p:nvPr/>
          </p:nvSpPr>
          <p:spPr>
            <a:xfrm>
              <a:off x="3257638" y="4723574"/>
              <a:ext cx="142853" cy="128931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1200" cap="none" spc="0" normalizeH="0" baseline="0" noProof="0" dirty="0">
                <a:ln>
                  <a:solidFill>
                    <a:srgbClr val="6D6F71"/>
                  </a:solidFill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</p:grpSp>
      <p:graphicFrame>
        <p:nvGraphicFramePr>
          <p:cNvPr id="40" name="Chart 39">
            <a:extLst>
              <a:ext uri="{FF2B5EF4-FFF2-40B4-BE49-F238E27FC236}">
                <a16:creationId xmlns:a16="http://schemas.microsoft.com/office/drawing/2014/main" id="{93E44C95-D893-13DE-822E-97C25C226527}"/>
              </a:ext>
            </a:extLst>
          </p:cNvPr>
          <p:cNvGraphicFramePr/>
          <p:nvPr/>
        </p:nvGraphicFramePr>
        <p:xfrm>
          <a:off x="6380262" y="2078183"/>
          <a:ext cx="5288869" cy="41919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2" name="TextBox 41">
            <a:extLst>
              <a:ext uri="{FF2B5EF4-FFF2-40B4-BE49-F238E27FC236}">
                <a16:creationId xmlns:a16="http://schemas.microsoft.com/office/drawing/2014/main" id="{3BED7899-D4DA-4AF9-ACBB-0AAD4628B8A8}"/>
              </a:ext>
            </a:extLst>
          </p:cNvPr>
          <p:cNvSpPr txBox="1"/>
          <p:nvPr/>
        </p:nvSpPr>
        <p:spPr>
          <a:xfrm>
            <a:off x="388936" y="6454165"/>
            <a:ext cx="6560504" cy="221958"/>
          </a:xfrm>
          <a:prstGeom prst="rect">
            <a:avLst/>
          </a:prstGeom>
          <a:noFill/>
        </p:spPr>
        <p:txBody>
          <a:bodyPr wrap="square" lIns="0" rIns="0" rtlCol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Open Sans"/>
                <a:ea typeface="+mn-ea"/>
                <a:cs typeface="+mn-cs"/>
              </a:rPr>
              <a:t>Source: Thomson Reuters: “The Cost Disease”, by William Baumol, 2012:</a:t>
            </a:r>
            <a:r>
              <a:rPr kumimoji="0" lang="en-ZA" sz="800" b="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Open Sans"/>
                <a:ea typeface="+mn-ea"/>
                <a:cs typeface="+mn-cs"/>
              </a:rPr>
              <a:t>The Economist; </a:t>
            </a:r>
            <a:r>
              <a:rPr kumimoji="0" lang="en-ZA" sz="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Open Sans"/>
                <a:ea typeface="+mn-ea"/>
                <a:cs typeface="+mn-cs"/>
              </a:rPr>
              <a:t>WTW 2023 Global Medical Trends Survey </a:t>
            </a:r>
          </a:p>
        </p:txBody>
      </p:sp>
    </p:spTree>
    <p:extLst>
      <p:ext uri="{BB962C8B-B14F-4D97-AF65-F5344CB8AC3E}">
        <p14:creationId xmlns:p14="http://schemas.microsoft.com/office/powerpoint/2010/main" val="261214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11">
            <a:extLst>
              <a:ext uri="{FF2B5EF4-FFF2-40B4-BE49-F238E27FC236}">
                <a16:creationId xmlns:a16="http://schemas.microsoft.com/office/drawing/2014/main" id="{ED1E0E25-004D-606E-8991-58960EEBC973}"/>
              </a:ext>
            </a:extLst>
          </p:cNvPr>
          <p:cNvSpPr/>
          <p:nvPr/>
        </p:nvSpPr>
        <p:spPr>
          <a:xfrm rot="5400000" flipH="1">
            <a:off x="8038417" y="-1281345"/>
            <a:ext cx="1209600" cy="6326045"/>
          </a:xfrm>
          <a:prstGeom prst="round2SameRect">
            <a:avLst>
              <a:gd name="adj1" fmla="val 0"/>
              <a:gd name="adj2" fmla="val 0"/>
            </a:avLst>
          </a:prstGeom>
          <a:gradFill>
            <a:gsLst>
              <a:gs pos="0">
                <a:srgbClr val="FFFFFF"/>
              </a:gs>
              <a:gs pos="100000">
                <a:srgbClr val="FFFFFF">
                  <a:lumMod val="95000"/>
                </a:srgbClr>
              </a:gs>
            </a:gsLst>
            <a:lin ang="5400000" scaled="1"/>
          </a:gradFill>
          <a:ln w="12700">
            <a:solidFill>
              <a:srgbClr val="FFFFFF"/>
            </a:solidFill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txBody>
          <a:bodyPr wrap="square" lIns="36000" tIns="36000" rIns="36000" bIns="36000" rtlCol="0" anchor="ctr" anchorCtr="0">
            <a:noAutofit/>
          </a:bodyPr>
          <a:lstStyle/>
          <a:p>
            <a:pPr algn="ctr" defTabSz="457200"/>
            <a:endParaRPr lang="en-US" sz="1600" b="1" kern="0">
              <a:solidFill>
                <a:srgbClr val="333333"/>
              </a:solidFill>
              <a:latin typeface="+mj-lt"/>
            </a:endParaRPr>
          </a:p>
        </p:txBody>
      </p:sp>
      <p:sp>
        <p:nvSpPr>
          <p:cNvPr id="9" name="Rounded Rectangle 11">
            <a:extLst>
              <a:ext uri="{FF2B5EF4-FFF2-40B4-BE49-F238E27FC236}">
                <a16:creationId xmlns:a16="http://schemas.microsoft.com/office/drawing/2014/main" id="{52B68B62-FDDF-9071-1AFB-4349F600BEA3}"/>
              </a:ext>
            </a:extLst>
          </p:cNvPr>
          <p:cNvSpPr/>
          <p:nvPr/>
        </p:nvSpPr>
        <p:spPr>
          <a:xfrm rot="5400000" flipH="1">
            <a:off x="8038417" y="5193"/>
            <a:ext cx="1209600" cy="6326045"/>
          </a:xfrm>
          <a:prstGeom prst="round2SameRect">
            <a:avLst>
              <a:gd name="adj1" fmla="val 0"/>
              <a:gd name="adj2" fmla="val 0"/>
            </a:avLst>
          </a:prstGeom>
          <a:gradFill>
            <a:gsLst>
              <a:gs pos="0">
                <a:srgbClr val="FFFFFF"/>
              </a:gs>
              <a:gs pos="100000">
                <a:srgbClr val="FFFFFF">
                  <a:lumMod val="95000"/>
                </a:srgbClr>
              </a:gs>
            </a:gsLst>
            <a:lin ang="5400000" scaled="1"/>
          </a:gradFill>
          <a:ln w="12700">
            <a:solidFill>
              <a:srgbClr val="FFFFFF"/>
            </a:solidFill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txBody>
          <a:bodyPr wrap="square" lIns="36000" tIns="36000" rIns="36000" bIns="36000" rtlCol="0" anchor="ctr" anchorCtr="0">
            <a:noAutofit/>
          </a:bodyPr>
          <a:lstStyle/>
          <a:p>
            <a:pPr algn="ctr" defTabSz="457200"/>
            <a:endParaRPr lang="en-US" sz="1600" b="1" kern="0">
              <a:solidFill>
                <a:srgbClr val="333333"/>
              </a:solidFill>
              <a:latin typeface="+mj-lt"/>
            </a:endParaRPr>
          </a:p>
        </p:txBody>
      </p:sp>
      <p:sp>
        <p:nvSpPr>
          <p:cNvPr id="10" name="Rounded Rectangle 11">
            <a:extLst>
              <a:ext uri="{FF2B5EF4-FFF2-40B4-BE49-F238E27FC236}">
                <a16:creationId xmlns:a16="http://schemas.microsoft.com/office/drawing/2014/main" id="{5CC8B41D-10B5-2C6B-A75F-A4330D9825E7}"/>
              </a:ext>
            </a:extLst>
          </p:cNvPr>
          <p:cNvSpPr/>
          <p:nvPr/>
        </p:nvSpPr>
        <p:spPr>
          <a:xfrm rot="5400000" flipH="1">
            <a:off x="8038417" y="1291731"/>
            <a:ext cx="1209600" cy="6326045"/>
          </a:xfrm>
          <a:prstGeom prst="round2SameRect">
            <a:avLst>
              <a:gd name="adj1" fmla="val 0"/>
              <a:gd name="adj2" fmla="val 0"/>
            </a:avLst>
          </a:prstGeom>
          <a:gradFill>
            <a:gsLst>
              <a:gs pos="0">
                <a:srgbClr val="FFFFFF"/>
              </a:gs>
              <a:gs pos="100000">
                <a:srgbClr val="FFFFFF">
                  <a:lumMod val="95000"/>
                </a:srgbClr>
              </a:gs>
            </a:gsLst>
            <a:lin ang="5400000" scaled="1"/>
          </a:gradFill>
          <a:ln w="12700">
            <a:solidFill>
              <a:srgbClr val="FFFFFF"/>
            </a:solidFill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txBody>
          <a:bodyPr wrap="square" lIns="36000" tIns="36000" rIns="36000" bIns="36000" rtlCol="0" anchor="ctr" anchorCtr="0">
            <a:noAutofit/>
          </a:bodyPr>
          <a:lstStyle/>
          <a:p>
            <a:pPr algn="ctr" defTabSz="457200"/>
            <a:endParaRPr lang="en-US" sz="1600" b="1" kern="0">
              <a:solidFill>
                <a:srgbClr val="333333"/>
              </a:solidFill>
              <a:latin typeface="+mj-lt"/>
            </a:endParaRPr>
          </a:p>
        </p:txBody>
      </p:sp>
      <p:sp>
        <p:nvSpPr>
          <p:cNvPr id="11" name="Rounded Rectangle 11">
            <a:extLst>
              <a:ext uri="{FF2B5EF4-FFF2-40B4-BE49-F238E27FC236}">
                <a16:creationId xmlns:a16="http://schemas.microsoft.com/office/drawing/2014/main" id="{9A66B319-77CB-A25F-DBDC-14700E49D5E4}"/>
              </a:ext>
            </a:extLst>
          </p:cNvPr>
          <p:cNvSpPr/>
          <p:nvPr/>
        </p:nvSpPr>
        <p:spPr>
          <a:xfrm rot="5400000" flipH="1">
            <a:off x="8038416" y="2578270"/>
            <a:ext cx="1209600" cy="6326043"/>
          </a:xfrm>
          <a:prstGeom prst="round2SameRect">
            <a:avLst>
              <a:gd name="adj1" fmla="val 0"/>
              <a:gd name="adj2" fmla="val 0"/>
            </a:avLst>
          </a:prstGeom>
          <a:gradFill>
            <a:gsLst>
              <a:gs pos="0">
                <a:srgbClr val="FFFFFF"/>
              </a:gs>
              <a:gs pos="100000">
                <a:srgbClr val="FFFFFF">
                  <a:lumMod val="95000"/>
                </a:srgbClr>
              </a:gs>
            </a:gsLst>
            <a:lin ang="5400000" scaled="1"/>
          </a:gradFill>
          <a:ln w="12700">
            <a:solidFill>
              <a:srgbClr val="FFFFFF"/>
            </a:solidFill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txBody>
          <a:bodyPr wrap="square" lIns="36000" tIns="36000" rIns="36000" bIns="36000" rtlCol="0" anchor="ctr" anchorCtr="0">
            <a:noAutofit/>
          </a:bodyPr>
          <a:lstStyle/>
          <a:p>
            <a:pPr algn="ctr" defTabSz="457200"/>
            <a:endParaRPr lang="en-US" sz="1600" b="1" kern="0">
              <a:solidFill>
                <a:srgbClr val="333333"/>
              </a:solidFill>
              <a:latin typeface="+mj-lt"/>
            </a:endParaRP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99315060-9579-F162-B80D-2C4C96F3DDEE}"/>
              </a:ext>
            </a:extLst>
          </p:cNvPr>
          <p:cNvSpPr/>
          <p:nvPr/>
        </p:nvSpPr>
        <p:spPr>
          <a:xfrm rot="5400000" flipH="1">
            <a:off x="2474164" y="64403"/>
            <a:ext cx="1209600" cy="3632843"/>
          </a:xfrm>
          <a:prstGeom prst="round2SameRect">
            <a:avLst>
              <a:gd name="adj1" fmla="val 0"/>
              <a:gd name="adj2" fmla="val 0"/>
            </a:avLst>
          </a:prstGeom>
          <a:gradFill>
            <a:gsLst>
              <a:gs pos="0">
                <a:srgbClr val="FFFFFF"/>
              </a:gs>
              <a:gs pos="100000">
                <a:srgbClr val="FFFFFF">
                  <a:lumMod val="95000"/>
                </a:srgbClr>
              </a:gs>
            </a:gsLst>
            <a:lin ang="5400000" scaled="1"/>
          </a:gradFill>
          <a:ln w="12700">
            <a:solidFill>
              <a:srgbClr val="FFFFFF"/>
            </a:solidFill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txBody>
          <a:bodyPr wrap="square" lIns="36000" tIns="36000" rIns="36000" bIns="36000" rtlCol="0" anchor="ctr" anchorCtr="0">
            <a:noAutofit/>
          </a:bodyPr>
          <a:lstStyle/>
          <a:p>
            <a:pPr algn="ctr" defTabSz="457200"/>
            <a:endParaRPr lang="en-US" sz="1600" b="1" kern="0">
              <a:solidFill>
                <a:srgbClr val="333333"/>
              </a:solidFill>
              <a:latin typeface="+mj-lt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F051376D-9DA3-31FB-A3BB-F8854F350FBE}"/>
              </a:ext>
            </a:extLst>
          </p:cNvPr>
          <p:cNvGrpSpPr/>
          <p:nvPr/>
        </p:nvGrpSpPr>
        <p:grpSpPr>
          <a:xfrm>
            <a:off x="394555" y="1276025"/>
            <a:ext cx="765284" cy="5069214"/>
            <a:chOff x="394555" y="1276024"/>
            <a:chExt cx="765284" cy="5857877"/>
          </a:xfrm>
        </p:grpSpPr>
        <p:sp>
          <p:nvSpPr>
            <p:cNvPr id="14" name="Rounded Rectangle 11">
              <a:extLst>
                <a:ext uri="{FF2B5EF4-FFF2-40B4-BE49-F238E27FC236}">
                  <a16:creationId xmlns:a16="http://schemas.microsoft.com/office/drawing/2014/main" id="{4523EBA8-F11B-3BE9-E371-31D9C9CA61C7}"/>
                </a:ext>
              </a:extLst>
            </p:cNvPr>
            <p:cNvSpPr/>
            <p:nvPr/>
          </p:nvSpPr>
          <p:spPr>
            <a:xfrm flipH="1">
              <a:off x="394555" y="1276024"/>
              <a:ext cx="765284" cy="1399266"/>
            </a:xfrm>
            <a:prstGeom prst="rect">
              <a:avLst/>
            </a:prstGeom>
            <a:gradFill flip="none" rotWithShape="1">
              <a:gsLst>
                <a:gs pos="0">
                  <a:schemeClr val="accent1"/>
                </a:gs>
                <a:gs pos="98000">
                  <a:schemeClr val="accent2"/>
                </a:gs>
              </a:gsLst>
              <a:lin ang="2700000" scaled="1"/>
              <a:tileRect/>
            </a:gradFill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txBody>
            <a:bodyPr wrap="square" lIns="36000" tIns="36000" rIns="36000" bIns="36000" rtlCol="0" anchor="ctr" anchorCtr="0">
              <a:noAutofit/>
            </a:bodyPr>
            <a:lstStyle/>
            <a:p>
              <a:pPr algn="ctr" defTabSz="457200"/>
              <a:r>
                <a:rPr lang="en-US" sz="2800" b="1" kern="0" dirty="0">
                  <a:solidFill>
                    <a:schemeClr val="bg1"/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+mj-lt"/>
                </a:rPr>
                <a:t>01</a:t>
              </a:r>
            </a:p>
          </p:txBody>
        </p:sp>
        <p:sp>
          <p:nvSpPr>
            <p:cNvPr id="15" name="Rounded Rectangle 11">
              <a:extLst>
                <a:ext uri="{FF2B5EF4-FFF2-40B4-BE49-F238E27FC236}">
                  <a16:creationId xmlns:a16="http://schemas.microsoft.com/office/drawing/2014/main" id="{4AC146AA-00A4-C654-196B-1CF98EC87392}"/>
                </a:ext>
              </a:extLst>
            </p:cNvPr>
            <p:cNvSpPr/>
            <p:nvPr/>
          </p:nvSpPr>
          <p:spPr>
            <a:xfrm flipH="1">
              <a:off x="394555" y="2762228"/>
              <a:ext cx="765284" cy="1399266"/>
            </a:xfrm>
            <a:prstGeom prst="rect">
              <a:avLst/>
            </a:prstGeom>
            <a:gradFill flip="none" rotWithShape="1">
              <a:gsLst>
                <a:gs pos="0">
                  <a:schemeClr val="accent1"/>
                </a:gs>
                <a:gs pos="98000">
                  <a:schemeClr val="accent2"/>
                </a:gs>
              </a:gsLst>
              <a:lin ang="2700000" scaled="1"/>
              <a:tileRect/>
            </a:gradFill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txBody>
            <a:bodyPr wrap="square" lIns="36000" tIns="36000" rIns="36000" bIns="36000" rtlCol="0" anchor="ctr" anchorCtr="0">
              <a:noAutofit/>
            </a:bodyPr>
            <a:lstStyle/>
            <a:p>
              <a:pPr algn="ctr" defTabSz="457200"/>
              <a:r>
                <a:rPr lang="en-US" sz="2800" b="1" kern="0" dirty="0">
                  <a:solidFill>
                    <a:schemeClr val="bg1"/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+mj-lt"/>
                </a:rPr>
                <a:t>02</a:t>
              </a:r>
            </a:p>
          </p:txBody>
        </p:sp>
        <p:sp>
          <p:nvSpPr>
            <p:cNvPr id="16" name="Rounded Rectangle 11">
              <a:extLst>
                <a:ext uri="{FF2B5EF4-FFF2-40B4-BE49-F238E27FC236}">
                  <a16:creationId xmlns:a16="http://schemas.microsoft.com/office/drawing/2014/main" id="{1B5184AC-444C-7A21-923C-6AD1F97E7671}"/>
                </a:ext>
              </a:extLst>
            </p:cNvPr>
            <p:cNvSpPr/>
            <p:nvPr/>
          </p:nvSpPr>
          <p:spPr>
            <a:xfrm flipH="1">
              <a:off x="394555" y="4248432"/>
              <a:ext cx="765284" cy="1399266"/>
            </a:xfrm>
            <a:prstGeom prst="rect">
              <a:avLst/>
            </a:prstGeom>
            <a:gradFill flip="none" rotWithShape="1">
              <a:gsLst>
                <a:gs pos="0">
                  <a:schemeClr val="accent1"/>
                </a:gs>
                <a:gs pos="98000">
                  <a:schemeClr val="accent2"/>
                </a:gs>
              </a:gsLst>
              <a:lin ang="2700000" scaled="1"/>
              <a:tileRect/>
            </a:gradFill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txBody>
            <a:bodyPr wrap="square" lIns="36000" tIns="36000" rIns="36000" bIns="36000" rtlCol="0" anchor="ctr" anchorCtr="0">
              <a:noAutofit/>
            </a:bodyPr>
            <a:lstStyle/>
            <a:p>
              <a:pPr algn="ctr" defTabSz="457200"/>
              <a:r>
                <a:rPr lang="en-US" sz="2800" b="1" kern="0" dirty="0">
                  <a:solidFill>
                    <a:schemeClr val="bg1"/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+mj-lt"/>
                </a:rPr>
                <a:t>03</a:t>
              </a:r>
            </a:p>
          </p:txBody>
        </p:sp>
        <p:sp>
          <p:nvSpPr>
            <p:cNvPr id="17" name="Rounded Rectangle 11">
              <a:extLst>
                <a:ext uri="{FF2B5EF4-FFF2-40B4-BE49-F238E27FC236}">
                  <a16:creationId xmlns:a16="http://schemas.microsoft.com/office/drawing/2014/main" id="{51C06A47-53AF-8D3E-532F-EDDCF8E70BED}"/>
                </a:ext>
              </a:extLst>
            </p:cNvPr>
            <p:cNvSpPr/>
            <p:nvPr/>
          </p:nvSpPr>
          <p:spPr>
            <a:xfrm flipH="1">
              <a:off x="394555" y="5734635"/>
              <a:ext cx="765284" cy="1399266"/>
            </a:xfrm>
            <a:prstGeom prst="rect">
              <a:avLst/>
            </a:prstGeom>
            <a:gradFill flip="none" rotWithShape="1">
              <a:gsLst>
                <a:gs pos="0">
                  <a:schemeClr val="accent1"/>
                </a:gs>
                <a:gs pos="98000">
                  <a:schemeClr val="accent2"/>
                </a:gs>
              </a:gsLst>
              <a:lin ang="2700000" scaled="1"/>
              <a:tileRect/>
            </a:gradFill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txBody>
            <a:bodyPr wrap="square" lIns="36000" tIns="36000" rIns="36000" bIns="36000" rtlCol="0" anchor="ctr" anchorCtr="0">
              <a:noAutofit/>
            </a:bodyPr>
            <a:lstStyle/>
            <a:p>
              <a:pPr algn="ctr" defTabSz="457200"/>
              <a:r>
                <a:rPr lang="en-US" sz="2800" b="1" kern="0" dirty="0">
                  <a:solidFill>
                    <a:schemeClr val="bg1"/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+mj-lt"/>
                </a:rPr>
                <a:t>04</a:t>
              </a:r>
            </a:p>
          </p:txBody>
        </p:sp>
      </p:grpSp>
      <p:sp>
        <p:nvSpPr>
          <p:cNvPr id="18" name="Rounded Rectangle 11">
            <a:extLst>
              <a:ext uri="{FF2B5EF4-FFF2-40B4-BE49-F238E27FC236}">
                <a16:creationId xmlns:a16="http://schemas.microsoft.com/office/drawing/2014/main" id="{CF246317-6797-A295-4069-148051000182}"/>
              </a:ext>
            </a:extLst>
          </p:cNvPr>
          <p:cNvSpPr/>
          <p:nvPr/>
        </p:nvSpPr>
        <p:spPr>
          <a:xfrm rot="5400000" flipH="1">
            <a:off x="2474164" y="1350941"/>
            <a:ext cx="1209600" cy="3632843"/>
          </a:xfrm>
          <a:prstGeom prst="round2SameRect">
            <a:avLst>
              <a:gd name="adj1" fmla="val 0"/>
              <a:gd name="adj2" fmla="val 0"/>
            </a:avLst>
          </a:prstGeom>
          <a:gradFill>
            <a:gsLst>
              <a:gs pos="0">
                <a:srgbClr val="FFFFFF"/>
              </a:gs>
              <a:gs pos="100000">
                <a:srgbClr val="FFFFFF">
                  <a:lumMod val="95000"/>
                </a:srgbClr>
              </a:gs>
            </a:gsLst>
            <a:lin ang="5400000" scaled="1"/>
          </a:gradFill>
          <a:ln w="12700">
            <a:solidFill>
              <a:srgbClr val="FFFFFF"/>
            </a:solidFill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txBody>
          <a:bodyPr wrap="square" lIns="36000" tIns="36000" rIns="36000" bIns="36000" rtlCol="0" anchor="ctr" anchorCtr="0">
            <a:noAutofit/>
          </a:bodyPr>
          <a:lstStyle/>
          <a:p>
            <a:pPr algn="ctr" defTabSz="457200"/>
            <a:endParaRPr lang="en-US" sz="1600" b="1" kern="0">
              <a:solidFill>
                <a:srgbClr val="333333"/>
              </a:solidFill>
              <a:latin typeface="+mj-lt"/>
            </a:endParaRPr>
          </a:p>
        </p:txBody>
      </p:sp>
      <p:sp>
        <p:nvSpPr>
          <p:cNvPr id="19" name="Rounded Rectangle 11">
            <a:extLst>
              <a:ext uri="{FF2B5EF4-FFF2-40B4-BE49-F238E27FC236}">
                <a16:creationId xmlns:a16="http://schemas.microsoft.com/office/drawing/2014/main" id="{63CD1B21-5D77-85B9-1D21-25B78FE9E9B4}"/>
              </a:ext>
            </a:extLst>
          </p:cNvPr>
          <p:cNvSpPr/>
          <p:nvPr/>
        </p:nvSpPr>
        <p:spPr>
          <a:xfrm rot="5400000" flipH="1">
            <a:off x="2474164" y="2637479"/>
            <a:ext cx="1209600" cy="3632843"/>
          </a:xfrm>
          <a:prstGeom prst="round2SameRect">
            <a:avLst>
              <a:gd name="adj1" fmla="val 0"/>
              <a:gd name="adj2" fmla="val 0"/>
            </a:avLst>
          </a:prstGeom>
          <a:gradFill>
            <a:gsLst>
              <a:gs pos="0">
                <a:srgbClr val="FFFFFF"/>
              </a:gs>
              <a:gs pos="100000">
                <a:srgbClr val="FFFFFF">
                  <a:lumMod val="95000"/>
                </a:srgbClr>
              </a:gs>
            </a:gsLst>
            <a:lin ang="5400000" scaled="1"/>
          </a:gradFill>
          <a:ln w="12700">
            <a:solidFill>
              <a:srgbClr val="FFFFFF"/>
            </a:solidFill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txBody>
          <a:bodyPr wrap="square" lIns="36000" tIns="36000" rIns="36000" bIns="36000" rtlCol="0" anchor="ctr" anchorCtr="0">
            <a:noAutofit/>
          </a:bodyPr>
          <a:lstStyle/>
          <a:p>
            <a:pPr algn="ctr" defTabSz="457200"/>
            <a:endParaRPr lang="en-US" sz="1600" b="1" kern="0">
              <a:solidFill>
                <a:srgbClr val="333333"/>
              </a:solidFill>
              <a:latin typeface="+mj-lt"/>
            </a:endParaRPr>
          </a:p>
        </p:txBody>
      </p:sp>
      <p:sp>
        <p:nvSpPr>
          <p:cNvPr id="20" name="Rounded Rectangle 11">
            <a:extLst>
              <a:ext uri="{FF2B5EF4-FFF2-40B4-BE49-F238E27FC236}">
                <a16:creationId xmlns:a16="http://schemas.microsoft.com/office/drawing/2014/main" id="{D00B6524-E4A6-32D6-48F7-0BA7D3230FFA}"/>
              </a:ext>
            </a:extLst>
          </p:cNvPr>
          <p:cNvSpPr/>
          <p:nvPr/>
        </p:nvSpPr>
        <p:spPr>
          <a:xfrm rot="5400000" flipH="1">
            <a:off x="2474164" y="3924017"/>
            <a:ext cx="1209600" cy="3632843"/>
          </a:xfrm>
          <a:prstGeom prst="round2SameRect">
            <a:avLst>
              <a:gd name="adj1" fmla="val 0"/>
              <a:gd name="adj2" fmla="val 0"/>
            </a:avLst>
          </a:prstGeom>
          <a:gradFill>
            <a:gsLst>
              <a:gs pos="0">
                <a:srgbClr val="FFFFFF"/>
              </a:gs>
              <a:gs pos="100000">
                <a:srgbClr val="FFFFFF">
                  <a:lumMod val="95000"/>
                </a:srgbClr>
              </a:gs>
            </a:gsLst>
            <a:lin ang="5400000" scaled="1"/>
          </a:gradFill>
          <a:ln w="12700">
            <a:solidFill>
              <a:srgbClr val="FFFFFF"/>
            </a:solidFill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txBody>
          <a:bodyPr wrap="square" lIns="36000" tIns="36000" rIns="36000" bIns="36000" rtlCol="0" anchor="ctr" anchorCtr="0">
            <a:noAutofit/>
          </a:bodyPr>
          <a:lstStyle/>
          <a:p>
            <a:pPr algn="ctr" defTabSz="457200"/>
            <a:endParaRPr lang="en-US" sz="1600" b="1" kern="0">
              <a:solidFill>
                <a:srgbClr val="333333"/>
              </a:soli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72B77FE-C16A-E12A-6BED-4369438B3C08}"/>
              </a:ext>
            </a:extLst>
          </p:cNvPr>
          <p:cNvSpPr txBox="1"/>
          <p:nvPr/>
        </p:nvSpPr>
        <p:spPr>
          <a:xfrm>
            <a:off x="1418799" y="1568825"/>
            <a:ext cx="3314583" cy="624000"/>
          </a:xfrm>
          <a:prstGeom prst="rect">
            <a:avLst/>
          </a:prstGeom>
          <a:noFill/>
        </p:spPr>
        <p:txBody>
          <a:bodyPr wrap="square" lIns="48000" tIns="0" rIns="48000" bIns="48000" rtlCol="0" anchor="ctr" anchorCtr="0">
            <a:noAutofit/>
          </a:bodyPr>
          <a:lstStyle/>
          <a:p>
            <a:r>
              <a:rPr lang="en-US" sz="1600" dirty="0">
                <a:latin typeface="+mj-lt"/>
              </a:rPr>
              <a:t>Increasing disease burden and benefit </a:t>
            </a:r>
            <a:r>
              <a:rPr lang="en-US" sz="1600" dirty="0" err="1">
                <a:latin typeface="+mj-lt"/>
              </a:rPr>
              <a:t>utilisation</a:t>
            </a:r>
            <a:endParaRPr lang="en-US" sz="1600" dirty="0"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21863B7-5861-F8B8-F1B1-148CC4574E26}"/>
              </a:ext>
            </a:extLst>
          </p:cNvPr>
          <p:cNvSpPr txBox="1"/>
          <p:nvPr/>
        </p:nvSpPr>
        <p:spPr>
          <a:xfrm>
            <a:off x="1418799" y="2855363"/>
            <a:ext cx="3314583" cy="624000"/>
          </a:xfrm>
          <a:prstGeom prst="rect">
            <a:avLst/>
          </a:prstGeom>
          <a:noFill/>
        </p:spPr>
        <p:txBody>
          <a:bodyPr wrap="square" lIns="48000" tIns="0" rIns="48000" bIns="48000" rtlCol="0" anchor="ctr" anchorCtr="0">
            <a:noAutofit/>
          </a:bodyPr>
          <a:lstStyle/>
          <a:p>
            <a:r>
              <a:rPr lang="en-US" sz="1600" dirty="0">
                <a:latin typeface="+mj-lt"/>
              </a:rPr>
              <a:t>New medical technologies drive up costs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7887F0E-37F1-F9A6-0F38-0000AA479DE0}"/>
              </a:ext>
            </a:extLst>
          </p:cNvPr>
          <p:cNvSpPr txBox="1"/>
          <p:nvPr/>
        </p:nvSpPr>
        <p:spPr>
          <a:xfrm>
            <a:off x="1418799" y="4141901"/>
            <a:ext cx="3314583" cy="624000"/>
          </a:xfrm>
          <a:prstGeom prst="rect">
            <a:avLst/>
          </a:prstGeom>
          <a:noFill/>
        </p:spPr>
        <p:txBody>
          <a:bodyPr wrap="square" lIns="48000" tIns="0" rIns="48000" bIns="48000" rtlCol="0" anchor="ctr" anchorCtr="0">
            <a:noAutofit/>
          </a:bodyPr>
          <a:lstStyle/>
          <a:p>
            <a:r>
              <a:rPr lang="en-ZA" sz="1600" dirty="0">
                <a:latin typeface="+mj-lt"/>
              </a:rPr>
              <a:t>Systemic shortages in health professionals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3103026-9A50-90AB-55AF-E24B71DC642F}"/>
              </a:ext>
            </a:extLst>
          </p:cNvPr>
          <p:cNvSpPr txBox="1"/>
          <p:nvPr/>
        </p:nvSpPr>
        <p:spPr>
          <a:xfrm>
            <a:off x="1418799" y="5428439"/>
            <a:ext cx="3314583" cy="624000"/>
          </a:xfrm>
          <a:prstGeom prst="rect">
            <a:avLst/>
          </a:prstGeom>
          <a:noFill/>
        </p:spPr>
        <p:txBody>
          <a:bodyPr wrap="square" lIns="48000" tIns="0" rIns="48000" bIns="48000" rtlCol="0" anchor="ctr" anchorCtr="0">
            <a:noAutofit/>
          </a:bodyPr>
          <a:lstStyle/>
          <a:p>
            <a:r>
              <a:rPr lang="en-ZA" sz="1600" dirty="0">
                <a:latin typeface="+mj-lt"/>
              </a:rPr>
              <a:t>Fee for service reimbursement incentivises utilisation increases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3B86990-12FE-133D-8E3F-4B25A3505C0E}"/>
              </a:ext>
            </a:extLst>
          </p:cNvPr>
          <p:cNvSpPr txBox="1"/>
          <p:nvPr/>
        </p:nvSpPr>
        <p:spPr>
          <a:xfrm>
            <a:off x="5561984" y="1572749"/>
            <a:ext cx="6244254" cy="617855"/>
          </a:xfrm>
          <a:prstGeom prst="rect">
            <a:avLst/>
          </a:prstGeom>
          <a:noFill/>
        </p:spPr>
        <p:txBody>
          <a:bodyPr wrap="square" lIns="48000" tIns="0" rIns="48000" bIns="48000" rtlCol="0" anchor="ctr" anchorCtr="0">
            <a:spAutoFit/>
          </a:bodyPr>
          <a:lstStyle/>
          <a:p>
            <a:pPr marL="239178" indent="-239178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ZA" sz="1600" dirty="0">
                <a:latin typeface="+mj-lt"/>
              </a:rPr>
              <a:t>Increase in lifestyle diseases</a:t>
            </a:r>
          </a:p>
          <a:p>
            <a:pPr marL="239178" indent="-239178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ZA" sz="1600" dirty="0">
                <a:latin typeface="+mj-lt"/>
              </a:rPr>
              <a:t>Ageing population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23CD110-E033-D91E-FA59-25CE5BD6DACA}"/>
              </a:ext>
            </a:extLst>
          </p:cNvPr>
          <p:cNvSpPr txBox="1"/>
          <p:nvPr/>
        </p:nvSpPr>
        <p:spPr>
          <a:xfrm>
            <a:off x="5561984" y="2697705"/>
            <a:ext cx="6244254" cy="941021"/>
          </a:xfrm>
          <a:prstGeom prst="rect">
            <a:avLst/>
          </a:prstGeom>
          <a:noFill/>
        </p:spPr>
        <p:txBody>
          <a:bodyPr wrap="square" lIns="48000" tIns="0" rIns="48000" bIns="48000" rtlCol="0" anchor="ctr" anchorCtr="0">
            <a:spAutoFit/>
          </a:bodyPr>
          <a:lstStyle/>
          <a:p>
            <a:pPr marL="239178" indent="-239178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ZA" sz="1600" dirty="0">
                <a:latin typeface="+mj-lt"/>
              </a:rPr>
              <a:t>New technologies more expensive</a:t>
            </a:r>
          </a:p>
          <a:p>
            <a:pPr marL="239178" indent="-239178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ZA" sz="1600" dirty="0">
                <a:latin typeface="+mj-lt"/>
              </a:rPr>
              <a:t>Allow for earlier diagnosis and more aggressive treatment</a:t>
            </a:r>
          </a:p>
          <a:p>
            <a:pPr marL="239178" indent="-239178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ZA" sz="1600" dirty="0">
                <a:latin typeface="+mj-lt"/>
              </a:rPr>
              <a:t>Enable people to live longer and need medical care for longer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D2E4677-2FE5-6C98-774B-51818F7CFDEE}"/>
              </a:ext>
            </a:extLst>
          </p:cNvPr>
          <p:cNvSpPr txBox="1"/>
          <p:nvPr/>
        </p:nvSpPr>
        <p:spPr>
          <a:xfrm>
            <a:off x="5561984" y="4307408"/>
            <a:ext cx="6244254" cy="294690"/>
          </a:xfrm>
          <a:prstGeom prst="rect">
            <a:avLst/>
          </a:prstGeom>
          <a:noFill/>
        </p:spPr>
        <p:txBody>
          <a:bodyPr wrap="square" lIns="48000" tIns="0" rIns="48000" bIns="48000" rtlCol="0" anchor="ctr" anchorCtr="0">
            <a:spAutoFit/>
          </a:bodyPr>
          <a:lstStyle/>
          <a:p>
            <a:pPr marL="239178" indent="-239178">
              <a:buFont typeface="Wingdings" panose="05000000000000000000" pitchFamily="2" charset="2"/>
              <a:buChar char="§"/>
            </a:pPr>
            <a:r>
              <a:rPr lang="en-ZA" sz="1600" dirty="0">
                <a:latin typeface="+mj-lt"/>
              </a:rPr>
              <a:t>Increased demand drives up costs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6CDBF1B-C551-01FD-A499-7ED39AE559A7}"/>
              </a:ext>
            </a:extLst>
          </p:cNvPr>
          <p:cNvSpPr txBox="1"/>
          <p:nvPr/>
        </p:nvSpPr>
        <p:spPr>
          <a:xfrm>
            <a:off x="5561984" y="5432364"/>
            <a:ext cx="6244254" cy="617855"/>
          </a:xfrm>
          <a:prstGeom prst="rect">
            <a:avLst/>
          </a:prstGeom>
          <a:noFill/>
        </p:spPr>
        <p:txBody>
          <a:bodyPr wrap="square" lIns="48000" tIns="0" rIns="48000" bIns="48000" rtlCol="0" anchor="ctr" anchorCtr="0">
            <a:spAutoFit/>
          </a:bodyPr>
          <a:lstStyle/>
          <a:p>
            <a:pPr marL="239178" indent="-239178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ZA" sz="1600" dirty="0">
                <a:latin typeface="+mj-lt"/>
              </a:rPr>
              <a:t>Fee for service </a:t>
            </a:r>
          </a:p>
          <a:p>
            <a:pPr marL="239178" indent="-239178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ZA" sz="1600" dirty="0">
                <a:latin typeface="+mj-lt"/>
              </a:rPr>
              <a:t>Defensive medicine</a:t>
            </a:r>
          </a:p>
        </p:txBody>
      </p:sp>
      <p:sp>
        <p:nvSpPr>
          <p:cNvPr id="29" name="Isosceles Triangle 28">
            <a:extLst>
              <a:ext uri="{FF2B5EF4-FFF2-40B4-BE49-F238E27FC236}">
                <a16:creationId xmlns:a16="http://schemas.microsoft.com/office/drawing/2014/main" id="{668F36FA-A3EE-AEC0-1EC1-55D00314CCA2}"/>
              </a:ext>
            </a:extLst>
          </p:cNvPr>
          <p:cNvSpPr/>
          <p:nvPr/>
        </p:nvSpPr>
        <p:spPr>
          <a:xfrm rot="5400000">
            <a:off x="4911801" y="1804613"/>
            <a:ext cx="527538" cy="154128"/>
          </a:xfrm>
          <a:prstGeom prst="triangl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30" name="Isosceles Triangle 29">
            <a:extLst>
              <a:ext uri="{FF2B5EF4-FFF2-40B4-BE49-F238E27FC236}">
                <a16:creationId xmlns:a16="http://schemas.microsoft.com/office/drawing/2014/main" id="{8B9E411F-F93D-CD21-8F6E-27193A7F0538}"/>
              </a:ext>
            </a:extLst>
          </p:cNvPr>
          <p:cNvSpPr/>
          <p:nvPr/>
        </p:nvSpPr>
        <p:spPr>
          <a:xfrm rot="5400000">
            <a:off x="4911801" y="3091151"/>
            <a:ext cx="527538" cy="154128"/>
          </a:xfrm>
          <a:prstGeom prst="triangl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31" name="Isosceles Triangle 30">
            <a:extLst>
              <a:ext uri="{FF2B5EF4-FFF2-40B4-BE49-F238E27FC236}">
                <a16:creationId xmlns:a16="http://schemas.microsoft.com/office/drawing/2014/main" id="{686C19DF-2536-EF94-C45D-EAA593DBCEE6}"/>
              </a:ext>
            </a:extLst>
          </p:cNvPr>
          <p:cNvSpPr/>
          <p:nvPr/>
        </p:nvSpPr>
        <p:spPr>
          <a:xfrm rot="5400000">
            <a:off x="4911801" y="4377689"/>
            <a:ext cx="527538" cy="154128"/>
          </a:xfrm>
          <a:prstGeom prst="triangl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32" name="Isosceles Triangle 31">
            <a:extLst>
              <a:ext uri="{FF2B5EF4-FFF2-40B4-BE49-F238E27FC236}">
                <a16:creationId xmlns:a16="http://schemas.microsoft.com/office/drawing/2014/main" id="{BDA0A045-2EF0-0378-3366-8EE2C0892527}"/>
              </a:ext>
            </a:extLst>
          </p:cNvPr>
          <p:cNvSpPr/>
          <p:nvPr/>
        </p:nvSpPr>
        <p:spPr>
          <a:xfrm rot="5400000">
            <a:off x="4911801" y="5664227"/>
            <a:ext cx="527538" cy="154128"/>
          </a:xfrm>
          <a:prstGeom prst="triangl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73730" name="Title 1"/>
          <p:cNvSpPr>
            <a:spLocks noGrp="1"/>
          </p:cNvSpPr>
          <p:nvPr>
            <p:ph type="title"/>
          </p:nvPr>
        </p:nvSpPr>
        <p:spPr>
          <a:xfrm>
            <a:off x="388936" y="388938"/>
            <a:ext cx="11417302" cy="342584"/>
          </a:xfrm>
        </p:spPr>
        <p:txBody>
          <a:bodyPr>
            <a:normAutofit/>
          </a:bodyPr>
          <a:lstStyle/>
          <a:p>
            <a:r>
              <a:rPr lang="en-US" dirty="0"/>
              <a:t>Factors driving medical inflation</a:t>
            </a:r>
          </a:p>
        </p:txBody>
      </p:sp>
      <p:sp>
        <p:nvSpPr>
          <p:cNvPr id="1032" name="AutoShape 8" descr="https://encrypted-tbn0.google.com/images?q=tbn:ANd9GcSKG18jFWkzWk2Bgqb27Vd9udJrGAdKxeCo9Gg8_PT2uIYJjk3q"/>
          <p:cNvSpPr>
            <a:spLocks noChangeAspect="1" noChangeArrowheads="1"/>
          </p:cNvSpPr>
          <p:nvPr/>
        </p:nvSpPr>
        <p:spPr bwMode="auto">
          <a:xfrm>
            <a:off x="1679576" y="-457200"/>
            <a:ext cx="1914525" cy="9525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>
              <a:solidFill>
                <a:srgbClr val="004B8D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48488122-D6F4-22FC-BEC8-0B2E5C9509AC}"/>
              </a:ext>
            </a:extLst>
          </p:cNvPr>
          <p:cNvGrpSpPr/>
          <p:nvPr/>
        </p:nvGrpSpPr>
        <p:grpSpPr>
          <a:xfrm>
            <a:off x="392809" y="1756126"/>
            <a:ext cx="11413429" cy="64451"/>
            <a:chOff x="392809" y="1756126"/>
            <a:chExt cx="11413429" cy="64451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1"/>
          </a:gradFill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3428483-11B5-B9B6-DAB4-CFA1B2410DE1}"/>
                </a:ext>
              </a:extLst>
            </p:cNvPr>
            <p:cNvSpPr/>
            <p:nvPr/>
          </p:nvSpPr>
          <p:spPr>
            <a:xfrm>
              <a:off x="392809" y="1756126"/>
              <a:ext cx="5604258" cy="6445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2A1C1EE3-444E-EB30-EA1C-97919AC3CB3B}"/>
                </a:ext>
              </a:extLst>
            </p:cNvPr>
            <p:cNvSpPr/>
            <p:nvPr/>
          </p:nvSpPr>
          <p:spPr>
            <a:xfrm>
              <a:off x="6201980" y="1756126"/>
              <a:ext cx="5604258" cy="6445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</p:grpSp>
      <p:sp>
        <p:nvSpPr>
          <p:cNvPr id="14" name="Rounded Rectangle 11">
            <a:extLst>
              <a:ext uri="{FF2B5EF4-FFF2-40B4-BE49-F238E27FC236}">
                <a16:creationId xmlns:a16="http://schemas.microsoft.com/office/drawing/2014/main" id="{836A15AB-32F3-B290-D9C9-AE945411EB21}"/>
              </a:ext>
            </a:extLst>
          </p:cNvPr>
          <p:cNvSpPr/>
          <p:nvPr/>
        </p:nvSpPr>
        <p:spPr>
          <a:xfrm rot="10800000" flipH="1">
            <a:off x="388939" y="1908614"/>
            <a:ext cx="5604258" cy="4448347"/>
          </a:xfrm>
          <a:prstGeom prst="round2SameRect">
            <a:avLst>
              <a:gd name="adj1" fmla="val 5857"/>
              <a:gd name="adj2" fmla="val 0"/>
            </a:avLst>
          </a:prstGeom>
          <a:gradFill>
            <a:gsLst>
              <a:gs pos="0">
                <a:srgbClr val="FFFFFF"/>
              </a:gs>
              <a:gs pos="100000">
                <a:srgbClr val="FFFFFF">
                  <a:lumMod val="95000"/>
                </a:srgbClr>
              </a:gs>
            </a:gsLst>
            <a:lin ang="5400000" scaled="1"/>
          </a:gradFill>
          <a:ln w="12700">
            <a:solidFill>
              <a:srgbClr val="FFFFFF"/>
            </a:solidFill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txBody>
          <a:bodyPr wrap="square" lIns="36000" tIns="36000" rIns="36000" bIns="36000" rtlCol="0" anchor="ctr" anchorCtr="0">
            <a:noAutofit/>
          </a:bodyPr>
          <a:lstStyle/>
          <a:p>
            <a:pPr algn="ctr" defTabSz="457200"/>
            <a:endParaRPr lang="en-US" sz="1600" b="1" kern="0">
              <a:solidFill>
                <a:srgbClr val="333333"/>
              </a:solidFill>
              <a:latin typeface="+mj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E17130E-F28F-C868-E4A0-B7C0BA5BA136}"/>
              </a:ext>
            </a:extLst>
          </p:cNvPr>
          <p:cNvSpPr txBox="1"/>
          <p:nvPr/>
        </p:nvSpPr>
        <p:spPr>
          <a:xfrm>
            <a:off x="388938" y="1236699"/>
            <a:ext cx="5604258" cy="519427"/>
          </a:xfrm>
          <a:prstGeom prst="round2SameRect">
            <a:avLst/>
          </a:prstGeom>
          <a:gradFill>
            <a:gsLst>
              <a:gs pos="0">
                <a:srgbClr val="FFFFFF"/>
              </a:gs>
              <a:gs pos="100000">
                <a:srgbClr val="FFFFFF">
                  <a:lumMod val="95000"/>
                </a:srgbClr>
              </a:gs>
            </a:gsLst>
            <a:lin ang="5400000" scaled="1"/>
          </a:gradFill>
          <a:ln w="12700">
            <a:solidFill>
              <a:srgbClr val="FFFFFF"/>
            </a:solidFill>
          </a:ln>
          <a:effectLst>
            <a:outerShdw blurRad="50800" dist="38100" dir="2700000" algn="tl" rotWithShape="0">
              <a:schemeClr val="bg1">
                <a:lumMod val="75000"/>
                <a:alpha val="40000"/>
              </a:schemeClr>
            </a:outerShdw>
          </a:effectLst>
        </p:spPr>
        <p:txBody>
          <a:bodyPr wrap="square" lIns="0" tIns="36000" rIns="0" bIns="36000" rtlCol="0" anchor="ctr" anchorCtr="0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i="0" u="none" strike="noStrike" kern="0" cap="none" spc="50" normalizeH="0" noProof="0" dirty="0">
                <a:ln>
                  <a:noFill/>
                </a:ln>
                <a:effectLst/>
                <a:uLnTx/>
                <a:uFillTx/>
                <a:latin typeface="+mj-lt"/>
              </a:rPr>
              <a:t>MEDICAL INFLATION (2023)</a:t>
            </a:r>
          </a:p>
        </p:txBody>
      </p:sp>
      <p:sp>
        <p:nvSpPr>
          <p:cNvPr id="16" name="Rounded Rectangle 11">
            <a:extLst>
              <a:ext uri="{FF2B5EF4-FFF2-40B4-BE49-F238E27FC236}">
                <a16:creationId xmlns:a16="http://schemas.microsoft.com/office/drawing/2014/main" id="{E65E2BA7-9C3C-ED7C-ACB6-91CFD5916FF7}"/>
              </a:ext>
            </a:extLst>
          </p:cNvPr>
          <p:cNvSpPr/>
          <p:nvPr/>
        </p:nvSpPr>
        <p:spPr>
          <a:xfrm rot="10800000" flipH="1">
            <a:off x="6201978" y="1908614"/>
            <a:ext cx="5604258" cy="4448347"/>
          </a:xfrm>
          <a:prstGeom prst="round2SameRect">
            <a:avLst>
              <a:gd name="adj1" fmla="val 8173"/>
              <a:gd name="adj2" fmla="val 0"/>
            </a:avLst>
          </a:prstGeom>
          <a:gradFill>
            <a:gsLst>
              <a:gs pos="0">
                <a:srgbClr val="FFFFFF"/>
              </a:gs>
              <a:gs pos="100000">
                <a:srgbClr val="FFFFFF">
                  <a:lumMod val="95000"/>
                </a:srgbClr>
              </a:gs>
            </a:gsLst>
            <a:lin ang="5400000" scaled="1"/>
          </a:gradFill>
          <a:ln w="12700">
            <a:solidFill>
              <a:srgbClr val="FFFFFF"/>
            </a:solidFill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txBody>
          <a:bodyPr wrap="square" lIns="0" tIns="36000" rIns="0" bIns="36000" rtlCol="0" anchor="ctr" anchorCtr="0">
            <a:noAutofit/>
          </a:bodyPr>
          <a:lstStyle/>
          <a:p>
            <a:pPr algn="ctr" defTabSz="457200"/>
            <a:endParaRPr lang="en-US" sz="1600" b="1" kern="0"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D1390D8-302A-D189-4D81-FE347A70B089}"/>
              </a:ext>
            </a:extLst>
          </p:cNvPr>
          <p:cNvSpPr txBox="1"/>
          <p:nvPr/>
        </p:nvSpPr>
        <p:spPr>
          <a:xfrm>
            <a:off x="6201978" y="1236699"/>
            <a:ext cx="5604258" cy="519427"/>
          </a:xfrm>
          <a:prstGeom prst="round2SameRect">
            <a:avLst/>
          </a:prstGeom>
          <a:gradFill>
            <a:gsLst>
              <a:gs pos="0">
                <a:srgbClr val="FFFFFF"/>
              </a:gs>
              <a:gs pos="100000">
                <a:srgbClr val="FFFFFF">
                  <a:lumMod val="95000"/>
                </a:srgbClr>
              </a:gs>
            </a:gsLst>
            <a:lin ang="5400000" scaled="1"/>
          </a:gradFill>
          <a:ln w="12700">
            <a:solidFill>
              <a:srgbClr val="FFFFFF"/>
            </a:solidFill>
          </a:ln>
          <a:effectLst>
            <a:outerShdw blurRad="50800" dist="38100" dir="2700000" algn="tl" rotWithShape="0">
              <a:schemeClr val="bg1">
                <a:lumMod val="75000"/>
                <a:alpha val="40000"/>
              </a:schemeClr>
            </a:outerShdw>
          </a:effectLst>
        </p:spPr>
        <p:txBody>
          <a:bodyPr wrap="square" lIns="0" tIns="36000" rIns="0" bIns="36000" rtlCol="0" anchor="ctr" anchorCtr="0">
            <a:noAutofit/>
          </a:bodyPr>
          <a:lstStyle/>
          <a:p>
            <a:pPr algn="ctr" defTabSz="457200">
              <a:defRPr/>
            </a:pPr>
            <a:r>
              <a:rPr lang="en-US" sz="1600" kern="0" spc="50" dirty="0">
                <a:latin typeface="+mj-lt"/>
              </a:rPr>
              <a:t>DRIVERS OF THE MEDICAL INFLATION DIFFERENTIAL</a:t>
            </a:r>
          </a:p>
        </p:txBody>
      </p:sp>
      <p:graphicFrame>
        <p:nvGraphicFramePr>
          <p:cNvPr id="19" name="Chart 18"/>
          <p:cNvGraphicFramePr/>
          <p:nvPr/>
        </p:nvGraphicFramePr>
        <p:xfrm>
          <a:off x="392810" y="1888177"/>
          <a:ext cx="5604257" cy="44892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936" y="388938"/>
            <a:ext cx="11417302" cy="342584"/>
          </a:xfrm>
        </p:spPr>
        <p:txBody>
          <a:bodyPr>
            <a:noAutofit/>
          </a:bodyPr>
          <a:lstStyle/>
          <a:p>
            <a:r>
              <a:rPr lang="en-ZA" dirty="0"/>
              <a:t>Utilisation is the key driver of the healthcare </a:t>
            </a:r>
            <a:br>
              <a:rPr lang="en-ZA" dirty="0"/>
            </a:br>
            <a:r>
              <a:rPr lang="en-ZA" dirty="0"/>
              <a:t>inflation differential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half" idx="4294967295"/>
          </p:nvPr>
        </p:nvSpPr>
        <p:spPr>
          <a:xfrm>
            <a:off x="6201980" y="1911518"/>
            <a:ext cx="5597210" cy="4473575"/>
          </a:xfrm>
        </p:spPr>
        <p:txBody>
          <a:bodyPr vert="horz" lIns="180000" tIns="180000" rIns="91440" bIns="0" rtlCol="0">
            <a:normAutofit/>
          </a:bodyPr>
          <a:lstStyle/>
          <a:p>
            <a: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ZA" b="1" dirty="0"/>
              <a:t>Supply-side:</a:t>
            </a:r>
          </a:p>
          <a:p>
            <a: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ZA" dirty="0"/>
              <a:t>Fee for service system</a:t>
            </a:r>
          </a:p>
          <a:p>
            <a: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ZA" dirty="0"/>
              <a:t>Undersupply of doctors</a:t>
            </a:r>
          </a:p>
          <a:p>
            <a: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ZA" dirty="0"/>
              <a:t>New technology and procedures</a:t>
            </a:r>
          </a:p>
          <a:p>
            <a: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ZA" dirty="0"/>
              <a:t>New hospitals</a:t>
            </a:r>
          </a:p>
          <a:p>
            <a: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endParaRPr lang="en-ZA" dirty="0"/>
          </a:p>
          <a:p>
            <a: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ZA" b="1" dirty="0"/>
              <a:t>Demand-side :</a:t>
            </a:r>
          </a:p>
          <a:p>
            <a: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ZA" dirty="0"/>
              <a:t>Adverse selection</a:t>
            </a:r>
          </a:p>
          <a:p>
            <a: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ZA" dirty="0"/>
              <a:t>Increased disease burden</a:t>
            </a:r>
          </a:p>
          <a:p>
            <a: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ZA" dirty="0"/>
              <a:t>Ageing</a:t>
            </a:r>
          </a:p>
        </p:txBody>
      </p:sp>
      <p:grpSp>
        <p:nvGrpSpPr>
          <p:cNvPr id="4" name="Group 23"/>
          <p:cNvGrpSpPr/>
          <p:nvPr/>
        </p:nvGrpSpPr>
        <p:grpSpPr>
          <a:xfrm>
            <a:off x="1044977" y="2340004"/>
            <a:ext cx="690048" cy="1178188"/>
            <a:chOff x="3071678" y="2277298"/>
            <a:chExt cx="835548" cy="1463040"/>
          </a:xfrm>
        </p:grpSpPr>
        <p:cxnSp>
          <p:nvCxnSpPr>
            <p:cNvPr id="12" name="Straight Arrow Connector 11"/>
            <p:cNvCxnSpPr/>
            <p:nvPr/>
          </p:nvCxnSpPr>
          <p:spPr>
            <a:xfrm rot="5400000">
              <a:off x="2758726" y="3008024"/>
              <a:ext cx="1463040" cy="1588"/>
            </a:xfrm>
            <a:prstGeom prst="straightConnector1">
              <a:avLst/>
            </a:prstGeom>
            <a:ln w="19050">
              <a:solidFill>
                <a:schemeClr val="tx2"/>
              </a:solidFill>
              <a:prstDash val="sysDot"/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3071678" y="2883544"/>
              <a:ext cx="835548" cy="382189"/>
            </a:xfrm>
            <a:prstGeom prst="rect">
              <a:avLst/>
            </a:prstGeom>
            <a:solidFill>
              <a:srgbClr val="F9F9F9"/>
            </a:solidFill>
          </p:spPr>
          <p:txBody>
            <a:bodyPr wrap="square" rtlCol="0" anchor="ctr" anchorCtr="0">
              <a:spAutoFit/>
            </a:bodyPr>
            <a:lstStyle/>
            <a:p>
              <a:pPr algn="ctr"/>
              <a:r>
                <a:rPr lang="en-US" sz="1400" b="1" dirty="0"/>
                <a:t>3%</a:t>
              </a: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2828870" y="2032227"/>
            <a:ext cx="7243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400" b="1" dirty="0"/>
              <a:t>8.2%</a:t>
            </a:r>
          </a:p>
        </p:txBody>
      </p:sp>
    </p:spTree>
    <p:extLst>
      <p:ext uri="{BB962C8B-B14F-4D97-AF65-F5344CB8AC3E}">
        <p14:creationId xmlns:p14="http://schemas.microsoft.com/office/powerpoint/2010/main" val="1620603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6C08AB05-D386-91F8-CF7D-F02486654B2D}"/>
              </a:ext>
            </a:extLst>
          </p:cNvPr>
          <p:cNvSpPr/>
          <p:nvPr/>
        </p:nvSpPr>
        <p:spPr>
          <a:xfrm>
            <a:off x="392809" y="2203010"/>
            <a:ext cx="11413429" cy="6445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17" name="Rounded Rectangle 11">
            <a:extLst>
              <a:ext uri="{FF2B5EF4-FFF2-40B4-BE49-F238E27FC236}">
                <a16:creationId xmlns:a16="http://schemas.microsoft.com/office/drawing/2014/main" id="{4565F151-2248-7651-88E8-184CA4CB267B}"/>
              </a:ext>
            </a:extLst>
          </p:cNvPr>
          <p:cNvSpPr/>
          <p:nvPr/>
        </p:nvSpPr>
        <p:spPr>
          <a:xfrm rot="10800000" flipH="1">
            <a:off x="392807" y="2355497"/>
            <a:ext cx="11413429" cy="3894050"/>
          </a:xfrm>
          <a:prstGeom prst="round2SameRect">
            <a:avLst>
              <a:gd name="adj1" fmla="val 8173"/>
              <a:gd name="adj2" fmla="val 0"/>
            </a:avLst>
          </a:prstGeom>
          <a:gradFill>
            <a:gsLst>
              <a:gs pos="0">
                <a:srgbClr val="FFFFFF"/>
              </a:gs>
              <a:gs pos="100000">
                <a:srgbClr val="FFFFFF">
                  <a:lumMod val="95000"/>
                </a:srgbClr>
              </a:gs>
            </a:gsLst>
            <a:lin ang="5400000" scaled="1"/>
          </a:gradFill>
          <a:ln w="12700">
            <a:solidFill>
              <a:srgbClr val="FFFFFF"/>
            </a:solidFill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txBody>
          <a:bodyPr wrap="square" lIns="0" tIns="36000" rIns="0" bIns="36000" rtlCol="0" anchor="ctr" anchorCtr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1" i="0" u="none" strike="noStrike" kern="0" cap="none" spc="0" normalizeH="0" baseline="0" noProof="0">
              <a:ln>
                <a:noFill/>
              </a:ln>
              <a:solidFill>
                <a:srgbClr val="292B2C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50FD348-AAD6-A4CF-B454-C1CD3E6C6CBB}"/>
              </a:ext>
            </a:extLst>
          </p:cNvPr>
          <p:cNvSpPr txBox="1"/>
          <p:nvPr/>
        </p:nvSpPr>
        <p:spPr>
          <a:xfrm>
            <a:off x="392807" y="1683583"/>
            <a:ext cx="11413429" cy="519427"/>
          </a:xfrm>
          <a:prstGeom prst="round2SameRect">
            <a:avLst/>
          </a:prstGeom>
          <a:gradFill>
            <a:gsLst>
              <a:gs pos="0">
                <a:srgbClr val="FFFFFF"/>
              </a:gs>
              <a:gs pos="100000">
                <a:srgbClr val="FFFFFF">
                  <a:lumMod val="95000"/>
                </a:srgbClr>
              </a:gs>
            </a:gsLst>
            <a:lin ang="5400000" scaled="1"/>
          </a:gradFill>
          <a:ln w="12700">
            <a:solidFill>
              <a:srgbClr val="FFFFFF"/>
            </a:solidFill>
          </a:ln>
          <a:effectLst>
            <a:outerShdw blurRad="50800" dist="38100" dir="2700000" algn="tl" rotWithShape="0">
              <a:schemeClr val="bg1">
                <a:lumMod val="75000"/>
                <a:alpha val="40000"/>
              </a:schemeClr>
            </a:outerShdw>
          </a:effectLst>
        </p:spPr>
        <p:txBody>
          <a:bodyPr wrap="square" lIns="36000" tIns="36000" rIns="36000" bIns="36000" rtlCol="0" anchor="ctr" anchorCtr="0">
            <a:noAutofit/>
          </a:bodyPr>
          <a:lstStyle/>
          <a:p>
            <a:pPr algn="ctr" defTabSz="457200">
              <a:defRPr/>
            </a:pPr>
            <a:r>
              <a:rPr lang="en-US" sz="1600" kern="0" dirty="0">
                <a:solidFill>
                  <a:srgbClr val="292B2C"/>
                </a:solidFill>
                <a:latin typeface="Open Sans"/>
              </a:rPr>
              <a:t>ONCOLOGY EXPENDITURE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292B2C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 PLPM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A074E94-ACAA-1746-FBDD-0CFD580398CC}"/>
              </a:ext>
            </a:extLst>
          </p:cNvPr>
          <p:cNvSpPr txBox="1"/>
          <p:nvPr/>
        </p:nvSpPr>
        <p:spPr>
          <a:xfrm>
            <a:off x="392809" y="1195583"/>
            <a:ext cx="1141342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gradFill flip="none" rotWithShape="1">
                  <a:gsLst>
                    <a:gs pos="0">
                      <a:srgbClr val="1EBEAA"/>
                    </a:gs>
                    <a:gs pos="100000">
                      <a:srgbClr val="3D45E0"/>
                    </a:gs>
                  </a:gsLst>
                  <a:lin ang="0" scaled="1"/>
                  <a:tileRect/>
                </a:gradFill>
                <a:effectLst/>
                <a:uLnTx/>
                <a:uFillTx/>
                <a:latin typeface="Open Sans"/>
                <a:ea typeface="+mn-ea"/>
                <a:cs typeface="+mn-cs"/>
              </a:rPr>
              <a:t>Impact of new specialty drugs on healthcare costs 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gradFill flip="none" rotWithShape="1">
                <a:gsLst>
                  <a:gs pos="0">
                    <a:srgbClr val="1EBEAA"/>
                  </a:gs>
                  <a:gs pos="100000">
                    <a:srgbClr val="3D45E0"/>
                  </a:gs>
                </a:gsLst>
                <a:lin ang="0" scaled="1"/>
                <a:tileRect/>
              </a:gra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936" y="388938"/>
            <a:ext cx="11417302" cy="342584"/>
          </a:xfrm>
        </p:spPr>
        <p:txBody>
          <a:bodyPr>
            <a:noAutofit/>
          </a:bodyPr>
          <a:lstStyle/>
          <a:p>
            <a:r>
              <a:rPr lang="en-US" dirty="0"/>
              <a:t>An increasing disease burden and new technologies continue to </a:t>
            </a:r>
            <a:br>
              <a:rPr lang="en-US" dirty="0"/>
            </a:br>
            <a:r>
              <a:rPr lang="en-US" dirty="0"/>
              <a:t>drive the escalation in healthcare costs</a:t>
            </a:r>
            <a:endParaRPr lang="en-GB" dirty="0"/>
          </a:p>
        </p:txBody>
      </p:sp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FDE18194-C7CD-490D-A7C4-AB83DE4F1D46}"/>
              </a:ext>
            </a:extLst>
          </p:cNvPr>
          <p:cNvGraphicFramePr/>
          <p:nvPr/>
        </p:nvGraphicFramePr>
        <p:xfrm>
          <a:off x="392809" y="2355498"/>
          <a:ext cx="11413429" cy="37828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936" y="388938"/>
            <a:ext cx="11417302" cy="342584"/>
          </a:xfrm>
        </p:spPr>
        <p:txBody>
          <a:bodyPr/>
          <a:lstStyle/>
          <a:p>
            <a:r>
              <a:rPr lang="en-ZA" dirty="0"/>
              <a:t>How much does a renal dialysis </a:t>
            </a:r>
            <a:br>
              <a:rPr lang="en-ZA" dirty="0"/>
            </a:br>
            <a:r>
              <a:rPr lang="en-ZA" dirty="0"/>
              <a:t>patient cost the scheme Each year?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7126B5F3-0BEF-3B6D-6925-07B1BE03D2E3}"/>
              </a:ext>
            </a:extLst>
          </p:cNvPr>
          <p:cNvGrpSpPr/>
          <p:nvPr/>
        </p:nvGrpSpPr>
        <p:grpSpPr>
          <a:xfrm>
            <a:off x="832805" y="1576354"/>
            <a:ext cx="4968552" cy="792088"/>
            <a:chOff x="1703512" y="1628800"/>
            <a:chExt cx="4968552" cy="792088"/>
          </a:xfrm>
        </p:grpSpPr>
        <p:sp>
          <p:nvSpPr>
            <p:cNvPr id="10" name="Rounded Rectangle 9"/>
            <p:cNvSpPr/>
            <p:nvPr/>
          </p:nvSpPr>
          <p:spPr bwMode="auto">
            <a:xfrm>
              <a:off x="1703512" y="1628800"/>
              <a:ext cx="4968552" cy="792088"/>
            </a:xfrm>
            <a:prstGeom prst="roundRect">
              <a:avLst/>
            </a:prstGeom>
            <a:gradFill>
              <a:gsLst>
                <a:gs pos="0">
                  <a:srgbClr val="FFFFFF"/>
                </a:gs>
                <a:gs pos="100000">
                  <a:srgbClr val="FFFFFF">
                    <a:lumMod val="95000"/>
                  </a:srgbClr>
                </a:gs>
              </a:gsLst>
              <a:lin ang="5400000" scaled="1"/>
            </a:gradFill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 lIns="36000" tIns="36000" rIns="36000" bIns="36000" rtlCol="0" anchor="ctr" anchorCtr="0">
              <a:noAutofit/>
            </a:bodyPr>
            <a:lstStyle/>
            <a:p>
              <a:pPr algn="ctr" defTabSz="457200"/>
              <a:endParaRPr lang="en-ZA" sz="1600" b="1" kern="0">
                <a:solidFill>
                  <a:srgbClr val="333333"/>
                </a:solidFill>
                <a:latin typeface="+mj-lt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639616" y="1824789"/>
              <a:ext cx="21602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ZA" sz="2000" dirty="0">
                  <a:solidFill>
                    <a:srgbClr val="666666"/>
                  </a:solidFill>
                </a:rPr>
                <a:t>R100 000</a:t>
              </a:r>
            </a:p>
          </p:txBody>
        </p:sp>
        <p:sp>
          <p:nvSpPr>
            <p:cNvPr id="31" name="Rounded Rectangle 11">
              <a:extLst>
                <a:ext uri="{FF2B5EF4-FFF2-40B4-BE49-F238E27FC236}">
                  <a16:creationId xmlns:a16="http://schemas.microsoft.com/office/drawing/2014/main" id="{8CE612D4-82DD-8EF6-2822-795E76F13D52}"/>
                </a:ext>
              </a:extLst>
            </p:cNvPr>
            <p:cNvSpPr/>
            <p:nvPr/>
          </p:nvSpPr>
          <p:spPr>
            <a:xfrm flipH="1">
              <a:off x="1807911" y="1697855"/>
              <a:ext cx="653978" cy="65397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txBody>
            <a:bodyPr wrap="square" lIns="36000" tIns="36000" rIns="36000" bIns="72000" rtlCol="0" anchor="ctr" anchorCtr="0">
              <a:noAutofit/>
            </a:bodyPr>
            <a:lstStyle/>
            <a:p>
              <a:pPr algn="ctr" defTabSz="457200"/>
              <a:r>
                <a:rPr lang="en-US" sz="2800" b="1" kern="0" dirty="0">
                  <a:solidFill>
                    <a:schemeClr val="tx2"/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+mj-lt"/>
                </a:rPr>
                <a:t>a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89FF98F3-77EC-0918-710F-FCF4BC818947}"/>
              </a:ext>
            </a:extLst>
          </p:cNvPr>
          <p:cNvGrpSpPr/>
          <p:nvPr/>
        </p:nvGrpSpPr>
        <p:grpSpPr>
          <a:xfrm>
            <a:off x="832805" y="2776444"/>
            <a:ext cx="4968552" cy="792088"/>
            <a:chOff x="1703512" y="1628800"/>
            <a:chExt cx="4968552" cy="792088"/>
          </a:xfrm>
        </p:grpSpPr>
        <p:sp>
          <p:nvSpPr>
            <p:cNvPr id="35" name="Rounded Rectangle 9">
              <a:extLst>
                <a:ext uri="{FF2B5EF4-FFF2-40B4-BE49-F238E27FC236}">
                  <a16:creationId xmlns:a16="http://schemas.microsoft.com/office/drawing/2014/main" id="{B37ADF0B-0EF6-22F7-3667-49155CD83EE3}"/>
                </a:ext>
              </a:extLst>
            </p:cNvPr>
            <p:cNvSpPr/>
            <p:nvPr/>
          </p:nvSpPr>
          <p:spPr bwMode="auto">
            <a:xfrm>
              <a:off x="1703512" y="1628800"/>
              <a:ext cx="4968552" cy="792088"/>
            </a:xfrm>
            <a:prstGeom prst="roundRect">
              <a:avLst/>
            </a:prstGeom>
            <a:gradFill>
              <a:gsLst>
                <a:gs pos="0">
                  <a:srgbClr val="FFFFFF"/>
                </a:gs>
                <a:gs pos="100000">
                  <a:srgbClr val="FFFFFF">
                    <a:lumMod val="95000"/>
                  </a:srgbClr>
                </a:gs>
              </a:gsLst>
              <a:lin ang="5400000" scaled="1"/>
            </a:gradFill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 lIns="36000" tIns="36000" rIns="36000" bIns="36000" rtlCol="0" anchor="ctr" anchorCtr="0">
              <a:noAutofit/>
            </a:bodyPr>
            <a:lstStyle/>
            <a:p>
              <a:pPr algn="ctr" defTabSz="457200"/>
              <a:endParaRPr lang="en-ZA" sz="1600" b="1" kern="0">
                <a:solidFill>
                  <a:srgbClr val="333333"/>
                </a:solidFill>
                <a:latin typeface="+mj-lt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BE013A10-2F51-E520-767A-82C27084AC95}"/>
                </a:ext>
              </a:extLst>
            </p:cNvPr>
            <p:cNvSpPr txBox="1"/>
            <p:nvPr/>
          </p:nvSpPr>
          <p:spPr>
            <a:xfrm>
              <a:off x="2639616" y="1824789"/>
              <a:ext cx="21602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ZA" sz="2000" dirty="0">
                  <a:solidFill>
                    <a:srgbClr val="666666"/>
                  </a:solidFill>
                </a:rPr>
                <a:t>R300 000</a:t>
              </a:r>
            </a:p>
          </p:txBody>
        </p:sp>
        <p:sp>
          <p:nvSpPr>
            <p:cNvPr id="37" name="Rounded Rectangle 11">
              <a:extLst>
                <a:ext uri="{FF2B5EF4-FFF2-40B4-BE49-F238E27FC236}">
                  <a16:creationId xmlns:a16="http://schemas.microsoft.com/office/drawing/2014/main" id="{94A14180-A402-73F8-F19C-1FC6BF11BD71}"/>
                </a:ext>
              </a:extLst>
            </p:cNvPr>
            <p:cNvSpPr/>
            <p:nvPr/>
          </p:nvSpPr>
          <p:spPr>
            <a:xfrm flipH="1">
              <a:off x="1807911" y="1697855"/>
              <a:ext cx="653978" cy="65397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txBody>
            <a:bodyPr wrap="square" lIns="36000" tIns="36000" rIns="36000" bIns="0" rtlCol="0" anchor="ctr" anchorCtr="0">
              <a:noAutofit/>
            </a:bodyPr>
            <a:lstStyle/>
            <a:p>
              <a:pPr algn="ctr" defTabSz="457200"/>
              <a:r>
                <a:rPr lang="en-US" sz="2800" b="1" kern="0" dirty="0">
                  <a:solidFill>
                    <a:schemeClr val="tx2"/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+mj-lt"/>
                </a:rPr>
                <a:t>b</a:t>
              </a: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1731F14B-F889-4BA6-D5CF-4C09B92EF65D}"/>
              </a:ext>
            </a:extLst>
          </p:cNvPr>
          <p:cNvGrpSpPr/>
          <p:nvPr/>
        </p:nvGrpSpPr>
        <p:grpSpPr>
          <a:xfrm>
            <a:off x="832805" y="3976534"/>
            <a:ext cx="4968552" cy="792088"/>
            <a:chOff x="1703512" y="1628800"/>
            <a:chExt cx="4968552" cy="792088"/>
          </a:xfrm>
        </p:grpSpPr>
        <p:sp>
          <p:nvSpPr>
            <p:cNvPr id="39" name="Rounded Rectangle 9">
              <a:extLst>
                <a:ext uri="{FF2B5EF4-FFF2-40B4-BE49-F238E27FC236}">
                  <a16:creationId xmlns:a16="http://schemas.microsoft.com/office/drawing/2014/main" id="{2962C491-F06A-42D8-9B9E-9729D5013A03}"/>
                </a:ext>
              </a:extLst>
            </p:cNvPr>
            <p:cNvSpPr/>
            <p:nvPr/>
          </p:nvSpPr>
          <p:spPr bwMode="auto">
            <a:xfrm>
              <a:off x="1703512" y="1628800"/>
              <a:ext cx="4968552" cy="792088"/>
            </a:xfrm>
            <a:prstGeom prst="roundRect">
              <a:avLst/>
            </a:prstGeom>
            <a:gradFill>
              <a:gsLst>
                <a:gs pos="0">
                  <a:srgbClr val="FFFFFF"/>
                </a:gs>
                <a:gs pos="100000">
                  <a:srgbClr val="FFFFFF">
                    <a:lumMod val="95000"/>
                  </a:srgbClr>
                </a:gs>
              </a:gsLst>
              <a:lin ang="5400000" scaled="1"/>
            </a:gradFill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 lIns="36000" tIns="36000" rIns="36000" bIns="36000" rtlCol="0" anchor="ctr" anchorCtr="0">
              <a:noAutofit/>
            </a:bodyPr>
            <a:lstStyle/>
            <a:p>
              <a:pPr algn="ctr" defTabSz="457200"/>
              <a:endParaRPr lang="en-ZA" sz="1600" b="1" kern="0">
                <a:solidFill>
                  <a:srgbClr val="333333"/>
                </a:solidFill>
                <a:latin typeface="+mj-lt"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297F70DF-8C32-D398-2986-BF1FA39EC75A}"/>
                </a:ext>
              </a:extLst>
            </p:cNvPr>
            <p:cNvSpPr txBox="1"/>
            <p:nvPr/>
          </p:nvSpPr>
          <p:spPr>
            <a:xfrm>
              <a:off x="2639616" y="1824789"/>
              <a:ext cx="21602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ZA" sz="2000" dirty="0">
                  <a:solidFill>
                    <a:srgbClr val="666666"/>
                  </a:solidFill>
                </a:rPr>
                <a:t>R450 000</a:t>
              </a:r>
            </a:p>
          </p:txBody>
        </p:sp>
        <p:sp>
          <p:nvSpPr>
            <p:cNvPr id="41" name="Rounded Rectangle 11">
              <a:extLst>
                <a:ext uri="{FF2B5EF4-FFF2-40B4-BE49-F238E27FC236}">
                  <a16:creationId xmlns:a16="http://schemas.microsoft.com/office/drawing/2014/main" id="{A61A7DA1-EAD3-75F4-8713-E7CCA4E1D15A}"/>
                </a:ext>
              </a:extLst>
            </p:cNvPr>
            <p:cNvSpPr/>
            <p:nvPr/>
          </p:nvSpPr>
          <p:spPr>
            <a:xfrm flipH="1">
              <a:off x="1807911" y="1697855"/>
              <a:ext cx="653978" cy="65397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txBody>
            <a:bodyPr wrap="square" lIns="36000" tIns="36000" rIns="36000" bIns="72000" rtlCol="0" anchor="ctr" anchorCtr="0">
              <a:noAutofit/>
            </a:bodyPr>
            <a:lstStyle/>
            <a:p>
              <a:pPr algn="ctr" defTabSz="457200"/>
              <a:r>
                <a:rPr lang="en-US" sz="2800" b="1" kern="0" dirty="0">
                  <a:solidFill>
                    <a:schemeClr val="tx2"/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+mj-lt"/>
                </a:rPr>
                <a:t>c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AE18C75C-4D62-DDDB-49B0-A82CFEF3B3AF}"/>
              </a:ext>
            </a:extLst>
          </p:cNvPr>
          <p:cNvGrpSpPr/>
          <p:nvPr/>
        </p:nvGrpSpPr>
        <p:grpSpPr>
          <a:xfrm>
            <a:off x="832805" y="5176623"/>
            <a:ext cx="4968552" cy="792088"/>
            <a:chOff x="1703512" y="1628800"/>
            <a:chExt cx="4968552" cy="792088"/>
          </a:xfrm>
        </p:grpSpPr>
        <p:sp>
          <p:nvSpPr>
            <p:cNvPr id="43" name="Rounded Rectangle 9">
              <a:extLst>
                <a:ext uri="{FF2B5EF4-FFF2-40B4-BE49-F238E27FC236}">
                  <a16:creationId xmlns:a16="http://schemas.microsoft.com/office/drawing/2014/main" id="{613DC503-89B6-8B50-323D-916EBC843E52}"/>
                </a:ext>
              </a:extLst>
            </p:cNvPr>
            <p:cNvSpPr/>
            <p:nvPr/>
          </p:nvSpPr>
          <p:spPr bwMode="auto">
            <a:xfrm>
              <a:off x="1703512" y="1628800"/>
              <a:ext cx="4968552" cy="792088"/>
            </a:xfrm>
            <a:prstGeom prst="roundRect">
              <a:avLst/>
            </a:prstGeom>
            <a:gradFill>
              <a:gsLst>
                <a:gs pos="0">
                  <a:srgbClr val="FFFFFF"/>
                </a:gs>
                <a:gs pos="100000">
                  <a:srgbClr val="FFFFFF">
                    <a:lumMod val="95000"/>
                  </a:srgbClr>
                </a:gs>
              </a:gsLst>
              <a:lin ang="5400000" scaled="1"/>
            </a:gradFill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 lIns="36000" tIns="36000" rIns="36000" bIns="36000" rtlCol="0" anchor="ctr" anchorCtr="0">
              <a:noAutofit/>
            </a:bodyPr>
            <a:lstStyle/>
            <a:p>
              <a:pPr algn="ctr" defTabSz="457200"/>
              <a:endParaRPr lang="en-ZA" sz="1600" b="1" kern="0">
                <a:solidFill>
                  <a:srgbClr val="333333"/>
                </a:solidFill>
                <a:latin typeface="+mj-lt"/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69999C5C-50B8-5EE3-A809-689A0DAD98B7}"/>
                </a:ext>
              </a:extLst>
            </p:cNvPr>
            <p:cNvSpPr txBox="1"/>
            <p:nvPr/>
          </p:nvSpPr>
          <p:spPr>
            <a:xfrm>
              <a:off x="2639616" y="1824789"/>
              <a:ext cx="21602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ZA" sz="2000" dirty="0">
                  <a:solidFill>
                    <a:srgbClr val="666666"/>
                  </a:solidFill>
                </a:rPr>
                <a:t>R600 000</a:t>
              </a:r>
            </a:p>
          </p:txBody>
        </p:sp>
        <p:sp>
          <p:nvSpPr>
            <p:cNvPr id="45" name="Rounded Rectangle 11">
              <a:extLst>
                <a:ext uri="{FF2B5EF4-FFF2-40B4-BE49-F238E27FC236}">
                  <a16:creationId xmlns:a16="http://schemas.microsoft.com/office/drawing/2014/main" id="{3FCA9615-8142-E042-6BBD-F130A6D3CBD7}"/>
                </a:ext>
              </a:extLst>
            </p:cNvPr>
            <p:cNvSpPr/>
            <p:nvPr/>
          </p:nvSpPr>
          <p:spPr>
            <a:xfrm flipH="1">
              <a:off x="1807911" y="1697855"/>
              <a:ext cx="653978" cy="65397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txBody>
            <a:bodyPr wrap="square" lIns="36000" tIns="0" rIns="36000" bIns="0" rtlCol="0" anchor="ctr" anchorCtr="0">
              <a:noAutofit/>
            </a:bodyPr>
            <a:lstStyle/>
            <a:p>
              <a:pPr algn="ctr" defTabSz="457200"/>
              <a:r>
                <a:rPr lang="en-US" sz="2800" b="1" kern="0" dirty="0">
                  <a:solidFill>
                    <a:schemeClr val="tx2"/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+mj-lt"/>
                </a:rPr>
                <a:t>d</a:t>
              </a:r>
            </a:p>
          </p:txBody>
        </p:sp>
      </p:grpSp>
      <p:sp>
        <p:nvSpPr>
          <p:cNvPr id="46" name="Rectangle: Single Corner Rounded 45">
            <a:extLst>
              <a:ext uri="{FF2B5EF4-FFF2-40B4-BE49-F238E27FC236}">
                <a16:creationId xmlns:a16="http://schemas.microsoft.com/office/drawing/2014/main" id="{8BA8D995-6232-6C9A-C882-5027E0711748}"/>
              </a:ext>
            </a:extLst>
          </p:cNvPr>
          <p:cNvSpPr/>
          <p:nvPr/>
        </p:nvSpPr>
        <p:spPr>
          <a:xfrm flipH="1">
            <a:off x="6311900" y="0"/>
            <a:ext cx="5880097" cy="6858000"/>
          </a:xfrm>
          <a:prstGeom prst="round1Rect">
            <a:avLst>
              <a:gd name="adj" fmla="val 6480"/>
            </a:avLst>
          </a:prstGeom>
          <a:blipFill dpi="0" rotWithShape="0">
            <a:blip r:embed="rId2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31CB5EF0-14D1-5FE6-A4B5-39816B59276E}"/>
              </a:ext>
            </a:extLst>
          </p:cNvPr>
          <p:cNvSpPr/>
          <p:nvPr/>
        </p:nvSpPr>
        <p:spPr>
          <a:xfrm>
            <a:off x="322262" y="6789625"/>
            <a:ext cx="11534776" cy="7033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8" name="Graphic 47">
            <a:extLst>
              <a:ext uri="{FF2B5EF4-FFF2-40B4-BE49-F238E27FC236}">
                <a16:creationId xmlns:a16="http://schemas.microsoft.com/office/drawing/2014/main" id="{8DE2E921-373B-8B20-0FE4-5DA8785682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424004" y="388938"/>
            <a:ext cx="382234" cy="38223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936" y="388938"/>
            <a:ext cx="11417302" cy="342584"/>
          </a:xfrm>
        </p:spPr>
        <p:txBody>
          <a:bodyPr/>
          <a:lstStyle/>
          <a:p>
            <a:r>
              <a:rPr lang="en-ZA" dirty="0"/>
              <a:t>How much does a urologist </a:t>
            </a:r>
            <a:br>
              <a:rPr lang="en-ZA" dirty="0"/>
            </a:br>
            <a:r>
              <a:rPr lang="en-ZA" dirty="0"/>
              <a:t>charge for a consultation?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7126B5F3-0BEF-3B6D-6925-07B1BE03D2E3}"/>
              </a:ext>
            </a:extLst>
          </p:cNvPr>
          <p:cNvGrpSpPr/>
          <p:nvPr/>
        </p:nvGrpSpPr>
        <p:grpSpPr>
          <a:xfrm>
            <a:off x="832805" y="1576354"/>
            <a:ext cx="4968552" cy="792088"/>
            <a:chOff x="1703512" y="1628800"/>
            <a:chExt cx="4968552" cy="792088"/>
          </a:xfrm>
        </p:grpSpPr>
        <p:sp>
          <p:nvSpPr>
            <p:cNvPr id="10" name="Rounded Rectangle 9"/>
            <p:cNvSpPr/>
            <p:nvPr/>
          </p:nvSpPr>
          <p:spPr bwMode="auto">
            <a:xfrm>
              <a:off x="1703512" y="1628800"/>
              <a:ext cx="4968552" cy="792088"/>
            </a:xfrm>
            <a:prstGeom prst="roundRect">
              <a:avLst/>
            </a:prstGeom>
            <a:gradFill>
              <a:gsLst>
                <a:gs pos="0">
                  <a:srgbClr val="FFFFFF"/>
                </a:gs>
                <a:gs pos="100000">
                  <a:srgbClr val="FFFFFF">
                    <a:lumMod val="95000"/>
                  </a:srgbClr>
                </a:gs>
              </a:gsLst>
              <a:lin ang="5400000" scaled="1"/>
            </a:gradFill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 lIns="36000" tIns="36000" rIns="36000" bIns="36000" rtlCol="0" anchor="ctr" anchorCtr="0">
              <a:noAutofit/>
            </a:bodyPr>
            <a:lstStyle/>
            <a:p>
              <a:pPr algn="ctr" defTabSz="457200"/>
              <a:endParaRPr lang="en-ZA" sz="1600" b="1" kern="0">
                <a:solidFill>
                  <a:srgbClr val="333333"/>
                </a:solidFill>
                <a:latin typeface="+mj-lt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639616" y="1824789"/>
              <a:ext cx="21602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>
                  <a:solidFill>
                    <a:srgbClr val="666666"/>
                  </a:solidFill>
                </a:rPr>
                <a:t>R</a:t>
              </a:r>
              <a:r>
                <a:rPr lang="en-ZA" sz="2000" dirty="0">
                  <a:solidFill>
                    <a:srgbClr val="666666"/>
                  </a:solidFill>
                </a:rPr>
                <a:t>750</a:t>
              </a:r>
            </a:p>
          </p:txBody>
        </p:sp>
        <p:sp>
          <p:nvSpPr>
            <p:cNvPr id="31" name="Rounded Rectangle 11">
              <a:extLst>
                <a:ext uri="{FF2B5EF4-FFF2-40B4-BE49-F238E27FC236}">
                  <a16:creationId xmlns:a16="http://schemas.microsoft.com/office/drawing/2014/main" id="{8CE612D4-82DD-8EF6-2822-795E76F13D52}"/>
                </a:ext>
              </a:extLst>
            </p:cNvPr>
            <p:cNvSpPr/>
            <p:nvPr/>
          </p:nvSpPr>
          <p:spPr>
            <a:xfrm flipH="1">
              <a:off x="1807911" y="1697855"/>
              <a:ext cx="653978" cy="65397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txBody>
            <a:bodyPr wrap="square" lIns="36000" tIns="36000" rIns="36000" bIns="72000" rtlCol="0" anchor="ctr" anchorCtr="0">
              <a:noAutofit/>
            </a:bodyPr>
            <a:lstStyle/>
            <a:p>
              <a:pPr algn="ctr" defTabSz="457200"/>
              <a:r>
                <a:rPr lang="en-US" sz="2800" b="1" kern="0" dirty="0">
                  <a:solidFill>
                    <a:schemeClr val="tx2"/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+mj-lt"/>
                </a:rPr>
                <a:t>a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89FF98F3-77EC-0918-710F-FCF4BC818947}"/>
              </a:ext>
            </a:extLst>
          </p:cNvPr>
          <p:cNvGrpSpPr/>
          <p:nvPr/>
        </p:nvGrpSpPr>
        <p:grpSpPr>
          <a:xfrm>
            <a:off x="832805" y="2776444"/>
            <a:ext cx="4968552" cy="792088"/>
            <a:chOff x="1703512" y="1628800"/>
            <a:chExt cx="4968552" cy="792088"/>
          </a:xfrm>
        </p:grpSpPr>
        <p:sp>
          <p:nvSpPr>
            <p:cNvPr id="35" name="Rounded Rectangle 9">
              <a:extLst>
                <a:ext uri="{FF2B5EF4-FFF2-40B4-BE49-F238E27FC236}">
                  <a16:creationId xmlns:a16="http://schemas.microsoft.com/office/drawing/2014/main" id="{B37ADF0B-0EF6-22F7-3667-49155CD83EE3}"/>
                </a:ext>
              </a:extLst>
            </p:cNvPr>
            <p:cNvSpPr/>
            <p:nvPr/>
          </p:nvSpPr>
          <p:spPr bwMode="auto">
            <a:xfrm>
              <a:off x="1703512" y="1628800"/>
              <a:ext cx="4968552" cy="792088"/>
            </a:xfrm>
            <a:prstGeom prst="roundRect">
              <a:avLst/>
            </a:prstGeom>
            <a:gradFill>
              <a:gsLst>
                <a:gs pos="0">
                  <a:srgbClr val="FFFFFF"/>
                </a:gs>
                <a:gs pos="100000">
                  <a:srgbClr val="FFFFFF">
                    <a:lumMod val="95000"/>
                  </a:srgbClr>
                </a:gs>
              </a:gsLst>
              <a:lin ang="5400000" scaled="1"/>
            </a:gradFill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 lIns="36000" tIns="36000" rIns="36000" bIns="36000" rtlCol="0" anchor="ctr" anchorCtr="0">
              <a:noAutofit/>
            </a:bodyPr>
            <a:lstStyle/>
            <a:p>
              <a:pPr algn="ctr" defTabSz="457200"/>
              <a:endParaRPr lang="en-ZA" sz="1600" b="1" kern="0">
                <a:solidFill>
                  <a:srgbClr val="333333"/>
                </a:solidFill>
                <a:latin typeface="+mj-lt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BE013A10-2F51-E520-767A-82C27084AC95}"/>
                </a:ext>
              </a:extLst>
            </p:cNvPr>
            <p:cNvSpPr txBox="1"/>
            <p:nvPr/>
          </p:nvSpPr>
          <p:spPr>
            <a:xfrm>
              <a:off x="2639616" y="1824789"/>
              <a:ext cx="21602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ZA" sz="2000" dirty="0">
                  <a:solidFill>
                    <a:srgbClr val="666666"/>
                  </a:solidFill>
                </a:rPr>
                <a:t>R1,000</a:t>
              </a:r>
            </a:p>
          </p:txBody>
        </p:sp>
        <p:sp>
          <p:nvSpPr>
            <p:cNvPr id="37" name="Rounded Rectangle 11">
              <a:extLst>
                <a:ext uri="{FF2B5EF4-FFF2-40B4-BE49-F238E27FC236}">
                  <a16:creationId xmlns:a16="http://schemas.microsoft.com/office/drawing/2014/main" id="{94A14180-A402-73F8-F19C-1FC6BF11BD71}"/>
                </a:ext>
              </a:extLst>
            </p:cNvPr>
            <p:cNvSpPr/>
            <p:nvPr/>
          </p:nvSpPr>
          <p:spPr>
            <a:xfrm flipH="1">
              <a:off x="1807911" y="1697855"/>
              <a:ext cx="653978" cy="65397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txBody>
            <a:bodyPr wrap="square" lIns="36000" tIns="36000" rIns="36000" bIns="0" rtlCol="0" anchor="ctr" anchorCtr="0">
              <a:noAutofit/>
            </a:bodyPr>
            <a:lstStyle/>
            <a:p>
              <a:pPr algn="ctr" defTabSz="457200"/>
              <a:r>
                <a:rPr lang="en-US" sz="2800" b="1" kern="0" dirty="0">
                  <a:solidFill>
                    <a:schemeClr val="tx2"/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+mj-lt"/>
                </a:rPr>
                <a:t>b</a:t>
              </a: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1731F14B-F889-4BA6-D5CF-4C09B92EF65D}"/>
              </a:ext>
            </a:extLst>
          </p:cNvPr>
          <p:cNvGrpSpPr/>
          <p:nvPr/>
        </p:nvGrpSpPr>
        <p:grpSpPr>
          <a:xfrm>
            <a:off x="832805" y="3976534"/>
            <a:ext cx="4968552" cy="792088"/>
            <a:chOff x="1703512" y="1628800"/>
            <a:chExt cx="4968552" cy="792088"/>
          </a:xfrm>
        </p:grpSpPr>
        <p:sp>
          <p:nvSpPr>
            <p:cNvPr id="39" name="Rounded Rectangle 9">
              <a:extLst>
                <a:ext uri="{FF2B5EF4-FFF2-40B4-BE49-F238E27FC236}">
                  <a16:creationId xmlns:a16="http://schemas.microsoft.com/office/drawing/2014/main" id="{2962C491-F06A-42D8-9B9E-9729D5013A03}"/>
                </a:ext>
              </a:extLst>
            </p:cNvPr>
            <p:cNvSpPr/>
            <p:nvPr/>
          </p:nvSpPr>
          <p:spPr bwMode="auto">
            <a:xfrm>
              <a:off x="1703512" y="1628800"/>
              <a:ext cx="4968552" cy="792088"/>
            </a:xfrm>
            <a:prstGeom prst="roundRect">
              <a:avLst/>
            </a:prstGeom>
            <a:gradFill>
              <a:gsLst>
                <a:gs pos="0">
                  <a:srgbClr val="FFFFFF"/>
                </a:gs>
                <a:gs pos="100000">
                  <a:srgbClr val="FFFFFF">
                    <a:lumMod val="95000"/>
                  </a:srgbClr>
                </a:gs>
              </a:gsLst>
              <a:lin ang="5400000" scaled="1"/>
            </a:gradFill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 lIns="36000" tIns="36000" rIns="36000" bIns="36000" rtlCol="0" anchor="ctr" anchorCtr="0">
              <a:noAutofit/>
            </a:bodyPr>
            <a:lstStyle/>
            <a:p>
              <a:pPr algn="ctr" defTabSz="457200"/>
              <a:endParaRPr lang="en-ZA" sz="1600" b="1" kern="0">
                <a:solidFill>
                  <a:srgbClr val="333333"/>
                </a:solidFill>
                <a:latin typeface="+mj-lt"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297F70DF-8C32-D398-2986-BF1FA39EC75A}"/>
                </a:ext>
              </a:extLst>
            </p:cNvPr>
            <p:cNvSpPr txBox="1"/>
            <p:nvPr/>
          </p:nvSpPr>
          <p:spPr>
            <a:xfrm>
              <a:off x="2639616" y="1824789"/>
              <a:ext cx="21602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ZA" sz="2000" dirty="0">
                  <a:solidFill>
                    <a:srgbClr val="666666"/>
                  </a:solidFill>
                </a:rPr>
                <a:t>R1,500</a:t>
              </a:r>
            </a:p>
          </p:txBody>
        </p:sp>
        <p:sp>
          <p:nvSpPr>
            <p:cNvPr id="41" name="Rounded Rectangle 11">
              <a:extLst>
                <a:ext uri="{FF2B5EF4-FFF2-40B4-BE49-F238E27FC236}">
                  <a16:creationId xmlns:a16="http://schemas.microsoft.com/office/drawing/2014/main" id="{A61A7DA1-EAD3-75F4-8713-E7CCA4E1D15A}"/>
                </a:ext>
              </a:extLst>
            </p:cNvPr>
            <p:cNvSpPr/>
            <p:nvPr/>
          </p:nvSpPr>
          <p:spPr>
            <a:xfrm flipH="1">
              <a:off x="1807911" y="1697855"/>
              <a:ext cx="653978" cy="65397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txBody>
            <a:bodyPr wrap="square" lIns="36000" tIns="36000" rIns="36000" bIns="72000" rtlCol="0" anchor="ctr" anchorCtr="0">
              <a:noAutofit/>
            </a:bodyPr>
            <a:lstStyle/>
            <a:p>
              <a:pPr algn="ctr" defTabSz="457200"/>
              <a:r>
                <a:rPr lang="en-US" sz="2800" b="1" kern="0" dirty="0">
                  <a:solidFill>
                    <a:schemeClr val="tx2"/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+mj-lt"/>
                </a:rPr>
                <a:t>c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AE18C75C-4D62-DDDB-49B0-A82CFEF3B3AF}"/>
              </a:ext>
            </a:extLst>
          </p:cNvPr>
          <p:cNvGrpSpPr/>
          <p:nvPr/>
        </p:nvGrpSpPr>
        <p:grpSpPr>
          <a:xfrm>
            <a:off x="832805" y="5176623"/>
            <a:ext cx="4968552" cy="792088"/>
            <a:chOff x="1703512" y="1628800"/>
            <a:chExt cx="4968552" cy="792088"/>
          </a:xfrm>
        </p:grpSpPr>
        <p:sp>
          <p:nvSpPr>
            <p:cNvPr id="43" name="Rounded Rectangle 9">
              <a:extLst>
                <a:ext uri="{FF2B5EF4-FFF2-40B4-BE49-F238E27FC236}">
                  <a16:creationId xmlns:a16="http://schemas.microsoft.com/office/drawing/2014/main" id="{613DC503-89B6-8B50-323D-916EBC843E52}"/>
                </a:ext>
              </a:extLst>
            </p:cNvPr>
            <p:cNvSpPr/>
            <p:nvPr/>
          </p:nvSpPr>
          <p:spPr bwMode="auto">
            <a:xfrm>
              <a:off x="1703512" y="1628800"/>
              <a:ext cx="4968552" cy="792088"/>
            </a:xfrm>
            <a:prstGeom prst="roundRect">
              <a:avLst/>
            </a:prstGeom>
            <a:gradFill>
              <a:gsLst>
                <a:gs pos="0">
                  <a:srgbClr val="FFFFFF"/>
                </a:gs>
                <a:gs pos="100000">
                  <a:srgbClr val="FFFFFF">
                    <a:lumMod val="95000"/>
                  </a:srgbClr>
                </a:gs>
              </a:gsLst>
              <a:lin ang="5400000" scaled="1"/>
            </a:gradFill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 lIns="36000" tIns="36000" rIns="36000" bIns="36000" rtlCol="0" anchor="ctr" anchorCtr="0">
              <a:noAutofit/>
            </a:bodyPr>
            <a:lstStyle/>
            <a:p>
              <a:pPr algn="ctr" defTabSz="457200"/>
              <a:endParaRPr lang="en-ZA" sz="1600" b="1" kern="0">
                <a:solidFill>
                  <a:srgbClr val="333333"/>
                </a:solidFill>
                <a:latin typeface="+mj-lt"/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69999C5C-50B8-5EE3-A809-689A0DAD98B7}"/>
                </a:ext>
              </a:extLst>
            </p:cNvPr>
            <p:cNvSpPr txBox="1"/>
            <p:nvPr/>
          </p:nvSpPr>
          <p:spPr>
            <a:xfrm>
              <a:off x="2639616" y="1824789"/>
              <a:ext cx="21602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ZA" sz="2000" dirty="0">
                  <a:solidFill>
                    <a:srgbClr val="666666"/>
                  </a:solidFill>
                </a:rPr>
                <a:t>R2,000</a:t>
              </a:r>
            </a:p>
          </p:txBody>
        </p:sp>
        <p:sp>
          <p:nvSpPr>
            <p:cNvPr id="45" name="Rounded Rectangle 11">
              <a:extLst>
                <a:ext uri="{FF2B5EF4-FFF2-40B4-BE49-F238E27FC236}">
                  <a16:creationId xmlns:a16="http://schemas.microsoft.com/office/drawing/2014/main" id="{3FCA9615-8142-E042-6BBD-F130A6D3CBD7}"/>
                </a:ext>
              </a:extLst>
            </p:cNvPr>
            <p:cNvSpPr/>
            <p:nvPr/>
          </p:nvSpPr>
          <p:spPr>
            <a:xfrm flipH="1">
              <a:off x="1807911" y="1697855"/>
              <a:ext cx="653978" cy="65397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txBody>
            <a:bodyPr wrap="square" lIns="36000" tIns="0" rIns="36000" bIns="0" rtlCol="0" anchor="ctr" anchorCtr="0">
              <a:noAutofit/>
            </a:bodyPr>
            <a:lstStyle/>
            <a:p>
              <a:pPr algn="ctr" defTabSz="457200"/>
              <a:r>
                <a:rPr lang="en-US" sz="2800" b="1" kern="0" dirty="0">
                  <a:solidFill>
                    <a:schemeClr val="tx2"/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+mj-lt"/>
                </a:rPr>
                <a:t>d</a:t>
              </a:r>
            </a:p>
          </p:txBody>
        </p:sp>
      </p:grpSp>
      <p:sp>
        <p:nvSpPr>
          <p:cNvPr id="46" name="Rectangle: Single Corner Rounded 45">
            <a:extLst>
              <a:ext uri="{FF2B5EF4-FFF2-40B4-BE49-F238E27FC236}">
                <a16:creationId xmlns:a16="http://schemas.microsoft.com/office/drawing/2014/main" id="{8BA8D995-6232-6C9A-C882-5027E0711748}"/>
              </a:ext>
            </a:extLst>
          </p:cNvPr>
          <p:cNvSpPr/>
          <p:nvPr/>
        </p:nvSpPr>
        <p:spPr>
          <a:xfrm flipH="1">
            <a:off x="6311900" y="0"/>
            <a:ext cx="5880097" cy="6858000"/>
          </a:xfrm>
          <a:prstGeom prst="round1Rect">
            <a:avLst>
              <a:gd name="adj" fmla="val 6480"/>
            </a:avLst>
          </a:prstGeom>
          <a:blipFill dpi="0" rotWithShape="0">
            <a:blip r:embed="rId2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31CB5EF0-14D1-5FE6-A4B5-39816B59276E}"/>
              </a:ext>
            </a:extLst>
          </p:cNvPr>
          <p:cNvSpPr/>
          <p:nvPr/>
        </p:nvSpPr>
        <p:spPr>
          <a:xfrm>
            <a:off x="322262" y="6789625"/>
            <a:ext cx="11534776" cy="7033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8" name="Graphic 47">
            <a:extLst>
              <a:ext uri="{FF2B5EF4-FFF2-40B4-BE49-F238E27FC236}">
                <a16:creationId xmlns:a16="http://schemas.microsoft.com/office/drawing/2014/main" id="{8DE2E921-373B-8B20-0FE4-5DA8785682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424004" y="388938"/>
            <a:ext cx="382234" cy="382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14091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936" y="388938"/>
            <a:ext cx="11417302" cy="342584"/>
          </a:xfrm>
        </p:spPr>
        <p:txBody>
          <a:bodyPr/>
          <a:lstStyle/>
          <a:p>
            <a:r>
              <a:rPr lang="en-ZA" dirty="0"/>
              <a:t>How much does a urologist </a:t>
            </a:r>
            <a:br>
              <a:rPr lang="en-ZA" dirty="0"/>
            </a:br>
            <a:r>
              <a:rPr lang="en-ZA" dirty="0"/>
              <a:t>charge for a consultation?</a:t>
            </a:r>
          </a:p>
        </p:txBody>
      </p:sp>
      <p:sp>
        <p:nvSpPr>
          <p:cNvPr id="10" name="Rounded Rectangle 9"/>
          <p:cNvSpPr/>
          <p:nvPr/>
        </p:nvSpPr>
        <p:spPr bwMode="auto">
          <a:xfrm>
            <a:off x="784804" y="1373177"/>
            <a:ext cx="4968552" cy="792088"/>
          </a:xfrm>
          <a:prstGeom prst="roundRect">
            <a:avLst/>
          </a:prstGeom>
          <a:gradFill>
            <a:gsLst>
              <a:gs pos="0">
                <a:srgbClr val="FFFFFF"/>
              </a:gs>
              <a:gs pos="100000">
                <a:srgbClr val="FFFFFF">
                  <a:lumMod val="95000"/>
                </a:srgbClr>
              </a:gs>
            </a:gsLst>
            <a:lin ang="5400000" scaled="1"/>
          </a:gradFill>
          <a:ln w="28575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36000" tIns="36000" rIns="36000" bIns="36000" rtlCol="0" anchor="ctr" anchorCtr="0">
            <a:noAutofit/>
          </a:bodyPr>
          <a:lstStyle/>
          <a:p>
            <a:pPr algn="ctr" defTabSz="457200"/>
            <a:endParaRPr lang="en-ZA" sz="1600" b="1" kern="0">
              <a:solidFill>
                <a:srgbClr val="333333"/>
              </a:solidFill>
              <a:latin typeface="+mj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720908" y="1569166"/>
            <a:ext cx="2160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666666"/>
                </a:solidFill>
              </a:rPr>
              <a:t>R</a:t>
            </a:r>
            <a:r>
              <a:rPr lang="en-ZA" sz="2000" dirty="0">
                <a:solidFill>
                  <a:srgbClr val="666666"/>
                </a:solidFill>
              </a:rPr>
              <a:t>750</a:t>
            </a:r>
          </a:p>
        </p:txBody>
      </p:sp>
      <p:sp>
        <p:nvSpPr>
          <p:cNvPr id="35" name="Rounded Rectangle 9">
            <a:extLst>
              <a:ext uri="{FF2B5EF4-FFF2-40B4-BE49-F238E27FC236}">
                <a16:creationId xmlns:a16="http://schemas.microsoft.com/office/drawing/2014/main" id="{B37ADF0B-0EF6-22F7-3667-49155CD83EE3}"/>
              </a:ext>
            </a:extLst>
          </p:cNvPr>
          <p:cNvSpPr/>
          <p:nvPr/>
        </p:nvSpPr>
        <p:spPr bwMode="auto">
          <a:xfrm>
            <a:off x="784804" y="2573267"/>
            <a:ext cx="4968552" cy="792088"/>
          </a:xfrm>
          <a:prstGeom prst="roundRect">
            <a:avLst/>
          </a:prstGeom>
          <a:gradFill>
            <a:gsLst>
              <a:gs pos="0">
                <a:srgbClr val="FFFFFF"/>
              </a:gs>
              <a:gs pos="100000">
                <a:srgbClr val="FFFFFF">
                  <a:lumMod val="95000"/>
                </a:srgbClr>
              </a:gs>
            </a:gsLst>
            <a:lin ang="5400000" scaled="1"/>
          </a:gradFill>
          <a:ln w="28575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36000" tIns="36000" rIns="36000" bIns="36000" rtlCol="0" anchor="ctr" anchorCtr="0">
            <a:noAutofit/>
          </a:bodyPr>
          <a:lstStyle/>
          <a:p>
            <a:pPr algn="ctr" defTabSz="457200"/>
            <a:endParaRPr lang="en-ZA" sz="1600" b="1" kern="0">
              <a:solidFill>
                <a:srgbClr val="333333"/>
              </a:soli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E013A10-2F51-E520-767A-82C27084AC95}"/>
              </a:ext>
            </a:extLst>
          </p:cNvPr>
          <p:cNvSpPr txBox="1"/>
          <p:nvPr/>
        </p:nvSpPr>
        <p:spPr>
          <a:xfrm>
            <a:off x="1720908" y="2769256"/>
            <a:ext cx="2160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2000" dirty="0">
                <a:solidFill>
                  <a:srgbClr val="666666"/>
                </a:solidFill>
              </a:rPr>
              <a:t>R1,000</a:t>
            </a:r>
          </a:p>
        </p:txBody>
      </p:sp>
      <p:sp>
        <p:nvSpPr>
          <p:cNvPr id="39" name="Rounded Rectangle 9">
            <a:extLst>
              <a:ext uri="{FF2B5EF4-FFF2-40B4-BE49-F238E27FC236}">
                <a16:creationId xmlns:a16="http://schemas.microsoft.com/office/drawing/2014/main" id="{2962C491-F06A-42D8-9B9E-9729D5013A03}"/>
              </a:ext>
            </a:extLst>
          </p:cNvPr>
          <p:cNvSpPr/>
          <p:nvPr/>
        </p:nvSpPr>
        <p:spPr bwMode="auto">
          <a:xfrm>
            <a:off x="784804" y="3773357"/>
            <a:ext cx="4968552" cy="792088"/>
          </a:xfrm>
          <a:prstGeom prst="roundRect">
            <a:avLst/>
          </a:prstGeom>
          <a:gradFill>
            <a:gsLst>
              <a:gs pos="0">
                <a:srgbClr val="FFFFFF"/>
              </a:gs>
              <a:gs pos="100000">
                <a:srgbClr val="FFFFFF">
                  <a:lumMod val="95000"/>
                </a:srgbClr>
              </a:gs>
            </a:gsLst>
            <a:lin ang="5400000" scaled="1"/>
          </a:gradFill>
          <a:ln w="28575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36000" tIns="36000" rIns="36000" bIns="36000" rtlCol="0" anchor="ctr" anchorCtr="0">
            <a:noAutofit/>
          </a:bodyPr>
          <a:lstStyle/>
          <a:p>
            <a:pPr algn="ctr" defTabSz="457200"/>
            <a:endParaRPr lang="en-ZA" sz="1600" b="1" kern="0">
              <a:solidFill>
                <a:srgbClr val="333333"/>
              </a:solidFill>
              <a:latin typeface="+mj-lt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97F70DF-8C32-D398-2986-BF1FA39EC75A}"/>
              </a:ext>
            </a:extLst>
          </p:cNvPr>
          <p:cNvSpPr txBox="1"/>
          <p:nvPr/>
        </p:nvSpPr>
        <p:spPr>
          <a:xfrm>
            <a:off x="1720908" y="3969346"/>
            <a:ext cx="2160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2000" dirty="0">
                <a:solidFill>
                  <a:srgbClr val="666666"/>
                </a:solidFill>
              </a:rPr>
              <a:t>R1,500</a:t>
            </a:r>
          </a:p>
        </p:txBody>
      </p:sp>
      <p:sp>
        <p:nvSpPr>
          <p:cNvPr id="43" name="Rounded Rectangle 9">
            <a:extLst>
              <a:ext uri="{FF2B5EF4-FFF2-40B4-BE49-F238E27FC236}">
                <a16:creationId xmlns:a16="http://schemas.microsoft.com/office/drawing/2014/main" id="{613DC503-89B6-8B50-323D-916EBC843E52}"/>
              </a:ext>
            </a:extLst>
          </p:cNvPr>
          <p:cNvSpPr/>
          <p:nvPr/>
        </p:nvSpPr>
        <p:spPr bwMode="auto">
          <a:xfrm>
            <a:off x="784804" y="4973446"/>
            <a:ext cx="4968552" cy="792088"/>
          </a:xfrm>
          <a:prstGeom prst="roundRect">
            <a:avLst/>
          </a:prstGeom>
          <a:gradFill>
            <a:gsLst>
              <a:gs pos="0">
                <a:srgbClr val="FFFFFF"/>
              </a:gs>
              <a:gs pos="100000">
                <a:srgbClr val="FFFFFF">
                  <a:lumMod val="95000"/>
                </a:srgbClr>
              </a:gs>
            </a:gsLst>
            <a:lin ang="5400000" scaled="1"/>
          </a:gradFill>
          <a:ln w="28575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36000" tIns="36000" rIns="36000" bIns="36000" rtlCol="0" anchor="ctr" anchorCtr="0">
            <a:noAutofit/>
          </a:bodyPr>
          <a:lstStyle/>
          <a:p>
            <a:pPr algn="ctr" defTabSz="457200"/>
            <a:endParaRPr lang="en-ZA" sz="1600" b="1" kern="0">
              <a:solidFill>
                <a:srgbClr val="333333"/>
              </a:solidFill>
              <a:latin typeface="+mj-lt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9999C5C-50B8-5EE3-A809-689A0DAD98B7}"/>
              </a:ext>
            </a:extLst>
          </p:cNvPr>
          <p:cNvSpPr txBox="1"/>
          <p:nvPr/>
        </p:nvSpPr>
        <p:spPr>
          <a:xfrm>
            <a:off x="1720908" y="5169435"/>
            <a:ext cx="2160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2000" dirty="0">
                <a:solidFill>
                  <a:srgbClr val="666666"/>
                </a:solidFill>
              </a:rPr>
              <a:t>R2,000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3A86E22-2825-71E6-B020-B780841515EC}"/>
              </a:ext>
            </a:extLst>
          </p:cNvPr>
          <p:cNvGrpSpPr/>
          <p:nvPr/>
        </p:nvGrpSpPr>
        <p:grpSpPr>
          <a:xfrm>
            <a:off x="889203" y="1442232"/>
            <a:ext cx="653978" cy="4254247"/>
            <a:chOff x="889203" y="1442232"/>
            <a:chExt cx="653978" cy="4254247"/>
          </a:xfrm>
        </p:grpSpPr>
        <p:sp>
          <p:nvSpPr>
            <p:cNvPr id="31" name="Rounded Rectangle 11">
              <a:extLst>
                <a:ext uri="{FF2B5EF4-FFF2-40B4-BE49-F238E27FC236}">
                  <a16:creationId xmlns:a16="http://schemas.microsoft.com/office/drawing/2014/main" id="{8CE612D4-82DD-8EF6-2822-795E76F13D52}"/>
                </a:ext>
              </a:extLst>
            </p:cNvPr>
            <p:cNvSpPr/>
            <p:nvPr/>
          </p:nvSpPr>
          <p:spPr>
            <a:xfrm flipH="1">
              <a:off x="889203" y="1442232"/>
              <a:ext cx="653978" cy="65397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98000">
                  <a:schemeClr val="accent2"/>
                </a:gs>
              </a:gsLst>
              <a:lin ang="2700000" scaled="1"/>
            </a:gradFill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txBody>
            <a:bodyPr wrap="square" lIns="36000" tIns="0" rIns="36000" bIns="36000" rtlCol="0" anchor="ctr" anchorCtr="0">
              <a:noAutofit/>
            </a:bodyPr>
            <a:lstStyle/>
            <a:p>
              <a:pPr algn="ctr" defTabSz="457200"/>
              <a:r>
                <a:rPr lang="en-US" sz="2800" b="1" kern="0">
                  <a:solidFill>
                    <a:schemeClr val="bg1"/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+mj-lt"/>
                </a:rPr>
                <a:t>a</a:t>
              </a:r>
              <a:endParaRPr lang="en-US" sz="2800" b="1" kern="0" dirty="0">
                <a:solidFill>
                  <a:schemeClr val="bg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+mj-lt"/>
              </a:endParaRPr>
            </a:p>
          </p:txBody>
        </p:sp>
        <p:sp>
          <p:nvSpPr>
            <p:cNvPr id="37" name="Rounded Rectangle 11">
              <a:extLst>
                <a:ext uri="{FF2B5EF4-FFF2-40B4-BE49-F238E27FC236}">
                  <a16:creationId xmlns:a16="http://schemas.microsoft.com/office/drawing/2014/main" id="{94A14180-A402-73F8-F19C-1FC6BF11BD71}"/>
                </a:ext>
              </a:extLst>
            </p:cNvPr>
            <p:cNvSpPr/>
            <p:nvPr/>
          </p:nvSpPr>
          <p:spPr>
            <a:xfrm flipH="1">
              <a:off x="889203" y="2642322"/>
              <a:ext cx="653978" cy="65397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98000">
                  <a:schemeClr val="accent2"/>
                </a:gs>
              </a:gsLst>
              <a:lin ang="2700000" scaled="1"/>
            </a:gradFill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txBody>
            <a:bodyPr wrap="square" lIns="36000" tIns="0" rIns="36000" bIns="0" rtlCol="0" anchor="ctr" anchorCtr="0">
              <a:noAutofit/>
            </a:bodyPr>
            <a:lstStyle/>
            <a:p>
              <a:pPr algn="ctr" defTabSz="457200"/>
              <a:r>
                <a:rPr lang="en-US" sz="2800" b="1" kern="0">
                  <a:solidFill>
                    <a:schemeClr val="bg1"/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+mj-lt"/>
                </a:rPr>
                <a:t>b</a:t>
              </a:r>
              <a:endParaRPr lang="en-US" sz="2800" b="1" kern="0" dirty="0">
                <a:solidFill>
                  <a:schemeClr val="bg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+mj-lt"/>
              </a:endParaRPr>
            </a:p>
          </p:txBody>
        </p:sp>
        <p:sp>
          <p:nvSpPr>
            <p:cNvPr id="41" name="Rounded Rectangle 11">
              <a:extLst>
                <a:ext uri="{FF2B5EF4-FFF2-40B4-BE49-F238E27FC236}">
                  <a16:creationId xmlns:a16="http://schemas.microsoft.com/office/drawing/2014/main" id="{A61A7DA1-EAD3-75F4-8713-E7CCA4E1D15A}"/>
                </a:ext>
              </a:extLst>
            </p:cNvPr>
            <p:cNvSpPr/>
            <p:nvPr/>
          </p:nvSpPr>
          <p:spPr>
            <a:xfrm flipH="1">
              <a:off x="889203" y="3842412"/>
              <a:ext cx="653978" cy="65397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98000">
                  <a:schemeClr val="accent2"/>
                </a:gs>
              </a:gsLst>
              <a:lin ang="2700000" scaled="1"/>
            </a:gradFill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txBody>
            <a:bodyPr wrap="square" lIns="36000" tIns="0" rIns="36000" bIns="36000" rtlCol="0" anchor="ctr" anchorCtr="0">
              <a:noAutofit/>
            </a:bodyPr>
            <a:lstStyle/>
            <a:p>
              <a:pPr algn="ctr" defTabSz="457200"/>
              <a:r>
                <a:rPr lang="en-US" sz="2800" b="1" kern="0">
                  <a:solidFill>
                    <a:schemeClr val="bg1"/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+mj-lt"/>
                </a:rPr>
                <a:t>c</a:t>
              </a:r>
              <a:endParaRPr lang="en-US" sz="2800" b="1" kern="0" dirty="0">
                <a:solidFill>
                  <a:schemeClr val="bg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+mj-lt"/>
              </a:endParaRPr>
            </a:p>
          </p:txBody>
        </p:sp>
        <p:sp>
          <p:nvSpPr>
            <p:cNvPr id="45" name="Rounded Rectangle 11">
              <a:extLst>
                <a:ext uri="{FF2B5EF4-FFF2-40B4-BE49-F238E27FC236}">
                  <a16:creationId xmlns:a16="http://schemas.microsoft.com/office/drawing/2014/main" id="{3FCA9615-8142-E042-6BBD-F130A6D3CBD7}"/>
                </a:ext>
              </a:extLst>
            </p:cNvPr>
            <p:cNvSpPr/>
            <p:nvPr/>
          </p:nvSpPr>
          <p:spPr>
            <a:xfrm flipH="1">
              <a:off x="889203" y="5042501"/>
              <a:ext cx="653978" cy="65397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98000">
                  <a:schemeClr val="accent2"/>
                </a:gs>
              </a:gsLst>
              <a:lin ang="2700000" scaled="1"/>
            </a:gradFill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txBody>
            <a:bodyPr wrap="square" lIns="36000" tIns="0" rIns="36000" bIns="0" rtlCol="0" anchor="ctr" anchorCtr="0">
              <a:noAutofit/>
            </a:bodyPr>
            <a:lstStyle/>
            <a:p>
              <a:pPr algn="ctr" defTabSz="457200"/>
              <a:r>
                <a:rPr lang="en-US" sz="2800" b="1" kern="0">
                  <a:solidFill>
                    <a:schemeClr val="bg1"/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+mj-lt"/>
                </a:rPr>
                <a:t>d</a:t>
              </a:r>
              <a:endParaRPr lang="en-US" sz="2800" b="1" kern="0" dirty="0">
                <a:solidFill>
                  <a:schemeClr val="bg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+mj-lt"/>
              </a:endParaRPr>
            </a:p>
          </p:txBody>
        </p:sp>
      </p:grpSp>
      <p:sp>
        <p:nvSpPr>
          <p:cNvPr id="46" name="Rectangle: Single Corner Rounded 45">
            <a:extLst>
              <a:ext uri="{FF2B5EF4-FFF2-40B4-BE49-F238E27FC236}">
                <a16:creationId xmlns:a16="http://schemas.microsoft.com/office/drawing/2014/main" id="{8BA8D995-6232-6C9A-C882-5027E0711748}"/>
              </a:ext>
            </a:extLst>
          </p:cNvPr>
          <p:cNvSpPr/>
          <p:nvPr/>
        </p:nvSpPr>
        <p:spPr>
          <a:xfrm flipH="1">
            <a:off x="6311900" y="0"/>
            <a:ext cx="5880097" cy="6858000"/>
          </a:xfrm>
          <a:prstGeom prst="round1Rect">
            <a:avLst>
              <a:gd name="adj" fmla="val 6480"/>
            </a:avLst>
          </a:prstGeom>
          <a:blipFill dpi="0" rotWithShape="0">
            <a:blip r:embed="rId2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31CB5EF0-14D1-5FE6-A4B5-39816B59276E}"/>
              </a:ext>
            </a:extLst>
          </p:cNvPr>
          <p:cNvSpPr/>
          <p:nvPr/>
        </p:nvSpPr>
        <p:spPr>
          <a:xfrm>
            <a:off x="322262" y="6789625"/>
            <a:ext cx="11534776" cy="7033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8" name="Graphic 47">
            <a:extLst>
              <a:ext uri="{FF2B5EF4-FFF2-40B4-BE49-F238E27FC236}">
                <a16:creationId xmlns:a16="http://schemas.microsoft.com/office/drawing/2014/main" id="{8DE2E921-373B-8B20-0FE4-5DA8785682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424004" y="388938"/>
            <a:ext cx="382234" cy="38223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C243FC7-B23C-0B6D-8D89-4BC5600BF18B}"/>
              </a:ext>
            </a:extLst>
          </p:cNvPr>
          <p:cNvSpPr txBox="1"/>
          <p:nvPr/>
        </p:nvSpPr>
        <p:spPr>
          <a:xfrm>
            <a:off x="431804" y="5892468"/>
            <a:ext cx="574828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These are real rates from DHMS data. Docs can charge any rate at their discretion.</a:t>
            </a:r>
          </a:p>
          <a:p>
            <a:pPr algn="ctr"/>
            <a:r>
              <a:rPr lang="en-US" sz="1100" dirty="0"/>
              <a:t>Members of medical schemes are exposed to the doctors preferences in terms </a:t>
            </a:r>
            <a:br>
              <a:rPr lang="en-US" sz="1100" dirty="0"/>
            </a:br>
            <a:r>
              <a:rPr lang="en-US" sz="1100" dirty="0"/>
              <a:t>of what he or she charges</a:t>
            </a:r>
          </a:p>
        </p:txBody>
      </p:sp>
    </p:spTree>
    <p:extLst>
      <p:ext uri="{BB962C8B-B14F-4D97-AF65-F5344CB8AC3E}">
        <p14:creationId xmlns:p14="http://schemas.microsoft.com/office/powerpoint/2010/main" val="17661836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>
            <a:extLst>
              <a:ext uri="{FF2B5EF4-FFF2-40B4-BE49-F238E27FC236}">
                <a16:creationId xmlns:a16="http://schemas.microsoft.com/office/drawing/2014/main" id="{992DAA67-026E-29AD-13B7-B5DA5774EA60}"/>
              </a:ext>
            </a:extLst>
          </p:cNvPr>
          <p:cNvGrpSpPr/>
          <p:nvPr/>
        </p:nvGrpSpPr>
        <p:grpSpPr>
          <a:xfrm>
            <a:off x="392809" y="2203010"/>
            <a:ext cx="11413429" cy="64451"/>
            <a:chOff x="392809" y="1756126"/>
            <a:chExt cx="11413429" cy="64451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1"/>
          </a:gradFill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A3EF1B7-1F11-4851-0C58-29DD30772739}"/>
                </a:ext>
              </a:extLst>
            </p:cNvPr>
            <p:cNvSpPr/>
            <p:nvPr/>
          </p:nvSpPr>
          <p:spPr>
            <a:xfrm>
              <a:off x="392809" y="1756126"/>
              <a:ext cx="5604258" cy="6445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480012C6-633E-7580-FF5C-271D8A66B7A6}"/>
                </a:ext>
              </a:extLst>
            </p:cNvPr>
            <p:cNvSpPr/>
            <p:nvPr/>
          </p:nvSpPr>
          <p:spPr>
            <a:xfrm>
              <a:off x="6201980" y="1756126"/>
              <a:ext cx="5604258" cy="6445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</p:grpSp>
      <p:sp>
        <p:nvSpPr>
          <p:cNvPr id="11" name="Rounded Rectangle 11">
            <a:extLst>
              <a:ext uri="{FF2B5EF4-FFF2-40B4-BE49-F238E27FC236}">
                <a16:creationId xmlns:a16="http://schemas.microsoft.com/office/drawing/2014/main" id="{E81228DB-5730-0244-524C-8A6504586DAA}"/>
              </a:ext>
            </a:extLst>
          </p:cNvPr>
          <p:cNvSpPr/>
          <p:nvPr/>
        </p:nvSpPr>
        <p:spPr>
          <a:xfrm rot="10800000" flipH="1">
            <a:off x="388939" y="2355497"/>
            <a:ext cx="5604258" cy="3894050"/>
          </a:xfrm>
          <a:prstGeom prst="round2SameRect">
            <a:avLst>
              <a:gd name="adj1" fmla="val 5857"/>
              <a:gd name="adj2" fmla="val 0"/>
            </a:avLst>
          </a:prstGeom>
          <a:gradFill>
            <a:gsLst>
              <a:gs pos="0">
                <a:srgbClr val="FFFFFF"/>
              </a:gs>
              <a:gs pos="100000">
                <a:srgbClr val="FFFFFF">
                  <a:lumMod val="95000"/>
                </a:srgbClr>
              </a:gs>
            </a:gsLst>
            <a:lin ang="5400000" scaled="1"/>
          </a:gradFill>
          <a:ln w="12700">
            <a:solidFill>
              <a:srgbClr val="FFFFFF"/>
            </a:solidFill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txBody>
          <a:bodyPr wrap="square" lIns="36000" tIns="36000" rIns="36000" bIns="36000" rtlCol="0" anchor="ctr" anchorCtr="0">
            <a:noAutofit/>
          </a:bodyPr>
          <a:lstStyle/>
          <a:p>
            <a:pPr algn="ctr" defTabSz="457200"/>
            <a:endParaRPr lang="en-US" sz="1600" b="1" kern="0">
              <a:solidFill>
                <a:srgbClr val="333333"/>
              </a:solidFill>
              <a:latin typeface="+mj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FC49C7B-F847-76FD-A43A-DB824E179C94}"/>
              </a:ext>
            </a:extLst>
          </p:cNvPr>
          <p:cNvSpPr txBox="1"/>
          <p:nvPr/>
        </p:nvSpPr>
        <p:spPr>
          <a:xfrm>
            <a:off x="388938" y="1683583"/>
            <a:ext cx="5604258" cy="519427"/>
          </a:xfrm>
          <a:prstGeom prst="round2SameRect">
            <a:avLst/>
          </a:prstGeom>
          <a:gradFill>
            <a:gsLst>
              <a:gs pos="0">
                <a:srgbClr val="FFFFFF"/>
              </a:gs>
              <a:gs pos="100000">
                <a:srgbClr val="FFFFFF">
                  <a:lumMod val="95000"/>
                </a:srgbClr>
              </a:gs>
            </a:gsLst>
            <a:lin ang="5400000" scaled="1"/>
          </a:gradFill>
          <a:ln w="12700">
            <a:solidFill>
              <a:srgbClr val="FFFFFF"/>
            </a:solidFill>
          </a:ln>
          <a:effectLst>
            <a:outerShdw blurRad="50800" dist="38100" dir="2700000" algn="tl" rotWithShape="0">
              <a:schemeClr val="bg1">
                <a:lumMod val="75000"/>
                <a:alpha val="40000"/>
              </a:schemeClr>
            </a:outerShdw>
          </a:effectLst>
        </p:spPr>
        <p:txBody>
          <a:bodyPr wrap="square" lIns="36000" tIns="36000" rIns="36000" bIns="36000" rtlCol="0" anchor="ctr" anchorCtr="0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i="0" u="none" strike="noStrike" kern="0" cap="none" normalizeH="0" noProof="0" dirty="0">
                <a:ln>
                  <a:noFill/>
                </a:ln>
                <a:effectLst/>
                <a:uLnTx/>
                <a:uFillTx/>
                <a:latin typeface="+mj-lt"/>
              </a:rPr>
              <a:t>DOCTORS PER 10,000 LIVES</a:t>
            </a:r>
          </a:p>
        </p:txBody>
      </p:sp>
      <p:sp>
        <p:nvSpPr>
          <p:cNvPr id="17" name="Rounded Rectangle 11">
            <a:extLst>
              <a:ext uri="{FF2B5EF4-FFF2-40B4-BE49-F238E27FC236}">
                <a16:creationId xmlns:a16="http://schemas.microsoft.com/office/drawing/2014/main" id="{E41E51E0-60C2-773E-E9AE-19BA88B2CE03}"/>
              </a:ext>
            </a:extLst>
          </p:cNvPr>
          <p:cNvSpPr/>
          <p:nvPr/>
        </p:nvSpPr>
        <p:spPr>
          <a:xfrm rot="10800000" flipH="1">
            <a:off x="6201978" y="2355497"/>
            <a:ext cx="5604258" cy="3894050"/>
          </a:xfrm>
          <a:prstGeom prst="round2SameRect">
            <a:avLst>
              <a:gd name="adj1" fmla="val 8173"/>
              <a:gd name="adj2" fmla="val 0"/>
            </a:avLst>
          </a:prstGeom>
          <a:gradFill>
            <a:gsLst>
              <a:gs pos="0">
                <a:srgbClr val="FFFFFF"/>
              </a:gs>
              <a:gs pos="100000">
                <a:srgbClr val="FFFFFF">
                  <a:lumMod val="95000"/>
                </a:srgbClr>
              </a:gs>
            </a:gsLst>
            <a:lin ang="5400000" scaled="1"/>
          </a:gradFill>
          <a:ln w="12700">
            <a:solidFill>
              <a:srgbClr val="FFFFFF"/>
            </a:solidFill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txBody>
          <a:bodyPr wrap="square" lIns="0" tIns="36000" rIns="0" bIns="36000" rtlCol="0" anchor="ctr" anchorCtr="0">
            <a:noAutofit/>
          </a:bodyPr>
          <a:lstStyle/>
          <a:p>
            <a:pPr algn="ctr" defTabSz="457200"/>
            <a:endParaRPr lang="en-US" sz="1600" b="1" kern="0"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DDF9A60-2CD6-EA1D-FF95-CB554CC44203}"/>
              </a:ext>
            </a:extLst>
          </p:cNvPr>
          <p:cNvSpPr txBox="1"/>
          <p:nvPr/>
        </p:nvSpPr>
        <p:spPr>
          <a:xfrm>
            <a:off x="6201978" y="1683583"/>
            <a:ext cx="5604258" cy="519427"/>
          </a:xfrm>
          <a:prstGeom prst="round2SameRect">
            <a:avLst/>
          </a:prstGeom>
          <a:gradFill>
            <a:gsLst>
              <a:gs pos="0">
                <a:srgbClr val="FFFFFF"/>
              </a:gs>
              <a:gs pos="100000">
                <a:srgbClr val="FFFFFF">
                  <a:lumMod val="95000"/>
                </a:srgbClr>
              </a:gs>
            </a:gsLst>
            <a:lin ang="5400000" scaled="1"/>
          </a:gradFill>
          <a:ln w="12700">
            <a:solidFill>
              <a:srgbClr val="FFFFFF"/>
            </a:solidFill>
          </a:ln>
          <a:effectLst>
            <a:outerShdw blurRad="50800" dist="38100" dir="2700000" algn="tl" rotWithShape="0">
              <a:schemeClr val="bg1">
                <a:lumMod val="75000"/>
                <a:alpha val="40000"/>
              </a:schemeClr>
            </a:outerShdw>
          </a:effectLst>
        </p:spPr>
        <p:txBody>
          <a:bodyPr wrap="square" lIns="36000" tIns="36000" rIns="36000" bIns="36000" rtlCol="0" anchor="ctr" anchorCtr="0">
            <a:noAutofit/>
          </a:bodyPr>
          <a:lstStyle/>
          <a:p>
            <a:pPr algn="ctr" defTabSz="457200">
              <a:defRPr/>
            </a:pPr>
            <a:r>
              <a:rPr lang="en-US" sz="1600" kern="0" dirty="0">
                <a:latin typeface="+mj-lt"/>
              </a:rPr>
              <a:t>MEDICAL GRADUATES PER 10,000 POPULATION PER ANNUM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D3C8D8A-36B2-CE98-431D-E09658A62DD0}"/>
              </a:ext>
            </a:extLst>
          </p:cNvPr>
          <p:cNvSpPr txBox="1"/>
          <p:nvPr/>
        </p:nvSpPr>
        <p:spPr>
          <a:xfrm>
            <a:off x="392809" y="1195583"/>
            <a:ext cx="1141342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gradFill flip="none" rotWithShape="1">
                  <a:gsLst>
                    <a:gs pos="0">
                      <a:schemeClr val="accent1"/>
                    </a:gs>
                    <a:gs pos="100000">
                      <a:schemeClr val="accent2"/>
                    </a:gs>
                  </a:gsLst>
                  <a:lin ang="0" scaled="1"/>
                  <a:tileRect/>
                </a:gradFill>
              </a:rPr>
              <a:t>Key challenges: Undersupply of South African doctors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936" y="388938"/>
            <a:ext cx="11417302" cy="342584"/>
          </a:xfrm>
        </p:spPr>
        <p:txBody>
          <a:bodyPr>
            <a:normAutofit/>
          </a:bodyPr>
          <a:lstStyle/>
          <a:p>
            <a:r>
              <a:rPr lang="en-US" dirty="0"/>
              <a:t>Shortages of supply drive costs</a:t>
            </a:r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3025916902"/>
              </p:ext>
            </p:extLst>
          </p:nvPr>
        </p:nvGraphicFramePr>
        <p:xfrm>
          <a:off x="388938" y="2355497"/>
          <a:ext cx="5608129" cy="39267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4102819086"/>
              </p:ext>
            </p:extLst>
          </p:nvPr>
        </p:nvGraphicFramePr>
        <p:xfrm>
          <a:off x="6194934" y="2364595"/>
          <a:ext cx="5611303" cy="38849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388938" y="6346683"/>
            <a:ext cx="114173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gradFill flip="none" rotWithShape="1">
                  <a:gsLst>
                    <a:gs pos="0">
                      <a:schemeClr val="accent1"/>
                    </a:gs>
                    <a:gs pos="100000">
                      <a:schemeClr val="accent2"/>
                    </a:gs>
                  </a:gsLst>
                  <a:lin ang="0" scaled="1"/>
                  <a:tileRect/>
                </a:gradFill>
              </a:rPr>
              <a:t>NECESSITATES SYSTEMIC CHANGES TO OPTIMISE HEALTHCARE RESOURCES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83D4130A-9E1B-E4CC-8429-0FA02F531423}"/>
              </a:ext>
            </a:extLst>
          </p:cNvPr>
          <p:cNvGrpSpPr/>
          <p:nvPr/>
        </p:nvGrpSpPr>
        <p:grpSpPr>
          <a:xfrm>
            <a:off x="388938" y="1236699"/>
            <a:ext cx="11417299" cy="5108539"/>
            <a:chOff x="388938" y="1236699"/>
            <a:chExt cx="5608129" cy="5108539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9D0B5F3B-4512-A048-FCDF-AC6105E54CA7}"/>
                </a:ext>
              </a:extLst>
            </p:cNvPr>
            <p:cNvSpPr/>
            <p:nvPr/>
          </p:nvSpPr>
          <p:spPr>
            <a:xfrm>
              <a:off x="392809" y="1756126"/>
              <a:ext cx="5604258" cy="64451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sp>
          <p:nvSpPr>
            <p:cNvPr id="8" name="Rounded Rectangle 11">
              <a:extLst>
                <a:ext uri="{FF2B5EF4-FFF2-40B4-BE49-F238E27FC236}">
                  <a16:creationId xmlns:a16="http://schemas.microsoft.com/office/drawing/2014/main" id="{383B4FA6-2E0E-DDF6-A50F-40D1922C0532}"/>
                </a:ext>
              </a:extLst>
            </p:cNvPr>
            <p:cNvSpPr/>
            <p:nvPr/>
          </p:nvSpPr>
          <p:spPr>
            <a:xfrm rot="10800000" flipH="1">
              <a:off x="388939" y="1908614"/>
              <a:ext cx="5604258" cy="4436624"/>
            </a:xfrm>
            <a:prstGeom prst="round2SameRect">
              <a:avLst>
                <a:gd name="adj1" fmla="val 5857"/>
                <a:gd name="adj2" fmla="val 0"/>
              </a:avLst>
            </a:prstGeom>
            <a:gradFill>
              <a:gsLst>
                <a:gs pos="0">
                  <a:srgbClr val="FFFFFF"/>
                </a:gs>
                <a:gs pos="100000">
                  <a:srgbClr val="FFFFFF">
                    <a:lumMod val="95000"/>
                  </a:srgbClr>
                </a:gs>
              </a:gsLst>
              <a:lin ang="5400000" scaled="1"/>
            </a:gradFill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txBody>
            <a:bodyPr wrap="square" lIns="36000" tIns="36000" rIns="36000" bIns="36000" rtlCol="0" anchor="ctr" anchorCtr="0">
              <a:noAutofit/>
            </a:bodyPr>
            <a:lstStyle/>
            <a:p>
              <a:pPr algn="ctr" defTabSz="457200"/>
              <a:endParaRPr lang="en-US" sz="1600" b="1" kern="0">
                <a:solidFill>
                  <a:srgbClr val="333333"/>
                </a:solidFill>
                <a:latin typeface="+mj-lt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2A6F9C43-3807-0355-77D7-91EF8FA50817}"/>
                </a:ext>
              </a:extLst>
            </p:cNvPr>
            <p:cNvSpPr txBox="1"/>
            <p:nvPr/>
          </p:nvSpPr>
          <p:spPr>
            <a:xfrm>
              <a:off x="388938" y="1236699"/>
              <a:ext cx="5604258" cy="519427"/>
            </a:xfrm>
            <a:prstGeom prst="round2SameRect">
              <a:avLst/>
            </a:prstGeom>
            <a:gradFill>
              <a:gsLst>
                <a:gs pos="0">
                  <a:srgbClr val="FFFFFF"/>
                </a:gs>
                <a:gs pos="100000">
                  <a:srgbClr val="FFFFFF">
                    <a:lumMod val="95000"/>
                  </a:srgbClr>
                </a:gs>
              </a:gsLst>
              <a:lin ang="5400000" scaled="1"/>
            </a:gradFill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bg1">
                  <a:lumMod val="75000"/>
                  <a:alpha val="40000"/>
                </a:schemeClr>
              </a:outerShdw>
            </a:effectLst>
          </p:spPr>
          <p:txBody>
            <a:bodyPr wrap="square" lIns="36000" tIns="36000" rIns="36000" bIns="36000" rtlCol="0" anchor="ctr" anchorCtr="0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0" cap="none" normalizeH="0" noProof="0" dirty="0">
                  <a:ln>
                    <a:noFill/>
                  </a:ln>
                  <a:effectLst/>
                  <a:uLnTx/>
                  <a:uFillTx/>
                  <a:latin typeface="+mj-lt"/>
                </a:rPr>
                <a:t>KEY CHALLENGES  | CONNECTING DISPARATE PARTICIPANTS IN THE HEALTHCARE SYSTEM</a:t>
              </a:r>
            </a:p>
          </p:txBody>
        </p:sp>
      </p:grp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9C82CC68-B074-5B45-4F60-28CF9427D47E}"/>
              </a:ext>
            </a:extLst>
          </p:cNvPr>
          <p:cNvSpPr/>
          <p:nvPr/>
        </p:nvSpPr>
        <p:spPr>
          <a:xfrm>
            <a:off x="3927419" y="4562251"/>
            <a:ext cx="1579244" cy="1579244"/>
          </a:xfrm>
          <a:custGeom>
            <a:avLst/>
            <a:gdLst>
              <a:gd name="connsiteX0" fmla="*/ 2289239 w 2289238"/>
              <a:gd name="connsiteY0" fmla="*/ 1144619 h 2289238"/>
              <a:gd name="connsiteX1" fmla="*/ 1144619 w 2289238"/>
              <a:gd name="connsiteY1" fmla="*/ 2289239 h 2289238"/>
              <a:gd name="connsiteX2" fmla="*/ 0 w 2289238"/>
              <a:gd name="connsiteY2" fmla="*/ 1144619 h 2289238"/>
              <a:gd name="connsiteX3" fmla="*/ 1144619 w 2289238"/>
              <a:gd name="connsiteY3" fmla="*/ 0 h 2289238"/>
              <a:gd name="connsiteX4" fmla="*/ 2289239 w 2289238"/>
              <a:gd name="connsiteY4" fmla="*/ 1144619 h 2289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9238" h="2289238">
                <a:moveTo>
                  <a:pt x="2289239" y="1144619"/>
                </a:moveTo>
                <a:cubicBezTo>
                  <a:pt x="2289239" y="1776775"/>
                  <a:pt x="1776775" y="2289239"/>
                  <a:pt x="1144619" y="2289239"/>
                </a:cubicBezTo>
                <a:cubicBezTo>
                  <a:pt x="512464" y="2289239"/>
                  <a:pt x="0" y="1776775"/>
                  <a:pt x="0" y="1144619"/>
                </a:cubicBezTo>
                <a:cubicBezTo>
                  <a:pt x="0" y="512463"/>
                  <a:pt x="512464" y="0"/>
                  <a:pt x="1144619" y="0"/>
                </a:cubicBezTo>
                <a:cubicBezTo>
                  <a:pt x="1776775" y="0"/>
                  <a:pt x="2289239" y="512463"/>
                  <a:pt x="2289239" y="1144619"/>
                </a:cubicBezTo>
                <a:close/>
              </a:path>
            </a:pathLst>
          </a:custGeom>
          <a:solidFill>
            <a:srgbClr val="FBFBFB"/>
          </a:solidFill>
          <a:ln w="12700">
            <a:solidFill>
              <a:srgbClr val="FFFFFF"/>
            </a:solidFill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57200"/>
            <a:endParaRPr lang="en-ZA" sz="1600" b="1" kern="0">
              <a:solidFill>
                <a:srgbClr val="333333"/>
              </a:solidFill>
              <a:latin typeface="+mj-lt"/>
            </a:endParaRP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64B103C1-30C2-3680-01D1-D1F2D7DD95CF}"/>
              </a:ext>
            </a:extLst>
          </p:cNvPr>
          <p:cNvSpPr/>
          <p:nvPr/>
        </p:nvSpPr>
        <p:spPr>
          <a:xfrm>
            <a:off x="4077761" y="5622396"/>
            <a:ext cx="1278232" cy="441366"/>
          </a:xfrm>
          <a:custGeom>
            <a:avLst/>
            <a:gdLst>
              <a:gd name="connsiteX0" fmla="*/ 926687 w 1852897"/>
              <a:gd name="connsiteY0" fmla="*/ 639699 h 639794"/>
              <a:gd name="connsiteX1" fmla="*/ 373666 w 1852897"/>
              <a:gd name="connsiteY1" fmla="*/ 479108 h 639794"/>
              <a:gd name="connsiteX2" fmla="*/ 0 w 1852897"/>
              <a:gd name="connsiteY2" fmla="*/ 62008 h 639794"/>
              <a:gd name="connsiteX3" fmla="*/ 126302 w 1852897"/>
              <a:gd name="connsiteY3" fmla="*/ 0 h 639794"/>
              <a:gd name="connsiteX4" fmla="*/ 926782 w 1852897"/>
              <a:gd name="connsiteY4" fmla="*/ 499015 h 639794"/>
              <a:gd name="connsiteX5" fmla="*/ 1726692 w 1852897"/>
              <a:gd name="connsiteY5" fmla="*/ 1143 h 639794"/>
              <a:gd name="connsiteX6" fmla="*/ 1852898 w 1852897"/>
              <a:gd name="connsiteY6" fmla="*/ 63341 h 639794"/>
              <a:gd name="connsiteX7" fmla="*/ 1479232 w 1852897"/>
              <a:gd name="connsiteY7" fmla="*/ 479584 h 639794"/>
              <a:gd name="connsiteX8" fmla="*/ 926782 w 1852897"/>
              <a:gd name="connsiteY8" fmla="*/ 639794 h 639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52897" h="639794">
                <a:moveTo>
                  <a:pt x="926687" y="639699"/>
                </a:moveTo>
                <a:cubicBezTo>
                  <a:pt x="730091" y="639699"/>
                  <a:pt x="538829" y="584168"/>
                  <a:pt x="373666" y="479108"/>
                </a:cubicBezTo>
                <a:cubicBezTo>
                  <a:pt x="212979" y="376904"/>
                  <a:pt x="83725" y="232601"/>
                  <a:pt x="0" y="62008"/>
                </a:cubicBezTo>
                <a:lnTo>
                  <a:pt x="126302" y="0"/>
                </a:lnTo>
                <a:cubicBezTo>
                  <a:pt x="277368" y="307848"/>
                  <a:pt x="584073" y="499015"/>
                  <a:pt x="926782" y="499015"/>
                </a:cubicBezTo>
                <a:cubicBezTo>
                  <a:pt x="1269492" y="499015"/>
                  <a:pt x="1575435" y="308229"/>
                  <a:pt x="1726692" y="1143"/>
                </a:cubicBezTo>
                <a:lnTo>
                  <a:pt x="1852898" y="63341"/>
                </a:lnTo>
                <a:cubicBezTo>
                  <a:pt x="1768983" y="233648"/>
                  <a:pt x="1639824" y="377571"/>
                  <a:pt x="1479232" y="479584"/>
                </a:cubicBezTo>
                <a:cubicBezTo>
                  <a:pt x="1314164" y="584359"/>
                  <a:pt x="1123188" y="639794"/>
                  <a:pt x="926782" y="639794"/>
                </a:cubicBezTo>
                <a:close/>
              </a:path>
            </a:pathLst>
          </a:custGeom>
          <a:solidFill>
            <a:srgbClr val="E6E6E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ZA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6F3615B8-5A0D-198D-B454-040640079979}"/>
              </a:ext>
            </a:extLst>
          </p:cNvPr>
          <p:cNvSpPr/>
          <p:nvPr/>
        </p:nvSpPr>
        <p:spPr>
          <a:xfrm>
            <a:off x="4005285" y="5165523"/>
            <a:ext cx="159606" cy="499583"/>
          </a:xfrm>
          <a:custGeom>
            <a:avLst/>
            <a:gdLst>
              <a:gd name="connsiteX0" fmla="*/ 105061 w 231362"/>
              <a:gd name="connsiteY0" fmla="*/ 724186 h 724185"/>
              <a:gd name="connsiteX1" fmla="*/ 0 w 231362"/>
              <a:gd name="connsiteY1" fmla="*/ 270129 h 724185"/>
              <a:gd name="connsiteX2" fmla="*/ 35719 w 231362"/>
              <a:gd name="connsiteY2" fmla="*/ 0 h 724185"/>
              <a:gd name="connsiteX3" fmla="*/ 171545 w 231362"/>
              <a:gd name="connsiteY3" fmla="*/ 36767 h 724185"/>
              <a:gd name="connsiteX4" fmla="*/ 140684 w 231362"/>
              <a:gd name="connsiteY4" fmla="*/ 270129 h 724185"/>
              <a:gd name="connsiteX5" fmla="*/ 231362 w 231362"/>
              <a:gd name="connsiteY5" fmla="*/ 662178 h 724185"/>
              <a:gd name="connsiteX6" fmla="*/ 105061 w 231362"/>
              <a:gd name="connsiteY6" fmla="*/ 724186 h 7241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1362" h="724185">
                <a:moveTo>
                  <a:pt x="105061" y="724186"/>
                </a:moveTo>
                <a:cubicBezTo>
                  <a:pt x="35338" y="582168"/>
                  <a:pt x="0" y="429387"/>
                  <a:pt x="0" y="270129"/>
                </a:cubicBezTo>
                <a:cubicBezTo>
                  <a:pt x="0" y="178499"/>
                  <a:pt x="12001" y="87630"/>
                  <a:pt x="35719" y="0"/>
                </a:cubicBezTo>
                <a:lnTo>
                  <a:pt x="171545" y="36767"/>
                </a:lnTo>
                <a:cubicBezTo>
                  <a:pt x="151066" y="112395"/>
                  <a:pt x="140684" y="190881"/>
                  <a:pt x="140684" y="270129"/>
                </a:cubicBezTo>
                <a:cubicBezTo>
                  <a:pt x="140684" y="407765"/>
                  <a:pt x="171164" y="539687"/>
                  <a:pt x="231362" y="662178"/>
                </a:cubicBezTo>
                <a:lnTo>
                  <a:pt x="105061" y="72418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ZA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D07BCCD5-18D8-82D5-46CB-1FAC3EBCE822}"/>
              </a:ext>
            </a:extLst>
          </p:cNvPr>
          <p:cNvSpPr/>
          <p:nvPr/>
        </p:nvSpPr>
        <p:spPr>
          <a:xfrm>
            <a:off x="5268864" y="5132800"/>
            <a:ext cx="160000" cy="533226"/>
          </a:xfrm>
          <a:custGeom>
            <a:avLst/>
            <a:gdLst>
              <a:gd name="connsiteX0" fmla="*/ 126206 w 231933"/>
              <a:gd name="connsiteY0" fmla="*/ 772954 h 772953"/>
              <a:gd name="connsiteX1" fmla="*/ 0 w 231933"/>
              <a:gd name="connsiteY1" fmla="*/ 710755 h 772953"/>
              <a:gd name="connsiteX2" fmla="*/ 91154 w 231933"/>
              <a:gd name="connsiteY2" fmla="*/ 317563 h 772953"/>
              <a:gd name="connsiteX3" fmla="*/ 48196 w 231933"/>
              <a:gd name="connsiteY3" fmla="*/ 43243 h 772953"/>
              <a:gd name="connsiteX4" fmla="*/ 182118 w 231933"/>
              <a:gd name="connsiteY4" fmla="*/ 0 h 772953"/>
              <a:gd name="connsiteX5" fmla="*/ 231934 w 231933"/>
              <a:gd name="connsiteY5" fmla="*/ 317563 h 772953"/>
              <a:gd name="connsiteX6" fmla="*/ 126301 w 231933"/>
              <a:gd name="connsiteY6" fmla="*/ 772954 h 772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1933" h="772953">
                <a:moveTo>
                  <a:pt x="126206" y="772954"/>
                </a:moveTo>
                <a:lnTo>
                  <a:pt x="0" y="710755"/>
                </a:lnTo>
                <a:cubicBezTo>
                  <a:pt x="60484" y="587883"/>
                  <a:pt x="91154" y="455581"/>
                  <a:pt x="91154" y="317563"/>
                </a:cubicBezTo>
                <a:cubicBezTo>
                  <a:pt x="91154" y="223838"/>
                  <a:pt x="76676" y="131540"/>
                  <a:pt x="48196" y="43243"/>
                </a:cubicBezTo>
                <a:lnTo>
                  <a:pt x="182118" y="0"/>
                </a:lnTo>
                <a:cubicBezTo>
                  <a:pt x="215169" y="102298"/>
                  <a:pt x="231934" y="209169"/>
                  <a:pt x="231934" y="317563"/>
                </a:cubicBezTo>
                <a:cubicBezTo>
                  <a:pt x="231934" y="477298"/>
                  <a:pt x="196405" y="630555"/>
                  <a:pt x="126301" y="772954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ZA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6EC9D31F-9ED1-FE6B-9FC2-A781FEF9500A}"/>
              </a:ext>
            </a:extLst>
          </p:cNvPr>
          <p:cNvSpPr/>
          <p:nvPr/>
        </p:nvSpPr>
        <p:spPr>
          <a:xfrm>
            <a:off x="4996041" y="4717455"/>
            <a:ext cx="398392" cy="445176"/>
          </a:xfrm>
          <a:custGeom>
            <a:avLst/>
            <a:gdLst>
              <a:gd name="connsiteX0" fmla="*/ 443675 w 577500"/>
              <a:gd name="connsiteY0" fmla="*/ 645319 h 645318"/>
              <a:gd name="connsiteX1" fmla="*/ 0 w 577500"/>
              <a:gd name="connsiteY1" fmla="*/ 125349 h 645318"/>
              <a:gd name="connsiteX2" fmla="*/ 63913 w 577500"/>
              <a:gd name="connsiteY2" fmla="*/ 0 h 645318"/>
              <a:gd name="connsiteX3" fmla="*/ 577501 w 577500"/>
              <a:gd name="connsiteY3" fmla="*/ 601980 h 645318"/>
              <a:gd name="connsiteX4" fmla="*/ 443579 w 577500"/>
              <a:gd name="connsiteY4" fmla="*/ 645224 h 645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7500" h="645318">
                <a:moveTo>
                  <a:pt x="443675" y="645319"/>
                </a:moveTo>
                <a:cubicBezTo>
                  <a:pt x="371475" y="421958"/>
                  <a:pt x="209741" y="232410"/>
                  <a:pt x="0" y="125349"/>
                </a:cubicBezTo>
                <a:lnTo>
                  <a:pt x="63913" y="0"/>
                </a:lnTo>
                <a:cubicBezTo>
                  <a:pt x="306705" y="123920"/>
                  <a:pt x="493871" y="343281"/>
                  <a:pt x="577501" y="601980"/>
                </a:cubicBezTo>
                <a:lnTo>
                  <a:pt x="443579" y="645224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ZA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48144FFD-5B8D-5C1E-2260-C4AEF79B71F4}"/>
              </a:ext>
            </a:extLst>
          </p:cNvPr>
          <p:cNvSpPr/>
          <p:nvPr/>
        </p:nvSpPr>
        <p:spPr>
          <a:xfrm>
            <a:off x="4414322" y="4640116"/>
            <a:ext cx="625941" cy="163877"/>
          </a:xfrm>
          <a:custGeom>
            <a:avLst/>
            <a:gdLst>
              <a:gd name="connsiteX0" fmla="*/ 843344 w 907351"/>
              <a:gd name="connsiteY0" fmla="*/ 237554 h 237553"/>
              <a:gd name="connsiteX1" fmla="*/ 438912 w 907351"/>
              <a:gd name="connsiteY1" fmla="*/ 140684 h 237553"/>
              <a:gd name="connsiteX2" fmla="*/ 59912 w 907351"/>
              <a:gd name="connsiteY2" fmla="*/ 225076 h 237553"/>
              <a:gd name="connsiteX3" fmla="*/ 0 w 907351"/>
              <a:gd name="connsiteY3" fmla="*/ 97727 h 237553"/>
              <a:gd name="connsiteX4" fmla="*/ 438912 w 907351"/>
              <a:gd name="connsiteY4" fmla="*/ 0 h 237553"/>
              <a:gd name="connsiteX5" fmla="*/ 907351 w 907351"/>
              <a:gd name="connsiteY5" fmla="*/ 112204 h 237553"/>
              <a:gd name="connsiteX6" fmla="*/ 843344 w 907351"/>
              <a:gd name="connsiteY6" fmla="*/ 237554 h 237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07351" h="237553">
                <a:moveTo>
                  <a:pt x="843344" y="237554"/>
                </a:moveTo>
                <a:cubicBezTo>
                  <a:pt x="717423" y="173260"/>
                  <a:pt x="581311" y="140684"/>
                  <a:pt x="438912" y="140684"/>
                </a:cubicBezTo>
                <a:cubicBezTo>
                  <a:pt x="306324" y="140684"/>
                  <a:pt x="178879" y="169069"/>
                  <a:pt x="59912" y="225076"/>
                </a:cubicBezTo>
                <a:lnTo>
                  <a:pt x="0" y="97727"/>
                </a:lnTo>
                <a:cubicBezTo>
                  <a:pt x="137827" y="32861"/>
                  <a:pt x="285464" y="0"/>
                  <a:pt x="438912" y="0"/>
                </a:cubicBezTo>
                <a:cubicBezTo>
                  <a:pt x="603790" y="0"/>
                  <a:pt x="761429" y="37719"/>
                  <a:pt x="907351" y="112204"/>
                </a:cubicBezTo>
                <a:lnTo>
                  <a:pt x="843344" y="237554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ZA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E313CDE1-348A-64C3-B54C-4EADADA8B716}"/>
              </a:ext>
            </a:extLst>
          </p:cNvPr>
          <p:cNvSpPr/>
          <p:nvPr/>
        </p:nvSpPr>
        <p:spPr>
          <a:xfrm>
            <a:off x="4029925" y="4707467"/>
            <a:ext cx="425727" cy="483419"/>
          </a:xfrm>
          <a:custGeom>
            <a:avLst/>
            <a:gdLst>
              <a:gd name="connsiteX0" fmla="*/ 135826 w 617124"/>
              <a:gd name="connsiteY0" fmla="*/ 700754 h 700754"/>
              <a:gd name="connsiteX1" fmla="*/ 0 w 617124"/>
              <a:gd name="connsiteY1" fmla="*/ 663988 h 700754"/>
              <a:gd name="connsiteX2" fmla="*/ 557213 w 617124"/>
              <a:gd name="connsiteY2" fmla="*/ 0 h 700754"/>
              <a:gd name="connsiteX3" fmla="*/ 617125 w 617124"/>
              <a:gd name="connsiteY3" fmla="*/ 127349 h 700754"/>
              <a:gd name="connsiteX4" fmla="*/ 135826 w 617124"/>
              <a:gd name="connsiteY4" fmla="*/ 700754 h 700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7124" h="700754">
                <a:moveTo>
                  <a:pt x="135826" y="700754"/>
                </a:moveTo>
                <a:lnTo>
                  <a:pt x="0" y="663988"/>
                </a:lnTo>
                <a:cubicBezTo>
                  <a:pt x="79153" y="371475"/>
                  <a:pt x="282226" y="129445"/>
                  <a:pt x="557213" y="0"/>
                </a:cubicBezTo>
                <a:lnTo>
                  <a:pt x="617125" y="127349"/>
                </a:lnTo>
                <a:cubicBezTo>
                  <a:pt x="379571" y="239078"/>
                  <a:pt x="204216" y="448151"/>
                  <a:pt x="135826" y="700754"/>
                </a:cubicBez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ZA"/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1A238DE4-042E-D55D-DCE1-7EEBA220E6DC}"/>
              </a:ext>
            </a:extLst>
          </p:cNvPr>
          <p:cNvSpPr/>
          <p:nvPr/>
        </p:nvSpPr>
        <p:spPr>
          <a:xfrm>
            <a:off x="6713142" y="5187930"/>
            <a:ext cx="877212" cy="877212"/>
          </a:xfrm>
          <a:custGeom>
            <a:avLst/>
            <a:gdLst>
              <a:gd name="connsiteX0" fmla="*/ 1271588 w 1271587"/>
              <a:gd name="connsiteY0" fmla="*/ 635794 h 1271587"/>
              <a:gd name="connsiteX1" fmla="*/ 635794 w 1271587"/>
              <a:gd name="connsiteY1" fmla="*/ 1271587 h 1271587"/>
              <a:gd name="connsiteX2" fmla="*/ 0 w 1271587"/>
              <a:gd name="connsiteY2" fmla="*/ 635793 h 1271587"/>
              <a:gd name="connsiteX3" fmla="*/ 635794 w 1271587"/>
              <a:gd name="connsiteY3" fmla="*/ 0 h 1271587"/>
              <a:gd name="connsiteX4" fmla="*/ 1271588 w 1271587"/>
              <a:gd name="connsiteY4" fmla="*/ 635794 h 12715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1587" h="1271587">
                <a:moveTo>
                  <a:pt x="1271588" y="635794"/>
                </a:moveTo>
                <a:cubicBezTo>
                  <a:pt x="1271588" y="986933"/>
                  <a:pt x="986933" y="1271587"/>
                  <a:pt x="635794" y="1271587"/>
                </a:cubicBezTo>
                <a:cubicBezTo>
                  <a:pt x="284655" y="1271587"/>
                  <a:pt x="0" y="986933"/>
                  <a:pt x="0" y="635793"/>
                </a:cubicBezTo>
                <a:cubicBezTo>
                  <a:pt x="0" y="284654"/>
                  <a:pt x="284655" y="0"/>
                  <a:pt x="635794" y="0"/>
                </a:cubicBezTo>
                <a:cubicBezTo>
                  <a:pt x="986933" y="0"/>
                  <a:pt x="1271588" y="284654"/>
                  <a:pt x="1271588" y="635794"/>
                </a:cubicBezTo>
                <a:close/>
              </a:path>
            </a:pathLst>
          </a:custGeom>
          <a:solidFill>
            <a:srgbClr val="FBFBFB"/>
          </a:solidFill>
          <a:ln w="12700">
            <a:solidFill>
              <a:srgbClr val="FFFFFF"/>
            </a:solidFill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57200"/>
            <a:endParaRPr lang="en-ZA" sz="1600" b="1" kern="0">
              <a:solidFill>
                <a:srgbClr val="333333"/>
              </a:solidFill>
              <a:latin typeface="+mj-lt"/>
            </a:endParaRP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74F1893E-2F02-3977-97D2-C79D5273830C}"/>
              </a:ext>
            </a:extLst>
          </p:cNvPr>
          <p:cNvSpPr/>
          <p:nvPr/>
        </p:nvSpPr>
        <p:spPr>
          <a:xfrm>
            <a:off x="6548739" y="5023527"/>
            <a:ext cx="1206018" cy="1206018"/>
          </a:xfrm>
          <a:custGeom>
            <a:avLst/>
            <a:gdLst>
              <a:gd name="connsiteX0" fmla="*/ 874109 w 1748218"/>
              <a:gd name="connsiteY0" fmla="*/ 1748218 h 1748218"/>
              <a:gd name="connsiteX1" fmla="*/ 0 w 1748218"/>
              <a:gd name="connsiteY1" fmla="*/ 874109 h 1748218"/>
              <a:gd name="connsiteX2" fmla="*/ 874109 w 1748218"/>
              <a:gd name="connsiteY2" fmla="*/ 0 h 1748218"/>
              <a:gd name="connsiteX3" fmla="*/ 1748218 w 1748218"/>
              <a:gd name="connsiteY3" fmla="*/ 874109 h 1748218"/>
              <a:gd name="connsiteX4" fmla="*/ 874109 w 1748218"/>
              <a:gd name="connsiteY4" fmla="*/ 1748218 h 1748218"/>
              <a:gd name="connsiteX5" fmla="*/ 874109 w 1748218"/>
              <a:gd name="connsiteY5" fmla="*/ 18764 h 1748218"/>
              <a:gd name="connsiteX6" fmla="*/ 18765 w 1748218"/>
              <a:gd name="connsiteY6" fmla="*/ 874109 h 1748218"/>
              <a:gd name="connsiteX7" fmla="*/ 874109 w 1748218"/>
              <a:gd name="connsiteY7" fmla="*/ 1729454 h 1748218"/>
              <a:gd name="connsiteX8" fmla="*/ 1729454 w 1748218"/>
              <a:gd name="connsiteY8" fmla="*/ 874109 h 1748218"/>
              <a:gd name="connsiteX9" fmla="*/ 874109 w 1748218"/>
              <a:gd name="connsiteY9" fmla="*/ 18764 h 1748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748218" h="1748218">
                <a:moveTo>
                  <a:pt x="874109" y="1748218"/>
                </a:moveTo>
                <a:cubicBezTo>
                  <a:pt x="392144" y="1748218"/>
                  <a:pt x="0" y="1356074"/>
                  <a:pt x="0" y="874109"/>
                </a:cubicBezTo>
                <a:cubicBezTo>
                  <a:pt x="0" y="392144"/>
                  <a:pt x="392144" y="0"/>
                  <a:pt x="874109" y="0"/>
                </a:cubicBezTo>
                <a:cubicBezTo>
                  <a:pt x="1356074" y="0"/>
                  <a:pt x="1748218" y="392144"/>
                  <a:pt x="1748218" y="874109"/>
                </a:cubicBezTo>
                <a:cubicBezTo>
                  <a:pt x="1748218" y="1356074"/>
                  <a:pt x="1356074" y="1748218"/>
                  <a:pt x="874109" y="1748218"/>
                </a:cubicBezTo>
                <a:close/>
                <a:moveTo>
                  <a:pt x="874109" y="18764"/>
                </a:moveTo>
                <a:cubicBezTo>
                  <a:pt x="402431" y="18764"/>
                  <a:pt x="18765" y="402431"/>
                  <a:pt x="18765" y="874109"/>
                </a:cubicBezTo>
                <a:cubicBezTo>
                  <a:pt x="18765" y="1345787"/>
                  <a:pt x="402527" y="1729454"/>
                  <a:pt x="874109" y="1729454"/>
                </a:cubicBezTo>
                <a:cubicBezTo>
                  <a:pt x="1345692" y="1729454"/>
                  <a:pt x="1729454" y="1345787"/>
                  <a:pt x="1729454" y="874109"/>
                </a:cubicBezTo>
                <a:cubicBezTo>
                  <a:pt x="1729454" y="402431"/>
                  <a:pt x="1345787" y="18764"/>
                  <a:pt x="874109" y="18764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ZA"/>
          </a:p>
        </p:txBody>
      </p:sp>
      <p:grpSp>
        <p:nvGrpSpPr>
          <p:cNvPr id="46" name="Graphic 16">
            <a:extLst>
              <a:ext uri="{FF2B5EF4-FFF2-40B4-BE49-F238E27FC236}">
                <a16:creationId xmlns:a16="http://schemas.microsoft.com/office/drawing/2014/main" id="{1B60626E-2544-169E-2C1D-7896F9DE7849}"/>
              </a:ext>
            </a:extLst>
          </p:cNvPr>
          <p:cNvGrpSpPr/>
          <p:nvPr/>
        </p:nvGrpSpPr>
        <p:grpSpPr>
          <a:xfrm>
            <a:off x="5414130" y="5407293"/>
            <a:ext cx="1186453" cy="175020"/>
            <a:chOff x="7110483" y="4913416"/>
            <a:chExt cx="1719857" cy="253705"/>
          </a:xfrm>
          <a:solidFill>
            <a:schemeClr val="accent4"/>
          </a:solidFill>
        </p:grpSpPr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2498C686-CA3D-C70D-C4CC-08EA64048BD3}"/>
                </a:ext>
              </a:extLst>
            </p:cNvPr>
            <p:cNvSpPr/>
            <p:nvPr/>
          </p:nvSpPr>
          <p:spPr>
            <a:xfrm>
              <a:off x="8710707" y="5047488"/>
              <a:ext cx="119633" cy="119633"/>
            </a:xfrm>
            <a:custGeom>
              <a:avLst/>
              <a:gdLst>
                <a:gd name="connsiteX0" fmla="*/ 119634 w 119633"/>
                <a:gd name="connsiteY0" fmla="*/ 59817 h 119633"/>
                <a:gd name="connsiteX1" fmla="*/ 59817 w 119633"/>
                <a:gd name="connsiteY1" fmla="*/ 119634 h 119633"/>
                <a:gd name="connsiteX2" fmla="*/ 0 w 119633"/>
                <a:gd name="connsiteY2" fmla="*/ 59817 h 119633"/>
                <a:gd name="connsiteX3" fmla="*/ 59817 w 119633"/>
                <a:gd name="connsiteY3" fmla="*/ 0 h 119633"/>
                <a:gd name="connsiteX4" fmla="*/ 119634 w 119633"/>
                <a:gd name="connsiteY4" fmla="*/ 59817 h 119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633" h="119633">
                  <a:moveTo>
                    <a:pt x="119634" y="59817"/>
                  </a:moveTo>
                  <a:cubicBezTo>
                    <a:pt x="119634" y="92853"/>
                    <a:pt x="92853" y="119634"/>
                    <a:pt x="59817" y="119634"/>
                  </a:cubicBezTo>
                  <a:cubicBezTo>
                    <a:pt x="26781" y="119634"/>
                    <a:pt x="0" y="92853"/>
                    <a:pt x="0" y="59817"/>
                  </a:cubicBezTo>
                  <a:cubicBezTo>
                    <a:pt x="0" y="26781"/>
                    <a:pt x="26780" y="0"/>
                    <a:pt x="59817" y="0"/>
                  </a:cubicBezTo>
                  <a:cubicBezTo>
                    <a:pt x="92853" y="0"/>
                    <a:pt x="119634" y="26781"/>
                    <a:pt x="119634" y="598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ZA" dirty="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46DDF0E9-8799-D87A-E23E-D041344D348E}"/>
                </a:ext>
              </a:extLst>
            </p:cNvPr>
            <p:cNvSpPr/>
            <p:nvPr/>
          </p:nvSpPr>
          <p:spPr>
            <a:xfrm rot="-5018999">
              <a:off x="7931614" y="4180481"/>
              <a:ext cx="19050" cy="1669447"/>
            </a:xfrm>
            <a:custGeom>
              <a:avLst/>
              <a:gdLst>
                <a:gd name="connsiteX0" fmla="*/ 0 w 19050"/>
                <a:gd name="connsiteY0" fmla="*/ 0 h 1669447"/>
                <a:gd name="connsiteX1" fmla="*/ 19050 w 19050"/>
                <a:gd name="connsiteY1" fmla="*/ 0 h 1669447"/>
                <a:gd name="connsiteX2" fmla="*/ 19050 w 19050"/>
                <a:gd name="connsiteY2" fmla="*/ 1669447 h 1669447"/>
                <a:gd name="connsiteX3" fmla="*/ 0 w 19050"/>
                <a:gd name="connsiteY3" fmla="*/ 1669447 h 1669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669447">
                  <a:moveTo>
                    <a:pt x="0" y="0"/>
                  </a:moveTo>
                  <a:lnTo>
                    <a:pt x="19050" y="0"/>
                  </a:lnTo>
                  <a:lnTo>
                    <a:pt x="19050" y="1669447"/>
                  </a:lnTo>
                  <a:lnTo>
                    <a:pt x="0" y="166944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ZA"/>
            </a:p>
          </p:txBody>
        </p:sp>
      </p:grp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5F2A3E96-10E7-C243-0CA4-BBEF2D20D6BA}"/>
              </a:ext>
            </a:extLst>
          </p:cNvPr>
          <p:cNvSpPr/>
          <p:nvPr/>
        </p:nvSpPr>
        <p:spPr>
          <a:xfrm>
            <a:off x="6282947" y="3564135"/>
            <a:ext cx="877212" cy="877212"/>
          </a:xfrm>
          <a:custGeom>
            <a:avLst/>
            <a:gdLst>
              <a:gd name="connsiteX0" fmla="*/ 1271587 w 1271587"/>
              <a:gd name="connsiteY0" fmla="*/ 635794 h 1271587"/>
              <a:gd name="connsiteX1" fmla="*/ 635794 w 1271587"/>
              <a:gd name="connsiteY1" fmla="*/ 1271588 h 1271587"/>
              <a:gd name="connsiteX2" fmla="*/ 0 w 1271587"/>
              <a:gd name="connsiteY2" fmla="*/ 635794 h 1271587"/>
              <a:gd name="connsiteX3" fmla="*/ 635794 w 1271587"/>
              <a:gd name="connsiteY3" fmla="*/ 0 h 1271587"/>
              <a:gd name="connsiteX4" fmla="*/ 1271587 w 1271587"/>
              <a:gd name="connsiteY4" fmla="*/ 635794 h 12715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1587" h="1271587">
                <a:moveTo>
                  <a:pt x="1271587" y="635794"/>
                </a:moveTo>
                <a:cubicBezTo>
                  <a:pt x="1271587" y="986933"/>
                  <a:pt x="986933" y="1271588"/>
                  <a:pt x="635794" y="1271588"/>
                </a:cubicBezTo>
                <a:cubicBezTo>
                  <a:pt x="284655" y="1271588"/>
                  <a:pt x="0" y="986933"/>
                  <a:pt x="0" y="635794"/>
                </a:cubicBezTo>
                <a:cubicBezTo>
                  <a:pt x="0" y="284655"/>
                  <a:pt x="284655" y="0"/>
                  <a:pt x="635794" y="0"/>
                </a:cubicBezTo>
                <a:cubicBezTo>
                  <a:pt x="986933" y="0"/>
                  <a:pt x="1271587" y="284655"/>
                  <a:pt x="1271587" y="635794"/>
                </a:cubicBezTo>
                <a:close/>
              </a:path>
            </a:pathLst>
          </a:custGeom>
          <a:solidFill>
            <a:srgbClr val="FBFBFB"/>
          </a:solidFill>
          <a:ln w="12700">
            <a:solidFill>
              <a:srgbClr val="FFFFFF"/>
            </a:solidFill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57200"/>
            <a:endParaRPr lang="en-ZA" sz="1600" b="1" kern="0">
              <a:solidFill>
                <a:srgbClr val="333333"/>
              </a:solidFill>
              <a:latin typeface="+mj-lt"/>
            </a:endParaRPr>
          </a:p>
        </p:txBody>
      </p: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AF9B58FD-FA0E-6A0B-4867-FA40CD31E8A0}"/>
              </a:ext>
            </a:extLst>
          </p:cNvPr>
          <p:cNvSpPr/>
          <p:nvPr/>
        </p:nvSpPr>
        <p:spPr>
          <a:xfrm>
            <a:off x="6118544" y="3399732"/>
            <a:ext cx="1206018" cy="1206018"/>
          </a:xfrm>
          <a:custGeom>
            <a:avLst/>
            <a:gdLst>
              <a:gd name="connsiteX0" fmla="*/ 874109 w 1748218"/>
              <a:gd name="connsiteY0" fmla="*/ 1748218 h 1748218"/>
              <a:gd name="connsiteX1" fmla="*/ 0 w 1748218"/>
              <a:gd name="connsiteY1" fmla="*/ 874109 h 1748218"/>
              <a:gd name="connsiteX2" fmla="*/ 874109 w 1748218"/>
              <a:gd name="connsiteY2" fmla="*/ 0 h 1748218"/>
              <a:gd name="connsiteX3" fmla="*/ 1748218 w 1748218"/>
              <a:gd name="connsiteY3" fmla="*/ 874109 h 1748218"/>
              <a:gd name="connsiteX4" fmla="*/ 874109 w 1748218"/>
              <a:gd name="connsiteY4" fmla="*/ 1748218 h 1748218"/>
              <a:gd name="connsiteX5" fmla="*/ 874109 w 1748218"/>
              <a:gd name="connsiteY5" fmla="*/ 18764 h 1748218"/>
              <a:gd name="connsiteX6" fmla="*/ 18764 w 1748218"/>
              <a:gd name="connsiteY6" fmla="*/ 874109 h 1748218"/>
              <a:gd name="connsiteX7" fmla="*/ 874109 w 1748218"/>
              <a:gd name="connsiteY7" fmla="*/ 1729454 h 1748218"/>
              <a:gd name="connsiteX8" fmla="*/ 1729454 w 1748218"/>
              <a:gd name="connsiteY8" fmla="*/ 874109 h 1748218"/>
              <a:gd name="connsiteX9" fmla="*/ 874109 w 1748218"/>
              <a:gd name="connsiteY9" fmla="*/ 18764 h 1748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748218" h="1748218">
                <a:moveTo>
                  <a:pt x="874109" y="1748218"/>
                </a:moveTo>
                <a:cubicBezTo>
                  <a:pt x="392144" y="1748218"/>
                  <a:pt x="0" y="1356074"/>
                  <a:pt x="0" y="874109"/>
                </a:cubicBezTo>
                <a:cubicBezTo>
                  <a:pt x="0" y="392144"/>
                  <a:pt x="392144" y="0"/>
                  <a:pt x="874109" y="0"/>
                </a:cubicBezTo>
                <a:cubicBezTo>
                  <a:pt x="1356074" y="0"/>
                  <a:pt x="1748218" y="392144"/>
                  <a:pt x="1748218" y="874109"/>
                </a:cubicBezTo>
                <a:cubicBezTo>
                  <a:pt x="1748218" y="1356074"/>
                  <a:pt x="1356074" y="1748218"/>
                  <a:pt x="874109" y="1748218"/>
                </a:cubicBezTo>
                <a:close/>
                <a:moveTo>
                  <a:pt x="874109" y="18764"/>
                </a:moveTo>
                <a:cubicBezTo>
                  <a:pt x="402431" y="18764"/>
                  <a:pt x="18764" y="402526"/>
                  <a:pt x="18764" y="874109"/>
                </a:cubicBezTo>
                <a:cubicBezTo>
                  <a:pt x="18764" y="1345692"/>
                  <a:pt x="402526" y="1729454"/>
                  <a:pt x="874109" y="1729454"/>
                </a:cubicBezTo>
                <a:cubicBezTo>
                  <a:pt x="1345692" y="1729454"/>
                  <a:pt x="1729454" y="1345787"/>
                  <a:pt x="1729454" y="874109"/>
                </a:cubicBezTo>
                <a:cubicBezTo>
                  <a:pt x="1729454" y="402431"/>
                  <a:pt x="1345787" y="18764"/>
                  <a:pt x="874109" y="18764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ZA"/>
          </a:p>
        </p:txBody>
      </p:sp>
      <p:grpSp>
        <p:nvGrpSpPr>
          <p:cNvPr id="67" name="Graphic 16">
            <a:extLst>
              <a:ext uri="{FF2B5EF4-FFF2-40B4-BE49-F238E27FC236}">
                <a16:creationId xmlns:a16="http://schemas.microsoft.com/office/drawing/2014/main" id="{AA7CCC55-AFBE-37F5-59EC-2746F0CCD3DF}"/>
              </a:ext>
            </a:extLst>
          </p:cNvPr>
          <p:cNvGrpSpPr/>
          <p:nvPr/>
        </p:nvGrpSpPr>
        <p:grpSpPr>
          <a:xfrm>
            <a:off x="5263495" y="4255982"/>
            <a:ext cx="971353" cy="659644"/>
            <a:chOff x="6892126" y="3244500"/>
            <a:chExt cx="1408053" cy="956206"/>
          </a:xfrm>
          <a:solidFill>
            <a:schemeClr val="accent1"/>
          </a:solidFill>
        </p:grpSpPr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4E560B9B-FA9F-CA74-0129-D8C3E3E7697A}"/>
                </a:ext>
              </a:extLst>
            </p:cNvPr>
            <p:cNvSpPr/>
            <p:nvPr/>
          </p:nvSpPr>
          <p:spPr>
            <a:xfrm>
              <a:off x="8180545" y="3244500"/>
              <a:ext cx="119633" cy="119633"/>
            </a:xfrm>
            <a:custGeom>
              <a:avLst/>
              <a:gdLst>
                <a:gd name="connsiteX0" fmla="*/ 0 w 119633"/>
                <a:gd name="connsiteY0" fmla="*/ 59817 h 119633"/>
                <a:gd name="connsiteX1" fmla="*/ 59817 w 119633"/>
                <a:gd name="connsiteY1" fmla="*/ 119634 h 119633"/>
                <a:gd name="connsiteX2" fmla="*/ 119634 w 119633"/>
                <a:gd name="connsiteY2" fmla="*/ 59817 h 119633"/>
                <a:gd name="connsiteX3" fmla="*/ 59817 w 119633"/>
                <a:gd name="connsiteY3" fmla="*/ 0 h 119633"/>
                <a:gd name="connsiteX4" fmla="*/ 0 w 119633"/>
                <a:gd name="connsiteY4" fmla="*/ 59817 h 119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633" h="119633">
                  <a:moveTo>
                    <a:pt x="0" y="59817"/>
                  </a:moveTo>
                  <a:cubicBezTo>
                    <a:pt x="0" y="92869"/>
                    <a:pt x="26765" y="119634"/>
                    <a:pt x="59817" y="119634"/>
                  </a:cubicBezTo>
                  <a:cubicBezTo>
                    <a:pt x="92869" y="119634"/>
                    <a:pt x="119634" y="92869"/>
                    <a:pt x="119634" y="59817"/>
                  </a:cubicBezTo>
                  <a:cubicBezTo>
                    <a:pt x="119634" y="26765"/>
                    <a:pt x="92869" y="0"/>
                    <a:pt x="59817" y="0"/>
                  </a:cubicBezTo>
                  <a:cubicBezTo>
                    <a:pt x="26765" y="0"/>
                    <a:pt x="0" y="26765"/>
                    <a:pt x="0" y="598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ZA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1577A73C-DB4D-936D-85BA-12B8F6112A6D}"/>
                </a:ext>
              </a:extLst>
            </p:cNvPr>
            <p:cNvSpPr/>
            <p:nvPr/>
          </p:nvSpPr>
          <p:spPr>
            <a:xfrm rot="-2009399">
              <a:off x="6763713" y="3738965"/>
              <a:ext cx="1610295" cy="19049"/>
            </a:xfrm>
            <a:custGeom>
              <a:avLst/>
              <a:gdLst>
                <a:gd name="connsiteX0" fmla="*/ 0 w 1610295"/>
                <a:gd name="connsiteY0" fmla="*/ 0 h 19049"/>
                <a:gd name="connsiteX1" fmla="*/ 1610296 w 1610295"/>
                <a:gd name="connsiteY1" fmla="*/ 0 h 19049"/>
                <a:gd name="connsiteX2" fmla="*/ 1610296 w 1610295"/>
                <a:gd name="connsiteY2" fmla="*/ 19050 h 19049"/>
                <a:gd name="connsiteX3" fmla="*/ 0 w 1610295"/>
                <a:gd name="connsiteY3" fmla="*/ 19050 h 19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10295" h="19049">
                  <a:moveTo>
                    <a:pt x="0" y="0"/>
                  </a:moveTo>
                  <a:lnTo>
                    <a:pt x="1610296" y="0"/>
                  </a:lnTo>
                  <a:lnTo>
                    <a:pt x="1610296" y="19050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ZA"/>
            </a:p>
          </p:txBody>
        </p:sp>
      </p:grp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C6AEC375-12EC-3A9C-44E7-634C8CB8419F}"/>
              </a:ext>
            </a:extLst>
          </p:cNvPr>
          <p:cNvSpPr/>
          <p:nvPr/>
        </p:nvSpPr>
        <p:spPr>
          <a:xfrm>
            <a:off x="4275545" y="2701247"/>
            <a:ext cx="877212" cy="877212"/>
          </a:xfrm>
          <a:custGeom>
            <a:avLst/>
            <a:gdLst>
              <a:gd name="connsiteX0" fmla="*/ 1271587 w 1271587"/>
              <a:gd name="connsiteY0" fmla="*/ 635794 h 1271587"/>
              <a:gd name="connsiteX1" fmla="*/ 635794 w 1271587"/>
              <a:gd name="connsiteY1" fmla="*/ 1271587 h 1271587"/>
              <a:gd name="connsiteX2" fmla="*/ 0 w 1271587"/>
              <a:gd name="connsiteY2" fmla="*/ 635794 h 1271587"/>
              <a:gd name="connsiteX3" fmla="*/ 635794 w 1271587"/>
              <a:gd name="connsiteY3" fmla="*/ 0 h 1271587"/>
              <a:gd name="connsiteX4" fmla="*/ 1271587 w 1271587"/>
              <a:gd name="connsiteY4" fmla="*/ 635794 h 12715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1587" h="1271587">
                <a:moveTo>
                  <a:pt x="1271587" y="635794"/>
                </a:moveTo>
                <a:cubicBezTo>
                  <a:pt x="1271587" y="986933"/>
                  <a:pt x="986933" y="1271587"/>
                  <a:pt x="635794" y="1271587"/>
                </a:cubicBezTo>
                <a:cubicBezTo>
                  <a:pt x="284654" y="1271587"/>
                  <a:pt x="0" y="986933"/>
                  <a:pt x="0" y="635794"/>
                </a:cubicBezTo>
                <a:cubicBezTo>
                  <a:pt x="0" y="284654"/>
                  <a:pt x="284654" y="0"/>
                  <a:pt x="635794" y="0"/>
                </a:cubicBezTo>
                <a:cubicBezTo>
                  <a:pt x="986933" y="0"/>
                  <a:pt x="1271587" y="284654"/>
                  <a:pt x="1271587" y="635794"/>
                </a:cubicBezTo>
                <a:close/>
              </a:path>
            </a:pathLst>
          </a:custGeom>
          <a:solidFill>
            <a:srgbClr val="FBFBFB"/>
          </a:solidFill>
          <a:ln w="12700">
            <a:solidFill>
              <a:srgbClr val="FFFFFF"/>
            </a:solidFill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txBody>
          <a:bodyPr wrap="square" lIns="36000" tIns="36000" rIns="36000" bIns="36000" rtlCol="0" anchor="ctr" anchorCtr="0">
            <a:noAutofit/>
          </a:bodyPr>
          <a:lstStyle/>
          <a:p>
            <a:pPr algn="ctr" defTabSz="457200"/>
            <a:endParaRPr lang="en-ZA" sz="1600" b="1" kern="0">
              <a:solidFill>
                <a:srgbClr val="333333"/>
              </a:solidFill>
              <a:latin typeface="+mj-lt"/>
            </a:endParaRPr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37BE4DC4-E28C-B981-73F9-7C8F17297F06}"/>
              </a:ext>
            </a:extLst>
          </p:cNvPr>
          <p:cNvSpPr/>
          <p:nvPr/>
        </p:nvSpPr>
        <p:spPr>
          <a:xfrm>
            <a:off x="4111141" y="2536844"/>
            <a:ext cx="1206018" cy="1206018"/>
          </a:xfrm>
          <a:custGeom>
            <a:avLst/>
            <a:gdLst>
              <a:gd name="connsiteX0" fmla="*/ 874109 w 1748218"/>
              <a:gd name="connsiteY0" fmla="*/ 1748218 h 1748218"/>
              <a:gd name="connsiteX1" fmla="*/ 0 w 1748218"/>
              <a:gd name="connsiteY1" fmla="*/ 874109 h 1748218"/>
              <a:gd name="connsiteX2" fmla="*/ 874109 w 1748218"/>
              <a:gd name="connsiteY2" fmla="*/ 0 h 1748218"/>
              <a:gd name="connsiteX3" fmla="*/ 1748219 w 1748218"/>
              <a:gd name="connsiteY3" fmla="*/ 874109 h 1748218"/>
              <a:gd name="connsiteX4" fmla="*/ 874109 w 1748218"/>
              <a:gd name="connsiteY4" fmla="*/ 1748218 h 1748218"/>
              <a:gd name="connsiteX5" fmla="*/ 874109 w 1748218"/>
              <a:gd name="connsiteY5" fmla="*/ 18764 h 1748218"/>
              <a:gd name="connsiteX6" fmla="*/ 18764 w 1748218"/>
              <a:gd name="connsiteY6" fmla="*/ 874109 h 1748218"/>
              <a:gd name="connsiteX7" fmla="*/ 874109 w 1748218"/>
              <a:gd name="connsiteY7" fmla="*/ 1729454 h 1748218"/>
              <a:gd name="connsiteX8" fmla="*/ 1729455 w 1748218"/>
              <a:gd name="connsiteY8" fmla="*/ 874109 h 1748218"/>
              <a:gd name="connsiteX9" fmla="*/ 874109 w 1748218"/>
              <a:gd name="connsiteY9" fmla="*/ 18764 h 1748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748218" h="1748218">
                <a:moveTo>
                  <a:pt x="874109" y="1748218"/>
                </a:moveTo>
                <a:cubicBezTo>
                  <a:pt x="392144" y="1748218"/>
                  <a:pt x="0" y="1356074"/>
                  <a:pt x="0" y="874109"/>
                </a:cubicBezTo>
                <a:cubicBezTo>
                  <a:pt x="0" y="392144"/>
                  <a:pt x="392144" y="0"/>
                  <a:pt x="874109" y="0"/>
                </a:cubicBezTo>
                <a:cubicBezTo>
                  <a:pt x="1356075" y="0"/>
                  <a:pt x="1748219" y="392144"/>
                  <a:pt x="1748219" y="874109"/>
                </a:cubicBezTo>
                <a:cubicBezTo>
                  <a:pt x="1748219" y="1356074"/>
                  <a:pt x="1356075" y="1748218"/>
                  <a:pt x="874109" y="1748218"/>
                </a:cubicBezTo>
                <a:close/>
                <a:moveTo>
                  <a:pt x="874109" y="18764"/>
                </a:moveTo>
                <a:cubicBezTo>
                  <a:pt x="402431" y="18764"/>
                  <a:pt x="18764" y="402526"/>
                  <a:pt x="18764" y="874109"/>
                </a:cubicBezTo>
                <a:cubicBezTo>
                  <a:pt x="18764" y="1345692"/>
                  <a:pt x="402431" y="1729454"/>
                  <a:pt x="874109" y="1729454"/>
                </a:cubicBezTo>
                <a:cubicBezTo>
                  <a:pt x="1345787" y="1729454"/>
                  <a:pt x="1729455" y="1345787"/>
                  <a:pt x="1729455" y="874109"/>
                </a:cubicBezTo>
                <a:cubicBezTo>
                  <a:pt x="1729455" y="402431"/>
                  <a:pt x="1345787" y="18764"/>
                  <a:pt x="874109" y="18764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ZA"/>
          </a:p>
        </p:txBody>
      </p:sp>
      <p:grpSp>
        <p:nvGrpSpPr>
          <p:cNvPr id="72" name="Graphic 16">
            <a:extLst>
              <a:ext uri="{FF2B5EF4-FFF2-40B4-BE49-F238E27FC236}">
                <a16:creationId xmlns:a16="http://schemas.microsoft.com/office/drawing/2014/main" id="{097C96EF-2A7F-F7B0-E548-74055B251010}"/>
              </a:ext>
            </a:extLst>
          </p:cNvPr>
          <p:cNvGrpSpPr/>
          <p:nvPr/>
        </p:nvGrpSpPr>
        <p:grpSpPr>
          <a:xfrm>
            <a:off x="4687473" y="3691084"/>
            <a:ext cx="82530" cy="972884"/>
            <a:chOff x="6057137" y="2425636"/>
            <a:chExt cx="119633" cy="1410271"/>
          </a:xfrm>
          <a:solidFill>
            <a:schemeClr val="accent2"/>
          </a:solidFill>
        </p:grpSpPr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DDFDAB66-72C7-1EED-B1F2-AF504E26F558}"/>
                </a:ext>
              </a:extLst>
            </p:cNvPr>
            <p:cNvSpPr/>
            <p:nvPr/>
          </p:nvSpPr>
          <p:spPr>
            <a:xfrm>
              <a:off x="6057137" y="2425636"/>
              <a:ext cx="119633" cy="119633"/>
            </a:xfrm>
            <a:custGeom>
              <a:avLst/>
              <a:gdLst>
                <a:gd name="connsiteX0" fmla="*/ 119634 w 119633"/>
                <a:gd name="connsiteY0" fmla="*/ 59817 h 119633"/>
                <a:gd name="connsiteX1" fmla="*/ 59817 w 119633"/>
                <a:gd name="connsiteY1" fmla="*/ 119634 h 119633"/>
                <a:gd name="connsiteX2" fmla="*/ 0 w 119633"/>
                <a:gd name="connsiteY2" fmla="*/ 59817 h 119633"/>
                <a:gd name="connsiteX3" fmla="*/ 59817 w 119633"/>
                <a:gd name="connsiteY3" fmla="*/ 0 h 119633"/>
                <a:gd name="connsiteX4" fmla="*/ 119634 w 119633"/>
                <a:gd name="connsiteY4" fmla="*/ 59817 h 119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633" h="119633">
                  <a:moveTo>
                    <a:pt x="119634" y="59817"/>
                  </a:moveTo>
                  <a:cubicBezTo>
                    <a:pt x="119634" y="92869"/>
                    <a:pt x="92869" y="119634"/>
                    <a:pt x="59817" y="119634"/>
                  </a:cubicBezTo>
                  <a:cubicBezTo>
                    <a:pt x="26765" y="119634"/>
                    <a:pt x="0" y="92869"/>
                    <a:pt x="0" y="59817"/>
                  </a:cubicBezTo>
                  <a:cubicBezTo>
                    <a:pt x="0" y="26765"/>
                    <a:pt x="26765" y="0"/>
                    <a:pt x="59817" y="0"/>
                  </a:cubicBezTo>
                  <a:cubicBezTo>
                    <a:pt x="92869" y="0"/>
                    <a:pt x="119634" y="26765"/>
                    <a:pt x="119634" y="598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ZA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99C57556-82EE-415E-85C9-EAAFEC90E5BF}"/>
                </a:ext>
              </a:extLst>
            </p:cNvPr>
            <p:cNvSpPr/>
            <p:nvPr/>
          </p:nvSpPr>
          <p:spPr>
            <a:xfrm>
              <a:off x="6107429" y="2485453"/>
              <a:ext cx="19050" cy="1350454"/>
            </a:xfrm>
            <a:custGeom>
              <a:avLst/>
              <a:gdLst>
                <a:gd name="connsiteX0" fmla="*/ 0 w 19050"/>
                <a:gd name="connsiteY0" fmla="*/ 0 h 1350454"/>
                <a:gd name="connsiteX1" fmla="*/ 19050 w 19050"/>
                <a:gd name="connsiteY1" fmla="*/ 0 h 1350454"/>
                <a:gd name="connsiteX2" fmla="*/ 19050 w 19050"/>
                <a:gd name="connsiteY2" fmla="*/ 1350455 h 1350454"/>
                <a:gd name="connsiteX3" fmla="*/ 0 w 19050"/>
                <a:gd name="connsiteY3" fmla="*/ 1350455 h 1350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350454">
                  <a:moveTo>
                    <a:pt x="0" y="0"/>
                  </a:moveTo>
                  <a:lnTo>
                    <a:pt x="19050" y="0"/>
                  </a:lnTo>
                  <a:lnTo>
                    <a:pt x="19050" y="1350455"/>
                  </a:lnTo>
                  <a:lnTo>
                    <a:pt x="0" y="135045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ZA"/>
            </a:p>
          </p:txBody>
        </p:sp>
      </p:grp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DC975082-8CAF-A954-A90E-42BAD4D69753}"/>
              </a:ext>
            </a:extLst>
          </p:cNvPr>
          <p:cNvSpPr/>
          <p:nvPr/>
        </p:nvSpPr>
        <p:spPr>
          <a:xfrm>
            <a:off x="2303165" y="3512356"/>
            <a:ext cx="877212" cy="877212"/>
          </a:xfrm>
          <a:custGeom>
            <a:avLst/>
            <a:gdLst>
              <a:gd name="connsiteX0" fmla="*/ 1271588 w 1271587"/>
              <a:gd name="connsiteY0" fmla="*/ 635794 h 1271587"/>
              <a:gd name="connsiteX1" fmla="*/ 635794 w 1271587"/>
              <a:gd name="connsiteY1" fmla="*/ 1271588 h 1271587"/>
              <a:gd name="connsiteX2" fmla="*/ 0 w 1271587"/>
              <a:gd name="connsiteY2" fmla="*/ 635794 h 1271587"/>
              <a:gd name="connsiteX3" fmla="*/ 635794 w 1271587"/>
              <a:gd name="connsiteY3" fmla="*/ 0 h 1271587"/>
              <a:gd name="connsiteX4" fmla="*/ 1271588 w 1271587"/>
              <a:gd name="connsiteY4" fmla="*/ 635794 h 12715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1587" h="1271587">
                <a:moveTo>
                  <a:pt x="1271588" y="635794"/>
                </a:moveTo>
                <a:cubicBezTo>
                  <a:pt x="1271588" y="986933"/>
                  <a:pt x="986933" y="1271588"/>
                  <a:pt x="635794" y="1271588"/>
                </a:cubicBezTo>
                <a:cubicBezTo>
                  <a:pt x="284655" y="1271588"/>
                  <a:pt x="0" y="986933"/>
                  <a:pt x="0" y="635794"/>
                </a:cubicBezTo>
                <a:cubicBezTo>
                  <a:pt x="0" y="284655"/>
                  <a:pt x="284655" y="0"/>
                  <a:pt x="635794" y="0"/>
                </a:cubicBezTo>
                <a:cubicBezTo>
                  <a:pt x="986933" y="0"/>
                  <a:pt x="1271588" y="284655"/>
                  <a:pt x="1271588" y="635794"/>
                </a:cubicBezTo>
                <a:close/>
              </a:path>
            </a:pathLst>
          </a:custGeom>
          <a:solidFill>
            <a:srgbClr val="FBFBFB"/>
          </a:solidFill>
          <a:ln w="12700">
            <a:solidFill>
              <a:srgbClr val="FFFFFF"/>
            </a:solidFill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57200"/>
            <a:endParaRPr lang="en-ZA" sz="1600" b="1" kern="0">
              <a:solidFill>
                <a:srgbClr val="333333"/>
              </a:solidFill>
              <a:latin typeface="+mj-lt"/>
            </a:endParaRPr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F83E42AF-99F6-37C3-247F-40D36E025D9E}"/>
              </a:ext>
            </a:extLst>
          </p:cNvPr>
          <p:cNvSpPr/>
          <p:nvPr/>
        </p:nvSpPr>
        <p:spPr>
          <a:xfrm>
            <a:off x="2138761" y="3347953"/>
            <a:ext cx="1206018" cy="1206018"/>
          </a:xfrm>
          <a:custGeom>
            <a:avLst/>
            <a:gdLst>
              <a:gd name="connsiteX0" fmla="*/ 874109 w 1748218"/>
              <a:gd name="connsiteY0" fmla="*/ 1748219 h 1748218"/>
              <a:gd name="connsiteX1" fmla="*/ 0 w 1748218"/>
              <a:gd name="connsiteY1" fmla="*/ 874109 h 1748218"/>
              <a:gd name="connsiteX2" fmla="*/ 874109 w 1748218"/>
              <a:gd name="connsiteY2" fmla="*/ 0 h 1748218"/>
              <a:gd name="connsiteX3" fmla="*/ 1748219 w 1748218"/>
              <a:gd name="connsiteY3" fmla="*/ 874109 h 1748218"/>
              <a:gd name="connsiteX4" fmla="*/ 874109 w 1748218"/>
              <a:gd name="connsiteY4" fmla="*/ 1748219 h 1748218"/>
              <a:gd name="connsiteX5" fmla="*/ 874109 w 1748218"/>
              <a:gd name="connsiteY5" fmla="*/ 18764 h 1748218"/>
              <a:gd name="connsiteX6" fmla="*/ 18764 w 1748218"/>
              <a:gd name="connsiteY6" fmla="*/ 874109 h 1748218"/>
              <a:gd name="connsiteX7" fmla="*/ 874109 w 1748218"/>
              <a:gd name="connsiteY7" fmla="*/ 1729454 h 1748218"/>
              <a:gd name="connsiteX8" fmla="*/ 1729454 w 1748218"/>
              <a:gd name="connsiteY8" fmla="*/ 874109 h 1748218"/>
              <a:gd name="connsiteX9" fmla="*/ 874109 w 1748218"/>
              <a:gd name="connsiteY9" fmla="*/ 18764 h 1748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748218" h="1748218">
                <a:moveTo>
                  <a:pt x="874109" y="1748219"/>
                </a:moveTo>
                <a:cubicBezTo>
                  <a:pt x="392144" y="1748219"/>
                  <a:pt x="0" y="1356074"/>
                  <a:pt x="0" y="874109"/>
                </a:cubicBezTo>
                <a:cubicBezTo>
                  <a:pt x="0" y="392144"/>
                  <a:pt x="392144" y="0"/>
                  <a:pt x="874109" y="0"/>
                </a:cubicBezTo>
                <a:cubicBezTo>
                  <a:pt x="1356074" y="0"/>
                  <a:pt x="1748219" y="392144"/>
                  <a:pt x="1748219" y="874109"/>
                </a:cubicBezTo>
                <a:cubicBezTo>
                  <a:pt x="1748219" y="1356074"/>
                  <a:pt x="1356074" y="1748219"/>
                  <a:pt x="874109" y="1748219"/>
                </a:cubicBezTo>
                <a:close/>
                <a:moveTo>
                  <a:pt x="874109" y="18764"/>
                </a:moveTo>
                <a:cubicBezTo>
                  <a:pt x="402431" y="18764"/>
                  <a:pt x="18764" y="402526"/>
                  <a:pt x="18764" y="874109"/>
                </a:cubicBezTo>
                <a:cubicBezTo>
                  <a:pt x="18764" y="1345692"/>
                  <a:pt x="402527" y="1729454"/>
                  <a:pt x="874109" y="1729454"/>
                </a:cubicBezTo>
                <a:cubicBezTo>
                  <a:pt x="1345692" y="1729454"/>
                  <a:pt x="1729454" y="1345787"/>
                  <a:pt x="1729454" y="874109"/>
                </a:cubicBezTo>
                <a:cubicBezTo>
                  <a:pt x="1729454" y="402431"/>
                  <a:pt x="1345787" y="18764"/>
                  <a:pt x="874109" y="18764"/>
                </a:cubicBez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ZA"/>
          </a:p>
        </p:txBody>
      </p:sp>
      <p:grpSp>
        <p:nvGrpSpPr>
          <p:cNvPr id="88" name="Graphic 16">
            <a:extLst>
              <a:ext uri="{FF2B5EF4-FFF2-40B4-BE49-F238E27FC236}">
                <a16:creationId xmlns:a16="http://schemas.microsoft.com/office/drawing/2014/main" id="{8DFFB437-E808-715B-F7CB-7BB623D2F002}"/>
              </a:ext>
            </a:extLst>
          </p:cNvPr>
          <p:cNvGrpSpPr/>
          <p:nvPr/>
        </p:nvGrpSpPr>
        <p:grpSpPr>
          <a:xfrm>
            <a:off x="3190364" y="4255982"/>
            <a:ext cx="971411" cy="659847"/>
            <a:chOff x="3886961" y="3244500"/>
            <a:chExt cx="1408136" cy="956500"/>
          </a:xfrm>
          <a:solidFill>
            <a:schemeClr val="accent3"/>
          </a:solidFill>
        </p:grpSpPr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DC1ECBE8-6755-158A-42D2-26A867769F91}"/>
                </a:ext>
              </a:extLst>
            </p:cNvPr>
            <p:cNvSpPr/>
            <p:nvPr/>
          </p:nvSpPr>
          <p:spPr>
            <a:xfrm>
              <a:off x="3886961" y="3244500"/>
              <a:ext cx="119634" cy="119633"/>
            </a:xfrm>
            <a:custGeom>
              <a:avLst/>
              <a:gdLst>
                <a:gd name="connsiteX0" fmla="*/ 119634 w 119634"/>
                <a:gd name="connsiteY0" fmla="*/ 59817 h 119633"/>
                <a:gd name="connsiteX1" fmla="*/ 59817 w 119634"/>
                <a:gd name="connsiteY1" fmla="*/ 119634 h 119633"/>
                <a:gd name="connsiteX2" fmla="*/ 0 w 119634"/>
                <a:gd name="connsiteY2" fmla="*/ 59817 h 119633"/>
                <a:gd name="connsiteX3" fmla="*/ 59817 w 119634"/>
                <a:gd name="connsiteY3" fmla="*/ 0 h 119633"/>
                <a:gd name="connsiteX4" fmla="*/ 119634 w 119634"/>
                <a:gd name="connsiteY4" fmla="*/ 59817 h 119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634" h="119633">
                  <a:moveTo>
                    <a:pt x="119634" y="59817"/>
                  </a:moveTo>
                  <a:cubicBezTo>
                    <a:pt x="119634" y="92853"/>
                    <a:pt x="92853" y="119634"/>
                    <a:pt x="59817" y="119634"/>
                  </a:cubicBezTo>
                  <a:cubicBezTo>
                    <a:pt x="26781" y="119634"/>
                    <a:pt x="0" y="92853"/>
                    <a:pt x="0" y="59817"/>
                  </a:cubicBezTo>
                  <a:cubicBezTo>
                    <a:pt x="0" y="26781"/>
                    <a:pt x="26781" y="0"/>
                    <a:pt x="59817" y="0"/>
                  </a:cubicBezTo>
                  <a:cubicBezTo>
                    <a:pt x="92853" y="0"/>
                    <a:pt x="119634" y="26781"/>
                    <a:pt x="119634" y="598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ZA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D6986B52-4F21-A2DF-7049-AE6F07B8CDA2}"/>
                </a:ext>
              </a:extLst>
            </p:cNvPr>
            <p:cNvSpPr/>
            <p:nvPr/>
          </p:nvSpPr>
          <p:spPr>
            <a:xfrm rot="-3390601">
              <a:off x="4608837" y="2943636"/>
              <a:ext cx="19049" cy="1610295"/>
            </a:xfrm>
            <a:custGeom>
              <a:avLst/>
              <a:gdLst>
                <a:gd name="connsiteX0" fmla="*/ 0 w 19049"/>
                <a:gd name="connsiteY0" fmla="*/ 0 h 1610295"/>
                <a:gd name="connsiteX1" fmla="*/ 19050 w 19049"/>
                <a:gd name="connsiteY1" fmla="*/ 0 h 1610295"/>
                <a:gd name="connsiteX2" fmla="*/ 19050 w 19049"/>
                <a:gd name="connsiteY2" fmla="*/ 1610296 h 1610295"/>
                <a:gd name="connsiteX3" fmla="*/ 0 w 19049"/>
                <a:gd name="connsiteY3" fmla="*/ 1610296 h 16102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49" h="1610295">
                  <a:moveTo>
                    <a:pt x="0" y="0"/>
                  </a:moveTo>
                  <a:lnTo>
                    <a:pt x="19050" y="0"/>
                  </a:lnTo>
                  <a:lnTo>
                    <a:pt x="19050" y="1610296"/>
                  </a:lnTo>
                  <a:lnTo>
                    <a:pt x="0" y="161029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ZA"/>
            </a:p>
          </p:txBody>
        </p:sp>
      </p:grp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37F4BD4F-BE0D-F22F-5815-2ED07801F60B}"/>
              </a:ext>
            </a:extLst>
          </p:cNvPr>
          <p:cNvSpPr/>
          <p:nvPr/>
        </p:nvSpPr>
        <p:spPr>
          <a:xfrm>
            <a:off x="1839655" y="5175051"/>
            <a:ext cx="877212" cy="877212"/>
          </a:xfrm>
          <a:custGeom>
            <a:avLst/>
            <a:gdLst>
              <a:gd name="connsiteX0" fmla="*/ 1271588 w 1271587"/>
              <a:gd name="connsiteY0" fmla="*/ 635794 h 1271587"/>
              <a:gd name="connsiteX1" fmla="*/ 635794 w 1271587"/>
              <a:gd name="connsiteY1" fmla="*/ 1271588 h 1271587"/>
              <a:gd name="connsiteX2" fmla="*/ 0 w 1271587"/>
              <a:gd name="connsiteY2" fmla="*/ 635794 h 1271587"/>
              <a:gd name="connsiteX3" fmla="*/ 635794 w 1271587"/>
              <a:gd name="connsiteY3" fmla="*/ 0 h 1271587"/>
              <a:gd name="connsiteX4" fmla="*/ 1271588 w 1271587"/>
              <a:gd name="connsiteY4" fmla="*/ 635794 h 12715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1587" h="1271587">
                <a:moveTo>
                  <a:pt x="1271588" y="635794"/>
                </a:moveTo>
                <a:cubicBezTo>
                  <a:pt x="1271588" y="986933"/>
                  <a:pt x="986933" y="1271588"/>
                  <a:pt x="635794" y="1271588"/>
                </a:cubicBezTo>
                <a:cubicBezTo>
                  <a:pt x="284655" y="1271588"/>
                  <a:pt x="0" y="986933"/>
                  <a:pt x="0" y="635794"/>
                </a:cubicBezTo>
                <a:cubicBezTo>
                  <a:pt x="0" y="284654"/>
                  <a:pt x="284655" y="0"/>
                  <a:pt x="635794" y="0"/>
                </a:cubicBezTo>
                <a:cubicBezTo>
                  <a:pt x="986933" y="0"/>
                  <a:pt x="1271588" y="284654"/>
                  <a:pt x="1271588" y="635794"/>
                </a:cubicBezTo>
                <a:close/>
              </a:path>
            </a:pathLst>
          </a:custGeom>
          <a:solidFill>
            <a:srgbClr val="FBFBFB"/>
          </a:solidFill>
          <a:ln w="12700">
            <a:solidFill>
              <a:srgbClr val="FFFFFF"/>
            </a:solidFill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57200"/>
            <a:endParaRPr lang="en-ZA" sz="1600" b="1" kern="0">
              <a:solidFill>
                <a:srgbClr val="333333"/>
              </a:solidFill>
              <a:latin typeface="+mj-lt"/>
            </a:endParaRPr>
          </a:p>
        </p:txBody>
      </p:sp>
      <p:sp>
        <p:nvSpPr>
          <p:cNvPr id="97" name="Freeform: Shape 96">
            <a:extLst>
              <a:ext uri="{FF2B5EF4-FFF2-40B4-BE49-F238E27FC236}">
                <a16:creationId xmlns:a16="http://schemas.microsoft.com/office/drawing/2014/main" id="{811F6329-0E3F-09FB-FAAD-9683F3753659}"/>
              </a:ext>
            </a:extLst>
          </p:cNvPr>
          <p:cNvSpPr/>
          <p:nvPr/>
        </p:nvSpPr>
        <p:spPr>
          <a:xfrm>
            <a:off x="1675252" y="5010713"/>
            <a:ext cx="1206018" cy="1206018"/>
          </a:xfrm>
          <a:custGeom>
            <a:avLst/>
            <a:gdLst>
              <a:gd name="connsiteX0" fmla="*/ 874109 w 1748218"/>
              <a:gd name="connsiteY0" fmla="*/ 1748219 h 1748218"/>
              <a:gd name="connsiteX1" fmla="*/ 0 w 1748218"/>
              <a:gd name="connsiteY1" fmla="*/ 874109 h 1748218"/>
              <a:gd name="connsiteX2" fmla="*/ 874109 w 1748218"/>
              <a:gd name="connsiteY2" fmla="*/ 0 h 1748218"/>
              <a:gd name="connsiteX3" fmla="*/ 1748218 w 1748218"/>
              <a:gd name="connsiteY3" fmla="*/ 874109 h 1748218"/>
              <a:gd name="connsiteX4" fmla="*/ 874109 w 1748218"/>
              <a:gd name="connsiteY4" fmla="*/ 1748219 h 1748218"/>
              <a:gd name="connsiteX5" fmla="*/ 874109 w 1748218"/>
              <a:gd name="connsiteY5" fmla="*/ 18764 h 1748218"/>
              <a:gd name="connsiteX6" fmla="*/ 18764 w 1748218"/>
              <a:gd name="connsiteY6" fmla="*/ 874109 h 1748218"/>
              <a:gd name="connsiteX7" fmla="*/ 874109 w 1748218"/>
              <a:gd name="connsiteY7" fmla="*/ 1729454 h 1748218"/>
              <a:gd name="connsiteX8" fmla="*/ 1729454 w 1748218"/>
              <a:gd name="connsiteY8" fmla="*/ 874109 h 1748218"/>
              <a:gd name="connsiteX9" fmla="*/ 874109 w 1748218"/>
              <a:gd name="connsiteY9" fmla="*/ 18764 h 1748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748218" h="1748218">
                <a:moveTo>
                  <a:pt x="874109" y="1748219"/>
                </a:moveTo>
                <a:cubicBezTo>
                  <a:pt x="392144" y="1748219"/>
                  <a:pt x="0" y="1356074"/>
                  <a:pt x="0" y="874109"/>
                </a:cubicBezTo>
                <a:cubicBezTo>
                  <a:pt x="0" y="392144"/>
                  <a:pt x="392144" y="0"/>
                  <a:pt x="874109" y="0"/>
                </a:cubicBezTo>
                <a:cubicBezTo>
                  <a:pt x="1356074" y="0"/>
                  <a:pt x="1748218" y="392144"/>
                  <a:pt x="1748218" y="874109"/>
                </a:cubicBezTo>
                <a:cubicBezTo>
                  <a:pt x="1748218" y="1356074"/>
                  <a:pt x="1356074" y="1748219"/>
                  <a:pt x="874109" y="1748219"/>
                </a:cubicBezTo>
                <a:close/>
                <a:moveTo>
                  <a:pt x="874109" y="18764"/>
                </a:moveTo>
                <a:cubicBezTo>
                  <a:pt x="402431" y="18764"/>
                  <a:pt x="18764" y="402431"/>
                  <a:pt x="18764" y="874109"/>
                </a:cubicBezTo>
                <a:cubicBezTo>
                  <a:pt x="18764" y="1345788"/>
                  <a:pt x="402431" y="1729454"/>
                  <a:pt x="874109" y="1729454"/>
                </a:cubicBezTo>
                <a:cubicBezTo>
                  <a:pt x="1345787" y="1729454"/>
                  <a:pt x="1729454" y="1345788"/>
                  <a:pt x="1729454" y="874109"/>
                </a:cubicBezTo>
                <a:cubicBezTo>
                  <a:pt x="1729454" y="402431"/>
                  <a:pt x="1345692" y="18764"/>
                  <a:pt x="874109" y="18764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ZA"/>
          </a:p>
        </p:txBody>
      </p:sp>
      <p:grpSp>
        <p:nvGrpSpPr>
          <p:cNvPr id="98" name="Graphic 16">
            <a:extLst>
              <a:ext uri="{FF2B5EF4-FFF2-40B4-BE49-F238E27FC236}">
                <a16:creationId xmlns:a16="http://schemas.microsoft.com/office/drawing/2014/main" id="{DB3A7E57-C2AC-9C8A-3ABB-5BE517E1BCDA}"/>
              </a:ext>
            </a:extLst>
          </p:cNvPr>
          <p:cNvGrpSpPr/>
          <p:nvPr/>
        </p:nvGrpSpPr>
        <p:grpSpPr>
          <a:xfrm>
            <a:off x="2833566" y="5407493"/>
            <a:ext cx="1186451" cy="174821"/>
            <a:chOff x="3369754" y="4913705"/>
            <a:chExt cx="1719853" cy="253416"/>
          </a:xfrm>
          <a:solidFill>
            <a:schemeClr val="accent3">
              <a:lumMod val="75000"/>
            </a:schemeClr>
          </a:solidFill>
        </p:grpSpPr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6C00FE65-151E-B3BF-99E4-59E5262B494B}"/>
                </a:ext>
              </a:extLst>
            </p:cNvPr>
            <p:cNvSpPr/>
            <p:nvPr/>
          </p:nvSpPr>
          <p:spPr>
            <a:xfrm>
              <a:off x="3369754" y="5047488"/>
              <a:ext cx="119634" cy="119633"/>
            </a:xfrm>
            <a:custGeom>
              <a:avLst/>
              <a:gdLst>
                <a:gd name="connsiteX0" fmla="*/ 119634 w 119634"/>
                <a:gd name="connsiteY0" fmla="*/ 59817 h 119633"/>
                <a:gd name="connsiteX1" fmla="*/ 59817 w 119634"/>
                <a:gd name="connsiteY1" fmla="*/ 119634 h 119633"/>
                <a:gd name="connsiteX2" fmla="*/ 0 w 119634"/>
                <a:gd name="connsiteY2" fmla="*/ 59817 h 119633"/>
                <a:gd name="connsiteX3" fmla="*/ 59817 w 119634"/>
                <a:gd name="connsiteY3" fmla="*/ 0 h 119633"/>
                <a:gd name="connsiteX4" fmla="*/ 119634 w 119634"/>
                <a:gd name="connsiteY4" fmla="*/ 59817 h 119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634" h="119633">
                  <a:moveTo>
                    <a:pt x="119634" y="59817"/>
                  </a:moveTo>
                  <a:cubicBezTo>
                    <a:pt x="119634" y="92853"/>
                    <a:pt x="92853" y="119634"/>
                    <a:pt x="59817" y="119634"/>
                  </a:cubicBezTo>
                  <a:cubicBezTo>
                    <a:pt x="26781" y="119634"/>
                    <a:pt x="0" y="92853"/>
                    <a:pt x="0" y="59817"/>
                  </a:cubicBezTo>
                  <a:cubicBezTo>
                    <a:pt x="0" y="26781"/>
                    <a:pt x="26781" y="0"/>
                    <a:pt x="59817" y="0"/>
                  </a:cubicBezTo>
                  <a:cubicBezTo>
                    <a:pt x="92853" y="0"/>
                    <a:pt x="119634" y="26781"/>
                    <a:pt x="119634" y="598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ZA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13990809-8527-D767-6669-49850435F630}"/>
                </a:ext>
              </a:extLst>
            </p:cNvPr>
            <p:cNvSpPr/>
            <p:nvPr/>
          </p:nvSpPr>
          <p:spPr>
            <a:xfrm rot="-379801">
              <a:off x="3424200" y="5005680"/>
              <a:ext cx="1669446" cy="19049"/>
            </a:xfrm>
            <a:custGeom>
              <a:avLst/>
              <a:gdLst>
                <a:gd name="connsiteX0" fmla="*/ 0 w 1669446"/>
                <a:gd name="connsiteY0" fmla="*/ 0 h 19049"/>
                <a:gd name="connsiteX1" fmla="*/ 1669446 w 1669446"/>
                <a:gd name="connsiteY1" fmla="*/ 0 h 19049"/>
                <a:gd name="connsiteX2" fmla="*/ 1669446 w 1669446"/>
                <a:gd name="connsiteY2" fmla="*/ 19050 h 19049"/>
                <a:gd name="connsiteX3" fmla="*/ 0 w 1669446"/>
                <a:gd name="connsiteY3" fmla="*/ 19050 h 19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69446" h="19049">
                  <a:moveTo>
                    <a:pt x="0" y="0"/>
                  </a:moveTo>
                  <a:lnTo>
                    <a:pt x="1669446" y="0"/>
                  </a:lnTo>
                  <a:lnTo>
                    <a:pt x="1669446" y="19050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ZA"/>
            </a:p>
          </p:txBody>
        </p:sp>
      </p:grpSp>
      <p:sp>
        <p:nvSpPr>
          <p:cNvPr id="49" name="TextBox 48"/>
          <p:cNvSpPr txBox="1"/>
          <p:nvPr>
            <p:custDataLst>
              <p:tags r:id="rId1"/>
            </p:custDataLst>
          </p:nvPr>
        </p:nvSpPr>
        <p:spPr>
          <a:xfrm>
            <a:off x="4061692" y="2013787"/>
            <a:ext cx="1306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spc="11" dirty="0"/>
              <a:t>Admitted to </a:t>
            </a:r>
          </a:p>
          <a:p>
            <a:pPr algn="ctr"/>
            <a:r>
              <a:rPr lang="en-GB" sz="1200" b="1" spc="11" dirty="0"/>
              <a:t>hospital</a:t>
            </a:r>
          </a:p>
        </p:txBody>
      </p:sp>
      <p:sp>
        <p:nvSpPr>
          <p:cNvPr id="50" name="TextBox 49"/>
          <p:cNvSpPr txBox="1"/>
          <p:nvPr>
            <p:custDataLst>
              <p:tags r:id="rId2"/>
            </p:custDataLst>
          </p:nvPr>
        </p:nvSpPr>
        <p:spPr>
          <a:xfrm>
            <a:off x="7028359" y="3175467"/>
            <a:ext cx="12343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spc="11" dirty="0"/>
              <a:t>Medical </a:t>
            </a:r>
          </a:p>
          <a:p>
            <a:pPr algn="ctr"/>
            <a:r>
              <a:rPr lang="en-GB" sz="1200" b="1" spc="11" dirty="0"/>
              <a:t>emergency</a:t>
            </a:r>
          </a:p>
        </p:txBody>
      </p:sp>
      <p:sp>
        <p:nvSpPr>
          <p:cNvPr id="51" name="TextBox 50"/>
          <p:cNvSpPr txBox="1"/>
          <p:nvPr>
            <p:custDataLst>
              <p:tags r:id="rId3"/>
            </p:custDataLst>
          </p:nvPr>
        </p:nvSpPr>
        <p:spPr>
          <a:xfrm>
            <a:off x="7397673" y="4870533"/>
            <a:ext cx="1234352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GB" sz="1200" b="1" spc="11" dirty="0"/>
              <a:t>Visiting a </a:t>
            </a:r>
          </a:p>
          <a:p>
            <a:pPr algn="ctr"/>
            <a:r>
              <a:rPr lang="en-GB" sz="1200" b="1" spc="11" dirty="0"/>
              <a:t>doctor</a:t>
            </a:r>
          </a:p>
        </p:txBody>
      </p:sp>
      <p:sp>
        <p:nvSpPr>
          <p:cNvPr id="52" name="TextBox 51"/>
          <p:cNvSpPr txBox="1"/>
          <p:nvPr>
            <p:custDataLst>
              <p:tags r:id="rId4"/>
            </p:custDataLst>
          </p:nvPr>
        </p:nvSpPr>
        <p:spPr>
          <a:xfrm>
            <a:off x="677822" y="4870533"/>
            <a:ext cx="1234352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GB" sz="1200" b="1" spc="11" dirty="0"/>
              <a:t>Ordering </a:t>
            </a:r>
          </a:p>
          <a:p>
            <a:pPr algn="ctr"/>
            <a:r>
              <a:rPr lang="en-GB" sz="1200" b="1" spc="11" dirty="0"/>
              <a:t>medicine</a:t>
            </a:r>
          </a:p>
        </p:txBody>
      </p:sp>
      <p:sp>
        <p:nvSpPr>
          <p:cNvPr id="53" name="TextBox 52"/>
          <p:cNvSpPr txBox="1"/>
          <p:nvPr>
            <p:custDataLst>
              <p:tags r:id="rId5"/>
            </p:custDataLst>
          </p:nvPr>
        </p:nvSpPr>
        <p:spPr>
          <a:xfrm>
            <a:off x="1251845" y="3175467"/>
            <a:ext cx="1234352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GB" sz="1200" b="1" spc="11" dirty="0"/>
              <a:t>Diagnostic </a:t>
            </a:r>
          </a:p>
          <a:p>
            <a:pPr algn="ctr"/>
            <a:r>
              <a:rPr lang="en-GB" sz="1200" b="1" spc="11" dirty="0"/>
              <a:t>tests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936" y="388938"/>
            <a:ext cx="11417302" cy="342584"/>
          </a:xfrm>
        </p:spPr>
        <p:txBody>
          <a:bodyPr>
            <a:noAutofit/>
          </a:bodyPr>
          <a:lstStyle/>
          <a:p>
            <a:r>
              <a:rPr lang="en-US" dirty="0"/>
              <a:t>Supply side pressures necessitate the need for </a:t>
            </a:r>
            <a:br>
              <a:rPr lang="en-US" dirty="0"/>
            </a:br>
            <a:r>
              <a:rPr lang="en-US" dirty="0"/>
              <a:t>systemic innovation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756982" y="2280304"/>
            <a:ext cx="2970338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en-US" sz="1600" dirty="0">
                <a:solidFill>
                  <a:schemeClr val="tx2"/>
                </a:solidFill>
              </a:rPr>
              <a:t>Fragmentation in traditional healthcare delivery models result  in systemic inefficiencies:</a:t>
            </a:r>
          </a:p>
          <a:p>
            <a:pPr marL="315905" indent="-228594"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tx2"/>
                </a:solidFill>
              </a:rPr>
              <a:t>Increased risk of inappropriate treatment and suboptimal </a:t>
            </a:r>
            <a:br>
              <a:rPr lang="en-US" sz="1600" dirty="0">
                <a:solidFill>
                  <a:schemeClr val="tx2"/>
                </a:solidFill>
              </a:rPr>
            </a:br>
            <a:r>
              <a:rPr lang="en-US" sz="1600" dirty="0">
                <a:solidFill>
                  <a:schemeClr val="tx2"/>
                </a:solidFill>
              </a:rPr>
              <a:t>clinical outcomes</a:t>
            </a:r>
          </a:p>
          <a:p>
            <a:pPr marL="315905" indent="-228594"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tx2"/>
                </a:solidFill>
              </a:rPr>
              <a:t>Lack of consolidated information results in repetitive, unnecessary diagnostic treatments</a:t>
            </a:r>
          </a:p>
        </p:txBody>
      </p:sp>
      <p:grpSp>
        <p:nvGrpSpPr>
          <p:cNvPr id="48" name="Group 47"/>
          <p:cNvGrpSpPr/>
          <p:nvPr/>
        </p:nvGrpSpPr>
        <p:grpSpPr>
          <a:xfrm>
            <a:off x="4533223" y="4987793"/>
            <a:ext cx="395261" cy="679791"/>
            <a:chOff x="1255713" y="2024063"/>
            <a:chExt cx="407987" cy="701675"/>
          </a:xfrm>
        </p:grpSpPr>
        <p:sp>
          <p:nvSpPr>
            <p:cNvPr id="54" name="Oval 5"/>
            <p:cNvSpPr>
              <a:spLocks noChangeArrowheads="1"/>
            </p:cNvSpPr>
            <p:nvPr/>
          </p:nvSpPr>
          <p:spPr bwMode="auto">
            <a:xfrm>
              <a:off x="1377950" y="2024063"/>
              <a:ext cx="163513" cy="161925"/>
            </a:xfrm>
            <a:prstGeom prst="ellipse">
              <a:avLst/>
            </a:prstGeom>
            <a:noFill/>
            <a:ln w="20638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ZA" sz="2400"/>
            </a:p>
          </p:txBody>
        </p:sp>
        <p:sp>
          <p:nvSpPr>
            <p:cNvPr id="55" name="Freeform 6"/>
            <p:cNvSpPr>
              <a:spLocks/>
            </p:cNvSpPr>
            <p:nvPr/>
          </p:nvSpPr>
          <p:spPr bwMode="auto">
            <a:xfrm>
              <a:off x="1370013" y="2290763"/>
              <a:ext cx="28575" cy="434975"/>
            </a:xfrm>
            <a:custGeom>
              <a:avLst/>
              <a:gdLst>
                <a:gd name="T0" fmla="*/ 0 w 18"/>
                <a:gd name="T1" fmla="*/ 0 h 274"/>
                <a:gd name="T2" fmla="*/ 18 w 18"/>
                <a:gd name="T3" fmla="*/ 166 h 274"/>
                <a:gd name="T4" fmla="*/ 18 w 18"/>
                <a:gd name="T5" fmla="*/ 274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274">
                  <a:moveTo>
                    <a:pt x="0" y="0"/>
                  </a:moveTo>
                  <a:lnTo>
                    <a:pt x="18" y="166"/>
                  </a:lnTo>
                  <a:lnTo>
                    <a:pt x="18" y="274"/>
                  </a:lnTo>
                </a:path>
              </a:pathLst>
            </a:custGeom>
            <a:noFill/>
            <a:ln w="20638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ZA" sz="2400"/>
            </a:p>
          </p:txBody>
        </p:sp>
        <p:sp>
          <p:nvSpPr>
            <p:cNvPr id="56" name="Freeform 7"/>
            <p:cNvSpPr>
              <a:spLocks/>
            </p:cNvSpPr>
            <p:nvPr/>
          </p:nvSpPr>
          <p:spPr bwMode="auto">
            <a:xfrm>
              <a:off x="1520825" y="2290763"/>
              <a:ext cx="26988" cy="434975"/>
            </a:xfrm>
            <a:custGeom>
              <a:avLst/>
              <a:gdLst>
                <a:gd name="T0" fmla="*/ 17 w 17"/>
                <a:gd name="T1" fmla="*/ 0 h 274"/>
                <a:gd name="T2" fmla="*/ 0 w 17"/>
                <a:gd name="T3" fmla="*/ 166 h 274"/>
                <a:gd name="T4" fmla="*/ 0 w 17"/>
                <a:gd name="T5" fmla="*/ 274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274">
                  <a:moveTo>
                    <a:pt x="17" y="0"/>
                  </a:moveTo>
                  <a:lnTo>
                    <a:pt x="0" y="166"/>
                  </a:lnTo>
                  <a:lnTo>
                    <a:pt x="0" y="274"/>
                  </a:lnTo>
                </a:path>
              </a:pathLst>
            </a:custGeom>
            <a:noFill/>
            <a:ln w="20638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ZA" sz="2400"/>
            </a:p>
          </p:txBody>
        </p:sp>
        <p:sp>
          <p:nvSpPr>
            <p:cNvPr id="57" name="Line 8"/>
            <p:cNvSpPr>
              <a:spLocks noChangeShapeType="1"/>
            </p:cNvSpPr>
            <p:nvPr/>
          </p:nvSpPr>
          <p:spPr bwMode="auto">
            <a:xfrm>
              <a:off x="1398588" y="2554288"/>
              <a:ext cx="122238" cy="0"/>
            </a:xfrm>
            <a:prstGeom prst="line">
              <a:avLst/>
            </a:prstGeom>
            <a:noFill/>
            <a:ln w="20638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ZA" sz="2400"/>
            </a:p>
          </p:txBody>
        </p:sp>
        <p:sp>
          <p:nvSpPr>
            <p:cNvPr id="58" name="Freeform 9"/>
            <p:cNvSpPr>
              <a:spLocks/>
            </p:cNvSpPr>
            <p:nvPr/>
          </p:nvSpPr>
          <p:spPr bwMode="auto">
            <a:xfrm>
              <a:off x="1255713" y="2243138"/>
              <a:ext cx="125413" cy="168275"/>
            </a:xfrm>
            <a:custGeom>
              <a:avLst/>
              <a:gdLst>
                <a:gd name="T0" fmla="*/ 37 w 37"/>
                <a:gd name="T1" fmla="*/ 0 h 50"/>
                <a:gd name="T2" fmla="*/ 0 w 37"/>
                <a:gd name="T3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7" h="50">
                  <a:moveTo>
                    <a:pt x="37" y="0"/>
                  </a:moveTo>
                  <a:cubicBezTo>
                    <a:pt x="37" y="0"/>
                    <a:pt x="6" y="17"/>
                    <a:pt x="0" y="50"/>
                  </a:cubicBezTo>
                </a:path>
              </a:pathLst>
            </a:custGeom>
            <a:noFill/>
            <a:ln w="20638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ZA" sz="2400"/>
            </a:p>
          </p:txBody>
        </p:sp>
        <p:sp>
          <p:nvSpPr>
            <p:cNvPr id="59" name="Freeform 10"/>
            <p:cNvSpPr>
              <a:spLocks/>
            </p:cNvSpPr>
            <p:nvPr/>
          </p:nvSpPr>
          <p:spPr bwMode="auto">
            <a:xfrm>
              <a:off x="1533525" y="2243138"/>
              <a:ext cx="130175" cy="168275"/>
            </a:xfrm>
            <a:custGeom>
              <a:avLst/>
              <a:gdLst>
                <a:gd name="T0" fmla="*/ 0 w 38"/>
                <a:gd name="T1" fmla="*/ 0 h 50"/>
                <a:gd name="T2" fmla="*/ 38 w 38"/>
                <a:gd name="T3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8" h="50">
                  <a:moveTo>
                    <a:pt x="0" y="0"/>
                  </a:moveTo>
                  <a:cubicBezTo>
                    <a:pt x="0" y="0"/>
                    <a:pt x="31" y="17"/>
                    <a:pt x="38" y="50"/>
                  </a:cubicBezTo>
                </a:path>
              </a:pathLst>
            </a:custGeom>
            <a:noFill/>
            <a:ln w="20638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ZA" sz="2400"/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4555420" y="2888020"/>
            <a:ext cx="317459" cy="469839"/>
            <a:chOff x="7543800" y="1514475"/>
            <a:chExt cx="119063" cy="176213"/>
          </a:xfrm>
        </p:grpSpPr>
        <p:sp>
          <p:nvSpPr>
            <p:cNvPr id="61" name="Line 14"/>
            <p:cNvSpPr>
              <a:spLocks noChangeShapeType="1"/>
            </p:cNvSpPr>
            <p:nvPr/>
          </p:nvSpPr>
          <p:spPr bwMode="auto">
            <a:xfrm>
              <a:off x="7543800" y="1514475"/>
              <a:ext cx="0" cy="176213"/>
            </a:xfrm>
            <a:prstGeom prst="line">
              <a:avLst/>
            </a:prstGeom>
            <a:noFill/>
            <a:ln w="19050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ZA" sz="2400"/>
            </a:p>
          </p:txBody>
        </p:sp>
        <p:sp>
          <p:nvSpPr>
            <p:cNvPr id="62" name="Line 15"/>
            <p:cNvSpPr>
              <a:spLocks noChangeShapeType="1"/>
            </p:cNvSpPr>
            <p:nvPr/>
          </p:nvSpPr>
          <p:spPr bwMode="auto">
            <a:xfrm>
              <a:off x="7662863" y="1514475"/>
              <a:ext cx="0" cy="176213"/>
            </a:xfrm>
            <a:prstGeom prst="line">
              <a:avLst/>
            </a:prstGeom>
            <a:noFill/>
            <a:ln w="19050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ZA" sz="2400"/>
            </a:p>
          </p:txBody>
        </p:sp>
        <p:sp>
          <p:nvSpPr>
            <p:cNvPr id="63" name="Line 16"/>
            <p:cNvSpPr>
              <a:spLocks noChangeShapeType="1"/>
            </p:cNvSpPr>
            <p:nvPr/>
          </p:nvSpPr>
          <p:spPr bwMode="auto">
            <a:xfrm flipH="1">
              <a:off x="7543800" y="1603375"/>
              <a:ext cx="117475" cy="0"/>
            </a:xfrm>
            <a:prstGeom prst="line">
              <a:avLst/>
            </a:prstGeom>
            <a:noFill/>
            <a:ln w="19050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ZA" sz="2400"/>
            </a:p>
          </p:txBody>
        </p:sp>
      </p:grpSp>
      <p:grpSp>
        <p:nvGrpSpPr>
          <p:cNvPr id="350215" name="Group 350214"/>
          <p:cNvGrpSpPr/>
          <p:nvPr/>
        </p:nvGrpSpPr>
        <p:grpSpPr>
          <a:xfrm>
            <a:off x="6385005" y="3721198"/>
            <a:ext cx="706012" cy="477036"/>
            <a:chOff x="3455988" y="2663825"/>
            <a:chExt cx="587375" cy="396876"/>
          </a:xfrm>
        </p:grpSpPr>
        <p:sp>
          <p:nvSpPr>
            <p:cNvPr id="22" name="Oval 5"/>
            <p:cNvSpPr>
              <a:spLocks noChangeArrowheads="1"/>
            </p:cNvSpPr>
            <p:nvPr/>
          </p:nvSpPr>
          <p:spPr bwMode="auto">
            <a:xfrm>
              <a:off x="3892550" y="2947988"/>
              <a:ext cx="111125" cy="112713"/>
            </a:xfrm>
            <a:prstGeom prst="ellipse">
              <a:avLst/>
            </a:prstGeom>
            <a:noFill/>
            <a:ln w="17463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ZA" sz="2400"/>
            </a:p>
          </p:txBody>
        </p:sp>
        <p:sp>
          <p:nvSpPr>
            <p:cNvPr id="23" name="Oval 6"/>
            <p:cNvSpPr>
              <a:spLocks noChangeArrowheads="1"/>
            </p:cNvSpPr>
            <p:nvPr/>
          </p:nvSpPr>
          <p:spPr bwMode="auto">
            <a:xfrm>
              <a:off x="3544888" y="2947988"/>
              <a:ext cx="107950" cy="112713"/>
            </a:xfrm>
            <a:prstGeom prst="ellipse">
              <a:avLst/>
            </a:prstGeom>
            <a:noFill/>
            <a:ln w="17463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ZA" sz="2400"/>
            </a:p>
          </p:txBody>
        </p:sp>
        <p:sp>
          <p:nvSpPr>
            <p:cNvPr id="24" name="Line 7"/>
            <p:cNvSpPr>
              <a:spLocks noChangeShapeType="1"/>
            </p:cNvSpPr>
            <p:nvPr/>
          </p:nvSpPr>
          <p:spPr bwMode="auto">
            <a:xfrm flipH="1">
              <a:off x="3652838" y="3005138"/>
              <a:ext cx="239713" cy="0"/>
            </a:xfrm>
            <a:prstGeom prst="line">
              <a:avLst/>
            </a:prstGeom>
            <a:noFill/>
            <a:ln w="17463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ZA" sz="2400"/>
            </a:p>
          </p:txBody>
        </p:sp>
        <p:sp>
          <p:nvSpPr>
            <p:cNvPr id="25" name="Freeform 8"/>
            <p:cNvSpPr>
              <a:spLocks/>
            </p:cNvSpPr>
            <p:nvPr/>
          </p:nvSpPr>
          <p:spPr bwMode="auto">
            <a:xfrm>
              <a:off x="3762375" y="2797175"/>
              <a:ext cx="111125" cy="93663"/>
            </a:xfrm>
            <a:custGeom>
              <a:avLst/>
              <a:gdLst>
                <a:gd name="T0" fmla="*/ 70 w 70"/>
                <a:gd name="T1" fmla="*/ 59 h 59"/>
                <a:gd name="T2" fmla="*/ 50 w 70"/>
                <a:gd name="T3" fmla="*/ 14 h 59"/>
                <a:gd name="T4" fmla="*/ 33 w 70"/>
                <a:gd name="T5" fmla="*/ 0 h 59"/>
                <a:gd name="T6" fmla="*/ 0 w 70"/>
                <a:gd name="T7" fmla="*/ 0 h 59"/>
                <a:gd name="T8" fmla="*/ 0 w 70"/>
                <a:gd name="T9" fmla="*/ 59 h 59"/>
                <a:gd name="T10" fmla="*/ 70 w 70"/>
                <a:gd name="T11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" h="59">
                  <a:moveTo>
                    <a:pt x="70" y="59"/>
                  </a:moveTo>
                  <a:lnTo>
                    <a:pt x="50" y="14"/>
                  </a:lnTo>
                  <a:lnTo>
                    <a:pt x="33" y="0"/>
                  </a:lnTo>
                  <a:lnTo>
                    <a:pt x="0" y="0"/>
                  </a:lnTo>
                  <a:lnTo>
                    <a:pt x="0" y="59"/>
                  </a:lnTo>
                  <a:lnTo>
                    <a:pt x="70" y="59"/>
                  </a:lnTo>
                  <a:close/>
                </a:path>
              </a:pathLst>
            </a:custGeom>
            <a:noFill/>
            <a:ln w="17463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ZA" sz="2400"/>
            </a:p>
          </p:txBody>
        </p:sp>
        <p:sp>
          <p:nvSpPr>
            <p:cNvPr id="27" name="Line 9"/>
            <p:cNvSpPr>
              <a:spLocks noChangeShapeType="1"/>
            </p:cNvSpPr>
            <p:nvPr/>
          </p:nvSpPr>
          <p:spPr bwMode="auto">
            <a:xfrm flipH="1">
              <a:off x="3762375" y="2940050"/>
              <a:ext cx="111125" cy="0"/>
            </a:xfrm>
            <a:prstGeom prst="line">
              <a:avLst/>
            </a:prstGeom>
            <a:noFill/>
            <a:ln w="17463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ZA" sz="2400"/>
            </a:p>
          </p:txBody>
        </p:sp>
        <p:sp>
          <p:nvSpPr>
            <p:cNvPr id="29" name="Line 10"/>
            <p:cNvSpPr>
              <a:spLocks noChangeShapeType="1"/>
            </p:cNvSpPr>
            <p:nvPr/>
          </p:nvSpPr>
          <p:spPr bwMode="auto">
            <a:xfrm flipH="1">
              <a:off x="3482975" y="2940050"/>
              <a:ext cx="49213" cy="0"/>
            </a:xfrm>
            <a:prstGeom prst="line">
              <a:avLst/>
            </a:prstGeom>
            <a:noFill/>
            <a:ln w="17463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ZA" sz="2400"/>
            </a:p>
          </p:txBody>
        </p:sp>
        <p:sp>
          <p:nvSpPr>
            <p:cNvPr id="30" name="Line 11"/>
            <p:cNvSpPr>
              <a:spLocks noChangeShapeType="1"/>
            </p:cNvSpPr>
            <p:nvPr/>
          </p:nvSpPr>
          <p:spPr bwMode="auto">
            <a:xfrm>
              <a:off x="3482975" y="2978150"/>
              <a:ext cx="0" cy="26988"/>
            </a:xfrm>
            <a:prstGeom prst="line">
              <a:avLst/>
            </a:prstGeom>
            <a:noFill/>
            <a:ln w="17463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ZA" sz="2400"/>
            </a:p>
          </p:txBody>
        </p:sp>
        <p:sp>
          <p:nvSpPr>
            <p:cNvPr id="32" name="Line 12"/>
            <p:cNvSpPr>
              <a:spLocks noChangeShapeType="1"/>
            </p:cNvSpPr>
            <p:nvPr/>
          </p:nvSpPr>
          <p:spPr bwMode="auto">
            <a:xfrm>
              <a:off x="3721100" y="2803525"/>
              <a:ext cx="0" cy="201613"/>
            </a:xfrm>
            <a:prstGeom prst="line">
              <a:avLst/>
            </a:prstGeom>
            <a:noFill/>
            <a:ln w="17463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ZA" sz="2400"/>
            </a:p>
          </p:txBody>
        </p:sp>
        <p:sp>
          <p:nvSpPr>
            <p:cNvPr id="33" name="Line 13"/>
            <p:cNvSpPr>
              <a:spLocks noChangeShapeType="1"/>
            </p:cNvSpPr>
            <p:nvPr/>
          </p:nvSpPr>
          <p:spPr bwMode="auto">
            <a:xfrm>
              <a:off x="3875088" y="2803525"/>
              <a:ext cx="0" cy="0"/>
            </a:xfrm>
            <a:prstGeom prst="line">
              <a:avLst/>
            </a:prstGeom>
            <a:noFill/>
            <a:ln w="17463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ZA" sz="2400"/>
            </a:p>
          </p:txBody>
        </p:sp>
        <p:sp>
          <p:nvSpPr>
            <p:cNvPr id="35" name="Line 14"/>
            <p:cNvSpPr>
              <a:spLocks noChangeShapeType="1"/>
            </p:cNvSpPr>
            <p:nvPr/>
          </p:nvSpPr>
          <p:spPr bwMode="auto">
            <a:xfrm>
              <a:off x="3598863" y="2803525"/>
              <a:ext cx="0" cy="96838"/>
            </a:xfrm>
            <a:prstGeom prst="line">
              <a:avLst/>
            </a:prstGeom>
            <a:noFill/>
            <a:ln w="17463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ZA" sz="2400"/>
            </a:p>
          </p:txBody>
        </p:sp>
        <p:sp>
          <p:nvSpPr>
            <p:cNvPr id="350208" name="Freeform 15"/>
            <p:cNvSpPr>
              <a:spLocks/>
            </p:cNvSpPr>
            <p:nvPr/>
          </p:nvSpPr>
          <p:spPr bwMode="auto">
            <a:xfrm>
              <a:off x="3455988" y="2759075"/>
              <a:ext cx="587375" cy="246063"/>
            </a:xfrm>
            <a:custGeom>
              <a:avLst/>
              <a:gdLst>
                <a:gd name="T0" fmla="*/ 41 w 280"/>
                <a:gd name="T1" fmla="*/ 117 h 117"/>
                <a:gd name="T2" fmla="*/ 0 w 280"/>
                <a:gd name="T3" fmla="*/ 117 h 117"/>
                <a:gd name="T4" fmla="*/ 0 w 280"/>
                <a:gd name="T5" fmla="*/ 104 h 117"/>
                <a:gd name="T6" fmla="*/ 13 w 280"/>
                <a:gd name="T7" fmla="*/ 104 h 117"/>
                <a:gd name="T8" fmla="*/ 13 w 280"/>
                <a:gd name="T9" fmla="*/ 0 h 117"/>
                <a:gd name="T10" fmla="*/ 176 w 280"/>
                <a:gd name="T11" fmla="*/ 0 h 117"/>
                <a:gd name="T12" fmla="*/ 200 w 280"/>
                <a:gd name="T13" fmla="*/ 21 h 117"/>
                <a:gd name="T14" fmla="*/ 220 w 280"/>
                <a:gd name="T15" fmla="*/ 65 h 117"/>
                <a:gd name="T16" fmla="*/ 239 w 280"/>
                <a:gd name="T17" fmla="*/ 65 h 117"/>
                <a:gd name="T18" fmla="*/ 271 w 280"/>
                <a:gd name="T19" fmla="*/ 65 h 117"/>
                <a:gd name="T20" fmla="*/ 279 w 280"/>
                <a:gd name="T21" fmla="*/ 73 h 117"/>
                <a:gd name="T22" fmla="*/ 279 w 280"/>
                <a:gd name="T23" fmla="*/ 106 h 117"/>
                <a:gd name="T24" fmla="*/ 274 w 280"/>
                <a:gd name="T25" fmla="*/ 116 h 117"/>
                <a:gd name="T26" fmla="*/ 261 w 280"/>
                <a:gd name="T2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0" h="117">
                  <a:moveTo>
                    <a:pt x="41" y="117"/>
                  </a:moveTo>
                  <a:cubicBezTo>
                    <a:pt x="0" y="117"/>
                    <a:pt x="0" y="117"/>
                    <a:pt x="0" y="117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13" y="104"/>
                    <a:pt x="13" y="104"/>
                    <a:pt x="13" y="104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76" y="0"/>
                    <a:pt x="176" y="0"/>
                    <a:pt x="176" y="0"/>
                  </a:cubicBezTo>
                  <a:cubicBezTo>
                    <a:pt x="200" y="21"/>
                    <a:pt x="200" y="21"/>
                    <a:pt x="200" y="21"/>
                  </a:cubicBezTo>
                  <a:cubicBezTo>
                    <a:pt x="220" y="65"/>
                    <a:pt x="220" y="65"/>
                    <a:pt x="220" y="65"/>
                  </a:cubicBezTo>
                  <a:cubicBezTo>
                    <a:pt x="239" y="65"/>
                    <a:pt x="239" y="65"/>
                    <a:pt x="239" y="65"/>
                  </a:cubicBezTo>
                  <a:cubicBezTo>
                    <a:pt x="247" y="66"/>
                    <a:pt x="271" y="65"/>
                    <a:pt x="271" y="65"/>
                  </a:cubicBezTo>
                  <a:cubicBezTo>
                    <a:pt x="271" y="65"/>
                    <a:pt x="279" y="65"/>
                    <a:pt x="279" y="73"/>
                  </a:cubicBezTo>
                  <a:cubicBezTo>
                    <a:pt x="279" y="78"/>
                    <a:pt x="280" y="101"/>
                    <a:pt x="279" y="106"/>
                  </a:cubicBezTo>
                  <a:cubicBezTo>
                    <a:pt x="279" y="113"/>
                    <a:pt x="279" y="115"/>
                    <a:pt x="274" y="116"/>
                  </a:cubicBezTo>
                  <a:cubicBezTo>
                    <a:pt x="269" y="117"/>
                    <a:pt x="261" y="117"/>
                    <a:pt x="261" y="117"/>
                  </a:cubicBezTo>
                </a:path>
              </a:pathLst>
            </a:custGeom>
            <a:noFill/>
            <a:ln w="17463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ZA" sz="2400"/>
            </a:p>
          </p:txBody>
        </p:sp>
        <p:sp>
          <p:nvSpPr>
            <p:cNvPr id="350209" name="Line 16"/>
            <p:cNvSpPr>
              <a:spLocks noChangeShapeType="1"/>
            </p:cNvSpPr>
            <p:nvPr/>
          </p:nvSpPr>
          <p:spPr bwMode="auto">
            <a:xfrm>
              <a:off x="3775075" y="2663825"/>
              <a:ext cx="0" cy="36513"/>
            </a:xfrm>
            <a:prstGeom prst="line">
              <a:avLst/>
            </a:prstGeom>
            <a:noFill/>
            <a:ln w="17463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ZA" sz="2400"/>
            </a:p>
          </p:txBody>
        </p:sp>
        <p:sp>
          <p:nvSpPr>
            <p:cNvPr id="350210" name="Freeform 17"/>
            <p:cNvSpPr>
              <a:spLocks/>
            </p:cNvSpPr>
            <p:nvPr/>
          </p:nvSpPr>
          <p:spPr bwMode="auto">
            <a:xfrm>
              <a:off x="3760788" y="2728913"/>
              <a:ext cx="26988" cy="26988"/>
            </a:xfrm>
            <a:custGeom>
              <a:avLst/>
              <a:gdLst>
                <a:gd name="T0" fmla="*/ 0 w 17"/>
                <a:gd name="T1" fmla="*/ 16 h 17"/>
                <a:gd name="T2" fmla="*/ 0 w 17"/>
                <a:gd name="T3" fmla="*/ 0 h 17"/>
                <a:gd name="T4" fmla="*/ 17 w 17"/>
                <a:gd name="T5" fmla="*/ 0 h 17"/>
                <a:gd name="T6" fmla="*/ 17 w 17"/>
                <a:gd name="T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17">
                  <a:moveTo>
                    <a:pt x="0" y="16"/>
                  </a:moveTo>
                  <a:lnTo>
                    <a:pt x="0" y="0"/>
                  </a:lnTo>
                  <a:lnTo>
                    <a:pt x="17" y="0"/>
                  </a:lnTo>
                  <a:lnTo>
                    <a:pt x="17" y="17"/>
                  </a:lnTo>
                </a:path>
              </a:pathLst>
            </a:custGeom>
            <a:noFill/>
            <a:ln w="17463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ZA" sz="2400"/>
            </a:p>
          </p:txBody>
        </p:sp>
        <p:sp>
          <p:nvSpPr>
            <p:cNvPr id="350211" name="Line 18"/>
            <p:cNvSpPr>
              <a:spLocks noChangeShapeType="1"/>
            </p:cNvSpPr>
            <p:nvPr/>
          </p:nvSpPr>
          <p:spPr bwMode="auto">
            <a:xfrm flipH="1">
              <a:off x="3797300" y="2676525"/>
              <a:ext cx="22225" cy="26988"/>
            </a:xfrm>
            <a:prstGeom prst="line">
              <a:avLst/>
            </a:prstGeom>
            <a:noFill/>
            <a:ln w="17463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ZA" sz="2400"/>
            </a:p>
          </p:txBody>
        </p:sp>
        <p:sp>
          <p:nvSpPr>
            <p:cNvPr id="350213" name="Line 19"/>
            <p:cNvSpPr>
              <a:spLocks noChangeShapeType="1"/>
            </p:cNvSpPr>
            <p:nvPr/>
          </p:nvSpPr>
          <p:spPr bwMode="auto">
            <a:xfrm>
              <a:off x="3730625" y="2676525"/>
              <a:ext cx="19050" cy="30163"/>
            </a:xfrm>
            <a:prstGeom prst="line">
              <a:avLst/>
            </a:prstGeom>
            <a:noFill/>
            <a:ln w="17463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ZA" sz="2400"/>
            </a:p>
          </p:txBody>
        </p:sp>
        <p:sp>
          <p:nvSpPr>
            <p:cNvPr id="350214" name="Line 20"/>
            <p:cNvSpPr>
              <a:spLocks noChangeShapeType="1"/>
            </p:cNvSpPr>
            <p:nvPr/>
          </p:nvSpPr>
          <p:spPr bwMode="auto">
            <a:xfrm>
              <a:off x="3551238" y="2851150"/>
              <a:ext cx="95250" cy="0"/>
            </a:xfrm>
            <a:prstGeom prst="line">
              <a:avLst/>
            </a:prstGeom>
            <a:noFill/>
            <a:ln w="17463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ZA" sz="2400"/>
            </a:p>
          </p:txBody>
        </p:sp>
      </p:grpSp>
      <p:grpSp>
        <p:nvGrpSpPr>
          <p:cNvPr id="92" name="Group 91"/>
          <p:cNvGrpSpPr/>
          <p:nvPr/>
        </p:nvGrpSpPr>
        <p:grpSpPr>
          <a:xfrm>
            <a:off x="1971009" y="5355720"/>
            <a:ext cx="604687" cy="559221"/>
            <a:chOff x="6454775" y="2751138"/>
            <a:chExt cx="422275" cy="390525"/>
          </a:xfrm>
        </p:grpSpPr>
        <p:sp>
          <p:nvSpPr>
            <p:cNvPr id="93" name="Freeform 25"/>
            <p:cNvSpPr>
              <a:spLocks/>
            </p:cNvSpPr>
            <p:nvPr/>
          </p:nvSpPr>
          <p:spPr bwMode="auto">
            <a:xfrm>
              <a:off x="6527800" y="2792413"/>
              <a:ext cx="349250" cy="349250"/>
            </a:xfrm>
            <a:custGeom>
              <a:avLst/>
              <a:gdLst>
                <a:gd name="T0" fmla="*/ 60 w 124"/>
                <a:gd name="T1" fmla="*/ 111 h 124"/>
                <a:gd name="T2" fmla="*/ 13 w 124"/>
                <a:gd name="T3" fmla="*/ 111 h 124"/>
                <a:gd name="T4" fmla="*/ 13 w 124"/>
                <a:gd name="T5" fmla="*/ 65 h 124"/>
                <a:gd name="T6" fmla="*/ 65 w 124"/>
                <a:gd name="T7" fmla="*/ 13 h 124"/>
                <a:gd name="T8" fmla="*/ 111 w 124"/>
                <a:gd name="T9" fmla="*/ 13 h 124"/>
                <a:gd name="T10" fmla="*/ 111 w 124"/>
                <a:gd name="T11" fmla="*/ 59 h 124"/>
                <a:gd name="T12" fmla="*/ 60 w 124"/>
                <a:gd name="T13" fmla="*/ 111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" h="124">
                  <a:moveTo>
                    <a:pt x="60" y="111"/>
                  </a:moveTo>
                  <a:cubicBezTo>
                    <a:pt x="47" y="124"/>
                    <a:pt x="26" y="124"/>
                    <a:pt x="13" y="111"/>
                  </a:cubicBezTo>
                  <a:cubicBezTo>
                    <a:pt x="0" y="98"/>
                    <a:pt x="0" y="78"/>
                    <a:pt x="13" y="65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78" y="0"/>
                    <a:pt x="99" y="0"/>
                    <a:pt x="111" y="13"/>
                  </a:cubicBezTo>
                  <a:cubicBezTo>
                    <a:pt x="124" y="26"/>
                    <a:pt x="124" y="47"/>
                    <a:pt x="111" y="59"/>
                  </a:cubicBezTo>
                  <a:lnTo>
                    <a:pt x="60" y="111"/>
                  </a:lnTo>
                  <a:close/>
                </a:path>
              </a:pathLst>
            </a:custGeom>
            <a:noFill/>
            <a:ln w="1587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ZA" sz="2400"/>
            </a:p>
          </p:txBody>
        </p:sp>
        <p:sp>
          <p:nvSpPr>
            <p:cNvPr id="94" name="Line 26"/>
            <p:cNvSpPr>
              <a:spLocks noChangeShapeType="1"/>
            </p:cNvSpPr>
            <p:nvPr/>
          </p:nvSpPr>
          <p:spPr bwMode="auto">
            <a:xfrm flipH="1" flipV="1">
              <a:off x="6637338" y="2901951"/>
              <a:ext cx="130175" cy="130175"/>
            </a:xfrm>
            <a:prstGeom prst="line">
              <a:avLst/>
            </a:prstGeom>
            <a:noFill/>
            <a:ln w="1587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ZA" sz="2400"/>
            </a:p>
          </p:txBody>
        </p:sp>
        <p:sp>
          <p:nvSpPr>
            <p:cNvPr id="95" name="Freeform 27"/>
            <p:cNvSpPr>
              <a:spLocks/>
            </p:cNvSpPr>
            <p:nvPr/>
          </p:nvSpPr>
          <p:spPr bwMode="auto">
            <a:xfrm>
              <a:off x="6454775" y="2751138"/>
              <a:ext cx="244475" cy="244475"/>
            </a:xfrm>
            <a:custGeom>
              <a:avLst/>
              <a:gdLst>
                <a:gd name="T0" fmla="*/ 87 w 87"/>
                <a:gd name="T1" fmla="*/ 32 h 87"/>
                <a:gd name="T2" fmla="*/ 44 w 87"/>
                <a:gd name="T3" fmla="*/ 0 h 87"/>
                <a:gd name="T4" fmla="*/ 0 w 87"/>
                <a:gd name="T5" fmla="*/ 44 h 87"/>
                <a:gd name="T6" fmla="*/ 34 w 87"/>
                <a:gd name="T7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" h="87">
                  <a:moveTo>
                    <a:pt x="87" y="32"/>
                  </a:moveTo>
                  <a:cubicBezTo>
                    <a:pt x="82" y="13"/>
                    <a:pt x="64" y="0"/>
                    <a:pt x="44" y="0"/>
                  </a:cubicBezTo>
                  <a:cubicBezTo>
                    <a:pt x="19" y="0"/>
                    <a:pt x="0" y="19"/>
                    <a:pt x="0" y="44"/>
                  </a:cubicBezTo>
                  <a:cubicBezTo>
                    <a:pt x="0" y="65"/>
                    <a:pt x="14" y="83"/>
                    <a:pt x="34" y="87"/>
                  </a:cubicBezTo>
                </a:path>
              </a:pathLst>
            </a:custGeom>
            <a:noFill/>
            <a:ln w="1587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ZA" sz="2400"/>
            </a:p>
          </p:txBody>
        </p:sp>
        <p:sp>
          <p:nvSpPr>
            <p:cNvPr id="96" name="Line 28"/>
            <p:cNvSpPr>
              <a:spLocks noChangeShapeType="1"/>
            </p:cNvSpPr>
            <p:nvPr/>
          </p:nvSpPr>
          <p:spPr bwMode="auto">
            <a:xfrm>
              <a:off x="6454775" y="2874963"/>
              <a:ext cx="211137" cy="0"/>
            </a:xfrm>
            <a:prstGeom prst="line">
              <a:avLst/>
            </a:prstGeom>
            <a:noFill/>
            <a:ln w="1587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ZA" sz="2400"/>
            </a:p>
          </p:txBody>
        </p:sp>
      </p:grpSp>
      <p:grpSp>
        <p:nvGrpSpPr>
          <p:cNvPr id="350231" name="Group 350230"/>
          <p:cNvGrpSpPr/>
          <p:nvPr/>
        </p:nvGrpSpPr>
        <p:grpSpPr>
          <a:xfrm>
            <a:off x="2448234" y="3648283"/>
            <a:ext cx="567534" cy="569354"/>
            <a:chOff x="1141413" y="2644776"/>
            <a:chExt cx="495300" cy="496888"/>
          </a:xfrm>
        </p:grpSpPr>
        <p:sp>
          <p:nvSpPr>
            <p:cNvPr id="350225" name="Freeform 24"/>
            <p:cNvSpPr>
              <a:spLocks/>
            </p:cNvSpPr>
            <p:nvPr/>
          </p:nvSpPr>
          <p:spPr bwMode="auto">
            <a:xfrm>
              <a:off x="1154113" y="2935288"/>
              <a:ext cx="192088" cy="193675"/>
            </a:xfrm>
            <a:custGeom>
              <a:avLst/>
              <a:gdLst>
                <a:gd name="T0" fmla="*/ 121 w 121"/>
                <a:gd name="T1" fmla="*/ 27 h 122"/>
                <a:gd name="T2" fmla="*/ 27 w 121"/>
                <a:gd name="T3" fmla="*/ 122 h 122"/>
                <a:gd name="T4" fmla="*/ 0 w 121"/>
                <a:gd name="T5" fmla="*/ 95 h 122"/>
                <a:gd name="T6" fmla="*/ 95 w 121"/>
                <a:gd name="T7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1" h="122">
                  <a:moveTo>
                    <a:pt x="121" y="27"/>
                  </a:moveTo>
                  <a:lnTo>
                    <a:pt x="27" y="122"/>
                  </a:lnTo>
                  <a:lnTo>
                    <a:pt x="0" y="95"/>
                  </a:lnTo>
                  <a:lnTo>
                    <a:pt x="95" y="0"/>
                  </a:lnTo>
                </a:path>
              </a:pathLst>
            </a:custGeom>
            <a:noFill/>
            <a:ln w="14288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ZA" sz="2400"/>
            </a:p>
          </p:txBody>
        </p:sp>
        <p:sp>
          <p:nvSpPr>
            <p:cNvPr id="350226" name="Freeform 25"/>
            <p:cNvSpPr>
              <a:spLocks/>
            </p:cNvSpPr>
            <p:nvPr/>
          </p:nvSpPr>
          <p:spPr bwMode="auto">
            <a:xfrm>
              <a:off x="1298575" y="2720976"/>
              <a:ext cx="263525" cy="263525"/>
            </a:xfrm>
            <a:custGeom>
              <a:avLst/>
              <a:gdLst>
                <a:gd name="T0" fmla="*/ 0 w 166"/>
                <a:gd name="T1" fmla="*/ 133 h 166"/>
                <a:gd name="T2" fmla="*/ 134 w 166"/>
                <a:gd name="T3" fmla="*/ 0 h 166"/>
                <a:gd name="T4" fmla="*/ 166 w 166"/>
                <a:gd name="T5" fmla="*/ 32 h 166"/>
                <a:gd name="T6" fmla="*/ 33 w 166"/>
                <a:gd name="T7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6" h="166">
                  <a:moveTo>
                    <a:pt x="0" y="133"/>
                  </a:moveTo>
                  <a:lnTo>
                    <a:pt x="134" y="0"/>
                  </a:lnTo>
                  <a:lnTo>
                    <a:pt x="166" y="32"/>
                  </a:lnTo>
                  <a:lnTo>
                    <a:pt x="33" y="166"/>
                  </a:lnTo>
                </a:path>
              </a:pathLst>
            </a:custGeom>
            <a:noFill/>
            <a:ln w="14288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ZA" sz="2400"/>
            </a:p>
          </p:txBody>
        </p:sp>
        <p:sp>
          <p:nvSpPr>
            <p:cNvPr id="350227" name="Line 26"/>
            <p:cNvSpPr>
              <a:spLocks noChangeShapeType="1"/>
            </p:cNvSpPr>
            <p:nvPr/>
          </p:nvSpPr>
          <p:spPr bwMode="auto">
            <a:xfrm>
              <a:off x="1279525" y="2913063"/>
              <a:ext cx="90488" cy="90488"/>
            </a:xfrm>
            <a:prstGeom prst="line">
              <a:avLst/>
            </a:prstGeom>
            <a:noFill/>
            <a:ln w="14288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ZA" sz="2400"/>
            </a:p>
          </p:txBody>
        </p:sp>
        <p:sp>
          <p:nvSpPr>
            <p:cNvPr id="350228" name="Line 27"/>
            <p:cNvSpPr>
              <a:spLocks noChangeShapeType="1"/>
            </p:cNvSpPr>
            <p:nvPr/>
          </p:nvSpPr>
          <p:spPr bwMode="auto">
            <a:xfrm flipH="1">
              <a:off x="1544638" y="2644776"/>
              <a:ext cx="92075" cy="93663"/>
            </a:xfrm>
            <a:prstGeom prst="line">
              <a:avLst/>
            </a:prstGeom>
            <a:noFill/>
            <a:ln w="14288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ZA" sz="2400"/>
            </a:p>
          </p:txBody>
        </p:sp>
        <p:sp>
          <p:nvSpPr>
            <p:cNvPr id="350229" name="Line 28"/>
            <p:cNvSpPr>
              <a:spLocks noChangeShapeType="1"/>
            </p:cNvSpPr>
            <p:nvPr/>
          </p:nvSpPr>
          <p:spPr bwMode="auto">
            <a:xfrm>
              <a:off x="1141413" y="3073401"/>
              <a:ext cx="68263" cy="68263"/>
            </a:xfrm>
            <a:prstGeom prst="line">
              <a:avLst/>
            </a:prstGeom>
            <a:noFill/>
            <a:ln w="14288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ZA" sz="2400"/>
            </a:p>
          </p:txBody>
        </p:sp>
        <p:sp>
          <p:nvSpPr>
            <p:cNvPr id="350230" name="Line 29"/>
            <p:cNvSpPr>
              <a:spLocks noChangeShapeType="1"/>
            </p:cNvSpPr>
            <p:nvPr/>
          </p:nvSpPr>
          <p:spPr bwMode="auto">
            <a:xfrm>
              <a:off x="1533525" y="2725738"/>
              <a:ext cx="23813" cy="23813"/>
            </a:xfrm>
            <a:prstGeom prst="line">
              <a:avLst/>
            </a:prstGeom>
            <a:noFill/>
            <a:ln w="14288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ZA" sz="2400"/>
            </a:p>
          </p:txBody>
        </p:sp>
      </p:grpSp>
      <p:pic>
        <p:nvPicPr>
          <p:cNvPr id="107" name="Graphic 106">
            <a:extLst>
              <a:ext uri="{FF2B5EF4-FFF2-40B4-BE49-F238E27FC236}">
                <a16:creationId xmlns:a16="http://schemas.microsoft.com/office/drawing/2014/main" id="{EEFAB409-F162-4964-DE1F-0F70A7C77B7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770979" y="5244201"/>
            <a:ext cx="771280" cy="771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64753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Single Corner Rounded 1">
            <a:extLst>
              <a:ext uri="{FF2B5EF4-FFF2-40B4-BE49-F238E27FC236}">
                <a16:creationId xmlns:a16="http://schemas.microsoft.com/office/drawing/2014/main" id="{09910F7F-C88B-D8A1-0EBF-B0D99CB64AE4}"/>
              </a:ext>
            </a:extLst>
          </p:cNvPr>
          <p:cNvSpPr/>
          <p:nvPr/>
        </p:nvSpPr>
        <p:spPr>
          <a:xfrm>
            <a:off x="0" y="0"/>
            <a:ext cx="7346022" cy="6858000"/>
          </a:xfrm>
          <a:prstGeom prst="round1Rect">
            <a:avLst>
              <a:gd name="adj" fmla="val 6480"/>
            </a:avLst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BCBFB09-1B71-9A10-77ED-213A4026E131}"/>
              </a:ext>
            </a:extLst>
          </p:cNvPr>
          <p:cNvSpPr/>
          <p:nvPr/>
        </p:nvSpPr>
        <p:spPr>
          <a:xfrm>
            <a:off x="322262" y="6789625"/>
            <a:ext cx="11534776" cy="7033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ounded Rectangle 11">
            <a:extLst>
              <a:ext uri="{FF2B5EF4-FFF2-40B4-BE49-F238E27FC236}">
                <a16:creationId xmlns:a16="http://schemas.microsoft.com/office/drawing/2014/main" id="{9EF5E6DA-EB9F-D9DE-74E8-9520BE23BE72}"/>
              </a:ext>
            </a:extLst>
          </p:cNvPr>
          <p:cNvSpPr/>
          <p:nvPr/>
        </p:nvSpPr>
        <p:spPr>
          <a:xfrm rot="5400000" flipH="1">
            <a:off x="7287294" y="1283992"/>
            <a:ext cx="3991800" cy="4984198"/>
          </a:xfrm>
          <a:prstGeom prst="round2SameRect">
            <a:avLst>
              <a:gd name="adj1" fmla="val 5857"/>
              <a:gd name="adj2" fmla="val 0"/>
            </a:avLst>
          </a:prstGeom>
          <a:gradFill>
            <a:gsLst>
              <a:gs pos="0">
                <a:srgbClr val="FFFFFF"/>
              </a:gs>
              <a:gs pos="100000">
                <a:srgbClr val="FFFFFF">
                  <a:lumMod val="95000"/>
                </a:srgbClr>
              </a:gs>
            </a:gsLst>
            <a:lin ang="5400000" scaled="1"/>
          </a:gradFill>
          <a:ln w="12700">
            <a:solidFill>
              <a:srgbClr val="FFFFFF"/>
            </a:solidFill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txBody>
          <a:bodyPr wrap="square" lIns="36000" tIns="36000" rIns="36000" bIns="36000" rtlCol="0" anchor="ctr" anchorCtr="0">
            <a:noAutofit/>
          </a:bodyPr>
          <a:lstStyle/>
          <a:p>
            <a:pPr algn="ctr" defTabSz="457200"/>
            <a:endParaRPr lang="en-US" sz="1600" b="1" kern="0">
              <a:solidFill>
                <a:srgbClr val="333333"/>
              </a:solidFill>
              <a:latin typeface="+mj-lt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68361AF-380C-63B2-DC6E-CCF22A1E4E32}"/>
              </a:ext>
            </a:extLst>
          </p:cNvPr>
          <p:cNvGrpSpPr/>
          <p:nvPr/>
        </p:nvGrpSpPr>
        <p:grpSpPr>
          <a:xfrm>
            <a:off x="6791094" y="2466108"/>
            <a:ext cx="5065944" cy="2619967"/>
            <a:chOff x="6791094" y="2976711"/>
            <a:chExt cx="5065944" cy="2619967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5F7F80F-05CF-1BA7-EB15-4C26320EC6E5}"/>
                </a:ext>
              </a:extLst>
            </p:cNvPr>
            <p:cNvSpPr txBox="1"/>
            <p:nvPr/>
          </p:nvSpPr>
          <p:spPr>
            <a:xfrm>
              <a:off x="6847440" y="2976711"/>
              <a:ext cx="4984198" cy="101566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000" b="0" i="0" u="none" strike="noStrike" kern="0" cap="none" spc="100" normalizeH="0" baseline="0" noProof="0" dirty="0">
                  <a:ln>
                    <a:noFill/>
                  </a:ln>
                  <a:solidFill>
                    <a:srgbClr val="292B2C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rPr>
                <a:t>HOW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E4D9224F-A9F5-9201-B0AE-F55DB8B045B5}"/>
                </a:ext>
              </a:extLst>
            </p:cNvPr>
            <p:cNvSpPr/>
            <p:nvPr/>
          </p:nvSpPr>
          <p:spPr>
            <a:xfrm>
              <a:off x="8367539" y="4006234"/>
              <a:ext cx="1944000" cy="64451"/>
            </a:xfrm>
            <a:prstGeom prst="rect">
              <a:avLst/>
            </a:prstGeom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sp>
          <p:nvSpPr>
            <p:cNvPr id="17" name="Content Placeholder 2"/>
            <p:cNvSpPr txBox="1">
              <a:spLocks/>
            </p:cNvSpPr>
            <p:nvPr/>
          </p:nvSpPr>
          <p:spPr>
            <a:xfrm>
              <a:off x="6822040" y="4268139"/>
              <a:ext cx="5034998" cy="752475"/>
            </a:xfrm>
            <a:prstGeom prst="rect">
              <a:avLst/>
            </a:prstGeom>
          </p:spPr>
          <p:txBody>
            <a:bodyPr vert="horz" lIns="91440" tIns="45720" rIns="91440" bIns="45720" rtlCol="0" anchor="ctr" anchorCtr="0">
              <a:noAutofit/>
            </a:bodyPr>
            <a:lstStyle/>
            <a:p>
              <a:pPr marL="342900" indent="-342900" algn="ctr" eaLnBrk="0" fontAlgn="base" hangingPunct="0">
                <a:spcBef>
                  <a:spcPct val="20000"/>
                </a:spcBef>
                <a:spcAft>
                  <a:spcPct val="0"/>
                </a:spcAft>
                <a:buSzPct val="90000"/>
                <a:defRPr/>
              </a:pPr>
              <a:r>
                <a:rPr lang="en-US" sz="2000" dirty="0">
                  <a:solidFill>
                    <a:srgbClr val="6D6E71"/>
                  </a:solidFill>
                  <a:latin typeface="+mj-lt"/>
                </a:rPr>
                <a:t>is Discovery Health Medical Scheme</a:t>
              </a:r>
            </a:p>
          </p:txBody>
        </p:sp>
        <p:sp>
          <p:nvSpPr>
            <p:cNvPr id="19" name="Rounded Rectangle 18"/>
            <p:cNvSpPr/>
            <p:nvPr/>
          </p:nvSpPr>
          <p:spPr>
            <a:xfrm>
              <a:off x="6791094" y="4796577"/>
              <a:ext cx="5015143" cy="800101"/>
            </a:xfrm>
            <a:prstGeom prst="roundRect">
              <a:avLst/>
            </a:prstGeom>
            <a:noFill/>
            <a:ln w="12700" cap="flat" cmpd="sng" algn="ctr">
              <a:noFill/>
              <a:prstDash val="sysDot"/>
            </a:ln>
            <a:effectLst/>
          </p:spPr>
          <p:txBody>
            <a:bodyPr tIns="91440" bIns="91440" rtlCol="0" anchor="ctr"/>
            <a:lstStyle/>
            <a:p>
              <a:pPr marL="342900" indent="-342900" algn="ctr" eaLnBrk="0" fontAlgn="base" hangingPunct="0">
                <a:spcBef>
                  <a:spcPts val="600"/>
                </a:spcBef>
                <a:spcAft>
                  <a:spcPct val="0"/>
                </a:spcAft>
                <a:buSzPct val="90000"/>
                <a:defRPr/>
              </a:pPr>
              <a:r>
                <a:rPr lang="en-US" sz="3200" b="1" kern="0" dirty="0">
                  <a:gradFill flip="none" rotWithShape="1">
                    <a:gsLst>
                      <a:gs pos="0">
                        <a:schemeClr val="accent1"/>
                      </a:gs>
                      <a:gs pos="100000">
                        <a:schemeClr val="accent2"/>
                      </a:gs>
                    </a:gsLst>
                    <a:lin ang="0" scaled="1"/>
                    <a:tileRect/>
                  </a:gradFill>
                  <a:latin typeface="+mj-lt"/>
                </a:rPr>
                <a:t>tackling these issues?</a:t>
              </a:r>
            </a:p>
          </p:txBody>
        </p:sp>
      </p:grpSp>
      <p:sp>
        <p:nvSpPr>
          <p:cNvPr id="14" name="Rounded Rectangle 11">
            <a:extLst>
              <a:ext uri="{FF2B5EF4-FFF2-40B4-BE49-F238E27FC236}">
                <a16:creationId xmlns:a16="http://schemas.microsoft.com/office/drawing/2014/main" id="{85B2D4C3-B080-18DD-86E3-0C9D0A12352D}"/>
              </a:ext>
            </a:extLst>
          </p:cNvPr>
          <p:cNvSpPr/>
          <p:nvPr/>
        </p:nvSpPr>
        <p:spPr>
          <a:xfrm flipH="1">
            <a:off x="6174335" y="1233488"/>
            <a:ext cx="1233520" cy="1233520"/>
          </a:xfrm>
          <a:prstGeom prst="ellipse">
            <a:avLst/>
          </a:prstGeom>
          <a:gradFill>
            <a:gsLst>
              <a:gs pos="0">
                <a:schemeClr val="accent1"/>
              </a:gs>
              <a:gs pos="98000">
                <a:schemeClr val="accent2"/>
              </a:gs>
            </a:gsLst>
            <a:lin ang="5400000" scaled="1"/>
          </a:gradFill>
          <a:ln w="12700">
            <a:solidFill>
              <a:srgbClr val="FFFFFF"/>
            </a:solidFill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txBody>
          <a:bodyPr wrap="square" lIns="36000" tIns="72000" rIns="36000" bIns="36000" rtlCol="0" anchor="ctr" anchorCtr="0">
            <a:noAutofit/>
          </a:bodyPr>
          <a:lstStyle/>
          <a:p>
            <a:pPr algn="ctr" defTabSz="457200"/>
            <a:r>
              <a:rPr lang="en-US" sz="7200" b="1" kern="0" dirty="0">
                <a:solidFill>
                  <a:schemeClr val="bg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+mj-lt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4535676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: Single Corner Rounded 29">
            <a:extLst>
              <a:ext uri="{FF2B5EF4-FFF2-40B4-BE49-F238E27FC236}">
                <a16:creationId xmlns:a16="http://schemas.microsoft.com/office/drawing/2014/main" id="{6E8111CF-C263-8124-EEAD-01BACB5E0D26}"/>
              </a:ext>
            </a:extLst>
          </p:cNvPr>
          <p:cNvSpPr/>
          <p:nvPr/>
        </p:nvSpPr>
        <p:spPr>
          <a:xfrm flipH="1">
            <a:off x="6311900" y="0"/>
            <a:ext cx="5880096" cy="6858000"/>
          </a:xfrm>
          <a:prstGeom prst="round1Rect">
            <a:avLst>
              <a:gd name="adj" fmla="val 6480"/>
            </a:avLst>
          </a:prstGeom>
          <a:blipFill dpi="0" rotWithShape="0">
            <a:blip r:embed="rId3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936" y="388938"/>
            <a:ext cx="11417302" cy="342584"/>
          </a:xfrm>
        </p:spPr>
        <p:txBody>
          <a:bodyPr/>
          <a:lstStyle/>
          <a:p>
            <a:r>
              <a:rPr lang="en-GB" dirty="0"/>
              <a:t>Innovating for sustainability </a:t>
            </a:r>
            <a:endParaRPr lang="en-ZA" dirty="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CCF07E0A-14E9-2EF2-F54B-312BFB97A0AB}"/>
              </a:ext>
            </a:extLst>
          </p:cNvPr>
          <p:cNvGrpSpPr/>
          <p:nvPr/>
        </p:nvGrpSpPr>
        <p:grpSpPr>
          <a:xfrm>
            <a:off x="394555" y="1832370"/>
            <a:ext cx="6425345" cy="1210879"/>
            <a:chOff x="394555" y="2047550"/>
            <a:chExt cx="6425345" cy="1210879"/>
          </a:xfrm>
        </p:grpSpPr>
        <p:sp>
          <p:nvSpPr>
            <p:cNvPr id="6" name="Rounded Rectangle 11">
              <a:extLst>
                <a:ext uri="{FF2B5EF4-FFF2-40B4-BE49-F238E27FC236}">
                  <a16:creationId xmlns:a16="http://schemas.microsoft.com/office/drawing/2014/main" id="{115E0383-6836-CD93-BF5A-C3224E0DE401}"/>
                </a:ext>
              </a:extLst>
            </p:cNvPr>
            <p:cNvSpPr/>
            <p:nvPr/>
          </p:nvSpPr>
          <p:spPr>
            <a:xfrm rot="16200000">
              <a:off x="3358297" y="-48202"/>
              <a:ext cx="1209600" cy="5401104"/>
            </a:xfrm>
            <a:prstGeom prst="round2SameRect">
              <a:avLst>
                <a:gd name="adj1" fmla="val 0"/>
                <a:gd name="adj2" fmla="val 18111"/>
              </a:avLst>
            </a:prstGeom>
            <a:gradFill>
              <a:gsLst>
                <a:gs pos="0">
                  <a:srgbClr val="FFFFFF"/>
                </a:gs>
                <a:gs pos="100000">
                  <a:srgbClr val="FFFFFF">
                    <a:lumMod val="95000"/>
                  </a:srgbClr>
                </a:gs>
              </a:gsLst>
              <a:lin ang="5400000" scaled="1"/>
            </a:gradFill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txBody>
            <a:bodyPr wrap="square" lIns="36000" tIns="36000" rIns="36000" bIns="36000" rtlCol="0" anchor="ctr" anchorCtr="0">
              <a:noAutofit/>
            </a:bodyPr>
            <a:lstStyle/>
            <a:p>
              <a:pPr algn="ctr" defTabSz="457200"/>
              <a:endParaRPr lang="en-US" sz="1600" b="1" kern="0">
                <a:solidFill>
                  <a:srgbClr val="333333"/>
                </a:solidFill>
                <a:latin typeface="+mj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BD28FA1D-C9B4-5D37-AC88-12FF8B05F4F5}"/>
                </a:ext>
              </a:extLst>
            </p:cNvPr>
            <p:cNvSpPr txBox="1"/>
            <p:nvPr/>
          </p:nvSpPr>
          <p:spPr>
            <a:xfrm>
              <a:off x="1418799" y="2340350"/>
              <a:ext cx="5401101" cy="624000"/>
            </a:xfrm>
            <a:prstGeom prst="rect">
              <a:avLst/>
            </a:prstGeom>
            <a:noFill/>
          </p:spPr>
          <p:txBody>
            <a:bodyPr wrap="square" lIns="48000" tIns="0" rIns="48000" bIns="48000" rtlCol="0" anchor="ctr" anchorCtr="0">
              <a:noAutofit/>
            </a:bodyPr>
            <a:lstStyle/>
            <a:p>
              <a:r>
                <a:rPr lang="en-ZA" dirty="0">
                  <a:latin typeface="+mj-lt"/>
                </a:rPr>
                <a:t>Requires scale</a:t>
              </a:r>
            </a:p>
          </p:txBody>
        </p:sp>
        <p:sp>
          <p:nvSpPr>
            <p:cNvPr id="8" name="Rounded Rectangle 11">
              <a:extLst>
                <a:ext uri="{FF2B5EF4-FFF2-40B4-BE49-F238E27FC236}">
                  <a16:creationId xmlns:a16="http://schemas.microsoft.com/office/drawing/2014/main" id="{E6BCE55E-11E1-84E3-A243-8B7BD7BA46A3}"/>
                </a:ext>
              </a:extLst>
            </p:cNvPr>
            <p:cNvSpPr/>
            <p:nvPr/>
          </p:nvSpPr>
          <p:spPr>
            <a:xfrm flipH="1">
              <a:off x="394555" y="2047550"/>
              <a:ext cx="765284" cy="1210879"/>
            </a:xfrm>
            <a:prstGeom prst="rect">
              <a:avLst/>
            </a:prstGeom>
            <a:gradFill flip="none" rotWithShape="1">
              <a:gsLst>
                <a:gs pos="0">
                  <a:schemeClr val="accent1"/>
                </a:gs>
                <a:gs pos="98000">
                  <a:schemeClr val="accent2"/>
                </a:gs>
              </a:gsLst>
              <a:lin ang="2700000" scaled="1"/>
              <a:tileRect/>
            </a:gradFill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txBody>
            <a:bodyPr wrap="square" lIns="36000" tIns="36000" rIns="36000" bIns="36000" rtlCol="0" anchor="ctr" anchorCtr="0">
              <a:noAutofit/>
            </a:bodyPr>
            <a:lstStyle/>
            <a:p>
              <a:pPr algn="ctr" defTabSz="457200"/>
              <a:r>
                <a:rPr lang="en-US" sz="2800" b="1" kern="0" dirty="0">
                  <a:solidFill>
                    <a:schemeClr val="bg1"/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+mj-lt"/>
                </a:rPr>
                <a:t>01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20B10D84-CAEE-752E-925E-4297F4580556}"/>
              </a:ext>
            </a:extLst>
          </p:cNvPr>
          <p:cNvGrpSpPr/>
          <p:nvPr/>
        </p:nvGrpSpPr>
        <p:grpSpPr>
          <a:xfrm>
            <a:off x="394555" y="3382178"/>
            <a:ext cx="6425345" cy="1210879"/>
            <a:chOff x="394555" y="3333662"/>
            <a:chExt cx="6425345" cy="1210879"/>
          </a:xfrm>
        </p:grpSpPr>
        <p:sp>
          <p:nvSpPr>
            <p:cNvPr id="19" name="Rounded Rectangle 11">
              <a:extLst>
                <a:ext uri="{FF2B5EF4-FFF2-40B4-BE49-F238E27FC236}">
                  <a16:creationId xmlns:a16="http://schemas.microsoft.com/office/drawing/2014/main" id="{EEF67EF3-7CB5-BB7F-44EF-0481DBC5E3BD}"/>
                </a:ext>
              </a:extLst>
            </p:cNvPr>
            <p:cNvSpPr/>
            <p:nvPr/>
          </p:nvSpPr>
          <p:spPr>
            <a:xfrm rot="16200000">
              <a:off x="3358297" y="1238335"/>
              <a:ext cx="1209600" cy="5401104"/>
            </a:xfrm>
            <a:prstGeom prst="round2SameRect">
              <a:avLst>
                <a:gd name="adj1" fmla="val 0"/>
                <a:gd name="adj2" fmla="val 18111"/>
              </a:avLst>
            </a:prstGeom>
            <a:gradFill>
              <a:gsLst>
                <a:gs pos="0">
                  <a:srgbClr val="FFFFFF"/>
                </a:gs>
                <a:gs pos="100000">
                  <a:srgbClr val="FFFFFF">
                    <a:lumMod val="95000"/>
                  </a:srgbClr>
                </a:gs>
              </a:gsLst>
              <a:lin ang="5400000" scaled="1"/>
            </a:gradFill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txBody>
            <a:bodyPr wrap="square" lIns="36000" tIns="36000" rIns="36000" bIns="36000" rtlCol="0" anchor="ctr" anchorCtr="0">
              <a:noAutofit/>
            </a:bodyPr>
            <a:lstStyle/>
            <a:p>
              <a:pPr algn="ctr" defTabSz="457200"/>
              <a:endParaRPr lang="en-US" sz="1600" b="1" kern="0">
                <a:solidFill>
                  <a:srgbClr val="333333"/>
                </a:solidFill>
                <a:latin typeface="+mj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C4E94AC2-72CC-F624-91B0-3B089C912039}"/>
                </a:ext>
              </a:extLst>
            </p:cNvPr>
            <p:cNvSpPr txBox="1"/>
            <p:nvPr/>
          </p:nvSpPr>
          <p:spPr>
            <a:xfrm>
              <a:off x="1418799" y="3626888"/>
              <a:ext cx="5401101" cy="624000"/>
            </a:xfrm>
            <a:prstGeom prst="rect">
              <a:avLst/>
            </a:prstGeom>
            <a:noFill/>
          </p:spPr>
          <p:txBody>
            <a:bodyPr wrap="square" lIns="48000" tIns="0" rIns="48000" bIns="48000" rtlCol="0" anchor="ctr" anchorCtr="0">
              <a:noAutofit/>
            </a:bodyPr>
            <a:lstStyle/>
            <a:p>
              <a:r>
                <a:rPr lang="en-US" dirty="0">
                  <a:latin typeface="+mj-lt"/>
                </a:rPr>
                <a:t>Must deliver better quality of care</a:t>
              </a:r>
            </a:p>
          </p:txBody>
        </p:sp>
        <p:sp>
          <p:nvSpPr>
            <p:cNvPr id="9" name="Rounded Rectangle 11">
              <a:extLst>
                <a:ext uri="{FF2B5EF4-FFF2-40B4-BE49-F238E27FC236}">
                  <a16:creationId xmlns:a16="http://schemas.microsoft.com/office/drawing/2014/main" id="{585A3B10-B200-0C0E-42F2-F68B36D661F3}"/>
                </a:ext>
              </a:extLst>
            </p:cNvPr>
            <p:cNvSpPr/>
            <p:nvPr/>
          </p:nvSpPr>
          <p:spPr>
            <a:xfrm flipH="1">
              <a:off x="394555" y="3333662"/>
              <a:ext cx="765284" cy="1210879"/>
            </a:xfrm>
            <a:prstGeom prst="rect">
              <a:avLst/>
            </a:prstGeom>
            <a:gradFill flip="none" rotWithShape="1">
              <a:gsLst>
                <a:gs pos="0">
                  <a:schemeClr val="accent1"/>
                </a:gs>
                <a:gs pos="98000">
                  <a:schemeClr val="accent2"/>
                </a:gs>
              </a:gsLst>
              <a:lin ang="2700000" scaled="1"/>
              <a:tileRect/>
            </a:gradFill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txBody>
            <a:bodyPr wrap="square" lIns="36000" tIns="36000" rIns="36000" bIns="36000" rtlCol="0" anchor="ctr" anchorCtr="0">
              <a:noAutofit/>
            </a:bodyPr>
            <a:lstStyle/>
            <a:p>
              <a:pPr algn="ctr" defTabSz="457200"/>
              <a:r>
                <a:rPr lang="en-US" sz="2800" b="1" kern="0" dirty="0">
                  <a:solidFill>
                    <a:schemeClr val="bg1"/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+mj-lt"/>
                </a:rPr>
                <a:t>02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56A483AB-3D65-98E8-F5E8-CC1B48AA891F}"/>
              </a:ext>
            </a:extLst>
          </p:cNvPr>
          <p:cNvGrpSpPr/>
          <p:nvPr/>
        </p:nvGrpSpPr>
        <p:grpSpPr>
          <a:xfrm>
            <a:off x="394555" y="4931986"/>
            <a:ext cx="6425345" cy="1210879"/>
            <a:chOff x="394555" y="4619774"/>
            <a:chExt cx="6425345" cy="1210879"/>
          </a:xfrm>
        </p:grpSpPr>
        <p:sp>
          <p:nvSpPr>
            <p:cNvPr id="20" name="Rounded Rectangle 11">
              <a:extLst>
                <a:ext uri="{FF2B5EF4-FFF2-40B4-BE49-F238E27FC236}">
                  <a16:creationId xmlns:a16="http://schemas.microsoft.com/office/drawing/2014/main" id="{8730F537-3725-FF9B-2544-3B729F5DCDC1}"/>
                </a:ext>
              </a:extLst>
            </p:cNvPr>
            <p:cNvSpPr/>
            <p:nvPr/>
          </p:nvSpPr>
          <p:spPr>
            <a:xfrm rot="16200000">
              <a:off x="3358294" y="2524875"/>
              <a:ext cx="1209600" cy="5401101"/>
            </a:xfrm>
            <a:prstGeom prst="round2SameRect">
              <a:avLst>
                <a:gd name="adj1" fmla="val 0"/>
                <a:gd name="adj2" fmla="val 18111"/>
              </a:avLst>
            </a:prstGeom>
            <a:gradFill>
              <a:gsLst>
                <a:gs pos="0">
                  <a:srgbClr val="FFFFFF"/>
                </a:gs>
                <a:gs pos="100000">
                  <a:srgbClr val="FFFFFF">
                    <a:lumMod val="95000"/>
                  </a:srgbClr>
                </a:gs>
              </a:gsLst>
              <a:lin ang="5400000" scaled="1"/>
            </a:gradFill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txBody>
            <a:bodyPr wrap="square" lIns="36000" tIns="36000" rIns="36000" bIns="36000" rtlCol="0" anchor="ctr" anchorCtr="0">
              <a:noAutofit/>
            </a:bodyPr>
            <a:lstStyle/>
            <a:p>
              <a:pPr algn="ctr" defTabSz="457200"/>
              <a:endParaRPr lang="en-US" sz="1600" b="1" kern="0">
                <a:solidFill>
                  <a:srgbClr val="333333"/>
                </a:solidFill>
                <a:latin typeface="+mj-lt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7F936FA-581E-F193-DB29-6A5C84962EF7}"/>
                </a:ext>
              </a:extLst>
            </p:cNvPr>
            <p:cNvSpPr txBox="1"/>
            <p:nvPr/>
          </p:nvSpPr>
          <p:spPr>
            <a:xfrm>
              <a:off x="1418799" y="4913426"/>
              <a:ext cx="5401101" cy="624000"/>
            </a:xfrm>
            <a:prstGeom prst="rect">
              <a:avLst/>
            </a:prstGeom>
            <a:noFill/>
          </p:spPr>
          <p:txBody>
            <a:bodyPr wrap="square" lIns="48000" tIns="0" rIns="48000" bIns="48000" rtlCol="0" anchor="ctr" anchorCtr="0">
              <a:noAutofit/>
            </a:bodyPr>
            <a:lstStyle/>
            <a:p>
              <a:r>
                <a:rPr lang="en-US" dirty="0">
                  <a:latin typeface="+mj-lt"/>
                </a:rPr>
                <a:t>Must ultimately result in savings to the scheme</a:t>
              </a:r>
            </a:p>
          </p:txBody>
        </p:sp>
        <p:sp>
          <p:nvSpPr>
            <p:cNvPr id="10" name="Rounded Rectangle 11">
              <a:extLst>
                <a:ext uri="{FF2B5EF4-FFF2-40B4-BE49-F238E27FC236}">
                  <a16:creationId xmlns:a16="http://schemas.microsoft.com/office/drawing/2014/main" id="{9B16A475-B9E9-F305-E1D6-25FC2E9BDE0E}"/>
                </a:ext>
              </a:extLst>
            </p:cNvPr>
            <p:cNvSpPr/>
            <p:nvPr/>
          </p:nvSpPr>
          <p:spPr>
            <a:xfrm flipH="1">
              <a:off x="394555" y="4619774"/>
              <a:ext cx="765284" cy="1210879"/>
            </a:xfrm>
            <a:prstGeom prst="rect">
              <a:avLst/>
            </a:prstGeom>
            <a:gradFill flip="none" rotWithShape="1">
              <a:gsLst>
                <a:gs pos="0">
                  <a:schemeClr val="accent1"/>
                </a:gs>
                <a:gs pos="98000">
                  <a:schemeClr val="accent2"/>
                </a:gs>
              </a:gsLst>
              <a:lin ang="2700000" scaled="1"/>
              <a:tileRect/>
            </a:gradFill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txBody>
            <a:bodyPr wrap="square" lIns="36000" tIns="36000" rIns="36000" bIns="36000" rtlCol="0" anchor="ctr" anchorCtr="0">
              <a:noAutofit/>
            </a:bodyPr>
            <a:lstStyle/>
            <a:p>
              <a:pPr algn="ctr" defTabSz="457200"/>
              <a:r>
                <a:rPr lang="en-US" sz="2800" b="1" kern="0" dirty="0">
                  <a:solidFill>
                    <a:schemeClr val="bg1"/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+mj-lt"/>
                </a:rPr>
                <a:t>03</a:t>
              </a: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A6E6735B-D2E9-324D-553D-343F3DFA4D99}"/>
              </a:ext>
            </a:extLst>
          </p:cNvPr>
          <p:cNvSpPr txBox="1"/>
          <p:nvPr/>
        </p:nvSpPr>
        <p:spPr>
          <a:xfrm>
            <a:off x="396686" y="1243127"/>
            <a:ext cx="6096000" cy="369332"/>
          </a:xfrm>
          <a:prstGeom prst="rect">
            <a:avLst/>
          </a:prstGeom>
          <a:noFill/>
        </p:spPr>
        <p:txBody>
          <a:bodyPr wrap="square" lIns="0">
            <a:spAutoFit/>
          </a:bodyPr>
          <a:lstStyle/>
          <a:p>
            <a:r>
              <a:rPr lang="en-GB" b="1" dirty="0"/>
              <a:t>Innovation in the context of sustainability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6B96A181-BB98-3B3D-8FDA-9F17BF682635}"/>
              </a:ext>
            </a:extLst>
          </p:cNvPr>
          <p:cNvSpPr/>
          <p:nvPr/>
        </p:nvSpPr>
        <p:spPr>
          <a:xfrm>
            <a:off x="322262" y="6789625"/>
            <a:ext cx="11534776" cy="7033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2" name="Graphic 31">
            <a:extLst>
              <a:ext uri="{FF2B5EF4-FFF2-40B4-BE49-F238E27FC236}">
                <a16:creationId xmlns:a16="http://schemas.microsoft.com/office/drawing/2014/main" id="{C134A860-63B3-F2ED-A7B7-2ECAD9AA3A3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424004" y="388938"/>
            <a:ext cx="382234" cy="38223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FD4AA469-6DE3-FF11-93AE-314DDF0047EE}"/>
              </a:ext>
            </a:extLst>
          </p:cNvPr>
          <p:cNvSpPr/>
          <p:nvPr/>
        </p:nvSpPr>
        <p:spPr>
          <a:xfrm>
            <a:off x="8741717" y="1233488"/>
            <a:ext cx="2678755" cy="40068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12700">
            <a:solidFill>
              <a:srgbClr val="FFFFFF"/>
            </a:solidFill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txBody>
          <a:bodyPr wrap="square" lIns="36000" tIns="1008000" rIns="36000" bIns="36000" rtlCol="0" anchor="ctr" anchorCtr="0">
            <a:noAutofit/>
          </a:bodyPr>
          <a:lstStyle/>
          <a:p>
            <a:pPr algn="ctr" defTabSz="457200"/>
            <a:endParaRPr lang="en-ZA" b="1" kern="0">
              <a:solidFill>
                <a:srgbClr val="333333"/>
              </a:solidFill>
              <a:latin typeface="+mj-lt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7B16211D-DE21-93D6-59F0-C3F337198CD2}"/>
              </a:ext>
            </a:extLst>
          </p:cNvPr>
          <p:cNvGrpSpPr/>
          <p:nvPr/>
        </p:nvGrpSpPr>
        <p:grpSpPr>
          <a:xfrm>
            <a:off x="771527" y="1212851"/>
            <a:ext cx="5020960" cy="5111749"/>
            <a:chOff x="609602" y="1233489"/>
            <a:chExt cx="5020960" cy="5111749"/>
          </a:xfrm>
        </p:grpSpPr>
        <p:pic>
          <p:nvPicPr>
            <p:cNvPr id="38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950517" y="1233489"/>
              <a:ext cx="2680045" cy="40125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schemeClr val="bg1">
                  <a:lumMod val="75000"/>
                  <a:alpha val="40000"/>
                </a:schemeClr>
              </a:outerShdw>
            </a:effectLst>
          </p:spPr>
        </p:pic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954D97FC-D196-61E2-3958-D3DC5B4AEF7E}"/>
                </a:ext>
              </a:extLst>
            </p:cNvPr>
            <p:cNvSpPr/>
            <p:nvPr/>
          </p:nvSpPr>
          <p:spPr>
            <a:xfrm>
              <a:off x="609603" y="1248434"/>
              <a:ext cx="2204126" cy="401254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txBody>
            <a:bodyPr wrap="square" lIns="36000" tIns="1008000" rIns="36000" bIns="36000" rtlCol="0" anchor="ctr" anchorCtr="0">
              <a:noAutofit/>
            </a:bodyPr>
            <a:lstStyle/>
            <a:p>
              <a:pPr algn="ctr" defTabSz="457200"/>
              <a:r>
                <a:rPr lang="en-ZA" b="1" kern="0" dirty="0">
                  <a:solidFill>
                    <a:srgbClr val="333333"/>
                  </a:solidFill>
                  <a:latin typeface="+mj-lt"/>
                </a:rPr>
                <a:t>HEALTHCARE INFRASTRUCTURE</a:t>
              </a:r>
            </a:p>
          </p:txBody>
        </p:sp>
        <p:sp>
          <p:nvSpPr>
            <p:cNvPr id="6" name="Rounded Rectangle 11">
              <a:extLst>
                <a:ext uri="{FF2B5EF4-FFF2-40B4-BE49-F238E27FC236}">
                  <a16:creationId xmlns:a16="http://schemas.microsoft.com/office/drawing/2014/main" id="{8A53C688-C851-BDF5-43F2-E959756A9DF2}"/>
                </a:ext>
              </a:extLst>
            </p:cNvPr>
            <p:cNvSpPr/>
            <p:nvPr/>
          </p:nvSpPr>
          <p:spPr>
            <a:xfrm flipH="1">
              <a:off x="1307478" y="2322969"/>
              <a:ext cx="808376" cy="808376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txBody>
            <a:bodyPr wrap="square" lIns="36000" tIns="72000" rIns="36000" bIns="36000" rtlCol="0" anchor="ctr" anchorCtr="0">
              <a:noAutofit/>
            </a:bodyPr>
            <a:lstStyle/>
            <a:p>
              <a:pPr algn="ctr" defTabSz="457200"/>
              <a:r>
                <a:rPr lang="en-US" sz="5400" b="1" kern="0" dirty="0">
                  <a:gradFill>
                    <a:gsLst>
                      <a:gs pos="0">
                        <a:schemeClr val="accent1"/>
                      </a:gs>
                      <a:gs pos="98000">
                        <a:schemeClr val="accent2"/>
                      </a:gs>
                    </a:gsLst>
                    <a:lin ang="5400000" scaled="1"/>
                  </a:gra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+mj-lt"/>
                </a:rPr>
                <a:t>1</a:t>
              </a:r>
            </a:p>
          </p:txBody>
        </p: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4C04DBA4-3417-AE84-E726-7AF4C6AEEBBD}"/>
                </a:ext>
              </a:extLst>
            </p:cNvPr>
            <p:cNvCxnSpPr>
              <a:cxnSpLocks/>
            </p:cNvCxnSpPr>
            <p:nvPr/>
          </p:nvCxnSpPr>
          <p:spPr>
            <a:xfrm>
              <a:off x="662358" y="5362575"/>
              <a:ext cx="4968204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Isosceles Triangle 10">
              <a:extLst>
                <a:ext uri="{FF2B5EF4-FFF2-40B4-BE49-F238E27FC236}">
                  <a16:creationId xmlns:a16="http://schemas.microsoft.com/office/drawing/2014/main" id="{A906B58B-F216-EC8A-2A35-BC5A505E6030}"/>
                </a:ext>
              </a:extLst>
            </p:cNvPr>
            <p:cNvSpPr/>
            <p:nvPr/>
          </p:nvSpPr>
          <p:spPr>
            <a:xfrm rot="10800000">
              <a:off x="2690975" y="5362575"/>
              <a:ext cx="910972" cy="153333"/>
            </a:xfrm>
            <a:prstGeom prst="triangl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344B769-3457-D36E-3802-36E1481C4A5F}"/>
                </a:ext>
              </a:extLst>
            </p:cNvPr>
            <p:cNvSpPr/>
            <p:nvPr/>
          </p:nvSpPr>
          <p:spPr>
            <a:xfrm>
              <a:off x="609602" y="5530852"/>
              <a:ext cx="5020959" cy="814386"/>
            </a:xfrm>
            <a:prstGeom prst="rect">
              <a:avLst/>
            </a:prstGeom>
            <a:gradFill>
              <a:gsLst>
                <a:gs pos="0">
                  <a:srgbClr val="FFFFFF"/>
                </a:gs>
                <a:gs pos="100000">
                  <a:srgbClr val="FFFFFF">
                    <a:lumMod val="95000"/>
                  </a:srgbClr>
                </a:gs>
              </a:gsLst>
              <a:lin ang="5400000" scaled="1"/>
            </a:gradFill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txBody>
            <a:bodyPr wrap="square" lIns="36000" tIns="36000" rIns="36000" bIns="36000" rtlCol="0" anchor="ctr" anchorCtr="0">
              <a:noAutofit/>
            </a:bodyPr>
            <a:lstStyle/>
            <a:p>
              <a:pPr algn="ctr" defTabSz="457200"/>
              <a:r>
                <a:rPr lang="en-US" sz="1600" kern="0" dirty="0">
                  <a:solidFill>
                    <a:srgbClr val="333333"/>
                  </a:solidFill>
                  <a:latin typeface="+mj-lt"/>
                </a:rPr>
                <a:t>Make a substantial investment in </a:t>
              </a:r>
              <a:br>
                <a:rPr lang="en-US" sz="1600" kern="0" dirty="0">
                  <a:solidFill>
                    <a:srgbClr val="333333"/>
                  </a:solidFill>
                  <a:latin typeface="+mj-lt"/>
                </a:rPr>
              </a:br>
              <a:r>
                <a:rPr lang="en-US" sz="1600" kern="0" dirty="0">
                  <a:solidFill>
                    <a:srgbClr val="333333"/>
                  </a:solidFill>
                  <a:latin typeface="+mj-lt"/>
                </a:rPr>
                <a:t>educating new South African doctors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249D2AC-A727-4029-C7E0-675FCADC2699}"/>
              </a:ext>
            </a:extLst>
          </p:cNvPr>
          <p:cNvGrpSpPr/>
          <p:nvPr/>
        </p:nvGrpSpPr>
        <p:grpSpPr>
          <a:xfrm>
            <a:off x="6400802" y="1227796"/>
            <a:ext cx="5020960" cy="5096804"/>
            <a:chOff x="609602" y="1248434"/>
            <a:chExt cx="5020960" cy="5096804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03440E0C-1015-FD27-4913-8B80A4B7D15A}"/>
                </a:ext>
              </a:extLst>
            </p:cNvPr>
            <p:cNvSpPr/>
            <p:nvPr/>
          </p:nvSpPr>
          <p:spPr>
            <a:xfrm>
              <a:off x="609603" y="1248434"/>
              <a:ext cx="2204126" cy="401254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txBody>
            <a:bodyPr wrap="square" lIns="36000" tIns="1008000" rIns="36000" bIns="36000" rtlCol="0" anchor="ctr" anchorCtr="0">
              <a:noAutofit/>
            </a:bodyPr>
            <a:lstStyle/>
            <a:p>
              <a:pPr algn="ctr" defTabSz="457200"/>
              <a:r>
                <a:rPr lang="en-ZA" b="1" kern="0" dirty="0">
                  <a:solidFill>
                    <a:srgbClr val="333333"/>
                  </a:solidFill>
                  <a:latin typeface="+mj-lt"/>
                </a:rPr>
                <a:t>QUALITY OF CARE</a:t>
              </a:r>
            </a:p>
          </p:txBody>
        </p:sp>
        <p:sp>
          <p:nvSpPr>
            <p:cNvPr id="19" name="Rounded Rectangle 11">
              <a:extLst>
                <a:ext uri="{FF2B5EF4-FFF2-40B4-BE49-F238E27FC236}">
                  <a16:creationId xmlns:a16="http://schemas.microsoft.com/office/drawing/2014/main" id="{30FA19AB-BA06-E3BA-4130-75B5CCDF69D7}"/>
                </a:ext>
              </a:extLst>
            </p:cNvPr>
            <p:cNvSpPr/>
            <p:nvPr/>
          </p:nvSpPr>
          <p:spPr>
            <a:xfrm flipH="1">
              <a:off x="1307478" y="2322969"/>
              <a:ext cx="808376" cy="808376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txBody>
            <a:bodyPr wrap="square" lIns="36000" tIns="72000" rIns="36000" bIns="36000" rtlCol="0" anchor="ctr" anchorCtr="0">
              <a:noAutofit/>
            </a:bodyPr>
            <a:lstStyle/>
            <a:p>
              <a:pPr algn="ctr" defTabSz="457200"/>
              <a:r>
                <a:rPr lang="en-US" sz="5400" b="1" kern="0" dirty="0">
                  <a:gradFill>
                    <a:gsLst>
                      <a:gs pos="0">
                        <a:schemeClr val="accent1"/>
                      </a:gs>
                      <a:gs pos="98000">
                        <a:schemeClr val="accent2"/>
                      </a:gs>
                    </a:gsLst>
                    <a:lin ang="5400000" scaled="1"/>
                  </a:gra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+mj-lt"/>
                </a:rPr>
                <a:t>2</a:t>
              </a:r>
            </a:p>
          </p:txBody>
        </p: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F8903FD1-4AB9-4EA2-9E37-1A10263C7700}"/>
                </a:ext>
              </a:extLst>
            </p:cNvPr>
            <p:cNvCxnSpPr>
              <a:cxnSpLocks/>
            </p:cNvCxnSpPr>
            <p:nvPr/>
          </p:nvCxnSpPr>
          <p:spPr>
            <a:xfrm>
              <a:off x="662358" y="5362575"/>
              <a:ext cx="4968204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Isosceles Triangle 21">
              <a:extLst>
                <a:ext uri="{FF2B5EF4-FFF2-40B4-BE49-F238E27FC236}">
                  <a16:creationId xmlns:a16="http://schemas.microsoft.com/office/drawing/2014/main" id="{DB137C0F-875A-0B31-E55F-73E34082702A}"/>
                </a:ext>
              </a:extLst>
            </p:cNvPr>
            <p:cNvSpPr/>
            <p:nvPr/>
          </p:nvSpPr>
          <p:spPr>
            <a:xfrm rot="10800000">
              <a:off x="2690975" y="5362575"/>
              <a:ext cx="910972" cy="153333"/>
            </a:xfrm>
            <a:prstGeom prst="triangl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1AD36BB7-2453-1112-381A-D6429A7882F5}"/>
                </a:ext>
              </a:extLst>
            </p:cNvPr>
            <p:cNvSpPr/>
            <p:nvPr/>
          </p:nvSpPr>
          <p:spPr>
            <a:xfrm>
              <a:off x="609602" y="5530852"/>
              <a:ext cx="5020959" cy="814386"/>
            </a:xfrm>
            <a:prstGeom prst="rect">
              <a:avLst/>
            </a:prstGeom>
            <a:gradFill>
              <a:gsLst>
                <a:gs pos="0">
                  <a:srgbClr val="FFFFFF"/>
                </a:gs>
                <a:gs pos="100000">
                  <a:srgbClr val="FFFFFF">
                    <a:lumMod val="95000"/>
                  </a:srgbClr>
                </a:gs>
              </a:gsLst>
              <a:lin ang="5400000" scaled="1"/>
            </a:gradFill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txBody>
            <a:bodyPr wrap="square" lIns="36000" tIns="36000" rIns="36000" bIns="36000" rtlCol="0" anchor="ctr" anchorCtr="0">
              <a:noAutofit/>
            </a:bodyPr>
            <a:lstStyle/>
            <a:p>
              <a:pPr algn="ctr" defTabSz="457200"/>
              <a:r>
                <a:rPr lang="en-US" sz="1600" kern="0" dirty="0">
                  <a:solidFill>
                    <a:srgbClr val="333333"/>
                  </a:solidFill>
                  <a:latin typeface="+mj-lt"/>
                </a:rPr>
                <a:t>Leverage our scale and expertise to </a:t>
              </a:r>
              <a:br>
                <a:rPr lang="en-US" sz="1600" kern="0" dirty="0">
                  <a:solidFill>
                    <a:srgbClr val="333333"/>
                  </a:solidFill>
                  <a:latin typeface="+mj-lt"/>
                </a:rPr>
              </a:br>
              <a:r>
                <a:rPr lang="en-US" sz="1600" kern="0" dirty="0">
                  <a:solidFill>
                    <a:srgbClr val="333333"/>
                  </a:solidFill>
                  <a:latin typeface="+mj-lt"/>
                </a:rPr>
                <a:t>support doctor-patient interactions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936" y="388938"/>
            <a:ext cx="11417302" cy="342584"/>
          </a:xfrm>
        </p:spPr>
        <p:txBody>
          <a:bodyPr/>
          <a:lstStyle/>
          <a:p>
            <a:r>
              <a:rPr lang="en-ZA" dirty="0"/>
              <a:t>Discovery </a:t>
            </a:r>
            <a:r>
              <a:rPr lang="en-US" dirty="0"/>
              <a:t>is committed to building a better healthcare </a:t>
            </a:r>
            <a:br>
              <a:rPr lang="en-US" dirty="0"/>
            </a:br>
            <a:r>
              <a:rPr lang="en-US" dirty="0"/>
              <a:t>system for all South Africans</a:t>
            </a:r>
            <a:endParaRPr lang="en-ZA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FD4AA469-6DE3-FF11-93AE-314DDF0047EE}"/>
              </a:ext>
            </a:extLst>
          </p:cNvPr>
          <p:cNvSpPr/>
          <p:nvPr/>
        </p:nvSpPr>
        <p:spPr>
          <a:xfrm>
            <a:off x="8741717" y="1233488"/>
            <a:ext cx="2678755" cy="40068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12700">
            <a:solidFill>
              <a:srgbClr val="FFFFFF"/>
            </a:solidFill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txBody>
          <a:bodyPr wrap="square" lIns="36000" tIns="1008000" rIns="36000" bIns="36000" rtlCol="0" anchor="ctr" anchorCtr="0">
            <a:noAutofit/>
          </a:bodyPr>
          <a:lstStyle/>
          <a:p>
            <a:pPr algn="ctr" defTabSz="457200"/>
            <a:endParaRPr lang="en-ZA" b="1" kern="0">
              <a:solidFill>
                <a:srgbClr val="333333"/>
              </a:solidFill>
              <a:latin typeface="+mj-lt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7B16211D-DE21-93D6-59F0-C3F337198CD2}"/>
              </a:ext>
            </a:extLst>
          </p:cNvPr>
          <p:cNvGrpSpPr/>
          <p:nvPr/>
        </p:nvGrpSpPr>
        <p:grpSpPr>
          <a:xfrm>
            <a:off x="771527" y="1212851"/>
            <a:ext cx="5020960" cy="5111749"/>
            <a:chOff x="609602" y="1233489"/>
            <a:chExt cx="5020960" cy="5111749"/>
          </a:xfrm>
        </p:grpSpPr>
        <p:pic>
          <p:nvPicPr>
            <p:cNvPr id="38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950517" y="1233489"/>
              <a:ext cx="2680045" cy="40125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schemeClr val="bg1">
                  <a:lumMod val="75000"/>
                  <a:alpha val="40000"/>
                </a:schemeClr>
              </a:outerShdw>
            </a:effectLst>
          </p:spPr>
        </p:pic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954D97FC-D196-61E2-3958-D3DC5B4AEF7E}"/>
                </a:ext>
              </a:extLst>
            </p:cNvPr>
            <p:cNvSpPr/>
            <p:nvPr/>
          </p:nvSpPr>
          <p:spPr>
            <a:xfrm>
              <a:off x="609603" y="1248434"/>
              <a:ext cx="2204126" cy="401254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txBody>
            <a:bodyPr wrap="square" lIns="36000" tIns="1008000" rIns="36000" bIns="36000" rtlCol="0" anchor="ctr" anchorCtr="0">
              <a:noAutofit/>
            </a:bodyPr>
            <a:lstStyle/>
            <a:p>
              <a:pPr algn="ctr" defTabSz="457200"/>
              <a:r>
                <a:rPr lang="en-ZA" b="1" kern="0" dirty="0">
                  <a:solidFill>
                    <a:srgbClr val="333333"/>
                  </a:solidFill>
                  <a:latin typeface="+mj-lt"/>
                </a:rPr>
                <a:t>HEALTHCARE INFRASTRUCTURE</a:t>
              </a:r>
            </a:p>
          </p:txBody>
        </p:sp>
        <p:sp>
          <p:nvSpPr>
            <p:cNvPr id="6" name="Rounded Rectangle 11">
              <a:extLst>
                <a:ext uri="{FF2B5EF4-FFF2-40B4-BE49-F238E27FC236}">
                  <a16:creationId xmlns:a16="http://schemas.microsoft.com/office/drawing/2014/main" id="{8A53C688-C851-BDF5-43F2-E959756A9DF2}"/>
                </a:ext>
              </a:extLst>
            </p:cNvPr>
            <p:cNvSpPr/>
            <p:nvPr/>
          </p:nvSpPr>
          <p:spPr>
            <a:xfrm flipH="1">
              <a:off x="1307478" y="2322969"/>
              <a:ext cx="808376" cy="808376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txBody>
            <a:bodyPr wrap="square" lIns="36000" tIns="72000" rIns="36000" bIns="36000" rtlCol="0" anchor="ctr" anchorCtr="0">
              <a:noAutofit/>
            </a:bodyPr>
            <a:lstStyle/>
            <a:p>
              <a:pPr algn="ctr" defTabSz="457200"/>
              <a:r>
                <a:rPr lang="en-US" sz="5400" b="1" kern="0" dirty="0">
                  <a:gradFill>
                    <a:gsLst>
                      <a:gs pos="0">
                        <a:schemeClr val="accent1"/>
                      </a:gs>
                      <a:gs pos="98000">
                        <a:schemeClr val="accent2"/>
                      </a:gs>
                    </a:gsLst>
                    <a:lin ang="5400000" scaled="1"/>
                  </a:gra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+mj-lt"/>
                </a:rPr>
                <a:t>1</a:t>
              </a:r>
            </a:p>
          </p:txBody>
        </p: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4C04DBA4-3417-AE84-E726-7AF4C6AEEBBD}"/>
                </a:ext>
              </a:extLst>
            </p:cNvPr>
            <p:cNvCxnSpPr>
              <a:cxnSpLocks/>
            </p:cNvCxnSpPr>
            <p:nvPr/>
          </p:nvCxnSpPr>
          <p:spPr>
            <a:xfrm>
              <a:off x="662358" y="5362575"/>
              <a:ext cx="4968204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Isosceles Triangle 10">
              <a:extLst>
                <a:ext uri="{FF2B5EF4-FFF2-40B4-BE49-F238E27FC236}">
                  <a16:creationId xmlns:a16="http://schemas.microsoft.com/office/drawing/2014/main" id="{A906B58B-F216-EC8A-2A35-BC5A505E6030}"/>
                </a:ext>
              </a:extLst>
            </p:cNvPr>
            <p:cNvSpPr/>
            <p:nvPr/>
          </p:nvSpPr>
          <p:spPr>
            <a:xfrm rot="10800000">
              <a:off x="2690975" y="5362575"/>
              <a:ext cx="910972" cy="153333"/>
            </a:xfrm>
            <a:prstGeom prst="triangl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344B769-3457-D36E-3802-36E1481C4A5F}"/>
                </a:ext>
              </a:extLst>
            </p:cNvPr>
            <p:cNvSpPr/>
            <p:nvPr/>
          </p:nvSpPr>
          <p:spPr>
            <a:xfrm>
              <a:off x="609602" y="5530852"/>
              <a:ext cx="5020959" cy="814386"/>
            </a:xfrm>
            <a:prstGeom prst="rect">
              <a:avLst/>
            </a:prstGeom>
            <a:gradFill>
              <a:gsLst>
                <a:gs pos="0">
                  <a:srgbClr val="FFFFFF"/>
                </a:gs>
                <a:gs pos="100000">
                  <a:srgbClr val="FFFFFF">
                    <a:lumMod val="95000"/>
                  </a:srgbClr>
                </a:gs>
              </a:gsLst>
              <a:lin ang="5400000" scaled="1"/>
            </a:gradFill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txBody>
            <a:bodyPr wrap="square" lIns="36000" tIns="36000" rIns="36000" bIns="36000" rtlCol="0" anchor="ctr" anchorCtr="0">
              <a:noAutofit/>
            </a:bodyPr>
            <a:lstStyle/>
            <a:p>
              <a:pPr algn="ctr" defTabSz="457200"/>
              <a:r>
                <a:rPr lang="en-US" sz="1600" kern="0" dirty="0">
                  <a:solidFill>
                    <a:srgbClr val="333333"/>
                  </a:solidFill>
                  <a:latin typeface="+mj-lt"/>
                </a:rPr>
                <a:t>Make a substantial investment in </a:t>
              </a:r>
              <a:br>
                <a:rPr lang="en-US" sz="1600" kern="0" dirty="0">
                  <a:solidFill>
                    <a:srgbClr val="333333"/>
                  </a:solidFill>
                  <a:latin typeface="+mj-lt"/>
                </a:rPr>
              </a:br>
              <a:r>
                <a:rPr lang="en-US" sz="1600" kern="0" dirty="0">
                  <a:solidFill>
                    <a:srgbClr val="333333"/>
                  </a:solidFill>
                  <a:latin typeface="+mj-lt"/>
                </a:rPr>
                <a:t>educating new South African doctors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249D2AC-A727-4029-C7E0-675FCADC2699}"/>
              </a:ext>
            </a:extLst>
          </p:cNvPr>
          <p:cNvGrpSpPr/>
          <p:nvPr/>
        </p:nvGrpSpPr>
        <p:grpSpPr>
          <a:xfrm>
            <a:off x="6400802" y="1227796"/>
            <a:ext cx="5020960" cy="5096804"/>
            <a:chOff x="609602" y="1248434"/>
            <a:chExt cx="5020960" cy="5096804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03440E0C-1015-FD27-4913-8B80A4B7D15A}"/>
                </a:ext>
              </a:extLst>
            </p:cNvPr>
            <p:cNvSpPr/>
            <p:nvPr/>
          </p:nvSpPr>
          <p:spPr>
            <a:xfrm>
              <a:off x="609603" y="1248434"/>
              <a:ext cx="2204126" cy="401254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txBody>
            <a:bodyPr wrap="square" lIns="36000" tIns="1008000" rIns="36000" bIns="36000" rtlCol="0" anchor="ctr" anchorCtr="0">
              <a:noAutofit/>
            </a:bodyPr>
            <a:lstStyle/>
            <a:p>
              <a:pPr algn="ctr" defTabSz="457200"/>
              <a:r>
                <a:rPr lang="en-ZA" b="1" kern="0" dirty="0">
                  <a:solidFill>
                    <a:srgbClr val="333333"/>
                  </a:solidFill>
                  <a:latin typeface="+mj-lt"/>
                </a:rPr>
                <a:t>QUALITY OF CARE</a:t>
              </a:r>
            </a:p>
          </p:txBody>
        </p:sp>
        <p:sp>
          <p:nvSpPr>
            <p:cNvPr id="19" name="Rounded Rectangle 11">
              <a:extLst>
                <a:ext uri="{FF2B5EF4-FFF2-40B4-BE49-F238E27FC236}">
                  <a16:creationId xmlns:a16="http://schemas.microsoft.com/office/drawing/2014/main" id="{30FA19AB-BA06-E3BA-4130-75B5CCDF69D7}"/>
                </a:ext>
              </a:extLst>
            </p:cNvPr>
            <p:cNvSpPr/>
            <p:nvPr/>
          </p:nvSpPr>
          <p:spPr>
            <a:xfrm flipH="1">
              <a:off x="1307478" y="2322969"/>
              <a:ext cx="808376" cy="808376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txBody>
            <a:bodyPr wrap="square" lIns="36000" tIns="72000" rIns="36000" bIns="36000" rtlCol="0" anchor="ctr" anchorCtr="0">
              <a:noAutofit/>
            </a:bodyPr>
            <a:lstStyle/>
            <a:p>
              <a:pPr algn="ctr" defTabSz="457200"/>
              <a:r>
                <a:rPr lang="en-US" sz="5400" b="1" kern="0" dirty="0">
                  <a:gradFill>
                    <a:gsLst>
                      <a:gs pos="0">
                        <a:schemeClr val="accent1"/>
                      </a:gs>
                      <a:gs pos="98000">
                        <a:schemeClr val="accent2"/>
                      </a:gs>
                    </a:gsLst>
                    <a:lin ang="5400000" scaled="1"/>
                  </a:gra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+mj-lt"/>
                </a:rPr>
                <a:t>2</a:t>
              </a:r>
            </a:p>
          </p:txBody>
        </p: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F8903FD1-4AB9-4EA2-9E37-1A10263C7700}"/>
                </a:ext>
              </a:extLst>
            </p:cNvPr>
            <p:cNvCxnSpPr>
              <a:cxnSpLocks/>
            </p:cNvCxnSpPr>
            <p:nvPr/>
          </p:nvCxnSpPr>
          <p:spPr>
            <a:xfrm>
              <a:off x="662358" y="5362575"/>
              <a:ext cx="4968204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Isosceles Triangle 21">
              <a:extLst>
                <a:ext uri="{FF2B5EF4-FFF2-40B4-BE49-F238E27FC236}">
                  <a16:creationId xmlns:a16="http://schemas.microsoft.com/office/drawing/2014/main" id="{DB137C0F-875A-0B31-E55F-73E34082702A}"/>
                </a:ext>
              </a:extLst>
            </p:cNvPr>
            <p:cNvSpPr/>
            <p:nvPr/>
          </p:nvSpPr>
          <p:spPr>
            <a:xfrm rot="10800000">
              <a:off x="2690975" y="5362575"/>
              <a:ext cx="910972" cy="153333"/>
            </a:xfrm>
            <a:prstGeom prst="triangl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1AD36BB7-2453-1112-381A-D6429A7882F5}"/>
                </a:ext>
              </a:extLst>
            </p:cNvPr>
            <p:cNvSpPr/>
            <p:nvPr/>
          </p:nvSpPr>
          <p:spPr>
            <a:xfrm>
              <a:off x="609602" y="5530852"/>
              <a:ext cx="5020959" cy="814386"/>
            </a:xfrm>
            <a:prstGeom prst="rect">
              <a:avLst/>
            </a:prstGeom>
            <a:gradFill>
              <a:gsLst>
                <a:gs pos="0">
                  <a:srgbClr val="FFFFFF"/>
                </a:gs>
                <a:gs pos="100000">
                  <a:srgbClr val="FFFFFF">
                    <a:lumMod val="95000"/>
                  </a:srgbClr>
                </a:gs>
              </a:gsLst>
              <a:lin ang="5400000" scaled="1"/>
            </a:gradFill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txBody>
            <a:bodyPr wrap="square" lIns="36000" tIns="36000" rIns="36000" bIns="36000" rtlCol="0" anchor="ctr" anchorCtr="0">
              <a:noAutofit/>
            </a:bodyPr>
            <a:lstStyle/>
            <a:p>
              <a:pPr algn="ctr" defTabSz="457200"/>
              <a:r>
                <a:rPr lang="en-US" sz="1600" kern="0" dirty="0">
                  <a:solidFill>
                    <a:srgbClr val="333333"/>
                  </a:solidFill>
                  <a:latin typeface="+mj-lt"/>
                </a:rPr>
                <a:t>Leverage our scale and expertise to </a:t>
              </a:r>
              <a:br>
                <a:rPr lang="en-US" sz="1600" kern="0" dirty="0">
                  <a:solidFill>
                    <a:srgbClr val="333333"/>
                  </a:solidFill>
                  <a:latin typeface="+mj-lt"/>
                </a:rPr>
              </a:br>
              <a:r>
                <a:rPr lang="en-US" sz="1600" kern="0" dirty="0">
                  <a:solidFill>
                    <a:srgbClr val="333333"/>
                  </a:solidFill>
                  <a:latin typeface="+mj-lt"/>
                </a:rPr>
                <a:t>support doctor-patient interactions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936" y="388938"/>
            <a:ext cx="11417302" cy="342584"/>
          </a:xfrm>
        </p:spPr>
        <p:txBody>
          <a:bodyPr/>
          <a:lstStyle/>
          <a:p>
            <a:r>
              <a:rPr lang="en-ZA" dirty="0"/>
              <a:t>Discovery </a:t>
            </a:r>
            <a:r>
              <a:rPr lang="en-US" dirty="0"/>
              <a:t>is committed to building a better healthcare </a:t>
            </a:r>
            <a:br>
              <a:rPr lang="en-US" dirty="0"/>
            </a:br>
            <a:r>
              <a:rPr lang="en-US" dirty="0"/>
              <a:t>system for all South Africans</a:t>
            </a:r>
            <a:endParaRPr lang="en-ZA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B219901-6F80-F53F-738C-4DDEA061E3CB}"/>
              </a:ext>
            </a:extLst>
          </p:cNvPr>
          <p:cNvSpPr/>
          <p:nvPr/>
        </p:nvSpPr>
        <p:spPr>
          <a:xfrm>
            <a:off x="6201188" y="1184276"/>
            <a:ext cx="5471700" cy="5256211"/>
          </a:xfrm>
          <a:prstGeom prst="rect">
            <a:avLst/>
          </a:prstGeom>
          <a:solidFill>
            <a:srgbClr val="FFFFFF">
              <a:alpha val="8196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88697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D92878B7-7055-CF6D-9937-495BCA1DB412}"/>
              </a:ext>
            </a:extLst>
          </p:cNvPr>
          <p:cNvGrpSpPr/>
          <p:nvPr/>
        </p:nvGrpSpPr>
        <p:grpSpPr>
          <a:xfrm>
            <a:off x="392809" y="1756126"/>
            <a:ext cx="11413429" cy="64451"/>
            <a:chOff x="392809" y="1756126"/>
            <a:chExt cx="11413429" cy="64451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1"/>
          </a:gradFill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4A0F8418-400A-58E6-AF2E-2F80B210712B}"/>
                </a:ext>
              </a:extLst>
            </p:cNvPr>
            <p:cNvSpPr/>
            <p:nvPr/>
          </p:nvSpPr>
          <p:spPr>
            <a:xfrm>
              <a:off x="392809" y="1756126"/>
              <a:ext cx="5604258" cy="6445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309E522-CA99-5124-70DA-87A2385D91D0}"/>
                </a:ext>
              </a:extLst>
            </p:cNvPr>
            <p:cNvSpPr/>
            <p:nvPr/>
          </p:nvSpPr>
          <p:spPr>
            <a:xfrm>
              <a:off x="6201980" y="1756126"/>
              <a:ext cx="5604258" cy="6445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</p:grpSp>
      <p:sp>
        <p:nvSpPr>
          <p:cNvPr id="15" name="Rounded Rectangle 11">
            <a:extLst>
              <a:ext uri="{FF2B5EF4-FFF2-40B4-BE49-F238E27FC236}">
                <a16:creationId xmlns:a16="http://schemas.microsoft.com/office/drawing/2014/main" id="{1A4E64C8-69C0-A72E-AEAD-C8E6F88AE3D8}"/>
              </a:ext>
            </a:extLst>
          </p:cNvPr>
          <p:cNvSpPr/>
          <p:nvPr/>
        </p:nvSpPr>
        <p:spPr>
          <a:xfrm rot="10800000" flipH="1">
            <a:off x="388939" y="1908612"/>
            <a:ext cx="5604258" cy="4436625"/>
          </a:xfrm>
          <a:prstGeom prst="round2SameRect">
            <a:avLst>
              <a:gd name="adj1" fmla="val 5857"/>
              <a:gd name="adj2" fmla="val 0"/>
            </a:avLst>
          </a:prstGeom>
          <a:gradFill>
            <a:gsLst>
              <a:gs pos="0">
                <a:srgbClr val="FFFFFF"/>
              </a:gs>
              <a:gs pos="100000">
                <a:srgbClr val="FFFFFF">
                  <a:lumMod val="95000"/>
                </a:srgbClr>
              </a:gs>
            </a:gsLst>
            <a:lin ang="5400000" scaled="1"/>
          </a:gradFill>
          <a:ln w="12700">
            <a:solidFill>
              <a:srgbClr val="FFFFFF"/>
            </a:solidFill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txBody>
          <a:bodyPr wrap="square" lIns="36000" tIns="36000" rIns="36000" bIns="36000" rtlCol="0" anchor="ctr" anchorCtr="0">
            <a:noAutofit/>
          </a:bodyPr>
          <a:lstStyle/>
          <a:p>
            <a:pPr algn="ctr" defTabSz="457200"/>
            <a:endParaRPr lang="en-US" sz="1600" b="1" kern="0">
              <a:solidFill>
                <a:srgbClr val="333333"/>
              </a:solidFill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E05231E-8BFA-6DFD-1AC2-58889071A7FA}"/>
              </a:ext>
            </a:extLst>
          </p:cNvPr>
          <p:cNvSpPr txBox="1"/>
          <p:nvPr/>
        </p:nvSpPr>
        <p:spPr>
          <a:xfrm>
            <a:off x="388938" y="1236699"/>
            <a:ext cx="5604258" cy="519427"/>
          </a:xfrm>
          <a:prstGeom prst="round2SameRect">
            <a:avLst/>
          </a:prstGeom>
          <a:gradFill>
            <a:gsLst>
              <a:gs pos="0">
                <a:srgbClr val="FFFFFF"/>
              </a:gs>
              <a:gs pos="100000">
                <a:srgbClr val="FFFFFF">
                  <a:lumMod val="95000"/>
                </a:srgbClr>
              </a:gs>
            </a:gsLst>
            <a:lin ang="5400000" scaled="1"/>
          </a:gradFill>
          <a:ln w="12700">
            <a:solidFill>
              <a:srgbClr val="FFFFFF"/>
            </a:solidFill>
          </a:ln>
          <a:effectLst>
            <a:outerShdw blurRad="50800" dist="38100" dir="2700000" algn="tl" rotWithShape="0">
              <a:schemeClr val="bg1">
                <a:lumMod val="75000"/>
                <a:alpha val="40000"/>
              </a:schemeClr>
            </a:outerShdw>
          </a:effectLst>
        </p:spPr>
        <p:txBody>
          <a:bodyPr wrap="square" lIns="36000" tIns="36000" rIns="36000" bIns="36000" rtlCol="0" anchor="ctr" anchorCtr="0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i="0" u="none" strike="noStrike" kern="0" cap="none" normalizeH="0" noProof="0" dirty="0">
                <a:ln>
                  <a:noFill/>
                </a:ln>
                <a:effectLst/>
                <a:uLnTx/>
                <a:uFillTx/>
                <a:latin typeface="+mj-lt"/>
              </a:rPr>
              <a:t>STRATEGIC PRIORITY</a:t>
            </a:r>
          </a:p>
        </p:txBody>
      </p:sp>
      <p:sp>
        <p:nvSpPr>
          <p:cNvPr id="18" name="Rounded Rectangle 11">
            <a:extLst>
              <a:ext uri="{FF2B5EF4-FFF2-40B4-BE49-F238E27FC236}">
                <a16:creationId xmlns:a16="http://schemas.microsoft.com/office/drawing/2014/main" id="{68ABCA3A-505A-A0F7-CC89-5F26C1A8137B}"/>
              </a:ext>
            </a:extLst>
          </p:cNvPr>
          <p:cNvSpPr/>
          <p:nvPr/>
        </p:nvSpPr>
        <p:spPr>
          <a:xfrm rot="10800000" flipH="1">
            <a:off x="6201978" y="1908612"/>
            <a:ext cx="5604258" cy="4436625"/>
          </a:xfrm>
          <a:prstGeom prst="round2SameRect">
            <a:avLst>
              <a:gd name="adj1" fmla="val 8173"/>
              <a:gd name="adj2" fmla="val 0"/>
            </a:avLst>
          </a:prstGeom>
          <a:gradFill>
            <a:gsLst>
              <a:gs pos="0">
                <a:srgbClr val="FFFFFF"/>
              </a:gs>
              <a:gs pos="100000">
                <a:srgbClr val="FFFFFF">
                  <a:lumMod val="95000"/>
                </a:srgbClr>
              </a:gs>
            </a:gsLst>
            <a:lin ang="5400000" scaled="1"/>
          </a:gradFill>
          <a:ln w="12700">
            <a:solidFill>
              <a:srgbClr val="FFFFFF"/>
            </a:solidFill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txBody>
          <a:bodyPr wrap="square" lIns="0" tIns="36000" rIns="0" bIns="36000" rtlCol="0" anchor="ctr" anchorCtr="0">
            <a:noAutofit/>
          </a:bodyPr>
          <a:lstStyle/>
          <a:p>
            <a:pPr algn="ctr" defTabSz="457200"/>
            <a:endParaRPr lang="en-US" sz="1600" b="1" kern="0" dirty="0"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8814B25-CD41-C5E7-EF6E-9F808495DFC8}"/>
              </a:ext>
            </a:extLst>
          </p:cNvPr>
          <p:cNvSpPr txBox="1"/>
          <p:nvPr/>
        </p:nvSpPr>
        <p:spPr>
          <a:xfrm>
            <a:off x="6201978" y="1236699"/>
            <a:ext cx="5604258" cy="519427"/>
          </a:xfrm>
          <a:prstGeom prst="round2SameRect">
            <a:avLst/>
          </a:prstGeom>
          <a:gradFill>
            <a:gsLst>
              <a:gs pos="0">
                <a:srgbClr val="FFFFFF"/>
              </a:gs>
              <a:gs pos="100000">
                <a:srgbClr val="FFFFFF">
                  <a:lumMod val="95000"/>
                </a:srgbClr>
              </a:gs>
            </a:gsLst>
            <a:lin ang="5400000" scaled="1"/>
          </a:gradFill>
          <a:ln w="12700">
            <a:solidFill>
              <a:srgbClr val="FFFFFF"/>
            </a:solidFill>
          </a:ln>
          <a:effectLst>
            <a:outerShdw blurRad="50800" dist="38100" dir="2700000" algn="tl" rotWithShape="0">
              <a:schemeClr val="bg1">
                <a:lumMod val="75000"/>
                <a:alpha val="40000"/>
              </a:schemeClr>
            </a:outerShdw>
          </a:effectLst>
        </p:spPr>
        <p:txBody>
          <a:bodyPr wrap="square" lIns="36000" tIns="36000" rIns="36000" bIns="36000" rtlCol="0" anchor="ctr" anchorCtr="0">
            <a:noAutofit/>
          </a:bodyPr>
          <a:lstStyle/>
          <a:p>
            <a:pPr algn="ctr" defTabSz="457200">
              <a:defRPr/>
            </a:pPr>
            <a:r>
              <a:rPr lang="en-US" sz="1600" kern="0" dirty="0">
                <a:latin typeface="+mj-lt"/>
              </a:rPr>
              <a:t>DISCOVERY FOUNDATION ACTION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936" y="388938"/>
            <a:ext cx="11417302" cy="342584"/>
          </a:xfrm>
        </p:spPr>
        <p:txBody>
          <a:bodyPr/>
          <a:lstStyle/>
          <a:p>
            <a:r>
              <a:rPr lang="en-US" dirty="0"/>
              <a:t>A targeted intervention to address challenges in </a:t>
            </a:r>
            <a:br>
              <a:rPr lang="en-US" dirty="0"/>
            </a:br>
            <a:r>
              <a:rPr lang="en-US" dirty="0"/>
              <a:t>our healthcare sector</a:t>
            </a:r>
            <a:endParaRPr lang="en-ZA" dirty="0"/>
          </a:p>
        </p:txBody>
      </p:sp>
      <p:sp>
        <p:nvSpPr>
          <p:cNvPr id="10" name="Content Placeholder 4"/>
          <p:cNvSpPr>
            <a:spLocks noGrp="1"/>
          </p:cNvSpPr>
          <p:nvPr>
            <p:ph sz="half" idx="4294967295"/>
          </p:nvPr>
        </p:nvSpPr>
        <p:spPr>
          <a:xfrm>
            <a:off x="487015" y="2017713"/>
            <a:ext cx="5318125" cy="4075112"/>
          </a:xfrm>
        </p:spPr>
        <p:txBody>
          <a:bodyPr>
            <a:noAutofit/>
          </a:bodyPr>
          <a:lstStyle/>
          <a:p>
            <a:pPr>
              <a:spcAft>
                <a:spcPts val="1800"/>
              </a:spcAft>
            </a:pPr>
            <a:r>
              <a:rPr lang="en-US" sz="1600" b="1" dirty="0"/>
              <a:t>Undersupply</a:t>
            </a:r>
            <a:r>
              <a:rPr lang="en-US" sz="1600" dirty="0"/>
              <a:t> of specialists and sub-specialists</a:t>
            </a:r>
          </a:p>
          <a:p>
            <a:pPr>
              <a:spcAft>
                <a:spcPts val="1800"/>
              </a:spcAft>
            </a:pPr>
            <a:r>
              <a:rPr lang="en-US" sz="1600" b="1" dirty="0"/>
              <a:t>Urban sector bias </a:t>
            </a:r>
            <a:r>
              <a:rPr lang="en-US" sz="1600" dirty="0"/>
              <a:t>and the need to retain/support healthcare skills in rural areas</a:t>
            </a:r>
          </a:p>
          <a:p>
            <a:pPr>
              <a:spcAft>
                <a:spcPts val="1800"/>
              </a:spcAft>
            </a:pPr>
            <a:r>
              <a:rPr lang="en-US" sz="1600" b="1" dirty="0"/>
              <a:t>Racial bias </a:t>
            </a:r>
            <a:r>
              <a:rPr lang="en-US" sz="1600" dirty="0"/>
              <a:t>amongst medical professionals</a:t>
            </a:r>
          </a:p>
          <a:p>
            <a:pPr>
              <a:spcAft>
                <a:spcPts val="1800"/>
              </a:spcAft>
            </a:pPr>
            <a:r>
              <a:rPr lang="en-US" sz="1600" b="1" dirty="0"/>
              <a:t>Private sector bias </a:t>
            </a:r>
            <a:r>
              <a:rPr lang="en-US" sz="1600" dirty="0"/>
              <a:t>– support for resource and skills development in the public sector</a:t>
            </a:r>
          </a:p>
          <a:p>
            <a:pPr>
              <a:spcAft>
                <a:spcPts val="1800"/>
              </a:spcAft>
            </a:pPr>
            <a:r>
              <a:rPr lang="en-US" sz="1600" b="1" dirty="0"/>
              <a:t>Shortage</a:t>
            </a:r>
            <a:r>
              <a:rPr lang="en-US" sz="1600" dirty="0"/>
              <a:t> of skilled and experienced specialists to </a:t>
            </a:r>
            <a:r>
              <a:rPr lang="en-US" sz="1600" b="1" dirty="0"/>
              <a:t>teach medical skills</a:t>
            </a:r>
          </a:p>
        </p:txBody>
      </p:sp>
      <p:sp>
        <p:nvSpPr>
          <p:cNvPr id="22" name="Content Placeholder 4">
            <a:extLst>
              <a:ext uri="{FF2B5EF4-FFF2-40B4-BE49-F238E27FC236}">
                <a16:creationId xmlns:a16="http://schemas.microsoft.com/office/drawing/2014/main" id="{53802780-DA1B-C07F-5359-9ED13E3EA5AB}"/>
              </a:ext>
            </a:extLst>
          </p:cNvPr>
          <p:cNvSpPr txBox="1">
            <a:spLocks/>
          </p:cNvSpPr>
          <p:nvPr/>
        </p:nvSpPr>
        <p:spPr>
          <a:xfrm>
            <a:off x="6311900" y="2017713"/>
            <a:ext cx="5318125" cy="40751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buFont typeface="Open Sans Light" panose="020B030603050402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975" indent="-180975">
              <a:spcAft>
                <a:spcPts val="600"/>
              </a:spcAft>
              <a:defRPr/>
            </a:pPr>
            <a:r>
              <a:rPr lang="en-US" b="1" dirty="0"/>
              <a:t>Academic Fellowship Award</a:t>
            </a:r>
          </a:p>
          <a:p>
            <a:pPr marL="361950" lvl="1" indent="-180975">
              <a:spcAft>
                <a:spcPts val="600"/>
              </a:spcAft>
              <a:buFont typeface="Open Sans" panose="020B0606030504020204" pitchFamily="34" charset="0"/>
              <a:buChar char="−"/>
              <a:defRPr/>
            </a:pPr>
            <a:r>
              <a:rPr lang="en-US" dirty="0"/>
              <a:t>Boosting clinical and academic training and knowledge in SA</a:t>
            </a:r>
          </a:p>
          <a:p>
            <a:pPr marL="180975" indent="-180975">
              <a:spcAft>
                <a:spcPts val="600"/>
              </a:spcAft>
              <a:defRPr/>
            </a:pPr>
            <a:r>
              <a:rPr lang="en-US" b="1" dirty="0"/>
              <a:t>Sub-Specialist Award </a:t>
            </a:r>
          </a:p>
          <a:p>
            <a:pPr marL="361950" lvl="1" indent="-180975">
              <a:spcAft>
                <a:spcPts val="600"/>
              </a:spcAft>
              <a:buFont typeface="Open Sans" panose="020B0606030504020204" pitchFamily="34" charset="0"/>
              <a:buChar char="−"/>
              <a:defRPr/>
            </a:pPr>
            <a:r>
              <a:rPr lang="en-US" dirty="0"/>
              <a:t>Supports training of SA’s super-specialists</a:t>
            </a:r>
          </a:p>
          <a:p>
            <a:pPr marL="180975" indent="-180975">
              <a:spcAft>
                <a:spcPts val="600"/>
              </a:spcAft>
              <a:defRPr/>
            </a:pPr>
            <a:r>
              <a:rPr lang="en-US" b="1" dirty="0"/>
              <a:t>Rural Fellowship Award </a:t>
            </a:r>
          </a:p>
          <a:p>
            <a:pPr marL="361950" lvl="1" indent="-180975">
              <a:spcAft>
                <a:spcPts val="600"/>
              </a:spcAft>
              <a:buFont typeface="Open Sans" panose="020B0606030504020204" pitchFamily="34" charset="0"/>
              <a:buChar char="−"/>
              <a:defRPr/>
            </a:pPr>
            <a:r>
              <a:rPr lang="en-US" dirty="0"/>
              <a:t>Grants aimed at developing and retaining specialist skills in rural areas</a:t>
            </a:r>
          </a:p>
          <a:p>
            <a:pPr marL="180975" indent="-180975">
              <a:spcAft>
                <a:spcPts val="600"/>
              </a:spcAft>
              <a:defRPr/>
            </a:pPr>
            <a:r>
              <a:rPr lang="en-US" b="1" dirty="0"/>
              <a:t>Excellence Award </a:t>
            </a:r>
          </a:p>
          <a:p>
            <a:pPr marL="361950" lvl="1" indent="-180975">
              <a:spcAft>
                <a:spcPts val="600"/>
              </a:spcAft>
              <a:buFont typeface="Open Sans" panose="020B0606030504020204" pitchFamily="34" charset="0"/>
              <a:buChar char="−"/>
              <a:defRPr/>
            </a:pPr>
            <a:r>
              <a:rPr lang="en-US" dirty="0"/>
              <a:t>Monetary awards to boost healthcare resources </a:t>
            </a:r>
            <a:br>
              <a:rPr lang="en-US" dirty="0"/>
            </a:br>
            <a:r>
              <a:rPr lang="en-US" dirty="0"/>
              <a:t>for </a:t>
            </a:r>
            <a:r>
              <a:rPr lang="en-US" dirty="0" err="1"/>
              <a:t>organisations</a:t>
            </a:r>
            <a:endParaRPr lang="en-US" sz="1200" dirty="0">
              <a:solidFill>
                <a:schemeClr val="accent1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B3C08A0-6AE1-A1FA-AC16-6FF77109C49A}"/>
              </a:ext>
            </a:extLst>
          </p:cNvPr>
          <p:cNvSpPr/>
          <p:nvPr/>
        </p:nvSpPr>
        <p:spPr>
          <a:xfrm>
            <a:off x="6201977" y="5014012"/>
            <a:ext cx="560425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12175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b="0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Open Sans Light"/>
                <a:ea typeface="Calibri" charset="0"/>
                <a:cs typeface="Calibri" charset="0"/>
              </a:rPr>
              <a:t>TO DATE</a:t>
            </a:r>
            <a:endParaRPr kumimoji="0" lang="en-ZA" b="0" i="0" u="none" strike="noStrike" kern="1200" cap="none" spc="0" normalizeH="0" baseline="0" noProof="0" dirty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Open Sans"/>
              <a:ea typeface="Calibri" charset="0"/>
              <a:cs typeface="Calibri" charset="0"/>
            </a:endParaRPr>
          </a:p>
          <a:p>
            <a:pPr marL="0" marR="0" lvl="0" indent="0" algn="ctr" defTabSz="12175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b="0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Open Sans"/>
                <a:ea typeface="Calibri" charset="0"/>
                <a:cs typeface="Calibri" charset="0"/>
              </a:rPr>
              <a:t>Invested more than </a:t>
            </a:r>
            <a:r>
              <a:rPr kumimoji="0" lang="en-ZA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Open Sans"/>
                <a:ea typeface="Calibri" charset="0"/>
                <a:cs typeface="Calibri" charset="0"/>
              </a:rPr>
              <a:t>R275 million </a:t>
            </a:r>
            <a:r>
              <a:rPr kumimoji="0" lang="en-ZA" b="0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Open Sans"/>
                <a:ea typeface="Calibri" charset="0"/>
                <a:cs typeface="Calibri" charset="0"/>
              </a:rPr>
              <a:t>towards training and support for </a:t>
            </a:r>
            <a:r>
              <a:rPr kumimoji="0" lang="en-ZA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Open Sans"/>
                <a:ea typeface="+mn-ea"/>
                <a:cs typeface="Calibri" charset="0"/>
              </a:rPr>
              <a:t>465</a:t>
            </a:r>
            <a:r>
              <a:rPr kumimoji="0" lang="en-ZA" b="0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Open Sans"/>
                <a:ea typeface="Calibri" charset="0"/>
                <a:cs typeface="Calibri" charset="0"/>
              </a:rPr>
              <a:t> medical specialists and institutions</a:t>
            </a:r>
            <a:endParaRPr kumimoji="0" lang="en-ZA" b="1" i="0" u="none" strike="noStrike" kern="1200" cap="none" spc="0" normalizeH="0" baseline="0" noProof="0" dirty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Open Sans"/>
              <a:ea typeface="Calibri" charset="0"/>
              <a:cs typeface="Calibri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FD4AA469-6DE3-FF11-93AE-314DDF0047EE}"/>
              </a:ext>
            </a:extLst>
          </p:cNvPr>
          <p:cNvSpPr/>
          <p:nvPr/>
        </p:nvSpPr>
        <p:spPr>
          <a:xfrm>
            <a:off x="8741717" y="1233488"/>
            <a:ext cx="2678755" cy="40068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12700">
            <a:solidFill>
              <a:srgbClr val="FFFFFF"/>
            </a:solidFill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txBody>
          <a:bodyPr wrap="square" lIns="36000" tIns="1008000" rIns="36000" bIns="36000" rtlCol="0" anchor="ctr" anchorCtr="0">
            <a:noAutofit/>
          </a:bodyPr>
          <a:lstStyle/>
          <a:p>
            <a:pPr algn="ctr" defTabSz="457200"/>
            <a:endParaRPr lang="en-ZA" b="1" kern="0">
              <a:solidFill>
                <a:srgbClr val="333333"/>
              </a:solidFill>
              <a:latin typeface="+mj-lt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7B16211D-DE21-93D6-59F0-C3F337198CD2}"/>
              </a:ext>
            </a:extLst>
          </p:cNvPr>
          <p:cNvGrpSpPr/>
          <p:nvPr/>
        </p:nvGrpSpPr>
        <p:grpSpPr>
          <a:xfrm>
            <a:off x="771527" y="1212851"/>
            <a:ext cx="5020960" cy="5111749"/>
            <a:chOff x="609602" y="1233489"/>
            <a:chExt cx="5020960" cy="5111749"/>
          </a:xfrm>
        </p:grpSpPr>
        <p:pic>
          <p:nvPicPr>
            <p:cNvPr id="38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950517" y="1233489"/>
              <a:ext cx="2680045" cy="40125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schemeClr val="bg1">
                  <a:lumMod val="75000"/>
                  <a:alpha val="40000"/>
                </a:schemeClr>
              </a:outerShdw>
            </a:effectLst>
          </p:spPr>
        </p:pic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954D97FC-D196-61E2-3958-D3DC5B4AEF7E}"/>
                </a:ext>
              </a:extLst>
            </p:cNvPr>
            <p:cNvSpPr/>
            <p:nvPr/>
          </p:nvSpPr>
          <p:spPr>
            <a:xfrm>
              <a:off x="609603" y="1248434"/>
              <a:ext cx="2204126" cy="401254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txBody>
            <a:bodyPr wrap="square" lIns="36000" tIns="1008000" rIns="36000" bIns="36000" rtlCol="0" anchor="ctr" anchorCtr="0">
              <a:noAutofit/>
            </a:bodyPr>
            <a:lstStyle/>
            <a:p>
              <a:pPr algn="ctr" defTabSz="457200"/>
              <a:r>
                <a:rPr lang="en-ZA" b="1" kern="0" dirty="0">
                  <a:solidFill>
                    <a:srgbClr val="333333"/>
                  </a:solidFill>
                  <a:latin typeface="+mj-lt"/>
                </a:rPr>
                <a:t>HEALTHCARE INFRASTRUCTURE</a:t>
              </a:r>
            </a:p>
          </p:txBody>
        </p:sp>
        <p:sp>
          <p:nvSpPr>
            <p:cNvPr id="6" name="Rounded Rectangle 11">
              <a:extLst>
                <a:ext uri="{FF2B5EF4-FFF2-40B4-BE49-F238E27FC236}">
                  <a16:creationId xmlns:a16="http://schemas.microsoft.com/office/drawing/2014/main" id="{8A53C688-C851-BDF5-43F2-E959756A9DF2}"/>
                </a:ext>
              </a:extLst>
            </p:cNvPr>
            <p:cNvSpPr/>
            <p:nvPr/>
          </p:nvSpPr>
          <p:spPr>
            <a:xfrm flipH="1">
              <a:off x="1307478" y="2322969"/>
              <a:ext cx="808376" cy="808376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txBody>
            <a:bodyPr wrap="square" lIns="36000" tIns="72000" rIns="36000" bIns="36000" rtlCol="0" anchor="ctr" anchorCtr="0">
              <a:noAutofit/>
            </a:bodyPr>
            <a:lstStyle/>
            <a:p>
              <a:pPr algn="ctr" defTabSz="457200"/>
              <a:r>
                <a:rPr lang="en-US" sz="5400" b="1" kern="0" dirty="0">
                  <a:gradFill>
                    <a:gsLst>
                      <a:gs pos="0">
                        <a:schemeClr val="accent1"/>
                      </a:gs>
                      <a:gs pos="98000">
                        <a:schemeClr val="accent2"/>
                      </a:gs>
                    </a:gsLst>
                    <a:lin ang="5400000" scaled="1"/>
                  </a:gra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+mj-lt"/>
                </a:rPr>
                <a:t>1</a:t>
              </a:r>
            </a:p>
          </p:txBody>
        </p: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4C04DBA4-3417-AE84-E726-7AF4C6AEEBBD}"/>
                </a:ext>
              </a:extLst>
            </p:cNvPr>
            <p:cNvCxnSpPr>
              <a:cxnSpLocks/>
            </p:cNvCxnSpPr>
            <p:nvPr/>
          </p:nvCxnSpPr>
          <p:spPr>
            <a:xfrm>
              <a:off x="662358" y="5362575"/>
              <a:ext cx="4968204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Isosceles Triangle 10">
              <a:extLst>
                <a:ext uri="{FF2B5EF4-FFF2-40B4-BE49-F238E27FC236}">
                  <a16:creationId xmlns:a16="http://schemas.microsoft.com/office/drawing/2014/main" id="{A906B58B-F216-EC8A-2A35-BC5A505E6030}"/>
                </a:ext>
              </a:extLst>
            </p:cNvPr>
            <p:cNvSpPr/>
            <p:nvPr/>
          </p:nvSpPr>
          <p:spPr>
            <a:xfrm rot="10800000">
              <a:off x="2690975" y="5362575"/>
              <a:ext cx="910972" cy="153333"/>
            </a:xfrm>
            <a:prstGeom prst="triangl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344B769-3457-D36E-3802-36E1481C4A5F}"/>
                </a:ext>
              </a:extLst>
            </p:cNvPr>
            <p:cNvSpPr/>
            <p:nvPr/>
          </p:nvSpPr>
          <p:spPr>
            <a:xfrm>
              <a:off x="609602" y="5530852"/>
              <a:ext cx="5020959" cy="814386"/>
            </a:xfrm>
            <a:prstGeom prst="rect">
              <a:avLst/>
            </a:prstGeom>
            <a:gradFill>
              <a:gsLst>
                <a:gs pos="0">
                  <a:srgbClr val="FFFFFF"/>
                </a:gs>
                <a:gs pos="100000">
                  <a:srgbClr val="FFFFFF">
                    <a:lumMod val="95000"/>
                  </a:srgbClr>
                </a:gs>
              </a:gsLst>
              <a:lin ang="5400000" scaled="1"/>
            </a:gradFill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txBody>
            <a:bodyPr wrap="square" lIns="36000" tIns="36000" rIns="36000" bIns="36000" rtlCol="0" anchor="ctr" anchorCtr="0">
              <a:noAutofit/>
            </a:bodyPr>
            <a:lstStyle/>
            <a:p>
              <a:pPr algn="ctr" defTabSz="457200"/>
              <a:r>
                <a:rPr lang="en-US" sz="1600" kern="0" dirty="0">
                  <a:solidFill>
                    <a:srgbClr val="333333"/>
                  </a:solidFill>
                  <a:latin typeface="+mj-lt"/>
                </a:rPr>
                <a:t>Make a substantial investment in </a:t>
              </a:r>
              <a:br>
                <a:rPr lang="en-US" sz="1600" kern="0" dirty="0">
                  <a:solidFill>
                    <a:srgbClr val="333333"/>
                  </a:solidFill>
                  <a:latin typeface="+mj-lt"/>
                </a:rPr>
              </a:br>
              <a:r>
                <a:rPr lang="en-US" sz="1600" kern="0" dirty="0">
                  <a:solidFill>
                    <a:srgbClr val="333333"/>
                  </a:solidFill>
                  <a:latin typeface="+mj-lt"/>
                </a:rPr>
                <a:t>educating new South African doctors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249D2AC-A727-4029-C7E0-675FCADC2699}"/>
              </a:ext>
            </a:extLst>
          </p:cNvPr>
          <p:cNvGrpSpPr/>
          <p:nvPr/>
        </p:nvGrpSpPr>
        <p:grpSpPr>
          <a:xfrm>
            <a:off x="6400802" y="1227796"/>
            <a:ext cx="5020960" cy="5096804"/>
            <a:chOff x="609602" y="1248434"/>
            <a:chExt cx="5020960" cy="5096804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03440E0C-1015-FD27-4913-8B80A4B7D15A}"/>
                </a:ext>
              </a:extLst>
            </p:cNvPr>
            <p:cNvSpPr/>
            <p:nvPr/>
          </p:nvSpPr>
          <p:spPr>
            <a:xfrm>
              <a:off x="609603" y="1248434"/>
              <a:ext cx="2204126" cy="401254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txBody>
            <a:bodyPr wrap="square" lIns="36000" tIns="1008000" rIns="36000" bIns="36000" rtlCol="0" anchor="ctr" anchorCtr="0">
              <a:noAutofit/>
            </a:bodyPr>
            <a:lstStyle/>
            <a:p>
              <a:pPr algn="ctr" defTabSz="457200"/>
              <a:r>
                <a:rPr lang="en-ZA" b="1" kern="0" dirty="0">
                  <a:solidFill>
                    <a:srgbClr val="333333"/>
                  </a:solidFill>
                  <a:latin typeface="+mj-lt"/>
                </a:rPr>
                <a:t>QUALITY OF CARE</a:t>
              </a:r>
            </a:p>
          </p:txBody>
        </p:sp>
        <p:sp>
          <p:nvSpPr>
            <p:cNvPr id="19" name="Rounded Rectangle 11">
              <a:extLst>
                <a:ext uri="{FF2B5EF4-FFF2-40B4-BE49-F238E27FC236}">
                  <a16:creationId xmlns:a16="http://schemas.microsoft.com/office/drawing/2014/main" id="{30FA19AB-BA06-E3BA-4130-75B5CCDF69D7}"/>
                </a:ext>
              </a:extLst>
            </p:cNvPr>
            <p:cNvSpPr/>
            <p:nvPr/>
          </p:nvSpPr>
          <p:spPr>
            <a:xfrm flipH="1">
              <a:off x="1307478" y="2322969"/>
              <a:ext cx="808376" cy="808376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txBody>
            <a:bodyPr wrap="square" lIns="36000" tIns="72000" rIns="36000" bIns="36000" rtlCol="0" anchor="ctr" anchorCtr="0">
              <a:noAutofit/>
            </a:bodyPr>
            <a:lstStyle/>
            <a:p>
              <a:pPr algn="ctr" defTabSz="457200"/>
              <a:r>
                <a:rPr lang="en-US" sz="5400" b="1" kern="0" dirty="0">
                  <a:gradFill>
                    <a:gsLst>
                      <a:gs pos="0">
                        <a:schemeClr val="accent1"/>
                      </a:gs>
                      <a:gs pos="98000">
                        <a:schemeClr val="accent2"/>
                      </a:gs>
                    </a:gsLst>
                    <a:lin ang="5400000" scaled="1"/>
                  </a:gra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+mj-lt"/>
                </a:rPr>
                <a:t>2</a:t>
              </a:r>
            </a:p>
          </p:txBody>
        </p: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F8903FD1-4AB9-4EA2-9E37-1A10263C7700}"/>
                </a:ext>
              </a:extLst>
            </p:cNvPr>
            <p:cNvCxnSpPr>
              <a:cxnSpLocks/>
            </p:cNvCxnSpPr>
            <p:nvPr/>
          </p:nvCxnSpPr>
          <p:spPr>
            <a:xfrm>
              <a:off x="662358" y="5362575"/>
              <a:ext cx="4968204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Isosceles Triangle 21">
              <a:extLst>
                <a:ext uri="{FF2B5EF4-FFF2-40B4-BE49-F238E27FC236}">
                  <a16:creationId xmlns:a16="http://schemas.microsoft.com/office/drawing/2014/main" id="{DB137C0F-875A-0B31-E55F-73E34082702A}"/>
                </a:ext>
              </a:extLst>
            </p:cNvPr>
            <p:cNvSpPr/>
            <p:nvPr/>
          </p:nvSpPr>
          <p:spPr>
            <a:xfrm rot="10800000">
              <a:off x="2690975" y="5362575"/>
              <a:ext cx="910972" cy="153333"/>
            </a:xfrm>
            <a:prstGeom prst="triangl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1AD36BB7-2453-1112-381A-D6429A7882F5}"/>
                </a:ext>
              </a:extLst>
            </p:cNvPr>
            <p:cNvSpPr/>
            <p:nvPr/>
          </p:nvSpPr>
          <p:spPr>
            <a:xfrm>
              <a:off x="609602" y="5530852"/>
              <a:ext cx="5020959" cy="814386"/>
            </a:xfrm>
            <a:prstGeom prst="rect">
              <a:avLst/>
            </a:prstGeom>
            <a:gradFill>
              <a:gsLst>
                <a:gs pos="0">
                  <a:srgbClr val="FFFFFF"/>
                </a:gs>
                <a:gs pos="100000">
                  <a:srgbClr val="FFFFFF">
                    <a:lumMod val="95000"/>
                  </a:srgbClr>
                </a:gs>
              </a:gsLst>
              <a:lin ang="5400000" scaled="1"/>
            </a:gradFill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txBody>
            <a:bodyPr wrap="square" lIns="36000" tIns="36000" rIns="36000" bIns="36000" rtlCol="0" anchor="ctr" anchorCtr="0">
              <a:noAutofit/>
            </a:bodyPr>
            <a:lstStyle/>
            <a:p>
              <a:pPr algn="ctr" defTabSz="457200"/>
              <a:r>
                <a:rPr lang="en-US" sz="1600" kern="0" dirty="0">
                  <a:solidFill>
                    <a:srgbClr val="333333"/>
                  </a:solidFill>
                  <a:latin typeface="+mj-lt"/>
                </a:rPr>
                <a:t>Leverage our scale and expertise to </a:t>
              </a:r>
              <a:br>
                <a:rPr lang="en-US" sz="1600" kern="0" dirty="0">
                  <a:solidFill>
                    <a:srgbClr val="333333"/>
                  </a:solidFill>
                  <a:latin typeface="+mj-lt"/>
                </a:rPr>
              </a:br>
              <a:r>
                <a:rPr lang="en-US" sz="1600" kern="0" dirty="0">
                  <a:solidFill>
                    <a:srgbClr val="333333"/>
                  </a:solidFill>
                  <a:latin typeface="+mj-lt"/>
                </a:rPr>
                <a:t>support doctor-patient interactions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936" y="388938"/>
            <a:ext cx="11417302" cy="342584"/>
          </a:xfrm>
        </p:spPr>
        <p:txBody>
          <a:bodyPr/>
          <a:lstStyle/>
          <a:p>
            <a:r>
              <a:rPr lang="en-ZA" dirty="0"/>
              <a:t>Discovery </a:t>
            </a:r>
            <a:r>
              <a:rPr lang="en-US" dirty="0"/>
              <a:t>is committed to building a better healthcare </a:t>
            </a:r>
            <a:br>
              <a:rPr lang="en-US" dirty="0"/>
            </a:br>
            <a:r>
              <a:rPr lang="en-US" dirty="0"/>
              <a:t>system for all South Africans</a:t>
            </a:r>
            <a:endParaRPr lang="en-ZA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B219901-6F80-F53F-738C-4DDEA061E3CB}"/>
              </a:ext>
            </a:extLst>
          </p:cNvPr>
          <p:cNvSpPr/>
          <p:nvPr/>
        </p:nvSpPr>
        <p:spPr>
          <a:xfrm>
            <a:off x="555681" y="1184276"/>
            <a:ext cx="5471700" cy="5256211"/>
          </a:xfrm>
          <a:prstGeom prst="rect">
            <a:avLst/>
          </a:prstGeom>
          <a:solidFill>
            <a:srgbClr val="FFFFFF">
              <a:alpha val="8196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3957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936" y="388938"/>
            <a:ext cx="11417302" cy="342584"/>
          </a:xfrm>
        </p:spPr>
        <p:txBody>
          <a:bodyPr/>
          <a:lstStyle/>
          <a:p>
            <a:r>
              <a:rPr lang="en-ZA" dirty="0"/>
              <a:t>How much does a renal dialysis </a:t>
            </a:r>
            <a:br>
              <a:rPr lang="en-ZA" dirty="0"/>
            </a:br>
            <a:r>
              <a:rPr lang="en-ZA" dirty="0"/>
              <a:t>patient cost the scheme Each year?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7126B5F3-0BEF-3B6D-6925-07B1BE03D2E3}"/>
              </a:ext>
            </a:extLst>
          </p:cNvPr>
          <p:cNvGrpSpPr/>
          <p:nvPr/>
        </p:nvGrpSpPr>
        <p:grpSpPr>
          <a:xfrm>
            <a:off x="832805" y="1576354"/>
            <a:ext cx="4968552" cy="792088"/>
            <a:chOff x="1703512" y="1628800"/>
            <a:chExt cx="4968552" cy="792088"/>
          </a:xfrm>
        </p:grpSpPr>
        <p:sp>
          <p:nvSpPr>
            <p:cNvPr id="10" name="Rounded Rectangle 9"/>
            <p:cNvSpPr/>
            <p:nvPr/>
          </p:nvSpPr>
          <p:spPr bwMode="auto">
            <a:xfrm>
              <a:off x="1703512" y="1628800"/>
              <a:ext cx="4968552" cy="792088"/>
            </a:xfrm>
            <a:prstGeom prst="roundRect">
              <a:avLst/>
            </a:prstGeom>
            <a:gradFill>
              <a:gsLst>
                <a:gs pos="0">
                  <a:srgbClr val="FFFFFF"/>
                </a:gs>
                <a:gs pos="100000">
                  <a:srgbClr val="FFFFFF">
                    <a:lumMod val="95000"/>
                  </a:srgbClr>
                </a:gs>
              </a:gsLst>
              <a:lin ang="5400000" scaled="1"/>
            </a:gradFill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 lIns="36000" tIns="36000" rIns="36000" bIns="36000" rtlCol="0" anchor="ctr" anchorCtr="0">
              <a:noAutofit/>
            </a:bodyPr>
            <a:lstStyle/>
            <a:p>
              <a:pPr algn="ctr" defTabSz="457200"/>
              <a:endParaRPr lang="en-ZA" sz="1600" b="1" kern="0">
                <a:solidFill>
                  <a:srgbClr val="333333"/>
                </a:solidFill>
                <a:latin typeface="+mj-lt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639616" y="1824789"/>
              <a:ext cx="21602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ZA" sz="2000" dirty="0">
                  <a:solidFill>
                    <a:srgbClr val="666666"/>
                  </a:solidFill>
                </a:rPr>
                <a:t>R100 000</a:t>
              </a:r>
            </a:p>
          </p:txBody>
        </p:sp>
        <p:sp>
          <p:nvSpPr>
            <p:cNvPr id="31" name="Rounded Rectangle 11">
              <a:extLst>
                <a:ext uri="{FF2B5EF4-FFF2-40B4-BE49-F238E27FC236}">
                  <a16:creationId xmlns:a16="http://schemas.microsoft.com/office/drawing/2014/main" id="{8CE612D4-82DD-8EF6-2822-795E76F13D52}"/>
                </a:ext>
              </a:extLst>
            </p:cNvPr>
            <p:cNvSpPr/>
            <p:nvPr/>
          </p:nvSpPr>
          <p:spPr>
            <a:xfrm flipH="1">
              <a:off x="1807911" y="1697855"/>
              <a:ext cx="653978" cy="65397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txBody>
            <a:bodyPr wrap="square" lIns="36000" tIns="36000" rIns="36000" bIns="72000" rtlCol="0" anchor="ctr" anchorCtr="0">
              <a:noAutofit/>
            </a:bodyPr>
            <a:lstStyle/>
            <a:p>
              <a:pPr algn="ctr" defTabSz="457200"/>
              <a:r>
                <a:rPr lang="en-US" sz="2800" b="1" kern="0" dirty="0">
                  <a:solidFill>
                    <a:schemeClr val="tx2"/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+mj-lt"/>
                </a:rPr>
                <a:t>a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89FF98F3-77EC-0918-710F-FCF4BC818947}"/>
              </a:ext>
            </a:extLst>
          </p:cNvPr>
          <p:cNvGrpSpPr/>
          <p:nvPr/>
        </p:nvGrpSpPr>
        <p:grpSpPr>
          <a:xfrm>
            <a:off x="832805" y="2776444"/>
            <a:ext cx="4968552" cy="792088"/>
            <a:chOff x="1703512" y="1628800"/>
            <a:chExt cx="4968552" cy="792088"/>
          </a:xfrm>
        </p:grpSpPr>
        <p:sp>
          <p:nvSpPr>
            <p:cNvPr id="35" name="Rounded Rectangle 9">
              <a:extLst>
                <a:ext uri="{FF2B5EF4-FFF2-40B4-BE49-F238E27FC236}">
                  <a16:creationId xmlns:a16="http://schemas.microsoft.com/office/drawing/2014/main" id="{B37ADF0B-0EF6-22F7-3667-49155CD83EE3}"/>
                </a:ext>
              </a:extLst>
            </p:cNvPr>
            <p:cNvSpPr/>
            <p:nvPr/>
          </p:nvSpPr>
          <p:spPr bwMode="auto">
            <a:xfrm>
              <a:off x="1703512" y="1628800"/>
              <a:ext cx="4968552" cy="792088"/>
            </a:xfrm>
            <a:prstGeom prst="roundRect">
              <a:avLst/>
            </a:prstGeom>
            <a:gradFill>
              <a:gsLst>
                <a:gs pos="0">
                  <a:srgbClr val="FFFFFF"/>
                </a:gs>
                <a:gs pos="100000">
                  <a:srgbClr val="FFFFFF">
                    <a:lumMod val="95000"/>
                  </a:srgbClr>
                </a:gs>
              </a:gsLst>
              <a:lin ang="5400000" scaled="1"/>
            </a:gradFill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 lIns="36000" tIns="36000" rIns="36000" bIns="36000" rtlCol="0" anchor="ctr" anchorCtr="0">
              <a:noAutofit/>
            </a:bodyPr>
            <a:lstStyle/>
            <a:p>
              <a:pPr algn="ctr" defTabSz="457200"/>
              <a:endParaRPr lang="en-ZA" sz="1600" b="1" kern="0">
                <a:solidFill>
                  <a:srgbClr val="333333"/>
                </a:solidFill>
                <a:latin typeface="+mj-lt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BE013A10-2F51-E520-767A-82C27084AC95}"/>
                </a:ext>
              </a:extLst>
            </p:cNvPr>
            <p:cNvSpPr txBox="1"/>
            <p:nvPr/>
          </p:nvSpPr>
          <p:spPr>
            <a:xfrm>
              <a:off x="2639616" y="1824789"/>
              <a:ext cx="21602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ZA" sz="2000" dirty="0">
                  <a:solidFill>
                    <a:srgbClr val="666666"/>
                  </a:solidFill>
                </a:rPr>
                <a:t>R300 000</a:t>
              </a:r>
            </a:p>
          </p:txBody>
        </p:sp>
        <p:sp>
          <p:nvSpPr>
            <p:cNvPr id="37" name="Rounded Rectangle 11">
              <a:extLst>
                <a:ext uri="{FF2B5EF4-FFF2-40B4-BE49-F238E27FC236}">
                  <a16:creationId xmlns:a16="http://schemas.microsoft.com/office/drawing/2014/main" id="{94A14180-A402-73F8-F19C-1FC6BF11BD71}"/>
                </a:ext>
              </a:extLst>
            </p:cNvPr>
            <p:cNvSpPr/>
            <p:nvPr/>
          </p:nvSpPr>
          <p:spPr>
            <a:xfrm flipH="1">
              <a:off x="1807911" y="1697855"/>
              <a:ext cx="653978" cy="65397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txBody>
            <a:bodyPr wrap="square" lIns="36000" tIns="36000" rIns="36000" bIns="0" rtlCol="0" anchor="ctr" anchorCtr="0">
              <a:noAutofit/>
            </a:bodyPr>
            <a:lstStyle/>
            <a:p>
              <a:pPr algn="ctr" defTabSz="457200"/>
              <a:r>
                <a:rPr lang="en-US" sz="2800" b="1" kern="0" dirty="0">
                  <a:solidFill>
                    <a:schemeClr val="tx2"/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+mj-lt"/>
                </a:rPr>
                <a:t>b</a:t>
              </a: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1731F14B-F889-4BA6-D5CF-4C09B92EF65D}"/>
              </a:ext>
            </a:extLst>
          </p:cNvPr>
          <p:cNvGrpSpPr/>
          <p:nvPr/>
        </p:nvGrpSpPr>
        <p:grpSpPr>
          <a:xfrm>
            <a:off x="832805" y="3976534"/>
            <a:ext cx="4968552" cy="792088"/>
            <a:chOff x="1703512" y="1628800"/>
            <a:chExt cx="4968552" cy="792088"/>
          </a:xfrm>
        </p:grpSpPr>
        <p:sp>
          <p:nvSpPr>
            <p:cNvPr id="39" name="Rounded Rectangle 9">
              <a:extLst>
                <a:ext uri="{FF2B5EF4-FFF2-40B4-BE49-F238E27FC236}">
                  <a16:creationId xmlns:a16="http://schemas.microsoft.com/office/drawing/2014/main" id="{2962C491-F06A-42D8-9B9E-9729D5013A03}"/>
                </a:ext>
              </a:extLst>
            </p:cNvPr>
            <p:cNvSpPr/>
            <p:nvPr/>
          </p:nvSpPr>
          <p:spPr bwMode="auto">
            <a:xfrm>
              <a:off x="1703512" y="1628800"/>
              <a:ext cx="4968552" cy="792088"/>
            </a:xfrm>
            <a:prstGeom prst="roundRect">
              <a:avLst/>
            </a:prstGeom>
            <a:gradFill>
              <a:gsLst>
                <a:gs pos="0">
                  <a:srgbClr val="FFFFFF"/>
                </a:gs>
                <a:gs pos="100000">
                  <a:srgbClr val="FFFFFF">
                    <a:lumMod val="95000"/>
                  </a:srgbClr>
                </a:gs>
              </a:gsLst>
              <a:lin ang="5400000" scaled="1"/>
            </a:gradFill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 lIns="36000" tIns="36000" rIns="36000" bIns="36000" rtlCol="0" anchor="ctr" anchorCtr="0">
              <a:noAutofit/>
            </a:bodyPr>
            <a:lstStyle/>
            <a:p>
              <a:pPr algn="ctr" defTabSz="457200"/>
              <a:endParaRPr lang="en-ZA" sz="1600" b="1" kern="0">
                <a:solidFill>
                  <a:srgbClr val="333333"/>
                </a:solidFill>
                <a:latin typeface="+mj-lt"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297F70DF-8C32-D398-2986-BF1FA39EC75A}"/>
                </a:ext>
              </a:extLst>
            </p:cNvPr>
            <p:cNvSpPr txBox="1"/>
            <p:nvPr/>
          </p:nvSpPr>
          <p:spPr>
            <a:xfrm>
              <a:off x="2639616" y="1824789"/>
              <a:ext cx="21602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ZA" sz="2000" dirty="0">
                  <a:solidFill>
                    <a:srgbClr val="666666"/>
                  </a:solidFill>
                </a:rPr>
                <a:t>R450 000</a:t>
              </a:r>
            </a:p>
          </p:txBody>
        </p:sp>
        <p:sp>
          <p:nvSpPr>
            <p:cNvPr id="41" name="Rounded Rectangle 11">
              <a:extLst>
                <a:ext uri="{FF2B5EF4-FFF2-40B4-BE49-F238E27FC236}">
                  <a16:creationId xmlns:a16="http://schemas.microsoft.com/office/drawing/2014/main" id="{A61A7DA1-EAD3-75F4-8713-E7CCA4E1D15A}"/>
                </a:ext>
              </a:extLst>
            </p:cNvPr>
            <p:cNvSpPr/>
            <p:nvPr/>
          </p:nvSpPr>
          <p:spPr>
            <a:xfrm flipH="1">
              <a:off x="1807911" y="1697855"/>
              <a:ext cx="653978" cy="65397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txBody>
            <a:bodyPr wrap="square" lIns="36000" tIns="36000" rIns="36000" bIns="72000" rtlCol="0" anchor="ctr" anchorCtr="0">
              <a:noAutofit/>
            </a:bodyPr>
            <a:lstStyle/>
            <a:p>
              <a:pPr algn="ctr" defTabSz="457200"/>
              <a:r>
                <a:rPr lang="en-US" sz="2800" b="1" kern="0" dirty="0">
                  <a:solidFill>
                    <a:schemeClr val="tx2"/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+mj-lt"/>
                </a:rPr>
                <a:t>c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AE18C75C-4D62-DDDB-49B0-A82CFEF3B3AF}"/>
              </a:ext>
            </a:extLst>
          </p:cNvPr>
          <p:cNvGrpSpPr/>
          <p:nvPr/>
        </p:nvGrpSpPr>
        <p:grpSpPr>
          <a:xfrm>
            <a:off x="832805" y="5176623"/>
            <a:ext cx="4968552" cy="792088"/>
            <a:chOff x="1703512" y="1628800"/>
            <a:chExt cx="4968552" cy="792088"/>
          </a:xfrm>
        </p:grpSpPr>
        <p:sp>
          <p:nvSpPr>
            <p:cNvPr id="43" name="Rounded Rectangle 9">
              <a:extLst>
                <a:ext uri="{FF2B5EF4-FFF2-40B4-BE49-F238E27FC236}">
                  <a16:creationId xmlns:a16="http://schemas.microsoft.com/office/drawing/2014/main" id="{613DC503-89B6-8B50-323D-916EBC843E52}"/>
                </a:ext>
              </a:extLst>
            </p:cNvPr>
            <p:cNvSpPr/>
            <p:nvPr/>
          </p:nvSpPr>
          <p:spPr bwMode="auto">
            <a:xfrm>
              <a:off x="1703512" y="1628800"/>
              <a:ext cx="4968552" cy="792088"/>
            </a:xfrm>
            <a:prstGeom prst="roundRect">
              <a:avLst/>
            </a:prstGeom>
            <a:gradFill>
              <a:gsLst>
                <a:gs pos="0">
                  <a:srgbClr val="FFFFFF"/>
                </a:gs>
                <a:gs pos="100000">
                  <a:srgbClr val="FFFFFF">
                    <a:lumMod val="95000"/>
                  </a:srgbClr>
                </a:gs>
              </a:gsLst>
              <a:lin ang="5400000" scaled="1"/>
            </a:gradFill>
            <a:ln w="28575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 lIns="36000" tIns="36000" rIns="36000" bIns="36000" rtlCol="0" anchor="ctr" anchorCtr="0">
              <a:noAutofit/>
            </a:bodyPr>
            <a:lstStyle/>
            <a:p>
              <a:pPr algn="ctr" defTabSz="457200"/>
              <a:endParaRPr lang="en-ZA" sz="1600" b="1" kern="0">
                <a:solidFill>
                  <a:srgbClr val="333333"/>
                </a:solidFill>
                <a:latin typeface="+mj-lt"/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69999C5C-50B8-5EE3-A809-689A0DAD98B7}"/>
                </a:ext>
              </a:extLst>
            </p:cNvPr>
            <p:cNvSpPr txBox="1"/>
            <p:nvPr/>
          </p:nvSpPr>
          <p:spPr>
            <a:xfrm>
              <a:off x="2639616" y="1824789"/>
              <a:ext cx="21602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ZA" sz="2000" b="1" dirty="0">
                  <a:solidFill>
                    <a:srgbClr val="666666"/>
                  </a:solidFill>
                </a:rPr>
                <a:t>R600 000</a:t>
              </a:r>
            </a:p>
          </p:txBody>
        </p:sp>
        <p:sp>
          <p:nvSpPr>
            <p:cNvPr id="45" name="Rounded Rectangle 11">
              <a:extLst>
                <a:ext uri="{FF2B5EF4-FFF2-40B4-BE49-F238E27FC236}">
                  <a16:creationId xmlns:a16="http://schemas.microsoft.com/office/drawing/2014/main" id="{3FCA9615-8142-E042-6BBD-F130A6D3CBD7}"/>
                </a:ext>
              </a:extLst>
            </p:cNvPr>
            <p:cNvSpPr/>
            <p:nvPr/>
          </p:nvSpPr>
          <p:spPr>
            <a:xfrm flipH="1">
              <a:off x="1807911" y="1697855"/>
              <a:ext cx="653978" cy="65397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98000">
                  <a:schemeClr val="accent2"/>
                </a:gs>
              </a:gsLst>
              <a:lin ang="2700000" scaled="1"/>
            </a:gradFill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txBody>
            <a:bodyPr wrap="square" lIns="36000" tIns="0" rIns="36000" bIns="0" rtlCol="0" anchor="ctr" anchorCtr="0">
              <a:noAutofit/>
            </a:bodyPr>
            <a:lstStyle/>
            <a:p>
              <a:pPr algn="ctr" defTabSz="457200"/>
              <a:r>
                <a:rPr lang="en-US" sz="2800" b="1" kern="0" dirty="0">
                  <a:solidFill>
                    <a:schemeClr val="bg1"/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+mj-lt"/>
                </a:rPr>
                <a:t>d</a:t>
              </a:r>
            </a:p>
          </p:txBody>
        </p:sp>
      </p:grpSp>
      <p:sp>
        <p:nvSpPr>
          <p:cNvPr id="46" name="Rectangle: Single Corner Rounded 45">
            <a:extLst>
              <a:ext uri="{FF2B5EF4-FFF2-40B4-BE49-F238E27FC236}">
                <a16:creationId xmlns:a16="http://schemas.microsoft.com/office/drawing/2014/main" id="{8BA8D995-6232-6C9A-C882-5027E0711748}"/>
              </a:ext>
            </a:extLst>
          </p:cNvPr>
          <p:cNvSpPr/>
          <p:nvPr/>
        </p:nvSpPr>
        <p:spPr>
          <a:xfrm flipH="1">
            <a:off x="6311900" y="0"/>
            <a:ext cx="5880097" cy="6858000"/>
          </a:xfrm>
          <a:prstGeom prst="round1Rect">
            <a:avLst>
              <a:gd name="adj" fmla="val 6480"/>
            </a:avLst>
          </a:prstGeom>
          <a:blipFill dpi="0" rotWithShape="0">
            <a:blip r:embed="rId2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31CB5EF0-14D1-5FE6-A4B5-39816B59276E}"/>
              </a:ext>
            </a:extLst>
          </p:cNvPr>
          <p:cNvSpPr/>
          <p:nvPr/>
        </p:nvSpPr>
        <p:spPr>
          <a:xfrm>
            <a:off x="322262" y="6789625"/>
            <a:ext cx="11534776" cy="7033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8" name="Graphic 47">
            <a:extLst>
              <a:ext uri="{FF2B5EF4-FFF2-40B4-BE49-F238E27FC236}">
                <a16:creationId xmlns:a16="http://schemas.microsoft.com/office/drawing/2014/main" id="{8DE2E921-373B-8B20-0FE4-5DA8785682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424004" y="388938"/>
            <a:ext cx="382234" cy="38223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0D3519C-5943-22EF-DE47-9CB03ED4575C}"/>
              </a:ext>
            </a:extLst>
          </p:cNvPr>
          <p:cNvSpPr txBox="1"/>
          <p:nvPr/>
        </p:nvSpPr>
        <p:spPr>
          <a:xfrm>
            <a:off x="624727" y="6165305"/>
            <a:ext cx="547260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1100" dirty="0"/>
              <a:t>Represents average cost per member for members undergoing renal dialysis, and so includes the costs of other conditions that renal patients may have</a:t>
            </a:r>
          </a:p>
        </p:txBody>
      </p:sp>
    </p:spTree>
    <p:extLst>
      <p:ext uri="{BB962C8B-B14F-4D97-AF65-F5344CB8AC3E}">
        <p14:creationId xmlns:p14="http://schemas.microsoft.com/office/powerpoint/2010/main" val="8391526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613AE6C-E501-9849-9592-C77429E996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293" y="145370"/>
            <a:ext cx="10333397" cy="669924"/>
          </a:xfrm>
        </p:spPr>
        <p:txBody>
          <a:bodyPr>
            <a:noAutofit/>
          </a:bodyPr>
          <a:lstStyle/>
          <a:p>
            <a:r>
              <a:rPr lang="en-US"/>
              <a:t>Digital Health </a:t>
            </a:r>
            <a:br>
              <a:rPr lang="en-US"/>
            </a:br>
            <a:r>
              <a:rPr lang="en-US"/>
              <a:t>Ecosystem </a:t>
            </a:r>
          </a:p>
        </p:txBody>
      </p:sp>
      <p:grpSp>
        <p:nvGrpSpPr>
          <p:cNvPr id="380" name="Group 379">
            <a:extLst>
              <a:ext uri="{FF2B5EF4-FFF2-40B4-BE49-F238E27FC236}">
                <a16:creationId xmlns:a16="http://schemas.microsoft.com/office/drawing/2014/main" id="{FDCDE92E-9B04-4EEC-BB2C-009D0237F47F}"/>
              </a:ext>
            </a:extLst>
          </p:cNvPr>
          <p:cNvGrpSpPr/>
          <p:nvPr/>
        </p:nvGrpSpPr>
        <p:grpSpPr>
          <a:xfrm>
            <a:off x="1739311" y="30859"/>
            <a:ext cx="8640000" cy="6660000"/>
            <a:chOff x="1766190" y="142544"/>
            <a:chExt cx="8640000" cy="6660000"/>
          </a:xfrm>
        </p:grpSpPr>
        <p:sp>
          <p:nvSpPr>
            <p:cNvPr id="381" name="Pie 23">
              <a:extLst>
                <a:ext uri="{FF2B5EF4-FFF2-40B4-BE49-F238E27FC236}">
                  <a16:creationId xmlns:a16="http://schemas.microsoft.com/office/drawing/2014/main" id="{39B0DE0E-F91B-4E77-BD37-A9CBC227DD41}"/>
                </a:ext>
              </a:extLst>
            </p:cNvPr>
            <p:cNvSpPr>
              <a:spLocks/>
            </p:cNvSpPr>
            <p:nvPr/>
          </p:nvSpPr>
          <p:spPr>
            <a:xfrm>
              <a:off x="1766190" y="142544"/>
              <a:ext cx="8640000" cy="6660000"/>
            </a:xfrm>
            <a:prstGeom prst="pie">
              <a:avLst>
                <a:gd name="adj1" fmla="val 0"/>
                <a:gd name="adj2" fmla="val 10785981"/>
              </a:avLst>
            </a:prstGeom>
            <a:gradFill flip="none" rotWithShape="1">
              <a:gsLst>
                <a:gs pos="0">
                  <a:srgbClr val="75BEE9">
                    <a:lumMod val="67000"/>
                  </a:srgbClr>
                </a:gs>
                <a:gs pos="85000">
                  <a:srgbClr val="75BEE9">
                    <a:lumMod val="97000"/>
                    <a:lumOff val="3000"/>
                  </a:srgbClr>
                </a:gs>
                <a:gs pos="100000">
                  <a:srgbClr val="75BEE9">
                    <a:lumMod val="60000"/>
                    <a:lumOff val="40000"/>
                  </a:srgbClr>
                </a:gs>
              </a:gsLst>
              <a:lin ang="16200000" scaled="1"/>
              <a:tileRect/>
            </a:gradFill>
            <a:ln w="25400" cap="flat" cmpd="sng" algn="ctr">
              <a:solidFill>
                <a:srgbClr val="009066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292B2C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  <p:sp>
          <p:nvSpPr>
            <p:cNvPr id="382" name="TextBox 381">
              <a:extLst>
                <a:ext uri="{FF2B5EF4-FFF2-40B4-BE49-F238E27FC236}">
                  <a16:creationId xmlns:a16="http://schemas.microsoft.com/office/drawing/2014/main" id="{3CA02FB9-BE6A-425D-A56F-3C88A0C12D9E}"/>
                </a:ext>
              </a:extLst>
            </p:cNvPr>
            <p:cNvSpPr txBox="1"/>
            <p:nvPr/>
          </p:nvSpPr>
          <p:spPr>
            <a:xfrm>
              <a:off x="2864523" y="3496368"/>
              <a:ext cx="6460275" cy="3189266"/>
            </a:xfrm>
            <a:prstGeom prst="rect">
              <a:avLst/>
            </a:prstGeom>
            <a:noFill/>
          </p:spPr>
          <p:txBody>
            <a:bodyPr wrap="square" rtlCol="0">
              <a:prstTxWarp prst="textArchDown">
                <a:avLst>
                  <a:gd name="adj" fmla="val 3401508"/>
                </a:avLst>
              </a:prstTxWarp>
              <a:spAutoFit/>
            </a:bodyPr>
            <a:lstStyle/>
            <a:p>
              <a:pPr marL="0" marR="0" lvl="0" indent="0" algn="ctr" defTabSz="92186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55" b="1" i="0" u="none" strike="noStrike" kern="0" cap="none" spc="508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INSIGHTS &amp; FORESIGHTS</a:t>
              </a:r>
            </a:p>
          </p:txBody>
        </p:sp>
        <p:sp>
          <p:nvSpPr>
            <p:cNvPr id="383" name="Rectangle 382">
              <a:extLst>
                <a:ext uri="{FF2B5EF4-FFF2-40B4-BE49-F238E27FC236}">
                  <a16:creationId xmlns:a16="http://schemas.microsoft.com/office/drawing/2014/main" id="{940EB6FE-69FC-4648-8DEA-AE483C0086A5}"/>
                </a:ext>
              </a:extLst>
            </p:cNvPr>
            <p:cNvSpPr/>
            <p:nvPr/>
          </p:nvSpPr>
          <p:spPr>
            <a:xfrm>
              <a:off x="1882324" y="4189554"/>
              <a:ext cx="1142616" cy="40780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3304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Open Sans Light" panose="020B0306030504020204" pitchFamily="34" charset="0"/>
                  <a:cs typeface="Open Sans Light" panose="020B0306030504020204" pitchFamily="34" charset="0"/>
                </a:rPr>
                <a:t>Model </a:t>
              </a:r>
            </a:p>
            <a:p>
              <a:pPr marL="0" marR="0" lvl="0" indent="0" algn="ctr" defTabSz="913304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Open Sans Light" panose="020B0306030504020204" pitchFamily="34" charset="0"/>
                  <a:cs typeface="Open Sans Light" panose="020B0306030504020204" pitchFamily="34" charset="0"/>
                </a:rPr>
                <a:t>repository</a:t>
              </a:r>
            </a:p>
          </p:txBody>
        </p:sp>
        <p:sp>
          <p:nvSpPr>
            <p:cNvPr id="384" name="Rectangle 383">
              <a:extLst>
                <a:ext uri="{FF2B5EF4-FFF2-40B4-BE49-F238E27FC236}">
                  <a16:creationId xmlns:a16="http://schemas.microsoft.com/office/drawing/2014/main" id="{A6D2A5EA-8A69-4CCE-933B-EA7C007D3156}"/>
                </a:ext>
              </a:extLst>
            </p:cNvPr>
            <p:cNvSpPr/>
            <p:nvPr/>
          </p:nvSpPr>
          <p:spPr>
            <a:xfrm>
              <a:off x="2493255" y="5010224"/>
              <a:ext cx="1229824" cy="42319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3304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Open Sans Light" panose="020B0306030504020204" pitchFamily="34" charset="0"/>
                  <a:cs typeface="Open Sans Light" panose="020B0306030504020204" pitchFamily="34" charset="0"/>
                </a:rPr>
                <a:t>MaaS</a:t>
              </a:r>
            </a:p>
            <a:p>
              <a:pPr marL="0" marR="0" lvl="0" indent="0" algn="ctr" defTabSz="913304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Open Sans Light" panose="020B0306030504020204" pitchFamily="34" charset="0"/>
                  <a:cs typeface="Open Sans Light" panose="020B0306030504020204" pitchFamily="34" charset="0"/>
                </a:rPr>
                <a:t>Models as a Service</a:t>
              </a:r>
            </a:p>
          </p:txBody>
        </p:sp>
        <p:pic>
          <p:nvPicPr>
            <p:cNvPr id="385" name="Graphic 384">
              <a:extLst>
                <a:ext uri="{FF2B5EF4-FFF2-40B4-BE49-F238E27FC236}">
                  <a16:creationId xmlns:a16="http://schemas.microsoft.com/office/drawing/2014/main" id="{BF47CFBD-0251-42FF-9FFE-B252CB9AB2E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2607778" y="4914542"/>
              <a:ext cx="261709" cy="287999"/>
            </a:xfrm>
            <a:prstGeom prst="rect">
              <a:avLst/>
            </a:prstGeom>
          </p:spPr>
        </p:pic>
        <p:pic>
          <p:nvPicPr>
            <p:cNvPr id="386" name="Graphic 385">
              <a:extLst>
                <a:ext uri="{FF2B5EF4-FFF2-40B4-BE49-F238E27FC236}">
                  <a16:creationId xmlns:a16="http://schemas.microsoft.com/office/drawing/2014/main" id="{550826AB-B614-4BE5-B2AC-A86D6F4C896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2375407" y="3908087"/>
              <a:ext cx="261709" cy="287999"/>
            </a:xfrm>
            <a:prstGeom prst="rect">
              <a:avLst/>
            </a:prstGeom>
          </p:spPr>
        </p:pic>
        <p:sp>
          <p:nvSpPr>
            <p:cNvPr id="387" name="Rectangle 386">
              <a:extLst>
                <a:ext uri="{FF2B5EF4-FFF2-40B4-BE49-F238E27FC236}">
                  <a16:creationId xmlns:a16="http://schemas.microsoft.com/office/drawing/2014/main" id="{7DC212C2-23B4-403E-8B42-1D970CE89512}"/>
                </a:ext>
              </a:extLst>
            </p:cNvPr>
            <p:cNvSpPr/>
            <p:nvPr/>
          </p:nvSpPr>
          <p:spPr>
            <a:xfrm>
              <a:off x="3317453" y="5915991"/>
              <a:ext cx="1142616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3304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Open Sans Light" panose="020B0306030504020204" pitchFamily="34" charset="0"/>
                  <a:cs typeface="Open Sans Light" panose="020B0306030504020204" pitchFamily="34" charset="0"/>
                </a:rPr>
                <a:t>Groupers</a:t>
              </a:r>
            </a:p>
          </p:txBody>
        </p:sp>
        <p:pic>
          <p:nvPicPr>
            <p:cNvPr id="388" name="Graphic 387">
              <a:extLst>
                <a:ext uri="{FF2B5EF4-FFF2-40B4-BE49-F238E27FC236}">
                  <a16:creationId xmlns:a16="http://schemas.microsoft.com/office/drawing/2014/main" id="{E066925E-3E8F-4282-A452-8D0AFA2AF9F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3749676" y="5688756"/>
              <a:ext cx="252001" cy="252000"/>
            </a:xfrm>
            <a:prstGeom prst="rect">
              <a:avLst/>
            </a:prstGeom>
          </p:spPr>
        </p:pic>
        <p:sp>
          <p:nvSpPr>
            <p:cNvPr id="389" name="Rectangle 388">
              <a:extLst>
                <a:ext uri="{FF2B5EF4-FFF2-40B4-BE49-F238E27FC236}">
                  <a16:creationId xmlns:a16="http://schemas.microsoft.com/office/drawing/2014/main" id="{A69B9BB2-C006-4C5A-B808-B7A83B41B5E7}"/>
                </a:ext>
              </a:extLst>
            </p:cNvPr>
            <p:cNvSpPr/>
            <p:nvPr/>
          </p:nvSpPr>
          <p:spPr>
            <a:xfrm>
              <a:off x="7458094" y="5907939"/>
              <a:ext cx="1142616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913304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Open Sans Light" panose="020B0306030504020204" pitchFamily="34" charset="0"/>
                  <a:cs typeface="Open Sans Light" panose="020B0306030504020204" pitchFamily="34" charset="0"/>
                </a:rPr>
                <a:t>Profiling &amp; Segmentation</a:t>
              </a:r>
            </a:p>
          </p:txBody>
        </p:sp>
        <p:pic>
          <p:nvPicPr>
            <p:cNvPr id="390" name="Graphic 389">
              <a:extLst>
                <a:ext uri="{FF2B5EF4-FFF2-40B4-BE49-F238E27FC236}">
                  <a16:creationId xmlns:a16="http://schemas.microsoft.com/office/drawing/2014/main" id="{CFDB93A4-62DC-49FD-8B8C-86E5A0C0CD0D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7679122" y="5805074"/>
              <a:ext cx="251999" cy="252000"/>
            </a:xfrm>
            <a:prstGeom prst="rect">
              <a:avLst/>
            </a:prstGeom>
          </p:spPr>
        </p:pic>
        <p:sp>
          <p:nvSpPr>
            <p:cNvPr id="391" name="MODELS">
              <a:extLst>
                <a:ext uri="{FF2B5EF4-FFF2-40B4-BE49-F238E27FC236}">
                  <a16:creationId xmlns:a16="http://schemas.microsoft.com/office/drawing/2014/main" id="{25D18D9F-F8AC-4528-9C32-2E5782808DF1}"/>
                </a:ext>
              </a:extLst>
            </p:cNvPr>
            <p:cNvSpPr txBox="1"/>
            <p:nvPr/>
          </p:nvSpPr>
          <p:spPr>
            <a:xfrm>
              <a:off x="9324798" y="4149712"/>
              <a:ext cx="937674" cy="276999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="http://schemas.openxmlformats.org/officeDocument/2006/math" xmlns:a14="http://schemas.microsoft.com/office/drawing/2010/main" xmlns:ma14="http://schemas.microsoft.com/office/mac/drawingml/2011/main" xmlns="" val="1"/>
              </a:ext>
            </a:extLst>
          </p:spPr>
          <p:txBody>
            <a:bodyPr wrap="square" lIns="0" tIns="0" rIns="0" bIns="0" anchor="ctr">
              <a:spAutoFit/>
            </a:bodyPr>
            <a:lstStyle>
              <a:lvl1pPr>
                <a:defRPr sz="800" b="0">
                  <a:solidFill>
                    <a:srgbClr val="2F7082"/>
                  </a:solidFill>
                  <a:latin typeface="Avenir Next Demi Bold"/>
                  <a:ea typeface="Avenir Next Demi Bold"/>
                  <a:cs typeface="Avenir Next Demi Bold"/>
                  <a:sym typeface="Avenir Next Demi Bold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"/>
                  <a:sym typeface="Avenir Next Demi Bold"/>
                </a:rPr>
                <a:t>Clinical Ref Libraries</a:t>
              </a:r>
            </a:p>
          </p:txBody>
        </p:sp>
        <p:pic>
          <p:nvPicPr>
            <p:cNvPr id="392" name="Graphic 391">
              <a:extLst>
                <a:ext uri="{FF2B5EF4-FFF2-40B4-BE49-F238E27FC236}">
                  <a16:creationId xmlns:a16="http://schemas.microsoft.com/office/drawing/2014/main" id="{5F6A78C9-37EF-4936-B922-85C9C4208BE8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9694519" y="3830553"/>
              <a:ext cx="252001" cy="252000"/>
            </a:xfrm>
            <a:prstGeom prst="rect">
              <a:avLst/>
            </a:prstGeom>
          </p:spPr>
        </p:pic>
        <p:pic>
          <p:nvPicPr>
            <p:cNvPr id="393" name="Graphic 11">
              <a:extLst>
                <a:ext uri="{FF2B5EF4-FFF2-40B4-BE49-F238E27FC236}">
                  <a16:creationId xmlns:a16="http://schemas.microsoft.com/office/drawing/2014/main" id="{9DDB6BFD-DC0C-43DB-9064-527DD4581AC5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p:blipFill>
          <p:spPr>
            <a:xfrm>
              <a:off x="8403687" y="5372972"/>
              <a:ext cx="294451" cy="294451"/>
            </a:xfrm>
            <a:prstGeom prst="rect">
              <a:avLst/>
            </a:prstGeom>
          </p:spPr>
        </p:pic>
        <p:sp>
          <p:nvSpPr>
            <p:cNvPr id="394" name="MODELS">
              <a:extLst>
                <a:ext uri="{FF2B5EF4-FFF2-40B4-BE49-F238E27FC236}">
                  <a16:creationId xmlns:a16="http://schemas.microsoft.com/office/drawing/2014/main" id="{EB08E3A9-123F-4146-88DC-67659746FD0B}"/>
                </a:ext>
              </a:extLst>
            </p:cNvPr>
            <p:cNvSpPr txBox="1"/>
            <p:nvPr/>
          </p:nvSpPr>
          <p:spPr>
            <a:xfrm>
              <a:off x="8133127" y="5520198"/>
              <a:ext cx="937674" cy="276999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="http://schemas.openxmlformats.org/officeDocument/2006/math" xmlns:a14="http://schemas.microsoft.com/office/drawing/2010/main" xmlns:ma14="http://schemas.microsoft.com/office/mac/drawingml/2011/main" xmlns="" val="1"/>
              </a:ext>
            </a:extLst>
          </p:spPr>
          <p:txBody>
            <a:bodyPr wrap="square" lIns="0" tIns="0" rIns="0" bIns="0" anchor="ctr">
              <a:spAutoFit/>
            </a:bodyPr>
            <a:lstStyle>
              <a:lvl1pPr>
                <a:defRPr sz="800" b="0">
                  <a:solidFill>
                    <a:srgbClr val="2F7082"/>
                  </a:solidFill>
                  <a:latin typeface="Avenir Next Demi Bold"/>
                  <a:ea typeface="Avenir Next Demi Bold"/>
                  <a:cs typeface="Avenir Next Demi Bold"/>
                  <a:sym typeface="Avenir Next Demi Bold"/>
                </a:defRPr>
              </a:lvl1pPr>
            </a:lstStyle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"/>
                  <a:sym typeface="Avenir Next Demi Bold"/>
                </a:rPr>
                <a:t>Clinical </a:t>
              </a:r>
            </a:p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"/>
                  <a:sym typeface="Avenir Next Demi Bold"/>
                </a:rPr>
                <a:t>Ontology</a:t>
              </a:r>
            </a:p>
          </p:txBody>
        </p:sp>
        <p:sp>
          <p:nvSpPr>
            <p:cNvPr id="395" name="MODELS">
              <a:extLst>
                <a:ext uri="{FF2B5EF4-FFF2-40B4-BE49-F238E27FC236}">
                  <a16:creationId xmlns:a16="http://schemas.microsoft.com/office/drawing/2014/main" id="{C1091660-F6B2-43B2-B5F4-63E64AFD6A6B}"/>
                </a:ext>
              </a:extLst>
            </p:cNvPr>
            <p:cNvSpPr txBox="1"/>
            <p:nvPr/>
          </p:nvSpPr>
          <p:spPr>
            <a:xfrm>
              <a:off x="8728184" y="4876874"/>
              <a:ext cx="937674" cy="276999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="http://schemas.openxmlformats.org/officeDocument/2006/math" xmlns:a14="http://schemas.microsoft.com/office/drawing/2010/main" xmlns:ma14="http://schemas.microsoft.com/office/mac/drawingml/2011/main" xmlns="" val="1"/>
              </a:ext>
            </a:extLst>
          </p:spPr>
          <p:txBody>
            <a:bodyPr wrap="square" lIns="0" tIns="0" rIns="0" bIns="0" anchor="ctr">
              <a:spAutoFit/>
            </a:bodyPr>
            <a:lstStyle>
              <a:lvl1pPr>
                <a:defRPr sz="800" b="0">
                  <a:solidFill>
                    <a:srgbClr val="2F7082"/>
                  </a:solidFill>
                  <a:latin typeface="Avenir Next Demi Bold"/>
                  <a:ea typeface="Avenir Next Demi Bold"/>
                  <a:cs typeface="Avenir Next Demi Bold"/>
                  <a:sym typeface="Avenir Next Demi Bold"/>
                </a:defRPr>
              </a:lvl1pPr>
            </a:lstStyle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"/>
                  <a:sym typeface="Avenir Next Demi Bold"/>
                </a:rPr>
                <a:t>Knowledge Repositories</a:t>
              </a:r>
            </a:p>
          </p:txBody>
        </p:sp>
        <p:pic>
          <p:nvPicPr>
            <p:cNvPr id="396" name="Graphic 395">
              <a:extLst>
                <a:ext uri="{FF2B5EF4-FFF2-40B4-BE49-F238E27FC236}">
                  <a16:creationId xmlns:a16="http://schemas.microsoft.com/office/drawing/2014/main" id="{5D0224C8-E5C4-4385-8BF7-3AC729C64214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/>
            </a:stretch>
          </p:blipFill>
          <p:spPr>
            <a:xfrm>
              <a:off x="9239941" y="4587246"/>
              <a:ext cx="252001" cy="252000"/>
            </a:xfrm>
            <a:prstGeom prst="rect">
              <a:avLst/>
            </a:prstGeom>
          </p:spPr>
        </p:pic>
      </p:grpSp>
      <p:grpSp>
        <p:nvGrpSpPr>
          <p:cNvPr id="397" name="Group 396">
            <a:extLst>
              <a:ext uri="{FF2B5EF4-FFF2-40B4-BE49-F238E27FC236}">
                <a16:creationId xmlns:a16="http://schemas.microsoft.com/office/drawing/2014/main" id="{7779986A-2258-4E66-8629-2B2526511A28}"/>
              </a:ext>
            </a:extLst>
          </p:cNvPr>
          <p:cNvGrpSpPr/>
          <p:nvPr/>
        </p:nvGrpSpPr>
        <p:grpSpPr>
          <a:xfrm>
            <a:off x="2837646" y="785197"/>
            <a:ext cx="6480000" cy="5220000"/>
            <a:chOff x="2864525" y="896882"/>
            <a:chExt cx="6480000" cy="5220000"/>
          </a:xfrm>
        </p:grpSpPr>
        <p:grpSp>
          <p:nvGrpSpPr>
            <p:cNvPr id="398" name="Group 397">
              <a:extLst>
                <a:ext uri="{FF2B5EF4-FFF2-40B4-BE49-F238E27FC236}">
                  <a16:creationId xmlns:a16="http://schemas.microsoft.com/office/drawing/2014/main" id="{BE0D4557-C689-4C75-9D77-EB3787798593}"/>
                </a:ext>
              </a:extLst>
            </p:cNvPr>
            <p:cNvGrpSpPr/>
            <p:nvPr/>
          </p:nvGrpSpPr>
          <p:grpSpPr>
            <a:xfrm>
              <a:off x="2864525" y="896882"/>
              <a:ext cx="6480000" cy="5220000"/>
              <a:chOff x="2864525" y="896882"/>
              <a:chExt cx="6480000" cy="5220000"/>
            </a:xfrm>
          </p:grpSpPr>
          <p:sp>
            <p:nvSpPr>
              <p:cNvPr id="401" name="Pie 22">
                <a:extLst>
                  <a:ext uri="{FF2B5EF4-FFF2-40B4-BE49-F238E27FC236}">
                    <a16:creationId xmlns:a16="http://schemas.microsoft.com/office/drawing/2014/main" id="{C113D62C-9271-4A0A-94A9-27B64F03A4DC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864525" y="896882"/>
                <a:ext cx="6480000" cy="5220000"/>
              </a:xfrm>
              <a:prstGeom prst="pie">
                <a:avLst>
                  <a:gd name="adj1" fmla="val 0"/>
                  <a:gd name="adj2" fmla="val 10805517"/>
                </a:avLst>
              </a:prstGeom>
              <a:gradFill flip="none" rotWithShape="1">
                <a:gsLst>
                  <a:gs pos="0">
                    <a:srgbClr val="009066">
                      <a:lumMod val="0"/>
                      <a:lumOff val="100000"/>
                    </a:srgbClr>
                  </a:gs>
                  <a:gs pos="35000">
                    <a:srgbClr val="009066">
                      <a:lumMod val="0"/>
                      <a:lumOff val="100000"/>
                    </a:srgbClr>
                  </a:gs>
                  <a:gs pos="100000">
                    <a:srgbClr val="009066">
                      <a:lumMod val="100000"/>
                    </a:srgb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292B2C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  <p:sp>
            <p:nvSpPr>
              <p:cNvPr id="402" name="TextBox 401">
                <a:extLst>
                  <a:ext uri="{FF2B5EF4-FFF2-40B4-BE49-F238E27FC236}">
                    <a16:creationId xmlns:a16="http://schemas.microsoft.com/office/drawing/2014/main" id="{B8E348D7-4169-4053-BE34-31F94336AC8F}"/>
                  </a:ext>
                </a:extLst>
              </p:cNvPr>
              <p:cNvSpPr txBox="1"/>
              <p:nvPr/>
            </p:nvSpPr>
            <p:spPr>
              <a:xfrm>
                <a:off x="5079892" y="5633357"/>
                <a:ext cx="2123152" cy="370092"/>
              </a:xfrm>
              <a:prstGeom prst="rect">
                <a:avLst/>
              </a:prstGeom>
              <a:noFill/>
            </p:spPr>
            <p:txBody>
              <a:bodyPr wrap="square" rtlCol="0">
                <a:prstTxWarp prst="textArchDown">
                  <a:avLst>
                    <a:gd name="adj" fmla="val 3401508"/>
                  </a:avLst>
                </a:prstTxWarp>
                <a:spAutoFit/>
              </a:bodyPr>
              <a:lstStyle/>
              <a:p>
                <a:pPr marL="0" marR="0" lvl="0" indent="0" algn="ctr" defTabSz="92186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55" b="1" i="0" u="none" strike="noStrike" kern="0" cap="none" spc="508" normalizeH="0" baseline="0" noProof="0">
                    <a:ln>
                      <a:noFill/>
                    </a:ln>
                    <a:solidFill>
                      <a:srgbClr val="00195A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DEVICES</a:t>
                </a:r>
              </a:p>
            </p:txBody>
          </p:sp>
          <p:pic>
            <p:nvPicPr>
              <p:cNvPr id="403" name="Picture 402">
                <a:extLst>
                  <a:ext uri="{FF2B5EF4-FFF2-40B4-BE49-F238E27FC236}">
                    <a16:creationId xmlns:a16="http://schemas.microsoft.com/office/drawing/2014/main" id="{C1DB67C8-7991-4DDA-B60C-EC4414BF93B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3645317" y="4511510"/>
                <a:ext cx="785457" cy="706911"/>
              </a:xfrm>
              <a:prstGeom prst="rect">
                <a:avLst/>
              </a:prstGeom>
            </p:spPr>
          </p:pic>
          <p:pic>
            <p:nvPicPr>
              <p:cNvPr id="404" name="Picture 403">
                <a:extLst>
                  <a:ext uri="{FF2B5EF4-FFF2-40B4-BE49-F238E27FC236}">
                    <a16:creationId xmlns:a16="http://schemas.microsoft.com/office/drawing/2014/main" id="{D2CD56A8-4F99-4981-9D70-8BF890EDF02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4481487" y="5103507"/>
                <a:ext cx="876572" cy="832743"/>
              </a:xfrm>
              <a:prstGeom prst="rect">
                <a:avLst/>
              </a:prstGeom>
            </p:spPr>
          </p:pic>
          <p:pic>
            <p:nvPicPr>
              <p:cNvPr id="405" name="Picture 404">
                <a:extLst>
                  <a:ext uri="{FF2B5EF4-FFF2-40B4-BE49-F238E27FC236}">
                    <a16:creationId xmlns:a16="http://schemas.microsoft.com/office/drawing/2014/main" id="{4E5B86B7-67F5-46B3-91A4-8502F997A07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9">
                <a:extLst>
                  <a:ext uri="{BEBA8EAE-BF5A-486C-A8C5-ECC9F3942E4B}">
                    <a14:imgProps xmlns:a14="http://schemas.microsoft.com/office/drawing/2010/main">
                      <a14:imgLayer r:embed="rId20">
                        <a14:imgEffect>
                          <a14:colorTemperature colorTemp="47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5743281" y="5355606"/>
                <a:ext cx="704148" cy="468000"/>
              </a:xfrm>
              <a:prstGeom prst="ellipse">
                <a:avLst/>
              </a:prstGeom>
              <a:ln w="63500" cap="rnd">
                <a:noFill/>
              </a:ln>
              <a:effectLst>
                <a:outerShdw blurRad="381000" dist="292100" dir="5400000" sx="-80000" sy="-18000" rotWithShape="0">
                  <a:srgbClr val="000000">
                    <a:alpha val="22000"/>
                  </a:srgbClr>
                </a:outerShdw>
              </a:effectLst>
              <a:scene3d>
                <a:camera prst="orthographicFront"/>
                <a:lightRig rig="contrasting" dir="t">
                  <a:rot lat="0" lon="0" rev="3000000"/>
                </a:lightRig>
              </a:scene3d>
              <a:sp3d contourW="7620">
                <a:bevelT w="95250" h="31750"/>
                <a:contourClr>
                  <a:srgbClr val="333333"/>
                </a:contourClr>
              </a:sp3d>
            </p:spPr>
          </p:pic>
          <p:pic>
            <p:nvPicPr>
              <p:cNvPr id="406" name="Picture 405">
                <a:extLst>
                  <a:ext uri="{FF2B5EF4-FFF2-40B4-BE49-F238E27FC236}">
                    <a16:creationId xmlns:a16="http://schemas.microsoft.com/office/drawing/2014/main" id="{C6B64346-E56E-4958-AD65-74B3AA0B518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3119267" y="3655424"/>
                <a:ext cx="685159" cy="648000"/>
              </a:xfrm>
              <a:prstGeom prst="rect">
                <a:avLst/>
              </a:prstGeom>
            </p:spPr>
          </p:pic>
          <p:pic>
            <p:nvPicPr>
              <p:cNvPr id="407" name="Picture 406">
                <a:extLst>
                  <a:ext uri="{FF2B5EF4-FFF2-40B4-BE49-F238E27FC236}">
                    <a16:creationId xmlns:a16="http://schemas.microsoft.com/office/drawing/2014/main" id="{639047B7-59CF-4FC2-8E4C-09F33EC01EC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8249346" y="3584087"/>
                <a:ext cx="987334" cy="936000"/>
              </a:xfrm>
              <a:prstGeom prst="rect">
                <a:avLst/>
              </a:prstGeom>
            </p:spPr>
          </p:pic>
          <p:pic>
            <p:nvPicPr>
              <p:cNvPr id="408" name="Picture 407">
                <a:extLst>
                  <a:ext uri="{FF2B5EF4-FFF2-40B4-BE49-F238E27FC236}">
                    <a16:creationId xmlns:a16="http://schemas.microsoft.com/office/drawing/2014/main" id="{54D8FDE8-E2BD-4841-8BE7-764B4C4B9E0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7810134" y="4543980"/>
                <a:ext cx="812082" cy="612000"/>
              </a:xfrm>
              <a:prstGeom prst="rect">
                <a:avLst/>
              </a:prstGeom>
            </p:spPr>
          </p:pic>
          <p:pic>
            <p:nvPicPr>
              <p:cNvPr id="409" name="Picture 408">
                <a:extLst>
                  <a:ext uri="{FF2B5EF4-FFF2-40B4-BE49-F238E27FC236}">
                    <a16:creationId xmlns:a16="http://schemas.microsoft.com/office/drawing/2014/main" id="{B185552A-54AD-43AF-BAE3-7BE40C42187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4"/>
              <a:srcRect l="14092" t="9304" r="5205" b="4086"/>
              <a:stretch/>
            </p:blipFill>
            <p:spPr>
              <a:xfrm>
                <a:off x="6947118" y="5108637"/>
                <a:ext cx="780442" cy="720000"/>
              </a:xfrm>
              <a:prstGeom prst="ellipse">
                <a:avLst/>
              </a:prstGeom>
            </p:spPr>
          </p:pic>
        </p:grpSp>
        <p:pic>
          <p:nvPicPr>
            <p:cNvPr id="399" name="Picture 398">
              <a:extLst>
                <a:ext uri="{FF2B5EF4-FFF2-40B4-BE49-F238E27FC236}">
                  <a16:creationId xmlns:a16="http://schemas.microsoft.com/office/drawing/2014/main" id="{9F251333-896A-4A84-9482-3AF4597076CD}"/>
                </a:ext>
              </a:extLst>
            </p:cNvPr>
            <p:cNvPicPr>
              <a:picLocks noChangeAspect="1"/>
            </p:cNvPicPr>
            <p:nvPr/>
          </p:nvPicPr>
          <p:blipFill>
            <a:blip r:embed="rId25"/>
            <a:stretch>
              <a:fillRect/>
            </a:stretch>
          </p:blipFill>
          <p:spPr>
            <a:xfrm>
              <a:off x="8312123" y="4354309"/>
              <a:ext cx="467449" cy="450154"/>
            </a:xfrm>
            <a:prstGeom prst="rect">
              <a:avLst/>
            </a:prstGeom>
          </p:spPr>
        </p:pic>
        <p:pic>
          <p:nvPicPr>
            <p:cNvPr id="400" name="Picture 399">
              <a:extLst>
                <a:ext uri="{FF2B5EF4-FFF2-40B4-BE49-F238E27FC236}">
                  <a16:creationId xmlns:a16="http://schemas.microsoft.com/office/drawing/2014/main" id="{BFFEEE9C-68D0-4DE3-879A-6B8A9BD5ED96}"/>
                </a:ext>
              </a:extLst>
            </p:cNvPr>
            <p:cNvPicPr>
              <a:picLocks noChangeAspect="1"/>
            </p:cNvPicPr>
            <p:nvPr/>
          </p:nvPicPr>
          <p:blipFill>
            <a:blip r:embed="rId26"/>
            <a:stretch>
              <a:fillRect/>
            </a:stretch>
          </p:blipFill>
          <p:spPr>
            <a:xfrm>
              <a:off x="7817268" y="4969010"/>
              <a:ext cx="562937" cy="562937"/>
            </a:xfrm>
            <a:prstGeom prst="rect">
              <a:avLst/>
            </a:prstGeom>
          </p:spPr>
        </p:pic>
      </p:grpSp>
      <p:grpSp>
        <p:nvGrpSpPr>
          <p:cNvPr id="410" name="Group 409">
            <a:extLst>
              <a:ext uri="{FF2B5EF4-FFF2-40B4-BE49-F238E27FC236}">
                <a16:creationId xmlns:a16="http://schemas.microsoft.com/office/drawing/2014/main" id="{39AB0DE9-2262-4E9D-B874-43C414F72C98}"/>
              </a:ext>
            </a:extLst>
          </p:cNvPr>
          <p:cNvGrpSpPr/>
          <p:nvPr/>
        </p:nvGrpSpPr>
        <p:grpSpPr>
          <a:xfrm>
            <a:off x="1739310" y="52630"/>
            <a:ext cx="8720147" cy="6660000"/>
            <a:chOff x="1766189" y="164315"/>
            <a:chExt cx="8720147" cy="6660000"/>
          </a:xfrm>
        </p:grpSpPr>
        <p:sp>
          <p:nvSpPr>
            <p:cNvPr id="411" name="Pie 30">
              <a:extLst>
                <a:ext uri="{FF2B5EF4-FFF2-40B4-BE49-F238E27FC236}">
                  <a16:creationId xmlns:a16="http://schemas.microsoft.com/office/drawing/2014/main" id="{94496775-758F-4562-A022-EE480D6082EF}"/>
                </a:ext>
              </a:extLst>
            </p:cNvPr>
            <p:cNvSpPr>
              <a:spLocks/>
            </p:cNvSpPr>
            <p:nvPr/>
          </p:nvSpPr>
          <p:spPr>
            <a:xfrm flipV="1">
              <a:off x="1766189" y="164315"/>
              <a:ext cx="8640000" cy="6660000"/>
            </a:xfrm>
            <a:prstGeom prst="pie">
              <a:avLst>
                <a:gd name="adj1" fmla="val 0"/>
                <a:gd name="adj2" fmla="val 10803297"/>
              </a:avLst>
            </a:prstGeom>
            <a:gradFill flip="none" rotWithShape="1">
              <a:gsLst>
                <a:gs pos="0">
                  <a:srgbClr val="76B043">
                    <a:lumMod val="67000"/>
                  </a:srgbClr>
                </a:gs>
                <a:gs pos="85000">
                  <a:srgbClr val="76B043">
                    <a:lumMod val="97000"/>
                    <a:lumOff val="3000"/>
                  </a:srgbClr>
                </a:gs>
                <a:gs pos="100000">
                  <a:srgbClr val="76B043">
                    <a:lumMod val="60000"/>
                    <a:lumOff val="40000"/>
                  </a:srgbClr>
                </a:gs>
              </a:gsLst>
              <a:lin ang="16200000" scaled="1"/>
              <a:tileRect/>
            </a:gradFill>
            <a:ln w="25400" cap="flat" cmpd="sng" algn="ctr">
              <a:solidFill>
                <a:srgbClr val="009066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292B2C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  <p:sp>
          <p:nvSpPr>
            <p:cNvPr id="412" name="TextBox 411">
              <a:extLst>
                <a:ext uri="{FF2B5EF4-FFF2-40B4-BE49-F238E27FC236}">
                  <a16:creationId xmlns:a16="http://schemas.microsoft.com/office/drawing/2014/main" id="{F5B74D0B-57DE-484F-B9E9-2A52ABC7BEFE}"/>
                </a:ext>
              </a:extLst>
            </p:cNvPr>
            <p:cNvSpPr txBox="1"/>
            <p:nvPr/>
          </p:nvSpPr>
          <p:spPr>
            <a:xfrm rot="2334722">
              <a:off x="6828114" y="1157701"/>
              <a:ext cx="3658222" cy="1365377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>
                  <a:gd name="adj" fmla="val 11863880"/>
                </a:avLst>
              </a:prstTxWarp>
              <a:spAutoFit/>
            </a:bodyPr>
            <a:lstStyle/>
            <a:p>
              <a:pPr marL="0" marR="0" lvl="0" indent="0" algn="ctr" defTabSz="92186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55" b="1" i="0" u="none" strike="noStrike" kern="0" cap="none" spc="508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VIRTUAL CARE</a:t>
              </a:r>
              <a:endParaRPr kumimoji="0" lang="en-IN" sz="1355" b="1" i="0" u="none" strike="noStrike" kern="0" cap="none" spc="508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3" name="TextBox 412">
              <a:extLst>
                <a:ext uri="{FF2B5EF4-FFF2-40B4-BE49-F238E27FC236}">
                  <a16:creationId xmlns:a16="http://schemas.microsoft.com/office/drawing/2014/main" id="{E5697D44-57A9-470D-9C86-3A9DEFE5EBF4}"/>
                </a:ext>
              </a:extLst>
            </p:cNvPr>
            <p:cNvSpPr txBox="1"/>
            <p:nvPr/>
          </p:nvSpPr>
          <p:spPr>
            <a:xfrm rot="19125598">
              <a:off x="2223289" y="1276732"/>
              <a:ext cx="2153849" cy="822996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>
                  <a:gd name="adj" fmla="val 11303908"/>
                </a:avLst>
              </a:prstTxWarp>
              <a:spAutoFit/>
            </a:bodyPr>
            <a:lstStyle/>
            <a:p>
              <a:pPr marL="0" marR="0" lvl="0" indent="0" algn="ctr" defTabSz="92186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55" b="1" i="0" u="none" strike="noStrike" kern="0" cap="none" spc="508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COACHING</a:t>
              </a:r>
              <a:endParaRPr kumimoji="0" lang="en-IN" sz="1355" b="1" i="0" u="none" strike="noStrike" kern="0" cap="none" spc="508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4" name="TextBox 413">
              <a:extLst>
                <a:ext uri="{FF2B5EF4-FFF2-40B4-BE49-F238E27FC236}">
                  <a16:creationId xmlns:a16="http://schemas.microsoft.com/office/drawing/2014/main" id="{7F7BCBD9-5995-40E3-928D-03551F5A4F75}"/>
                </a:ext>
              </a:extLst>
            </p:cNvPr>
            <p:cNvSpPr txBox="1"/>
            <p:nvPr/>
          </p:nvSpPr>
          <p:spPr>
            <a:xfrm>
              <a:off x="3466901" y="376064"/>
              <a:ext cx="5249046" cy="2206107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>
                  <a:gd name="adj" fmla="val 11004329"/>
                </a:avLst>
              </a:prstTxWarp>
              <a:spAutoFit/>
            </a:bodyPr>
            <a:lstStyle/>
            <a:p>
              <a:pPr marL="0" marR="0" lvl="0" indent="0" algn="ctr" defTabSz="92186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55" b="1" i="0" u="none" strike="noStrike" kern="0" cap="none" spc="508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CARE &amp; COORDINATION</a:t>
              </a:r>
              <a:endParaRPr kumimoji="0" lang="en-IN" sz="1355" b="1" i="0" u="none" strike="noStrike" kern="0" cap="none" spc="508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415" name="Group 414">
              <a:extLst>
                <a:ext uri="{FF2B5EF4-FFF2-40B4-BE49-F238E27FC236}">
                  <a16:creationId xmlns:a16="http://schemas.microsoft.com/office/drawing/2014/main" id="{3864669D-AD4E-4B25-8B2C-8745F344AB59}"/>
                </a:ext>
              </a:extLst>
            </p:cNvPr>
            <p:cNvGrpSpPr/>
            <p:nvPr/>
          </p:nvGrpSpPr>
          <p:grpSpPr>
            <a:xfrm>
              <a:off x="2062072" y="2653957"/>
              <a:ext cx="657608" cy="576000"/>
              <a:chOff x="2062072" y="2591333"/>
              <a:chExt cx="657608" cy="576000"/>
            </a:xfrm>
          </p:grpSpPr>
          <p:grpSp>
            <p:nvGrpSpPr>
              <p:cNvPr id="435" name="Group 434">
                <a:extLst>
                  <a:ext uri="{FF2B5EF4-FFF2-40B4-BE49-F238E27FC236}">
                    <a16:creationId xmlns:a16="http://schemas.microsoft.com/office/drawing/2014/main" id="{E06D913F-A0BB-4910-9CEF-8EE1E586CB49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2062072" y="2591333"/>
                <a:ext cx="657608" cy="576000"/>
                <a:chOff x="8436704" y="4249224"/>
                <a:chExt cx="2877036" cy="2520000"/>
              </a:xfrm>
            </p:grpSpPr>
            <p:pic>
              <p:nvPicPr>
                <p:cNvPr id="437" name="Picture 436">
                  <a:extLst>
                    <a:ext uri="{FF2B5EF4-FFF2-40B4-BE49-F238E27FC236}">
                      <a16:creationId xmlns:a16="http://schemas.microsoft.com/office/drawing/2014/main" id="{5DD3C654-B819-4EC6-8FAA-C9233EFA640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7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436704" y="4249224"/>
                  <a:ext cx="2877036" cy="2520000"/>
                </a:xfrm>
                <a:prstGeom prst="rect">
                  <a:avLst/>
                </a:prstGeom>
              </p:spPr>
            </p:pic>
            <p:pic>
              <p:nvPicPr>
                <p:cNvPr id="438" name="Picture 437">
                  <a:extLst>
                    <a:ext uri="{FF2B5EF4-FFF2-40B4-BE49-F238E27FC236}">
                      <a16:creationId xmlns:a16="http://schemas.microsoft.com/office/drawing/2014/main" id="{D6424D81-C3B5-4572-B464-00F1DAFEBA14}"/>
                    </a:ext>
                  </a:extLst>
                </p:cNvPr>
                <p:cNvPicPr>
                  <a:picLocks/>
                </p:cNvPicPr>
                <p:nvPr/>
              </p:nvPicPr>
              <p:blipFill>
                <a:blip r:embed="rId28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574773" y="4387633"/>
                  <a:ext cx="2612068" cy="1512000"/>
                </a:xfrm>
                <a:prstGeom prst="rect">
                  <a:avLst/>
                </a:prstGeom>
              </p:spPr>
            </p:pic>
          </p:grpSp>
          <p:pic>
            <p:nvPicPr>
              <p:cNvPr id="436" name="Picture 435" descr="A screenshot of a cell phone&#10;&#10;Description automatically generated">
                <a:extLst>
                  <a:ext uri="{FF2B5EF4-FFF2-40B4-BE49-F238E27FC236}">
                    <a16:creationId xmlns:a16="http://schemas.microsoft.com/office/drawing/2014/main" id="{20227705-FECA-4953-908F-F5470F93AA46}"/>
                  </a:ext>
                </a:extLst>
              </p:cNvPr>
              <p:cNvPicPr>
                <a:picLocks/>
              </p:cNvPicPr>
              <p:nvPr/>
            </p:nvPicPr>
            <p:blipFill>
              <a:blip r:embed="rId2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089175" y="2621727"/>
                <a:ext cx="601200" cy="360000"/>
              </a:xfrm>
              <a:prstGeom prst="rect">
                <a:avLst/>
              </a:prstGeom>
            </p:spPr>
          </p:pic>
        </p:grpSp>
        <p:grpSp>
          <p:nvGrpSpPr>
            <p:cNvPr id="416" name="Group 415">
              <a:extLst>
                <a:ext uri="{FF2B5EF4-FFF2-40B4-BE49-F238E27FC236}">
                  <a16:creationId xmlns:a16="http://schemas.microsoft.com/office/drawing/2014/main" id="{8592A9FB-8B6A-49AD-B48A-C1BA77323DEF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9520492" y="2247703"/>
              <a:ext cx="568373" cy="936000"/>
              <a:chOff x="3033644" y="796687"/>
              <a:chExt cx="1500373" cy="2470850"/>
            </a:xfrm>
          </p:grpSpPr>
          <p:pic>
            <p:nvPicPr>
              <p:cNvPr id="432" name="Picture 431" descr="A screenshot of a cell phone&#10;&#10;Description automatically generated">
                <a:extLst>
                  <a:ext uri="{FF2B5EF4-FFF2-40B4-BE49-F238E27FC236}">
                    <a16:creationId xmlns:a16="http://schemas.microsoft.com/office/drawing/2014/main" id="{2F1CD627-0B44-45E1-B3E8-3D1B54DD51A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0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211813" y="927947"/>
                <a:ext cx="1141597" cy="2246247"/>
              </a:xfrm>
              <a:prstGeom prst="roundRect">
                <a:avLst>
                  <a:gd name="adj" fmla="val 9507"/>
                </a:avLst>
              </a:prstGeom>
            </p:spPr>
          </p:pic>
          <p:pic>
            <p:nvPicPr>
              <p:cNvPr id="433" name="Picture 432" descr="A screenshot of a person&#10;&#10;Description automatically generated">
                <a:extLst>
                  <a:ext uri="{FF2B5EF4-FFF2-40B4-BE49-F238E27FC236}">
                    <a16:creationId xmlns:a16="http://schemas.microsoft.com/office/drawing/2014/main" id="{357DC26D-8B94-4112-8B6D-9DE2A2FEE7D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1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278586" y="1106808"/>
                <a:ext cx="1007535" cy="1794434"/>
              </a:xfrm>
              <a:prstGeom prst="rect">
                <a:avLst/>
              </a:prstGeom>
            </p:spPr>
          </p:pic>
          <p:pic>
            <p:nvPicPr>
              <p:cNvPr id="434" name="Group" descr="Group">
                <a:extLst>
                  <a:ext uri="{FF2B5EF4-FFF2-40B4-BE49-F238E27FC236}">
                    <a16:creationId xmlns:a16="http://schemas.microsoft.com/office/drawing/2014/main" id="{14786ED0-585F-4625-86E7-0543118DA05C}"/>
                  </a:ext>
                </a:extLst>
              </p:cNvPr>
              <p:cNvPicPr>
                <a:picLocks/>
              </p:cNvPicPr>
              <p:nvPr/>
            </p:nvPicPr>
            <p:blipFill>
              <a:blip r:embed="rId3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033644" y="796687"/>
                <a:ext cx="1500373" cy="2470850"/>
              </a:xfrm>
              <a:prstGeom prst="rect">
                <a:avLst/>
              </a:prstGeom>
              <a:ln w="12700">
                <a:miter lim="400000"/>
              </a:ln>
            </p:spPr>
          </p:pic>
        </p:grpSp>
        <p:sp>
          <p:nvSpPr>
            <p:cNvPr id="417" name="MODELS">
              <a:extLst>
                <a:ext uri="{FF2B5EF4-FFF2-40B4-BE49-F238E27FC236}">
                  <a16:creationId xmlns:a16="http://schemas.microsoft.com/office/drawing/2014/main" id="{C9646E54-6DB1-43D7-8828-C84899936A85}"/>
                </a:ext>
              </a:extLst>
            </p:cNvPr>
            <p:cNvSpPr txBox="1"/>
            <p:nvPr/>
          </p:nvSpPr>
          <p:spPr>
            <a:xfrm>
              <a:off x="9382702" y="3184994"/>
              <a:ext cx="937674" cy="138499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="http://schemas.openxmlformats.org/officeDocument/2006/math" xmlns:a14="http://schemas.microsoft.com/office/drawing/2010/main" xmlns:ma14="http://schemas.microsoft.com/office/mac/drawingml/2011/main" xmlns="" val="1"/>
              </a:ext>
            </a:extLst>
          </p:spPr>
          <p:txBody>
            <a:bodyPr wrap="square" lIns="0" tIns="0" rIns="0" bIns="0" anchor="ctr">
              <a:spAutoFit/>
            </a:bodyPr>
            <a:lstStyle>
              <a:lvl1pPr>
                <a:defRPr sz="800" b="0">
                  <a:solidFill>
                    <a:srgbClr val="2F7082"/>
                  </a:solidFill>
                  <a:latin typeface="Avenir Next Demi Bold"/>
                  <a:ea typeface="Avenir Next Demi Bold"/>
                  <a:cs typeface="Avenir Next Demi Bold"/>
                  <a:sym typeface="Avenir Next Demi Bold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"/>
                  <a:sym typeface="Avenir Next Demi Bold"/>
                </a:rPr>
                <a:t>Virtual Consults</a:t>
              </a:r>
            </a:p>
          </p:txBody>
        </p:sp>
        <p:grpSp>
          <p:nvGrpSpPr>
            <p:cNvPr id="418" name="Group 417">
              <a:extLst>
                <a:ext uri="{FF2B5EF4-FFF2-40B4-BE49-F238E27FC236}">
                  <a16:creationId xmlns:a16="http://schemas.microsoft.com/office/drawing/2014/main" id="{90E734A3-F811-4D05-BD33-0A5739E47295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765900" y="705801"/>
              <a:ext cx="678459" cy="540000"/>
              <a:chOff x="646309" y="1622283"/>
              <a:chExt cx="1356915" cy="1080000"/>
            </a:xfrm>
          </p:grpSpPr>
          <p:pic>
            <p:nvPicPr>
              <p:cNvPr id="430" name="Picture 429" descr="A close up of a logo&#10;&#10;Description automatically generated">
                <a:extLst>
                  <a:ext uri="{FF2B5EF4-FFF2-40B4-BE49-F238E27FC236}">
                    <a16:creationId xmlns:a16="http://schemas.microsoft.com/office/drawing/2014/main" id="{9565156E-4B20-450A-A10A-FC8A273A794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3"/>
              <a:stretch>
                <a:fillRect/>
              </a:stretch>
            </p:blipFill>
            <p:spPr>
              <a:xfrm>
                <a:off x="646309" y="1622283"/>
                <a:ext cx="1356915" cy="1080000"/>
              </a:xfrm>
              <a:prstGeom prst="rect">
                <a:avLst/>
              </a:prstGeom>
              <a:effectLst>
                <a:outerShdw blurRad="63500" sx="102000" sy="102000" algn="ctr" rotWithShape="0">
                  <a:srgbClr val="6D6E71">
                    <a:lumMod val="75000"/>
                    <a:lumOff val="25000"/>
                    <a:alpha val="40000"/>
                  </a:srgbClr>
                </a:outerShdw>
              </a:effectLst>
            </p:spPr>
          </p:pic>
          <p:pic>
            <p:nvPicPr>
              <p:cNvPr id="431" name="Picture 430" descr="A screenshot of a cell phone&#10;&#10;Description automatically generated">
                <a:extLst>
                  <a:ext uri="{FF2B5EF4-FFF2-40B4-BE49-F238E27FC236}">
                    <a16:creationId xmlns:a16="http://schemas.microsoft.com/office/drawing/2014/main" id="{730A6D5F-299D-422A-8793-8D008A3DB4A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4"/>
              <a:stretch>
                <a:fillRect/>
              </a:stretch>
            </p:blipFill>
            <p:spPr>
              <a:xfrm>
                <a:off x="702388" y="1680081"/>
                <a:ext cx="1253976" cy="708413"/>
              </a:xfrm>
              <a:prstGeom prst="rect">
                <a:avLst/>
              </a:prstGeom>
            </p:spPr>
          </p:pic>
        </p:grpSp>
        <p:sp>
          <p:nvSpPr>
            <p:cNvPr id="419" name="MODELS">
              <a:extLst>
                <a:ext uri="{FF2B5EF4-FFF2-40B4-BE49-F238E27FC236}">
                  <a16:creationId xmlns:a16="http://schemas.microsoft.com/office/drawing/2014/main" id="{27307303-199B-4976-BC43-09F0933B1133}"/>
                </a:ext>
              </a:extLst>
            </p:cNvPr>
            <p:cNvSpPr txBox="1"/>
            <p:nvPr/>
          </p:nvSpPr>
          <p:spPr>
            <a:xfrm>
              <a:off x="8849486" y="2080806"/>
              <a:ext cx="937674" cy="138499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="http://schemas.openxmlformats.org/officeDocument/2006/math" xmlns:a14="http://schemas.microsoft.com/office/drawing/2010/main" xmlns:ma14="http://schemas.microsoft.com/office/mac/drawingml/2011/main" xmlns="" val="1"/>
              </a:ext>
            </a:extLst>
          </p:spPr>
          <p:txBody>
            <a:bodyPr wrap="square" lIns="0" tIns="0" rIns="0" bIns="0" anchor="ctr">
              <a:spAutoFit/>
            </a:bodyPr>
            <a:lstStyle>
              <a:lvl1pPr>
                <a:defRPr sz="800" b="0">
                  <a:solidFill>
                    <a:srgbClr val="2F7082"/>
                  </a:solidFill>
                  <a:latin typeface="Avenir Next Demi Bold"/>
                  <a:ea typeface="Avenir Next Demi Bold"/>
                  <a:cs typeface="Avenir Next Demi Bold"/>
                  <a:sym typeface="Avenir Next Demi Bold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0" cap="none" spc="0" normalizeH="0" baseline="0" noProof="0" err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"/>
                  <a:sym typeface="Avenir Next Demi Bold"/>
                </a:rPr>
                <a:t>eScripts</a:t>
              </a:r>
              <a:endParaRPr kumimoji="0" lang="en-US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sym typeface="Avenir Next Demi Bold"/>
              </a:endParaRPr>
            </a:p>
          </p:txBody>
        </p:sp>
        <p:pic>
          <p:nvPicPr>
            <p:cNvPr id="420" name="Graphic 419">
              <a:extLst>
                <a:ext uri="{FF2B5EF4-FFF2-40B4-BE49-F238E27FC236}">
                  <a16:creationId xmlns:a16="http://schemas.microsoft.com/office/drawing/2014/main" id="{845A838D-C6F4-413A-9D3D-F9160C4613EB}"/>
                </a:ext>
              </a:extLst>
            </p:cNvPr>
            <p:cNvPicPr>
              <a:picLocks noChangeAspect="1"/>
            </p:cNvPicPr>
            <p:nvPr/>
          </p:nvPicPr>
          <p:blipFill>
            <a:blip r:embed="rId35">
              <a:extLst>
                <a:ext uri="{96DAC541-7B7A-43D3-8B79-37D633B846F1}">
                  <asvg:svgBlip xmlns:asvg="http://schemas.microsoft.com/office/drawing/2016/SVG/main" r:embed="rId36"/>
                </a:ext>
              </a:extLst>
            </a:blip>
            <a:stretch>
              <a:fillRect/>
            </a:stretch>
          </p:blipFill>
          <p:spPr>
            <a:xfrm>
              <a:off x="9151534" y="1813884"/>
              <a:ext cx="252000" cy="252000"/>
            </a:xfrm>
            <a:prstGeom prst="rect">
              <a:avLst/>
            </a:prstGeom>
          </p:spPr>
        </p:pic>
        <p:pic>
          <p:nvPicPr>
            <p:cNvPr id="421" name="Graphic 420">
              <a:extLst>
                <a:ext uri="{FF2B5EF4-FFF2-40B4-BE49-F238E27FC236}">
                  <a16:creationId xmlns:a16="http://schemas.microsoft.com/office/drawing/2014/main" id="{047BDA16-1689-44E5-960F-D34F0DF298E2}"/>
                </a:ext>
              </a:extLst>
            </p:cNvPr>
            <p:cNvPicPr>
              <a:picLocks noChangeAspect="1"/>
            </p:cNvPicPr>
            <p:nvPr/>
          </p:nvPicPr>
          <p:blipFill>
            <a:blip r:embed="rId37">
              <a:extLst>
                <a:ext uri="{96DAC541-7B7A-43D3-8B79-37D633B846F1}">
                  <asvg:svgBlip xmlns:asvg="http://schemas.microsoft.com/office/drawing/2016/SVG/main" r:embed="rId38"/>
                </a:ext>
              </a:extLst>
            </a:blip>
            <a:stretch>
              <a:fillRect/>
            </a:stretch>
          </p:blipFill>
          <p:spPr>
            <a:xfrm>
              <a:off x="7740876" y="652938"/>
              <a:ext cx="324000" cy="324000"/>
            </a:xfrm>
            <a:prstGeom prst="rect">
              <a:avLst/>
            </a:prstGeom>
          </p:spPr>
        </p:pic>
        <p:sp>
          <p:nvSpPr>
            <p:cNvPr id="422" name="MODELS">
              <a:extLst>
                <a:ext uri="{FF2B5EF4-FFF2-40B4-BE49-F238E27FC236}">
                  <a16:creationId xmlns:a16="http://schemas.microsoft.com/office/drawing/2014/main" id="{9C9EB2A9-6D67-46C9-B6E1-EE1814FEEFF1}"/>
                </a:ext>
              </a:extLst>
            </p:cNvPr>
            <p:cNvSpPr txBox="1"/>
            <p:nvPr/>
          </p:nvSpPr>
          <p:spPr>
            <a:xfrm>
              <a:off x="7437223" y="1020210"/>
              <a:ext cx="937674" cy="138499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="http://schemas.openxmlformats.org/officeDocument/2006/math" xmlns:a14="http://schemas.microsoft.com/office/drawing/2010/main" xmlns:ma14="http://schemas.microsoft.com/office/mac/drawingml/2011/main" xmlns="" val="1"/>
              </a:ext>
            </a:extLst>
          </p:spPr>
          <p:txBody>
            <a:bodyPr wrap="square" lIns="0" tIns="0" rIns="0" bIns="0" anchor="ctr">
              <a:spAutoFit/>
            </a:bodyPr>
            <a:lstStyle>
              <a:lvl1pPr>
                <a:defRPr sz="800" b="0">
                  <a:solidFill>
                    <a:srgbClr val="2F7082"/>
                  </a:solidFill>
                  <a:latin typeface="Avenir Next Demi Bold"/>
                  <a:ea typeface="Avenir Next Demi Bold"/>
                  <a:cs typeface="Avenir Next Demi Bold"/>
                  <a:sym typeface="Avenir Next Demi Bold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"/>
                  <a:sym typeface="Avenir Next Demi Bold"/>
                </a:rPr>
                <a:t>EHR</a:t>
              </a:r>
            </a:p>
          </p:txBody>
        </p:sp>
        <p:pic>
          <p:nvPicPr>
            <p:cNvPr id="423" name="Graphic 422">
              <a:extLst>
                <a:ext uri="{FF2B5EF4-FFF2-40B4-BE49-F238E27FC236}">
                  <a16:creationId xmlns:a16="http://schemas.microsoft.com/office/drawing/2014/main" id="{7FCADF72-5C8E-4055-9F02-F5BCC14F8BC8}"/>
                </a:ext>
              </a:extLst>
            </p:cNvPr>
            <p:cNvPicPr>
              <a:picLocks noChangeAspect="1"/>
            </p:cNvPicPr>
            <p:nvPr/>
          </p:nvPicPr>
          <p:blipFill>
            <a:blip r:embed="rId39">
              <a:extLst>
                <a:ext uri="{96DAC541-7B7A-43D3-8B79-37D633B846F1}">
                  <asvg:svgBlip xmlns:asvg="http://schemas.microsoft.com/office/drawing/2016/SVG/main" r:embed="rId40"/>
                </a:ext>
              </a:extLst>
            </a:blip>
            <a:stretch>
              <a:fillRect/>
            </a:stretch>
          </p:blipFill>
          <p:spPr>
            <a:xfrm>
              <a:off x="8440132" y="1190577"/>
              <a:ext cx="288000" cy="288000"/>
            </a:xfrm>
            <a:prstGeom prst="rect">
              <a:avLst/>
            </a:prstGeom>
          </p:spPr>
        </p:pic>
        <p:sp>
          <p:nvSpPr>
            <p:cNvPr id="424" name="MODELS">
              <a:extLst>
                <a:ext uri="{FF2B5EF4-FFF2-40B4-BE49-F238E27FC236}">
                  <a16:creationId xmlns:a16="http://schemas.microsoft.com/office/drawing/2014/main" id="{B5CD0F8A-8097-4E4B-8776-BE6BD63AF44B}"/>
                </a:ext>
              </a:extLst>
            </p:cNvPr>
            <p:cNvSpPr txBox="1"/>
            <p:nvPr/>
          </p:nvSpPr>
          <p:spPr>
            <a:xfrm>
              <a:off x="8287595" y="1491114"/>
              <a:ext cx="937674" cy="138499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="http://schemas.openxmlformats.org/officeDocument/2006/math" xmlns:a14="http://schemas.microsoft.com/office/drawing/2010/main" xmlns:ma14="http://schemas.microsoft.com/office/mac/drawingml/2011/main" xmlns="" val="1"/>
              </a:ext>
            </a:extLst>
          </p:spPr>
          <p:txBody>
            <a:bodyPr wrap="square" lIns="0" tIns="0" rIns="0" bIns="0" anchor="ctr">
              <a:spAutoFit/>
            </a:bodyPr>
            <a:lstStyle>
              <a:lvl1pPr>
                <a:defRPr sz="800" b="0">
                  <a:solidFill>
                    <a:srgbClr val="2F7082"/>
                  </a:solidFill>
                  <a:latin typeface="Avenir Next Demi Bold"/>
                  <a:ea typeface="Avenir Next Demi Bold"/>
                  <a:cs typeface="Avenir Next Demi Bold"/>
                  <a:sym typeface="Avenir Next Demi Bold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"/>
                  <a:sym typeface="Avenir Next Demi Bold"/>
                </a:rPr>
                <a:t>Scheduling</a:t>
              </a:r>
            </a:p>
          </p:txBody>
        </p:sp>
        <p:sp>
          <p:nvSpPr>
            <p:cNvPr id="425" name="MODELS">
              <a:extLst>
                <a:ext uri="{FF2B5EF4-FFF2-40B4-BE49-F238E27FC236}">
                  <a16:creationId xmlns:a16="http://schemas.microsoft.com/office/drawing/2014/main" id="{5A219D1D-029D-43E8-BB8E-D34591ED9BC8}"/>
                </a:ext>
              </a:extLst>
            </p:cNvPr>
            <p:cNvSpPr txBox="1"/>
            <p:nvPr/>
          </p:nvSpPr>
          <p:spPr>
            <a:xfrm>
              <a:off x="3318005" y="1232368"/>
              <a:ext cx="937674" cy="138499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="http://schemas.openxmlformats.org/officeDocument/2006/math" xmlns:a14="http://schemas.microsoft.com/office/drawing/2010/main" xmlns:ma14="http://schemas.microsoft.com/office/mac/drawingml/2011/main" xmlns="" val="1"/>
              </a:ext>
            </a:extLst>
          </p:spPr>
          <p:txBody>
            <a:bodyPr wrap="square" lIns="0" tIns="0" rIns="0" bIns="0" anchor="ctr">
              <a:spAutoFit/>
            </a:bodyPr>
            <a:lstStyle>
              <a:lvl1pPr>
                <a:defRPr sz="800" b="0">
                  <a:solidFill>
                    <a:srgbClr val="2F7082"/>
                  </a:solidFill>
                  <a:latin typeface="Avenir Next Demi Bold"/>
                  <a:ea typeface="Avenir Next Demi Bold"/>
                  <a:cs typeface="Avenir Next Demi Bold"/>
                  <a:sym typeface="Avenir Next Demi Bold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"/>
                  <a:sym typeface="Avenir Next Demi Bold"/>
                </a:rPr>
                <a:t>EMR</a:t>
              </a:r>
            </a:p>
          </p:txBody>
        </p:sp>
        <p:sp>
          <p:nvSpPr>
            <p:cNvPr id="426" name="MODELS">
              <a:extLst>
                <a:ext uri="{FF2B5EF4-FFF2-40B4-BE49-F238E27FC236}">
                  <a16:creationId xmlns:a16="http://schemas.microsoft.com/office/drawing/2014/main" id="{1297F42E-7F43-4BDD-8F40-06040E86A297}"/>
                </a:ext>
              </a:extLst>
            </p:cNvPr>
            <p:cNvSpPr txBox="1"/>
            <p:nvPr/>
          </p:nvSpPr>
          <p:spPr>
            <a:xfrm>
              <a:off x="1877897" y="3277830"/>
              <a:ext cx="937674" cy="138499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="http://schemas.openxmlformats.org/officeDocument/2006/math" xmlns:a14="http://schemas.microsoft.com/office/drawing/2010/main" xmlns:ma14="http://schemas.microsoft.com/office/mac/drawingml/2011/main" xmlns="" val="1"/>
              </a:ext>
            </a:extLst>
          </p:spPr>
          <p:txBody>
            <a:bodyPr wrap="square" lIns="0" tIns="0" rIns="0" bIns="0" anchor="ctr">
              <a:spAutoFit/>
            </a:bodyPr>
            <a:lstStyle>
              <a:lvl1pPr>
                <a:defRPr sz="800" b="0">
                  <a:solidFill>
                    <a:srgbClr val="2F7082"/>
                  </a:solidFill>
                  <a:latin typeface="Avenir Next Demi Bold"/>
                  <a:ea typeface="Avenir Next Demi Bold"/>
                  <a:cs typeface="Avenir Next Demi Bold"/>
                  <a:sym typeface="Avenir Next Demi Bold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"/>
                  <a:sym typeface="Avenir Next Demi Bold"/>
                </a:rPr>
                <a:t>Coaching Portal</a:t>
              </a:r>
            </a:p>
          </p:txBody>
        </p:sp>
        <p:sp>
          <p:nvSpPr>
            <p:cNvPr id="427" name="MODELS">
              <a:extLst>
                <a:ext uri="{FF2B5EF4-FFF2-40B4-BE49-F238E27FC236}">
                  <a16:creationId xmlns:a16="http://schemas.microsoft.com/office/drawing/2014/main" id="{6408801A-EB0C-4B81-8D12-5DA6CF68B734}"/>
                </a:ext>
              </a:extLst>
            </p:cNvPr>
            <p:cNvSpPr txBox="1"/>
            <p:nvPr/>
          </p:nvSpPr>
          <p:spPr>
            <a:xfrm>
              <a:off x="5613152" y="527256"/>
              <a:ext cx="937674" cy="276999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="http://schemas.openxmlformats.org/officeDocument/2006/math" xmlns:a14="http://schemas.microsoft.com/office/drawing/2010/main" xmlns:ma14="http://schemas.microsoft.com/office/mac/drawingml/2011/main" xmlns="" val="1"/>
              </a:ext>
            </a:extLst>
          </p:spPr>
          <p:txBody>
            <a:bodyPr wrap="square" lIns="0" tIns="0" rIns="0" bIns="0" anchor="ctr">
              <a:spAutoFit/>
            </a:bodyPr>
            <a:lstStyle>
              <a:lvl1pPr>
                <a:defRPr sz="800" b="0">
                  <a:solidFill>
                    <a:srgbClr val="2F7082"/>
                  </a:solidFill>
                  <a:latin typeface="Avenir Next Demi Bold"/>
                  <a:ea typeface="Avenir Next Demi Bold"/>
                  <a:cs typeface="Avenir Next Demi Bold"/>
                  <a:sym typeface="Avenir Next Demi Bold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"/>
                  <a:sym typeface="Avenir Next Demi Bold"/>
                </a:rPr>
                <a:t>Population Dashboards</a:t>
              </a:r>
            </a:p>
          </p:txBody>
        </p:sp>
        <p:sp>
          <p:nvSpPr>
            <p:cNvPr id="428" name="MODELS">
              <a:extLst>
                <a:ext uri="{FF2B5EF4-FFF2-40B4-BE49-F238E27FC236}">
                  <a16:creationId xmlns:a16="http://schemas.microsoft.com/office/drawing/2014/main" id="{425DC930-6EB4-48AB-B40A-1C993B1852F6}"/>
                </a:ext>
              </a:extLst>
            </p:cNvPr>
            <p:cNvSpPr txBox="1"/>
            <p:nvPr/>
          </p:nvSpPr>
          <p:spPr>
            <a:xfrm>
              <a:off x="2821921" y="1776536"/>
              <a:ext cx="937674" cy="276999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="http://schemas.openxmlformats.org/officeDocument/2006/math" xmlns:a14="http://schemas.microsoft.com/office/drawing/2010/main" xmlns:ma14="http://schemas.microsoft.com/office/mac/drawingml/2011/main" xmlns="" val="1"/>
              </a:ext>
            </a:extLst>
          </p:spPr>
          <p:txBody>
            <a:bodyPr wrap="square" lIns="0" tIns="0" rIns="0" bIns="0" anchor="ctr">
              <a:spAutoFit/>
            </a:bodyPr>
            <a:lstStyle>
              <a:lvl1pPr>
                <a:defRPr sz="800" b="0">
                  <a:solidFill>
                    <a:srgbClr val="2F7082"/>
                  </a:solidFill>
                  <a:latin typeface="Avenir Next Demi Bold"/>
                  <a:ea typeface="Avenir Next Demi Bold"/>
                  <a:cs typeface="Avenir Next Demi Bold"/>
                  <a:sym typeface="Avenir Next Demi Bold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"/>
                  <a:sym typeface="Avenir Next Demi Bold"/>
                </a:rPr>
                <a:t>Population 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"/>
                  <a:sym typeface="Avenir Next Demi Bold"/>
                </a:rPr>
                <a:t>Alerts</a:t>
              </a:r>
            </a:p>
          </p:txBody>
        </p:sp>
        <p:pic>
          <p:nvPicPr>
            <p:cNvPr id="429" name="Graphic 428">
              <a:extLst>
                <a:ext uri="{FF2B5EF4-FFF2-40B4-BE49-F238E27FC236}">
                  <a16:creationId xmlns:a16="http://schemas.microsoft.com/office/drawing/2014/main" id="{0B1D03B2-2604-4C88-84DB-94527E82DBB0}"/>
                </a:ext>
              </a:extLst>
            </p:cNvPr>
            <p:cNvPicPr>
              <a:picLocks noChangeAspect="1"/>
            </p:cNvPicPr>
            <p:nvPr/>
          </p:nvPicPr>
          <p:blipFill>
            <a:blip r:embed="rId41">
              <a:extLst>
                <a:ext uri="{96DAC541-7B7A-43D3-8B79-37D633B846F1}">
                  <asvg:svgBlip xmlns:asvg="http://schemas.microsoft.com/office/drawing/2016/SVG/main" r:embed="rId42"/>
                </a:ext>
              </a:extLst>
            </a:blip>
            <a:stretch>
              <a:fillRect/>
            </a:stretch>
          </p:blipFill>
          <p:spPr>
            <a:xfrm>
              <a:off x="3024465" y="1422705"/>
              <a:ext cx="288000" cy="288000"/>
            </a:xfrm>
            <a:prstGeom prst="rect">
              <a:avLst/>
            </a:prstGeom>
          </p:spPr>
        </p:pic>
      </p:grpSp>
      <p:grpSp>
        <p:nvGrpSpPr>
          <p:cNvPr id="439" name="Group 438">
            <a:extLst>
              <a:ext uri="{FF2B5EF4-FFF2-40B4-BE49-F238E27FC236}">
                <a16:creationId xmlns:a16="http://schemas.microsoft.com/office/drawing/2014/main" id="{81DC85EA-F2F0-40ED-A98D-6D7079191C21}"/>
              </a:ext>
            </a:extLst>
          </p:cNvPr>
          <p:cNvGrpSpPr/>
          <p:nvPr/>
        </p:nvGrpSpPr>
        <p:grpSpPr>
          <a:xfrm>
            <a:off x="2837645" y="774310"/>
            <a:ext cx="6733514" cy="5220000"/>
            <a:chOff x="2864524" y="885995"/>
            <a:chExt cx="6733514" cy="5220000"/>
          </a:xfrm>
        </p:grpSpPr>
        <p:sp>
          <p:nvSpPr>
            <p:cNvPr id="440" name="Pie 31">
              <a:extLst>
                <a:ext uri="{FF2B5EF4-FFF2-40B4-BE49-F238E27FC236}">
                  <a16:creationId xmlns:a16="http://schemas.microsoft.com/office/drawing/2014/main" id="{A55EAE94-DB30-433E-9D95-991459B3B307}"/>
                </a:ext>
              </a:extLst>
            </p:cNvPr>
            <p:cNvSpPr>
              <a:spLocks/>
            </p:cNvSpPr>
            <p:nvPr/>
          </p:nvSpPr>
          <p:spPr>
            <a:xfrm flipV="1">
              <a:off x="2864524" y="885995"/>
              <a:ext cx="6480000" cy="5220000"/>
            </a:xfrm>
            <a:prstGeom prst="pie">
              <a:avLst>
                <a:gd name="adj1" fmla="val 0"/>
                <a:gd name="adj2" fmla="val 10805517"/>
              </a:avLst>
            </a:prstGeom>
            <a:gradFill flip="none" rotWithShape="1">
              <a:gsLst>
                <a:gs pos="0">
                  <a:srgbClr val="009066">
                    <a:lumMod val="40000"/>
                    <a:lumOff val="60000"/>
                  </a:srgbClr>
                </a:gs>
                <a:gs pos="46000">
                  <a:srgbClr val="009066">
                    <a:lumMod val="95000"/>
                    <a:lumOff val="5000"/>
                  </a:srgbClr>
                </a:gs>
                <a:gs pos="100000">
                  <a:srgbClr val="009066">
                    <a:lumMod val="60000"/>
                  </a:srgbClr>
                </a:gs>
              </a:gsLst>
              <a:path path="circle">
                <a:fillToRect l="50000" t="130000" r="50000" b="-3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292B2C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  <p:sp>
          <p:nvSpPr>
            <p:cNvPr id="441" name="TextBox 440">
              <a:extLst>
                <a:ext uri="{FF2B5EF4-FFF2-40B4-BE49-F238E27FC236}">
                  <a16:creationId xmlns:a16="http://schemas.microsoft.com/office/drawing/2014/main" id="{1FF778B6-82BC-4127-B007-B1C25B94D5C2}"/>
                </a:ext>
              </a:extLst>
            </p:cNvPr>
            <p:cNvSpPr txBox="1"/>
            <p:nvPr/>
          </p:nvSpPr>
          <p:spPr>
            <a:xfrm>
              <a:off x="4257078" y="1149632"/>
              <a:ext cx="3658222" cy="1699593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>
                  <a:gd name="adj" fmla="val 11303908"/>
                </a:avLst>
              </a:prstTxWarp>
              <a:spAutoFit/>
            </a:bodyPr>
            <a:lstStyle/>
            <a:p>
              <a:pPr marL="0" marR="0" lvl="0" indent="0" algn="ctr" defTabSz="92186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55" b="1" i="0" u="none" strike="noStrike" kern="0" cap="none" spc="508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DIGITAL THERAPEUTICS</a:t>
              </a:r>
              <a:endParaRPr kumimoji="0" lang="en-IN" sz="1355" b="1" i="0" u="none" strike="noStrike" kern="0" cap="none" spc="508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2" name="MODELS">
              <a:extLst>
                <a:ext uri="{FF2B5EF4-FFF2-40B4-BE49-F238E27FC236}">
                  <a16:creationId xmlns:a16="http://schemas.microsoft.com/office/drawing/2014/main" id="{1B86B5F9-3CC3-4514-AA59-1C09B37D4732}"/>
                </a:ext>
              </a:extLst>
            </p:cNvPr>
            <p:cNvSpPr txBox="1"/>
            <p:nvPr/>
          </p:nvSpPr>
          <p:spPr>
            <a:xfrm>
              <a:off x="2978569" y="3009499"/>
              <a:ext cx="937674" cy="276999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="http://schemas.openxmlformats.org/officeDocument/2006/math" xmlns:a14="http://schemas.microsoft.com/office/drawing/2010/main" xmlns:ma14="http://schemas.microsoft.com/office/mac/drawingml/2011/main" xmlns="" val="1"/>
              </a:ext>
            </a:extLst>
          </p:spPr>
          <p:txBody>
            <a:bodyPr wrap="square" lIns="0" tIns="0" rIns="0" bIns="0" anchor="ctr">
              <a:spAutoFit/>
            </a:bodyPr>
            <a:lstStyle>
              <a:lvl1pPr>
                <a:defRPr sz="800" b="0">
                  <a:solidFill>
                    <a:srgbClr val="2F7082"/>
                  </a:solidFill>
                  <a:latin typeface="Avenir Next Demi Bold"/>
                  <a:ea typeface="Avenir Next Demi Bold"/>
                  <a:cs typeface="Avenir Next Demi Bold"/>
                  <a:sym typeface="Avenir Next Demi Bold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"/>
                  <a:sym typeface="Avenir Next Demi Bold"/>
                </a:rPr>
                <a:t>Care 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"/>
                  <a:sym typeface="Avenir Next Demi Bold"/>
                </a:rPr>
                <a:t>Pathways</a:t>
              </a:r>
            </a:p>
          </p:txBody>
        </p:sp>
        <p:pic>
          <p:nvPicPr>
            <p:cNvPr id="443" name="Graphic 442">
              <a:extLst>
                <a:ext uri="{FF2B5EF4-FFF2-40B4-BE49-F238E27FC236}">
                  <a16:creationId xmlns:a16="http://schemas.microsoft.com/office/drawing/2014/main" id="{0F93F5BF-8FF8-4DB3-B32B-7DB3221FC797}"/>
                </a:ext>
              </a:extLst>
            </p:cNvPr>
            <p:cNvPicPr>
              <a:picLocks noChangeAspect="1"/>
            </p:cNvPicPr>
            <p:nvPr/>
          </p:nvPicPr>
          <p:blipFill>
            <a:blip r:embed="rId43">
              <a:extLst>
                <a:ext uri="{96DAC541-7B7A-43D3-8B79-37D633B846F1}">
                  <asvg:svgBlip xmlns:asvg="http://schemas.microsoft.com/office/drawing/2016/SVG/main" r:embed="rId44"/>
                </a:ext>
              </a:extLst>
            </a:blip>
            <a:stretch>
              <a:fillRect/>
            </a:stretch>
          </p:blipFill>
          <p:spPr>
            <a:xfrm>
              <a:off x="3322431" y="2721671"/>
              <a:ext cx="252000" cy="252000"/>
            </a:xfrm>
            <a:prstGeom prst="rect">
              <a:avLst/>
            </a:prstGeom>
          </p:spPr>
        </p:pic>
        <p:sp>
          <p:nvSpPr>
            <p:cNvPr id="444" name="MODELS">
              <a:extLst>
                <a:ext uri="{FF2B5EF4-FFF2-40B4-BE49-F238E27FC236}">
                  <a16:creationId xmlns:a16="http://schemas.microsoft.com/office/drawing/2014/main" id="{ADCC300C-955B-4F52-838F-2DA38CB0889F}"/>
                </a:ext>
              </a:extLst>
            </p:cNvPr>
            <p:cNvSpPr txBox="1"/>
            <p:nvPr/>
          </p:nvSpPr>
          <p:spPr>
            <a:xfrm>
              <a:off x="3387146" y="1970704"/>
              <a:ext cx="937674" cy="276999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="http://schemas.openxmlformats.org/officeDocument/2006/math" xmlns:a14="http://schemas.microsoft.com/office/drawing/2010/main" xmlns:ma14="http://schemas.microsoft.com/office/mac/drawingml/2011/main" xmlns="" val="1"/>
              </a:ext>
            </a:extLst>
          </p:spPr>
          <p:txBody>
            <a:bodyPr wrap="square" lIns="0" tIns="0" rIns="0" bIns="0" anchor="ctr">
              <a:spAutoFit/>
            </a:bodyPr>
            <a:lstStyle>
              <a:lvl1pPr>
                <a:defRPr sz="800" b="0">
                  <a:solidFill>
                    <a:srgbClr val="2F7082"/>
                  </a:solidFill>
                  <a:latin typeface="Avenir Next Demi Bold"/>
                  <a:ea typeface="Avenir Next Demi Bold"/>
                  <a:cs typeface="Avenir Next Demi Bold"/>
                  <a:sym typeface="Avenir Next Demi Bold"/>
                </a:defRPr>
              </a:lvl1pPr>
            </a:lstStyle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"/>
                  <a:sym typeface="Avenir Next Demi Bold"/>
                </a:rPr>
                <a:t>Medicine </a:t>
              </a:r>
            </a:p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"/>
                  <a:sym typeface="Avenir Next Demi Bold"/>
                </a:rPr>
                <a:t>Tracker</a:t>
              </a:r>
            </a:p>
          </p:txBody>
        </p:sp>
        <p:pic>
          <p:nvPicPr>
            <p:cNvPr id="445" name="Graphic 444">
              <a:extLst>
                <a:ext uri="{FF2B5EF4-FFF2-40B4-BE49-F238E27FC236}">
                  <a16:creationId xmlns:a16="http://schemas.microsoft.com/office/drawing/2014/main" id="{C0BDE7CA-9015-4A31-BA01-25F4B70E9C03}"/>
                </a:ext>
              </a:extLst>
            </p:cNvPr>
            <p:cNvPicPr>
              <a:picLocks noChangeAspect="1"/>
            </p:cNvPicPr>
            <p:nvPr/>
          </p:nvPicPr>
          <p:blipFill>
            <a:blip r:embed="rId45">
              <a:extLst>
                <a:ext uri="{96DAC541-7B7A-43D3-8B79-37D633B846F1}">
                  <asvg:svgBlip xmlns:asvg="http://schemas.microsoft.com/office/drawing/2016/SVG/main" r:embed="rId46"/>
                </a:ext>
              </a:extLst>
            </a:blip>
            <a:stretch>
              <a:fillRect/>
            </a:stretch>
          </p:blipFill>
          <p:spPr>
            <a:xfrm>
              <a:off x="3581205" y="1995703"/>
              <a:ext cx="252000" cy="252000"/>
            </a:xfrm>
            <a:prstGeom prst="rect">
              <a:avLst/>
            </a:prstGeom>
          </p:spPr>
        </p:pic>
        <p:sp>
          <p:nvSpPr>
            <p:cNvPr id="446" name="+…">
              <a:extLst>
                <a:ext uri="{FF2B5EF4-FFF2-40B4-BE49-F238E27FC236}">
                  <a16:creationId xmlns:a16="http://schemas.microsoft.com/office/drawing/2014/main" id="{5D6DA012-C77F-4DA9-8851-FE6F9A9D0120}"/>
                </a:ext>
              </a:extLst>
            </p:cNvPr>
            <p:cNvSpPr txBox="1"/>
            <p:nvPr/>
          </p:nvSpPr>
          <p:spPr>
            <a:xfrm>
              <a:off x="8378688" y="2617631"/>
              <a:ext cx="1219350" cy="856966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="http://schemas.openxmlformats.org/officeDocument/2006/math" xmlns:a14="http://schemas.microsoft.com/office/drawing/2010/main" xmlns:ma14="http://schemas.microsoft.com/office/mac/drawingml/2011/main" xmlns="" val="1"/>
              </a:ext>
            </a:extLst>
          </p:spPr>
          <p:txBody>
            <a:bodyPr wrap="square" lIns="35719" tIns="35719" rIns="35719" bIns="35719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000" b="0">
                  <a:solidFill>
                    <a:srgbClr val="2F7082"/>
                  </a:solidFill>
                  <a:latin typeface="Avenir Next Medium"/>
                  <a:ea typeface="Avenir Next Medium"/>
                  <a:cs typeface="Avenir Next Medium"/>
                  <a:sym typeface="Avenir Next Medium"/>
                </a:defRPr>
              </a:pPr>
              <a:r>
                <a:rPr kumimoji="0" sz="24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 Light"/>
                  <a:ea typeface="Avenir Next Medium"/>
                  <a:cs typeface="Avenir Next Medium"/>
                  <a:sym typeface="Avenir Next Medium"/>
                </a:rPr>
                <a:t>+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000" b="0">
                  <a:solidFill>
                    <a:srgbClr val="2F7082"/>
                  </a:solidFill>
                  <a:latin typeface="Avenir Next Medium"/>
                  <a:ea typeface="Avenir Next Medium"/>
                  <a:cs typeface="Avenir Next Medium"/>
                  <a:sym typeface="Avenir Next Medium"/>
                </a:defRPr>
              </a:pPr>
              <a:r>
                <a:rPr kumimoji="0" sz="9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 Light"/>
                  <a:ea typeface="Avenir Next Medium"/>
                  <a:cs typeface="Avenir Next Medium"/>
                  <a:sym typeface="Avenir Next Medium"/>
                </a:rPr>
                <a:t>INTEGRATED 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000" b="0">
                  <a:solidFill>
                    <a:srgbClr val="2F7082"/>
                  </a:solidFill>
                  <a:latin typeface="Avenir Next Medium"/>
                  <a:ea typeface="Avenir Next Medium"/>
                  <a:cs typeface="Avenir Next Medium"/>
                  <a:sym typeface="Avenir Next Medium"/>
                </a:defRPr>
              </a:pPr>
              <a:r>
                <a:rPr kumimoji="0" sz="9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 Light"/>
                  <a:ea typeface="Avenir Next Medium"/>
                  <a:cs typeface="Avenir Next Medium"/>
                  <a:sym typeface="Avenir Next Medium"/>
                </a:rPr>
                <a:t>3rd PARTY 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000" b="0">
                  <a:solidFill>
                    <a:srgbClr val="2F7082"/>
                  </a:solidFill>
                  <a:latin typeface="Avenir Next Medium"/>
                  <a:ea typeface="Avenir Next Medium"/>
                  <a:cs typeface="Avenir Next Medium"/>
                  <a:sym typeface="Avenir Next Medium"/>
                </a:defRPr>
              </a:pPr>
              <a:r>
                <a:rPr kumimoji="0" sz="9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 Light"/>
                  <a:ea typeface="Avenir Next Medium"/>
                  <a:cs typeface="Avenir Next Medium"/>
                  <a:sym typeface="Avenir Next Medium"/>
                </a:rPr>
                <a:t>HEALTH APPS</a:t>
              </a:r>
            </a:p>
          </p:txBody>
        </p:sp>
        <p:grpSp>
          <p:nvGrpSpPr>
            <p:cNvPr id="447" name="Group 446">
              <a:extLst>
                <a:ext uri="{FF2B5EF4-FFF2-40B4-BE49-F238E27FC236}">
                  <a16:creationId xmlns:a16="http://schemas.microsoft.com/office/drawing/2014/main" id="{7C65508D-59DE-4775-A092-6E0E4E53E8CE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667632" y="1395679"/>
              <a:ext cx="459302" cy="756000"/>
              <a:chOff x="3973882" y="3403273"/>
              <a:chExt cx="1500373" cy="2469600"/>
            </a:xfrm>
          </p:grpSpPr>
          <p:pic>
            <p:nvPicPr>
              <p:cNvPr id="453" name="Picture 452">
                <a:extLst>
                  <a:ext uri="{FF2B5EF4-FFF2-40B4-BE49-F238E27FC236}">
                    <a16:creationId xmlns:a16="http://schemas.microsoft.com/office/drawing/2014/main" id="{52FE0069-70F7-4F23-8124-B9F42C9F2DF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161033" y="3531597"/>
                <a:ext cx="1118249" cy="2214203"/>
              </a:xfrm>
              <a:prstGeom prst="rect">
                <a:avLst/>
              </a:prstGeom>
            </p:spPr>
          </p:pic>
          <p:pic>
            <p:nvPicPr>
              <p:cNvPr id="454" name="Group" descr="Group">
                <a:extLst>
                  <a:ext uri="{FF2B5EF4-FFF2-40B4-BE49-F238E27FC236}">
                    <a16:creationId xmlns:a16="http://schemas.microsoft.com/office/drawing/2014/main" id="{3F78130F-1611-430C-9092-7C20B2F19EB9}"/>
                  </a:ext>
                </a:extLst>
              </p:cNvPr>
              <p:cNvPicPr>
                <a:picLocks/>
              </p:cNvPicPr>
              <p:nvPr/>
            </p:nvPicPr>
            <p:blipFill>
              <a:blip r:embed="rId3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973882" y="3403273"/>
                <a:ext cx="1500373" cy="2469600"/>
              </a:xfrm>
              <a:prstGeom prst="rect">
                <a:avLst/>
              </a:prstGeom>
              <a:ln w="12700">
                <a:miter lim="400000"/>
              </a:ln>
            </p:spPr>
          </p:pic>
        </p:grpSp>
        <p:grpSp>
          <p:nvGrpSpPr>
            <p:cNvPr id="448" name="Group 447">
              <a:extLst>
                <a:ext uri="{FF2B5EF4-FFF2-40B4-BE49-F238E27FC236}">
                  <a16:creationId xmlns:a16="http://schemas.microsoft.com/office/drawing/2014/main" id="{22675E3E-35D1-4AE9-ABA9-C0C1B9180855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985466" y="1632251"/>
              <a:ext cx="461252" cy="759600"/>
              <a:chOff x="9979584" y="881458"/>
              <a:chExt cx="1500373" cy="2470850"/>
            </a:xfrm>
          </p:grpSpPr>
          <p:pic>
            <p:nvPicPr>
              <p:cNvPr id="451" name="Picture 450" descr="A screenshot of a cell phone&#10;&#10;Description automatically generated">
                <a:extLst>
                  <a:ext uri="{FF2B5EF4-FFF2-40B4-BE49-F238E27FC236}">
                    <a16:creationId xmlns:a16="http://schemas.microsoft.com/office/drawing/2014/main" id="{CEA8A61E-4AF2-4669-8F4E-2918F787B77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0146714" y="1002526"/>
                <a:ext cx="1163765" cy="2246247"/>
              </a:xfrm>
              <a:prstGeom prst="roundRect">
                <a:avLst>
                  <a:gd name="adj" fmla="val 8255"/>
                </a:avLst>
              </a:prstGeom>
            </p:spPr>
          </p:pic>
          <p:pic>
            <p:nvPicPr>
              <p:cNvPr id="452" name="Group" descr="Group">
                <a:extLst>
                  <a:ext uri="{FF2B5EF4-FFF2-40B4-BE49-F238E27FC236}">
                    <a16:creationId xmlns:a16="http://schemas.microsoft.com/office/drawing/2014/main" id="{41AA1E84-B132-464E-976B-D6F5863820AF}"/>
                  </a:ext>
                </a:extLst>
              </p:cNvPr>
              <p:cNvPicPr>
                <a:picLocks/>
              </p:cNvPicPr>
              <p:nvPr/>
            </p:nvPicPr>
            <p:blipFill>
              <a:blip r:embed="rId3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9979584" y="881458"/>
                <a:ext cx="1500373" cy="2470850"/>
              </a:xfrm>
              <a:prstGeom prst="rect">
                <a:avLst/>
              </a:prstGeom>
              <a:ln w="12700">
                <a:miter lim="400000"/>
              </a:ln>
            </p:spPr>
          </p:pic>
        </p:grpSp>
        <p:sp>
          <p:nvSpPr>
            <p:cNvPr id="449" name="MODELS">
              <a:extLst>
                <a:ext uri="{FF2B5EF4-FFF2-40B4-BE49-F238E27FC236}">
                  <a16:creationId xmlns:a16="http://schemas.microsoft.com/office/drawing/2014/main" id="{008057FC-60D9-44F1-B67E-4FCF45259D04}"/>
                </a:ext>
              </a:extLst>
            </p:cNvPr>
            <p:cNvSpPr txBox="1"/>
            <p:nvPr/>
          </p:nvSpPr>
          <p:spPr>
            <a:xfrm>
              <a:off x="8458467" y="2031126"/>
              <a:ext cx="491582" cy="276999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="http://schemas.openxmlformats.org/officeDocument/2006/math" xmlns:a14="http://schemas.microsoft.com/office/drawing/2010/main" xmlns:ma14="http://schemas.microsoft.com/office/mac/drawingml/2011/main" xmlns="" val="1"/>
              </a:ext>
            </a:extLst>
          </p:spPr>
          <p:txBody>
            <a:bodyPr wrap="square" lIns="0" tIns="0" rIns="0" bIns="0" anchor="ctr">
              <a:spAutoFit/>
            </a:bodyPr>
            <a:lstStyle>
              <a:lvl1pPr>
                <a:defRPr sz="800" b="0">
                  <a:solidFill>
                    <a:srgbClr val="2F7082"/>
                  </a:solidFill>
                  <a:latin typeface="Avenir Next Demi Bold"/>
                  <a:ea typeface="Avenir Next Demi Bold"/>
                  <a:cs typeface="Avenir Next Demi Bold"/>
                  <a:sym typeface="Avenir Next Demi Bold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"/>
                  <a:sym typeface="Avenir Next Demi Bold"/>
                </a:rPr>
                <a:t>Alerts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"/>
                  <a:sym typeface="Avenir Next Demi Bold"/>
                </a:rPr>
                <a:t>Nudges</a:t>
              </a:r>
            </a:p>
          </p:txBody>
        </p:sp>
        <p:sp>
          <p:nvSpPr>
            <p:cNvPr id="450" name="MODELS">
              <a:extLst>
                <a:ext uri="{FF2B5EF4-FFF2-40B4-BE49-F238E27FC236}">
                  <a16:creationId xmlns:a16="http://schemas.microsoft.com/office/drawing/2014/main" id="{F49ECCE1-D319-4EA5-BB8B-D7C214835A77}"/>
                </a:ext>
              </a:extLst>
            </p:cNvPr>
            <p:cNvSpPr txBox="1"/>
            <p:nvPr/>
          </p:nvSpPr>
          <p:spPr>
            <a:xfrm>
              <a:off x="8106977" y="2399923"/>
              <a:ext cx="930320" cy="276999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="http://schemas.openxmlformats.org/officeDocument/2006/math" xmlns:a14="http://schemas.microsoft.com/office/drawing/2010/main" xmlns:ma14="http://schemas.microsoft.com/office/mac/drawingml/2011/main" xmlns="" val="1"/>
              </a:ext>
            </a:extLst>
          </p:spPr>
          <p:txBody>
            <a:bodyPr wrap="square" lIns="0" tIns="0" rIns="0" bIns="0" anchor="ctr">
              <a:spAutoFit/>
            </a:bodyPr>
            <a:lstStyle>
              <a:lvl1pPr>
                <a:defRPr sz="800" b="0">
                  <a:solidFill>
                    <a:srgbClr val="2F7082"/>
                  </a:solidFill>
                  <a:latin typeface="Avenir Next Demi Bold"/>
                  <a:ea typeface="Avenir Next Demi Bold"/>
                  <a:cs typeface="Avenir Next Demi Bold"/>
                  <a:sym typeface="Avenir Next Demi Bold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0" cap="none" spc="0" normalizeH="0" baseline="0" noProof="0" err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"/>
                  <a:sym typeface="Avenir Next Demi Bold"/>
                </a:rPr>
                <a:t>Personalised</a:t>
              </a:r>
              <a:r>
                <a: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"/>
                  <a:sym typeface="Avenir Next Demi Bold"/>
                </a:rPr>
                <a:t> Health Objectives</a:t>
              </a:r>
            </a:p>
          </p:txBody>
        </p:sp>
      </p:grpSp>
      <p:grpSp>
        <p:nvGrpSpPr>
          <p:cNvPr id="456" name="Group 455">
            <a:extLst>
              <a:ext uri="{FF2B5EF4-FFF2-40B4-BE49-F238E27FC236}">
                <a16:creationId xmlns:a16="http://schemas.microsoft.com/office/drawing/2014/main" id="{A3DE832C-7938-4288-8EEB-2BD2CAF5CA89}"/>
              </a:ext>
            </a:extLst>
          </p:cNvPr>
          <p:cNvGrpSpPr/>
          <p:nvPr/>
        </p:nvGrpSpPr>
        <p:grpSpPr>
          <a:xfrm>
            <a:off x="3908477" y="1601213"/>
            <a:ext cx="4320000" cy="3600000"/>
            <a:chOff x="3935356" y="1712898"/>
            <a:chExt cx="4320000" cy="3600000"/>
          </a:xfrm>
        </p:grpSpPr>
        <p:sp>
          <p:nvSpPr>
            <p:cNvPr id="457" name="Pie 21">
              <a:extLst>
                <a:ext uri="{FF2B5EF4-FFF2-40B4-BE49-F238E27FC236}">
                  <a16:creationId xmlns:a16="http://schemas.microsoft.com/office/drawing/2014/main" id="{57626E65-6CA3-48A4-BFC1-918D90A79350}"/>
                </a:ext>
              </a:extLst>
            </p:cNvPr>
            <p:cNvSpPr>
              <a:spLocks/>
            </p:cNvSpPr>
            <p:nvPr/>
          </p:nvSpPr>
          <p:spPr>
            <a:xfrm>
              <a:off x="3935356" y="1712898"/>
              <a:ext cx="4320000" cy="3600000"/>
            </a:xfrm>
            <a:prstGeom prst="pie">
              <a:avLst>
                <a:gd name="adj1" fmla="val 0"/>
                <a:gd name="adj2" fmla="val 10811851"/>
              </a:avLst>
            </a:prstGeom>
            <a:gradFill>
              <a:gsLst>
                <a:gs pos="0">
                  <a:srgbClr val="BA8C60">
                    <a:lumMod val="5000"/>
                    <a:lumOff val="95000"/>
                  </a:srgbClr>
                </a:gs>
                <a:gs pos="74000">
                  <a:srgbClr val="BA8C60">
                    <a:lumMod val="45000"/>
                    <a:lumOff val="55000"/>
                  </a:srgbClr>
                </a:gs>
                <a:gs pos="83000">
                  <a:srgbClr val="BA8C60">
                    <a:lumMod val="45000"/>
                    <a:lumOff val="55000"/>
                  </a:srgbClr>
                </a:gs>
                <a:gs pos="100000">
                  <a:srgbClr val="BA8C60">
                    <a:lumMod val="30000"/>
                    <a:lumOff val="70000"/>
                  </a:srgbClr>
                </a:gs>
              </a:gsLst>
              <a:lin ang="54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292B2C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  <p:sp>
          <p:nvSpPr>
            <p:cNvPr id="458" name="TextBox 457">
              <a:extLst>
                <a:ext uri="{FF2B5EF4-FFF2-40B4-BE49-F238E27FC236}">
                  <a16:creationId xmlns:a16="http://schemas.microsoft.com/office/drawing/2014/main" id="{05FEF2CF-DF3B-46A1-AF14-72588AA36489}"/>
                </a:ext>
              </a:extLst>
            </p:cNvPr>
            <p:cNvSpPr txBox="1"/>
            <p:nvPr/>
          </p:nvSpPr>
          <p:spPr>
            <a:xfrm>
              <a:off x="5204089" y="4882987"/>
              <a:ext cx="1800869" cy="344993"/>
            </a:xfrm>
            <a:prstGeom prst="rect">
              <a:avLst/>
            </a:prstGeom>
            <a:noFill/>
          </p:spPr>
          <p:txBody>
            <a:bodyPr wrap="square" rtlCol="0">
              <a:prstTxWarp prst="textArchDown">
                <a:avLst>
                  <a:gd name="adj" fmla="val 3401508"/>
                </a:avLst>
              </a:prstTxWarp>
              <a:spAutoFit/>
            </a:bodyPr>
            <a:lstStyle/>
            <a:p>
              <a:pPr marL="0" marR="0" lvl="0" indent="0" algn="ctr" defTabSz="92186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55" b="1" i="0" u="none" strike="noStrike" kern="0" cap="none" spc="508" normalizeH="0" baseline="0" noProof="0">
                  <a:ln>
                    <a:noFill/>
                  </a:ln>
                  <a:solidFill>
                    <a:srgbClr val="00195A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DATA</a:t>
              </a:r>
            </a:p>
          </p:txBody>
        </p:sp>
        <p:sp>
          <p:nvSpPr>
            <p:cNvPr id="459" name="Flowchart: Magnetic Disk 141">
              <a:extLst>
                <a:ext uri="{FF2B5EF4-FFF2-40B4-BE49-F238E27FC236}">
                  <a16:creationId xmlns:a16="http://schemas.microsoft.com/office/drawing/2014/main" id="{25314ADF-DDEE-4CE6-8219-AA8F05828D5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261782" y="4544504"/>
              <a:ext cx="158293" cy="174544"/>
            </a:xfrm>
            <a:prstGeom prst="flowChartMagneticDisk">
              <a:avLst/>
            </a:prstGeom>
            <a:solidFill>
              <a:srgbClr val="FFFFFF"/>
            </a:solidFill>
            <a:ln w="9525" cap="flat" cmpd="sng" algn="ctr">
              <a:solidFill>
                <a:srgbClr val="6D6E7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0" cap="none" spc="0" normalizeH="0" baseline="0" noProof="0">
                <a:ln>
                  <a:noFill/>
                </a:ln>
                <a:solidFill>
                  <a:srgbClr val="292B2C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  <p:sp>
          <p:nvSpPr>
            <p:cNvPr id="460" name="MODELS">
              <a:extLst>
                <a:ext uri="{FF2B5EF4-FFF2-40B4-BE49-F238E27FC236}">
                  <a16:creationId xmlns:a16="http://schemas.microsoft.com/office/drawing/2014/main" id="{1DE9B2C5-6CBB-4F12-8366-9A2572BB170F}"/>
                </a:ext>
              </a:extLst>
            </p:cNvPr>
            <p:cNvSpPr txBox="1"/>
            <p:nvPr/>
          </p:nvSpPr>
          <p:spPr>
            <a:xfrm>
              <a:off x="5153977" y="4766237"/>
              <a:ext cx="383997" cy="138499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="http://schemas.openxmlformats.org/officeDocument/2006/math" xmlns:a14="http://schemas.microsoft.com/office/drawing/2010/main" xmlns:ma14="http://schemas.microsoft.com/office/mac/drawingml/2011/main" xmlns="" val="1"/>
              </a:ext>
            </a:extLst>
          </p:spPr>
          <p:txBody>
            <a:bodyPr wrap="square" lIns="0" tIns="0" rIns="0" bIns="0" anchor="ctr">
              <a:spAutoFit/>
            </a:bodyPr>
            <a:lstStyle>
              <a:lvl1pPr>
                <a:defRPr sz="800" b="0">
                  <a:solidFill>
                    <a:srgbClr val="2F7082"/>
                  </a:solidFill>
                  <a:latin typeface="Avenir Next Demi Bold"/>
                  <a:ea typeface="Avenir Next Demi Bold"/>
                  <a:cs typeface="Avenir Next Demi Bold"/>
                  <a:sym typeface="Avenir Next Demi Bold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rgbClr val="363636"/>
                  </a:solidFill>
                  <a:effectLst/>
                  <a:uLnTx/>
                  <a:uFillTx/>
                  <a:latin typeface="Open Sans"/>
                  <a:sym typeface="Avenir Next Demi Bold"/>
                </a:rPr>
                <a:t>clinical</a:t>
              </a:r>
            </a:p>
          </p:txBody>
        </p:sp>
        <p:sp>
          <p:nvSpPr>
            <p:cNvPr id="461" name="Flowchart: Magnetic Disk 141">
              <a:extLst>
                <a:ext uri="{FF2B5EF4-FFF2-40B4-BE49-F238E27FC236}">
                  <a16:creationId xmlns:a16="http://schemas.microsoft.com/office/drawing/2014/main" id="{338245DD-75FF-4C92-8BF0-83A755C55E4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573886" y="3669705"/>
              <a:ext cx="158293" cy="174544"/>
            </a:xfrm>
            <a:prstGeom prst="flowChartMagneticDisk">
              <a:avLst/>
            </a:prstGeom>
            <a:solidFill>
              <a:srgbClr val="FFFFFF"/>
            </a:solidFill>
            <a:ln w="9525" cap="flat" cmpd="sng" algn="ctr">
              <a:solidFill>
                <a:srgbClr val="6D6E7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0" cap="none" spc="0" normalizeH="0" baseline="0" noProof="0">
                <a:ln>
                  <a:noFill/>
                </a:ln>
                <a:solidFill>
                  <a:srgbClr val="292B2C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  <p:sp>
          <p:nvSpPr>
            <p:cNvPr id="462" name="MODELS">
              <a:extLst>
                <a:ext uri="{FF2B5EF4-FFF2-40B4-BE49-F238E27FC236}">
                  <a16:creationId xmlns:a16="http://schemas.microsoft.com/office/drawing/2014/main" id="{B5B85D60-6C91-4267-9EF0-4505571A937B}"/>
                </a:ext>
              </a:extLst>
            </p:cNvPr>
            <p:cNvSpPr txBox="1"/>
            <p:nvPr/>
          </p:nvSpPr>
          <p:spPr>
            <a:xfrm>
              <a:off x="4228693" y="3877224"/>
              <a:ext cx="861629" cy="138499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="http://schemas.openxmlformats.org/officeDocument/2006/math" xmlns:a14="http://schemas.microsoft.com/office/drawing/2010/main" xmlns:ma14="http://schemas.microsoft.com/office/mac/drawingml/2011/main" xmlns="" val="1"/>
              </a:ext>
            </a:extLst>
          </p:spPr>
          <p:txBody>
            <a:bodyPr wrap="square" lIns="0" tIns="0" rIns="0" bIns="0" anchor="ctr">
              <a:spAutoFit/>
            </a:bodyPr>
            <a:lstStyle>
              <a:lvl1pPr>
                <a:defRPr sz="800" b="0">
                  <a:solidFill>
                    <a:srgbClr val="2F7082"/>
                  </a:solidFill>
                  <a:latin typeface="Avenir Next Demi Bold"/>
                  <a:ea typeface="Avenir Next Demi Bold"/>
                  <a:cs typeface="Avenir Next Demi Bold"/>
                  <a:sym typeface="Avenir Next Demi Bold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rgbClr val="363636"/>
                  </a:solidFill>
                  <a:effectLst/>
                  <a:uLnTx/>
                  <a:uFillTx/>
                  <a:latin typeface="Open Sans"/>
                  <a:sym typeface="Avenir Next Demi Bold"/>
                </a:rPr>
                <a:t>self-captured</a:t>
              </a:r>
            </a:p>
          </p:txBody>
        </p:sp>
        <p:sp>
          <p:nvSpPr>
            <p:cNvPr id="463" name="Flowchart: Magnetic Disk 141">
              <a:extLst>
                <a:ext uri="{FF2B5EF4-FFF2-40B4-BE49-F238E27FC236}">
                  <a16:creationId xmlns:a16="http://schemas.microsoft.com/office/drawing/2014/main" id="{A0E83404-1EDD-497F-959E-9E2618C6B81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687334" y="4189554"/>
              <a:ext cx="158293" cy="174544"/>
            </a:xfrm>
            <a:prstGeom prst="flowChartMagneticDisk">
              <a:avLst/>
            </a:prstGeom>
            <a:solidFill>
              <a:srgbClr val="FFFFFF"/>
            </a:solidFill>
            <a:ln w="9525" cap="flat" cmpd="sng" algn="ctr">
              <a:solidFill>
                <a:srgbClr val="6D6E7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0" cap="none" spc="0" normalizeH="0" baseline="0" noProof="0">
                <a:ln>
                  <a:noFill/>
                </a:ln>
                <a:solidFill>
                  <a:srgbClr val="292B2C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  <p:sp>
          <p:nvSpPr>
            <p:cNvPr id="464" name="MODELS">
              <a:extLst>
                <a:ext uri="{FF2B5EF4-FFF2-40B4-BE49-F238E27FC236}">
                  <a16:creationId xmlns:a16="http://schemas.microsoft.com/office/drawing/2014/main" id="{54C04E50-F14A-44E8-888D-4DBADBE39DF6}"/>
                </a:ext>
              </a:extLst>
            </p:cNvPr>
            <p:cNvSpPr txBox="1"/>
            <p:nvPr/>
          </p:nvSpPr>
          <p:spPr>
            <a:xfrm>
              <a:off x="4512146" y="4396305"/>
              <a:ext cx="537246" cy="138499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="http://schemas.openxmlformats.org/officeDocument/2006/math" xmlns:a14="http://schemas.microsoft.com/office/drawing/2010/main" xmlns:ma14="http://schemas.microsoft.com/office/mac/drawingml/2011/main" xmlns="" val="1"/>
              </a:ext>
            </a:extLst>
          </p:spPr>
          <p:txBody>
            <a:bodyPr wrap="square" lIns="0" tIns="0" rIns="0" bIns="0" anchor="ctr">
              <a:spAutoFit/>
            </a:bodyPr>
            <a:lstStyle>
              <a:lvl1pPr>
                <a:defRPr sz="800" b="0">
                  <a:solidFill>
                    <a:srgbClr val="2F7082"/>
                  </a:solidFill>
                  <a:latin typeface="Avenir Next Demi Bold"/>
                  <a:ea typeface="Avenir Next Demi Bold"/>
                  <a:cs typeface="Avenir Next Demi Bold"/>
                  <a:sym typeface="Avenir Next Demi Bold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rgbClr val="363636"/>
                  </a:solidFill>
                  <a:effectLst/>
                  <a:uLnTx/>
                  <a:uFillTx/>
                  <a:latin typeface="Open Sans"/>
                  <a:sym typeface="Avenir Next Demi Bold"/>
                </a:rPr>
                <a:t>insurance</a:t>
              </a:r>
            </a:p>
          </p:txBody>
        </p:sp>
        <p:sp>
          <p:nvSpPr>
            <p:cNvPr id="465" name="Flowchart: Magnetic Disk 141">
              <a:extLst>
                <a:ext uri="{FF2B5EF4-FFF2-40B4-BE49-F238E27FC236}">
                  <a16:creationId xmlns:a16="http://schemas.microsoft.com/office/drawing/2014/main" id="{2B6C0BA3-C83B-405D-91FD-0777A1B9B04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768447" y="4602539"/>
              <a:ext cx="158293" cy="174544"/>
            </a:xfrm>
            <a:prstGeom prst="flowChartMagneticDisk">
              <a:avLst/>
            </a:prstGeom>
            <a:solidFill>
              <a:srgbClr val="FFFFFF"/>
            </a:solidFill>
            <a:ln w="9525" cap="flat" cmpd="sng" algn="ctr">
              <a:solidFill>
                <a:srgbClr val="6D6E7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0" cap="none" spc="0" normalizeH="0" baseline="0" noProof="0">
                <a:ln>
                  <a:noFill/>
                </a:ln>
                <a:solidFill>
                  <a:srgbClr val="292B2C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  <p:sp>
          <p:nvSpPr>
            <p:cNvPr id="466" name="MODELS">
              <a:extLst>
                <a:ext uri="{FF2B5EF4-FFF2-40B4-BE49-F238E27FC236}">
                  <a16:creationId xmlns:a16="http://schemas.microsoft.com/office/drawing/2014/main" id="{124CC24F-AB7C-4302-9660-F0687F19491B}"/>
                </a:ext>
              </a:extLst>
            </p:cNvPr>
            <p:cNvSpPr txBox="1"/>
            <p:nvPr/>
          </p:nvSpPr>
          <p:spPr>
            <a:xfrm>
              <a:off x="6636150" y="4824272"/>
              <a:ext cx="438485" cy="138499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="http://schemas.openxmlformats.org/officeDocument/2006/math" xmlns:a14="http://schemas.microsoft.com/office/drawing/2010/main" xmlns:ma14="http://schemas.microsoft.com/office/mac/drawingml/2011/main" xmlns="" val="1"/>
              </a:ext>
            </a:extLst>
          </p:spPr>
          <p:txBody>
            <a:bodyPr wrap="square" lIns="0" tIns="0" rIns="0" bIns="0" anchor="ctr">
              <a:spAutoFit/>
            </a:bodyPr>
            <a:lstStyle>
              <a:lvl1pPr>
                <a:defRPr sz="800" b="0">
                  <a:solidFill>
                    <a:srgbClr val="2F7082"/>
                  </a:solidFill>
                  <a:latin typeface="Avenir Next Demi Bold"/>
                  <a:ea typeface="Avenir Next Demi Bold"/>
                  <a:cs typeface="Avenir Next Demi Bold"/>
                  <a:sym typeface="Avenir Next Demi Bold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rgbClr val="363636"/>
                  </a:solidFill>
                  <a:effectLst/>
                  <a:uLnTx/>
                  <a:uFillTx/>
                  <a:latin typeface="Open Sans"/>
                  <a:sym typeface="Avenir Next Demi Bold"/>
                </a:rPr>
                <a:t>devices</a:t>
              </a:r>
            </a:p>
          </p:txBody>
        </p:sp>
        <p:sp>
          <p:nvSpPr>
            <p:cNvPr id="467" name="Flowchart: Magnetic Disk 143">
              <a:extLst>
                <a:ext uri="{FF2B5EF4-FFF2-40B4-BE49-F238E27FC236}">
                  <a16:creationId xmlns:a16="http://schemas.microsoft.com/office/drawing/2014/main" id="{6B14C73A-F4C5-462D-9147-6BAAE231BAD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302305" y="4189554"/>
              <a:ext cx="158293" cy="174544"/>
            </a:xfrm>
            <a:prstGeom prst="flowChartMagneticDisk">
              <a:avLst/>
            </a:prstGeom>
            <a:solidFill>
              <a:srgbClr val="FFFFFF"/>
            </a:solidFill>
            <a:ln w="9525" cap="flat" cmpd="sng" algn="ctr">
              <a:solidFill>
                <a:srgbClr val="6D6E7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0" cap="none" spc="0" normalizeH="0" baseline="0" noProof="0">
                <a:ln>
                  <a:noFill/>
                </a:ln>
                <a:solidFill>
                  <a:srgbClr val="292B2C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  <p:sp>
          <p:nvSpPr>
            <p:cNvPr id="468" name="MODELS">
              <a:extLst>
                <a:ext uri="{FF2B5EF4-FFF2-40B4-BE49-F238E27FC236}">
                  <a16:creationId xmlns:a16="http://schemas.microsoft.com/office/drawing/2014/main" id="{F78B6293-8981-4A99-9665-55216C47AB50}"/>
                </a:ext>
              </a:extLst>
            </p:cNvPr>
            <p:cNvSpPr txBox="1"/>
            <p:nvPr/>
          </p:nvSpPr>
          <p:spPr>
            <a:xfrm>
              <a:off x="7089531" y="4409644"/>
              <a:ext cx="593451" cy="138499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="http://schemas.openxmlformats.org/officeDocument/2006/math" xmlns:a14="http://schemas.microsoft.com/office/drawing/2010/main" xmlns:ma14="http://schemas.microsoft.com/office/mac/drawingml/2011/main" xmlns="" val="1"/>
              </a:ext>
            </a:extLst>
          </p:spPr>
          <p:txBody>
            <a:bodyPr wrap="square" lIns="0" tIns="0" rIns="0" bIns="0" anchor="ctr">
              <a:spAutoFit/>
            </a:bodyPr>
            <a:lstStyle>
              <a:lvl1pPr>
                <a:defRPr sz="800" b="0">
                  <a:solidFill>
                    <a:srgbClr val="2F7082"/>
                  </a:solidFill>
                  <a:latin typeface="Avenir Next Demi Bold"/>
                  <a:ea typeface="Avenir Next Demi Bold"/>
                  <a:cs typeface="Avenir Next Demi Bold"/>
                  <a:sym typeface="Avenir Next Demi Bold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rgbClr val="363636"/>
                  </a:solidFill>
                  <a:effectLst/>
                  <a:uLnTx/>
                  <a:uFillTx/>
                  <a:latin typeface="Open Sans"/>
                  <a:sym typeface="Avenir Next Demi Bold"/>
                </a:rPr>
                <a:t>behavioral</a:t>
              </a:r>
            </a:p>
          </p:txBody>
        </p:sp>
        <p:sp>
          <p:nvSpPr>
            <p:cNvPr id="469" name="Flowchart: Magnetic Disk 143">
              <a:extLst>
                <a:ext uri="{FF2B5EF4-FFF2-40B4-BE49-F238E27FC236}">
                  <a16:creationId xmlns:a16="http://schemas.microsoft.com/office/drawing/2014/main" id="{CF14FA70-2DFF-42EC-9EFE-95A794FC9E5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550444" y="3650590"/>
              <a:ext cx="158293" cy="174544"/>
            </a:xfrm>
            <a:prstGeom prst="flowChartMagneticDisk">
              <a:avLst/>
            </a:prstGeom>
            <a:solidFill>
              <a:srgbClr val="FFFFFF"/>
            </a:solidFill>
            <a:ln w="9525" cap="flat" cmpd="sng" algn="ctr">
              <a:solidFill>
                <a:srgbClr val="6D6E7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0" cap="none" spc="0" normalizeH="0" baseline="0" noProof="0">
                <a:ln>
                  <a:noFill/>
                </a:ln>
                <a:solidFill>
                  <a:srgbClr val="292B2C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  <p:sp>
          <p:nvSpPr>
            <p:cNvPr id="470" name="MODELS">
              <a:extLst>
                <a:ext uri="{FF2B5EF4-FFF2-40B4-BE49-F238E27FC236}">
                  <a16:creationId xmlns:a16="http://schemas.microsoft.com/office/drawing/2014/main" id="{BB320950-9F08-450D-BC7E-465C8BD4BBE5}"/>
                </a:ext>
              </a:extLst>
            </p:cNvPr>
            <p:cNvSpPr txBox="1"/>
            <p:nvPr/>
          </p:nvSpPr>
          <p:spPr>
            <a:xfrm>
              <a:off x="7337670" y="3870680"/>
              <a:ext cx="593451" cy="138499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="http://schemas.openxmlformats.org/officeDocument/2006/math" xmlns:a14="http://schemas.microsoft.com/office/drawing/2010/main" xmlns:ma14="http://schemas.microsoft.com/office/mac/drawingml/2011/main" xmlns="" val="1"/>
              </a:ext>
            </a:extLst>
          </p:spPr>
          <p:txBody>
            <a:bodyPr wrap="square" lIns="0" tIns="0" rIns="0" bIns="0" anchor="ctr">
              <a:spAutoFit/>
            </a:bodyPr>
            <a:lstStyle>
              <a:lvl1pPr>
                <a:defRPr sz="800" b="0">
                  <a:solidFill>
                    <a:srgbClr val="2F7082"/>
                  </a:solidFill>
                  <a:latin typeface="Avenir Next Demi Bold"/>
                  <a:ea typeface="Avenir Next Demi Bold"/>
                  <a:cs typeface="Avenir Next Demi Bold"/>
                  <a:sym typeface="Avenir Next Demi Bold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rgbClr val="363636"/>
                  </a:solidFill>
                  <a:effectLst/>
                  <a:uLnTx/>
                  <a:uFillTx/>
                  <a:latin typeface="Open Sans"/>
                  <a:sym typeface="Avenir Next Demi Bold"/>
                </a:rPr>
                <a:t>experience</a:t>
              </a:r>
            </a:p>
          </p:txBody>
        </p:sp>
        <p:sp>
          <p:nvSpPr>
            <p:cNvPr id="471" name="Flowchart: Magnetic Disk 143">
              <a:extLst>
                <a:ext uri="{FF2B5EF4-FFF2-40B4-BE49-F238E27FC236}">
                  <a16:creationId xmlns:a16="http://schemas.microsoft.com/office/drawing/2014/main" id="{8F43D138-9240-48C5-A50C-F0D70013804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012278" y="4658554"/>
              <a:ext cx="158293" cy="174544"/>
            </a:xfrm>
            <a:prstGeom prst="flowChartMagneticDisk">
              <a:avLst/>
            </a:prstGeom>
            <a:solidFill>
              <a:srgbClr val="FFFFFF"/>
            </a:solidFill>
            <a:ln w="9525" cap="flat" cmpd="sng" algn="ctr">
              <a:solidFill>
                <a:srgbClr val="6D6E7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0" cap="none" spc="0" normalizeH="0" baseline="0" noProof="0">
                <a:ln>
                  <a:noFill/>
                </a:ln>
                <a:solidFill>
                  <a:srgbClr val="292B2C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  <p:sp>
          <p:nvSpPr>
            <p:cNvPr id="472" name="MODELS">
              <a:extLst>
                <a:ext uri="{FF2B5EF4-FFF2-40B4-BE49-F238E27FC236}">
                  <a16:creationId xmlns:a16="http://schemas.microsoft.com/office/drawing/2014/main" id="{497FC408-11EF-4DD1-8590-5128A995380A}"/>
                </a:ext>
              </a:extLst>
            </p:cNvPr>
            <p:cNvSpPr txBox="1"/>
            <p:nvPr/>
          </p:nvSpPr>
          <p:spPr>
            <a:xfrm>
              <a:off x="5755231" y="4882987"/>
              <a:ext cx="657352" cy="138499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="http://schemas.openxmlformats.org/officeDocument/2006/math" xmlns:a14="http://schemas.microsoft.com/office/drawing/2010/main" xmlns:ma14="http://schemas.microsoft.com/office/mac/drawingml/2011/main" xmlns="" val="1"/>
              </a:ext>
            </a:extLst>
          </p:spPr>
          <p:txBody>
            <a:bodyPr wrap="square" lIns="0" tIns="0" rIns="0" bIns="0" anchor="ctr">
              <a:spAutoFit/>
            </a:bodyPr>
            <a:lstStyle>
              <a:lvl1pPr>
                <a:defRPr sz="800" b="0">
                  <a:solidFill>
                    <a:srgbClr val="2F7082"/>
                  </a:solidFill>
                  <a:latin typeface="Avenir Next Demi Bold"/>
                  <a:ea typeface="Avenir Next Demi Bold"/>
                  <a:cs typeface="Avenir Next Demi Bold"/>
                  <a:sym typeface="Avenir Next Demi Bold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rgbClr val="363636"/>
                  </a:solidFill>
                  <a:effectLst/>
                  <a:uLnTx/>
                  <a:uFillTx/>
                  <a:latin typeface="Open Sans"/>
                  <a:sym typeface="Avenir Next Demi Bold"/>
                </a:rPr>
                <a:t>operational</a:t>
              </a:r>
            </a:p>
          </p:txBody>
        </p:sp>
      </p:grpSp>
      <p:grpSp>
        <p:nvGrpSpPr>
          <p:cNvPr id="489" name="Group 488">
            <a:extLst>
              <a:ext uri="{FF2B5EF4-FFF2-40B4-BE49-F238E27FC236}">
                <a16:creationId xmlns:a16="http://schemas.microsoft.com/office/drawing/2014/main" id="{C9CDEB42-4253-4002-B1B1-66F72B34B13D}"/>
              </a:ext>
            </a:extLst>
          </p:cNvPr>
          <p:cNvGrpSpPr/>
          <p:nvPr/>
        </p:nvGrpSpPr>
        <p:grpSpPr>
          <a:xfrm>
            <a:off x="3908472" y="1579440"/>
            <a:ext cx="4320000" cy="3600000"/>
            <a:chOff x="2530098" y="1691125"/>
            <a:chExt cx="4320000" cy="3600000"/>
          </a:xfrm>
        </p:grpSpPr>
        <p:grpSp>
          <p:nvGrpSpPr>
            <p:cNvPr id="490" name="Group 489">
              <a:extLst>
                <a:ext uri="{FF2B5EF4-FFF2-40B4-BE49-F238E27FC236}">
                  <a16:creationId xmlns:a16="http://schemas.microsoft.com/office/drawing/2014/main" id="{48B2D1E3-8B41-491E-87E0-4E6B26ACF3E7}"/>
                </a:ext>
              </a:extLst>
            </p:cNvPr>
            <p:cNvGrpSpPr/>
            <p:nvPr/>
          </p:nvGrpSpPr>
          <p:grpSpPr>
            <a:xfrm>
              <a:off x="2530098" y="1691125"/>
              <a:ext cx="4320000" cy="3600000"/>
              <a:chOff x="2530102" y="1691125"/>
              <a:chExt cx="4320000" cy="3600000"/>
            </a:xfrm>
          </p:grpSpPr>
          <p:sp>
            <p:nvSpPr>
              <p:cNvPr id="497" name="Pie 32">
                <a:extLst>
                  <a:ext uri="{FF2B5EF4-FFF2-40B4-BE49-F238E27FC236}">
                    <a16:creationId xmlns:a16="http://schemas.microsoft.com/office/drawing/2014/main" id="{FDF602D9-D118-4A39-9B60-AD5EA881C9AE}"/>
                  </a:ext>
                </a:extLst>
              </p:cNvPr>
              <p:cNvSpPr>
                <a:spLocks/>
              </p:cNvSpPr>
              <p:nvPr/>
            </p:nvSpPr>
            <p:spPr>
              <a:xfrm flipV="1">
                <a:off x="2530102" y="1691125"/>
                <a:ext cx="4320000" cy="3600000"/>
              </a:xfrm>
              <a:prstGeom prst="pie">
                <a:avLst>
                  <a:gd name="adj1" fmla="val 0"/>
                  <a:gd name="adj2" fmla="val 10811851"/>
                </a:avLst>
              </a:prstGeom>
              <a:gradFill>
                <a:gsLst>
                  <a:gs pos="0">
                    <a:srgbClr val="F15A22">
                      <a:lumMod val="0"/>
                      <a:lumOff val="100000"/>
                    </a:srgbClr>
                  </a:gs>
                  <a:gs pos="35000">
                    <a:srgbClr val="F15A22">
                      <a:lumMod val="0"/>
                      <a:lumOff val="100000"/>
                    </a:srgbClr>
                  </a:gs>
                  <a:gs pos="100000">
                    <a:srgbClr val="F15A22">
                      <a:lumMod val="100000"/>
                    </a:srgbClr>
                  </a:gs>
                </a:gsLst>
                <a:path path="circle">
                  <a:fillToRect l="50000" t="-80000" r="50000" b="180000"/>
                </a:path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292B2C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  <p:sp>
            <p:nvSpPr>
              <p:cNvPr id="498" name="TextBox 497">
                <a:extLst>
                  <a:ext uri="{FF2B5EF4-FFF2-40B4-BE49-F238E27FC236}">
                    <a16:creationId xmlns:a16="http://schemas.microsoft.com/office/drawing/2014/main" id="{B6509C6C-C6AE-44AD-A301-FA396897189A}"/>
                  </a:ext>
                </a:extLst>
              </p:cNvPr>
              <p:cNvSpPr txBox="1"/>
              <p:nvPr/>
            </p:nvSpPr>
            <p:spPr>
              <a:xfrm>
                <a:off x="3798679" y="1896115"/>
                <a:ext cx="1800869" cy="973074"/>
              </a:xfrm>
              <a:prstGeom prst="rect">
                <a:avLst/>
              </a:prstGeom>
              <a:noFill/>
            </p:spPr>
            <p:txBody>
              <a:bodyPr wrap="square" rtlCol="0">
                <a:prstTxWarp prst="textArchUp">
                  <a:avLst>
                    <a:gd name="adj" fmla="val 13156035"/>
                  </a:avLst>
                </a:prstTxWarp>
                <a:spAutoFit/>
              </a:bodyPr>
              <a:lstStyle/>
              <a:p>
                <a:pPr marL="0" marR="0" lvl="0" indent="0" algn="ctr" defTabSz="92186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55" b="1" i="0" u="none" strike="noStrike" kern="0" cap="none" spc="508" normalizeH="0" baseline="0" noProof="0">
                    <a:ln>
                      <a:noFill/>
                    </a:ln>
                    <a:solidFill>
                      <a:srgbClr val="00195A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WELLNESS</a:t>
                </a:r>
                <a:endParaRPr kumimoji="0" lang="en-IN" sz="1355" b="1" i="0" u="none" strike="noStrike" kern="0" cap="none" spc="508" normalizeH="0" baseline="0" noProof="0">
                  <a:ln>
                    <a:noFill/>
                  </a:ln>
                  <a:solidFill>
                    <a:srgbClr val="00195A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499" name="Picture 498">
                <a:extLst>
                  <a:ext uri="{FF2B5EF4-FFF2-40B4-BE49-F238E27FC236}">
                    <a16:creationId xmlns:a16="http://schemas.microsoft.com/office/drawing/2014/main" id="{2A665DEA-45B3-4A0A-8BDD-27E6EA948FA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9"/>
              <a:stretch>
                <a:fillRect/>
              </a:stretch>
            </p:blipFill>
            <p:spPr>
              <a:xfrm>
                <a:off x="4231856" y="2075155"/>
                <a:ext cx="934513" cy="465940"/>
              </a:xfrm>
              <a:prstGeom prst="rect">
                <a:avLst/>
              </a:prstGeom>
            </p:spPr>
          </p:pic>
          <p:pic>
            <p:nvPicPr>
              <p:cNvPr id="500" name="Picture 499">
                <a:extLst>
                  <a:ext uri="{FF2B5EF4-FFF2-40B4-BE49-F238E27FC236}">
                    <a16:creationId xmlns:a16="http://schemas.microsoft.com/office/drawing/2014/main" id="{BAED2696-C60D-44D0-A091-86CFA2AE79C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0"/>
              <a:stretch>
                <a:fillRect/>
              </a:stretch>
            </p:blipFill>
            <p:spPr>
              <a:xfrm>
                <a:off x="5456744" y="2425975"/>
                <a:ext cx="1333335" cy="1080000"/>
              </a:xfrm>
              <a:prstGeom prst="rect">
                <a:avLst/>
              </a:prstGeom>
            </p:spPr>
          </p:pic>
          <p:grpSp>
            <p:nvGrpSpPr>
              <p:cNvPr id="501" name="Group 500">
                <a:extLst>
                  <a:ext uri="{FF2B5EF4-FFF2-40B4-BE49-F238E27FC236}">
                    <a16:creationId xmlns:a16="http://schemas.microsoft.com/office/drawing/2014/main" id="{ABF61F63-9476-4A3E-807D-688A1F56CC12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3391519" y="2221714"/>
                <a:ext cx="657608" cy="576000"/>
                <a:chOff x="8436704" y="4249224"/>
                <a:chExt cx="2877036" cy="2520000"/>
              </a:xfrm>
            </p:grpSpPr>
            <p:pic>
              <p:nvPicPr>
                <p:cNvPr id="507" name="Picture 506">
                  <a:extLst>
                    <a:ext uri="{FF2B5EF4-FFF2-40B4-BE49-F238E27FC236}">
                      <a16:creationId xmlns:a16="http://schemas.microsoft.com/office/drawing/2014/main" id="{F92A1B67-6887-4ABA-8475-52968263937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7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436704" y="4249224"/>
                  <a:ext cx="2877036" cy="2520000"/>
                </a:xfrm>
                <a:prstGeom prst="rect">
                  <a:avLst/>
                </a:prstGeom>
              </p:spPr>
            </p:pic>
            <p:pic>
              <p:nvPicPr>
                <p:cNvPr id="508" name="Picture 507">
                  <a:extLst>
                    <a:ext uri="{FF2B5EF4-FFF2-40B4-BE49-F238E27FC236}">
                      <a16:creationId xmlns:a16="http://schemas.microsoft.com/office/drawing/2014/main" id="{F9640136-B838-48D4-AD6B-C267C09DF64F}"/>
                    </a:ext>
                  </a:extLst>
                </p:cNvPr>
                <p:cNvPicPr>
                  <a:picLocks/>
                </p:cNvPicPr>
                <p:nvPr/>
              </p:nvPicPr>
              <p:blipFill>
                <a:blip r:embed="rId28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574773" y="4387633"/>
                  <a:ext cx="2612068" cy="1512000"/>
                </a:xfrm>
                <a:prstGeom prst="rect">
                  <a:avLst/>
                </a:prstGeom>
              </p:spPr>
            </p:pic>
          </p:grpSp>
          <p:grpSp>
            <p:nvGrpSpPr>
              <p:cNvPr id="502" name="Group 501">
                <a:extLst>
                  <a:ext uri="{FF2B5EF4-FFF2-40B4-BE49-F238E27FC236}">
                    <a16:creationId xmlns:a16="http://schemas.microsoft.com/office/drawing/2014/main" id="{0CA0B45C-A704-4185-B9E0-F0F57B6F0C11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3123092" y="2801147"/>
                <a:ext cx="371630" cy="612000"/>
                <a:chOff x="4717054" y="2808601"/>
                <a:chExt cx="437213" cy="720000"/>
              </a:xfrm>
            </p:grpSpPr>
            <p:grpSp>
              <p:nvGrpSpPr>
                <p:cNvPr id="503" name="Group 502">
                  <a:extLst>
                    <a:ext uri="{FF2B5EF4-FFF2-40B4-BE49-F238E27FC236}">
                      <a16:creationId xmlns:a16="http://schemas.microsoft.com/office/drawing/2014/main" id="{75EC7DFE-0832-4DA3-A882-A18C974162E1}"/>
                    </a:ext>
                  </a:extLst>
                </p:cNvPr>
                <p:cNvGrpSpPr/>
                <p:nvPr/>
              </p:nvGrpSpPr>
              <p:grpSpPr>
                <a:xfrm>
                  <a:off x="4761969" y="2849225"/>
                  <a:ext cx="343160" cy="648000"/>
                  <a:chOff x="4761969" y="2849225"/>
                  <a:chExt cx="343160" cy="648000"/>
                </a:xfrm>
              </p:grpSpPr>
              <p:pic>
                <p:nvPicPr>
                  <p:cNvPr id="505" name="Picture 504">
                    <a:extLst>
                      <a:ext uri="{FF2B5EF4-FFF2-40B4-BE49-F238E27FC236}">
                        <a16:creationId xmlns:a16="http://schemas.microsoft.com/office/drawing/2014/main" id="{8326081A-AB00-4F0B-942B-3F7471A1AB4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1"/>
                  <a:stretch>
                    <a:fillRect/>
                  </a:stretch>
                </p:blipFill>
                <p:spPr>
                  <a:xfrm>
                    <a:off x="4761969" y="2849225"/>
                    <a:ext cx="343160" cy="648000"/>
                  </a:xfrm>
                  <a:prstGeom prst="roundRect">
                    <a:avLst>
                      <a:gd name="adj" fmla="val 7490"/>
                    </a:avLst>
                  </a:prstGeom>
                </p:spPr>
              </p:pic>
              <p:pic>
                <p:nvPicPr>
                  <p:cNvPr id="506" name="Picture 505">
                    <a:extLst>
                      <a:ext uri="{FF2B5EF4-FFF2-40B4-BE49-F238E27FC236}">
                        <a16:creationId xmlns:a16="http://schemas.microsoft.com/office/drawing/2014/main" id="{E00836D8-45D7-4201-9CE9-D37BA1A00AE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52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 l="4968" t="25143" r="9431" b="14192"/>
                  <a:stretch/>
                </p:blipFill>
                <p:spPr>
                  <a:xfrm>
                    <a:off x="4781719" y="2953005"/>
                    <a:ext cx="308458" cy="468000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504" name="Group" descr="Group">
                  <a:extLst>
                    <a:ext uri="{FF2B5EF4-FFF2-40B4-BE49-F238E27FC236}">
                      <a16:creationId xmlns:a16="http://schemas.microsoft.com/office/drawing/2014/main" id="{62FDA5E4-4A91-460D-9D0C-24B55715B6B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2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717054" y="2808601"/>
                  <a:ext cx="437213" cy="720000"/>
                </a:xfrm>
                <a:prstGeom prst="rect">
                  <a:avLst/>
                </a:prstGeom>
                <a:ln w="12700">
                  <a:miter lim="400000"/>
                </a:ln>
              </p:spPr>
            </p:pic>
          </p:grpSp>
        </p:grpSp>
        <p:grpSp>
          <p:nvGrpSpPr>
            <p:cNvPr id="491" name="Group 490">
              <a:extLst>
                <a:ext uri="{FF2B5EF4-FFF2-40B4-BE49-F238E27FC236}">
                  <a16:creationId xmlns:a16="http://schemas.microsoft.com/office/drawing/2014/main" id="{A64D21AB-FFC5-4131-93B2-DB6500D450D0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934830" y="2617490"/>
              <a:ext cx="371630" cy="612000"/>
              <a:chOff x="4340082" y="2617490"/>
              <a:chExt cx="437213" cy="720000"/>
            </a:xfrm>
          </p:grpSpPr>
          <p:grpSp>
            <p:nvGrpSpPr>
              <p:cNvPr id="492" name="Group 491">
                <a:extLst>
                  <a:ext uri="{FF2B5EF4-FFF2-40B4-BE49-F238E27FC236}">
                    <a16:creationId xmlns:a16="http://schemas.microsoft.com/office/drawing/2014/main" id="{3A64C633-587D-4480-A606-E356681DB9A7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4390193" y="2657120"/>
                <a:ext cx="343160" cy="648000"/>
                <a:chOff x="3538345" y="2525776"/>
                <a:chExt cx="498728" cy="991335"/>
              </a:xfrm>
            </p:grpSpPr>
            <p:pic>
              <p:nvPicPr>
                <p:cNvPr id="494" name="Picture 493">
                  <a:extLst>
                    <a:ext uri="{FF2B5EF4-FFF2-40B4-BE49-F238E27FC236}">
                      <a16:creationId xmlns:a16="http://schemas.microsoft.com/office/drawing/2014/main" id="{7BA87E4E-D99D-421A-A128-17EFAE3D4C5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1"/>
                <a:stretch>
                  <a:fillRect/>
                </a:stretch>
              </p:blipFill>
              <p:spPr>
                <a:xfrm>
                  <a:off x="3538345" y="2525776"/>
                  <a:ext cx="498728" cy="991335"/>
                </a:xfrm>
                <a:prstGeom prst="roundRect">
                  <a:avLst>
                    <a:gd name="adj" fmla="val 7490"/>
                  </a:avLst>
                </a:prstGeom>
              </p:spPr>
            </p:pic>
            <p:pic>
              <p:nvPicPr>
                <p:cNvPr id="495" name="Picture 494">
                  <a:extLst>
                    <a:ext uri="{FF2B5EF4-FFF2-40B4-BE49-F238E27FC236}">
                      <a16:creationId xmlns:a16="http://schemas.microsoft.com/office/drawing/2014/main" id="{181DEEFE-AF32-4516-A6AD-28B3054BBF7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3"/>
                <a:stretch>
                  <a:fillRect/>
                </a:stretch>
              </p:blipFill>
              <p:spPr>
                <a:xfrm>
                  <a:off x="3579626" y="3060678"/>
                  <a:ext cx="431255" cy="324000"/>
                </a:xfrm>
                <a:prstGeom prst="rect">
                  <a:avLst/>
                </a:prstGeom>
              </p:spPr>
            </p:pic>
            <p:pic>
              <p:nvPicPr>
                <p:cNvPr id="496" name="Picture 495">
                  <a:extLst>
                    <a:ext uri="{FF2B5EF4-FFF2-40B4-BE49-F238E27FC236}">
                      <a16:creationId xmlns:a16="http://schemas.microsoft.com/office/drawing/2014/main" id="{663CBBA0-24E2-4B14-9E7A-A38DA590C28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54"/>
                <a:srcRect l="2710" t="56356" r="50066"/>
                <a:stretch/>
              </p:blipFill>
              <p:spPr>
                <a:xfrm>
                  <a:off x="3559841" y="2670834"/>
                  <a:ext cx="454235" cy="396000"/>
                </a:xfrm>
                <a:prstGeom prst="rect">
                  <a:avLst/>
                </a:prstGeom>
              </p:spPr>
            </p:pic>
          </p:grpSp>
          <p:pic>
            <p:nvPicPr>
              <p:cNvPr id="493" name="Group" descr="Group">
                <a:extLst>
                  <a:ext uri="{FF2B5EF4-FFF2-40B4-BE49-F238E27FC236}">
                    <a16:creationId xmlns:a16="http://schemas.microsoft.com/office/drawing/2014/main" id="{5763689D-60FD-44F5-9B18-0C531B0FFF9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340082" y="2617490"/>
                <a:ext cx="437213" cy="720000"/>
              </a:xfrm>
              <a:prstGeom prst="rect">
                <a:avLst/>
              </a:prstGeom>
              <a:ln w="12700">
                <a:miter lim="400000"/>
              </a:ln>
            </p:spPr>
          </p:pic>
        </p:grpSp>
      </p:grpSp>
      <p:grpSp>
        <p:nvGrpSpPr>
          <p:cNvPr id="509" name="Group 508">
            <a:extLst>
              <a:ext uri="{FF2B5EF4-FFF2-40B4-BE49-F238E27FC236}">
                <a16:creationId xmlns:a16="http://schemas.microsoft.com/office/drawing/2014/main" id="{7A379EF3-AC5D-4B73-9162-2CFA6B40F843}"/>
              </a:ext>
            </a:extLst>
          </p:cNvPr>
          <p:cNvGrpSpPr/>
          <p:nvPr/>
        </p:nvGrpSpPr>
        <p:grpSpPr>
          <a:xfrm>
            <a:off x="5123218" y="2450479"/>
            <a:ext cx="1891806" cy="1929620"/>
            <a:chOff x="6746513" y="877612"/>
            <a:chExt cx="2234449" cy="2279111"/>
          </a:xfrm>
        </p:grpSpPr>
        <p:sp>
          <p:nvSpPr>
            <p:cNvPr id="510" name="Oval 509">
              <a:extLst>
                <a:ext uri="{FF2B5EF4-FFF2-40B4-BE49-F238E27FC236}">
                  <a16:creationId xmlns:a16="http://schemas.microsoft.com/office/drawing/2014/main" id="{0DBD0479-1B91-42E4-AB8F-7F4BCBFBFFBB}"/>
                </a:ext>
              </a:extLst>
            </p:cNvPr>
            <p:cNvSpPr/>
            <p:nvPr/>
          </p:nvSpPr>
          <p:spPr bwMode="gray">
            <a:xfrm>
              <a:off x="6746513" y="877612"/>
              <a:ext cx="2234449" cy="2234449"/>
            </a:xfrm>
            <a:prstGeom prst="ellipse">
              <a:avLst/>
            </a:prstGeom>
            <a:solidFill>
              <a:srgbClr val="FFFFFF">
                <a:alpha val="40000"/>
              </a:srgbClr>
            </a:solidFill>
            <a:ln w="25400" algn="ctr">
              <a:noFill/>
              <a:miter lim="800000"/>
              <a:headEnd/>
              <a:tailEnd/>
            </a:ln>
          </p:spPr>
          <p:txBody>
            <a:bodyPr lIns="76199" tIns="60959" rIns="76199" bIns="60959" rtlCol="0" anchor="ctr"/>
            <a:lstStyle/>
            <a:p>
              <a:pPr marL="0" marR="0" lvl="0" indent="0" algn="ctr" defTabSz="774222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>
                  <a:srgbClr val="F0AB00"/>
                </a:buClr>
                <a:buSzPct val="80000"/>
                <a:buFontTx/>
                <a:buNone/>
                <a:tabLst/>
                <a:defRPr/>
              </a:pPr>
              <a:r>
                <a:rPr kumimoji="0" lang="en-US" sz="1524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 Unicode MS" pitchFamily="34" charset="-128"/>
                  <a:cs typeface="Arial Unicode MS" pitchFamily="34" charset="-128"/>
                </a:rPr>
                <a:t>.</a:t>
              </a:r>
            </a:p>
          </p:txBody>
        </p:sp>
        <p:grpSp>
          <p:nvGrpSpPr>
            <p:cNvPr id="511" name="Group 510">
              <a:extLst>
                <a:ext uri="{FF2B5EF4-FFF2-40B4-BE49-F238E27FC236}">
                  <a16:creationId xmlns:a16="http://schemas.microsoft.com/office/drawing/2014/main" id="{48B27E4C-AA88-4079-9BE0-CCB3C0890DF6}"/>
                </a:ext>
              </a:extLst>
            </p:cNvPr>
            <p:cNvGrpSpPr/>
            <p:nvPr/>
          </p:nvGrpSpPr>
          <p:grpSpPr>
            <a:xfrm>
              <a:off x="6973875" y="1105247"/>
              <a:ext cx="1778207" cy="1779179"/>
              <a:chOff x="8676928" y="2202181"/>
              <a:chExt cx="2484426" cy="2485784"/>
            </a:xfrm>
          </p:grpSpPr>
          <p:grpSp>
            <p:nvGrpSpPr>
              <p:cNvPr id="514" name="Group 513">
                <a:extLst>
                  <a:ext uri="{FF2B5EF4-FFF2-40B4-BE49-F238E27FC236}">
                    <a16:creationId xmlns:a16="http://schemas.microsoft.com/office/drawing/2014/main" id="{A9A9FE47-E05A-44A0-B7E4-7D2A437D4E09}"/>
                  </a:ext>
                </a:extLst>
              </p:cNvPr>
              <p:cNvGrpSpPr/>
              <p:nvPr/>
            </p:nvGrpSpPr>
            <p:grpSpPr>
              <a:xfrm>
                <a:off x="8676928" y="2202181"/>
                <a:ext cx="2484426" cy="2485784"/>
                <a:chOff x="12495962" y="7189332"/>
                <a:chExt cx="3739260" cy="3915771"/>
              </a:xfrm>
            </p:grpSpPr>
            <p:sp>
              <p:nvSpPr>
                <p:cNvPr id="521" name="Freeform: Shape 285">
                  <a:extLst>
                    <a:ext uri="{FF2B5EF4-FFF2-40B4-BE49-F238E27FC236}">
                      <a16:creationId xmlns:a16="http://schemas.microsoft.com/office/drawing/2014/main" id="{B5D092D0-8AE6-4D16-B042-66047BB1AB17}"/>
                    </a:ext>
                  </a:extLst>
                </p:cNvPr>
                <p:cNvSpPr/>
                <p:nvPr/>
              </p:nvSpPr>
              <p:spPr>
                <a:xfrm>
                  <a:off x="14388362" y="9171060"/>
                  <a:ext cx="1846860" cy="1934043"/>
                </a:xfrm>
                <a:custGeom>
                  <a:avLst/>
                  <a:gdLst>
                    <a:gd name="connsiteX0" fmla="*/ 2020689 w 2020689"/>
                    <a:gd name="connsiteY0" fmla="*/ 0 h 2020691"/>
                    <a:gd name="connsiteX1" fmla="*/ 2011379 w 2020689"/>
                    <a:gd name="connsiteY1" fmla="*/ 184369 h 2020691"/>
                    <a:gd name="connsiteX2" fmla="*/ 184367 w 2020689"/>
                    <a:gd name="connsiteY2" fmla="*/ 2011381 h 2020691"/>
                    <a:gd name="connsiteX3" fmla="*/ 0 w 2020689"/>
                    <a:gd name="connsiteY3" fmla="*/ 2020691 h 2020691"/>
                    <a:gd name="connsiteX4" fmla="*/ 0 w 2020689"/>
                    <a:gd name="connsiteY4" fmla="*/ 1488270 h 2020691"/>
                    <a:gd name="connsiteX5" fmla="*/ 129931 w 2020689"/>
                    <a:gd name="connsiteY5" fmla="*/ 1481709 h 2020691"/>
                    <a:gd name="connsiteX6" fmla="*/ 1481709 w 2020689"/>
                    <a:gd name="connsiteY6" fmla="*/ 129931 h 2020691"/>
                    <a:gd name="connsiteX7" fmla="*/ 1488270 w 2020689"/>
                    <a:gd name="connsiteY7" fmla="*/ 0 h 2020691"/>
                    <a:gd name="connsiteX8" fmla="*/ 2020689 w 2020689"/>
                    <a:gd name="connsiteY8" fmla="*/ 0 h 20206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020689" h="2020691">
                      <a:moveTo>
                        <a:pt x="2020689" y="0"/>
                      </a:moveTo>
                      <a:lnTo>
                        <a:pt x="2011379" y="184369"/>
                      </a:lnTo>
                      <a:cubicBezTo>
                        <a:pt x="1913548" y="1147701"/>
                        <a:pt x="1147699" y="1913550"/>
                        <a:pt x="184367" y="2011381"/>
                      </a:cubicBezTo>
                      <a:lnTo>
                        <a:pt x="0" y="2020691"/>
                      </a:lnTo>
                      <a:lnTo>
                        <a:pt x="0" y="1488270"/>
                      </a:lnTo>
                      <a:lnTo>
                        <a:pt x="129931" y="1481709"/>
                      </a:lnTo>
                      <a:cubicBezTo>
                        <a:pt x="842685" y="1409325"/>
                        <a:pt x="1409325" y="842685"/>
                        <a:pt x="1481709" y="129931"/>
                      </a:cubicBezTo>
                      <a:lnTo>
                        <a:pt x="1488270" y="0"/>
                      </a:lnTo>
                      <a:lnTo>
                        <a:pt x="2020689" y="0"/>
                      </a:lnTo>
                      <a:close/>
                    </a:path>
                  </a:pathLst>
                </a:custGeom>
                <a:solidFill>
                  <a:srgbClr val="008FD3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2186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371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522" name="Freeform: Shape 286">
                  <a:extLst>
                    <a:ext uri="{FF2B5EF4-FFF2-40B4-BE49-F238E27FC236}">
                      <a16:creationId xmlns:a16="http://schemas.microsoft.com/office/drawing/2014/main" id="{D4260F1A-62FB-4F5D-AE11-9CA418F206A9}"/>
                    </a:ext>
                  </a:extLst>
                </p:cNvPr>
                <p:cNvSpPr/>
                <p:nvPr/>
              </p:nvSpPr>
              <p:spPr>
                <a:xfrm>
                  <a:off x="14388362" y="7189333"/>
                  <a:ext cx="1846860" cy="1934041"/>
                </a:xfrm>
                <a:custGeom>
                  <a:avLst/>
                  <a:gdLst>
                    <a:gd name="connsiteX0" fmla="*/ 2020689 w 2020689"/>
                    <a:gd name="connsiteY0" fmla="*/ 2020689 h 2020689"/>
                    <a:gd name="connsiteX1" fmla="*/ 1488270 w 2020689"/>
                    <a:gd name="connsiteY1" fmla="*/ 2020689 h 2020689"/>
                    <a:gd name="connsiteX2" fmla="*/ 1481709 w 2020689"/>
                    <a:gd name="connsiteY2" fmla="*/ 1890758 h 2020689"/>
                    <a:gd name="connsiteX3" fmla="*/ 129931 w 2020689"/>
                    <a:gd name="connsiteY3" fmla="*/ 538980 h 2020689"/>
                    <a:gd name="connsiteX4" fmla="*/ 0 w 2020689"/>
                    <a:gd name="connsiteY4" fmla="*/ 532419 h 2020689"/>
                    <a:gd name="connsiteX5" fmla="*/ 0 w 2020689"/>
                    <a:gd name="connsiteY5" fmla="*/ 0 h 2020689"/>
                    <a:gd name="connsiteX6" fmla="*/ 184367 w 2020689"/>
                    <a:gd name="connsiteY6" fmla="*/ 9310 h 2020689"/>
                    <a:gd name="connsiteX7" fmla="*/ 2011379 w 2020689"/>
                    <a:gd name="connsiteY7" fmla="*/ 1836322 h 2020689"/>
                    <a:gd name="connsiteX8" fmla="*/ 2020689 w 2020689"/>
                    <a:gd name="connsiteY8" fmla="*/ 2020689 h 20206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020689" h="2020689">
                      <a:moveTo>
                        <a:pt x="2020689" y="2020689"/>
                      </a:moveTo>
                      <a:lnTo>
                        <a:pt x="1488270" y="2020689"/>
                      </a:lnTo>
                      <a:lnTo>
                        <a:pt x="1481709" y="1890758"/>
                      </a:lnTo>
                      <a:cubicBezTo>
                        <a:pt x="1409325" y="1178004"/>
                        <a:pt x="842685" y="611364"/>
                        <a:pt x="129931" y="538980"/>
                      </a:cubicBezTo>
                      <a:lnTo>
                        <a:pt x="0" y="532419"/>
                      </a:lnTo>
                      <a:lnTo>
                        <a:pt x="0" y="0"/>
                      </a:lnTo>
                      <a:lnTo>
                        <a:pt x="184367" y="9310"/>
                      </a:lnTo>
                      <a:cubicBezTo>
                        <a:pt x="1147699" y="107141"/>
                        <a:pt x="1913548" y="872990"/>
                        <a:pt x="2011379" y="1836322"/>
                      </a:cubicBezTo>
                      <a:lnTo>
                        <a:pt x="2020689" y="2020689"/>
                      </a:lnTo>
                      <a:close/>
                    </a:path>
                  </a:pathLst>
                </a:custGeom>
                <a:solidFill>
                  <a:srgbClr val="008FD3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2186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371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523" name="Freeform: Shape 287">
                  <a:extLst>
                    <a:ext uri="{FF2B5EF4-FFF2-40B4-BE49-F238E27FC236}">
                      <a16:creationId xmlns:a16="http://schemas.microsoft.com/office/drawing/2014/main" id="{58F6D265-C2E0-400B-8D0A-78676185581C}"/>
                    </a:ext>
                  </a:extLst>
                </p:cNvPr>
                <p:cNvSpPr/>
                <p:nvPr/>
              </p:nvSpPr>
              <p:spPr>
                <a:xfrm>
                  <a:off x="12495962" y="7189332"/>
                  <a:ext cx="1846862" cy="1934041"/>
                </a:xfrm>
                <a:custGeom>
                  <a:avLst/>
                  <a:gdLst>
                    <a:gd name="connsiteX0" fmla="*/ 2020691 w 2020691"/>
                    <a:gd name="connsiteY0" fmla="*/ 0 h 2020689"/>
                    <a:gd name="connsiteX1" fmla="*/ 2020691 w 2020691"/>
                    <a:gd name="connsiteY1" fmla="*/ 532419 h 2020689"/>
                    <a:gd name="connsiteX2" fmla="*/ 1890760 w 2020691"/>
                    <a:gd name="connsiteY2" fmla="*/ 538980 h 2020689"/>
                    <a:gd name="connsiteX3" fmla="*/ 538982 w 2020691"/>
                    <a:gd name="connsiteY3" fmla="*/ 1890758 h 2020689"/>
                    <a:gd name="connsiteX4" fmla="*/ 532421 w 2020691"/>
                    <a:gd name="connsiteY4" fmla="*/ 2020689 h 2020689"/>
                    <a:gd name="connsiteX5" fmla="*/ 0 w 2020691"/>
                    <a:gd name="connsiteY5" fmla="*/ 2020689 h 2020689"/>
                    <a:gd name="connsiteX6" fmla="*/ 9310 w 2020691"/>
                    <a:gd name="connsiteY6" fmla="*/ 1836322 h 2020689"/>
                    <a:gd name="connsiteX7" fmla="*/ 1836322 w 2020691"/>
                    <a:gd name="connsiteY7" fmla="*/ 9310 h 2020689"/>
                    <a:gd name="connsiteX8" fmla="*/ 2020691 w 2020691"/>
                    <a:gd name="connsiteY8" fmla="*/ 0 h 20206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020691" h="2020689">
                      <a:moveTo>
                        <a:pt x="2020691" y="0"/>
                      </a:moveTo>
                      <a:lnTo>
                        <a:pt x="2020691" y="532419"/>
                      </a:lnTo>
                      <a:lnTo>
                        <a:pt x="1890760" y="538980"/>
                      </a:lnTo>
                      <a:cubicBezTo>
                        <a:pt x="1178006" y="611364"/>
                        <a:pt x="611366" y="1178004"/>
                        <a:pt x="538982" y="1890758"/>
                      </a:cubicBezTo>
                      <a:lnTo>
                        <a:pt x="532421" y="2020689"/>
                      </a:lnTo>
                      <a:lnTo>
                        <a:pt x="0" y="2020689"/>
                      </a:lnTo>
                      <a:lnTo>
                        <a:pt x="9310" y="1836322"/>
                      </a:lnTo>
                      <a:cubicBezTo>
                        <a:pt x="107141" y="872990"/>
                        <a:pt x="872990" y="107141"/>
                        <a:pt x="1836322" y="9310"/>
                      </a:cubicBezTo>
                      <a:lnTo>
                        <a:pt x="2020691" y="0"/>
                      </a:lnTo>
                      <a:close/>
                    </a:path>
                  </a:pathLst>
                </a:custGeom>
                <a:solidFill>
                  <a:srgbClr val="008FD3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2186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371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524" name="Freeform: Shape 288">
                  <a:extLst>
                    <a:ext uri="{FF2B5EF4-FFF2-40B4-BE49-F238E27FC236}">
                      <a16:creationId xmlns:a16="http://schemas.microsoft.com/office/drawing/2014/main" id="{411C2CB1-AFAB-49A4-A548-3AD092B6DC07}"/>
                    </a:ext>
                  </a:extLst>
                </p:cNvPr>
                <p:cNvSpPr/>
                <p:nvPr/>
              </p:nvSpPr>
              <p:spPr>
                <a:xfrm>
                  <a:off x="12495962" y="9171060"/>
                  <a:ext cx="1846862" cy="1934043"/>
                </a:xfrm>
                <a:custGeom>
                  <a:avLst/>
                  <a:gdLst>
                    <a:gd name="connsiteX0" fmla="*/ 2020691 w 2020691"/>
                    <a:gd name="connsiteY0" fmla="*/ 1488270 h 2020691"/>
                    <a:gd name="connsiteX1" fmla="*/ 2020691 w 2020691"/>
                    <a:gd name="connsiteY1" fmla="*/ 2020691 h 2020691"/>
                    <a:gd name="connsiteX2" fmla="*/ 1836322 w 2020691"/>
                    <a:gd name="connsiteY2" fmla="*/ 2011381 h 2020691"/>
                    <a:gd name="connsiteX3" fmla="*/ 9310 w 2020691"/>
                    <a:gd name="connsiteY3" fmla="*/ 184369 h 2020691"/>
                    <a:gd name="connsiteX4" fmla="*/ 0 w 2020691"/>
                    <a:gd name="connsiteY4" fmla="*/ 0 h 2020691"/>
                    <a:gd name="connsiteX5" fmla="*/ 532421 w 2020691"/>
                    <a:gd name="connsiteY5" fmla="*/ 0 h 2020691"/>
                    <a:gd name="connsiteX6" fmla="*/ 538982 w 2020691"/>
                    <a:gd name="connsiteY6" fmla="*/ 129931 h 2020691"/>
                    <a:gd name="connsiteX7" fmla="*/ 1890760 w 2020691"/>
                    <a:gd name="connsiteY7" fmla="*/ 1481709 h 2020691"/>
                    <a:gd name="connsiteX8" fmla="*/ 2020691 w 2020691"/>
                    <a:gd name="connsiteY8" fmla="*/ 1488270 h 20206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020691" h="2020691">
                      <a:moveTo>
                        <a:pt x="2020691" y="1488270"/>
                      </a:moveTo>
                      <a:lnTo>
                        <a:pt x="2020691" y="2020691"/>
                      </a:lnTo>
                      <a:lnTo>
                        <a:pt x="1836322" y="2011381"/>
                      </a:lnTo>
                      <a:cubicBezTo>
                        <a:pt x="872990" y="1913550"/>
                        <a:pt x="107141" y="1147701"/>
                        <a:pt x="9310" y="184369"/>
                      </a:cubicBezTo>
                      <a:lnTo>
                        <a:pt x="0" y="0"/>
                      </a:lnTo>
                      <a:lnTo>
                        <a:pt x="532421" y="0"/>
                      </a:lnTo>
                      <a:lnTo>
                        <a:pt x="538982" y="129931"/>
                      </a:lnTo>
                      <a:cubicBezTo>
                        <a:pt x="611366" y="842685"/>
                        <a:pt x="1178006" y="1409325"/>
                        <a:pt x="1890760" y="1481709"/>
                      </a:cubicBezTo>
                      <a:lnTo>
                        <a:pt x="2020691" y="1488270"/>
                      </a:lnTo>
                      <a:close/>
                    </a:path>
                  </a:pathLst>
                </a:custGeom>
                <a:solidFill>
                  <a:srgbClr val="008FD3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2186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371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515" name="TextBox 514">
                <a:extLst>
                  <a:ext uri="{FF2B5EF4-FFF2-40B4-BE49-F238E27FC236}">
                    <a16:creationId xmlns:a16="http://schemas.microsoft.com/office/drawing/2014/main" id="{B3C96CAE-5274-4AF7-A1C1-9CD922101F0B}"/>
                  </a:ext>
                </a:extLst>
              </p:cNvPr>
              <p:cNvSpPr txBox="1"/>
              <p:nvPr/>
            </p:nvSpPr>
            <p:spPr>
              <a:xfrm rot="2706315">
                <a:off x="9074465" y="2436394"/>
                <a:ext cx="1902134" cy="1781402"/>
              </a:xfrm>
              <a:prstGeom prst="rect">
                <a:avLst/>
              </a:prstGeom>
              <a:noFill/>
            </p:spPr>
            <p:txBody>
              <a:bodyPr wrap="square" rtlCol="0">
                <a:prstTxWarp prst="textArchUp">
                  <a:avLst>
                    <a:gd name="adj" fmla="val 13722667"/>
                  </a:avLst>
                </a:prstTxWarp>
                <a:spAutoFit/>
              </a:bodyPr>
              <a:lstStyle/>
              <a:p>
                <a:pPr marL="0" marR="0" lvl="0" indent="0" algn="ctr" defTabSz="92186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762" b="1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FINANCIAL HEALTH</a:t>
                </a:r>
                <a:endParaRPr kumimoji="0" lang="en-IN" sz="762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516" name="Picture 515">
                <a:extLst>
                  <a:ext uri="{FF2B5EF4-FFF2-40B4-BE49-F238E27FC236}">
                    <a16:creationId xmlns:a16="http://schemas.microsoft.com/office/drawing/2014/main" id="{C76EB4AA-2455-43A2-827D-04CEC83F9A1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7300" t="12582" r="8989" b="43724"/>
              <a:stretch/>
            </p:blipFill>
            <p:spPr>
              <a:xfrm>
                <a:off x="9087693" y="2622334"/>
                <a:ext cx="1662896" cy="1662896"/>
              </a:xfrm>
              <a:custGeom>
                <a:avLst/>
                <a:gdLst>
                  <a:gd name="connsiteX0" fmla="*/ 831448 w 1662896"/>
                  <a:gd name="connsiteY0" fmla="*/ 0 h 1662896"/>
                  <a:gd name="connsiteX1" fmla="*/ 1662896 w 1662896"/>
                  <a:gd name="connsiteY1" fmla="*/ 831448 h 1662896"/>
                  <a:gd name="connsiteX2" fmla="*/ 831448 w 1662896"/>
                  <a:gd name="connsiteY2" fmla="*/ 1662896 h 1662896"/>
                  <a:gd name="connsiteX3" fmla="*/ 0 w 1662896"/>
                  <a:gd name="connsiteY3" fmla="*/ 831448 h 1662896"/>
                  <a:gd name="connsiteX4" fmla="*/ 831448 w 1662896"/>
                  <a:gd name="connsiteY4" fmla="*/ 0 h 16628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62896" h="1662896">
                    <a:moveTo>
                      <a:pt x="831448" y="0"/>
                    </a:moveTo>
                    <a:cubicBezTo>
                      <a:pt x="1290644" y="0"/>
                      <a:pt x="1662896" y="372252"/>
                      <a:pt x="1662896" y="831448"/>
                    </a:cubicBezTo>
                    <a:cubicBezTo>
                      <a:pt x="1662896" y="1290644"/>
                      <a:pt x="1290644" y="1662896"/>
                      <a:pt x="831448" y="1662896"/>
                    </a:cubicBezTo>
                    <a:cubicBezTo>
                      <a:pt x="372252" y="1662896"/>
                      <a:pt x="0" y="1290644"/>
                      <a:pt x="0" y="831448"/>
                    </a:cubicBezTo>
                    <a:cubicBezTo>
                      <a:pt x="0" y="372252"/>
                      <a:pt x="372252" y="0"/>
                      <a:pt x="831448" y="0"/>
                    </a:cubicBezTo>
                    <a:close/>
                  </a:path>
                </a:pathLst>
              </a:custGeom>
            </p:spPr>
          </p:pic>
          <p:sp>
            <p:nvSpPr>
              <p:cNvPr id="517" name="Oval 516">
                <a:extLst>
                  <a:ext uri="{FF2B5EF4-FFF2-40B4-BE49-F238E27FC236}">
                    <a16:creationId xmlns:a16="http://schemas.microsoft.com/office/drawing/2014/main" id="{DEA912B8-5B63-4A16-9F5D-EE3F7243460F}"/>
                  </a:ext>
                </a:extLst>
              </p:cNvPr>
              <p:cNvSpPr/>
              <p:nvPr/>
            </p:nvSpPr>
            <p:spPr bwMode="gray">
              <a:xfrm>
                <a:off x="9087693" y="2606261"/>
                <a:ext cx="1662896" cy="1662896"/>
              </a:xfrm>
              <a:prstGeom prst="ellipse">
                <a:avLst/>
              </a:prstGeom>
              <a:noFill/>
              <a:ln w="25400" algn="ctr">
                <a:solidFill>
                  <a:srgbClr val="6D6E71"/>
                </a:solidFill>
                <a:miter lim="800000"/>
                <a:headEnd/>
                <a:tailEnd/>
              </a:ln>
            </p:spPr>
            <p:txBody>
              <a:bodyPr lIns="76199" tIns="60959" rIns="76199" bIns="60959" rtlCol="0" anchor="ctr"/>
              <a:lstStyle/>
              <a:p>
                <a:pPr marL="0" marR="0" lvl="0" indent="0" algn="ctr" defTabSz="774222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rgbClr val="F0AB00"/>
                  </a:buClr>
                  <a:buSzPct val="80000"/>
                  <a:buFontTx/>
                  <a:buNone/>
                  <a:tabLst/>
                  <a:defRPr/>
                </a:pPr>
                <a:endParaRPr kumimoji="0" lang="en-US" sz="2032" b="0" i="0" u="none" strike="noStrike" kern="0" cap="none" spc="0" normalizeH="0" baseline="0" noProof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 Unicode MS" pitchFamily="34" charset="-128"/>
                  <a:cs typeface="Arial Unicode MS" pitchFamily="34" charset="-128"/>
                </a:endParaRPr>
              </a:p>
            </p:txBody>
          </p:sp>
          <p:sp>
            <p:nvSpPr>
              <p:cNvPr id="518" name="TextBox 517">
                <a:extLst>
                  <a:ext uri="{FF2B5EF4-FFF2-40B4-BE49-F238E27FC236}">
                    <a16:creationId xmlns:a16="http://schemas.microsoft.com/office/drawing/2014/main" id="{42C55394-92BE-41D9-99F8-710977164174}"/>
                  </a:ext>
                </a:extLst>
              </p:cNvPr>
              <p:cNvSpPr txBox="1"/>
              <p:nvPr/>
            </p:nvSpPr>
            <p:spPr>
              <a:xfrm rot="19010425">
                <a:off x="9131621" y="2688222"/>
                <a:ext cx="1902133" cy="1781401"/>
              </a:xfrm>
              <a:prstGeom prst="rect">
                <a:avLst/>
              </a:prstGeom>
              <a:noFill/>
            </p:spPr>
            <p:txBody>
              <a:bodyPr wrap="square" rtlCol="0">
                <a:prstTxWarp prst="textArchDown">
                  <a:avLst/>
                </a:prstTxWarp>
                <a:spAutoFit/>
              </a:bodyPr>
              <a:lstStyle/>
              <a:p>
                <a:pPr marL="0" marR="0" lvl="0" indent="0" algn="ctr" defTabSz="92186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762" b="1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PROPERTY HEALTH</a:t>
                </a:r>
              </a:p>
            </p:txBody>
          </p:sp>
          <p:sp>
            <p:nvSpPr>
              <p:cNvPr id="519" name="TextBox 518">
                <a:extLst>
                  <a:ext uri="{FF2B5EF4-FFF2-40B4-BE49-F238E27FC236}">
                    <a16:creationId xmlns:a16="http://schemas.microsoft.com/office/drawing/2014/main" id="{F467AECB-AAC3-4110-B02A-FA5EA9AF5752}"/>
                  </a:ext>
                </a:extLst>
              </p:cNvPr>
              <p:cNvSpPr txBox="1"/>
              <p:nvPr/>
            </p:nvSpPr>
            <p:spPr>
              <a:xfrm rot="2700000">
                <a:off x="8819604" y="2705641"/>
                <a:ext cx="1902134" cy="1781402"/>
              </a:xfrm>
              <a:prstGeom prst="rect">
                <a:avLst/>
              </a:prstGeom>
              <a:noFill/>
            </p:spPr>
            <p:txBody>
              <a:bodyPr wrap="square" rtlCol="0">
                <a:prstTxWarp prst="textArchDown">
                  <a:avLst/>
                </a:prstTxWarp>
                <a:spAutoFit/>
              </a:bodyPr>
              <a:lstStyle/>
              <a:p>
                <a:pPr marL="0" marR="0" lvl="0" indent="0" algn="ctr" defTabSz="92186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762" b="1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MENTAL HEALTH</a:t>
                </a:r>
              </a:p>
            </p:txBody>
          </p:sp>
          <p:sp>
            <p:nvSpPr>
              <p:cNvPr id="520" name="TextBox 519">
                <a:extLst>
                  <a:ext uri="{FF2B5EF4-FFF2-40B4-BE49-F238E27FC236}">
                    <a16:creationId xmlns:a16="http://schemas.microsoft.com/office/drawing/2014/main" id="{BB89F116-307E-4D28-A177-AFBA1C93A604}"/>
                  </a:ext>
                </a:extLst>
              </p:cNvPr>
              <p:cNvSpPr txBox="1"/>
              <p:nvPr/>
            </p:nvSpPr>
            <p:spPr>
              <a:xfrm rot="18781059">
                <a:off x="8865254" y="2436393"/>
                <a:ext cx="1902133" cy="1781401"/>
              </a:xfrm>
              <a:prstGeom prst="rect">
                <a:avLst/>
              </a:prstGeom>
              <a:noFill/>
            </p:spPr>
            <p:txBody>
              <a:bodyPr wrap="square" rtlCol="0">
                <a:prstTxWarp prst="textArchUp">
                  <a:avLst>
                    <a:gd name="adj" fmla="val 13722667"/>
                  </a:avLst>
                </a:prstTxWarp>
                <a:spAutoFit/>
              </a:bodyPr>
              <a:lstStyle/>
              <a:p>
                <a:pPr marL="0" marR="0" lvl="0" indent="0" algn="ctr" defTabSz="92186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762" b="1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PHYSICAL HEALTH</a:t>
                </a:r>
              </a:p>
            </p:txBody>
          </p:sp>
        </p:grpSp>
        <p:sp>
          <p:nvSpPr>
            <p:cNvPr id="512" name="TextBox 511">
              <a:extLst>
                <a:ext uri="{FF2B5EF4-FFF2-40B4-BE49-F238E27FC236}">
                  <a16:creationId xmlns:a16="http://schemas.microsoft.com/office/drawing/2014/main" id="{E7B2C9C5-0262-40DE-A0BF-2E38428C0C13}"/>
                </a:ext>
              </a:extLst>
            </p:cNvPr>
            <p:cNvSpPr txBox="1"/>
            <p:nvPr/>
          </p:nvSpPr>
          <p:spPr>
            <a:xfrm rot="187322">
              <a:off x="6799458" y="1033163"/>
              <a:ext cx="2127041" cy="2123560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>
                  <a:gd name="adj" fmla="val 13156035"/>
                </a:avLst>
              </a:prstTxWarp>
              <a:spAutoFit/>
            </a:bodyPr>
            <a:lstStyle/>
            <a:p>
              <a:pPr marL="0" marR="0" lvl="0" indent="0" algn="ctr" defTabSz="92186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55" b="1" i="0" u="none" strike="noStrike" kern="0" cap="none" spc="508" normalizeH="0" baseline="0" noProof="0">
                  <a:ln>
                    <a:noFill/>
                  </a:ln>
                  <a:solidFill>
                    <a:srgbClr val="00195A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HUMAN</a:t>
              </a:r>
              <a:endParaRPr kumimoji="0" lang="en-IN" sz="1355" b="1" i="0" u="none" strike="noStrike" kern="0" cap="none" spc="508" normalizeH="0" baseline="0" noProof="0">
                <a:ln>
                  <a:noFill/>
                </a:ln>
                <a:solidFill>
                  <a:srgbClr val="00195A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3" name="TextBox 512">
              <a:extLst>
                <a:ext uri="{FF2B5EF4-FFF2-40B4-BE49-F238E27FC236}">
                  <a16:creationId xmlns:a16="http://schemas.microsoft.com/office/drawing/2014/main" id="{D820FA01-F6AB-4856-8935-4EF836ED3482}"/>
                </a:ext>
              </a:extLst>
            </p:cNvPr>
            <p:cNvSpPr txBox="1"/>
            <p:nvPr/>
          </p:nvSpPr>
          <p:spPr>
            <a:xfrm>
              <a:off x="6799458" y="893335"/>
              <a:ext cx="2127042" cy="2127042"/>
            </a:xfrm>
            <a:prstGeom prst="rect">
              <a:avLst/>
            </a:prstGeom>
            <a:noFill/>
          </p:spPr>
          <p:txBody>
            <a:bodyPr wrap="square" rtlCol="0">
              <a:prstTxWarp prst="textArchDown">
                <a:avLst>
                  <a:gd name="adj" fmla="val 3518412"/>
                </a:avLst>
              </a:prstTxWarp>
              <a:spAutoFit/>
            </a:bodyPr>
            <a:lstStyle/>
            <a:p>
              <a:pPr marL="0" marR="0" lvl="0" indent="0" algn="ctr" defTabSz="92186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55" b="1" i="0" u="none" strike="noStrike" kern="0" cap="none" spc="508" normalizeH="0" baseline="0" noProof="0">
                  <a:ln>
                    <a:noFill/>
                  </a:ln>
                  <a:solidFill>
                    <a:srgbClr val="00195A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CENTRIC</a:t>
              </a:r>
            </a:p>
          </p:txBody>
        </p:sp>
      </p:grpSp>
      <p:grpSp>
        <p:nvGrpSpPr>
          <p:cNvPr id="525" name="Group 524">
            <a:extLst>
              <a:ext uri="{FF2B5EF4-FFF2-40B4-BE49-F238E27FC236}">
                <a16:creationId xmlns:a16="http://schemas.microsoft.com/office/drawing/2014/main" id="{328157ED-6369-477D-A9D4-BFC1C7D882A2}"/>
              </a:ext>
            </a:extLst>
          </p:cNvPr>
          <p:cNvGrpSpPr>
            <a:grpSpLocks noChangeAspect="1"/>
          </p:cNvGrpSpPr>
          <p:nvPr/>
        </p:nvGrpSpPr>
        <p:grpSpPr>
          <a:xfrm>
            <a:off x="5316738" y="2638290"/>
            <a:ext cx="1502274" cy="1512000"/>
            <a:chOff x="4824576" y="2330033"/>
            <a:chExt cx="2579729" cy="2596442"/>
          </a:xfrm>
        </p:grpSpPr>
        <p:grpSp>
          <p:nvGrpSpPr>
            <p:cNvPr id="526" name="Group 525">
              <a:extLst>
                <a:ext uri="{FF2B5EF4-FFF2-40B4-BE49-F238E27FC236}">
                  <a16:creationId xmlns:a16="http://schemas.microsoft.com/office/drawing/2014/main" id="{E5D6E2B7-062D-416F-9553-61D7297EA49C}"/>
                </a:ext>
              </a:extLst>
            </p:cNvPr>
            <p:cNvGrpSpPr/>
            <p:nvPr/>
          </p:nvGrpSpPr>
          <p:grpSpPr>
            <a:xfrm>
              <a:off x="4824576" y="2330033"/>
              <a:ext cx="2579729" cy="2596442"/>
              <a:chOff x="4105304" y="1829871"/>
              <a:chExt cx="3780863" cy="3805358"/>
            </a:xfrm>
          </p:grpSpPr>
          <p:grpSp>
            <p:nvGrpSpPr>
              <p:cNvPr id="528" name="Group 527">
                <a:extLst>
                  <a:ext uri="{FF2B5EF4-FFF2-40B4-BE49-F238E27FC236}">
                    <a16:creationId xmlns:a16="http://schemas.microsoft.com/office/drawing/2014/main" id="{3DCAEFAB-0D56-4606-991C-9B6DAB1A0487}"/>
                  </a:ext>
                </a:extLst>
              </p:cNvPr>
              <p:cNvGrpSpPr/>
              <p:nvPr/>
            </p:nvGrpSpPr>
            <p:grpSpPr>
              <a:xfrm>
                <a:off x="4105304" y="1829871"/>
                <a:ext cx="3780863" cy="3780861"/>
                <a:chOff x="4073258" y="1601112"/>
                <a:chExt cx="4091204" cy="4091204"/>
              </a:xfrm>
            </p:grpSpPr>
            <p:sp>
              <p:nvSpPr>
                <p:cNvPr id="534" name="Freeform: Shape 285">
                  <a:extLst>
                    <a:ext uri="{FF2B5EF4-FFF2-40B4-BE49-F238E27FC236}">
                      <a16:creationId xmlns:a16="http://schemas.microsoft.com/office/drawing/2014/main" id="{078AD74D-4F12-46DD-A7EE-7511712D7B1B}"/>
                    </a:ext>
                  </a:extLst>
                </p:cNvPr>
                <p:cNvSpPr/>
                <p:nvPr/>
              </p:nvSpPr>
              <p:spPr>
                <a:xfrm rot="16200000">
                  <a:off x="6143772" y="1601111"/>
                  <a:ext cx="2020689" cy="2020691"/>
                </a:xfrm>
                <a:custGeom>
                  <a:avLst/>
                  <a:gdLst>
                    <a:gd name="connsiteX0" fmla="*/ 2020689 w 2020689"/>
                    <a:gd name="connsiteY0" fmla="*/ 0 h 2020691"/>
                    <a:gd name="connsiteX1" fmla="*/ 2011379 w 2020689"/>
                    <a:gd name="connsiteY1" fmla="*/ 184369 h 2020691"/>
                    <a:gd name="connsiteX2" fmla="*/ 184367 w 2020689"/>
                    <a:gd name="connsiteY2" fmla="*/ 2011381 h 2020691"/>
                    <a:gd name="connsiteX3" fmla="*/ 0 w 2020689"/>
                    <a:gd name="connsiteY3" fmla="*/ 2020691 h 2020691"/>
                    <a:gd name="connsiteX4" fmla="*/ 0 w 2020689"/>
                    <a:gd name="connsiteY4" fmla="*/ 1488270 h 2020691"/>
                    <a:gd name="connsiteX5" fmla="*/ 129931 w 2020689"/>
                    <a:gd name="connsiteY5" fmla="*/ 1481709 h 2020691"/>
                    <a:gd name="connsiteX6" fmla="*/ 1481709 w 2020689"/>
                    <a:gd name="connsiteY6" fmla="*/ 129931 h 2020691"/>
                    <a:gd name="connsiteX7" fmla="*/ 1488270 w 2020689"/>
                    <a:gd name="connsiteY7" fmla="*/ 0 h 2020691"/>
                    <a:gd name="connsiteX8" fmla="*/ 2020689 w 2020689"/>
                    <a:gd name="connsiteY8" fmla="*/ 0 h 20206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020689" h="2020691">
                      <a:moveTo>
                        <a:pt x="2020689" y="0"/>
                      </a:moveTo>
                      <a:lnTo>
                        <a:pt x="2011379" y="184369"/>
                      </a:lnTo>
                      <a:cubicBezTo>
                        <a:pt x="1913548" y="1147701"/>
                        <a:pt x="1147699" y="1913550"/>
                        <a:pt x="184367" y="2011381"/>
                      </a:cubicBezTo>
                      <a:lnTo>
                        <a:pt x="0" y="2020691"/>
                      </a:lnTo>
                      <a:lnTo>
                        <a:pt x="0" y="1488270"/>
                      </a:lnTo>
                      <a:lnTo>
                        <a:pt x="129931" y="1481709"/>
                      </a:lnTo>
                      <a:cubicBezTo>
                        <a:pt x="842685" y="1409325"/>
                        <a:pt x="1409325" y="842685"/>
                        <a:pt x="1481709" y="129931"/>
                      </a:cubicBezTo>
                      <a:lnTo>
                        <a:pt x="1488270" y="0"/>
                      </a:lnTo>
                      <a:lnTo>
                        <a:pt x="2020689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75BEE9">
                        <a:lumMod val="67000"/>
                      </a:srgbClr>
                    </a:gs>
                    <a:gs pos="48000">
                      <a:srgbClr val="75BEE9">
                        <a:lumMod val="97000"/>
                        <a:lumOff val="3000"/>
                      </a:srgbClr>
                    </a:gs>
                    <a:gs pos="100000">
                      <a:srgbClr val="75BEE9">
                        <a:lumMod val="60000"/>
                        <a:lumOff val="40000"/>
                      </a:srgbClr>
                    </a:gs>
                  </a:gsLst>
                  <a:lin ang="16200000" scaled="1"/>
                  <a:tileRect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1088449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999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535" name="Freeform: Shape 286">
                  <a:extLst>
                    <a:ext uri="{FF2B5EF4-FFF2-40B4-BE49-F238E27FC236}">
                      <a16:creationId xmlns:a16="http://schemas.microsoft.com/office/drawing/2014/main" id="{A3D1FE29-1E50-4FE9-BFF5-4CDF98B45DC7}"/>
                    </a:ext>
                  </a:extLst>
                </p:cNvPr>
                <p:cNvSpPr/>
                <p:nvPr/>
              </p:nvSpPr>
              <p:spPr>
                <a:xfrm rot="16200000">
                  <a:off x="4073258" y="1601112"/>
                  <a:ext cx="2020689" cy="2020689"/>
                </a:xfrm>
                <a:custGeom>
                  <a:avLst/>
                  <a:gdLst>
                    <a:gd name="connsiteX0" fmla="*/ 2020689 w 2020689"/>
                    <a:gd name="connsiteY0" fmla="*/ 2020689 h 2020689"/>
                    <a:gd name="connsiteX1" fmla="*/ 1488270 w 2020689"/>
                    <a:gd name="connsiteY1" fmla="*/ 2020689 h 2020689"/>
                    <a:gd name="connsiteX2" fmla="*/ 1481709 w 2020689"/>
                    <a:gd name="connsiteY2" fmla="*/ 1890758 h 2020689"/>
                    <a:gd name="connsiteX3" fmla="*/ 129931 w 2020689"/>
                    <a:gd name="connsiteY3" fmla="*/ 538980 h 2020689"/>
                    <a:gd name="connsiteX4" fmla="*/ 0 w 2020689"/>
                    <a:gd name="connsiteY4" fmla="*/ 532419 h 2020689"/>
                    <a:gd name="connsiteX5" fmla="*/ 0 w 2020689"/>
                    <a:gd name="connsiteY5" fmla="*/ 0 h 2020689"/>
                    <a:gd name="connsiteX6" fmla="*/ 184367 w 2020689"/>
                    <a:gd name="connsiteY6" fmla="*/ 9310 h 2020689"/>
                    <a:gd name="connsiteX7" fmla="*/ 2011379 w 2020689"/>
                    <a:gd name="connsiteY7" fmla="*/ 1836322 h 2020689"/>
                    <a:gd name="connsiteX8" fmla="*/ 2020689 w 2020689"/>
                    <a:gd name="connsiteY8" fmla="*/ 2020689 h 20206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020689" h="2020689">
                      <a:moveTo>
                        <a:pt x="2020689" y="2020689"/>
                      </a:moveTo>
                      <a:lnTo>
                        <a:pt x="1488270" y="2020689"/>
                      </a:lnTo>
                      <a:lnTo>
                        <a:pt x="1481709" y="1890758"/>
                      </a:lnTo>
                      <a:cubicBezTo>
                        <a:pt x="1409325" y="1178004"/>
                        <a:pt x="842685" y="611364"/>
                        <a:pt x="129931" y="538980"/>
                      </a:cubicBezTo>
                      <a:lnTo>
                        <a:pt x="0" y="532419"/>
                      </a:lnTo>
                      <a:lnTo>
                        <a:pt x="0" y="0"/>
                      </a:lnTo>
                      <a:lnTo>
                        <a:pt x="184367" y="9310"/>
                      </a:lnTo>
                      <a:cubicBezTo>
                        <a:pt x="1147699" y="107141"/>
                        <a:pt x="1913548" y="872990"/>
                        <a:pt x="2011379" y="1836322"/>
                      </a:cubicBezTo>
                      <a:lnTo>
                        <a:pt x="2020689" y="2020689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75BEE9">
                        <a:lumMod val="67000"/>
                      </a:srgbClr>
                    </a:gs>
                    <a:gs pos="48000">
                      <a:srgbClr val="75BEE9">
                        <a:lumMod val="97000"/>
                        <a:lumOff val="3000"/>
                      </a:srgbClr>
                    </a:gs>
                    <a:gs pos="100000">
                      <a:srgbClr val="75BEE9">
                        <a:lumMod val="60000"/>
                        <a:lumOff val="40000"/>
                      </a:srgbClr>
                    </a:gs>
                  </a:gsLst>
                  <a:lin ang="16200000" scaled="1"/>
                  <a:tileRect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1088449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999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536" name="Freeform: Shape 287">
                  <a:extLst>
                    <a:ext uri="{FF2B5EF4-FFF2-40B4-BE49-F238E27FC236}">
                      <a16:creationId xmlns:a16="http://schemas.microsoft.com/office/drawing/2014/main" id="{D5BC2ED0-81B4-415B-A60D-10A5BF4F7FBF}"/>
                    </a:ext>
                  </a:extLst>
                </p:cNvPr>
                <p:cNvSpPr/>
                <p:nvPr/>
              </p:nvSpPr>
              <p:spPr>
                <a:xfrm rot="16200000">
                  <a:off x="4073257" y="3671626"/>
                  <a:ext cx="2020691" cy="2020689"/>
                </a:xfrm>
                <a:custGeom>
                  <a:avLst/>
                  <a:gdLst>
                    <a:gd name="connsiteX0" fmla="*/ 2020691 w 2020691"/>
                    <a:gd name="connsiteY0" fmla="*/ 0 h 2020689"/>
                    <a:gd name="connsiteX1" fmla="*/ 2020691 w 2020691"/>
                    <a:gd name="connsiteY1" fmla="*/ 532419 h 2020689"/>
                    <a:gd name="connsiteX2" fmla="*/ 1890760 w 2020691"/>
                    <a:gd name="connsiteY2" fmla="*/ 538980 h 2020689"/>
                    <a:gd name="connsiteX3" fmla="*/ 538982 w 2020691"/>
                    <a:gd name="connsiteY3" fmla="*/ 1890758 h 2020689"/>
                    <a:gd name="connsiteX4" fmla="*/ 532421 w 2020691"/>
                    <a:gd name="connsiteY4" fmla="*/ 2020689 h 2020689"/>
                    <a:gd name="connsiteX5" fmla="*/ 0 w 2020691"/>
                    <a:gd name="connsiteY5" fmla="*/ 2020689 h 2020689"/>
                    <a:gd name="connsiteX6" fmla="*/ 9310 w 2020691"/>
                    <a:gd name="connsiteY6" fmla="*/ 1836322 h 2020689"/>
                    <a:gd name="connsiteX7" fmla="*/ 1836322 w 2020691"/>
                    <a:gd name="connsiteY7" fmla="*/ 9310 h 2020689"/>
                    <a:gd name="connsiteX8" fmla="*/ 2020691 w 2020691"/>
                    <a:gd name="connsiteY8" fmla="*/ 0 h 20206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020691" h="2020689">
                      <a:moveTo>
                        <a:pt x="2020691" y="0"/>
                      </a:moveTo>
                      <a:lnTo>
                        <a:pt x="2020691" y="532419"/>
                      </a:lnTo>
                      <a:lnTo>
                        <a:pt x="1890760" y="538980"/>
                      </a:lnTo>
                      <a:cubicBezTo>
                        <a:pt x="1178006" y="611364"/>
                        <a:pt x="611366" y="1178004"/>
                        <a:pt x="538982" y="1890758"/>
                      </a:cubicBezTo>
                      <a:lnTo>
                        <a:pt x="532421" y="2020689"/>
                      </a:lnTo>
                      <a:lnTo>
                        <a:pt x="0" y="2020689"/>
                      </a:lnTo>
                      <a:lnTo>
                        <a:pt x="9310" y="1836322"/>
                      </a:lnTo>
                      <a:cubicBezTo>
                        <a:pt x="107141" y="872990"/>
                        <a:pt x="872990" y="107141"/>
                        <a:pt x="1836322" y="9310"/>
                      </a:cubicBezTo>
                      <a:lnTo>
                        <a:pt x="202069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75BEE9">
                        <a:lumMod val="67000"/>
                      </a:srgbClr>
                    </a:gs>
                    <a:gs pos="48000">
                      <a:srgbClr val="75BEE9">
                        <a:lumMod val="97000"/>
                        <a:lumOff val="3000"/>
                      </a:srgbClr>
                    </a:gs>
                    <a:gs pos="100000">
                      <a:srgbClr val="75BEE9">
                        <a:lumMod val="60000"/>
                        <a:lumOff val="40000"/>
                      </a:srgbClr>
                    </a:gs>
                  </a:gsLst>
                  <a:lin ang="16200000" scaled="1"/>
                  <a:tileRect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1088449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999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537" name="Freeform: Shape 288">
                  <a:extLst>
                    <a:ext uri="{FF2B5EF4-FFF2-40B4-BE49-F238E27FC236}">
                      <a16:creationId xmlns:a16="http://schemas.microsoft.com/office/drawing/2014/main" id="{F3DDAB3E-AC20-4A8B-8DBC-3B1069FEAA99}"/>
                    </a:ext>
                  </a:extLst>
                </p:cNvPr>
                <p:cNvSpPr/>
                <p:nvPr/>
              </p:nvSpPr>
              <p:spPr>
                <a:xfrm rot="16200000">
                  <a:off x="6143771" y="3671625"/>
                  <a:ext cx="2020691" cy="2020691"/>
                </a:xfrm>
                <a:custGeom>
                  <a:avLst/>
                  <a:gdLst>
                    <a:gd name="connsiteX0" fmla="*/ 2020691 w 2020691"/>
                    <a:gd name="connsiteY0" fmla="*/ 1488270 h 2020691"/>
                    <a:gd name="connsiteX1" fmla="*/ 2020691 w 2020691"/>
                    <a:gd name="connsiteY1" fmla="*/ 2020691 h 2020691"/>
                    <a:gd name="connsiteX2" fmla="*/ 1836322 w 2020691"/>
                    <a:gd name="connsiteY2" fmla="*/ 2011381 h 2020691"/>
                    <a:gd name="connsiteX3" fmla="*/ 9310 w 2020691"/>
                    <a:gd name="connsiteY3" fmla="*/ 184369 h 2020691"/>
                    <a:gd name="connsiteX4" fmla="*/ 0 w 2020691"/>
                    <a:gd name="connsiteY4" fmla="*/ 0 h 2020691"/>
                    <a:gd name="connsiteX5" fmla="*/ 532421 w 2020691"/>
                    <a:gd name="connsiteY5" fmla="*/ 0 h 2020691"/>
                    <a:gd name="connsiteX6" fmla="*/ 538982 w 2020691"/>
                    <a:gd name="connsiteY6" fmla="*/ 129931 h 2020691"/>
                    <a:gd name="connsiteX7" fmla="*/ 1890760 w 2020691"/>
                    <a:gd name="connsiteY7" fmla="*/ 1481709 h 2020691"/>
                    <a:gd name="connsiteX8" fmla="*/ 2020691 w 2020691"/>
                    <a:gd name="connsiteY8" fmla="*/ 1488270 h 20206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020691" h="2020691">
                      <a:moveTo>
                        <a:pt x="2020691" y="1488270"/>
                      </a:moveTo>
                      <a:lnTo>
                        <a:pt x="2020691" y="2020691"/>
                      </a:lnTo>
                      <a:lnTo>
                        <a:pt x="1836322" y="2011381"/>
                      </a:lnTo>
                      <a:cubicBezTo>
                        <a:pt x="872990" y="1913550"/>
                        <a:pt x="107141" y="1147701"/>
                        <a:pt x="9310" y="184369"/>
                      </a:cubicBezTo>
                      <a:lnTo>
                        <a:pt x="0" y="0"/>
                      </a:lnTo>
                      <a:lnTo>
                        <a:pt x="532421" y="0"/>
                      </a:lnTo>
                      <a:lnTo>
                        <a:pt x="538982" y="129931"/>
                      </a:lnTo>
                      <a:cubicBezTo>
                        <a:pt x="611366" y="842685"/>
                        <a:pt x="1178006" y="1409325"/>
                        <a:pt x="1890760" y="1481709"/>
                      </a:cubicBezTo>
                      <a:lnTo>
                        <a:pt x="2020691" y="148827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75BEE9">
                        <a:lumMod val="67000"/>
                      </a:srgbClr>
                    </a:gs>
                    <a:gs pos="48000">
                      <a:srgbClr val="75BEE9">
                        <a:lumMod val="97000"/>
                        <a:lumOff val="3000"/>
                      </a:srgbClr>
                    </a:gs>
                    <a:gs pos="100000">
                      <a:srgbClr val="75BEE9">
                        <a:lumMod val="60000"/>
                        <a:lumOff val="40000"/>
                      </a:srgbClr>
                    </a:gs>
                  </a:gsLst>
                  <a:lin ang="16200000" scaled="1"/>
                  <a:tileRect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1088449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999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538" name="Oval 537">
                  <a:extLst>
                    <a:ext uri="{FF2B5EF4-FFF2-40B4-BE49-F238E27FC236}">
                      <a16:creationId xmlns:a16="http://schemas.microsoft.com/office/drawing/2014/main" id="{5EC4238E-2622-4A23-BD19-978FB3A7E7BE}"/>
                    </a:ext>
                  </a:extLst>
                </p:cNvPr>
                <p:cNvSpPr/>
                <p:nvPr/>
              </p:nvSpPr>
              <p:spPr>
                <a:xfrm>
                  <a:off x="5186317" y="2714172"/>
                  <a:ext cx="1865084" cy="1865082"/>
                </a:xfrm>
                <a:prstGeom prst="ellipse">
                  <a:avLst/>
                </a:prstGeom>
                <a:solidFill>
                  <a:srgbClr val="FFFFFF">
                    <a:lumMod val="95000"/>
                  </a:srgbClr>
                </a:solidFill>
                <a:ln w="25400" cap="flat" cmpd="sng" algn="ctr">
                  <a:solidFill>
                    <a:srgbClr val="6D6E71">
                      <a:lumMod val="65000"/>
                      <a:lumOff val="3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1088449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999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529" name="Group 528">
                <a:extLst>
                  <a:ext uri="{FF2B5EF4-FFF2-40B4-BE49-F238E27FC236}">
                    <a16:creationId xmlns:a16="http://schemas.microsoft.com/office/drawing/2014/main" id="{75B07326-3669-43FF-8DC1-C6E7EF0E707B}"/>
                  </a:ext>
                </a:extLst>
              </p:cNvPr>
              <p:cNvGrpSpPr/>
              <p:nvPr/>
            </p:nvGrpSpPr>
            <p:grpSpPr>
              <a:xfrm>
                <a:off x="4693813" y="1962081"/>
                <a:ext cx="2601353" cy="3673148"/>
                <a:chOff x="4693813" y="1962081"/>
                <a:chExt cx="2601353" cy="3673148"/>
              </a:xfrm>
            </p:grpSpPr>
            <p:sp>
              <p:nvSpPr>
                <p:cNvPr id="530" name="TextBox 529">
                  <a:extLst>
                    <a:ext uri="{FF2B5EF4-FFF2-40B4-BE49-F238E27FC236}">
                      <a16:creationId xmlns:a16="http://schemas.microsoft.com/office/drawing/2014/main" id="{FCD4C00F-EB54-492F-938A-4A2856CB8388}"/>
                    </a:ext>
                  </a:extLst>
                </p:cNvPr>
                <p:cNvSpPr txBox="1"/>
                <p:nvPr/>
              </p:nvSpPr>
              <p:spPr>
                <a:xfrm rot="18790853">
                  <a:off x="4158357" y="2518026"/>
                  <a:ext cx="1680770" cy="56887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prstTxWarp prst="textArchUp">
                    <a:avLst>
                      <a:gd name="adj" fmla="val 10854965"/>
                    </a:avLst>
                  </a:prstTxWarp>
                  <a:spAutoFit/>
                </a:bodyPr>
                <a:lstStyle/>
                <a:p>
                  <a:pPr marL="0" marR="0" lvl="0" indent="0" algn="ctr" defTabSz="1088449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800" b="1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>
                        <a:outerShdw blurRad="38100" dist="38100" dir="2700000" algn="tl">
                          <a:srgbClr val="000000">
                            <a:alpha val="31000"/>
                          </a:srgbClr>
                        </a:outerShdw>
                      </a:effectLst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rPr>
                    <a:t>HEALTH</a:t>
                  </a:r>
                  <a:endParaRPr kumimoji="0" lang="en-IN" sz="800" b="1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>
                          <a:alpha val="31000"/>
                        </a:srgbClr>
                      </a:outerShdw>
                    </a:effectLst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31" name="TextBox 530">
                  <a:extLst>
                    <a:ext uri="{FF2B5EF4-FFF2-40B4-BE49-F238E27FC236}">
                      <a16:creationId xmlns:a16="http://schemas.microsoft.com/office/drawing/2014/main" id="{9A861B3E-DC0A-441A-AC48-20ADE59A5D75}"/>
                    </a:ext>
                  </a:extLst>
                </p:cNvPr>
                <p:cNvSpPr txBox="1"/>
                <p:nvPr/>
              </p:nvSpPr>
              <p:spPr>
                <a:xfrm rot="3212755">
                  <a:off x="6163308" y="2587183"/>
                  <a:ext cx="1694837" cy="56887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prstTxWarp prst="textArchUp">
                    <a:avLst>
                      <a:gd name="adj" fmla="val 10854965"/>
                    </a:avLst>
                  </a:prstTxWarp>
                  <a:spAutoFit/>
                </a:bodyPr>
                <a:lstStyle/>
                <a:p>
                  <a:pPr marL="0" marR="0" lvl="0" indent="0" algn="ctr" defTabSz="1088449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800" b="1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>
                        <a:outerShdw blurRad="38100" dist="38100" dir="2700000" algn="tl">
                          <a:srgbClr val="000000">
                            <a:alpha val="31000"/>
                          </a:srgbClr>
                        </a:outerShdw>
                      </a:effectLst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rPr>
                    <a:t>BEHAVIORAL</a:t>
                  </a:r>
                  <a:endParaRPr kumimoji="0" lang="en-IN" sz="800" b="1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>
                          <a:alpha val="31000"/>
                        </a:srgbClr>
                      </a:outerShdw>
                    </a:effectLst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32" name="TextBox 531">
                  <a:extLst>
                    <a:ext uri="{FF2B5EF4-FFF2-40B4-BE49-F238E27FC236}">
                      <a16:creationId xmlns:a16="http://schemas.microsoft.com/office/drawing/2014/main" id="{2C0042E6-9E48-4315-ABA3-B4A4B43EF685}"/>
                    </a:ext>
                  </a:extLst>
                </p:cNvPr>
                <p:cNvSpPr txBox="1"/>
                <p:nvPr/>
              </p:nvSpPr>
              <p:spPr>
                <a:xfrm rot="2800687">
                  <a:off x="4165036" y="4179768"/>
                  <a:ext cx="1879600" cy="82204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prstTxWarp prst="textArchDown">
                    <a:avLst/>
                  </a:prstTxWarp>
                  <a:spAutoFit/>
                </a:bodyPr>
                <a:lstStyle/>
                <a:p>
                  <a:pPr marL="0" marR="0" lvl="0" indent="0" algn="ctr" defTabSz="1088449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800" b="1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>
                        <a:outerShdw blurRad="38100" dist="38100" dir="2700000" algn="tl">
                          <a:srgbClr val="000000">
                            <a:alpha val="31000"/>
                          </a:srgbClr>
                        </a:outerShdw>
                      </a:effectLst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rPr>
                    <a:t>EXPERIENCE</a:t>
                  </a:r>
                  <a:endParaRPr kumimoji="0" lang="en-IN" sz="800" b="1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>
                          <a:alpha val="31000"/>
                        </a:srgbClr>
                      </a:outerShdw>
                    </a:effectLst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33" name="TextBox 532">
                  <a:extLst>
                    <a:ext uri="{FF2B5EF4-FFF2-40B4-BE49-F238E27FC236}">
                      <a16:creationId xmlns:a16="http://schemas.microsoft.com/office/drawing/2014/main" id="{BEF4AD39-B383-4ECC-AE91-639CC418995C}"/>
                    </a:ext>
                  </a:extLst>
                </p:cNvPr>
                <p:cNvSpPr txBox="1"/>
                <p:nvPr/>
              </p:nvSpPr>
              <p:spPr>
                <a:xfrm rot="18790853">
                  <a:off x="5731626" y="4079704"/>
                  <a:ext cx="2157884" cy="9531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prstTxWarp prst="textArchDown">
                    <a:avLst/>
                  </a:prstTxWarp>
                  <a:spAutoFit/>
                </a:bodyPr>
                <a:lstStyle/>
                <a:p>
                  <a:pPr marL="0" marR="0" lvl="0" indent="0" algn="ctr" defTabSz="1088449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800" b="1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>
                        <a:outerShdw blurRad="38100" dist="38100" dir="2700000" algn="tl">
                          <a:srgbClr val="000000">
                            <a:alpha val="31000"/>
                          </a:srgbClr>
                        </a:outerShdw>
                      </a:effectLst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rPr>
                    <a:t>OPERATIONAL</a:t>
                  </a:r>
                  <a:endParaRPr kumimoji="0" lang="en-IN" sz="800" b="1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>
                          <a:alpha val="31000"/>
                        </a:srgbClr>
                      </a:outerShdw>
                    </a:effectLst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  <p:pic>
          <p:nvPicPr>
            <p:cNvPr id="527" name="Picture Placeholder 30">
              <a:extLst>
                <a:ext uri="{FF2B5EF4-FFF2-40B4-BE49-F238E27FC236}">
                  <a16:creationId xmlns:a16="http://schemas.microsoft.com/office/drawing/2014/main" id="{5BB63E61-75C7-463D-A188-94A204E9375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509" t="13424" r="4311" b="21601"/>
            <a:stretch/>
          </p:blipFill>
          <p:spPr>
            <a:xfrm>
              <a:off x="5161979" y="2664276"/>
              <a:ext cx="1918302" cy="1918300"/>
            </a:xfrm>
            <a:prstGeom prst="ellipse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134546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>
            <a:extLst>
              <a:ext uri="{FF2B5EF4-FFF2-40B4-BE49-F238E27FC236}">
                <a16:creationId xmlns:a16="http://schemas.microsoft.com/office/drawing/2014/main" id="{BD87538E-DE81-A1AF-2F1A-4C8A972451D5}"/>
              </a:ext>
            </a:extLst>
          </p:cNvPr>
          <p:cNvGrpSpPr/>
          <p:nvPr/>
        </p:nvGrpSpPr>
        <p:grpSpPr>
          <a:xfrm>
            <a:off x="388940" y="1403202"/>
            <a:ext cx="11417297" cy="4589112"/>
            <a:chOff x="388939" y="1756126"/>
            <a:chExt cx="5608128" cy="4589112"/>
          </a:xfrm>
        </p:grpSpPr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E5BBC901-7F77-02CC-6E24-01406EF4C772}"/>
                </a:ext>
              </a:extLst>
            </p:cNvPr>
            <p:cNvSpPr/>
            <p:nvPr/>
          </p:nvSpPr>
          <p:spPr>
            <a:xfrm>
              <a:off x="392809" y="1756126"/>
              <a:ext cx="5604258" cy="64451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sp>
          <p:nvSpPr>
            <p:cNvPr id="77" name="Rounded Rectangle 11">
              <a:extLst>
                <a:ext uri="{FF2B5EF4-FFF2-40B4-BE49-F238E27FC236}">
                  <a16:creationId xmlns:a16="http://schemas.microsoft.com/office/drawing/2014/main" id="{6DE82713-1D1B-CBF9-0F62-59A625709A20}"/>
                </a:ext>
              </a:extLst>
            </p:cNvPr>
            <p:cNvSpPr/>
            <p:nvPr/>
          </p:nvSpPr>
          <p:spPr>
            <a:xfrm rot="10800000" flipH="1">
              <a:off x="388939" y="1908614"/>
              <a:ext cx="5604258" cy="4436624"/>
            </a:xfrm>
            <a:prstGeom prst="round2SameRect">
              <a:avLst>
                <a:gd name="adj1" fmla="val 5857"/>
                <a:gd name="adj2" fmla="val 0"/>
              </a:avLst>
            </a:prstGeom>
            <a:gradFill>
              <a:gsLst>
                <a:gs pos="0">
                  <a:srgbClr val="FFFFFF"/>
                </a:gs>
                <a:gs pos="100000">
                  <a:srgbClr val="FFFFFF">
                    <a:lumMod val="95000"/>
                  </a:srgbClr>
                </a:gs>
              </a:gsLst>
              <a:lin ang="5400000" scaled="1"/>
            </a:gradFill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txBody>
            <a:bodyPr wrap="square" lIns="36000" tIns="36000" rIns="36000" bIns="36000" rtlCol="0" anchor="ctr" anchorCtr="0">
              <a:noAutofit/>
            </a:bodyPr>
            <a:lstStyle/>
            <a:p>
              <a:pPr algn="ctr" defTabSz="457200"/>
              <a:endParaRPr lang="en-US" sz="1600" b="1" kern="0">
                <a:solidFill>
                  <a:srgbClr val="333333"/>
                </a:solidFill>
                <a:latin typeface="+mj-lt"/>
              </a:endParaRPr>
            </a:p>
          </p:txBody>
        </p:sp>
      </p:grpSp>
      <p:sp>
        <p:nvSpPr>
          <p:cNvPr id="37" name="Title 2">
            <a:extLst>
              <a:ext uri="{FF2B5EF4-FFF2-40B4-BE49-F238E27FC236}">
                <a16:creationId xmlns:a16="http://schemas.microsoft.com/office/drawing/2014/main" id="{88E5D9BC-79F9-CEB8-9458-4592D35D67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8936" y="388938"/>
            <a:ext cx="11417302" cy="342584"/>
          </a:xfrm>
        </p:spPr>
        <p:txBody>
          <a:bodyPr/>
          <a:lstStyle/>
          <a:p>
            <a:pPr marL="15875"/>
            <a:r>
              <a:rPr lang="en-US" dirty="0"/>
              <a:t>Medical scheme risk management</a:t>
            </a:r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id="{06902097-4F89-B013-5681-9887F00E7936}"/>
              </a:ext>
            </a:extLst>
          </p:cNvPr>
          <p:cNvGrpSpPr/>
          <p:nvPr/>
        </p:nvGrpSpPr>
        <p:grpSpPr>
          <a:xfrm>
            <a:off x="1384334" y="1600335"/>
            <a:ext cx="9928168" cy="4412689"/>
            <a:chOff x="1384334" y="2023941"/>
            <a:chExt cx="9928168" cy="4412689"/>
          </a:xfrm>
        </p:grpSpPr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EA53AC0C-B0EF-2DA1-9A9C-53427BA27BCC}"/>
                </a:ext>
              </a:extLst>
            </p:cNvPr>
            <p:cNvSpPr/>
            <p:nvPr/>
          </p:nvSpPr>
          <p:spPr>
            <a:xfrm>
              <a:off x="1448234" y="2657859"/>
              <a:ext cx="9750711" cy="3417793"/>
            </a:xfrm>
            <a:prstGeom prst="rect">
              <a:avLst/>
            </a:prstGeom>
            <a:gradFill>
              <a:gsLst>
                <a:gs pos="0">
                  <a:srgbClr val="FFFFFF"/>
                </a:gs>
                <a:gs pos="100000">
                  <a:srgbClr val="FFFFFF">
                    <a:lumMod val="95000"/>
                  </a:srgbClr>
                </a:gs>
              </a:gsLst>
              <a:lin ang="5400000" scaled="1"/>
            </a:gradFill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txBody>
            <a:bodyPr wrap="square" lIns="36000" tIns="36000" rIns="36000" bIns="36000" rtlCol="0" anchor="ctr" anchorCtr="0">
              <a:noAutofit/>
            </a:bodyPr>
            <a:lstStyle/>
            <a:p>
              <a:pPr algn="ctr" defTabSz="457200"/>
              <a:endParaRPr lang="en-ZA" sz="1600" b="1" kern="0">
                <a:solidFill>
                  <a:srgbClr val="333333"/>
                </a:solidFill>
                <a:latin typeface="+mj-lt"/>
              </a:endParaRPr>
            </a:p>
          </p:txBody>
        </p: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8EEF6CD9-C130-F2C4-BFB0-0F7389187CDA}"/>
                </a:ext>
              </a:extLst>
            </p:cNvPr>
            <p:cNvCxnSpPr>
              <a:cxnSpLocks/>
            </p:cNvCxnSpPr>
            <p:nvPr/>
          </p:nvCxnSpPr>
          <p:spPr>
            <a:xfrm>
              <a:off x="1456898" y="5221026"/>
              <a:ext cx="2695097" cy="0"/>
            </a:xfrm>
            <a:prstGeom prst="line">
              <a:avLst/>
            </a:prstGeom>
            <a:ln cap="rnd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FA9C8A66-C216-A57A-2833-D7B587BB93E8}"/>
                </a:ext>
              </a:extLst>
            </p:cNvPr>
            <p:cNvCxnSpPr>
              <a:cxnSpLocks/>
            </p:cNvCxnSpPr>
            <p:nvPr/>
          </p:nvCxnSpPr>
          <p:spPr>
            <a:xfrm>
              <a:off x="1455061" y="3884524"/>
              <a:ext cx="3321038" cy="0"/>
            </a:xfrm>
            <a:prstGeom prst="line">
              <a:avLst/>
            </a:prstGeom>
            <a:ln cap="rnd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Rectangle: Single Corner Rounded 27">
              <a:extLst>
                <a:ext uri="{FF2B5EF4-FFF2-40B4-BE49-F238E27FC236}">
                  <a16:creationId xmlns:a16="http://schemas.microsoft.com/office/drawing/2014/main" id="{4D081C4A-548A-619A-B910-669E58535D4E}"/>
                </a:ext>
              </a:extLst>
            </p:cNvPr>
            <p:cNvSpPr/>
            <p:nvPr/>
          </p:nvSpPr>
          <p:spPr>
            <a:xfrm>
              <a:off x="5916305" y="2310073"/>
              <a:ext cx="5289466" cy="355626"/>
            </a:xfrm>
            <a:prstGeom prst="round1Rect">
              <a:avLst>
                <a:gd name="adj" fmla="val 24337"/>
              </a:avLst>
            </a:prstGeom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385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64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rPr>
                <a:t>APPLICATIONS</a:t>
              </a:r>
            </a:p>
          </p:txBody>
        </p: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0BAD9979-9913-08D0-1169-798CF24940E9}"/>
                </a:ext>
              </a:extLst>
            </p:cNvPr>
            <p:cNvCxnSpPr>
              <a:cxnSpLocks/>
            </p:cNvCxnSpPr>
            <p:nvPr/>
          </p:nvCxnSpPr>
          <p:spPr>
            <a:xfrm>
              <a:off x="7980789" y="5221026"/>
              <a:ext cx="3070566" cy="0"/>
            </a:xfrm>
            <a:prstGeom prst="line">
              <a:avLst/>
            </a:prstGeom>
            <a:ln cap="rnd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DB89A8D3-A2A4-2710-1D18-AB4FE2C95682}"/>
                </a:ext>
              </a:extLst>
            </p:cNvPr>
            <p:cNvCxnSpPr>
              <a:cxnSpLocks/>
            </p:cNvCxnSpPr>
            <p:nvPr/>
          </p:nvCxnSpPr>
          <p:spPr>
            <a:xfrm>
              <a:off x="1455061" y="3253550"/>
              <a:ext cx="3688243" cy="0"/>
            </a:xfrm>
            <a:prstGeom prst="line">
              <a:avLst/>
            </a:prstGeom>
            <a:ln cap="rnd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AD4020E7-3D5D-7672-C702-A1703FD6F87C}"/>
                </a:ext>
              </a:extLst>
            </p:cNvPr>
            <p:cNvCxnSpPr>
              <a:cxnSpLocks/>
            </p:cNvCxnSpPr>
            <p:nvPr/>
          </p:nvCxnSpPr>
          <p:spPr>
            <a:xfrm>
              <a:off x="1455061" y="4529747"/>
              <a:ext cx="2695097" cy="0"/>
            </a:xfrm>
            <a:prstGeom prst="line">
              <a:avLst/>
            </a:prstGeom>
            <a:ln cap="rnd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285B6673-AFDE-651A-37FE-A30AF37CA7CA}"/>
                </a:ext>
              </a:extLst>
            </p:cNvPr>
            <p:cNvCxnSpPr>
              <a:cxnSpLocks/>
            </p:cNvCxnSpPr>
            <p:nvPr/>
          </p:nvCxnSpPr>
          <p:spPr>
            <a:xfrm>
              <a:off x="7077455" y="3253550"/>
              <a:ext cx="4041375" cy="0"/>
            </a:xfrm>
            <a:prstGeom prst="line">
              <a:avLst/>
            </a:prstGeom>
            <a:ln cap="rnd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4A8FC9FF-E81E-CA1C-071C-C888565DFA28}"/>
                </a:ext>
              </a:extLst>
            </p:cNvPr>
            <p:cNvCxnSpPr>
              <a:cxnSpLocks/>
            </p:cNvCxnSpPr>
            <p:nvPr/>
          </p:nvCxnSpPr>
          <p:spPr>
            <a:xfrm>
              <a:off x="7580055" y="3884524"/>
              <a:ext cx="3469463" cy="0"/>
            </a:xfrm>
            <a:prstGeom prst="line">
              <a:avLst/>
            </a:prstGeom>
            <a:ln cap="rnd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E833FC9C-B775-9F1A-E01A-E26E5339FB00}"/>
                </a:ext>
              </a:extLst>
            </p:cNvPr>
            <p:cNvCxnSpPr>
              <a:cxnSpLocks/>
            </p:cNvCxnSpPr>
            <p:nvPr/>
          </p:nvCxnSpPr>
          <p:spPr>
            <a:xfrm>
              <a:off x="7978952" y="4524831"/>
              <a:ext cx="3070566" cy="0"/>
            </a:xfrm>
            <a:prstGeom prst="line">
              <a:avLst/>
            </a:prstGeom>
            <a:ln cap="rnd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0D63F0B9-F6D7-5FF0-2D91-7F30B5A0FDDE}"/>
                </a:ext>
              </a:extLst>
            </p:cNvPr>
            <p:cNvSpPr txBox="1"/>
            <p:nvPr/>
          </p:nvSpPr>
          <p:spPr>
            <a:xfrm>
              <a:off x="2427619" y="2767753"/>
              <a:ext cx="2739429" cy="382102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noAutofit/>
            </a:bodyPr>
            <a:lstStyle/>
            <a:p>
              <a:pPr marL="0" marR="0" lvl="0" indent="0" algn="ctr" defTabSz="837745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rgbClr val="C4C5C6"/>
                </a:buClr>
                <a:buSzTx/>
                <a:buFontTx/>
                <a:buNone/>
                <a:tabLst/>
                <a:defRPr/>
              </a:pPr>
              <a:r>
                <a:rPr kumimoji="0" lang="en-US" sz="1270" b="1" i="0" u="none" strike="noStrike" kern="120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rgbClr val="1EBEAA"/>
                      </a:gs>
                      <a:gs pos="100000">
                        <a:srgbClr val="3C45E0"/>
                      </a:gs>
                    </a:gsLst>
                    <a:lin ang="0" scaled="1"/>
                    <a:tileRect/>
                  </a:gradFill>
                  <a:effectLst/>
                  <a:uLnTx/>
                  <a:uFillTx/>
                  <a:latin typeface="Open Sans"/>
                  <a:ea typeface="+mn-ea"/>
                  <a:cs typeface="+mn-cs"/>
                </a:rPr>
                <a:t>NEXT GENERATION</a:t>
              </a:r>
              <a:br>
                <a:rPr kumimoji="0" lang="en-US" sz="1270" b="1" i="0" u="none" strike="noStrike" kern="120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rgbClr val="1EBEAA"/>
                      </a:gs>
                      <a:gs pos="100000">
                        <a:srgbClr val="3C45E0"/>
                      </a:gs>
                    </a:gsLst>
                    <a:lin ang="0" scaled="1"/>
                    <a:tileRect/>
                  </a:gradFill>
                  <a:effectLst/>
                  <a:uLnTx/>
                  <a:uFillTx/>
                  <a:latin typeface="Open Sans"/>
                  <a:ea typeface="+mn-ea"/>
                  <a:cs typeface="+mn-cs"/>
                </a:rPr>
              </a:br>
              <a:r>
                <a:rPr kumimoji="0" lang="en-US" sz="1270" b="1" i="0" u="none" strike="noStrike" kern="120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rgbClr val="1EBEAA"/>
                      </a:gs>
                      <a:gs pos="100000">
                        <a:srgbClr val="3C45E0"/>
                      </a:gs>
                    </a:gsLst>
                    <a:lin ang="0" scaled="1"/>
                    <a:tileRect/>
                  </a:gradFill>
                  <a:effectLst/>
                  <a:uLnTx/>
                  <a:uFillTx/>
                  <a:latin typeface="Open Sans"/>
                  <a:ea typeface="+mn-ea"/>
                  <a:cs typeface="+mn-cs"/>
                </a:rPr>
                <a:t>CARE DELIVERY 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001E8105-F5C6-2F22-2424-79C26EB0E142}"/>
                </a:ext>
              </a:extLst>
            </p:cNvPr>
            <p:cNvSpPr txBox="1"/>
            <p:nvPr/>
          </p:nvSpPr>
          <p:spPr>
            <a:xfrm>
              <a:off x="1384334" y="5435535"/>
              <a:ext cx="1856160" cy="497910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noAutofit/>
            </a:bodyPr>
            <a:lstStyle/>
            <a:p>
              <a:pPr marL="0" marR="0" lvl="0" indent="0" algn="ctr" defTabSz="837745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rgbClr val="C4C5C6"/>
                </a:buClr>
                <a:buSzTx/>
                <a:buFontTx/>
                <a:buNone/>
                <a:tabLst/>
                <a:defRPr/>
              </a:pPr>
              <a:r>
                <a:rPr kumimoji="0" lang="en-US" sz="1270" b="1" i="0" u="none" strike="noStrike" kern="1200" cap="none" spc="0" normalizeH="0" baseline="0" noProof="0">
                  <a:ln>
                    <a:noFill/>
                  </a:ln>
                  <a:gradFill flip="none" rotWithShape="1">
                    <a:gsLst>
                      <a:gs pos="0">
                        <a:srgbClr val="1EBEAA"/>
                      </a:gs>
                      <a:gs pos="100000">
                        <a:srgbClr val="3C45E0"/>
                      </a:gs>
                    </a:gsLst>
                    <a:lin ang="0" scaled="1"/>
                    <a:tileRect/>
                  </a:gradFill>
                  <a:effectLst/>
                  <a:uLnTx/>
                  <a:uFillTx/>
                  <a:latin typeface="Open Sans"/>
                  <a:ea typeface="+mn-ea"/>
                  <a:cs typeface="+mn-cs"/>
                </a:rPr>
                <a:t>FOUNDATIONAL TOOLS</a:t>
              </a: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12D900B9-9F8F-1446-F1EF-1BA632AD35FF}"/>
                </a:ext>
              </a:extLst>
            </p:cNvPr>
            <p:cNvSpPr txBox="1"/>
            <p:nvPr/>
          </p:nvSpPr>
          <p:spPr>
            <a:xfrm>
              <a:off x="1887745" y="4037565"/>
              <a:ext cx="1905169" cy="381514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noAutofit/>
            </a:bodyPr>
            <a:lstStyle/>
            <a:p>
              <a:pPr marL="0" marR="0" lvl="0" indent="0" algn="ctr" defTabSz="837745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rgbClr val="C4C5C6"/>
                </a:buClr>
                <a:buSzTx/>
                <a:buFontTx/>
                <a:buNone/>
                <a:tabLst/>
                <a:defRPr/>
              </a:pPr>
              <a:r>
                <a:rPr kumimoji="0" lang="en-US" sz="1270" b="1" i="0" u="none" strike="noStrike" kern="120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rgbClr val="1EBEAA"/>
                      </a:gs>
                      <a:gs pos="100000">
                        <a:srgbClr val="3C45E0"/>
                      </a:gs>
                    </a:gsLst>
                    <a:lin ang="0" scaled="1"/>
                    <a:tileRect/>
                  </a:gradFill>
                  <a:effectLst/>
                  <a:uLnTx/>
                  <a:uFillTx/>
                  <a:latin typeface="Open Sans"/>
                  <a:ea typeface="+mn-ea"/>
                  <a:cs typeface="+mn-cs"/>
                </a:rPr>
                <a:t>VALUE-BASED CARE</a:t>
              </a: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705607F6-5381-500B-3C49-23C00E2D5A64}"/>
                </a:ext>
              </a:extLst>
            </p:cNvPr>
            <p:cNvSpPr txBox="1"/>
            <p:nvPr/>
          </p:nvSpPr>
          <p:spPr>
            <a:xfrm>
              <a:off x="1827534" y="3285318"/>
              <a:ext cx="2739429" cy="579041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noAutofit/>
            </a:bodyPr>
            <a:lstStyle/>
            <a:p>
              <a:pPr marL="0" marR="0" lvl="0" indent="0" algn="ctr" defTabSz="837745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rgbClr val="C4C5C6"/>
                </a:buClr>
                <a:buSzTx/>
                <a:buFontTx/>
                <a:buNone/>
                <a:tabLst/>
                <a:defRPr/>
              </a:pPr>
              <a:r>
                <a:rPr kumimoji="0" lang="en-US" sz="1270" b="1" i="0" u="none" strike="noStrike" kern="120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rgbClr val="1EBEAA"/>
                      </a:gs>
                      <a:gs pos="100000">
                        <a:srgbClr val="3C45E0"/>
                      </a:gs>
                    </a:gsLst>
                    <a:lin ang="0" scaled="1"/>
                    <a:tileRect/>
                  </a:gradFill>
                  <a:effectLst/>
                  <a:uLnTx/>
                  <a:uFillTx/>
                  <a:latin typeface="Open Sans"/>
                  <a:ea typeface="+mn-ea"/>
                  <a:cs typeface="+mn-cs"/>
                </a:rPr>
                <a:t>POPULATION</a:t>
              </a:r>
              <a:br>
                <a:rPr kumimoji="0" lang="en-US" sz="1270" b="1" i="0" u="none" strike="noStrike" kern="120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rgbClr val="1EBEAA"/>
                      </a:gs>
                      <a:gs pos="100000">
                        <a:srgbClr val="3C45E0"/>
                      </a:gs>
                    </a:gsLst>
                    <a:lin ang="0" scaled="1"/>
                    <a:tileRect/>
                  </a:gradFill>
                  <a:effectLst/>
                  <a:uLnTx/>
                  <a:uFillTx/>
                  <a:latin typeface="Open Sans"/>
                  <a:ea typeface="+mn-ea"/>
                  <a:cs typeface="+mn-cs"/>
                </a:rPr>
              </a:br>
              <a:r>
                <a:rPr kumimoji="0" lang="en-US" sz="1270" b="1" i="0" u="none" strike="noStrike" kern="120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rgbClr val="1EBEAA"/>
                      </a:gs>
                      <a:gs pos="100000">
                        <a:srgbClr val="3C45E0"/>
                      </a:gs>
                    </a:gsLst>
                    <a:lin ang="0" scaled="1"/>
                    <a:tileRect/>
                  </a:gradFill>
                  <a:effectLst/>
                  <a:uLnTx/>
                  <a:uFillTx/>
                  <a:latin typeface="Open Sans"/>
                  <a:ea typeface="+mn-ea"/>
                  <a:cs typeface="+mn-cs"/>
                </a:rPr>
                <a:t>HEALTH MANAGEMENT</a:t>
              </a:r>
            </a:p>
          </p:txBody>
        </p:sp>
        <p:sp>
          <p:nvSpPr>
            <p:cNvPr id="51" name="Isosceles Triangle 50">
              <a:extLst>
                <a:ext uri="{FF2B5EF4-FFF2-40B4-BE49-F238E27FC236}">
                  <a16:creationId xmlns:a16="http://schemas.microsoft.com/office/drawing/2014/main" id="{4E20F150-3D3F-E665-93EA-AC98E84B2579}"/>
                </a:ext>
              </a:extLst>
            </p:cNvPr>
            <p:cNvSpPr/>
            <p:nvPr/>
          </p:nvSpPr>
          <p:spPr>
            <a:xfrm rot="10800000">
              <a:off x="4605908" y="3253552"/>
              <a:ext cx="505361" cy="103158"/>
            </a:xfrm>
            <a:prstGeom prst="triangle">
              <a:avLst>
                <a:gd name="adj" fmla="val 0"/>
              </a:avLst>
            </a:pr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38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847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  <p:sp>
          <p:nvSpPr>
            <p:cNvPr id="52" name="Isosceles Triangle 51">
              <a:extLst>
                <a:ext uri="{FF2B5EF4-FFF2-40B4-BE49-F238E27FC236}">
                  <a16:creationId xmlns:a16="http://schemas.microsoft.com/office/drawing/2014/main" id="{A859DD04-25D2-0FC9-79DE-F782F55B52A3}"/>
                </a:ext>
              </a:extLst>
            </p:cNvPr>
            <p:cNvSpPr/>
            <p:nvPr/>
          </p:nvSpPr>
          <p:spPr>
            <a:xfrm rot="10800000" flipH="1">
              <a:off x="6701377" y="3253910"/>
              <a:ext cx="505361" cy="103158"/>
            </a:xfrm>
            <a:prstGeom prst="triangle">
              <a:avLst>
                <a:gd name="adj" fmla="val 0"/>
              </a:avLst>
            </a:pr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38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847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  <p:sp>
          <p:nvSpPr>
            <p:cNvPr id="53" name="Isosceles Triangle 52">
              <a:extLst>
                <a:ext uri="{FF2B5EF4-FFF2-40B4-BE49-F238E27FC236}">
                  <a16:creationId xmlns:a16="http://schemas.microsoft.com/office/drawing/2014/main" id="{1E57BCA5-EC2F-F55B-1FD6-537B953F6451}"/>
                </a:ext>
              </a:extLst>
            </p:cNvPr>
            <p:cNvSpPr/>
            <p:nvPr/>
          </p:nvSpPr>
          <p:spPr>
            <a:xfrm rot="10800000">
              <a:off x="3733081" y="4524272"/>
              <a:ext cx="505361" cy="103158"/>
            </a:xfrm>
            <a:prstGeom prst="triangle">
              <a:avLst>
                <a:gd name="adj" fmla="val 0"/>
              </a:avLst>
            </a:prstGeom>
            <a:solidFill>
              <a:srgbClr val="1EBEAA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38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847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  <p:sp>
          <p:nvSpPr>
            <p:cNvPr id="54" name="Isosceles Triangle 53">
              <a:extLst>
                <a:ext uri="{FF2B5EF4-FFF2-40B4-BE49-F238E27FC236}">
                  <a16:creationId xmlns:a16="http://schemas.microsoft.com/office/drawing/2014/main" id="{3FDB46C6-E343-E79B-220D-8B96D41D2093}"/>
                </a:ext>
              </a:extLst>
            </p:cNvPr>
            <p:cNvSpPr/>
            <p:nvPr/>
          </p:nvSpPr>
          <p:spPr>
            <a:xfrm rot="10800000" flipH="1">
              <a:off x="7539063" y="4521827"/>
              <a:ext cx="505361" cy="103158"/>
            </a:xfrm>
            <a:prstGeom prst="triangle">
              <a:avLst>
                <a:gd name="adj" fmla="val 0"/>
              </a:avLst>
            </a:prstGeom>
            <a:solidFill>
              <a:srgbClr val="1EBEAA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38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847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  <p:sp>
          <p:nvSpPr>
            <p:cNvPr id="55" name="Isosceles Triangle 54">
              <a:extLst>
                <a:ext uri="{FF2B5EF4-FFF2-40B4-BE49-F238E27FC236}">
                  <a16:creationId xmlns:a16="http://schemas.microsoft.com/office/drawing/2014/main" id="{C2024794-E22E-0D50-C6E9-211314C38731}"/>
                </a:ext>
              </a:extLst>
            </p:cNvPr>
            <p:cNvSpPr/>
            <p:nvPr/>
          </p:nvSpPr>
          <p:spPr>
            <a:xfrm rot="10800000">
              <a:off x="3299850" y="5221873"/>
              <a:ext cx="492086" cy="84143"/>
            </a:xfrm>
            <a:prstGeom prst="triangle">
              <a:avLst>
                <a:gd name="adj" fmla="val 12749"/>
              </a:avLst>
            </a:prstGeom>
            <a:solidFill>
              <a:srgbClr val="00A0D2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38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847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  <p:sp>
          <p:nvSpPr>
            <p:cNvPr id="56" name="Isosceles Triangle 55">
              <a:extLst>
                <a:ext uri="{FF2B5EF4-FFF2-40B4-BE49-F238E27FC236}">
                  <a16:creationId xmlns:a16="http://schemas.microsoft.com/office/drawing/2014/main" id="{1F3A516A-DB41-261B-724A-5856311ABBE3}"/>
                </a:ext>
              </a:extLst>
            </p:cNvPr>
            <p:cNvSpPr/>
            <p:nvPr/>
          </p:nvSpPr>
          <p:spPr>
            <a:xfrm rot="10800000">
              <a:off x="7982524" y="5221873"/>
              <a:ext cx="520389" cy="103158"/>
            </a:xfrm>
            <a:prstGeom prst="triangle">
              <a:avLst>
                <a:gd name="adj" fmla="val 98334"/>
              </a:avLst>
            </a:prstGeom>
            <a:solidFill>
              <a:srgbClr val="00A0D2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38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847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  <p:sp>
          <p:nvSpPr>
            <p:cNvPr id="57" name="Isosceles Triangle 56">
              <a:extLst>
                <a:ext uri="{FF2B5EF4-FFF2-40B4-BE49-F238E27FC236}">
                  <a16:creationId xmlns:a16="http://schemas.microsoft.com/office/drawing/2014/main" id="{569D4D9C-77CE-4995-5148-5159DDBCCD5D}"/>
                </a:ext>
              </a:extLst>
            </p:cNvPr>
            <p:cNvSpPr/>
            <p:nvPr/>
          </p:nvSpPr>
          <p:spPr>
            <a:xfrm rot="10800000">
              <a:off x="2733890" y="6083473"/>
              <a:ext cx="448457" cy="110461"/>
            </a:xfrm>
            <a:prstGeom prst="triangle">
              <a:avLst>
                <a:gd name="adj" fmla="val 0"/>
              </a:avLst>
            </a:prstGeom>
            <a:solidFill>
              <a:srgbClr val="114B8A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38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847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  <p:sp>
          <p:nvSpPr>
            <p:cNvPr id="58" name="Isosceles Triangle 57">
              <a:extLst>
                <a:ext uri="{FF2B5EF4-FFF2-40B4-BE49-F238E27FC236}">
                  <a16:creationId xmlns:a16="http://schemas.microsoft.com/office/drawing/2014/main" id="{D648909A-A9BD-4EF4-8076-A92B51D0F55E}"/>
                </a:ext>
              </a:extLst>
            </p:cNvPr>
            <p:cNvSpPr/>
            <p:nvPr/>
          </p:nvSpPr>
          <p:spPr>
            <a:xfrm rot="10800000" flipH="1">
              <a:off x="8580582" y="6084887"/>
              <a:ext cx="530146" cy="124714"/>
            </a:xfrm>
            <a:prstGeom prst="triangle">
              <a:avLst>
                <a:gd name="adj" fmla="val 13791"/>
              </a:avLst>
            </a:prstGeom>
            <a:solidFill>
              <a:srgbClr val="114B8A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38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847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  <p:sp>
          <p:nvSpPr>
            <p:cNvPr id="59" name="Isosceles Triangle 58">
              <a:extLst>
                <a:ext uri="{FF2B5EF4-FFF2-40B4-BE49-F238E27FC236}">
                  <a16:creationId xmlns:a16="http://schemas.microsoft.com/office/drawing/2014/main" id="{D0AAE29A-C25D-BB22-EA7B-6CA31DAE9819}"/>
                </a:ext>
              </a:extLst>
            </p:cNvPr>
            <p:cNvSpPr/>
            <p:nvPr/>
          </p:nvSpPr>
          <p:spPr>
            <a:xfrm rot="10800000">
              <a:off x="4167306" y="3881627"/>
              <a:ext cx="505361" cy="103158"/>
            </a:xfrm>
            <a:prstGeom prst="triangle">
              <a:avLst>
                <a:gd name="adj" fmla="val 0"/>
              </a:avLst>
            </a:prstGeom>
            <a:solidFill>
              <a:srgbClr val="1EBEAA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38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847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  <p:sp>
          <p:nvSpPr>
            <p:cNvPr id="60" name="Isosceles Triangle 59">
              <a:extLst>
                <a:ext uri="{FF2B5EF4-FFF2-40B4-BE49-F238E27FC236}">
                  <a16:creationId xmlns:a16="http://schemas.microsoft.com/office/drawing/2014/main" id="{2279E383-F925-3877-7717-351826A62C65}"/>
                </a:ext>
              </a:extLst>
            </p:cNvPr>
            <p:cNvSpPr/>
            <p:nvPr/>
          </p:nvSpPr>
          <p:spPr>
            <a:xfrm rot="10800000" flipH="1">
              <a:off x="7114312" y="3884098"/>
              <a:ext cx="505361" cy="103158"/>
            </a:xfrm>
            <a:prstGeom prst="triangle">
              <a:avLst>
                <a:gd name="adj" fmla="val 0"/>
              </a:avLst>
            </a:prstGeom>
            <a:solidFill>
              <a:srgbClr val="1EBEAA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38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847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  <p:sp>
          <p:nvSpPr>
            <p:cNvPr id="16" name="Flowchart: Extract 15">
              <a:extLst>
                <a:ext uri="{FF2B5EF4-FFF2-40B4-BE49-F238E27FC236}">
                  <a16:creationId xmlns:a16="http://schemas.microsoft.com/office/drawing/2014/main" id="{1CCBE68C-BE04-7D89-6A71-B668E8B11374}"/>
                </a:ext>
              </a:extLst>
            </p:cNvPr>
            <p:cNvSpPr/>
            <p:nvPr/>
          </p:nvSpPr>
          <p:spPr>
            <a:xfrm>
              <a:off x="2912572" y="2023941"/>
              <a:ext cx="5924815" cy="4393993"/>
            </a:xfrm>
            <a:prstGeom prst="flowChartExtract">
              <a:avLst/>
            </a:prstGeom>
            <a:gradFill flip="none" rotWithShape="1">
              <a:gsLst>
                <a:gs pos="0">
                  <a:schemeClr val="tx1">
                    <a:lumMod val="50000"/>
                    <a:lumOff val="50000"/>
                  </a:schemeClr>
                </a:gs>
                <a:gs pos="100000">
                  <a:schemeClr val="tx1">
                    <a:lumMod val="90000"/>
                    <a:lumOff val="10000"/>
                  </a:schemeClr>
                </a:gs>
              </a:gsLst>
              <a:lin ang="2700000" scaled="1"/>
              <a:tileRect/>
            </a:gradFill>
            <a:ln w="25400" cap="flat" cmpd="sng" algn="ctr">
              <a:gradFill flip="none" rotWithShape="1">
                <a:gsLst>
                  <a:gs pos="0">
                    <a:schemeClr val="tx1">
                      <a:lumMod val="50000"/>
                      <a:lumOff val="50000"/>
                    </a:schemeClr>
                  </a:gs>
                  <a:gs pos="100000">
                    <a:schemeClr val="tx1">
                      <a:lumMod val="90000"/>
                      <a:lumOff val="10000"/>
                    </a:schemeClr>
                  </a:gs>
                </a:gsLst>
                <a:lin ang="18900000" scaled="1"/>
                <a:tileRect/>
              </a:gradFill>
              <a:prstDash val="solid"/>
              <a:miter lim="800000"/>
            </a:ln>
            <a:effectLst/>
          </p:spPr>
          <p:txBody>
            <a:bodyPr wrap="square" lIns="0" tIns="36000" rIns="0" bIns="36000" rtlCol="0" anchor="b" anchorCtr="0">
              <a:noAutofit/>
            </a:bodyPr>
            <a:lstStyle/>
            <a:p>
              <a:pPr marL="0" marR="0" lvl="0" indent="0" algn="ctr" defTabSz="91438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847" b="1" i="0" u="none" strike="noStrike" kern="0" cap="none" spc="0" normalizeH="0" baseline="0" noProof="0">
                <a:ln>
                  <a:noFill/>
                </a:ln>
                <a:solidFill>
                  <a:srgbClr val="292B2C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88F199AA-6D31-A149-FF6D-BC354C5FBDD8}"/>
                </a:ext>
              </a:extLst>
            </p:cNvPr>
            <p:cNvGrpSpPr/>
            <p:nvPr/>
          </p:nvGrpSpPr>
          <p:grpSpPr>
            <a:xfrm>
              <a:off x="3443958" y="4607760"/>
              <a:ext cx="4867624" cy="600399"/>
              <a:chOff x="3443958" y="4619014"/>
              <a:chExt cx="4867624" cy="600399"/>
            </a:xfrm>
          </p:grpSpPr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9978969C-9B0E-EF11-DEBC-2CDCA797B49B}"/>
                  </a:ext>
                </a:extLst>
              </p:cNvPr>
              <p:cNvSpPr/>
              <p:nvPr/>
            </p:nvSpPr>
            <p:spPr>
              <a:xfrm rot="10800000">
                <a:off x="6731403" y="4619014"/>
                <a:ext cx="1580179" cy="600399"/>
              </a:xfrm>
              <a:custGeom>
                <a:avLst/>
                <a:gdLst>
                  <a:gd name="connsiteX0" fmla="*/ 542929 w 1693096"/>
                  <a:gd name="connsiteY0" fmla="*/ 948858 h 948858"/>
                  <a:gd name="connsiteX1" fmla="*/ 0 w 1693096"/>
                  <a:gd name="connsiteY1" fmla="*/ 0 h 948858"/>
                  <a:gd name="connsiteX2" fmla="*/ 1693096 w 1693096"/>
                  <a:gd name="connsiteY2" fmla="*/ 0 h 948858"/>
                  <a:gd name="connsiteX3" fmla="*/ 1693096 w 1693096"/>
                  <a:gd name="connsiteY3" fmla="*/ 948225 h 948858"/>
                  <a:gd name="connsiteX4" fmla="*/ 542929 w 1693096"/>
                  <a:gd name="connsiteY4" fmla="*/ 948858 h 9488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93096" h="948858">
                    <a:moveTo>
                      <a:pt x="542929" y="948858"/>
                    </a:moveTo>
                    <a:lnTo>
                      <a:pt x="0" y="0"/>
                    </a:lnTo>
                    <a:lnTo>
                      <a:pt x="1693096" y="0"/>
                    </a:lnTo>
                    <a:lnTo>
                      <a:pt x="1693096" y="948225"/>
                    </a:lnTo>
                    <a:lnTo>
                      <a:pt x="542929" y="948858"/>
                    </a:lnTo>
                    <a:close/>
                  </a:path>
                </a:pathLst>
              </a:custGeom>
              <a:solidFill>
                <a:srgbClr val="00A0D2"/>
              </a:solidFill>
              <a:ln w="25400" cap="flat" cmpd="sng" algn="ctr">
                <a:gradFill flip="none" rotWithShape="1">
                  <a:gsLst>
                    <a:gs pos="0">
                      <a:srgbClr val="00A0D2">
                        <a:lumMod val="40000"/>
                        <a:lumOff val="60000"/>
                      </a:srgbClr>
                    </a:gs>
                    <a:gs pos="100000">
                      <a:srgbClr val="00A0D2">
                        <a:lumMod val="75000"/>
                      </a:srgbClr>
                    </a:gs>
                  </a:gsLst>
                  <a:lin ang="16200000" scaled="1"/>
                  <a:tileRect/>
                </a:gra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38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ZA" sz="847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AC6D200E-ACD1-BFC5-4BAC-FE9CE1AD281A}"/>
                  </a:ext>
                </a:extLst>
              </p:cNvPr>
              <p:cNvSpPr/>
              <p:nvPr/>
            </p:nvSpPr>
            <p:spPr>
              <a:xfrm rot="10800000">
                <a:off x="5116870" y="4619439"/>
                <a:ext cx="1546378" cy="599973"/>
              </a:xfrm>
              <a:custGeom>
                <a:avLst/>
                <a:gdLst>
                  <a:gd name="connsiteX0" fmla="*/ 0 w 1656880"/>
                  <a:gd name="connsiteY0" fmla="*/ 948185 h 948185"/>
                  <a:gd name="connsiteX1" fmla="*/ 0 w 1656880"/>
                  <a:gd name="connsiteY1" fmla="*/ 0 h 948185"/>
                  <a:gd name="connsiteX2" fmla="*/ 1656880 w 1656880"/>
                  <a:gd name="connsiteY2" fmla="*/ 0 h 948185"/>
                  <a:gd name="connsiteX3" fmla="*/ 1656880 w 1656880"/>
                  <a:gd name="connsiteY3" fmla="*/ 947272 h 948185"/>
                  <a:gd name="connsiteX4" fmla="*/ 0 w 1656880"/>
                  <a:gd name="connsiteY4" fmla="*/ 948185 h 948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56880" h="948185">
                    <a:moveTo>
                      <a:pt x="0" y="948185"/>
                    </a:moveTo>
                    <a:lnTo>
                      <a:pt x="0" y="0"/>
                    </a:lnTo>
                    <a:lnTo>
                      <a:pt x="1656880" y="0"/>
                    </a:lnTo>
                    <a:lnTo>
                      <a:pt x="1656880" y="947272"/>
                    </a:lnTo>
                    <a:lnTo>
                      <a:pt x="0" y="948185"/>
                    </a:lnTo>
                    <a:close/>
                  </a:path>
                </a:pathLst>
              </a:custGeom>
              <a:solidFill>
                <a:srgbClr val="00A0D2"/>
              </a:solidFill>
              <a:ln w="25400" cap="flat" cmpd="sng" algn="ctr">
                <a:gradFill flip="none" rotWithShape="1">
                  <a:gsLst>
                    <a:gs pos="0">
                      <a:srgbClr val="00A0D2">
                        <a:lumMod val="40000"/>
                        <a:lumOff val="60000"/>
                      </a:srgbClr>
                    </a:gs>
                    <a:gs pos="100000">
                      <a:srgbClr val="00A0D2">
                        <a:lumMod val="75000"/>
                      </a:srgbClr>
                    </a:gs>
                  </a:gsLst>
                  <a:lin ang="16200000" scaled="1"/>
                  <a:tileRect/>
                </a:gra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38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ZA" sz="847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D540492A-F448-03A8-1CF1-C5018619D9C3}"/>
                  </a:ext>
                </a:extLst>
              </p:cNvPr>
              <p:cNvSpPr/>
              <p:nvPr/>
            </p:nvSpPr>
            <p:spPr>
              <a:xfrm rot="10800000">
                <a:off x="3443958" y="4620042"/>
                <a:ext cx="1604757" cy="599371"/>
              </a:xfrm>
              <a:custGeom>
                <a:avLst/>
                <a:gdLst>
                  <a:gd name="connsiteX0" fmla="*/ 0 w 1719431"/>
                  <a:gd name="connsiteY0" fmla="*/ 947232 h 947232"/>
                  <a:gd name="connsiteX1" fmla="*/ 0 w 1719431"/>
                  <a:gd name="connsiteY1" fmla="*/ 0 h 947232"/>
                  <a:gd name="connsiteX2" fmla="*/ 1719431 w 1719431"/>
                  <a:gd name="connsiteY2" fmla="*/ 0 h 947232"/>
                  <a:gd name="connsiteX3" fmla="*/ 1183803 w 1719431"/>
                  <a:gd name="connsiteY3" fmla="*/ 946580 h 947232"/>
                  <a:gd name="connsiteX4" fmla="*/ 0 w 1719431"/>
                  <a:gd name="connsiteY4" fmla="*/ 947232 h 947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19431" h="947232">
                    <a:moveTo>
                      <a:pt x="0" y="947232"/>
                    </a:moveTo>
                    <a:lnTo>
                      <a:pt x="0" y="0"/>
                    </a:lnTo>
                    <a:lnTo>
                      <a:pt x="1719431" y="0"/>
                    </a:lnTo>
                    <a:lnTo>
                      <a:pt x="1183803" y="946580"/>
                    </a:lnTo>
                    <a:lnTo>
                      <a:pt x="0" y="947232"/>
                    </a:lnTo>
                    <a:close/>
                  </a:path>
                </a:pathLst>
              </a:custGeom>
              <a:solidFill>
                <a:srgbClr val="00A0D2"/>
              </a:solidFill>
              <a:ln w="25400" cap="flat" cmpd="sng" algn="ctr">
                <a:gradFill flip="none" rotWithShape="1">
                  <a:gsLst>
                    <a:gs pos="0">
                      <a:srgbClr val="00A0D2">
                        <a:lumMod val="40000"/>
                        <a:lumOff val="60000"/>
                      </a:srgbClr>
                    </a:gs>
                    <a:gs pos="100000">
                      <a:srgbClr val="00A0D2">
                        <a:lumMod val="75000"/>
                      </a:srgbClr>
                    </a:gs>
                  </a:gsLst>
                  <a:lin ang="16200000" scaled="1"/>
                  <a:tileRect/>
                </a:gra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38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ZA" sz="847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</p:grp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EEC04149-9ACF-2A09-7C89-9FD7029B3D6E}"/>
                </a:ext>
              </a:extLst>
            </p:cNvPr>
            <p:cNvSpPr/>
            <p:nvPr/>
          </p:nvSpPr>
          <p:spPr>
            <a:xfrm rot="10800000">
              <a:off x="4627416" y="2684693"/>
              <a:ext cx="2530763" cy="559188"/>
            </a:xfrm>
            <a:custGeom>
              <a:avLst/>
              <a:gdLst>
                <a:gd name="connsiteX0" fmla="*/ 707413 w 2263095"/>
                <a:gd name="connsiteY0" fmla="*/ 590400 h 590400"/>
                <a:gd name="connsiteX1" fmla="*/ 707413 w 2263095"/>
                <a:gd name="connsiteY1" fmla="*/ 590171 h 590400"/>
                <a:gd name="connsiteX2" fmla="*/ 318517 w 2263095"/>
                <a:gd name="connsiteY2" fmla="*/ 590400 h 590400"/>
                <a:gd name="connsiteX3" fmla="*/ 0 w 2263095"/>
                <a:gd name="connsiteY3" fmla="*/ 647 h 590400"/>
                <a:gd name="connsiteX4" fmla="*/ 707413 w 2263095"/>
                <a:gd name="connsiteY4" fmla="*/ 647 h 590400"/>
                <a:gd name="connsiteX5" fmla="*/ 707413 w 2263095"/>
                <a:gd name="connsiteY5" fmla="*/ 0 h 590400"/>
                <a:gd name="connsiteX6" fmla="*/ 1354619 w 2263095"/>
                <a:gd name="connsiteY6" fmla="*/ 0 h 590400"/>
                <a:gd name="connsiteX7" fmla="*/ 1354619 w 2263095"/>
                <a:gd name="connsiteY7" fmla="*/ 646 h 590400"/>
                <a:gd name="connsiteX8" fmla="*/ 2263095 w 2263095"/>
                <a:gd name="connsiteY8" fmla="*/ 646 h 590400"/>
                <a:gd name="connsiteX9" fmla="*/ 1938459 w 2263095"/>
                <a:gd name="connsiteY9" fmla="*/ 588981 h 590400"/>
                <a:gd name="connsiteX10" fmla="*/ 1354619 w 2263095"/>
                <a:gd name="connsiteY10" fmla="*/ 589324 h 590400"/>
                <a:gd name="connsiteX11" fmla="*/ 1354619 w 2263095"/>
                <a:gd name="connsiteY11" fmla="*/ 589832 h 59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263095" h="590400">
                  <a:moveTo>
                    <a:pt x="707413" y="590400"/>
                  </a:moveTo>
                  <a:lnTo>
                    <a:pt x="707413" y="590171"/>
                  </a:lnTo>
                  <a:lnTo>
                    <a:pt x="318517" y="590400"/>
                  </a:lnTo>
                  <a:lnTo>
                    <a:pt x="0" y="647"/>
                  </a:lnTo>
                  <a:lnTo>
                    <a:pt x="707413" y="647"/>
                  </a:lnTo>
                  <a:lnTo>
                    <a:pt x="707413" y="0"/>
                  </a:lnTo>
                  <a:lnTo>
                    <a:pt x="1354619" y="0"/>
                  </a:lnTo>
                  <a:lnTo>
                    <a:pt x="1354619" y="646"/>
                  </a:lnTo>
                  <a:lnTo>
                    <a:pt x="2263095" y="646"/>
                  </a:lnTo>
                  <a:lnTo>
                    <a:pt x="1938459" y="588981"/>
                  </a:lnTo>
                  <a:lnTo>
                    <a:pt x="1354619" y="589324"/>
                  </a:lnTo>
                  <a:lnTo>
                    <a:pt x="1354619" y="589832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38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847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CA19923E-04C2-776A-C0B4-3089C0A1F7E0}"/>
                </a:ext>
              </a:extLst>
            </p:cNvPr>
            <p:cNvGrpSpPr/>
            <p:nvPr/>
          </p:nvGrpSpPr>
          <p:grpSpPr>
            <a:xfrm>
              <a:off x="4202018" y="3343756"/>
              <a:ext cx="3371799" cy="522891"/>
              <a:chOff x="4046045" y="3362037"/>
              <a:chExt cx="3527772" cy="522891"/>
            </a:xfrm>
          </p:grpSpPr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8DF586B7-ED51-CCC7-11F9-12C1E7D3782B}"/>
                  </a:ext>
                </a:extLst>
              </p:cNvPr>
              <p:cNvSpPr/>
              <p:nvPr/>
            </p:nvSpPr>
            <p:spPr>
              <a:xfrm>
                <a:off x="4046045" y="3362037"/>
                <a:ext cx="1721863" cy="522891"/>
              </a:xfrm>
              <a:custGeom>
                <a:avLst/>
                <a:gdLst>
                  <a:gd name="connsiteX0" fmla="*/ 611745 w 1509959"/>
                  <a:gd name="connsiteY0" fmla="*/ 0 h 590400"/>
                  <a:gd name="connsiteX1" fmla="*/ 1509959 w 1509959"/>
                  <a:gd name="connsiteY1" fmla="*/ 0 h 590400"/>
                  <a:gd name="connsiteX2" fmla="*/ 1509959 w 1509959"/>
                  <a:gd name="connsiteY2" fmla="*/ 590400 h 590400"/>
                  <a:gd name="connsiteX3" fmla="*/ 611745 w 1509959"/>
                  <a:gd name="connsiteY3" fmla="*/ 590400 h 590400"/>
                  <a:gd name="connsiteX4" fmla="*/ 611745 w 1509959"/>
                  <a:gd name="connsiteY4" fmla="*/ 590076 h 590400"/>
                  <a:gd name="connsiteX5" fmla="*/ 0 w 1509959"/>
                  <a:gd name="connsiteY5" fmla="*/ 590076 h 590400"/>
                  <a:gd name="connsiteX6" fmla="*/ 324636 w 1509959"/>
                  <a:gd name="connsiteY6" fmla="*/ 1742 h 590400"/>
                  <a:gd name="connsiteX7" fmla="*/ 611745 w 1509959"/>
                  <a:gd name="connsiteY7" fmla="*/ 1573 h 590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09959" h="590400">
                    <a:moveTo>
                      <a:pt x="611745" y="0"/>
                    </a:moveTo>
                    <a:lnTo>
                      <a:pt x="1509959" y="0"/>
                    </a:lnTo>
                    <a:lnTo>
                      <a:pt x="1509959" y="590400"/>
                    </a:lnTo>
                    <a:lnTo>
                      <a:pt x="611745" y="590400"/>
                    </a:lnTo>
                    <a:lnTo>
                      <a:pt x="611745" y="590076"/>
                    </a:lnTo>
                    <a:lnTo>
                      <a:pt x="0" y="590076"/>
                    </a:lnTo>
                    <a:lnTo>
                      <a:pt x="324636" y="1742"/>
                    </a:lnTo>
                    <a:lnTo>
                      <a:pt x="611745" y="1573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25400" cap="flat" cmpd="sng" algn="ctr">
                <a:gradFill flip="none" rotWithShape="1">
                  <a:gsLst>
                    <a:gs pos="0">
                      <a:srgbClr val="4DB6A9"/>
                    </a:gs>
                    <a:gs pos="100000">
                      <a:srgbClr val="1EBEAA">
                        <a:lumMod val="75000"/>
                      </a:srgbClr>
                    </a:gs>
                  </a:gsLst>
                  <a:lin ang="5400000" scaled="1"/>
                  <a:tileRect/>
                </a:gra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38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ZA" sz="847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845CDF40-3B46-615A-4EBA-ED96C108DEDC}"/>
                  </a:ext>
                </a:extLst>
              </p:cNvPr>
              <p:cNvSpPr/>
              <p:nvPr/>
            </p:nvSpPr>
            <p:spPr>
              <a:xfrm flipH="1">
                <a:off x="5851946" y="3362037"/>
                <a:ext cx="1721871" cy="522891"/>
              </a:xfrm>
              <a:custGeom>
                <a:avLst/>
                <a:gdLst>
                  <a:gd name="connsiteX0" fmla="*/ 611745 w 1509959"/>
                  <a:gd name="connsiteY0" fmla="*/ 0 h 590400"/>
                  <a:gd name="connsiteX1" fmla="*/ 1509959 w 1509959"/>
                  <a:gd name="connsiteY1" fmla="*/ 0 h 590400"/>
                  <a:gd name="connsiteX2" fmla="*/ 1509959 w 1509959"/>
                  <a:gd name="connsiteY2" fmla="*/ 590400 h 590400"/>
                  <a:gd name="connsiteX3" fmla="*/ 611745 w 1509959"/>
                  <a:gd name="connsiteY3" fmla="*/ 590400 h 590400"/>
                  <a:gd name="connsiteX4" fmla="*/ 611745 w 1509959"/>
                  <a:gd name="connsiteY4" fmla="*/ 590076 h 590400"/>
                  <a:gd name="connsiteX5" fmla="*/ 0 w 1509959"/>
                  <a:gd name="connsiteY5" fmla="*/ 590076 h 590400"/>
                  <a:gd name="connsiteX6" fmla="*/ 324636 w 1509959"/>
                  <a:gd name="connsiteY6" fmla="*/ 1742 h 590400"/>
                  <a:gd name="connsiteX7" fmla="*/ 611745 w 1509959"/>
                  <a:gd name="connsiteY7" fmla="*/ 1573 h 590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09959" h="590400">
                    <a:moveTo>
                      <a:pt x="611745" y="0"/>
                    </a:moveTo>
                    <a:lnTo>
                      <a:pt x="1509959" y="0"/>
                    </a:lnTo>
                    <a:lnTo>
                      <a:pt x="1509959" y="590400"/>
                    </a:lnTo>
                    <a:lnTo>
                      <a:pt x="611745" y="590400"/>
                    </a:lnTo>
                    <a:lnTo>
                      <a:pt x="611745" y="590076"/>
                    </a:lnTo>
                    <a:lnTo>
                      <a:pt x="0" y="590076"/>
                    </a:lnTo>
                    <a:lnTo>
                      <a:pt x="324636" y="1742"/>
                    </a:lnTo>
                    <a:lnTo>
                      <a:pt x="611745" y="1573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25400" cap="flat" cmpd="sng" algn="ctr">
                <a:gradFill flip="none" rotWithShape="1">
                  <a:gsLst>
                    <a:gs pos="0">
                      <a:srgbClr val="4DB6A9"/>
                    </a:gs>
                    <a:gs pos="100000">
                      <a:srgbClr val="1EBEAA">
                        <a:lumMod val="75000"/>
                      </a:srgbClr>
                    </a:gs>
                  </a:gsLst>
                  <a:lin ang="5400000" scaled="1"/>
                  <a:tileRect/>
                </a:gra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38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ZA" sz="847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DB2846B9-0255-726B-BB9D-CD9CF6194A32}"/>
                </a:ext>
              </a:extLst>
            </p:cNvPr>
            <p:cNvGrpSpPr/>
            <p:nvPr/>
          </p:nvGrpSpPr>
          <p:grpSpPr>
            <a:xfrm>
              <a:off x="2701068" y="5299394"/>
              <a:ext cx="6403923" cy="804742"/>
              <a:chOff x="2701068" y="5299394"/>
              <a:chExt cx="6403923" cy="804742"/>
            </a:xfrm>
          </p:grpSpPr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F7B9450F-8EF6-830B-1359-53A6D83D1E66}"/>
                  </a:ext>
                </a:extLst>
              </p:cNvPr>
              <p:cNvSpPr/>
              <p:nvPr/>
            </p:nvSpPr>
            <p:spPr>
              <a:xfrm>
                <a:off x="7508942" y="5327352"/>
                <a:ext cx="1509423" cy="748300"/>
              </a:xfrm>
              <a:custGeom>
                <a:avLst/>
                <a:gdLst>
                  <a:gd name="connsiteX0" fmla="*/ 917207 w 1617284"/>
                  <a:gd name="connsiteY0" fmla="*/ 0 h 1243898"/>
                  <a:gd name="connsiteX1" fmla="*/ 1617284 w 1617284"/>
                  <a:gd name="connsiteY1" fmla="*/ 1243898 h 1243898"/>
                  <a:gd name="connsiteX2" fmla="*/ 0 w 1617284"/>
                  <a:gd name="connsiteY2" fmla="*/ 1243898 h 1243898"/>
                  <a:gd name="connsiteX3" fmla="*/ 0 w 1617284"/>
                  <a:gd name="connsiteY3" fmla="*/ 517 h 1243898"/>
                  <a:gd name="connsiteX4" fmla="*/ 917207 w 1617284"/>
                  <a:gd name="connsiteY4" fmla="*/ 0 h 12438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17284" h="1243898">
                    <a:moveTo>
                      <a:pt x="917207" y="0"/>
                    </a:moveTo>
                    <a:lnTo>
                      <a:pt x="1617284" y="1243898"/>
                    </a:lnTo>
                    <a:lnTo>
                      <a:pt x="0" y="1243898"/>
                    </a:lnTo>
                    <a:lnTo>
                      <a:pt x="0" y="517"/>
                    </a:lnTo>
                    <a:lnTo>
                      <a:pt x="917207" y="0"/>
                    </a:lnTo>
                    <a:close/>
                  </a:path>
                </a:pathLst>
              </a:custGeom>
              <a:solidFill>
                <a:srgbClr val="114B8A"/>
              </a:solidFill>
              <a:ln w="25400" cap="flat" cmpd="sng" algn="ctr">
                <a:gradFill flip="none" rotWithShape="1">
                  <a:gsLst>
                    <a:gs pos="0">
                      <a:srgbClr val="114B8A">
                        <a:lumMod val="60000"/>
                        <a:lumOff val="40000"/>
                      </a:srgbClr>
                    </a:gs>
                    <a:gs pos="100000">
                      <a:srgbClr val="114B8A">
                        <a:lumMod val="75000"/>
                      </a:srgbClr>
                    </a:gs>
                  </a:gsLst>
                  <a:lin ang="5400000" scaled="1"/>
                  <a:tileRect/>
                </a:gradFill>
                <a:prstDash val="solid"/>
                <a:miter lim="800000"/>
              </a:ln>
              <a:effectLst/>
              <a:scene3d>
                <a:camera prst="orthographicFront"/>
                <a:lightRig rig="threePt" dir="t"/>
              </a:scene3d>
              <a:sp3d prstMaterial="dkEdge"/>
            </p:spPr>
            <p:txBody>
              <a:bodyPr wrap="square" lIns="36000" tIns="36000" rIns="36000" bIns="71999" rtlCol="0" anchor="ctr">
                <a:noAutofit/>
              </a:bodyPr>
              <a:lstStyle/>
              <a:p>
                <a:pPr marL="0" marR="0" lvl="0" indent="0" algn="ctr" defTabSz="91438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ZA" sz="847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04A1148E-6C13-E587-E263-78516CF01468}"/>
                  </a:ext>
                </a:extLst>
              </p:cNvPr>
              <p:cNvSpPr/>
              <p:nvPr/>
            </p:nvSpPr>
            <p:spPr>
              <a:xfrm>
                <a:off x="5928075" y="5327688"/>
                <a:ext cx="1512712" cy="747964"/>
              </a:xfrm>
              <a:custGeom>
                <a:avLst/>
                <a:gdLst>
                  <a:gd name="connsiteX0" fmla="*/ 1620808 w 1620808"/>
                  <a:gd name="connsiteY0" fmla="*/ 0 h 1243340"/>
                  <a:gd name="connsiteX1" fmla="*/ 1620808 w 1620808"/>
                  <a:gd name="connsiteY1" fmla="*/ 1243340 h 1243340"/>
                  <a:gd name="connsiteX2" fmla="*/ 0 w 1620808"/>
                  <a:gd name="connsiteY2" fmla="*/ 1243340 h 1243340"/>
                  <a:gd name="connsiteX3" fmla="*/ 0 w 1620808"/>
                  <a:gd name="connsiteY3" fmla="*/ 914 h 1243340"/>
                  <a:gd name="connsiteX4" fmla="*/ 1620808 w 1620808"/>
                  <a:gd name="connsiteY4" fmla="*/ 0 h 12433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20808" h="1243340">
                    <a:moveTo>
                      <a:pt x="1620808" y="0"/>
                    </a:moveTo>
                    <a:lnTo>
                      <a:pt x="1620808" y="1243340"/>
                    </a:lnTo>
                    <a:lnTo>
                      <a:pt x="0" y="1243340"/>
                    </a:lnTo>
                    <a:lnTo>
                      <a:pt x="0" y="914"/>
                    </a:lnTo>
                    <a:lnTo>
                      <a:pt x="1620808" y="0"/>
                    </a:lnTo>
                    <a:close/>
                  </a:path>
                </a:pathLst>
              </a:custGeom>
              <a:solidFill>
                <a:srgbClr val="114B8A"/>
              </a:solidFill>
              <a:ln w="25400" cap="flat" cmpd="sng" algn="ctr">
                <a:gradFill flip="none" rotWithShape="1">
                  <a:gsLst>
                    <a:gs pos="0">
                      <a:srgbClr val="114B8A">
                        <a:lumMod val="60000"/>
                        <a:lumOff val="40000"/>
                      </a:srgbClr>
                    </a:gs>
                    <a:gs pos="100000">
                      <a:srgbClr val="114B8A">
                        <a:lumMod val="75000"/>
                      </a:srgbClr>
                    </a:gs>
                  </a:gsLst>
                  <a:lin ang="5400000" scaled="1"/>
                  <a:tileRect/>
                </a:gradFill>
                <a:prstDash val="solid"/>
                <a:miter lim="800000"/>
              </a:ln>
              <a:effectLst/>
              <a:scene3d>
                <a:camera prst="orthographicFront"/>
                <a:lightRig rig="threePt" dir="t"/>
              </a:scene3d>
              <a:sp3d prstMaterial="dkEdge"/>
            </p:spPr>
            <p:txBody>
              <a:bodyPr wrap="square" lIns="36000" tIns="36000" rIns="36000" bIns="71999" rtlCol="0" anchor="ctr">
                <a:noAutofit/>
              </a:bodyPr>
              <a:lstStyle/>
              <a:p>
                <a:pPr marL="0" marR="0" lvl="0" indent="0" algn="ctr" defTabSz="91438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ZA" sz="847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63BECF7A-CA9D-32A8-305A-ACE2CFB54FA8}"/>
                  </a:ext>
                </a:extLst>
              </p:cNvPr>
              <p:cNvSpPr/>
              <p:nvPr/>
            </p:nvSpPr>
            <p:spPr>
              <a:xfrm>
                <a:off x="4348281" y="5328261"/>
                <a:ext cx="1511639" cy="747391"/>
              </a:xfrm>
              <a:custGeom>
                <a:avLst/>
                <a:gdLst>
                  <a:gd name="connsiteX0" fmla="*/ 1619658 w 1619658"/>
                  <a:gd name="connsiteY0" fmla="*/ 0 h 1242385"/>
                  <a:gd name="connsiteX1" fmla="*/ 1619658 w 1619658"/>
                  <a:gd name="connsiteY1" fmla="*/ 1242385 h 1242385"/>
                  <a:gd name="connsiteX2" fmla="*/ 0 w 1619658"/>
                  <a:gd name="connsiteY2" fmla="*/ 1242385 h 1242385"/>
                  <a:gd name="connsiteX3" fmla="*/ 0 w 1619658"/>
                  <a:gd name="connsiteY3" fmla="*/ 912 h 1242385"/>
                  <a:gd name="connsiteX4" fmla="*/ 1619658 w 1619658"/>
                  <a:gd name="connsiteY4" fmla="*/ 0 h 1242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19658" h="1242385">
                    <a:moveTo>
                      <a:pt x="1619658" y="0"/>
                    </a:moveTo>
                    <a:lnTo>
                      <a:pt x="1619658" y="1242385"/>
                    </a:lnTo>
                    <a:lnTo>
                      <a:pt x="0" y="1242385"/>
                    </a:lnTo>
                    <a:lnTo>
                      <a:pt x="0" y="912"/>
                    </a:lnTo>
                    <a:lnTo>
                      <a:pt x="1619658" y="0"/>
                    </a:lnTo>
                    <a:close/>
                  </a:path>
                </a:pathLst>
              </a:custGeom>
              <a:solidFill>
                <a:srgbClr val="114B8A"/>
              </a:solidFill>
              <a:ln w="25400" cap="flat" cmpd="sng" algn="ctr">
                <a:gradFill flip="none" rotWithShape="1">
                  <a:gsLst>
                    <a:gs pos="0">
                      <a:srgbClr val="114B8A">
                        <a:lumMod val="60000"/>
                        <a:lumOff val="40000"/>
                      </a:srgbClr>
                    </a:gs>
                    <a:gs pos="100000">
                      <a:srgbClr val="114B8A">
                        <a:lumMod val="75000"/>
                      </a:srgbClr>
                    </a:gs>
                  </a:gsLst>
                  <a:lin ang="5400000" scaled="1"/>
                  <a:tileRect/>
                </a:gradFill>
                <a:prstDash val="solid"/>
                <a:miter lim="800000"/>
              </a:ln>
              <a:effectLst/>
              <a:scene3d>
                <a:camera prst="orthographicFront"/>
                <a:lightRig rig="threePt" dir="t"/>
              </a:scene3d>
              <a:sp3d prstMaterial="dkEdge"/>
            </p:spPr>
            <p:txBody>
              <a:bodyPr wrap="square" lIns="36000" tIns="36000" rIns="36000" bIns="71999" rtlCol="0" anchor="ctr">
                <a:noAutofit/>
              </a:bodyPr>
              <a:lstStyle/>
              <a:p>
                <a:pPr marL="0" marR="0" lvl="0" indent="0" algn="ctr" defTabSz="91438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ZA" sz="847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916E4836-A618-191A-ABF8-6EE43E49FC13}"/>
                  </a:ext>
                </a:extLst>
              </p:cNvPr>
              <p:cNvSpPr/>
              <p:nvPr/>
            </p:nvSpPr>
            <p:spPr>
              <a:xfrm>
                <a:off x="2741834" y="5328836"/>
                <a:ext cx="1538293" cy="746816"/>
              </a:xfrm>
              <a:custGeom>
                <a:avLst/>
                <a:gdLst>
                  <a:gd name="connsiteX0" fmla="*/ 1648217 w 1648217"/>
                  <a:gd name="connsiteY0" fmla="*/ 0 h 1241431"/>
                  <a:gd name="connsiteX1" fmla="*/ 1648217 w 1648217"/>
                  <a:gd name="connsiteY1" fmla="*/ 1241431 h 1241431"/>
                  <a:gd name="connsiteX2" fmla="*/ 0 w 1648217"/>
                  <a:gd name="connsiteY2" fmla="*/ 1241431 h 1241431"/>
                  <a:gd name="connsiteX3" fmla="*/ 713527 w 1648217"/>
                  <a:gd name="connsiteY3" fmla="*/ 526 h 1241431"/>
                  <a:gd name="connsiteX4" fmla="*/ 1648217 w 1648217"/>
                  <a:gd name="connsiteY4" fmla="*/ 0 h 1241431"/>
                  <a:gd name="connsiteX0" fmla="*/ 1648217 w 1648217"/>
                  <a:gd name="connsiteY0" fmla="*/ 0 h 1241431"/>
                  <a:gd name="connsiteX1" fmla="*/ 1648217 w 1648217"/>
                  <a:gd name="connsiteY1" fmla="*/ 1241431 h 1241431"/>
                  <a:gd name="connsiteX2" fmla="*/ 0 w 1648217"/>
                  <a:gd name="connsiteY2" fmla="*/ 1241431 h 1241431"/>
                  <a:gd name="connsiteX3" fmla="*/ 699295 w 1648217"/>
                  <a:gd name="connsiteY3" fmla="*/ 526 h 1241431"/>
                  <a:gd name="connsiteX4" fmla="*/ 1648217 w 1648217"/>
                  <a:gd name="connsiteY4" fmla="*/ 0 h 1241431"/>
                  <a:gd name="connsiteX0" fmla="*/ 1648217 w 1648217"/>
                  <a:gd name="connsiteY0" fmla="*/ 0 h 1241431"/>
                  <a:gd name="connsiteX1" fmla="*/ 1648217 w 1648217"/>
                  <a:gd name="connsiteY1" fmla="*/ 1241431 h 1241431"/>
                  <a:gd name="connsiteX2" fmla="*/ 0 w 1648217"/>
                  <a:gd name="connsiteY2" fmla="*/ 1241431 h 1241431"/>
                  <a:gd name="connsiteX3" fmla="*/ 699295 w 1648217"/>
                  <a:gd name="connsiteY3" fmla="*/ 7642 h 1241431"/>
                  <a:gd name="connsiteX4" fmla="*/ 1648217 w 1648217"/>
                  <a:gd name="connsiteY4" fmla="*/ 0 h 1241431"/>
                  <a:gd name="connsiteX0" fmla="*/ 1648217 w 1648217"/>
                  <a:gd name="connsiteY0" fmla="*/ 0 h 1241431"/>
                  <a:gd name="connsiteX1" fmla="*/ 1648217 w 1648217"/>
                  <a:gd name="connsiteY1" fmla="*/ 1241431 h 1241431"/>
                  <a:gd name="connsiteX2" fmla="*/ 0 w 1648217"/>
                  <a:gd name="connsiteY2" fmla="*/ 1241431 h 1241431"/>
                  <a:gd name="connsiteX3" fmla="*/ 695737 w 1648217"/>
                  <a:gd name="connsiteY3" fmla="*/ 526 h 1241431"/>
                  <a:gd name="connsiteX4" fmla="*/ 1648217 w 1648217"/>
                  <a:gd name="connsiteY4" fmla="*/ 0 h 12414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48217" h="1241431">
                    <a:moveTo>
                      <a:pt x="1648217" y="0"/>
                    </a:moveTo>
                    <a:lnTo>
                      <a:pt x="1648217" y="1241431"/>
                    </a:lnTo>
                    <a:lnTo>
                      <a:pt x="0" y="1241431"/>
                    </a:lnTo>
                    <a:lnTo>
                      <a:pt x="695737" y="526"/>
                    </a:lnTo>
                    <a:lnTo>
                      <a:pt x="1648217" y="0"/>
                    </a:lnTo>
                    <a:close/>
                  </a:path>
                </a:pathLst>
              </a:custGeom>
              <a:solidFill>
                <a:srgbClr val="114B8A"/>
              </a:solidFill>
              <a:ln w="25400" cap="flat" cmpd="sng" algn="ctr">
                <a:gradFill flip="none" rotWithShape="1">
                  <a:gsLst>
                    <a:gs pos="0">
                      <a:srgbClr val="114B8A">
                        <a:lumMod val="60000"/>
                        <a:lumOff val="40000"/>
                      </a:srgbClr>
                    </a:gs>
                    <a:gs pos="100000">
                      <a:srgbClr val="114B8A">
                        <a:lumMod val="75000"/>
                      </a:srgbClr>
                    </a:gs>
                  </a:gsLst>
                  <a:lin ang="5400000" scaled="1"/>
                  <a:tileRect/>
                </a:gradFill>
                <a:prstDash val="solid"/>
                <a:miter lim="800000"/>
              </a:ln>
              <a:effectLst/>
              <a:scene3d>
                <a:camera prst="orthographicFront"/>
                <a:lightRig rig="threePt" dir="t"/>
              </a:scene3d>
              <a:sp3d prstMaterial="dkEdge"/>
            </p:spPr>
            <p:txBody>
              <a:bodyPr wrap="square" lIns="36000" tIns="36000" rIns="36000" bIns="71999" rtlCol="0" anchor="ctr">
                <a:noAutofit/>
              </a:bodyPr>
              <a:lstStyle/>
              <a:p>
                <a:pPr marL="0" marR="0" lvl="0" indent="0" algn="ctr" defTabSz="91438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ZA" sz="847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  <p:pic>
            <p:nvPicPr>
              <p:cNvPr id="33" name="Picture 32">
                <a:extLst>
                  <a:ext uri="{FF2B5EF4-FFF2-40B4-BE49-F238E27FC236}">
                    <a16:creationId xmlns:a16="http://schemas.microsoft.com/office/drawing/2014/main" id="{DC0AFF6F-291B-A6F8-5D6D-3A1B50D6C84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r="36585"/>
              <a:stretch/>
            </p:blipFill>
            <p:spPr>
              <a:xfrm>
                <a:off x="2701068" y="5299394"/>
                <a:ext cx="804741" cy="804742"/>
              </a:xfrm>
              <a:prstGeom prst="rect">
                <a:avLst/>
              </a:prstGeom>
            </p:spPr>
          </p:pic>
          <p:pic>
            <p:nvPicPr>
              <p:cNvPr id="34" name="Picture 33">
                <a:extLst>
                  <a:ext uri="{FF2B5EF4-FFF2-40B4-BE49-F238E27FC236}">
                    <a16:creationId xmlns:a16="http://schemas.microsoft.com/office/drawing/2014/main" id="{44B7397B-EC30-DDA6-0219-C263A20406A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39365"/>
              <a:stretch/>
            </p:blipFill>
            <p:spPr>
              <a:xfrm>
                <a:off x="8355178" y="5299394"/>
                <a:ext cx="749813" cy="804742"/>
              </a:xfrm>
              <a:prstGeom prst="rect">
                <a:avLst/>
              </a:prstGeom>
            </p:spPr>
          </p:pic>
        </p:grpSp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FCEC99B0-6C62-9342-4EE0-5368CE9196D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4797"/>
            <a:stretch/>
          </p:blipFill>
          <p:spPr>
            <a:xfrm>
              <a:off x="7431551" y="4597292"/>
              <a:ext cx="1081239" cy="625178"/>
            </a:xfrm>
            <a:prstGeom prst="rect">
              <a:avLst/>
            </a:prstGeom>
          </p:spPr>
        </p:pic>
        <p:pic>
          <p:nvPicPr>
            <p:cNvPr id="47" name="Picture 46">
              <a:extLst>
                <a:ext uri="{FF2B5EF4-FFF2-40B4-BE49-F238E27FC236}">
                  <a16:creationId xmlns:a16="http://schemas.microsoft.com/office/drawing/2014/main" id="{FFB5BA9E-42A2-5A1C-BDBB-521661C6CFC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r="11701"/>
            <a:stretch/>
          </p:blipFill>
          <p:spPr>
            <a:xfrm>
              <a:off x="3300094" y="4595640"/>
              <a:ext cx="1179542" cy="626830"/>
            </a:xfrm>
            <a:prstGeom prst="rect">
              <a:avLst/>
            </a:prstGeom>
          </p:spPr>
        </p:pic>
        <p:pic>
          <p:nvPicPr>
            <p:cNvPr id="49" name="Picture 48">
              <a:extLst>
                <a:ext uri="{FF2B5EF4-FFF2-40B4-BE49-F238E27FC236}">
                  <a16:creationId xmlns:a16="http://schemas.microsoft.com/office/drawing/2014/main" id="{1ACD47E7-7147-8AC2-48CF-26DE6FAFD7A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r="19321"/>
            <a:stretch/>
          </p:blipFill>
          <p:spPr>
            <a:xfrm>
              <a:off x="3762036" y="3972875"/>
              <a:ext cx="1422287" cy="550772"/>
            </a:xfrm>
            <a:prstGeom prst="rect">
              <a:avLst/>
            </a:prstGeom>
          </p:spPr>
        </p:pic>
        <p:pic>
          <p:nvPicPr>
            <p:cNvPr id="50" name="Picture 49">
              <a:extLst>
                <a:ext uri="{FF2B5EF4-FFF2-40B4-BE49-F238E27FC236}">
                  <a16:creationId xmlns:a16="http://schemas.microsoft.com/office/drawing/2014/main" id="{8DF950AE-F8BA-2E5B-D80A-05C05BAFD12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10289"/>
            <a:stretch/>
          </p:blipFill>
          <p:spPr>
            <a:xfrm>
              <a:off x="6528757" y="3969658"/>
              <a:ext cx="1512712" cy="553392"/>
            </a:xfrm>
            <a:prstGeom prst="rect">
              <a:avLst/>
            </a:prstGeom>
          </p:spPr>
        </p:pic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880FEC6F-830F-14ED-3180-02D43DB818BB}"/>
                </a:ext>
              </a:extLst>
            </p:cNvPr>
            <p:cNvSpPr txBox="1"/>
            <p:nvPr/>
          </p:nvSpPr>
          <p:spPr>
            <a:xfrm>
              <a:off x="1594204" y="4715618"/>
              <a:ext cx="1905169" cy="381514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noAutofit/>
            </a:bodyPr>
            <a:lstStyle/>
            <a:p>
              <a:pPr marL="0" marR="0" lvl="0" indent="0" algn="ctr" defTabSz="837745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rgbClr val="C4C5C6"/>
                </a:buClr>
                <a:buSzTx/>
                <a:buFontTx/>
                <a:buNone/>
                <a:tabLst/>
                <a:defRPr/>
              </a:pPr>
              <a:r>
                <a:rPr kumimoji="0" lang="en-US" sz="1270" b="1" i="0" u="none" strike="noStrike" kern="120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rgbClr val="1EBEAA"/>
                      </a:gs>
                      <a:gs pos="100000">
                        <a:srgbClr val="3C45E0"/>
                      </a:gs>
                    </a:gsLst>
                    <a:lin ang="0" scaled="1"/>
                    <a:tileRect/>
                  </a:gradFill>
                  <a:effectLst/>
                  <a:uLnTx/>
                  <a:uFillTx/>
                  <a:latin typeface="Open Sans"/>
                  <a:ea typeface="+mn-ea"/>
                  <a:cs typeface="+mn-cs"/>
                </a:rPr>
                <a:t>QUALITY &amp; CARE COORDINATION</a:t>
              </a:r>
            </a:p>
          </p:txBody>
        </p:sp>
        <p:grpSp>
          <p:nvGrpSpPr>
            <p:cNvPr id="89" name="Group 88">
              <a:extLst>
                <a:ext uri="{FF2B5EF4-FFF2-40B4-BE49-F238E27FC236}">
                  <a16:creationId xmlns:a16="http://schemas.microsoft.com/office/drawing/2014/main" id="{891E53A8-B672-828E-69CC-0DA9128F5985}"/>
                </a:ext>
              </a:extLst>
            </p:cNvPr>
            <p:cNvGrpSpPr/>
            <p:nvPr/>
          </p:nvGrpSpPr>
          <p:grpSpPr>
            <a:xfrm>
              <a:off x="5310462" y="3973045"/>
              <a:ext cx="1159808" cy="548782"/>
              <a:chOff x="7572106" y="3334267"/>
              <a:chExt cx="1159808" cy="542889"/>
            </a:xfrm>
          </p:grpSpPr>
          <p:pic>
            <p:nvPicPr>
              <p:cNvPr id="87" name="Picture 86">
                <a:extLst>
                  <a:ext uri="{FF2B5EF4-FFF2-40B4-BE49-F238E27FC236}">
                    <a16:creationId xmlns:a16="http://schemas.microsoft.com/office/drawing/2014/main" id="{68DB4C57-2BB3-0D6E-5E07-6A64107E434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/>
              <a:srcRect l="66792"/>
              <a:stretch/>
            </p:blipFill>
            <p:spPr>
              <a:xfrm>
                <a:off x="8126587" y="3334267"/>
                <a:ext cx="605327" cy="542591"/>
              </a:xfrm>
              <a:prstGeom prst="rect">
                <a:avLst/>
              </a:prstGeom>
            </p:spPr>
          </p:pic>
          <p:pic>
            <p:nvPicPr>
              <p:cNvPr id="88" name="Picture 87">
                <a:extLst>
                  <a:ext uri="{FF2B5EF4-FFF2-40B4-BE49-F238E27FC236}">
                    <a16:creationId xmlns:a16="http://schemas.microsoft.com/office/drawing/2014/main" id="{A17D353D-78AD-A1CC-756D-3C9304F6A19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/>
              <a:srcRect r="69140"/>
              <a:stretch/>
            </p:blipFill>
            <p:spPr>
              <a:xfrm>
                <a:off x="7572106" y="3334565"/>
                <a:ext cx="562528" cy="542591"/>
              </a:xfrm>
              <a:prstGeom prst="rect">
                <a:avLst/>
              </a:prstGeom>
            </p:spPr>
          </p:pic>
        </p:grpSp>
        <p:pic>
          <p:nvPicPr>
            <p:cNvPr id="90" name="Picture 89">
              <a:extLst>
                <a:ext uri="{FF2B5EF4-FFF2-40B4-BE49-F238E27FC236}">
                  <a16:creationId xmlns:a16="http://schemas.microsoft.com/office/drawing/2014/main" id="{49265B48-499A-0247-DC85-BE90C11309C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66792"/>
            <a:stretch/>
          </p:blipFill>
          <p:spPr>
            <a:xfrm>
              <a:off x="4659603" y="3973472"/>
              <a:ext cx="605327" cy="550799"/>
            </a:xfrm>
            <a:prstGeom prst="rect">
              <a:avLst/>
            </a:prstGeom>
          </p:spPr>
        </p:pic>
        <p:pic>
          <p:nvPicPr>
            <p:cNvPr id="92" name="Picture 91">
              <a:extLst>
                <a:ext uri="{FF2B5EF4-FFF2-40B4-BE49-F238E27FC236}">
                  <a16:creationId xmlns:a16="http://schemas.microsoft.com/office/drawing/2014/main" id="{5E119A76-1FF6-2FD1-368E-2D81661F258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/>
            <a:srcRect r="69140"/>
            <a:stretch/>
          </p:blipFill>
          <p:spPr>
            <a:xfrm>
              <a:off x="6525802" y="3968096"/>
              <a:ext cx="562528" cy="554743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0241D612-9A96-F139-0596-42D266E0B0BF}"/>
                </a:ext>
              </a:extLst>
            </p:cNvPr>
            <p:cNvSpPr txBox="1"/>
            <p:nvPr/>
          </p:nvSpPr>
          <p:spPr>
            <a:xfrm>
              <a:off x="7599818" y="5419715"/>
              <a:ext cx="1110337" cy="535621"/>
            </a:xfrm>
            <a:prstGeom prst="rect">
              <a:avLst/>
            </a:prstGeom>
            <a:noFill/>
          </p:spPr>
          <p:txBody>
            <a:bodyPr wrap="square" lIns="36000" tIns="36000" rIns="36000" bIns="36000" rtlCol="0" anchor="ctr" anchorCtr="0">
              <a:noAutofit/>
            </a:bodyPr>
            <a:lstStyle/>
            <a:p>
              <a:pPr marL="0" marR="0" lvl="0" indent="0" algn="ctr" defTabSz="914389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47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rPr>
                <a:t>HTA and Formularies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2CEDB721-3F59-2224-1548-8BCFB96D882B}"/>
                </a:ext>
              </a:extLst>
            </p:cNvPr>
            <p:cNvSpPr txBox="1"/>
            <p:nvPr/>
          </p:nvSpPr>
          <p:spPr>
            <a:xfrm>
              <a:off x="3818534" y="4641240"/>
              <a:ext cx="929783" cy="535621"/>
            </a:xfrm>
            <a:prstGeom prst="rect">
              <a:avLst/>
            </a:prstGeom>
            <a:noFill/>
          </p:spPr>
          <p:txBody>
            <a:bodyPr wrap="square" lIns="36000" tIns="36000" rIns="36000" bIns="36000" rtlCol="0" anchor="ctr" anchorCtr="0">
              <a:noAutofit/>
            </a:bodyPr>
            <a:lstStyle/>
            <a:p>
              <a:pPr marL="0" marR="0" lvl="0" indent="0" algn="ctr" defTabSz="914389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47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rPr>
                <a:t>Hospital Benefit  Specialists</a:t>
              </a:r>
              <a:endParaRPr kumimoji="0" lang="en-ZA" sz="847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FBD366B2-C77B-FA04-70E1-B27145AAC603}"/>
                </a:ext>
              </a:extLst>
            </p:cNvPr>
            <p:cNvSpPr txBox="1"/>
            <p:nvPr/>
          </p:nvSpPr>
          <p:spPr>
            <a:xfrm>
              <a:off x="5341238" y="4640872"/>
              <a:ext cx="1110337" cy="535621"/>
            </a:xfrm>
            <a:prstGeom prst="rect">
              <a:avLst/>
            </a:prstGeom>
            <a:noFill/>
          </p:spPr>
          <p:txBody>
            <a:bodyPr wrap="square" lIns="36000" tIns="36000" rIns="36000" bIns="36000" rtlCol="0" anchor="ctr" anchorCtr="0">
              <a:noAutofit/>
            </a:bodyPr>
            <a:lstStyle/>
            <a:p>
              <a:pPr marL="0" marR="0" lvl="0" indent="0" algn="ctr" defTabSz="914389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47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rPr>
                <a:t>Quality Improvement</a:t>
              </a:r>
              <a:endParaRPr kumimoji="0" lang="en-ZA" sz="847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0C3A5EFE-A670-3CFE-A2DD-34F877B173FD}"/>
                </a:ext>
              </a:extLst>
            </p:cNvPr>
            <p:cNvSpPr txBox="1"/>
            <p:nvPr/>
          </p:nvSpPr>
          <p:spPr>
            <a:xfrm>
              <a:off x="6974131" y="4640610"/>
              <a:ext cx="1110337" cy="535621"/>
            </a:xfrm>
            <a:prstGeom prst="rect">
              <a:avLst/>
            </a:prstGeom>
            <a:noFill/>
          </p:spPr>
          <p:txBody>
            <a:bodyPr wrap="square" lIns="36000" tIns="36000" rIns="36000" bIns="36000" rtlCol="0" anchor="ctr" anchorCtr="0">
              <a:noAutofit/>
            </a:bodyPr>
            <a:lstStyle/>
            <a:p>
              <a:pPr marL="0" marR="0" lvl="0" indent="0" algn="ctr" defTabSz="914389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47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rPr>
                <a:t>Care</a:t>
              </a:r>
              <a:br>
                <a:rPr kumimoji="0" lang="en-US" sz="847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rPr>
              </a:br>
              <a:r>
                <a:rPr kumimoji="0" lang="en-US" sz="847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rPr>
                <a:t>Coordination</a:t>
              </a:r>
              <a:endParaRPr kumimoji="0" lang="en-ZA" sz="847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6314936E-CE01-AEB0-3CC3-61F258F0C618}"/>
                </a:ext>
              </a:extLst>
            </p:cNvPr>
            <p:cNvSpPr txBox="1"/>
            <p:nvPr/>
          </p:nvSpPr>
          <p:spPr>
            <a:xfrm>
              <a:off x="3174915" y="5419715"/>
              <a:ext cx="929783" cy="535621"/>
            </a:xfrm>
            <a:prstGeom prst="rect">
              <a:avLst/>
            </a:prstGeom>
            <a:noFill/>
          </p:spPr>
          <p:txBody>
            <a:bodyPr wrap="square" lIns="36000" tIns="36000" rIns="36000" bIns="36000" rtlCol="0" anchor="ctr" anchorCtr="0">
              <a:noAutofit/>
            </a:bodyPr>
            <a:lstStyle/>
            <a:p>
              <a:pPr marL="0" marR="0" lvl="0" indent="0" algn="ctr" defTabSz="914389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47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rPr>
                <a:t>Billing Intelligence</a:t>
              </a:r>
              <a:endParaRPr kumimoji="0" lang="en-ZA" sz="847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A668204-1970-32A6-BF9D-3FF750DBAAA6}"/>
                </a:ext>
              </a:extLst>
            </p:cNvPr>
            <p:cNvSpPr txBox="1"/>
            <p:nvPr/>
          </p:nvSpPr>
          <p:spPr>
            <a:xfrm>
              <a:off x="4576142" y="5419715"/>
              <a:ext cx="1110337" cy="535621"/>
            </a:xfrm>
            <a:prstGeom prst="rect">
              <a:avLst/>
            </a:prstGeom>
            <a:noFill/>
          </p:spPr>
          <p:txBody>
            <a:bodyPr wrap="square" lIns="36000" tIns="36000" rIns="36000" bIns="36000" rtlCol="0" anchor="ctr" anchorCtr="0">
              <a:noAutofit/>
            </a:bodyPr>
            <a:lstStyle/>
            <a:p>
              <a:pPr marL="0" marR="0" lvl="0" indent="0" algn="ctr" defTabSz="914389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47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rPr>
                <a:t>ARM’s and Networks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7E413BA8-C181-F9A1-00F1-C170FB47041A}"/>
                </a:ext>
              </a:extLst>
            </p:cNvPr>
            <p:cNvSpPr txBox="1"/>
            <p:nvPr/>
          </p:nvSpPr>
          <p:spPr>
            <a:xfrm>
              <a:off x="6116361" y="5419715"/>
              <a:ext cx="1110337" cy="535621"/>
            </a:xfrm>
            <a:prstGeom prst="rect">
              <a:avLst/>
            </a:prstGeom>
            <a:noFill/>
          </p:spPr>
          <p:txBody>
            <a:bodyPr wrap="square" lIns="36000" tIns="36000" rIns="36000" bIns="36000" rtlCol="0" anchor="ctr" anchorCtr="0">
              <a:noAutofit/>
            </a:bodyPr>
            <a:lstStyle/>
            <a:p>
              <a:pPr marL="0" marR="0" lvl="0" indent="0" algn="ctr" defTabSz="914389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47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rPr>
                <a:t>Clinical</a:t>
              </a:r>
              <a:br>
                <a:rPr kumimoji="0" lang="en-US" sz="847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rPr>
              </a:br>
              <a:r>
                <a:rPr kumimoji="0" lang="en-US" sz="847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rPr>
                <a:t>Governance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9CC5DE84-7144-8A82-4665-8C8AE4B4ECD2}"/>
                </a:ext>
              </a:extLst>
            </p:cNvPr>
            <p:cNvSpPr txBox="1"/>
            <p:nvPr/>
          </p:nvSpPr>
          <p:spPr>
            <a:xfrm>
              <a:off x="6191659" y="3335842"/>
              <a:ext cx="1013595" cy="53562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36000" tIns="36000" rIns="36000" bIns="36000" rtlCol="0" anchor="ctr" anchorCtr="0">
              <a:noAutofit/>
            </a:bodyPr>
            <a:lstStyle/>
            <a:p>
              <a:pPr marL="0" marR="0" lvl="0" indent="0" algn="ctr" defTabSz="914389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47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rPr>
                <a:t>Disease Management </a:t>
              </a:r>
              <a:r>
                <a:rPr kumimoji="0" lang="en-US" sz="847" b="1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rPr>
                <a:t>Programmes</a:t>
              </a:r>
              <a:endParaRPr kumimoji="0" lang="en-ZA" sz="847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3CBDD498-895D-1531-8EAB-0BD2AF0CAD56}"/>
                </a:ext>
              </a:extLst>
            </p:cNvPr>
            <p:cNvSpPr txBox="1"/>
            <p:nvPr/>
          </p:nvSpPr>
          <p:spPr>
            <a:xfrm>
              <a:off x="4611455" y="3335842"/>
              <a:ext cx="917905" cy="535621"/>
            </a:xfrm>
            <a:prstGeom prst="rect">
              <a:avLst/>
            </a:prstGeom>
            <a:noFill/>
          </p:spPr>
          <p:txBody>
            <a:bodyPr wrap="square" lIns="36000" tIns="36000" rIns="36000" bIns="36000" rtlCol="0" anchor="ctr" anchorCtr="0">
              <a:noAutofit/>
            </a:bodyPr>
            <a:lstStyle/>
            <a:p>
              <a:pPr marL="0" marR="0" lvl="0" indent="0" algn="ctr" defTabSz="914389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47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rPr>
                <a:t>Clinical Pathways</a:t>
              </a:r>
              <a:endParaRPr kumimoji="0" lang="en-ZA" sz="847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885B0AED-B969-7697-E18A-83C8B27B6892}"/>
                </a:ext>
              </a:extLst>
            </p:cNvPr>
            <p:cNvSpPr txBox="1"/>
            <p:nvPr/>
          </p:nvSpPr>
          <p:spPr>
            <a:xfrm>
              <a:off x="5162613" y="2784096"/>
              <a:ext cx="1455503" cy="347911"/>
            </a:xfrm>
            <a:prstGeom prst="rect">
              <a:avLst/>
            </a:prstGeom>
            <a:noFill/>
          </p:spPr>
          <p:txBody>
            <a:bodyPr wrap="square" lIns="36000" tIns="36000" rIns="36000" bIns="36000" rtlCol="0" anchor="ctr" anchorCtr="0">
              <a:noAutofit/>
            </a:bodyPr>
            <a:lstStyle/>
            <a:p>
              <a:pPr marL="0" marR="0" lvl="0" indent="0" algn="ctr" defTabSz="914389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47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rPr>
                <a:t>Healthcare Delivery A</a:t>
              </a:r>
              <a:r>
                <a:rPr kumimoji="0" lang="en-US" sz="847" b="1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rPr>
                <a:t>ssets</a:t>
              </a:r>
              <a:endParaRPr kumimoji="0" lang="en-ZA" sz="847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405010CD-7B8E-6BDD-DC57-E9D77BAD12D5}"/>
                </a:ext>
              </a:extLst>
            </p:cNvPr>
            <p:cNvSpPr txBox="1"/>
            <p:nvPr/>
          </p:nvSpPr>
          <p:spPr>
            <a:xfrm>
              <a:off x="4124953" y="3989819"/>
              <a:ext cx="917905" cy="535621"/>
            </a:xfrm>
            <a:prstGeom prst="rect">
              <a:avLst/>
            </a:prstGeom>
            <a:noFill/>
          </p:spPr>
          <p:txBody>
            <a:bodyPr wrap="square" lIns="36000" tIns="36000" rIns="36000" bIns="36000" rtlCol="0" anchor="ctr" anchorCtr="0">
              <a:noAutofit/>
            </a:bodyPr>
            <a:lstStyle/>
            <a:p>
              <a:pPr marL="0" marR="0" lvl="0" indent="0" algn="ctr" defTabSz="914389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47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rPr>
                <a:t>Risk Sharing C</a:t>
              </a:r>
              <a:r>
                <a:rPr kumimoji="0" lang="en-US" sz="847" b="1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rPr>
                <a:t>ontracts</a:t>
              </a:r>
              <a:endParaRPr kumimoji="0" lang="en-ZA" sz="847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40D02162-6D08-7C64-C4A8-A9DA640CB590}"/>
                </a:ext>
              </a:extLst>
            </p:cNvPr>
            <p:cNvSpPr txBox="1"/>
            <p:nvPr/>
          </p:nvSpPr>
          <p:spPr>
            <a:xfrm>
              <a:off x="5432390" y="3989819"/>
              <a:ext cx="917905" cy="535621"/>
            </a:xfrm>
            <a:prstGeom prst="rect">
              <a:avLst/>
            </a:prstGeom>
            <a:noFill/>
          </p:spPr>
          <p:txBody>
            <a:bodyPr wrap="square" lIns="36000" tIns="36000" rIns="36000" bIns="36000" rtlCol="0" anchor="ctr" anchorCtr="0">
              <a:noAutofit/>
            </a:bodyPr>
            <a:lstStyle/>
            <a:p>
              <a:pPr marL="0" marR="0" lvl="0" indent="0" algn="ctr" defTabSz="914389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47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rPr>
                <a:t>Data Analytics and Measurements</a:t>
              </a:r>
              <a:endParaRPr kumimoji="0" lang="en-ZA" sz="847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78C6A753-EEE5-4649-0AC1-A588D262E476}"/>
                </a:ext>
              </a:extLst>
            </p:cNvPr>
            <p:cNvSpPr txBox="1"/>
            <p:nvPr/>
          </p:nvSpPr>
          <p:spPr>
            <a:xfrm>
              <a:off x="6714622" y="3989819"/>
              <a:ext cx="917905" cy="535621"/>
            </a:xfrm>
            <a:prstGeom prst="rect">
              <a:avLst/>
            </a:prstGeom>
            <a:noFill/>
          </p:spPr>
          <p:txBody>
            <a:bodyPr wrap="square" lIns="36000" tIns="36000" rIns="36000" bIns="36000" rtlCol="0" anchor="ctr" anchorCtr="0">
              <a:noAutofit/>
            </a:bodyPr>
            <a:lstStyle/>
            <a:p>
              <a:pPr marL="0" marR="0" lvl="0" indent="0" algn="ctr" defTabSz="914389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47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rPr>
                <a:t>Value B</a:t>
              </a:r>
              <a:r>
                <a:rPr kumimoji="0" lang="en-US" sz="847" b="1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rPr>
                <a:t>ased</a:t>
              </a:r>
              <a:r>
                <a:rPr kumimoji="0" lang="en-US" sz="847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rPr>
                <a:t> Modifiers</a:t>
              </a:r>
              <a:endParaRPr kumimoji="0" lang="en-ZA" sz="847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9AD37C2A-C542-CFA3-E434-E89FF7501427}"/>
                </a:ext>
              </a:extLst>
            </p:cNvPr>
            <p:cNvSpPr txBox="1"/>
            <p:nvPr/>
          </p:nvSpPr>
          <p:spPr>
            <a:xfrm>
              <a:off x="8589857" y="5184233"/>
              <a:ext cx="2163987" cy="263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6211" marR="0" lvl="0" indent="-176211" algn="l" defTabSz="48385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Char char="§"/>
                <a:tabLst/>
                <a:defRPr/>
              </a:pPr>
              <a:r>
                <a:rPr kumimoji="0" lang="en-US" sz="1111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Open Sans"/>
                  <a:ea typeface="+mn-ea"/>
                  <a:cs typeface="+mn-cs"/>
                </a:rPr>
                <a:t>Hospital tariffs dossier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93640FE9-AB30-77D3-074D-4F39F3AB57DA}"/>
                </a:ext>
              </a:extLst>
            </p:cNvPr>
            <p:cNvSpPr txBox="1"/>
            <p:nvPr/>
          </p:nvSpPr>
          <p:spPr>
            <a:xfrm>
              <a:off x="7190732" y="2663291"/>
              <a:ext cx="2573649" cy="6051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6211" marR="0" lvl="0" indent="-176211" algn="l" defTabSz="48385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Char char="§"/>
                <a:tabLst/>
                <a:defRPr/>
              </a:pPr>
              <a:r>
                <a:rPr kumimoji="0" lang="en-US" sz="1111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Open Sans"/>
                  <a:ea typeface="+mn-ea"/>
                  <a:cs typeface="+mn-cs"/>
                </a:rPr>
                <a:t>Discovery’s Hospital at Home </a:t>
              </a:r>
            </a:p>
            <a:p>
              <a:pPr marL="176211" marR="0" lvl="0" indent="-176211" algn="l" defTabSz="48385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Char char="§"/>
                <a:tabLst/>
                <a:defRPr/>
              </a:pPr>
              <a:r>
                <a:rPr kumimoji="0" lang="en-US" sz="1111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Open Sans"/>
                  <a:ea typeface="+mn-ea"/>
                  <a:cs typeface="+mn-cs"/>
                </a:rPr>
                <a:t>Discovery Healthcare Services</a:t>
              </a:r>
            </a:p>
            <a:p>
              <a:pPr marL="176211" marR="0" lvl="0" indent="-176211" algn="l" defTabSz="48385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Char char="§"/>
                <a:tabLst/>
                <a:defRPr/>
              </a:pPr>
              <a:r>
                <a:rPr kumimoji="0" lang="en-US" sz="1111" b="0" i="0" u="none" strike="noStrike" kern="1200" cap="none" spc="0" normalizeH="0" baseline="0" noProof="0" dirty="0" err="1">
                  <a:ln>
                    <a:noFill/>
                  </a:ln>
                  <a:effectLst/>
                  <a:uLnTx/>
                  <a:uFillTx/>
                  <a:latin typeface="Open Sans"/>
                  <a:ea typeface="+mn-ea"/>
                  <a:cs typeface="+mn-cs"/>
                </a:rPr>
                <a:t>MedXpress</a:t>
              </a:r>
              <a:endParaRPr kumimoji="0" lang="en-ZA" sz="1111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C863D565-82A7-E3F3-85BA-4A3867F357C4}"/>
                </a:ext>
              </a:extLst>
            </p:cNvPr>
            <p:cNvSpPr txBox="1"/>
            <p:nvPr/>
          </p:nvSpPr>
          <p:spPr>
            <a:xfrm>
              <a:off x="8333337" y="4612912"/>
              <a:ext cx="2979165" cy="434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6211" marR="0" lvl="0" indent="-176211" algn="l" defTabSz="48385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Char char="§"/>
                <a:tabLst/>
                <a:defRPr/>
              </a:pPr>
              <a:r>
                <a:rPr kumimoji="0" lang="en-US" sz="1111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Open Sans"/>
                  <a:ea typeface="+mn-ea"/>
                  <a:cs typeface="+mn-cs"/>
                </a:rPr>
                <a:t>Governance projects</a:t>
              </a:r>
            </a:p>
            <a:p>
              <a:pPr marL="176211" marR="0" lvl="0" indent="-176211" algn="l" defTabSz="48385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Char char="§"/>
                <a:tabLst/>
                <a:defRPr/>
              </a:pPr>
              <a:r>
                <a:rPr kumimoji="0" lang="en-US" sz="1111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Open Sans"/>
                  <a:ea typeface="+mn-ea"/>
                  <a:cs typeface="+mn-cs"/>
                </a:rPr>
                <a:t>Care-coordination </a:t>
              </a:r>
              <a:r>
                <a:rPr kumimoji="0" lang="en-US" sz="1111" b="0" i="0" u="none" strike="noStrike" kern="1200" cap="none" spc="0" normalizeH="0" baseline="0" noProof="0" dirty="0" err="1">
                  <a:ln>
                    <a:noFill/>
                  </a:ln>
                  <a:effectLst/>
                  <a:uLnTx/>
                  <a:uFillTx/>
                  <a:latin typeface="Open Sans"/>
                  <a:ea typeface="+mn-ea"/>
                  <a:cs typeface="+mn-cs"/>
                </a:rPr>
                <a:t>programmes</a:t>
              </a:r>
              <a:r>
                <a:rPr kumimoji="0" lang="en-US" sz="1111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Open Sans"/>
                  <a:ea typeface="+mn-ea"/>
                  <a:cs typeface="+mn-cs"/>
                </a:rPr>
                <a:t> 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A69754B6-0FB3-0AB7-897D-C43244572B61}"/>
                </a:ext>
              </a:extLst>
            </p:cNvPr>
            <p:cNvSpPr txBox="1"/>
            <p:nvPr/>
          </p:nvSpPr>
          <p:spPr>
            <a:xfrm>
              <a:off x="7433757" y="3375048"/>
              <a:ext cx="2575796" cy="434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6211" marR="0" lvl="0" indent="-176211" algn="l" defTabSz="48385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Char char="§"/>
                <a:tabLst/>
                <a:defRPr/>
              </a:pPr>
              <a:r>
                <a:rPr kumimoji="0" lang="en-ZA" sz="1111" b="0" i="0" u="none" strike="noStrike" kern="1200" cap="none" spc="0" normalizeH="0" baseline="0" noProof="0" dirty="0" err="1">
                  <a:ln>
                    <a:noFill/>
                  </a:ln>
                  <a:effectLst/>
                  <a:uLnTx/>
                  <a:uFillTx/>
                  <a:latin typeface="Open Sans"/>
                  <a:ea typeface="+mn-ea"/>
                  <a:cs typeface="+mn-cs"/>
                </a:rPr>
                <a:t>DiabetesCare</a:t>
              </a:r>
              <a:r>
                <a:rPr kumimoji="0" lang="en-ZA" sz="1111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Open Sans"/>
                  <a:ea typeface="+mn-ea"/>
                  <a:cs typeface="+mn-cs"/>
                </a:rPr>
                <a:t>, Mental Health programme, </a:t>
              </a:r>
              <a:r>
                <a:rPr kumimoji="0" lang="en-ZA" sz="1111" b="0" i="0" u="none" strike="noStrike" kern="1200" cap="none" spc="0" normalizeH="0" baseline="0" noProof="0" dirty="0" err="1">
                  <a:ln>
                    <a:noFill/>
                  </a:ln>
                  <a:effectLst/>
                  <a:uLnTx/>
                  <a:uFillTx/>
                  <a:latin typeface="Open Sans"/>
                  <a:ea typeface="+mn-ea"/>
                  <a:cs typeface="+mn-cs"/>
                </a:rPr>
                <a:t>CardioCare</a:t>
              </a:r>
              <a:endParaRPr kumimoji="0" lang="en-ZA" sz="1111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64AB1EB2-636D-E7A0-99EE-9AA72BA47E9A}"/>
                </a:ext>
              </a:extLst>
            </p:cNvPr>
            <p:cNvSpPr txBox="1"/>
            <p:nvPr/>
          </p:nvSpPr>
          <p:spPr>
            <a:xfrm>
              <a:off x="8714329" y="5335993"/>
              <a:ext cx="2163987" cy="263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6211" marR="0" lvl="0" indent="-176211" algn="l" defTabSz="48385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Char char="§"/>
                <a:tabLst/>
                <a:defRPr/>
              </a:pPr>
              <a:r>
                <a:rPr kumimoji="0" lang="en-US" sz="1111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Open Sans"/>
                  <a:ea typeface="+mn-ea"/>
                  <a:cs typeface="+mn-cs"/>
                </a:rPr>
                <a:t>Claims structures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F7068FFA-E48D-2BA6-FDDF-1BDE6D5D585C}"/>
                </a:ext>
              </a:extLst>
            </p:cNvPr>
            <p:cNvSpPr txBox="1"/>
            <p:nvPr/>
          </p:nvSpPr>
          <p:spPr>
            <a:xfrm>
              <a:off x="8840170" y="5499731"/>
              <a:ext cx="2358775" cy="6051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6211" marR="0" lvl="0" indent="-176211" algn="l" defTabSz="48385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Char char="§"/>
                <a:tabLst/>
                <a:defRPr/>
              </a:pPr>
              <a:r>
                <a:rPr kumimoji="0" lang="en-US" sz="1111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Open Sans"/>
                  <a:ea typeface="+mn-ea"/>
                  <a:cs typeface="+mn-cs"/>
                </a:rPr>
                <a:t>Contracting agreements, profiles, billing rules engine, patient segmentation model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0FE0A54F-72DB-7AFB-D9EE-E67A504AC2C8}"/>
                </a:ext>
              </a:extLst>
            </p:cNvPr>
            <p:cNvSpPr txBox="1"/>
            <p:nvPr/>
          </p:nvSpPr>
          <p:spPr>
            <a:xfrm>
              <a:off x="4334013" y="6092218"/>
              <a:ext cx="3391043" cy="344412"/>
            </a:xfrm>
            <a:prstGeom prst="rect">
              <a:avLst/>
            </a:prstGeom>
            <a:noFill/>
          </p:spPr>
          <p:txBody>
            <a:bodyPr wrap="square" lIns="36000" tIns="36000" rIns="36000" bIns="36000" rtlCol="0" anchor="ctr" anchorCtr="0">
              <a:noAutofit/>
            </a:bodyPr>
            <a:lstStyle/>
            <a:p>
              <a:pPr marL="0" marR="0" lvl="0" indent="0" algn="ctr" defTabSz="914389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8" b="1" i="0" u="none" strike="noStrike" kern="0" cap="none" spc="0" normalizeH="0" baseline="0" noProof="0" dirty="0">
                  <a:ln>
                    <a:noFill/>
                  </a:ln>
                  <a:solidFill>
                    <a:srgbClr val="E0E0E0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rPr>
                <a:t>HEALTH RISK MANAGEMENT ASSETS</a:t>
              </a:r>
            </a:p>
          </p:txBody>
        </p: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53178D96-3E7F-469B-30B4-68E79AFFBB85}"/>
                </a:ext>
              </a:extLst>
            </p:cNvPr>
            <p:cNvSpPr txBox="1"/>
            <p:nvPr/>
          </p:nvSpPr>
          <p:spPr>
            <a:xfrm>
              <a:off x="7912406" y="3928141"/>
              <a:ext cx="3212794" cy="6051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6211" marR="0" lvl="0" indent="-176211" algn="l" defTabSz="48385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Char char="§"/>
                <a:tabLst/>
                <a:defRPr/>
              </a:pPr>
              <a:r>
                <a:rPr kumimoji="0" lang="en-ZA" sz="1111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Open Sans"/>
                  <a:ea typeface="+mn-ea"/>
                  <a:cs typeface="+mn-cs"/>
                </a:rPr>
                <a:t>Alternative reimbursement m</a:t>
              </a:r>
              <a:r>
                <a:rPr kumimoji="0" lang="en-ZA" sz="1111" b="0" i="0" u="none" strike="noStrike" kern="1200" cap="none" spc="0" normalizeH="0" baseline="0" noProof="0" dirty="0" err="1">
                  <a:ln>
                    <a:noFill/>
                  </a:ln>
                  <a:effectLst/>
                  <a:uLnTx/>
                  <a:uFillTx/>
                  <a:latin typeface="Open Sans"/>
                  <a:ea typeface="+mn-ea"/>
                  <a:cs typeface="+mn-cs"/>
                </a:rPr>
                <a:t>odels</a:t>
              </a:r>
              <a:endParaRPr kumimoji="0" lang="en-ZA" sz="1111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  <a:p>
              <a:pPr marL="176211" marR="0" lvl="0" indent="-176211" algn="l" defTabSz="48385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Char char="§"/>
                <a:tabLst/>
                <a:defRPr/>
              </a:pPr>
              <a:r>
                <a:rPr kumimoji="0" lang="en-ZA" sz="1111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Open Sans"/>
                  <a:ea typeface="+mn-ea"/>
                  <a:cs typeface="+mn-cs"/>
                </a:rPr>
                <a:t>Provider profiles</a:t>
              </a:r>
            </a:p>
            <a:p>
              <a:pPr marL="176211" marR="0" lvl="0" indent="-176211" algn="l" defTabSz="48385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Char char="§"/>
                <a:tabLst/>
                <a:defRPr/>
              </a:pPr>
              <a:r>
                <a:rPr kumimoji="0" lang="en-ZA" sz="1111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Open Sans"/>
                  <a:ea typeface="+mn-ea"/>
                  <a:cs typeface="+mn-cs"/>
                </a:rPr>
                <a:t>N</a:t>
              </a:r>
              <a:r>
                <a:rPr kumimoji="0" lang="en-ZA" sz="1111" b="0" i="0" u="none" strike="noStrike" kern="1200" cap="none" spc="0" normalizeH="0" baseline="0" noProof="0" dirty="0" err="1">
                  <a:ln>
                    <a:noFill/>
                  </a:ln>
                  <a:effectLst/>
                  <a:uLnTx/>
                  <a:uFillTx/>
                  <a:latin typeface="Open Sans"/>
                  <a:ea typeface="+mn-ea"/>
                  <a:cs typeface="+mn-cs"/>
                </a:rPr>
                <a:t>etwork</a:t>
              </a:r>
              <a:r>
                <a:rPr kumimoji="0" lang="en-ZA" sz="1111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Open Sans"/>
                  <a:ea typeface="+mn-ea"/>
                  <a:cs typeface="+mn-cs"/>
                </a:rPr>
                <a:t> participation criteria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623692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Arrow Connector 3"/>
          <p:cNvCxnSpPr>
            <a:cxnSpLocks/>
          </p:cNvCxnSpPr>
          <p:nvPr/>
        </p:nvCxnSpPr>
        <p:spPr>
          <a:xfrm flipH="1" flipV="1">
            <a:off x="940430" y="1549773"/>
            <a:ext cx="1" cy="4675354"/>
          </a:xfrm>
          <a:prstGeom prst="straightConnector1">
            <a:avLst/>
          </a:prstGeom>
          <a:ln w="38100"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>
            <a:cxnSpLocks/>
          </p:cNvCxnSpPr>
          <p:nvPr/>
        </p:nvCxnSpPr>
        <p:spPr>
          <a:xfrm>
            <a:off x="919573" y="6235910"/>
            <a:ext cx="9684617" cy="28978"/>
          </a:xfrm>
          <a:prstGeom prst="straightConnector1">
            <a:avLst/>
          </a:prstGeom>
          <a:ln w="38100"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94812" y="1173123"/>
            <a:ext cx="13389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400" b="1" dirty="0"/>
              <a:t>Complexity</a:t>
            </a:r>
            <a:endParaRPr lang="en-ZA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0699983" y="6082021"/>
            <a:ext cx="1143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400" b="1" dirty="0"/>
              <a:t>Evolution</a:t>
            </a:r>
            <a:endParaRPr lang="en-ZA" b="1" dirty="0"/>
          </a:p>
        </p:txBody>
      </p:sp>
      <p:cxnSp>
        <p:nvCxnSpPr>
          <p:cNvPr id="12" name="Straight Arrow Connector 11"/>
          <p:cNvCxnSpPr>
            <a:cxnSpLocks/>
          </p:cNvCxnSpPr>
          <p:nvPr/>
        </p:nvCxnSpPr>
        <p:spPr>
          <a:xfrm flipV="1">
            <a:off x="988099" y="1473224"/>
            <a:ext cx="8252061" cy="4714672"/>
          </a:xfrm>
          <a:prstGeom prst="straightConnector1">
            <a:avLst/>
          </a:prstGeom>
          <a:ln w="381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Flowchart: Connector 13"/>
          <p:cNvSpPr/>
          <p:nvPr/>
        </p:nvSpPr>
        <p:spPr>
          <a:xfrm>
            <a:off x="7870621" y="1768582"/>
            <a:ext cx="577517" cy="551265"/>
          </a:xfrm>
          <a:prstGeom prst="flowChartConnector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</a:p>
        </p:txBody>
      </p:sp>
      <p:sp>
        <p:nvSpPr>
          <p:cNvPr id="16" name="Flowchart: Connector 15"/>
          <p:cNvSpPr/>
          <p:nvPr/>
        </p:nvSpPr>
        <p:spPr>
          <a:xfrm>
            <a:off x="5980417" y="2880322"/>
            <a:ext cx="577517" cy="551265"/>
          </a:xfrm>
          <a:prstGeom prst="flowChartConnector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</a:p>
        </p:txBody>
      </p:sp>
      <p:sp>
        <p:nvSpPr>
          <p:cNvPr id="17" name="Flowchart: Connector 16"/>
          <p:cNvSpPr/>
          <p:nvPr/>
        </p:nvSpPr>
        <p:spPr>
          <a:xfrm>
            <a:off x="4134407" y="3996055"/>
            <a:ext cx="577517" cy="551265"/>
          </a:xfrm>
          <a:prstGeom prst="flowChartConnector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</a:p>
        </p:txBody>
      </p:sp>
      <p:sp>
        <p:nvSpPr>
          <p:cNvPr id="18" name="Flowchart: Connector 17"/>
          <p:cNvSpPr/>
          <p:nvPr/>
        </p:nvSpPr>
        <p:spPr>
          <a:xfrm>
            <a:off x="2324053" y="4984900"/>
            <a:ext cx="577517" cy="551265"/>
          </a:xfrm>
          <a:prstGeom prst="flowChartConnector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31959" y="4290555"/>
            <a:ext cx="20372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ZA" dirty="0"/>
              <a:t>Fee for service </a:t>
            </a:r>
          </a:p>
          <a:p>
            <a:pPr algn="r"/>
            <a:r>
              <a:rPr lang="en-ZA" dirty="0"/>
              <a:t>+ incentive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042703" y="3606063"/>
            <a:ext cx="1206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ZA" dirty="0"/>
              <a:t>Fixed fee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759153" y="2582444"/>
            <a:ext cx="13271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ZA" dirty="0"/>
              <a:t>Global fee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410687" y="1510440"/>
            <a:ext cx="4581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ZA" dirty="0"/>
              <a:t>Capitation agreement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959938" y="5083350"/>
            <a:ext cx="458162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dirty="0"/>
              <a:t>Renal dialysis</a:t>
            </a:r>
          </a:p>
          <a:p>
            <a:r>
              <a:rPr lang="en-US" sz="1200" dirty="0"/>
              <a:t>Base tariff set at inflation (-1.5%) and measured quality results in payments up to 3%</a:t>
            </a:r>
            <a:endParaRPr lang="en-ZA" sz="1200" dirty="0"/>
          </a:p>
        </p:txBody>
      </p:sp>
      <p:sp>
        <p:nvSpPr>
          <p:cNvPr id="24" name="TextBox 23"/>
          <p:cNvSpPr txBox="1"/>
          <p:nvPr/>
        </p:nvSpPr>
        <p:spPr>
          <a:xfrm>
            <a:off x="4782656" y="4079350"/>
            <a:ext cx="460078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dirty="0"/>
              <a:t>Coronary Artery Disease Programme</a:t>
            </a:r>
          </a:p>
          <a:p>
            <a:r>
              <a:rPr lang="en-US" sz="1200" dirty="0"/>
              <a:t>Fixed 6-week episode fee for eligible patients agnostic of type of </a:t>
            </a:r>
            <a:r>
              <a:rPr lang="en-US" sz="1200" dirty="0" err="1"/>
              <a:t>angio</a:t>
            </a:r>
            <a:r>
              <a:rPr lang="en-US" sz="1200" dirty="0"/>
              <a:t> undertaken (cover for CT scans</a:t>
            </a:r>
            <a:r>
              <a:rPr lang="en-ZA" sz="1200" dirty="0"/>
              <a:t>)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637001" y="3032254"/>
            <a:ext cx="467293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/>
              <a:t>Arthroplasty network</a:t>
            </a:r>
          </a:p>
          <a:p>
            <a:r>
              <a:rPr lang="en-ZA" sz="1200"/>
              <a:t>Global fee caps growth in arthroplasty costs (reducing LOS from 5.67 in 2015 to 4.37 in 2019)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8525903" y="1930397"/>
            <a:ext cx="333870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dirty="0"/>
              <a:t>GP Value based multiplier</a:t>
            </a:r>
          </a:p>
          <a:p>
            <a:r>
              <a:rPr lang="en-US" sz="1200" dirty="0"/>
              <a:t>Each year a minimum score is established and GPs achieving the score receive a Value Based Modifier of 5% of their total base remuneration.</a:t>
            </a:r>
            <a:endParaRPr lang="en-ZA" sz="12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DD3475A-886E-DC80-FD2F-094532E128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8936" y="388938"/>
            <a:ext cx="11417302" cy="342584"/>
          </a:xfrm>
        </p:spPr>
        <p:txBody>
          <a:bodyPr/>
          <a:lstStyle/>
          <a:p>
            <a:r>
              <a:rPr lang="en-ZA" dirty="0"/>
              <a:t>Multiple value based provider contracting models </a:t>
            </a:r>
            <a:br>
              <a:rPr lang="en-US" dirty="0"/>
            </a:b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606748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>
            <a:extLst>
              <a:ext uri="{FF2B5EF4-FFF2-40B4-BE49-F238E27FC236}">
                <a16:creationId xmlns:a16="http://schemas.microsoft.com/office/drawing/2014/main" id="{A1DBF34E-CBE0-A17C-39A0-AE55AE8010EC}"/>
              </a:ext>
            </a:extLst>
          </p:cNvPr>
          <p:cNvGrpSpPr/>
          <p:nvPr/>
        </p:nvGrpSpPr>
        <p:grpSpPr>
          <a:xfrm>
            <a:off x="330864" y="1441788"/>
            <a:ext cx="11458470" cy="5022972"/>
            <a:chOff x="330864" y="1441788"/>
            <a:chExt cx="11458470" cy="3671003"/>
          </a:xfrm>
        </p:grpSpPr>
        <p:sp>
          <p:nvSpPr>
            <p:cNvPr id="3" name="Rectangle: Rounded Corners 2">
              <a:extLst>
                <a:ext uri="{FF2B5EF4-FFF2-40B4-BE49-F238E27FC236}">
                  <a16:creationId xmlns:a16="http://schemas.microsoft.com/office/drawing/2014/main" id="{46C97DB9-545E-952B-1B6B-EECB818B0091}"/>
                </a:ext>
              </a:extLst>
            </p:cNvPr>
            <p:cNvSpPr/>
            <p:nvPr/>
          </p:nvSpPr>
          <p:spPr>
            <a:xfrm>
              <a:off x="2636562" y="3999348"/>
              <a:ext cx="9152772" cy="1020006"/>
            </a:xfrm>
            <a:prstGeom prst="roundRect">
              <a:avLst>
                <a:gd name="adj" fmla="val 12983"/>
              </a:avLst>
            </a:prstGeom>
            <a:solidFill>
              <a:schemeClr val="tx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ED6D8189-9E2B-73DB-EBA2-DB36C64B9739}"/>
                </a:ext>
              </a:extLst>
            </p:cNvPr>
            <p:cNvSpPr/>
            <p:nvPr/>
          </p:nvSpPr>
          <p:spPr>
            <a:xfrm>
              <a:off x="2636562" y="2720568"/>
              <a:ext cx="9152772" cy="1020006"/>
            </a:xfrm>
            <a:prstGeom prst="roundRect">
              <a:avLst>
                <a:gd name="adj" fmla="val 12983"/>
              </a:avLst>
            </a:prstGeom>
            <a:solidFill>
              <a:schemeClr val="tx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9607695D-1246-1033-3505-3380207F734C}"/>
                </a:ext>
              </a:extLst>
            </p:cNvPr>
            <p:cNvSpPr/>
            <p:nvPr/>
          </p:nvSpPr>
          <p:spPr>
            <a:xfrm>
              <a:off x="2636562" y="1441788"/>
              <a:ext cx="9152772" cy="1020006"/>
            </a:xfrm>
            <a:prstGeom prst="roundRect">
              <a:avLst>
                <a:gd name="adj" fmla="val 12983"/>
              </a:avLst>
            </a:prstGeom>
            <a:solidFill>
              <a:schemeClr val="tx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4F9A3F95-0A98-1724-238E-3DEB31EEED31}"/>
                </a:ext>
              </a:extLst>
            </p:cNvPr>
            <p:cNvSpPr/>
            <p:nvPr/>
          </p:nvSpPr>
          <p:spPr>
            <a:xfrm>
              <a:off x="330864" y="1462880"/>
              <a:ext cx="2084233" cy="977823"/>
            </a:xfrm>
            <a:prstGeom prst="rect">
              <a:avLst/>
            </a:prstGeom>
          </p:spPr>
          <p:txBody>
            <a:bodyPr wrap="square" lIns="27000" tIns="27000" rIns="27000" bIns="54000" anchor="ctr" anchorCtr="0">
              <a:noAutofit/>
            </a:bodyPr>
            <a:lstStyle/>
            <a:p>
              <a:pPr algn="r">
                <a:defRPr/>
              </a:pPr>
              <a:r>
                <a:rPr lang="en-GB" sz="1400" b="1" dirty="0">
                  <a:ea typeface="Open Sans Semibold" panose="020B0706030804020204" pitchFamily="34" charset="0"/>
                  <a:cs typeface="Open Sans Semibold" panose="020B0706030804020204" pitchFamily="34" charset="0"/>
                </a:rPr>
                <a:t>Network &amp; payment arrangement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982C553-0E22-88CD-2E2B-60D84A698063}"/>
                </a:ext>
              </a:extLst>
            </p:cNvPr>
            <p:cNvSpPr/>
            <p:nvPr/>
          </p:nvSpPr>
          <p:spPr>
            <a:xfrm>
              <a:off x="330864" y="3056883"/>
              <a:ext cx="2084233" cy="484964"/>
            </a:xfrm>
            <a:prstGeom prst="rect">
              <a:avLst/>
            </a:prstGeom>
          </p:spPr>
          <p:txBody>
            <a:bodyPr wrap="square" lIns="27000" tIns="27000" rIns="27000" bIns="54000" anchor="ctr" anchorCtr="0">
              <a:noAutofit/>
            </a:bodyPr>
            <a:lstStyle/>
            <a:p>
              <a:pPr algn="r">
                <a:defRPr/>
              </a:pPr>
              <a:r>
                <a:rPr lang="en-GB" sz="1400" b="1" dirty="0">
                  <a:ea typeface="Open Sans Semibold" panose="020B0706030804020204" pitchFamily="34" charset="0"/>
                  <a:cs typeface="Open Sans Semibold" panose="020B0706030804020204" pitchFamily="34" charset="0"/>
                </a:rPr>
                <a:t>Profiling &amp; outlier management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3AEE8A6-9AAC-3731-D269-EED4D63C1B6E}"/>
                </a:ext>
              </a:extLst>
            </p:cNvPr>
            <p:cNvSpPr/>
            <p:nvPr/>
          </p:nvSpPr>
          <p:spPr>
            <a:xfrm>
              <a:off x="756129" y="4026405"/>
              <a:ext cx="1658968" cy="1086386"/>
            </a:xfrm>
            <a:prstGeom prst="rect">
              <a:avLst/>
            </a:prstGeom>
          </p:spPr>
          <p:txBody>
            <a:bodyPr wrap="square" lIns="27000" tIns="27000" rIns="27000" bIns="54000" anchor="ctr" anchorCtr="0">
              <a:noAutofit/>
            </a:bodyPr>
            <a:lstStyle/>
            <a:p>
              <a:pPr algn="r">
                <a:defRPr/>
              </a:pPr>
              <a:r>
                <a:rPr lang="en-GB" sz="1400" b="1" dirty="0">
                  <a:ea typeface="Open Sans Semibold" panose="020B0706030804020204" pitchFamily="34" charset="0"/>
                  <a:cs typeface="Open Sans Semibold" panose="020B0706030804020204" pitchFamily="34" charset="0"/>
                </a:rPr>
                <a:t>Quality </a:t>
              </a:r>
              <a:br>
                <a:rPr lang="en-GB" sz="1400" b="1" dirty="0">
                  <a:ea typeface="Open Sans Semibold" panose="020B0706030804020204" pitchFamily="34" charset="0"/>
                  <a:cs typeface="Open Sans Semibold" panose="020B0706030804020204" pitchFamily="34" charset="0"/>
                </a:rPr>
              </a:br>
              <a:r>
                <a:rPr lang="en-GB" sz="1400" b="1" dirty="0">
                  <a:ea typeface="Open Sans Semibold" panose="020B0706030804020204" pitchFamily="34" charset="0"/>
                  <a:cs typeface="Open Sans Semibold" panose="020B0706030804020204" pitchFamily="34" charset="0"/>
                </a:rPr>
                <a:t>of care </a:t>
              </a:r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9BCC8877-AB88-EF5A-92BC-EBCB0D637AE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540832" y="1494591"/>
              <a:ext cx="0" cy="914400"/>
            </a:xfrm>
            <a:prstGeom prst="line">
              <a:avLst/>
            </a:prstGeom>
            <a:ln w="19050">
              <a:gradFill flip="none" rotWithShape="1"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1620000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A002E048-F912-0598-FAA7-9D2E12CCEA6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540832" y="2773371"/>
              <a:ext cx="0" cy="914400"/>
            </a:xfrm>
            <a:prstGeom prst="line">
              <a:avLst/>
            </a:prstGeom>
            <a:ln w="19050">
              <a:gradFill flip="none" rotWithShape="1"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1620000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6905619-71F8-A644-FFC3-03DDD7EC014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540832" y="4052151"/>
              <a:ext cx="0" cy="914400"/>
            </a:xfrm>
            <a:prstGeom prst="line">
              <a:avLst/>
            </a:prstGeom>
            <a:ln w="19050">
              <a:gradFill flip="none" rotWithShape="1"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1620000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0" name="Object 9" hidden="1"/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95" imgH="396" progId="TCLayout.ActiveDocument.1">
                  <p:embed/>
                </p:oleObj>
              </mc:Choice>
              <mc:Fallback>
                <p:oleObj name="think-cell Slide" r:id="rId3" imgW="395" imgH="396" progId="TCLayout.ActiveDocument.1">
                  <p:embed/>
                  <p:pic>
                    <p:nvPicPr>
                      <p:cNvPr id="10" name="Object 9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" name="Title 36">
            <a:extLst>
              <a:ext uri="{FF2B5EF4-FFF2-40B4-BE49-F238E27FC236}">
                <a16:creationId xmlns:a16="http://schemas.microsoft.com/office/drawing/2014/main" id="{D72E04F9-D98D-8249-C575-BD2CA2EB0E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8938" y="388938"/>
            <a:ext cx="11417300" cy="342900"/>
          </a:xfrm>
        </p:spPr>
        <p:txBody>
          <a:bodyPr/>
          <a:lstStyle/>
          <a:p>
            <a:r>
              <a:rPr lang="en-ZA" dirty="0"/>
              <a:t>Driving value-based care PROGRAMMES throughout </a:t>
            </a:r>
            <a:br>
              <a:rPr lang="en-ZA" dirty="0"/>
            </a:br>
            <a:r>
              <a:rPr lang="en-ZA" dirty="0"/>
              <a:t>the value chain - FOR Hospitals…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147E2C4-8380-404F-8AD4-D5A1BB690E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95575" y="1500957"/>
            <a:ext cx="6800850" cy="127731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B8AB43C-1FB1-5649-9AAF-B0C5F478B23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17181" y="3253711"/>
            <a:ext cx="8695128" cy="105327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C744E9E-69C1-4E40-89CA-C79200A4B5C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95575" y="5062864"/>
            <a:ext cx="8169535" cy="961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84272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4CB124BF-3900-B7FD-C96F-1BE4626AA0E7}"/>
              </a:ext>
            </a:extLst>
          </p:cNvPr>
          <p:cNvSpPr/>
          <p:nvPr/>
        </p:nvSpPr>
        <p:spPr>
          <a:xfrm>
            <a:off x="2636562" y="3999348"/>
            <a:ext cx="9152772" cy="1020006"/>
          </a:xfrm>
          <a:prstGeom prst="roundRect">
            <a:avLst>
              <a:gd name="adj" fmla="val 12983"/>
            </a:avLst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E26286F7-C16E-75C0-FC53-278203FC6BF1}"/>
              </a:ext>
            </a:extLst>
          </p:cNvPr>
          <p:cNvSpPr/>
          <p:nvPr/>
        </p:nvSpPr>
        <p:spPr>
          <a:xfrm>
            <a:off x="2635300" y="5278128"/>
            <a:ext cx="9152772" cy="1020006"/>
          </a:xfrm>
          <a:prstGeom prst="roundRect">
            <a:avLst>
              <a:gd name="adj" fmla="val 12983"/>
            </a:avLst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F9595BD1-4305-33D3-1302-2772D46E6CAB}"/>
              </a:ext>
            </a:extLst>
          </p:cNvPr>
          <p:cNvSpPr/>
          <p:nvPr/>
        </p:nvSpPr>
        <p:spPr>
          <a:xfrm>
            <a:off x="2636562" y="2720568"/>
            <a:ext cx="9152772" cy="1020006"/>
          </a:xfrm>
          <a:prstGeom prst="roundRect">
            <a:avLst>
              <a:gd name="adj" fmla="val 12983"/>
            </a:avLst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8DD5EC0-B150-EE76-E221-905EFB4C143F}"/>
              </a:ext>
            </a:extLst>
          </p:cNvPr>
          <p:cNvSpPr/>
          <p:nvPr/>
        </p:nvSpPr>
        <p:spPr>
          <a:xfrm>
            <a:off x="2636562" y="1441788"/>
            <a:ext cx="9152772" cy="1020006"/>
          </a:xfrm>
          <a:prstGeom prst="roundRect">
            <a:avLst>
              <a:gd name="adj" fmla="val 12983"/>
            </a:avLst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5D90E8D-434A-4A02-AD10-1B16EE9C224F}"/>
              </a:ext>
            </a:extLst>
          </p:cNvPr>
          <p:cNvSpPr/>
          <p:nvPr/>
        </p:nvSpPr>
        <p:spPr>
          <a:xfrm>
            <a:off x="330864" y="1462880"/>
            <a:ext cx="2084233" cy="977823"/>
          </a:xfrm>
          <a:prstGeom prst="rect">
            <a:avLst/>
          </a:prstGeom>
        </p:spPr>
        <p:txBody>
          <a:bodyPr wrap="square" lIns="27000" tIns="27000" rIns="27000" bIns="54000" anchor="ctr" anchorCtr="0">
            <a:noAutofit/>
          </a:bodyPr>
          <a:lstStyle/>
          <a:p>
            <a:pPr algn="r">
              <a:defRPr/>
            </a:pPr>
            <a:r>
              <a:rPr lang="en-GB" sz="1400" b="1" dirty="0">
                <a:ea typeface="Open Sans Semibold" panose="020B0706030804020204" pitchFamily="34" charset="0"/>
                <a:cs typeface="Open Sans Semibold" panose="020B0706030804020204" pitchFamily="34" charset="0"/>
              </a:rPr>
              <a:t>Network</a:t>
            </a:r>
            <a:br>
              <a:rPr lang="en-GB" sz="1400" b="1" dirty="0">
                <a:ea typeface="Open Sans Semibold" panose="020B0706030804020204" pitchFamily="34" charset="0"/>
                <a:cs typeface="Open Sans Semibold" panose="020B0706030804020204" pitchFamily="34" charset="0"/>
              </a:rPr>
            </a:br>
            <a:r>
              <a:rPr lang="en-GB" sz="1400" b="1" dirty="0">
                <a:ea typeface="Open Sans Semibold" panose="020B0706030804020204" pitchFamily="34" charset="0"/>
                <a:cs typeface="Open Sans Semibold" panose="020B0706030804020204" pitchFamily="34" charset="0"/>
              </a:rPr>
              <a:t>&amp; payment arrangements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521343B-751F-90AC-F5A6-E8606C8A3045}"/>
              </a:ext>
            </a:extLst>
          </p:cNvPr>
          <p:cNvSpPr/>
          <p:nvPr/>
        </p:nvSpPr>
        <p:spPr>
          <a:xfrm>
            <a:off x="330864" y="3056883"/>
            <a:ext cx="2084233" cy="484964"/>
          </a:xfrm>
          <a:prstGeom prst="rect">
            <a:avLst/>
          </a:prstGeom>
        </p:spPr>
        <p:txBody>
          <a:bodyPr wrap="square" lIns="27000" tIns="27000" rIns="27000" bIns="54000" anchor="ctr" anchorCtr="0">
            <a:noAutofit/>
          </a:bodyPr>
          <a:lstStyle/>
          <a:p>
            <a:pPr algn="r">
              <a:defRPr/>
            </a:pPr>
            <a:r>
              <a:rPr lang="en-GB" sz="1400" b="1" dirty="0">
                <a:ea typeface="Open Sans Semibold" panose="020B0706030804020204" pitchFamily="34" charset="0"/>
                <a:cs typeface="Open Sans Semibold" panose="020B0706030804020204" pitchFamily="34" charset="0"/>
              </a:rPr>
              <a:t>Profiling &amp; outlier management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DFD16BD-21E2-CF38-69D3-AA25F0434E3A}"/>
              </a:ext>
            </a:extLst>
          </p:cNvPr>
          <p:cNvSpPr/>
          <p:nvPr/>
        </p:nvSpPr>
        <p:spPr>
          <a:xfrm>
            <a:off x="402666" y="4026405"/>
            <a:ext cx="2012431" cy="1086386"/>
          </a:xfrm>
          <a:prstGeom prst="rect">
            <a:avLst/>
          </a:prstGeom>
        </p:spPr>
        <p:txBody>
          <a:bodyPr wrap="square" lIns="27000" tIns="27000" rIns="27000" bIns="54000" anchor="ctr" anchorCtr="0">
            <a:noAutofit/>
          </a:bodyPr>
          <a:lstStyle/>
          <a:p>
            <a:pPr algn="r">
              <a:defRPr/>
            </a:pPr>
            <a:r>
              <a:rPr lang="en-GB" sz="1400" b="1" dirty="0">
                <a:ea typeface="Open Sans Semibold" panose="020B0706030804020204" pitchFamily="34" charset="0"/>
                <a:cs typeface="Open Sans Semibold" panose="020B0706030804020204" pitchFamily="34" charset="0"/>
              </a:rPr>
              <a:t>Value-based governance programmes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581F096-496E-57A1-54DB-C90C7C49A4C9}"/>
              </a:ext>
            </a:extLst>
          </p:cNvPr>
          <p:cNvSpPr/>
          <p:nvPr/>
        </p:nvSpPr>
        <p:spPr>
          <a:xfrm>
            <a:off x="330864" y="5483873"/>
            <a:ext cx="2084233" cy="608517"/>
          </a:xfrm>
          <a:prstGeom prst="rect">
            <a:avLst/>
          </a:prstGeom>
        </p:spPr>
        <p:txBody>
          <a:bodyPr wrap="square" lIns="27000" tIns="27000" rIns="27000" bIns="54000" anchor="ctr" anchorCtr="0">
            <a:noAutofit/>
          </a:bodyPr>
          <a:lstStyle/>
          <a:p>
            <a:pPr algn="r">
              <a:defRPr/>
            </a:pPr>
            <a:r>
              <a:rPr lang="en-GB" sz="1400" b="1" dirty="0">
                <a:ea typeface="Open Sans Semibold" panose="020B0706030804020204" pitchFamily="34" charset="0"/>
                <a:cs typeface="Open Sans Semibold" panose="020B0706030804020204" pitchFamily="34" charset="0"/>
              </a:rPr>
              <a:t>Quality</a:t>
            </a:r>
            <a:br>
              <a:rPr lang="en-GB" sz="1400" b="1" dirty="0">
                <a:ea typeface="Open Sans Semibold" panose="020B0706030804020204" pitchFamily="34" charset="0"/>
                <a:cs typeface="Open Sans Semibold" panose="020B0706030804020204" pitchFamily="34" charset="0"/>
              </a:rPr>
            </a:br>
            <a:r>
              <a:rPr lang="en-GB" sz="1400" b="1" dirty="0">
                <a:ea typeface="Open Sans Semibold" panose="020B0706030804020204" pitchFamily="34" charset="0"/>
                <a:cs typeface="Open Sans Semibold" panose="020B0706030804020204" pitchFamily="34" charset="0"/>
              </a:rPr>
              <a:t>of care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DCA31D06-DBC5-24E4-DC83-5ABE53CD5E31}"/>
              </a:ext>
            </a:extLst>
          </p:cNvPr>
          <p:cNvCxnSpPr>
            <a:cxnSpLocks/>
          </p:cNvCxnSpPr>
          <p:nvPr/>
        </p:nvCxnSpPr>
        <p:spPr>
          <a:xfrm flipV="1">
            <a:off x="2540832" y="1494591"/>
            <a:ext cx="0" cy="914400"/>
          </a:xfrm>
          <a:prstGeom prst="line">
            <a:avLst/>
          </a:prstGeom>
          <a:ln w="19050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62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1F483468-304E-6721-490D-54CBC3412531}"/>
              </a:ext>
            </a:extLst>
          </p:cNvPr>
          <p:cNvCxnSpPr>
            <a:cxnSpLocks/>
          </p:cNvCxnSpPr>
          <p:nvPr/>
        </p:nvCxnSpPr>
        <p:spPr>
          <a:xfrm flipV="1">
            <a:off x="2540832" y="2773371"/>
            <a:ext cx="0" cy="914400"/>
          </a:xfrm>
          <a:prstGeom prst="line">
            <a:avLst/>
          </a:prstGeom>
          <a:ln w="19050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62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715F27D3-FBED-8346-5E9B-C54D8A3A2534}"/>
              </a:ext>
            </a:extLst>
          </p:cNvPr>
          <p:cNvCxnSpPr>
            <a:cxnSpLocks/>
          </p:cNvCxnSpPr>
          <p:nvPr/>
        </p:nvCxnSpPr>
        <p:spPr>
          <a:xfrm flipV="1">
            <a:off x="2540832" y="4052151"/>
            <a:ext cx="0" cy="914400"/>
          </a:xfrm>
          <a:prstGeom prst="line">
            <a:avLst/>
          </a:prstGeom>
          <a:ln w="19050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62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1F0D7882-D6FB-4C32-7B8D-4055BA502A86}"/>
              </a:ext>
            </a:extLst>
          </p:cNvPr>
          <p:cNvCxnSpPr>
            <a:cxnSpLocks/>
          </p:cNvCxnSpPr>
          <p:nvPr/>
        </p:nvCxnSpPr>
        <p:spPr>
          <a:xfrm flipV="1">
            <a:off x="2540832" y="5330931"/>
            <a:ext cx="0" cy="914400"/>
          </a:xfrm>
          <a:prstGeom prst="line">
            <a:avLst/>
          </a:prstGeom>
          <a:ln w="19050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62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Object 7" hidden="1"/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95" imgH="396" progId="TCLayout.ActiveDocument.1">
                  <p:embed/>
                </p:oleObj>
              </mc:Choice>
              <mc:Fallback>
                <p:oleObj name="think-cell Slide" r:id="rId3" imgW="395" imgH="396" progId="TCLayout.ActiveDocument.1">
                  <p:embed/>
                  <p:pic>
                    <p:nvPicPr>
                      <p:cNvPr id="8" name="Object 7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CA69175A-E9DA-F748-AC41-CB11963C28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8936" y="388938"/>
            <a:ext cx="11417302" cy="342584"/>
          </a:xfrm>
        </p:spPr>
        <p:txBody>
          <a:bodyPr vert="horz" lIns="36000" tIns="0" rIns="0" bIns="0" rtlCol="0" anchor="ctr">
            <a:normAutofit/>
          </a:bodyPr>
          <a:lstStyle/>
          <a:p>
            <a:r>
              <a:rPr lang="en-ZA"/>
              <a:t>…as well as for health professionals</a:t>
            </a:r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5A690E7-A7D6-804C-B686-CFAD1B90C66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66568" y="1372591"/>
            <a:ext cx="6190834" cy="113902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671C89B-1547-9D43-B3D9-7DFCE47B8A3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48453" y="2770394"/>
            <a:ext cx="4516846" cy="90555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0A9B4CE-04E2-C544-AC9C-3E7818E2408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62298" y="4040017"/>
            <a:ext cx="7404725" cy="87228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567651E-9A5A-4749-963A-00DBC60A8AE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666568" y="5408613"/>
            <a:ext cx="6357495" cy="794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17333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1">
            <a:extLst>
              <a:ext uri="{FF2B5EF4-FFF2-40B4-BE49-F238E27FC236}">
                <a16:creationId xmlns:a16="http://schemas.microsoft.com/office/drawing/2014/main" id="{F946E5B3-6834-DF30-71F1-9D0FCBA0623D}"/>
              </a:ext>
            </a:extLst>
          </p:cNvPr>
          <p:cNvSpPr/>
          <p:nvPr/>
        </p:nvSpPr>
        <p:spPr>
          <a:xfrm flipH="1">
            <a:off x="371230" y="1039631"/>
            <a:ext cx="441887" cy="384458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98000">
                <a:schemeClr val="accent2"/>
              </a:gs>
            </a:gsLst>
            <a:lin ang="2700000" scaled="1"/>
            <a:tileRect/>
          </a:gradFill>
          <a:ln w="12700">
            <a:solidFill>
              <a:srgbClr val="FFFFFF"/>
            </a:solidFill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txBody>
          <a:bodyPr wrap="square" lIns="36000" tIns="36000" rIns="36000" bIns="36000" rtlCol="0" anchor="ctr" anchorCtr="0">
            <a:noAutofit/>
          </a:bodyPr>
          <a:lstStyle/>
          <a:p>
            <a:pPr algn="ctr" defTabSz="457200"/>
            <a:endParaRPr lang="en-US" sz="1600" b="1" kern="0" dirty="0">
              <a:solidFill>
                <a:schemeClr val="bg1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+mj-lt"/>
            </a:endParaRPr>
          </a:p>
        </p:txBody>
      </p:sp>
      <p:pic>
        <p:nvPicPr>
          <p:cNvPr id="18" name="Graphic 17">
            <a:extLst>
              <a:ext uri="{FF2B5EF4-FFF2-40B4-BE49-F238E27FC236}">
                <a16:creationId xmlns:a16="http://schemas.microsoft.com/office/drawing/2014/main" id="{E8D1F517-F2A8-0091-EDE4-B5D4563BB36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77100" y="989748"/>
            <a:ext cx="449269" cy="488762"/>
          </a:xfrm>
          <a:prstGeom prst="rect">
            <a:avLst/>
          </a:prstGeom>
        </p:spPr>
      </p:pic>
      <p:graphicFrame>
        <p:nvGraphicFramePr>
          <p:cNvPr id="3" name="Object 2" hidden="1"/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6" imgW="395" imgH="396" progId="TCLayout.ActiveDocument.1">
                  <p:embed/>
                </p:oleObj>
              </mc:Choice>
              <mc:Fallback>
                <p:oleObj name="think-cell Slide" r:id="rId6" imgW="395" imgH="396" progId="TCLayout.ActiveDocument.1">
                  <p:embed/>
                  <p:pic>
                    <p:nvPicPr>
                      <p:cNvPr id="3" name="Object 2" hidden="1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 hidden="1"/>
          <p:cNvSpPr/>
          <p:nvPr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endParaRPr lang="en-US" sz="2200">
              <a:latin typeface="Open Sans Light" panose="020B0306030504020204" pitchFamily="34" charset="0"/>
              <a:ea typeface="+mj-ea"/>
              <a:cs typeface="+mj-cs"/>
              <a:sym typeface="Open Sans Light" panose="020B0306030504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936" y="388938"/>
            <a:ext cx="11417302" cy="342584"/>
          </a:xfrm>
        </p:spPr>
        <p:txBody>
          <a:bodyPr vert="horz" lIns="36000" tIns="0" rIns="0" bIns="0" rtlCol="0" anchor="ctr">
            <a:normAutofit/>
          </a:bodyPr>
          <a:lstStyle/>
          <a:p>
            <a:r>
              <a:rPr lang="en-US" dirty="0"/>
              <a:t>Quality initiatives ARE empowering patient decision making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7605608" y="1452136"/>
            <a:ext cx="3573196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err="1">
                <a:latin typeface="+mj-lt"/>
              </a:rPr>
              <a:t>PaSS</a:t>
            </a:r>
            <a:r>
              <a:rPr lang="en-US" sz="1400" b="1" dirty="0">
                <a:latin typeface="+mj-lt"/>
              </a:rPr>
              <a:t> + [</a:t>
            </a:r>
            <a:r>
              <a:rPr lang="en-US" sz="1400" b="1" dirty="0" err="1">
                <a:latin typeface="+mj-lt"/>
              </a:rPr>
              <a:t>Mortality+Readmission</a:t>
            </a:r>
            <a:r>
              <a:rPr lang="en-US" sz="1400" b="1" dirty="0">
                <a:latin typeface="+mj-lt"/>
              </a:rPr>
              <a:t>] + </a:t>
            </a:r>
          </a:p>
          <a:p>
            <a:pPr algn="ctr"/>
            <a:r>
              <a:rPr lang="en-US" sz="1400" b="1" dirty="0">
                <a:latin typeface="+mj-lt"/>
              </a:rPr>
              <a:t>[HAI + Negative Incidents]</a:t>
            </a:r>
          </a:p>
          <a:p>
            <a:pPr algn="ctr"/>
            <a:endParaRPr lang="en-US" sz="1600" b="1" dirty="0">
              <a:latin typeface="+mj-lt"/>
            </a:endParaRPr>
          </a:p>
          <a:p>
            <a:pPr algn="ctr"/>
            <a:r>
              <a:rPr lang="en-US" sz="1400" b="1" dirty="0">
                <a:latin typeface="+mj-lt"/>
              </a:rPr>
              <a:t>CPE</a:t>
            </a:r>
          </a:p>
        </p:txBody>
      </p:sp>
      <p:cxnSp>
        <p:nvCxnSpPr>
          <p:cNvPr id="57" name="Straight Connector 56"/>
          <p:cNvCxnSpPr>
            <a:cxnSpLocks/>
          </p:cNvCxnSpPr>
          <p:nvPr/>
        </p:nvCxnSpPr>
        <p:spPr>
          <a:xfrm>
            <a:off x="7632745" y="2042825"/>
            <a:ext cx="3518922" cy="0"/>
          </a:xfrm>
          <a:prstGeom prst="line">
            <a:avLst/>
          </a:prstGeom>
          <a:noFill/>
          <a:ln w="38100" cap="flat" cmpd="sng" algn="ctr">
            <a:solidFill>
              <a:schemeClr val="bg1">
                <a:lumMod val="75000"/>
              </a:schemeClr>
            </a:solidFill>
            <a:prstDash val="solid"/>
            <a:miter lim="800000"/>
          </a:ln>
          <a:effectLst/>
        </p:spPr>
      </p:cxnSp>
      <p:pic>
        <p:nvPicPr>
          <p:cNvPr id="58" name="Picture 9" descr="Image result for Discovery Health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65" r="23508" b="251"/>
          <a:stretch/>
        </p:blipFill>
        <p:spPr bwMode="auto">
          <a:xfrm>
            <a:off x="5668560" y="1483693"/>
            <a:ext cx="999941" cy="943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9" name="TextBox 58"/>
          <p:cNvSpPr txBox="1"/>
          <p:nvPr/>
        </p:nvSpPr>
        <p:spPr>
          <a:xfrm>
            <a:off x="6489890" y="1643421"/>
            <a:ext cx="10510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err="1">
                <a:latin typeface="Blackadder ITC" panose="04020505051007020D02" pitchFamily="82" charset="0"/>
              </a:rPr>
              <a:t>fx</a:t>
            </a:r>
            <a:endParaRPr lang="en-US" sz="4000" b="1" dirty="0">
              <a:latin typeface="Blackadder ITC" panose="04020505051007020D02" pitchFamily="82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7127245" y="1820428"/>
            <a:ext cx="5262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Century Gothic" panose="020B0502020202020204" pitchFamily="34" charset="0"/>
              </a:rPr>
              <a:t>=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C1BA291-1231-FD1E-747F-C58EC18DE41C}"/>
              </a:ext>
            </a:extLst>
          </p:cNvPr>
          <p:cNvGrpSpPr/>
          <p:nvPr/>
        </p:nvGrpSpPr>
        <p:grpSpPr>
          <a:xfrm rot="16200000">
            <a:off x="2386358" y="3729516"/>
            <a:ext cx="5529592" cy="153334"/>
            <a:chOff x="461828" y="5341936"/>
            <a:chExt cx="5529592" cy="153334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DFE51B4F-5167-F101-EAC7-8983053DE517}"/>
                </a:ext>
              </a:extLst>
            </p:cNvPr>
            <p:cNvCxnSpPr>
              <a:cxnSpLocks/>
            </p:cNvCxnSpPr>
            <p:nvPr/>
          </p:nvCxnSpPr>
          <p:spPr>
            <a:xfrm rot="5400000" flipV="1">
              <a:off x="3226624" y="2577140"/>
              <a:ext cx="0" cy="5529592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Isosceles Triangle 9">
              <a:extLst>
                <a:ext uri="{FF2B5EF4-FFF2-40B4-BE49-F238E27FC236}">
                  <a16:creationId xmlns:a16="http://schemas.microsoft.com/office/drawing/2014/main" id="{5447EEF4-E58D-824F-4738-AC223CE78E81}"/>
                </a:ext>
              </a:extLst>
            </p:cNvPr>
            <p:cNvSpPr/>
            <p:nvPr/>
          </p:nvSpPr>
          <p:spPr>
            <a:xfrm rot="10800000">
              <a:off x="2771138" y="5341937"/>
              <a:ext cx="910972" cy="153333"/>
            </a:xfrm>
            <a:prstGeom prst="triangl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</p:grpSp>
      <p:sp>
        <p:nvSpPr>
          <p:cNvPr id="14" name="Rounded Rectangle 11">
            <a:extLst>
              <a:ext uri="{FF2B5EF4-FFF2-40B4-BE49-F238E27FC236}">
                <a16:creationId xmlns:a16="http://schemas.microsoft.com/office/drawing/2014/main" id="{2FEDAEFE-316A-4428-44AD-1A8A0792E4C3}"/>
              </a:ext>
            </a:extLst>
          </p:cNvPr>
          <p:cNvSpPr/>
          <p:nvPr/>
        </p:nvSpPr>
        <p:spPr>
          <a:xfrm flipH="1">
            <a:off x="880445" y="1041387"/>
            <a:ext cx="4014672" cy="384457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rgbClr val="FFFFFF"/>
            </a:solidFill>
          </a:ln>
          <a:effectLst/>
        </p:spPr>
        <p:txBody>
          <a:bodyPr wrap="square" lIns="108000" tIns="36000" rIns="36000" bIns="36000" rtlCol="0" anchor="ctr" anchorCtr="0">
            <a:noAutofit/>
          </a:bodyPr>
          <a:lstStyle/>
          <a:p>
            <a:pPr defTabSz="457200"/>
            <a:r>
              <a:rPr lang="en-US" sz="1200" b="1" kern="0" dirty="0">
                <a:latin typeface="+mj-lt"/>
              </a:rPr>
              <a:t>MEASUREMENT TOOLS</a:t>
            </a:r>
          </a:p>
        </p:txBody>
      </p:sp>
      <p:sp>
        <p:nvSpPr>
          <p:cNvPr id="15" name="Rounded Rectangle 11">
            <a:extLst>
              <a:ext uri="{FF2B5EF4-FFF2-40B4-BE49-F238E27FC236}">
                <a16:creationId xmlns:a16="http://schemas.microsoft.com/office/drawing/2014/main" id="{F6068E00-1176-4126-C0B8-498E36A51E03}"/>
              </a:ext>
            </a:extLst>
          </p:cNvPr>
          <p:cNvSpPr/>
          <p:nvPr/>
        </p:nvSpPr>
        <p:spPr>
          <a:xfrm flipH="1">
            <a:off x="363035" y="1418337"/>
            <a:ext cx="4532079" cy="1002303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FFFFFF">
                  <a:lumMod val="95000"/>
                </a:srgbClr>
              </a:gs>
            </a:gsLst>
            <a:lin ang="5400000" scaled="1"/>
          </a:gradFill>
          <a:ln w="12700">
            <a:solidFill>
              <a:srgbClr val="FFFFFF"/>
            </a:solidFill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txBody>
          <a:bodyPr wrap="square" lIns="108000" tIns="36000" rIns="36000" bIns="36000" rtlCol="0" anchor="ctr" anchorCtr="0">
            <a:noAutofit/>
          </a:bodyPr>
          <a:lstStyle/>
          <a:p>
            <a:pPr marL="171450" indent="-171450" defTabSz="457200">
              <a:buFont typeface="Wingdings" panose="05000000000000000000" pitchFamily="2" charset="2"/>
              <a:buChar char="§"/>
            </a:pPr>
            <a:r>
              <a:rPr lang="en-US" sz="1100" kern="0" dirty="0">
                <a:solidFill>
                  <a:srgbClr val="333333"/>
                </a:solidFill>
                <a:latin typeface="+mj-lt"/>
              </a:rPr>
              <a:t>Provider profiles</a:t>
            </a:r>
          </a:p>
          <a:p>
            <a:pPr marL="171450" indent="-171450" defTabSz="457200">
              <a:buFont typeface="Wingdings" panose="05000000000000000000" pitchFamily="2" charset="2"/>
              <a:buChar char="§"/>
            </a:pPr>
            <a:r>
              <a:rPr lang="en-US" sz="1100" kern="0" dirty="0">
                <a:solidFill>
                  <a:srgbClr val="333333"/>
                </a:solidFill>
                <a:latin typeface="+mj-lt"/>
              </a:rPr>
              <a:t>Patient surveys (PREMS / PROMS)</a:t>
            </a:r>
          </a:p>
          <a:p>
            <a:pPr marL="171450" indent="-171450" defTabSz="457200">
              <a:buFont typeface="Wingdings" panose="05000000000000000000" pitchFamily="2" charset="2"/>
              <a:buChar char="§"/>
            </a:pPr>
            <a:r>
              <a:rPr lang="en-US" sz="1100" kern="0" dirty="0">
                <a:solidFill>
                  <a:srgbClr val="333333"/>
                </a:solidFill>
                <a:latin typeface="+mj-lt"/>
              </a:rPr>
              <a:t>Scorecards (diabetes, primary care)</a:t>
            </a:r>
          </a:p>
          <a:p>
            <a:pPr marL="171450" indent="-171450" defTabSz="457200">
              <a:buFont typeface="Wingdings" panose="05000000000000000000" pitchFamily="2" charset="2"/>
              <a:buChar char="§"/>
            </a:pPr>
            <a:r>
              <a:rPr lang="en-US" sz="1100" kern="0" dirty="0">
                <a:solidFill>
                  <a:srgbClr val="333333"/>
                </a:solidFill>
                <a:latin typeface="+mj-lt"/>
              </a:rPr>
              <a:t>Clinical registries</a:t>
            </a:r>
          </a:p>
          <a:p>
            <a:pPr marL="171450" indent="-171450" defTabSz="457200">
              <a:buFont typeface="Wingdings" panose="05000000000000000000" pitchFamily="2" charset="2"/>
              <a:buChar char="§"/>
            </a:pPr>
            <a:r>
              <a:rPr lang="en-US" sz="1100" kern="0" dirty="0">
                <a:solidFill>
                  <a:srgbClr val="333333"/>
                </a:solidFill>
                <a:latin typeface="+mj-lt"/>
              </a:rPr>
              <a:t>Predictive outcomes models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3162786B-0DFA-2762-94E9-E662E23E671F}"/>
              </a:ext>
            </a:extLst>
          </p:cNvPr>
          <p:cNvGrpSpPr/>
          <p:nvPr/>
        </p:nvGrpSpPr>
        <p:grpSpPr>
          <a:xfrm>
            <a:off x="363035" y="2516095"/>
            <a:ext cx="4532083" cy="1759711"/>
            <a:chOff x="375565" y="1238469"/>
            <a:chExt cx="4355887" cy="1853517"/>
          </a:xfrm>
        </p:grpSpPr>
        <p:sp>
          <p:nvSpPr>
            <p:cNvPr id="21" name="Rounded Rectangle 11">
              <a:extLst>
                <a:ext uri="{FF2B5EF4-FFF2-40B4-BE49-F238E27FC236}">
                  <a16:creationId xmlns:a16="http://schemas.microsoft.com/office/drawing/2014/main" id="{36178C76-8304-0141-6990-EAAFFBCD2E62}"/>
                </a:ext>
              </a:extLst>
            </p:cNvPr>
            <p:cNvSpPr/>
            <p:nvPr/>
          </p:nvSpPr>
          <p:spPr>
            <a:xfrm flipH="1">
              <a:off x="383442" y="1238469"/>
              <a:ext cx="424708" cy="404952"/>
            </a:xfrm>
            <a:prstGeom prst="rect">
              <a:avLst/>
            </a:prstGeom>
            <a:gradFill flip="none" rotWithShape="1">
              <a:gsLst>
                <a:gs pos="0">
                  <a:schemeClr val="accent1"/>
                </a:gs>
                <a:gs pos="98000">
                  <a:schemeClr val="accent2"/>
                </a:gs>
              </a:gsLst>
              <a:lin ang="2700000" scaled="1"/>
              <a:tileRect/>
            </a:gradFill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txBody>
            <a:bodyPr wrap="square" lIns="36000" tIns="36000" rIns="36000" bIns="36000" rtlCol="0" anchor="ctr" anchorCtr="0">
              <a:noAutofit/>
            </a:bodyPr>
            <a:lstStyle/>
            <a:p>
              <a:pPr algn="ctr" defTabSz="457200"/>
              <a:endParaRPr lang="en-US" sz="1600" b="1" kern="0" dirty="0">
                <a:solidFill>
                  <a:schemeClr val="bg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+mj-lt"/>
              </a:endParaRPr>
            </a:p>
          </p:txBody>
        </p:sp>
        <p:sp>
          <p:nvSpPr>
            <p:cNvPr id="22" name="Rounded Rectangle 11">
              <a:extLst>
                <a:ext uri="{FF2B5EF4-FFF2-40B4-BE49-F238E27FC236}">
                  <a16:creationId xmlns:a16="http://schemas.microsoft.com/office/drawing/2014/main" id="{04CBE9B7-94F2-4702-37BD-5C3E79058755}"/>
                </a:ext>
              </a:extLst>
            </p:cNvPr>
            <p:cNvSpPr/>
            <p:nvPr/>
          </p:nvSpPr>
          <p:spPr>
            <a:xfrm flipH="1">
              <a:off x="872860" y="1240319"/>
              <a:ext cx="3858592" cy="40495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rgbClr val="FFFFFF"/>
              </a:solidFill>
            </a:ln>
            <a:effectLst/>
          </p:spPr>
          <p:txBody>
            <a:bodyPr wrap="square" lIns="108000" tIns="36000" rIns="36000" bIns="36000" rtlCol="0" anchor="ctr" anchorCtr="0">
              <a:noAutofit/>
            </a:bodyPr>
            <a:lstStyle/>
            <a:p>
              <a:pPr defTabSz="457200"/>
              <a:r>
                <a:rPr lang="en-US" sz="1400" b="1" kern="0" dirty="0">
                  <a:latin typeface="+mj-lt"/>
                </a:rPr>
                <a:t>REPORTING</a:t>
              </a:r>
            </a:p>
          </p:txBody>
        </p:sp>
        <p:sp>
          <p:nvSpPr>
            <p:cNvPr id="23" name="Rounded Rectangle 11">
              <a:extLst>
                <a:ext uri="{FF2B5EF4-FFF2-40B4-BE49-F238E27FC236}">
                  <a16:creationId xmlns:a16="http://schemas.microsoft.com/office/drawing/2014/main" id="{47B290D9-0EAB-412B-55D5-0E314E0D02FC}"/>
                </a:ext>
              </a:extLst>
            </p:cNvPr>
            <p:cNvSpPr/>
            <p:nvPr/>
          </p:nvSpPr>
          <p:spPr>
            <a:xfrm flipH="1">
              <a:off x="375565" y="1637363"/>
              <a:ext cx="4355883" cy="1454623"/>
            </a:xfrm>
            <a:prstGeom prst="rect">
              <a:avLst/>
            </a:prstGeom>
            <a:gradFill>
              <a:gsLst>
                <a:gs pos="0">
                  <a:srgbClr val="FFFFFF"/>
                </a:gs>
                <a:gs pos="100000">
                  <a:srgbClr val="FFFFFF">
                    <a:lumMod val="95000"/>
                  </a:srgbClr>
                </a:gs>
              </a:gsLst>
              <a:lin ang="5400000" scaled="1"/>
            </a:gradFill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txBody>
            <a:bodyPr wrap="square" lIns="108000" tIns="36000" rIns="36000" bIns="36000" rtlCol="0" anchor="ctr" anchorCtr="0">
              <a:noAutofit/>
            </a:bodyPr>
            <a:lstStyle/>
            <a:p>
              <a:pPr marL="171450" indent="-171450" defTabSz="457200">
                <a:buFont typeface="Wingdings" panose="05000000000000000000" pitchFamily="2" charset="2"/>
                <a:buChar char="§"/>
              </a:pPr>
              <a:r>
                <a:rPr lang="en-US" sz="1100" kern="0" dirty="0">
                  <a:solidFill>
                    <a:srgbClr val="333333"/>
                  </a:solidFill>
                  <a:latin typeface="+mj-lt"/>
                </a:rPr>
                <a:t>REPORTING</a:t>
              </a:r>
            </a:p>
            <a:p>
              <a:pPr marL="363538" lvl="1" indent="-188913" defTabSz="457200">
                <a:buFont typeface="Open Sans" panose="020B0606030504020204" pitchFamily="34" charset="0"/>
                <a:buChar char="−"/>
              </a:pPr>
              <a:r>
                <a:rPr lang="en-US" sz="1100" kern="0" dirty="0">
                  <a:solidFill>
                    <a:srgbClr val="333333"/>
                  </a:solidFill>
                  <a:latin typeface="+mj-lt"/>
                </a:rPr>
                <a:t>Patient Mortality</a:t>
              </a:r>
            </a:p>
            <a:p>
              <a:pPr marL="363538" lvl="1" indent="-188913" defTabSz="457200">
                <a:buFont typeface="Open Sans" panose="020B0606030504020204" pitchFamily="34" charset="0"/>
                <a:buChar char="−"/>
              </a:pPr>
              <a:r>
                <a:rPr lang="en-US" sz="1100" kern="0" dirty="0">
                  <a:solidFill>
                    <a:srgbClr val="333333"/>
                  </a:solidFill>
                  <a:latin typeface="+mj-lt"/>
                </a:rPr>
                <a:t>Mortality </a:t>
              </a:r>
            </a:p>
            <a:p>
              <a:pPr marL="363538" lvl="1" indent="-188913" defTabSz="457200">
                <a:buFont typeface="Open Sans" panose="020B0606030504020204" pitchFamily="34" charset="0"/>
                <a:buChar char="−"/>
              </a:pPr>
              <a:r>
                <a:rPr lang="en-US" sz="1100" kern="0" dirty="0">
                  <a:solidFill>
                    <a:srgbClr val="333333"/>
                  </a:solidFill>
                  <a:latin typeface="+mj-lt"/>
                </a:rPr>
                <a:t>Readmissions</a:t>
              </a:r>
            </a:p>
            <a:p>
              <a:pPr marL="171450" indent="-171450" defTabSz="457200">
                <a:buFont typeface="Wingdings" panose="05000000000000000000" pitchFamily="2" charset="2"/>
                <a:buChar char="§"/>
              </a:pPr>
              <a:r>
                <a:rPr lang="en-US" sz="1100" kern="0" dirty="0">
                  <a:solidFill>
                    <a:srgbClr val="333333"/>
                  </a:solidFill>
                  <a:latin typeface="+mj-lt"/>
                </a:rPr>
                <a:t>Stakeholder reporting</a:t>
              </a:r>
            </a:p>
            <a:p>
              <a:pPr marL="363538" lvl="1" indent="-188913" defTabSz="457200">
                <a:buFont typeface="Open Sans" panose="020B0606030504020204" pitchFamily="34" charset="0"/>
                <a:buChar char="−"/>
              </a:pPr>
              <a:r>
                <a:rPr lang="en-US" sz="1100" kern="0" dirty="0">
                  <a:solidFill>
                    <a:srgbClr val="333333"/>
                  </a:solidFill>
                  <a:latin typeface="+mj-lt"/>
                </a:rPr>
                <a:t>HQA</a:t>
              </a:r>
            </a:p>
            <a:p>
              <a:pPr marL="363538" lvl="1" indent="-188913" defTabSz="457200">
                <a:buFont typeface="Open Sans" panose="020B0606030504020204" pitchFamily="34" charset="0"/>
                <a:buChar char="−"/>
              </a:pPr>
              <a:r>
                <a:rPr lang="en-US" sz="1100" kern="0" dirty="0" err="1">
                  <a:solidFill>
                    <a:srgbClr val="333333"/>
                  </a:solidFill>
                  <a:latin typeface="+mj-lt"/>
                </a:rPr>
                <a:t>CoMS</a:t>
              </a:r>
              <a:endParaRPr lang="en-US" sz="1100" kern="0" dirty="0">
                <a:solidFill>
                  <a:srgbClr val="333333"/>
                </a:solidFill>
                <a:latin typeface="+mj-lt"/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8121ECDE-A88E-A283-C5B0-16820028E880}"/>
              </a:ext>
            </a:extLst>
          </p:cNvPr>
          <p:cNvGrpSpPr/>
          <p:nvPr/>
        </p:nvGrpSpPr>
        <p:grpSpPr>
          <a:xfrm>
            <a:off x="363033" y="4420493"/>
            <a:ext cx="4532079" cy="866139"/>
            <a:chOff x="375563" y="1238469"/>
            <a:chExt cx="4355883" cy="912311"/>
          </a:xfrm>
        </p:grpSpPr>
        <p:sp>
          <p:nvSpPr>
            <p:cNvPr id="26" name="Rounded Rectangle 11">
              <a:extLst>
                <a:ext uri="{FF2B5EF4-FFF2-40B4-BE49-F238E27FC236}">
                  <a16:creationId xmlns:a16="http://schemas.microsoft.com/office/drawing/2014/main" id="{9C64C86C-9662-CD44-A844-1909F2867ED8}"/>
                </a:ext>
              </a:extLst>
            </p:cNvPr>
            <p:cNvSpPr/>
            <p:nvPr/>
          </p:nvSpPr>
          <p:spPr>
            <a:xfrm flipH="1">
              <a:off x="383442" y="1238469"/>
              <a:ext cx="424708" cy="404952"/>
            </a:xfrm>
            <a:prstGeom prst="rect">
              <a:avLst/>
            </a:prstGeom>
            <a:gradFill flip="none" rotWithShape="1">
              <a:gsLst>
                <a:gs pos="0">
                  <a:schemeClr val="accent1"/>
                </a:gs>
                <a:gs pos="98000">
                  <a:schemeClr val="accent2"/>
                </a:gs>
              </a:gsLst>
              <a:lin ang="2700000" scaled="1"/>
              <a:tileRect/>
            </a:gradFill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txBody>
            <a:bodyPr wrap="square" lIns="36000" tIns="36000" rIns="36000" bIns="36000" rtlCol="0" anchor="ctr" anchorCtr="0">
              <a:noAutofit/>
            </a:bodyPr>
            <a:lstStyle/>
            <a:p>
              <a:pPr algn="ctr" defTabSz="457200"/>
              <a:endParaRPr lang="en-US" sz="1600" b="1" kern="0" dirty="0">
                <a:solidFill>
                  <a:schemeClr val="bg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+mj-lt"/>
              </a:endParaRPr>
            </a:p>
          </p:txBody>
        </p:sp>
        <p:sp>
          <p:nvSpPr>
            <p:cNvPr id="27" name="Rounded Rectangle 11">
              <a:extLst>
                <a:ext uri="{FF2B5EF4-FFF2-40B4-BE49-F238E27FC236}">
                  <a16:creationId xmlns:a16="http://schemas.microsoft.com/office/drawing/2014/main" id="{4BC55CB1-AF26-E949-81DE-6A5CBEE5DE49}"/>
                </a:ext>
              </a:extLst>
            </p:cNvPr>
            <p:cNvSpPr/>
            <p:nvPr/>
          </p:nvSpPr>
          <p:spPr>
            <a:xfrm flipH="1">
              <a:off x="872860" y="1240319"/>
              <a:ext cx="3836930" cy="40495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rgbClr val="FFFFFF"/>
              </a:solidFill>
            </a:ln>
            <a:effectLst/>
          </p:spPr>
          <p:txBody>
            <a:bodyPr wrap="square" lIns="108000" tIns="36000" rIns="0" bIns="36000" rtlCol="0" anchor="ctr" anchorCtr="0">
              <a:noAutofit/>
            </a:bodyPr>
            <a:lstStyle/>
            <a:p>
              <a:pPr defTabSz="457200"/>
              <a:r>
                <a:rPr lang="en-US" sz="1200" b="1" kern="0" dirty="0">
                  <a:latin typeface="+mj-lt"/>
                </a:rPr>
                <a:t>MEMBER EDUCATION AND EMPOWERMENT</a:t>
              </a:r>
            </a:p>
          </p:txBody>
        </p:sp>
        <p:sp>
          <p:nvSpPr>
            <p:cNvPr id="28" name="Rounded Rectangle 11">
              <a:extLst>
                <a:ext uri="{FF2B5EF4-FFF2-40B4-BE49-F238E27FC236}">
                  <a16:creationId xmlns:a16="http://schemas.microsoft.com/office/drawing/2014/main" id="{99D426E5-1A74-1BAA-2BEC-FD59E18C6D7F}"/>
                </a:ext>
              </a:extLst>
            </p:cNvPr>
            <p:cNvSpPr/>
            <p:nvPr/>
          </p:nvSpPr>
          <p:spPr>
            <a:xfrm flipH="1">
              <a:off x="375563" y="1637363"/>
              <a:ext cx="4355883" cy="513417"/>
            </a:xfrm>
            <a:prstGeom prst="rect">
              <a:avLst/>
            </a:prstGeom>
            <a:gradFill>
              <a:gsLst>
                <a:gs pos="0">
                  <a:srgbClr val="FFFFFF"/>
                </a:gs>
                <a:gs pos="100000">
                  <a:srgbClr val="FFFFFF">
                    <a:lumMod val="95000"/>
                  </a:srgbClr>
                </a:gs>
              </a:gsLst>
              <a:lin ang="5400000" scaled="1"/>
            </a:gradFill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txBody>
            <a:bodyPr wrap="square" lIns="108000" tIns="36000" rIns="36000" bIns="36000" rtlCol="0" anchor="ctr" anchorCtr="0">
              <a:noAutofit/>
            </a:bodyPr>
            <a:lstStyle/>
            <a:p>
              <a:pPr marL="171450" indent="-171450" defTabSz="457200">
                <a:buFont typeface="Wingdings" panose="05000000000000000000" pitchFamily="2" charset="2"/>
                <a:buChar char="§"/>
              </a:pPr>
              <a:r>
                <a:rPr lang="en-US" sz="1100" kern="0" dirty="0">
                  <a:solidFill>
                    <a:srgbClr val="333333"/>
                  </a:solidFill>
                  <a:latin typeface="+mj-lt"/>
                </a:rPr>
                <a:t>Smart Health decisions</a:t>
              </a:r>
            </a:p>
            <a:p>
              <a:pPr marL="171450" indent="-171450" defTabSz="457200">
                <a:buFont typeface="Wingdings" panose="05000000000000000000" pitchFamily="2" charset="2"/>
                <a:buChar char="§"/>
              </a:pPr>
              <a:r>
                <a:rPr lang="en-US" sz="1100" kern="0" dirty="0">
                  <a:solidFill>
                    <a:srgbClr val="333333"/>
                  </a:solidFill>
                  <a:latin typeface="+mj-lt"/>
                </a:rPr>
                <a:t>Quarterly publications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CAE821C4-26D1-EA6B-086D-9BC421DFBBBA}"/>
              </a:ext>
            </a:extLst>
          </p:cNvPr>
          <p:cNvGrpSpPr/>
          <p:nvPr/>
        </p:nvGrpSpPr>
        <p:grpSpPr>
          <a:xfrm>
            <a:off x="376603" y="5398758"/>
            <a:ext cx="4532079" cy="1172221"/>
            <a:chOff x="375562" y="1238469"/>
            <a:chExt cx="4355883" cy="1234709"/>
          </a:xfrm>
        </p:grpSpPr>
        <p:sp>
          <p:nvSpPr>
            <p:cNvPr id="30" name="Rounded Rectangle 11">
              <a:extLst>
                <a:ext uri="{FF2B5EF4-FFF2-40B4-BE49-F238E27FC236}">
                  <a16:creationId xmlns:a16="http://schemas.microsoft.com/office/drawing/2014/main" id="{00F61E2F-D4A1-7814-36F5-CF9DF63C3D1A}"/>
                </a:ext>
              </a:extLst>
            </p:cNvPr>
            <p:cNvSpPr/>
            <p:nvPr/>
          </p:nvSpPr>
          <p:spPr>
            <a:xfrm flipH="1">
              <a:off x="383442" y="1238469"/>
              <a:ext cx="424708" cy="404952"/>
            </a:xfrm>
            <a:prstGeom prst="rect">
              <a:avLst/>
            </a:prstGeom>
            <a:gradFill flip="none" rotWithShape="1">
              <a:gsLst>
                <a:gs pos="0">
                  <a:schemeClr val="accent1"/>
                </a:gs>
                <a:gs pos="98000">
                  <a:schemeClr val="accent2"/>
                </a:gs>
              </a:gsLst>
              <a:lin ang="2700000" scaled="1"/>
              <a:tileRect/>
            </a:gradFill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txBody>
            <a:bodyPr wrap="square" lIns="36000" tIns="36000" rIns="36000" bIns="36000" rtlCol="0" anchor="ctr" anchorCtr="0">
              <a:noAutofit/>
            </a:bodyPr>
            <a:lstStyle/>
            <a:p>
              <a:pPr algn="ctr" defTabSz="457200"/>
              <a:endParaRPr lang="en-US" sz="1600" b="1" kern="0" dirty="0">
                <a:solidFill>
                  <a:schemeClr val="bg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+mj-lt"/>
              </a:endParaRPr>
            </a:p>
          </p:txBody>
        </p:sp>
        <p:sp>
          <p:nvSpPr>
            <p:cNvPr id="32" name="Rounded Rectangle 11">
              <a:extLst>
                <a:ext uri="{FF2B5EF4-FFF2-40B4-BE49-F238E27FC236}">
                  <a16:creationId xmlns:a16="http://schemas.microsoft.com/office/drawing/2014/main" id="{D696DADD-7F23-8678-8E40-0F351DC953F6}"/>
                </a:ext>
              </a:extLst>
            </p:cNvPr>
            <p:cNvSpPr/>
            <p:nvPr/>
          </p:nvSpPr>
          <p:spPr>
            <a:xfrm flipH="1">
              <a:off x="872860" y="1240319"/>
              <a:ext cx="3836930" cy="40495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rgbClr val="FFFFFF"/>
              </a:solidFill>
            </a:ln>
            <a:effectLst/>
          </p:spPr>
          <p:txBody>
            <a:bodyPr wrap="square" lIns="108000" tIns="36000" rIns="0" bIns="36000" rtlCol="0" anchor="ctr" anchorCtr="0">
              <a:noAutofit/>
            </a:bodyPr>
            <a:lstStyle/>
            <a:p>
              <a:pPr defTabSz="457200"/>
              <a:r>
                <a:rPr lang="en-US" sz="1200" b="1" kern="0" dirty="0">
                  <a:latin typeface="+mj-lt"/>
                </a:rPr>
                <a:t>STAKEHOLDER MANAGEMENT</a:t>
              </a:r>
            </a:p>
          </p:txBody>
        </p:sp>
        <p:sp>
          <p:nvSpPr>
            <p:cNvPr id="33" name="Rounded Rectangle 11">
              <a:extLst>
                <a:ext uri="{FF2B5EF4-FFF2-40B4-BE49-F238E27FC236}">
                  <a16:creationId xmlns:a16="http://schemas.microsoft.com/office/drawing/2014/main" id="{682FF198-0FFE-AF91-2869-C6A898096670}"/>
                </a:ext>
              </a:extLst>
            </p:cNvPr>
            <p:cNvSpPr/>
            <p:nvPr/>
          </p:nvSpPr>
          <p:spPr>
            <a:xfrm flipH="1">
              <a:off x="375562" y="1637363"/>
              <a:ext cx="4355883" cy="835815"/>
            </a:xfrm>
            <a:prstGeom prst="rect">
              <a:avLst/>
            </a:prstGeom>
            <a:gradFill>
              <a:gsLst>
                <a:gs pos="0">
                  <a:srgbClr val="FFFFFF"/>
                </a:gs>
                <a:gs pos="100000">
                  <a:srgbClr val="FFFFFF">
                    <a:lumMod val="95000"/>
                  </a:srgbClr>
                </a:gs>
              </a:gsLst>
              <a:lin ang="5400000" scaled="1"/>
            </a:gradFill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txBody>
            <a:bodyPr wrap="square" lIns="108000" tIns="36000" rIns="36000" bIns="36000" rtlCol="0" anchor="ctr" anchorCtr="0">
              <a:noAutofit/>
            </a:bodyPr>
            <a:lstStyle/>
            <a:p>
              <a:pPr marL="171450" indent="-171450" defTabSz="457200">
                <a:buFont typeface="Wingdings" panose="05000000000000000000" pitchFamily="2" charset="2"/>
                <a:buChar char="§"/>
              </a:pPr>
              <a:r>
                <a:rPr lang="en-US" sz="1100" kern="0" dirty="0">
                  <a:solidFill>
                    <a:srgbClr val="333333"/>
                  </a:solidFill>
                  <a:latin typeface="+mj-lt"/>
                </a:rPr>
                <a:t>Forum participation (ITAP; HQA)</a:t>
              </a:r>
            </a:p>
            <a:p>
              <a:pPr marL="171450" indent="-171450" defTabSz="457200">
                <a:buFont typeface="Wingdings" panose="05000000000000000000" pitchFamily="2" charset="2"/>
                <a:buChar char="§"/>
              </a:pPr>
              <a:r>
                <a:rPr lang="en-US" sz="1100" kern="0" dirty="0">
                  <a:solidFill>
                    <a:srgbClr val="333333"/>
                  </a:solidFill>
                  <a:latin typeface="+mj-lt"/>
                </a:rPr>
                <a:t>Industry Quality Summit </a:t>
              </a:r>
            </a:p>
            <a:p>
              <a:pPr marL="171450" indent="-171450" defTabSz="457200">
                <a:buFont typeface="Wingdings" panose="05000000000000000000" pitchFamily="2" charset="2"/>
                <a:buChar char="§"/>
              </a:pPr>
              <a:r>
                <a:rPr lang="en-US" sz="1100" kern="0" dirty="0">
                  <a:solidFill>
                    <a:srgbClr val="333333"/>
                  </a:solidFill>
                  <a:latin typeface="+mj-lt"/>
                </a:rPr>
                <a:t>Publications: SAMJ Mortality	</a:t>
              </a:r>
            </a:p>
            <a:p>
              <a:pPr marL="171450" indent="-171450" defTabSz="457200">
                <a:buFont typeface="Wingdings" panose="05000000000000000000" pitchFamily="2" charset="2"/>
                <a:buChar char="§"/>
              </a:pPr>
              <a:r>
                <a:rPr lang="en-US" sz="1100" kern="0" dirty="0">
                  <a:solidFill>
                    <a:srgbClr val="333333"/>
                  </a:solidFill>
                  <a:latin typeface="+mj-lt"/>
                </a:rPr>
                <a:t>ICHOM </a:t>
              </a:r>
              <a:r>
                <a:rPr lang="en-US" sz="1100" kern="0" dirty="0" err="1">
                  <a:solidFill>
                    <a:srgbClr val="333333"/>
                  </a:solidFill>
                  <a:latin typeface="+mj-lt"/>
                </a:rPr>
                <a:t>adherance</a:t>
              </a:r>
              <a:endParaRPr lang="en-US" sz="1100" kern="0" dirty="0">
                <a:solidFill>
                  <a:srgbClr val="333333"/>
                </a:solidFill>
                <a:latin typeface="+mj-lt"/>
              </a:endParaRPr>
            </a:p>
          </p:txBody>
        </p:sp>
      </p:grpSp>
      <p:pic>
        <p:nvPicPr>
          <p:cNvPr id="122" name="Graphic 121">
            <a:extLst>
              <a:ext uri="{FF2B5EF4-FFF2-40B4-BE49-F238E27FC236}">
                <a16:creationId xmlns:a16="http://schemas.microsoft.com/office/drawing/2014/main" id="{BCD03152-0A4E-F372-B22E-6D1CDC9833B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407961" y="2516095"/>
            <a:ext cx="386657" cy="386657"/>
          </a:xfrm>
          <a:prstGeom prst="rect">
            <a:avLst/>
          </a:prstGeom>
        </p:spPr>
      </p:pic>
      <p:pic>
        <p:nvPicPr>
          <p:cNvPr id="136" name="Graphic 135">
            <a:extLst>
              <a:ext uri="{FF2B5EF4-FFF2-40B4-BE49-F238E27FC236}">
                <a16:creationId xmlns:a16="http://schemas.microsoft.com/office/drawing/2014/main" id="{26B97B13-BFB8-6606-DA3A-C03FFF692412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432263" y="4437362"/>
            <a:ext cx="312606" cy="312606"/>
          </a:xfrm>
          <a:prstGeom prst="rect">
            <a:avLst/>
          </a:prstGeom>
        </p:spPr>
      </p:pic>
      <p:pic>
        <p:nvPicPr>
          <p:cNvPr id="138" name="Graphic 137">
            <a:extLst>
              <a:ext uri="{FF2B5EF4-FFF2-40B4-BE49-F238E27FC236}">
                <a16:creationId xmlns:a16="http://schemas.microsoft.com/office/drawing/2014/main" id="{412E67E0-B87D-1EAF-2AFD-AA273748B7F8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429063" y="5418333"/>
            <a:ext cx="345308" cy="345308"/>
          </a:xfrm>
          <a:prstGeom prst="rect">
            <a:avLst/>
          </a:prstGeom>
        </p:spPr>
      </p:pic>
      <p:sp>
        <p:nvSpPr>
          <p:cNvPr id="142" name="Rounded Rectangle 11">
            <a:extLst>
              <a:ext uri="{FF2B5EF4-FFF2-40B4-BE49-F238E27FC236}">
                <a16:creationId xmlns:a16="http://schemas.microsoft.com/office/drawing/2014/main" id="{E348B1D8-452C-5B4D-8BB7-C852E4127F66}"/>
              </a:ext>
            </a:extLst>
          </p:cNvPr>
          <p:cNvSpPr/>
          <p:nvPr/>
        </p:nvSpPr>
        <p:spPr>
          <a:xfrm flipH="1">
            <a:off x="5565421" y="3166954"/>
            <a:ext cx="1476890" cy="3404025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FFFFFF">
                  <a:lumMod val="95000"/>
                </a:srgbClr>
              </a:gs>
            </a:gsLst>
            <a:lin ang="5400000" scaled="1"/>
          </a:gradFill>
          <a:ln w="12700">
            <a:solidFill>
              <a:srgbClr val="FFFFFF"/>
            </a:solidFill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txBody>
          <a:bodyPr wrap="square" lIns="72000" tIns="1368000" rIns="72000" bIns="36000" rtlCol="0" anchor="t" anchorCtr="0">
            <a:noAutofit/>
          </a:bodyPr>
          <a:lstStyle/>
          <a:p>
            <a:pPr algn="ctr" defTabSz="457200">
              <a:spcAft>
                <a:spcPts val="1200"/>
              </a:spcAft>
            </a:pPr>
            <a:r>
              <a:rPr lang="en-US" b="1" kern="0" dirty="0">
                <a:solidFill>
                  <a:srgbClr val="333333"/>
                </a:solidFill>
                <a:latin typeface="+mj-lt"/>
              </a:rPr>
              <a:t>Perception</a:t>
            </a:r>
            <a:endParaRPr lang="en-US" sz="1600" b="1" kern="0" dirty="0">
              <a:solidFill>
                <a:srgbClr val="333333"/>
              </a:solidFill>
              <a:latin typeface="+mj-lt"/>
            </a:endParaRPr>
          </a:p>
          <a:p>
            <a:pPr algn="ctr" defTabSz="457200">
              <a:spcAft>
                <a:spcPts val="1200"/>
              </a:spcAft>
            </a:pPr>
            <a:r>
              <a:rPr lang="en-US" sz="1600" kern="0" dirty="0">
                <a:solidFill>
                  <a:srgbClr val="333333"/>
                </a:solidFill>
                <a:latin typeface="+mj-lt"/>
              </a:rPr>
              <a:t>Patient experience surveys</a:t>
            </a:r>
          </a:p>
          <a:p>
            <a:pPr algn="ctr" defTabSz="457200">
              <a:spcAft>
                <a:spcPts val="1200"/>
              </a:spcAft>
            </a:pPr>
            <a:endParaRPr lang="en-US" sz="1600" kern="0" dirty="0">
              <a:solidFill>
                <a:srgbClr val="333333"/>
              </a:solidFill>
              <a:latin typeface="+mj-lt"/>
            </a:endParaRPr>
          </a:p>
          <a:p>
            <a:pPr algn="ctr" defTabSz="457200">
              <a:spcAft>
                <a:spcPts val="1200"/>
              </a:spcAft>
            </a:pPr>
            <a:endParaRPr lang="en-US" sz="1600" kern="0" dirty="0">
              <a:solidFill>
                <a:srgbClr val="333333"/>
              </a:solidFill>
              <a:latin typeface="+mj-lt"/>
            </a:endParaRPr>
          </a:p>
        </p:txBody>
      </p:sp>
      <p:sp>
        <p:nvSpPr>
          <p:cNvPr id="143" name="Rounded Rectangle 11">
            <a:extLst>
              <a:ext uri="{FF2B5EF4-FFF2-40B4-BE49-F238E27FC236}">
                <a16:creationId xmlns:a16="http://schemas.microsoft.com/office/drawing/2014/main" id="{9324F1D9-0BFA-C875-E72F-1130B9EF6874}"/>
              </a:ext>
            </a:extLst>
          </p:cNvPr>
          <p:cNvSpPr/>
          <p:nvPr/>
        </p:nvSpPr>
        <p:spPr>
          <a:xfrm flipH="1">
            <a:off x="7137897" y="3166954"/>
            <a:ext cx="1476890" cy="3404025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FFFFFF">
                  <a:lumMod val="95000"/>
                </a:srgbClr>
              </a:gs>
            </a:gsLst>
            <a:lin ang="5400000" scaled="1"/>
          </a:gradFill>
          <a:ln w="12700">
            <a:solidFill>
              <a:srgbClr val="FFFFFF"/>
            </a:solidFill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txBody>
          <a:bodyPr wrap="square" lIns="72000" tIns="1368000" rIns="72000" bIns="36000" rtlCol="0" anchor="t" anchorCtr="0">
            <a:noAutofit/>
          </a:bodyPr>
          <a:lstStyle/>
          <a:p>
            <a:pPr algn="ctr" defTabSz="457200">
              <a:spcAft>
                <a:spcPts val="1200"/>
              </a:spcAft>
            </a:pPr>
            <a:r>
              <a:rPr lang="en-US" b="1" kern="0" dirty="0">
                <a:solidFill>
                  <a:srgbClr val="333333"/>
                </a:solidFill>
                <a:latin typeface="+mj-lt"/>
              </a:rPr>
              <a:t>Efficiency</a:t>
            </a:r>
          </a:p>
          <a:p>
            <a:pPr algn="ctr" defTabSz="457200">
              <a:spcAft>
                <a:spcPts val="1200"/>
              </a:spcAft>
            </a:pPr>
            <a:r>
              <a:rPr lang="en-US" sz="1600" dirty="0" err="1">
                <a:solidFill>
                  <a:schemeClr val="tx1"/>
                </a:solidFill>
                <a:cs typeface="Chronicle Display Black"/>
              </a:rPr>
              <a:t>Optimising</a:t>
            </a:r>
            <a:r>
              <a:rPr lang="en-US" sz="1600" dirty="0">
                <a:solidFill>
                  <a:schemeClr val="tx1"/>
                </a:solidFill>
                <a:cs typeface="Chronicle Display Black"/>
              </a:rPr>
              <a:t> cost, case mix and admissions</a:t>
            </a:r>
          </a:p>
        </p:txBody>
      </p:sp>
      <p:sp>
        <p:nvSpPr>
          <p:cNvPr id="144" name="Rounded Rectangle 11">
            <a:extLst>
              <a:ext uri="{FF2B5EF4-FFF2-40B4-BE49-F238E27FC236}">
                <a16:creationId xmlns:a16="http://schemas.microsoft.com/office/drawing/2014/main" id="{D041026E-A6CC-7A28-2A1D-2F708DE79E6F}"/>
              </a:ext>
            </a:extLst>
          </p:cNvPr>
          <p:cNvSpPr/>
          <p:nvPr/>
        </p:nvSpPr>
        <p:spPr>
          <a:xfrm flipH="1">
            <a:off x="8710372" y="3166954"/>
            <a:ext cx="1476890" cy="3404025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FFFFFF">
                  <a:lumMod val="95000"/>
                </a:srgbClr>
              </a:gs>
            </a:gsLst>
            <a:lin ang="5400000" scaled="1"/>
          </a:gradFill>
          <a:ln w="12700">
            <a:solidFill>
              <a:srgbClr val="FFFFFF"/>
            </a:solidFill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txBody>
          <a:bodyPr wrap="square" lIns="72000" tIns="1368000" rIns="72000" bIns="36000" rtlCol="0" anchor="t" anchorCtr="0">
            <a:noAutofit/>
          </a:bodyPr>
          <a:lstStyle/>
          <a:p>
            <a:pPr algn="ctr" defTabSz="457200">
              <a:spcAft>
                <a:spcPts val="1200"/>
              </a:spcAft>
            </a:pPr>
            <a:r>
              <a:rPr lang="en-US" b="1" kern="0" dirty="0">
                <a:solidFill>
                  <a:srgbClr val="333333"/>
                </a:solidFill>
                <a:latin typeface="+mj-lt"/>
              </a:rPr>
              <a:t>Quality</a:t>
            </a:r>
          </a:p>
          <a:p>
            <a:pPr algn="ctr" defTabSz="457200">
              <a:spcAft>
                <a:spcPts val="1200"/>
              </a:spcAft>
            </a:pPr>
            <a:r>
              <a:rPr lang="en-US" sz="1600" kern="0" dirty="0">
                <a:solidFill>
                  <a:srgbClr val="333333"/>
                </a:solidFill>
                <a:latin typeface="+mj-lt"/>
              </a:rPr>
              <a:t>Monitoring mortality and readmission for common conditions</a:t>
            </a:r>
          </a:p>
        </p:txBody>
      </p:sp>
      <p:sp>
        <p:nvSpPr>
          <p:cNvPr id="145" name="Rounded Rectangle 11">
            <a:extLst>
              <a:ext uri="{FF2B5EF4-FFF2-40B4-BE49-F238E27FC236}">
                <a16:creationId xmlns:a16="http://schemas.microsoft.com/office/drawing/2014/main" id="{94718A32-3855-6158-FC68-906CB3A8C630}"/>
              </a:ext>
            </a:extLst>
          </p:cNvPr>
          <p:cNvSpPr/>
          <p:nvPr/>
        </p:nvSpPr>
        <p:spPr>
          <a:xfrm flipH="1">
            <a:off x="10282847" y="3166954"/>
            <a:ext cx="1476890" cy="3404025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FFFFFF">
                  <a:lumMod val="95000"/>
                </a:srgbClr>
              </a:gs>
            </a:gsLst>
            <a:lin ang="5400000" scaled="1"/>
          </a:gradFill>
          <a:ln w="12700">
            <a:solidFill>
              <a:srgbClr val="FFFFFF"/>
            </a:solidFill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txBody>
          <a:bodyPr wrap="square" lIns="72000" tIns="1368000" rIns="72000" bIns="36000" rtlCol="0" anchor="t" anchorCtr="0">
            <a:noAutofit/>
          </a:bodyPr>
          <a:lstStyle/>
          <a:p>
            <a:pPr algn="ctr" defTabSz="457200">
              <a:spcAft>
                <a:spcPts val="1200"/>
              </a:spcAft>
            </a:pPr>
            <a:r>
              <a:rPr lang="en-US" b="1" kern="0" dirty="0">
                <a:solidFill>
                  <a:srgbClr val="333333"/>
                </a:solidFill>
                <a:latin typeface="+mj-lt"/>
              </a:rPr>
              <a:t>Safety</a:t>
            </a:r>
          </a:p>
          <a:p>
            <a:pPr algn="ctr" defTabSz="457200">
              <a:spcAft>
                <a:spcPts val="1200"/>
              </a:spcAft>
            </a:pPr>
            <a:r>
              <a:rPr lang="en-US" sz="1600" dirty="0">
                <a:solidFill>
                  <a:schemeClr val="tx1"/>
                </a:solidFill>
                <a:cs typeface="Chronicle Display Black"/>
              </a:rPr>
              <a:t>Measurement and self-reporting of negative incidents</a:t>
            </a:r>
          </a:p>
          <a:p>
            <a:pPr algn="ctr" defTabSz="457200">
              <a:spcAft>
                <a:spcPts val="1200"/>
              </a:spcAft>
            </a:pPr>
            <a:endParaRPr lang="en-US" sz="1600" kern="0" dirty="0">
              <a:solidFill>
                <a:srgbClr val="333333"/>
              </a:solidFill>
              <a:latin typeface="+mj-lt"/>
            </a:endParaRPr>
          </a:p>
        </p:txBody>
      </p:sp>
      <p:sp>
        <p:nvSpPr>
          <p:cNvPr id="141" name="Oval 140">
            <a:extLst>
              <a:ext uri="{FF2B5EF4-FFF2-40B4-BE49-F238E27FC236}">
                <a16:creationId xmlns:a16="http://schemas.microsoft.com/office/drawing/2014/main" id="{4794689A-5895-7CC9-E656-1C986E54F1E2}"/>
              </a:ext>
            </a:extLst>
          </p:cNvPr>
          <p:cNvSpPr/>
          <p:nvPr/>
        </p:nvSpPr>
        <p:spPr>
          <a:xfrm>
            <a:off x="5778879" y="3307063"/>
            <a:ext cx="1049974" cy="1049974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98000">
                <a:schemeClr val="accent2"/>
              </a:gs>
            </a:gsLst>
            <a:lin ang="2700000" scaled="1"/>
            <a:tileRect/>
          </a:gradFill>
          <a:ln w="12700">
            <a:solidFill>
              <a:srgbClr val="FFFFFF"/>
            </a:solidFill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txBody>
          <a:bodyPr wrap="square" lIns="36000" tIns="36000" rIns="36000" bIns="36000" rtlCol="0" anchor="ctr" anchorCtr="0">
            <a:noAutofit/>
          </a:bodyPr>
          <a:lstStyle/>
          <a:p>
            <a:pPr algn="ctr" defTabSz="457200"/>
            <a:endParaRPr lang="en-ZA" sz="1600" b="1" kern="0">
              <a:solidFill>
                <a:schemeClr val="bg1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+mj-lt"/>
            </a:endParaRPr>
          </a:p>
        </p:txBody>
      </p:sp>
      <p:sp>
        <p:nvSpPr>
          <p:cNvPr id="149" name="Oval 148">
            <a:extLst>
              <a:ext uri="{FF2B5EF4-FFF2-40B4-BE49-F238E27FC236}">
                <a16:creationId xmlns:a16="http://schemas.microsoft.com/office/drawing/2014/main" id="{2346AFD7-CE46-1433-5FF1-616EEB18B619}"/>
              </a:ext>
            </a:extLst>
          </p:cNvPr>
          <p:cNvSpPr/>
          <p:nvPr/>
        </p:nvSpPr>
        <p:spPr>
          <a:xfrm>
            <a:off x="7351354" y="3307063"/>
            <a:ext cx="1049974" cy="1049974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98000">
                <a:schemeClr val="accent2"/>
              </a:gs>
            </a:gsLst>
            <a:lin ang="2700000" scaled="1"/>
            <a:tileRect/>
          </a:gradFill>
          <a:ln w="12700">
            <a:solidFill>
              <a:srgbClr val="FFFFFF"/>
            </a:solidFill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txBody>
          <a:bodyPr wrap="square" lIns="36000" tIns="36000" rIns="36000" bIns="36000" rtlCol="0" anchor="ctr" anchorCtr="0">
            <a:noAutofit/>
          </a:bodyPr>
          <a:lstStyle/>
          <a:p>
            <a:pPr algn="ctr" defTabSz="457200"/>
            <a:endParaRPr lang="en-ZA" sz="1600" b="1" kern="0">
              <a:solidFill>
                <a:schemeClr val="bg1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+mj-lt"/>
            </a:endParaRPr>
          </a:p>
        </p:txBody>
      </p:sp>
      <p:sp>
        <p:nvSpPr>
          <p:cNvPr id="150" name="Oval 149">
            <a:extLst>
              <a:ext uri="{FF2B5EF4-FFF2-40B4-BE49-F238E27FC236}">
                <a16:creationId xmlns:a16="http://schemas.microsoft.com/office/drawing/2014/main" id="{5556194E-ED06-C01A-09F6-7535C3F98689}"/>
              </a:ext>
            </a:extLst>
          </p:cNvPr>
          <p:cNvSpPr/>
          <p:nvPr/>
        </p:nvSpPr>
        <p:spPr>
          <a:xfrm>
            <a:off x="8923829" y="3307063"/>
            <a:ext cx="1049974" cy="1049974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98000">
                <a:schemeClr val="accent2"/>
              </a:gs>
            </a:gsLst>
            <a:lin ang="2700000" scaled="1"/>
            <a:tileRect/>
          </a:gradFill>
          <a:ln w="12700">
            <a:solidFill>
              <a:srgbClr val="FFFFFF"/>
            </a:solidFill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txBody>
          <a:bodyPr wrap="square" lIns="36000" tIns="36000" rIns="36000" bIns="36000" rtlCol="0" anchor="ctr" anchorCtr="0">
            <a:noAutofit/>
          </a:bodyPr>
          <a:lstStyle/>
          <a:p>
            <a:pPr algn="ctr" defTabSz="457200"/>
            <a:endParaRPr lang="en-ZA" sz="1600" b="1" kern="0">
              <a:solidFill>
                <a:schemeClr val="bg1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+mj-lt"/>
            </a:endParaRPr>
          </a:p>
        </p:txBody>
      </p:sp>
      <p:sp>
        <p:nvSpPr>
          <p:cNvPr id="151" name="Oval 150">
            <a:extLst>
              <a:ext uri="{FF2B5EF4-FFF2-40B4-BE49-F238E27FC236}">
                <a16:creationId xmlns:a16="http://schemas.microsoft.com/office/drawing/2014/main" id="{93712340-6E2B-5450-6BCC-C2D7C763A75B}"/>
              </a:ext>
            </a:extLst>
          </p:cNvPr>
          <p:cNvSpPr/>
          <p:nvPr/>
        </p:nvSpPr>
        <p:spPr>
          <a:xfrm>
            <a:off x="10496305" y="3307063"/>
            <a:ext cx="1049974" cy="1049974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98000">
                <a:schemeClr val="accent2"/>
              </a:gs>
            </a:gsLst>
            <a:lin ang="2700000" scaled="1"/>
            <a:tileRect/>
          </a:gradFill>
          <a:ln w="12700">
            <a:solidFill>
              <a:srgbClr val="FFFFFF"/>
            </a:solidFill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txBody>
          <a:bodyPr wrap="square" lIns="36000" tIns="36000" rIns="36000" bIns="36000" rtlCol="0" anchor="ctr" anchorCtr="0">
            <a:noAutofit/>
          </a:bodyPr>
          <a:lstStyle/>
          <a:p>
            <a:pPr algn="ctr" defTabSz="457200"/>
            <a:endParaRPr lang="en-ZA" sz="1600" b="1" kern="0">
              <a:solidFill>
                <a:schemeClr val="bg1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+mj-lt"/>
            </a:endParaRPr>
          </a:p>
        </p:txBody>
      </p:sp>
      <p:pic>
        <p:nvPicPr>
          <p:cNvPr id="153" name="Graphic 152">
            <a:extLst>
              <a:ext uri="{FF2B5EF4-FFF2-40B4-BE49-F238E27FC236}">
                <a16:creationId xmlns:a16="http://schemas.microsoft.com/office/drawing/2014/main" id="{15D0EEB4-D815-3A26-B9B7-5AF27B82DFD3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5933410" y="3442645"/>
            <a:ext cx="728968" cy="728966"/>
          </a:xfrm>
          <a:prstGeom prst="rect">
            <a:avLst/>
          </a:prstGeom>
        </p:spPr>
      </p:pic>
      <p:pic>
        <p:nvPicPr>
          <p:cNvPr id="155" name="Graphic 154">
            <a:extLst>
              <a:ext uri="{FF2B5EF4-FFF2-40B4-BE49-F238E27FC236}">
                <a16:creationId xmlns:a16="http://schemas.microsoft.com/office/drawing/2014/main" id="{82714B9D-C2F5-4847-E361-6146338A1C16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7527639" y="3442645"/>
            <a:ext cx="728968" cy="728966"/>
          </a:xfrm>
          <a:prstGeom prst="rect">
            <a:avLst/>
          </a:prstGeom>
        </p:spPr>
      </p:pic>
      <p:pic>
        <p:nvPicPr>
          <p:cNvPr id="157" name="Graphic 156">
            <a:extLst>
              <a:ext uri="{FF2B5EF4-FFF2-40B4-BE49-F238E27FC236}">
                <a16:creationId xmlns:a16="http://schemas.microsoft.com/office/drawing/2014/main" id="{46029AE8-AB57-0636-6946-F672C2D00CC8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9064876" y="3481557"/>
            <a:ext cx="728968" cy="728966"/>
          </a:xfrm>
          <a:prstGeom prst="rect">
            <a:avLst/>
          </a:prstGeom>
        </p:spPr>
      </p:pic>
      <p:pic>
        <p:nvPicPr>
          <p:cNvPr id="159" name="Graphic 158">
            <a:extLst>
              <a:ext uri="{FF2B5EF4-FFF2-40B4-BE49-F238E27FC236}">
                <a16:creationId xmlns:a16="http://schemas.microsoft.com/office/drawing/2014/main" id="{93C07962-5A61-FA8C-F3BC-EEDA35F93B14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10642046" y="3442645"/>
            <a:ext cx="728968" cy="728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87414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853063AB-09CC-BC9B-B390-F67716392C0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33063" y="1297408"/>
            <a:ext cx="3618000" cy="540000"/>
          </a:xfrm>
        </p:spPr>
        <p:txBody>
          <a:bodyPr/>
          <a:lstStyle/>
          <a:p>
            <a:r>
              <a:rPr lang="en-US" spc="100" dirty="0"/>
              <a:t>OBJECTIVES </a:t>
            </a:r>
          </a:p>
        </p:txBody>
      </p:sp>
      <p:sp>
        <p:nvSpPr>
          <p:cNvPr id="56" name="Text Placeholder 55">
            <a:extLst>
              <a:ext uri="{FF2B5EF4-FFF2-40B4-BE49-F238E27FC236}">
                <a16:creationId xmlns:a16="http://schemas.microsoft.com/office/drawing/2014/main" id="{981FC300-6C02-D5FC-8C69-15048F56D06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239037" y="1297408"/>
            <a:ext cx="3567201" cy="540000"/>
          </a:xfrm>
        </p:spPr>
        <p:txBody>
          <a:bodyPr/>
          <a:lstStyle/>
          <a:p>
            <a:pPr algn="ctr"/>
            <a:r>
              <a:rPr lang="en-US" spc="100" dirty="0"/>
              <a:t>PROGRAMMES</a:t>
            </a:r>
          </a:p>
        </p:txBody>
      </p:sp>
      <p:sp>
        <p:nvSpPr>
          <p:cNvPr id="59" name="Text Placeholder 58">
            <a:extLst>
              <a:ext uri="{FF2B5EF4-FFF2-40B4-BE49-F238E27FC236}">
                <a16:creationId xmlns:a16="http://schemas.microsoft.com/office/drawing/2014/main" id="{E7631766-41AD-8C59-AD67-B15939D0447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4286051" y="1297408"/>
            <a:ext cx="3618000" cy="540000"/>
          </a:xfrm>
        </p:spPr>
        <p:txBody>
          <a:bodyPr/>
          <a:lstStyle/>
          <a:p>
            <a:r>
              <a:rPr lang="en-US" spc="100" dirty="0"/>
              <a:t>STRATEGIC APPROACH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A609C9D-42D0-4189-8C9C-97E10F061F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8936" y="388938"/>
            <a:ext cx="10080000" cy="342584"/>
          </a:xfrm>
        </p:spPr>
        <p:txBody>
          <a:bodyPr/>
          <a:lstStyle/>
          <a:p>
            <a:r>
              <a:rPr lang="en-US"/>
              <a:t>Population health management programs targeting</a:t>
            </a:r>
            <a:br>
              <a:rPr lang="en-US"/>
            </a:br>
            <a:r>
              <a:rPr lang="en-US"/>
              <a:t>members living with high prevalence conditions</a:t>
            </a:r>
            <a:endParaRPr lang="en-US" dirty="0"/>
          </a:p>
        </p:txBody>
      </p:sp>
      <p:pic>
        <p:nvPicPr>
          <p:cNvPr id="10" name="Picture 9" descr="A picture containing text, businesscard&#10;&#10;Description automatically generated">
            <a:extLst>
              <a:ext uri="{FF2B5EF4-FFF2-40B4-BE49-F238E27FC236}">
                <a16:creationId xmlns:a16="http://schemas.microsoft.com/office/drawing/2014/main" id="{10D318F0-3FC1-59E5-08D9-6CA813F69E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9175" y="2936788"/>
            <a:ext cx="3323105" cy="282701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89A6AA23-D484-1185-718A-1CEFBCE61864}"/>
              </a:ext>
            </a:extLst>
          </p:cNvPr>
          <p:cNvSpPr txBox="1"/>
          <p:nvPr/>
        </p:nvSpPr>
        <p:spPr>
          <a:xfrm>
            <a:off x="4397313" y="2125977"/>
            <a:ext cx="3168989" cy="648000"/>
          </a:xfrm>
          <a:prstGeom prst="rect">
            <a:avLst/>
          </a:prstGeom>
          <a:noFill/>
        </p:spPr>
        <p:txBody>
          <a:bodyPr wrap="square" lIns="36000" tIns="36000" rIns="36000" bIns="360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Open Sans"/>
                <a:ea typeface="Open Sans Semibold" panose="020B0706030804020204" pitchFamily="34" charset="0"/>
                <a:cs typeface="Calibri" panose="020F0502020204030204" pitchFamily="34" charset="0"/>
              </a:rPr>
              <a:t>25% of members, accounting for 60% of costs, are targeted for PHM programs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2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Open Sans"/>
              <a:ea typeface="Open Sans Semibold" panose="020B070603080402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1919C03-EB6C-2366-96F5-51783BB60A65}"/>
              </a:ext>
            </a:extLst>
          </p:cNvPr>
          <p:cNvSpPr txBox="1"/>
          <p:nvPr/>
        </p:nvSpPr>
        <p:spPr>
          <a:xfrm>
            <a:off x="1061038" y="2243345"/>
            <a:ext cx="25426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Open Sans"/>
                <a:ea typeface="+mn-ea"/>
                <a:cs typeface="Arial" pitchFamily="34" charset="0"/>
              </a:rPr>
              <a:t>Improve the health of</a:t>
            </a:r>
            <a:b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Open Sans"/>
                <a:ea typeface="+mn-ea"/>
                <a:cs typeface="Arial" pitchFamily="34" charset="0"/>
              </a:rPr>
            </a:b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Open Sans"/>
                <a:ea typeface="+mn-ea"/>
                <a:cs typeface="Arial" pitchFamily="34" charset="0"/>
              </a:rPr>
              <a:t>the target population</a:t>
            </a: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Open Sans"/>
              <a:ea typeface="+mn-ea"/>
              <a:cs typeface="Arial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4A107B6-941C-BEFE-0723-448BBA54DA42}"/>
              </a:ext>
            </a:extLst>
          </p:cNvPr>
          <p:cNvSpPr txBox="1"/>
          <p:nvPr/>
        </p:nvSpPr>
        <p:spPr>
          <a:xfrm>
            <a:off x="1061038" y="3159445"/>
            <a:ext cx="25426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Open Sans"/>
                <a:ea typeface="+mn-ea"/>
                <a:cs typeface="Arial" pitchFamily="34" charset="0"/>
              </a:rPr>
              <a:t>Enhance the experience of care (patient-centricity)</a:t>
            </a: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Open Sans"/>
              <a:ea typeface="+mn-ea"/>
              <a:cs typeface="Arial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FEA30C3-4EA4-01BE-FDC1-E4D24ED27159}"/>
              </a:ext>
            </a:extLst>
          </p:cNvPr>
          <p:cNvSpPr txBox="1"/>
          <p:nvPr/>
        </p:nvSpPr>
        <p:spPr>
          <a:xfrm>
            <a:off x="1061038" y="4063598"/>
            <a:ext cx="26244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Open Sans"/>
                <a:ea typeface="+mn-ea"/>
                <a:cs typeface="Arial" pitchFamily="34" charset="0"/>
              </a:rPr>
              <a:t>Reduce overall costs of healthcare  and improve sustainability</a:t>
            </a: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Open Sans"/>
              <a:ea typeface="+mn-ea"/>
              <a:cs typeface="Arial" pitchFamily="34" charset="0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9E5D412A-4FEA-41DC-302C-3D4764C96F0D}"/>
              </a:ext>
            </a:extLst>
          </p:cNvPr>
          <p:cNvSpPr/>
          <p:nvPr/>
        </p:nvSpPr>
        <p:spPr>
          <a:xfrm>
            <a:off x="551972" y="2276177"/>
            <a:ext cx="396000" cy="396000"/>
          </a:xfrm>
          <a:prstGeom prst="ellipse">
            <a:avLst/>
          </a:prstGeom>
          <a:gradFill flip="none" rotWithShape="1">
            <a:gsLst>
              <a:gs pos="35000">
                <a:schemeClr val="accent1"/>
              </a:gs>
              <a:gs pos="100000">
                <a:schemeClr val="accent2"/>
              </a:gs>
            </a:gsLst>
            <a:lin ang="2700000" scaled="1"/>
            <a:tileRect/>
          </a:gradFill>
          <a:ln>
            <a:noFill/>
          </a:ln>
          <a:effectLst>
            <a:innerShdw blurRad="38100" dist="25400" dir="8100000">
              <a:prstClr val="black">
                <a:alpha val="43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1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EABE071-5C42-27DE-7B8D-70E84862A21A}"/>
              </a:ext>
            </a:extLst>
          </p:cNvPr>
          <p:cNvSpPr txBox="1"/>
          <p:nvPr/>
        </p:nvSpPr>
        <p:spPr>
          <a:xfrm>
            <a:off x="495560" y="5114517"/>
            <a:ext cx="3166409" cy="83099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Open Sans"/>
                <a:ea typeface="+mn-ea"/>
                <a:cs typeface="+mn-cs"/>
              </a:rPr>
              <a:t>Success is supported by appropriate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Open Sans"/>
                <a:ea typeface="Open Sans Semibold" panose="020B0706030804020204" pitchFamily="34" charset="0"/>
                <a:cs typeface="Calibri" panose="020F0502020204030204" pitchFamily="34" charset="0"/>
              </a:rPr>
              <a:t>shared value payment models</a:t>
            </a:r>
            <a:br>
              <a:rPr kumimoji="0" lang="en-US" sz="1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Open Sans"/>
                <a:ea typeface="Open Sans Semibold" panose="020B0706030804020204" pitchFamily="34" charset="0"/>
                <a:cs typeface="Calibri" panose="020F0502020204030204" pitchFamily="34" charset="0"/>
              </a:rPr>
            </a:b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Open Sans"/>
                <a:ea typeface="+mn-ea"/>
                <a:cs typeface="+mn-cs"/>
              </a:rPr>
              <a:t>(value-based care) and</a:t>
            </a:r>
            <a:br>
              <a:rPr kumimoji="0" lang="en-US" sz="1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Open Sans"/>
                <a:ea typeface="+mn-ea"/>
                <a:cs typeface="+mn-cs"/>
              </a:rPr>
            </a:b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Open Sans"/>
                <a:ea typeface="+mn-ea"/>
                <a:cs typeface="+mn-cs"/>
              </a:rPr>
              <a:t>improved care coordination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Open Sans"/>
              <a:ea typeface="Open Sans"/>
              <a:cs typeface="Open Sans"/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D9A4BF7F-23B9-FC5E-67A4-B389C82C8FE3}"/>
              </a:ext>
            </a:extLst>
          </p:cNvPr>
          <p:cNvSpPr/>
          <p:nvPr/>
        </p:nvSpPr>
        <p:spPr>
          <a:xfrm>
            <a:off x="551972" y="3192277"/>
            <a:ext cx="396000" cy="396000"/>
          </a:xfrm>
          <a:prstGeom prst="ellipse">
            <a:avLst/>
          </a:prstGeom>
          <a:gradFill flip="none" rotWithShape="1">
            <a:gsLst>
              <a:gs pos="35000">
                <a:schemeClr val="accent1"/>
              </a:gs>
              <a:gs pos="100000">
                <a:schemeClr val="accent2"/>
              </a:gs>
            </a:gsLst>
            <a:lin ang="2700000" scaled="1"/>
            <a:tileRect/>
          </a:gradFill>
          <a:ln>
            <a:noFill/>
          </a:ln>
          <a:effectLst>
            <a:innerShdw blurRad="38100" dist="25400" dir="8100000">
              <a:prstClr val="black">
                <a:alpha val="43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2</a:t>
            </a:r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FEC475F1-3976-6C01-523F-DB5BCA77A73E}"/>
              </a:ext>
            </a:extLst>
          </p:cNvPr>
          <p:cNvSpPr/>
          <p:nvPr/>
        </p:nvSpPr>
        <p:spPr>
          <a:xfrm>
            <a:off x="551972" y="4096430"/>
            <a:ext cx="396000" cy="396000"/>
          </a:xfrm>
          <a:prstGeom prst="ellipse">
            <a:avLst/>
          </a:prstGeom>
          <a:gradFill flip="none" rotWithShape="1">
            <a:gsLst>
              <a:gs pos="35000">
                <a:schemeClr val="accent1"/>
              </a:gs>
              <a:gs pos="100000">
                <a:schemeClr val="accent2"/>
              </a:gs>
            </a:gsLst>
            <a:lin ang="2700000" scaled="1"/>
            <a:tileRect/>
          </a:gradFill>
          <a:ln>
            <a:noFill/>
          </a:ln>
          <a:effectLst>
            <a:innerShdw blurRad="38100" dist="25400" dir="8100000">
              <a:prstClr val="black">
                <a:alpha val="43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3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5E7F5830-41E7-97F0-46B2-19E9A9C258B7}"/>
              </a:ext>
            </a:extLst>
          </p:cNvPr>
          <p:cNvSpPr txBox="1"/>
          <p:nvPr/>
        </p:nvSpPr>
        <p:spPr>
          <a:xfrm>
            <a:off x="9003174" y="2918143"/>
            <a:ext cx="2420200" cy="276999"/>
          </a:xfrm>
          <a:prstGeom prst="rect">
            <a:avLst/>
          </a:prstGeom>
          <a:noFill/>
        </p:spPr>
        <p:txBody>
          <a:bodyPr wrap="square" lIns="3600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Open Sans"/>
                <a:ea typeface="Open Sans Semibold" panose="020B0706030804020204" pitchFamily="34" charset="0"/>
                <a:cs typeface="Calibri" panose="020F0502020204030204" pitchFamily="34" charset="0"/>
              </a:rPr>
              <a:t>Complex cases </a:t>
            </a:r>
            <a:endParaRPr kumimoji="0" lang="ko-KR" altLang="en-US" sz="12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Open Sans"/>
              <a:ea typeface="+mn-ea"/>
              <a:cs typeface="Calibri" panose="020F0502020204030204" pitchFamily="34" charset="0"/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1FAC3170-66D5-ADC5-243C-9873AE339BB5}"/>
              </a:ext>
            </a:extLst>
          </p:cNvPr>
          <p:cNvSpPr txBox="1"/>
          <p:nvPr/>
        </p:nvSpPr>
        <p:spPr>
          <a:xfrm>
            <a:off x="9003174" y="3730569"/>
            <a:ext cx="2420200" cy="276999"/>
          </a:xfrm>
          <a:prstGeom prst="rect">
            <a:avLst/>
          </a:prstGeom>
          <a:noFill/>
        </p:spPr>
        <p:txBody>
          <a:bodyPr wrap="square" lIns="3600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Open Sans"/>
                <a:ea typeface="Open Sans Semibold" panose="020B0706030804020204" pitchFamily="34" charset="0"/>
                <a:cs typeface="Calibri" panose="020F0502020204030204" pitchFamily="34" charset="0"/>
              </a:rPr>
              <a:t>Oncology &amp; end-of-life care</a:t>
            </a:r>
            <a:endParaRPr kumimoji="0" lang="ko-KR" altLang="en-US" sz="12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Open Sans"/>
              <a:ea typeface="+mn-ea"/>
              <a:cs typeface="Calibri" panose="020F0502020204030204" pitchFamily="34" charset="0"/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AAB263C2-ADA9-3D28-6712-62AF1F43914A}"/>
              </a:ext>
            </a:extLst>
          </p:cNvPr>
          <p:cNvSpPr txBox="1"/>
          <p:nvPr/>
        </p:nvSpPr>
        <p:spPr>
          <a:xfrm>
            <a:off x="9003174" y="4486172"/>
            <a:ext cx="2029389" cy="276999"/>
          </a:xfrm>
          <a:prstGeom prst="rect">
            <a:avLst/>
          </a:prstGeom>
          <a:noFill/>
        </p:spPr>
        <p:txBody>
          <a:bodyPr wrap="square" lIns="3600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Open Sans"/>
                <a:ea typeface="Open Sans Semibold" panose="020B0706030804020204" pitchFamily="34" charset="0"/>
                <a:cs typeface="Calibri" panose="020F0502020204030204" pitchFamily="34" charset="0"/>
              </a:rPr>
              <a:t>Mental health</a:t>
            </a:r>
            <a:endParaRPr kumimoji="0" lang="ko-KR" altLang="en-US" sz="1200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Open Sans"/>
              <a:ea typeface="+mn-ea"/>
              <a:cs typeface="Calibri" panose="020F0502020204030204" pitchFamily="34" charset="0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CD0B8C25-36D9-B967-2071-DA89F8DB56E4}"/>
              </a:ext>
            </a:extLst>
          </p:cNvPr>
          <p:cNvSpPr txBox="1"/>
          <p:nvPr/>
        </p:nvSpPr>
        <p:spPr>
          <a:xfrm>
            <a:off x="9003174" y="2124529"/>
            <a:ext cx="2803064" cy="461665"/>
          </a:xfrm>
          <a:prstGeom prst="rect">
            <a:avLst/>
          </a:prstGeom>
          <a:noFill/>
        </p:spPr>
        <p:txBody>
          <a:bodyPr wrap="square" lIns="3600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Open Sans"/>
                <a:ea typeface="Open Sans Semibold" panose="020B0706030804020204" pitchFamily="34" charset="0"/>
                <a:cs typeface="Calibri" panose="020F0502020204030204" pitchFamily="34" charset="0"/>
              </a:rPr>
              <a:t>Prevention and management of high Impact non-communicable diseases</a:t>
            </a:r>
            <a:endParaRPr kumimoji="0" lang="ko-KR" altLang="en-US" sz="12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Open Sans"/>
              <a:ea typeface="+mn-ea"/>
              <a:cs typeface="Calibri" panose="020F0502020204030204" pitchFamily="34" charset="0"/>
            </a:endParaRP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B7D6EF57-C948-EAE6-2757-529579D0C61F}"/>
              </a:ext>
            </a:extLst>
          </p:cNvPr>
          <p:cNvSpPr txBox="1"/>
          <p:nvPr/>
        </p:nvSpPr>
        <p:spPr>
          <a:xfrm>
            <a:off x="9003174" y="5176840"/>
            <a:ext cx="2412000" cy="276999"/>
          </a:xfrm>
          <a:prstGeom prst="rect">
            <a:avLst/>
          </a:prstGeom>
          <a:noFill/>
        </p:spPr>
        <p:txBody>
          <a:bodyPr wrap="square" lIns="3600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Open Sans"/>
                <a:ea typeface="Open Sans Semibold" panose="020B0706030804020204" pitchFamily="34" charset="0"/>
                <a:cs typeface="Calibri" panose="020F0502020204030204" pitchFamily="34" charset="0"/>
              </a:rPr>
              <a:t>End stage renal failure</a:t>
            </a:r>
            <a:endParaRPr kumimoji="0" lang="ko-KR" altLang="en-US" sz="1200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Open Sans"/>
              <a:ea typeface="+mn-ea"/>
              <a:cs typeface="Calibri" panose="020F0502020204030204" pitchFamily="34" charset="0"/>
            </a:endParaRP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3D94CE64-215F-DA89-87CB-2EAFFA56F1AC}"/>
              </a:ext>
            </a:extLst>
          </p:cNvPr>
          <p:cNvSpPr txBox="1"/>
          <p:nvPr/>
        </p:nvSpPr>
        <p:spPr>
          <a:xfrm>
            <a:off x="9003174" y="5867508"/>
            <a:ext cx="2412000" cy="276999"/>
          </a:xfrm>
          <a:prstGeom prst="rect">
            <a:avLst/>
          </a:prstGeom>
          <a:noFill/>
        </p:spPr>
        <p:txBody>
          <a:bodyPr wrap="square" lIns="3600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Open Sans"/>
                <a:ea typeface="Open Sans Semibold" panose="020B0706030804020204" pitchFamily="34" charset="0"/>
                <a:cs typeface="Calibri" panose="020F0502020204030204" pitchFamily="34" charset="0"/>
              </a:rPr>
              <a:t>HIV management</a:t>
            </a:r>
            <a:endParaRPr kumimoji="0" lang="ko-KR" altLang="en-US" sz="1200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Open Sans"/>
              <a:ea typeface="+mn-ea"/>
              <a:cs typeface="Calibri" panose="020F0502020204030204" pitchFamily="34" charset="0"/>
            </a:endParaRPr>
          </a:p>
        </p:txBody>
      </p:sp>
      <p:pic>
        <p:nvPicPr>
          <p:cNvPr id="95" name="Picture 94" descr="Shape, icon, arrow&#10;&#10;Description automatically generated">
            <a:extLst>
              <a:ext uri="{FF2B5EF4-FFF2-40B4-BE49-F238E27FC236}">
                <a16:creationId xmlns:a16="http://schemas.microsoft.com/office/drawing/2014/main" id="{6E69EC0E-223F-F7E5-6125-B2EDD99E77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23996" y="2105818"/>
            <a:ext cx="445123" cy="445123"/>
          </a:xfrm>
          <a:prstGeom prst="rect">
            <a:avLst/>
          </a:prstGeom>
        </p:spPr>
      </p:pic>
      <p:pic>
        <p:nvPicPr>
          <p:cNvPr id="96" name="Picture 95" descr="Icon&#10;&#10;Description automatically generated">
            <a:extLst>
              <a:ext uri="{FF2B5EF4-FFF2-40B4-BE49-F238E27FC236}">
                <a16:creationId xmlns:a16="http://schemas.microsoft.com/office/drawing/2014/main" id="{D398AB8F-3A8B-7AED-E6CC-A2935AB8EC5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94196" y="2819316"/>
            <a:ext cx="504722" cy="504722"/>
          </a:xfrm>
          <a:prstGeom prst="rect">
            <a:avLst/>
          </a:prstGeom>
        </p:spPr>
      </p:pic>
      <p:pic>
        <p:nvPicPr>
          <p:cNvPr id="97" name="Picture 96" descr="Icon&#10;&#10;Description automatically generated">
            <a:extLst>
              <a:ext uri="{FF2B5EF4-FFF2-40B4-BE49-F238E27FC236}">
                <a16:creationId xmlns:a16="http://schemas.microsoft.com/office/drawing/2014/main" id="{6B66D611-D9F5-2B5A-201D-B925EB10CE3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64167" y="3592413"/>
            <a:ext cx="564781" cy="564781"/>
          </a:xfrm>
          <a:prstGeom prst="rect">
            <a:avLst/>
          </a:prstGeom>
        </p:spPr>
      </p:pic>
      <p:pic>
        <p:nvPicPr>
          <p:cNvPr id="98" name="Picture 97" descr="Icon&#10;&#10;Description automatically generated">
            <a:extLst>
              <a:ext uri="{FF2B5EF4-FFF2-40B4-BE49-F238E27FC236}">
                <a16:creationId xmlns:a16="http://schemas.microsoft.com/office/drawing/2014/main" id="{63051540-3DD3-0775-EF34-0E2DF127B0A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425822" y="4425569"/>
            <a:ext cx="441471" cy="441471"/>
          </a:xfrm>
          <a:prstGeom prst="rect">
            <a:avLst/>
          </a:prstGeom>
        </p:spPr>
      </p:pic>
      <p:pic>
        <p:nvPicPr>
          <p:cNvPr id="99" name="Picture 98" descr="Icon&#10;&#10;Description automatically generated">
            <a:extLst>
              <a:ext uri="{FF2B5EF4-FFF2-40B4-BE49-F238E27FC236}">
                <a16:creationId xmlns:a16="http://schemas.microsoft.com/office/drawing/2014/main" id="{9233BB19-E0D0-D622-F7EF-EC1C1EEE1CC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447890" y="5135415"/>
            <a:ext cx="397335" cy="397335"/>
          </a:xfrm>
          <a:prstGeom prst="rect">
            <a:avLst/>
          </a:prstGeom>
        </p:spPr>
      </p:pic>
      <p:pic>
        <p:nvPicPr>
          <p:cNvPr id="100" name="Picture 99" descr="Icon&#10;&#10;Description automatically generated">
            <a:extLst>
              <a:ext uri="{FF2B5EF4-FFF2-40B4-BE49-F238E27FC236}">
                <a16:creationId xmlns:a16="http://schemas.microsoft.com/office/drawing/2014/main" id="{AAA73A35-6175-8F8E-44EC-B46D65C2757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432857" y="5801125"/>
            <a:ext cx="427400" cy="42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26991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AD5B19C6-E4C5-628F-6326-4F7837DC2CAE}"/>
              </a:ext>
            </a:extLst>
          </p:cNvPr>
          <p:cNvSpPr/>
          <p:nvPr/>
        </p:nvSpPr>
        <p:spPr>
          <a:xfrm>
            <a:off x="2636562" y="3999348"/>
            <a:ext cx="9152772" cy="1020006"/>
          </a:xfrm>
          <a:prstGeom prst="roundRect">
            <a:avLst>
              <a:gd name="adj" fmla="val 12983"/>
            </a:avLst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EC284FBE-9B73-DE68-73C2-196B1B5DEC95}"/>
              </a:ext>
            </a:extLst>
          </p:cNvPr>
          <p:cNvSpPr/>
          <p:nvPr/>
        </p:nvSpPr>
        <p:spPr>
          <a:xfrm>
            <a:off x="2635300" y="5278128"/>
            <a:ext cx="9152772" cy="1020006"/>
          </a:xfrm>
          <a:prstGeom prst="roundRect">
            <a:avLst>
              <a:gd name="adj" fmla="val 12983"/>
            </a:avLst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96B1F001-5DD7-1E0B-E437-B2311FA0EB1A}"/>
              </a:ext>
            </a:extLst>
          </p:cNvPr>
          <p:cNvSpPr/>
          <p:nvPr/>
        </p:nvSpPr>
        <p:spPr>
          <a:xfrm>
            <a:off x="2636562" y="2720568"/>
            <a:ext cx="9152772" cy="1020006"/>
          </a:xfrm>
          <a:prstGeom prst="roundRect">
            <a:avLst>
              <a:gd name="adj" fmla="val 12983"/>
            </a:avLst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B81952DE-3649-7D10-511C-917B7F1A3385}"/>
              </a:ext>
            </a:extLst>
          </p:cNvPr>
          <p:cNvSpPr/>
          <p:nvPr/>
        </p:nvSpPr>
        <p:spPr>
          <a:xfrm>
            <a:off x="2636562" y="1441788"/>
            <a:ext cx="9152772" cy="1020006"/>
          </a:xfrm>
          <a:prstGeom prst="roundRect">
            <a:avLst>
              <a:gd name="adj" fmla="val 12983"/>
            </a:avLst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graphicFrame>
        <p:nvGraphicFramePr>
          <p:cNvPr id="8" name="Object 7" hidden="1"/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95" imgH="396" progId="TCLayout.ActiveDocument.1">
                  <p:embed/>
                </p:oleObj>
              </mc:Choice>
              <mc:Fallback>
                <p:oleObj name="think-cell Slide" r:id="rId3" imgW="395" imgH="396" progId="TCLayout.ActiveDocument.1">
                  <p:embed/>
                  <p:pic>
                    <p:nvPicPr>
                      <p:cNvPr id="8" name="Object 7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itle 14">
            <a:extLst>
              <a:ext uri="{FF2B5EF4-FFF2-40B4-BE49-F238E27FC236}">
                <a16:creationId xmlns:a16="http://schemas.microsoft.com/office/drawing/2014/main" id="{6544BC1F-9B60-12DC-C41B-C56AFC6D89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8936" y="388938"/>
            <a:ext cx="11417302" cy="342584"/>
          </a:xfrm>
        </p:spPr>
        <p:txBody>
          <a:bodyPr/>
          <a:lstStyle/>
          <a:p>
            <a:r>
              <a:rPr lang="en-ZA"/>
              <a:t>Comprehensive set of member and condition management programmes which effectively manage Clinical risk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93C98C0-409C-C84E-AB21-1E821D8EA6DC}"/>
              </a:ext>
            </a:extLst>
          </p:cNvPr>
          <p:cNvSpPr/>
          <p:nvPr/>
        </p:nvSpPr>
        <p:spPr>
          <a:xfrm>
            <a:off x="330864" y="1462880"/>
            <a:ext cx="2084233" cy="977823"/>
          </a:xfrm>
          <a:prstGeom prst="rect">
            <a:avLst/>
          </a:prstGeom>
        </p:spPr>
        <p:txBody>
          <a:bodyPr wrap="square" lIns="27000" tIns="27000" rIns="27000" bIns="54000" anchor="ctr" anchorCtr="0">
            <a:noAutofit/>
          </a:bodyPr>
          <a:lstStyle/>
          <a:p>
            <a:pPr algn="r">
              <a:defRPr/>
            </a:pPr>
            <a:r>
              <a:rPr lang="en-GB" sz="1400" b="1" dirty="0">
                <a:ea typeface="Open Sans Semibold" panose="020B0706030804020204" pitchFamily="34" charset="0"/>
                <a:cs typeface="Open Sans Semibold" panose="020B0706030804020204" pitchFamily="34" charset="0"/>
              </a:rPr>
              <a:t>Disease management</a:t>
            </a:r>
            <a:br>
              <a:rPr lang="en-GB" sz="1400" b="1" dirty="0">
                <a:ea typeface="Open Sans Semibold" panose="020B0706030804020204" pitchFamily="34" charset="0"/>
                <a:cs typeface="Open Sans Semibold" panose="020B0706030804020204" pitchFamily="34" charset="0"/>
              </a:rPr>
            </a:br>
            <a:r>
              <a:rPr lang="en-GB" sz="1400" b="1" dirty="0">
                <a:ea typeface="Open Sans Semibold" panose="020B0706030804020204" pitchFamily="34" charset="0"/>
                <a:cs typeface="Open Sans Semibold" panose="020B0706030804020204" pitchFamily="34" charset="0"/>
              </a:rPr>
              <a:t>&amp; benefit programmes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E17131C-C162-0D4B-A76E-B22EB59DDF3E}"/>
              </a:ext>
            </a:extLst>
          </p:cNvPr>
          <p:cNvSpPr/>
          <p:nvPr/>
        </p:nvSpPr>
        <p:spPr>
          <a:xfrm>
            <a:off x="330864" y="3056883"/>
            <a:ext cx="2084233" cy="484964"/>
          </a:xfrm>
          <a:prstGeom prst="rect">
            <a:avLst/>
          </a:prstGeom>
        </p:spPr>
        <p:txBody>
          <a:bodyPr wrap="square" lIns="27000" tIns="27000" rIns="27000" bIns="54000" anchor="ctr" anchorCtr="0">
            <a:noAutofit/>
          </a:bodyPr>
          <a:lstStyle/>
          <a:p>
            <a:pPr algn="r">
              <a:defRPr/>
            </a:pPr>
            <a:r>
              <a:rPr lang="en-GB" sz="1400" b="1">
                <a:ea typeface="Open Sans Semibold" panose="020B0706030804020204" pitchFamily="34" charset="0"/>
                <a:cs typeface="Open Sans Semibold" panose="020B0706030804020204" pitchFamily="34" charset="0"/>
              </a:rPr>
              <a:t>Care </a:t>
            </a:r>
          </a:p>
          <a:p>
            <a:pPr algn="r">
              <a:defRPr/>
            </a:pPr>
            <a:r>
              <a:rPr lang="en-GB" sz="1400" b="1">
                <a:ea typeface="Open Sans Semibold" panose="020B0706030804020204" pitchFamily="34" charset="0"/>
                <a:cs typeface="Open Sans Semibold" panose="020B0706030804020204" pitchFamily="34" charset="0"/>
              </a:rPr>
              <a:t>coordination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D861D71-98E6-9C49-BA39-EAB896150D4A}"/>
              </a:ext>
            </a:extLst>
          </p:cNvPr>
          <p:cNvSpPr/>
          <p:nvPr/>
        </p:nvSpPr>
        <p:spPr>
          <a:xfrm>
            <a:off x="756129" y="4026405"/>
            <a:ext cx="1658968" cy="1086386"/>
          </a:xfrm>
          <a:prstGeom prst="rect">
            <a:avLst/>
          </a:prstGeom>
        </p:spPr>
        <p:txBody>
          <a:bodyPr wrap="square" lIns="27000" tIns="27000" rIns="27000" bIns="54000" anchor="ctr" anchorCtr="0">
            <a:noAutofit/>
          </a:bodyPr>
          <a:lstStyle/>
          <a:p>
            <a:pPr algn="r">
              <a:defRPr/>
            </a:pPr>
            <a:r>
              <a:rPr lang="en-GB" sz="1400" b="1">
                <a:ea typeface="Open Sans Semibold" panose="020B0706030804020204" pitchFamily="34" charset="0"/>
                <a:cs typeface="Open Sans Semibold" panose="020B0706030804020204" pitchFamily="34" charset="0"/>
              </a:rPr>
              <a:t>Patient empowerment 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9583A5E-72B5-6C4F-8EB4-BF8952F74DE8}"/>
              </a:ext>
            </a:extLst>
          </p:cNvPr>
          <p:cNvSpPr/>
          <p:nvPr/>
        </p:nvSpPr>
        <p:spPr>
          <a:xfrm>
            <a:off x="330864" y="5483873"/>
            <a:ext cx="2084233" cy="608517"/>
          </a:xfrm>
          <a:prstGeom prst="rect">
            <a:avLst/>
          </a:prstGeom>
        </p:spPr>
        <p:txBody>
          <a:bodyPr wrap="square" lIns="27000" tIns="27000" rIns="27000" bIns="54000" anchor="ctr" anchorCtr="0">
            <a:noAutofit/>
          </a:bodyPr>
          <a:lstStyle/>
          <a:p>
            <a:pPr algn="r">
              <a:defRPr/>
            </a:pPr>
            <a:r>
              <a:rPr lang="en-GB" sz="1400" b="1">
                <a:ea typeface="Open Sans Semibold" panose="020B0706030804020204" pitchFamily="34" charset="0"/>
                <a:cs typeface="Open Sans Semibold" panose="020B0706030804020204" pitchFamily="34" charset="0"/>
              </a:rPr>
              <a:t>Wellness</a:t>
            </a:r>
          </a:p>
        </p:txBody>
      </p:sp>
      <p:pic>
        <p:nvPicPr>
          <p:cNvPr id="45" name="Picture 44">
            <a:extLst>
              <a:ext uri="{FF2B5EF4-FFF2-40B4-BE49-F238E27FC236}">
                <a16:creationId xmlns:a16="http://schemas.microsoft.com/office/drawing/2014/main" id="{312CB3E9-108A-3240-BB0C-4853A1C255C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58604" y="1495462"/>
            <a:ext cx="8843989" cy="962763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B8AE54CE-9D19-554C-B8E4-DD26629C47E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26400" y="2783346"/>
            <a:ext cx="6257665" cy="1023198"/>
          </a:xfrm>
          <a:prstGeom prst="rect">
            <a:avLst/>
          </a:prstGeom>
        </p:spPr>
      </p:pic>
      <p:pic>
        <p:nvPicPr>
          <p:cNvPr id="121" name="Picture 120">
            <a:extLst>
              <a:ext uri="{FF2B5EF4-FFF2-40B4-BE49-F238E27FC236}">
                <a16:creationId xmlns:a16="http://schemas.microsoft.com/office/drawing/2014/main" id="{86962796-5D4B-7542-9326-B6027C6CB78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44127" y="4013354"/>
            <a:ext cx="8176614" cy="990775"/>
          </a:xfrm>
          <a:prstGeom prst="rect">
            <a:avLst/>
          </a:prstGeom>
        </p:spPr>
      </p:pic>
      <p:pic>
        <p:nvPicPr>
          <p:cNvPr id="128" name="Picture 127">
            <a:extLst>
              <a:ext uri="{FF2B5EF4-FFF2-40B4-BE49-F238E27FC236}">
                <a16:creationId xmlns:a16="http://schemas.microsoft.com/office/drawing/2014/main" id="{F4FB8E23-B650-EA43-95EC-E404E6E280A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34938" y="5337810"/>
            <a:ext cx="5291320" cy="927562"/>
          </a:xfrm>
          <a:prstGeom prst="rect">
            <a:avLst/>
          </a:prstGeom>
        </p:spPr>
      </p:pic>
      <p:cxnSp>
        <p:nvCxnSpPr>
          <p:cNvPr id="135" name="Straight Connector 134">
            <a:extLst>
              <a:ext uri="{FF2B5EF4-FFF2-40B4-BE49-F238E27FC236}">
                <a16:creationId xmlns:a16="http://schemas.microsoft.com/office/drawing/2014/main" id="{C3FA1974-EF85-7349-B483-59C0347F059E}"/>
              </a:ext>
            </a:extLst>
          </p:cNvPr>
          <p:cNvCxnSpPr>
            <a:cxnSpLocks/>
          </p:cNvCxnSpPr>
          <p:nvPr/>
        </p:nvCxnSpPr>
        <p:spPr>
          <a:xfrm flipV="1">
            <a:off x="2540832" y="1494591"/>
            <a:ext cx="0" cy="914400"/>
          </a:xfrm>
          <a:prstGeom prst="line">
            <a:avLst/>
          </a:prstGeom>
          <a:ln w="19050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62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Connector 141">
            <a:extLst>
              <a:ext uri="{FF2B5EF4-FFF2-40B4-BE49-F238E27FC236}">
                <a16:creationId xmlns:a16="http://schemas.microsoft.com/office/drawing/2014/main" id="{41FF799F-5627-924F-849B-707349413D03}"/>
              </a:ext>
            </a:extLst>
          </p:cNvPr>
          <p:cNvCxnSpPr>
            <a:cxnSpLocks/>
          </p:cNvCxnSpPr>
          <p:nvPr/>
        </p:nvCxnSpPr>
        <p:spPr>
          <a:xfrm flipV="1">
            <a:off x="2540832" y="2773371"/>
            <a:ext cx="0" cy="914400"/>
          </a:xfrm>
          <a:prstGeom prst="line">
            <a:avLst/>
          </a:prstGeom>
          <a:ln w="19050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62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Connector 142">
            <a:extLst>
              <a:ext uri="{FF2B5EF4-FFF2-40B4-BE49-F238E27FC236}">
                <a16:creationId xmlns:a16="http://schemas.microsoft.com/office/drawing/2014/main" id="{DEF88254-2B78-2B44-BA68-A49DEBAE6FD5}"/>
              </a:ext>
            </a:extLst>
          </p:cNvPr>
          <p:cNvCxnSpPr>
            <a:cxnSpLocks/>
          </p:cNvCxnSpPr>
          <p:nvPr/>
        </p:nvCxnSpPr>
        <p:spPr>
          <a:xfrm flipV="1">
            <a:off x="2540832" y="4052151"/>
            <a:ext cx="0" cy="914400"/>
          </a:xfrm>
          <a:prstGeom prst="line">
            <a:avLst/>
          </a:prstGeom>
          <a:ln w="19050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62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Connector 143">
            <a:extLst>
              <a:ext uri="{FF2B5EF4-FFF2-40B4-BE49-F238E27FC236}">
                <a16:creationId xmlns:a16="http://schemas.microsoft.com/office/drawing/2014/main" id="{DBD8B90C-31BF-1040-BE75-C5281B0EAE35}"/>
              </a:ext>
            </a:extLst>
          </p:cNvPr>
          <p:cNvCxnSpPr>
            <a:cxnSpLocks/>
          </p:cNvCxnSpPr>
          <p:nvPr/>
        </p:nvCxnSpPr>
        <p:spPr>
          <a:xfrm flipV="1">
            <a:off x="2540832" y="5330931"/>
            <a:ext cx="0" cy="914400"/>
          </a:xfrm>
          <a:prstGeom prst="line">
            <a:avLst/>
          </a:prstGeom>
          <a:ln w="19050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62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67662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ounded Rectangle 11">
            <a:extLst>
              <a:ext uri="{FF2B5EF4-FFF2-40B4-BE49-F238E27FC236}">
                <a16:creationId xmlns:a16="http://schemas.microsoft.com/office/drawing/2014/main" id="{D6E53836-36FB-EC4B-C097-D0887093666B}"/>
              </a:ext>
            </a:extLst>
          </p:cNvPr>
          <p:cNvSpPr/>
          <p:nvPr/>
        </p:nvSpPr>
        <p:spPr>
          <a:xfrm rot="5400000" flipH="1">
            <a:off x="7231389" y="-1648515"/>
            <a:ext cx="1620818" cy="7511298"/>
          </a:xfrm>
          <a:prstGeom prst="round2SameRect">
            <a:avLst>
              <a:gd name="adj1" fmla="val 0"/>
              <a:gd name="adj2" fmla="val 0"/>
            </a:avLst>
          </a:prstGeom>
          <a:gradFill>
            <a:gsLst>
              <a:gs pos="0">
                <a:srgbClr val="FFFFFF"/>
              </a:gs>
              <a:gs pos="100000">
                <a:srgbClr val="FFFFFF">
                  <a:lumMod val="95000"/>
                </a:srgbClr>
              </a:gs>
            </a:gsLst>
            <a:lin ang="5400000" scaled="1"/>
          </a:gradFill>
          <a:ln w="12700">
            <a:solidFill>
              <a:srgbClr val="FFFFFF"/>
            </a:solidFill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txBody>
          <a:bodyPr wrap="square" lIns="36000" tIns="36000" rIns="36000" bIns="36000" rtlCol="0" anchor="ctr" anchorCtr="0">
            <a:noAutofit/>
          </a:bodyPr>
          <a:lstStyle/>
          <a:p>
            <a:pPr algn="ctr" defTabSz="457200"/>
            <a:endParaRPr lang="en-US" sz="1600" b="1" kern="0">
              <a:solidFill>
                <a:srgbClr val="333333"/>
              </a:solidFill>
              <a:latin typeface="+mj-lt"/>
            </a:endParaRPr>
          </a:p>
        </p:txBody>
      </p:sp>
      <p:sp>
        <p:nvSpPr>
          <p:cNvPr id="19" name="Rounded Rectangle 11">
            <a:extLst>
              <a:ext uri="{FF2B5EF4-FFF2-40B4-BE49-F238E27FC236}">
                <a16:creationId xmlns:a16="http://schemas.microsoft.com/office/drawing/2014/main" id="{948F81C4-A002-6F94-9231-C5B4D1C6ACF1}"/>
              </a:ext>
            </a:extLst>
          </p:cNvPr>
          <p:cNvSpPr/>
          <p:nvPr/>
        </p:nvSpPr>
        <p:spPr>
          <a:xfrm rot="5400000" flipH="1">
            <a:off x="7231389" y="75682"/>
            <a:ext cx="1620818" cy="7511297"/>
          </a:xfrm>
          <a:prstGeom prst="round2SameRect">
            <a:avLst>
              <a:gd name="adj1" fmla="val 0"/>
              <a:gd name="adj2" fmla="val 0"/>
            </a:avLst>
          </a:prstGeom>
          <a:gradFill>
            <a:gsLst>
              <a:gs pos="0">
                <a:srgbClr val="FFFFFF"/>
              </a:gs>
              <a:gs pos="100000">
                <a:srgbClr val="FFFFFF">
                  <a:lumMod val="95000"/>
                </a:srgbClr>
              </a:gs>
            </a:gsLst>
            <a:lin ang="5400000" scaled="1"/>
          </a:gradFill>
          <a:ln w="12700">
            <a:solidFill>
              <a:srgbClr val="FFFFFF"/>
            </a:solidFill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txBody>
          <a:bodyPr wrap="square" lIns="36000" tIns="36000" rIns="36000" bIns="36000" rtlCol="0" anchor="ctr" anchorCtr="0">
            <a:noAutofit/>
          </a:bodyPr>
          <a:lstStyle/>
          <a:p>
            <a:pPr algn="ctr" defTabSz="457200"/>
            <a:endParaRPr lang="en-US" sz="1600" b="1" kern="0">
              <a:solidFill>
                <a:srgbClr val="333333"/>
              </a:solidFill>
              <a:latin typeface="+mj-lt"/>
            </a:endParaRPr>
          </a:p>
        </p:txBody>
      </p:sp>
      <p:sp>
        <p:nvSpPr>
          <p:cNvPr id="20" name="Rounded Rectangle 11">
            <a:extLst>
              <a:ext uri="{FF2B5EF4-FFF2-40B4-BE49-F238E27FC236}">
                <a16:creationId xmlns:a16="http://schemas.microsoft.com/office/drawing/2014/main" id="{9F10EA4C-12A7-9C68-535C-9180AC6E3D3E}"/>
              </a:ext>
            </a:extLst>
          </p:cNvPr>
          <p:cNvSpPr/>
          <p:nvPr/>
        </p:nvSpPr>
        <p:spPr>
          <a:xfrm rot="5400000" flipH="1">
            <a:off x="7231389" y="1799879"/>
            <a:ext cx="1620818" cy="7511298"/>
          </a:xfrm>
          <a:prstGeom prst="round2SameRect">
            <a:avLst>
              <a:gd name="adj1" fmla="val 0"/>
              <a:gd name="adj2" fmla="val 0"/>
            </a:avLst>
          </a:prstGeom>
          <a:gradFill>
            <a:gsLst>
              <a:gs pos="0">
                <a:srgbClr val="FFFFFF"/>
              </a:gs>
              <a:gs pos="100000">
                <a:srgbClr val="FFFFFF">
                  <a:lumMod val="95000"/>
                </a:srgbClr>
              </a:gs>
            </a:gsLst>
            <a:lin ang="5400000" scaled="1"/>
          </a:gradFill>
          <a:ln w="12700">
            <a:solidFill>
              <a:srgbClr val="FFFFFF"/>
            </a:solidFill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txBody>
          <a:bodyPr wrap="square" lIns="36000" tIns="36000" rIns="36000" bIns="36000" rtlCol="0" anchor="ctr" anchorCtr="0">
            <a:noAutofit/>
          </a:bodyPr>
          <a:lstStyle/>
          <a:p>
            <a:pPr algn="ctr" defTabSz="457200"/>
            <a:endParaRPr lang="en-US" sz="1600" b="1" kern="0">
              <a:solidFill>
                <a:srgbClr val="333333"/>
              </a:solidFill>
              <a:latin typeface="+mj-lt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37C08181-B738-48F3-F072-E0DE089E1BCE}"/>
              </a:ext>
            </a:extLst>
          </p:cNvPr>
          <p:cNvGrpSpPr/>
          <p:nvPr/>
        </p:nvGrpSpPr>
        <p:grpSpPr>
          <a:xfrm>
            <a:off x="394555" y="1276025"/>
            <a:ext cx="3777394" cy="5069213"/>
            <a:chOff x="394555" y="1276025"/>
            <a:chExt cx="3777394" cy="3783103"/>
          </a:xfrm>
        </p:grpSpPr>
        <p:sp>
          <p:nvSpPr>
            <p:cNvPr id="5" name="Rounded Rectangle 11">
              <a:extLst>
                <a:ext uri="{FF2B5EF4-FFF2-40B4-BE49-F238E27FC236}">
                  <a16:creationId xmlns:a16="http://schemas.microsoft.com/office/drawing/2014/main" id="{44C20A50-14B0-E51B-2144-9B1C49EAEDA1}"/>
                </a:ext>
              </a:extLst>
            </p:cNvPr>
            <p:cNvSpPr/>
            <p:nvPr/>
          </p:nvSpPr>
          <p:spPr>
            <a:xfrm rot="5400000" flipH="1">
              <a:off x="2112446" y="426121"/>
              <a:ext cx="1209600" cy="2909407"/>
            </a:xfrm>
            <a:prstGeom prst="round2SameRect">
              <a:avLst>
                <a:gd name="adj1" fmla="val 0"/>
                <a:gd name="adj2" fmla="val 0"/>
              </a:avLst>
            </a:prstGeom>
            <a:gradFill>
              <a:gsLst>
                <a:gs pos="0">
                  <a:srgbClr val="FFFFFF"/>
                </a:gs>
                <a:gs pos="100000">
                  <a:srgbClr val="FFFFFF">
                    <a:lumMod val="95000"/>
                  </a:srgbClr>
                </a:gs>
              </a:gsLst>
              <a:lin ang="5400000" scaled="1"/>
            </a:gradFill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txBody>
            <a:bodyPr wrap="square" lIns="36000" tIns="36000" rIns="36000" bIns="36000" rtlCol="0" anchor="ctr" anchorCtr="0">
              <a:noAutofit/>
            </a:bodyPr>
            <a:lstStyle/>
            <a:p>
              <a:pPr algn="ctr" defTabSz="457200"/>
              <a:endParaRPr lang="en-US" sz="1600" b="1" kern="0">
                <a:solidFill>
                  <a:srgbClr val="333333"/>
                </a:solidFill>
                <a:latin typeface="+mj-lt"/>
              </a:endParaRPr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7B090BB5-F4CF-8457-92FA-D274961FDC6E}"/>
                </a:ext>
              </a:extLst>
            </p:cNvPr>
            <p:cNvGrpSpPr/>
            <p:nvPr/>
          </p:nvGrpSpPr>
          <p:grpSpPr>
            <a:xfrm>
              <a:off x="394555" y="1276025"/>
              <a:ext cx="765284" cy="3783103"/>
              <a:chOff x="394555" y="1276024"/>
              <a:chExt cx="765284" cy="4371674"/>
            </a:xfrm>
          </p:grpSpPr>
          <p:sp>
            <p:nvSpPr>
              <p:cNvPr id="7" name="Rounded Rectangle 11">
                <a:extLst>
                  <a:ext uri="{FF2B5EF4-FFF2-40B4-BE49-F238E27FC236}">
                    <a16:creationId xmlns:a16="http://schemas.microsoft.com/office/drawing/2014/main" id="{866E0D74-5390-03B4-5955-33A010EB6934}"/>
                  </a:ext>
                </a:extLst>
              </p:cNvPr>
              <p:cNvSpPr/>
              <p:nvPr/>
            </p:nvSpPr>
            <p:spPr>
              <a:xfrm flipH="1">
                <a:off x="394555" y="1276024"/>
                <a:ext cx="765284" cy="1399266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/>
                  </a:gs>
                  <a:gs pos="98000">
                    <a:schemeClr val="accent2"/>
                  </a:gs>
                </a:gsLst>
                <a:lin ang="2700000" scaled="1"/>
                <a:tileRect/>
              </a:gradFill>
              <a:ln w="12700">
                <a:solidFill>
                  <a:srgbClr val="FFFFFF"/>
                </a:solidFill>
              </a:ln>
              <a:effectLst>
                <a:outerShdw blurRad="50800" dist="38100" dir="2700000" algn="tl" rotWithShape="0">
                  <a:schemeClr val="bg1">
                    <a:lumMod val="65000"/>
                    <a:alpha val="40000"/>
                  </a:schemeClr>
                </a:outerShdw>
              </a:effectLst>
            </p:spPr>
            <p:txBody>
              <a:bodyPr wrap="square" lIns="36000" tIns="36000" rIns="36000" bIns="36000" rtlCol="0" anchor="ctr" anchorCtr="0">
                <a:noAutofit/>
              </a:bodyPr>
              <a:lstStyle/>
              <a:p>
                <a:pPr algn="ctr" defTabSz="457200"/>
                <a:r>
                  <a:rPr lang="en-US" sz="2800" b="1" kern="0" dirty="0">
                    <a:solidFill>
                      <a:schemeClr val="bg1"/>
                    </a:solidFill>
                    <a:effectLst>
                      <a:innerShdw blurRad="63500" dist="50800" dir="13500000">
                        <a:prstClr val="black">
                          <a:alpha val="50000"/>
                        </a:prstClr>
                      </a:innerShdw>
                    </a:effectLst>
                    <a:latin typeface="+mj-lt"/>
                  </a:rPr>
                  <a:t>01</a:t>
                </a:r>
              </a:p>
            </p:txBody>
          </p:sp>
          <p:sp>
            <p:nvSpPr>
              <p:cNvPr id="8" name="Rounded Rectangle 11">
                <a:extLst>
                  <a:ext uri="{FF2B5EF4-FFF2-40B4-BE49-F238E27FC236}">
                    <a16:creationId xmlns:a16="http://schemas.microsoft.com/office/drawing/2014/main" id="{10EB1B4F-65AB-CF6E-F443-39A1B19C71E5}"/>
                  </a:ext>
                </a:extLst>
              </p:cNvPr>
              <p:cNvSpPr/>
              <p:nvPr/>
            </p:nvSpPr>
            <p:spPr>
              <a:xfrm flipH="1">
                <a:off x="394555" y="2762228"/>
                <a:ext cx="765284" cy="1399266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/>
                  </a:gs>
                  <a:gs pos="98000">
                    <a:schemeClr val="accent2"/>
                  </a:gs>
                </a:gsLst>
                <a:lin ang="2700000" scaled="1"/>
                <a:tileRect/>
              </a:gradFill>
              <a:ln w="12700">
                <a:solidFill>
                  <a:srgbClr val="FFFFFF"/>
                </a:solidFill>
              </a:ln>
              <a:effectLst>
                <a:outerShdw blurRad="50800" dist="38100" dir="2700000" algn="tl" rotWithShape="0">
                  <a:schemeClr val="bg1">
                    <a:lumMod val="65000"/>
                    <a:alpha val="40000"/>
                  </a:schemeClr>
                </a:outerShdw>
              </a:effectLst>
            </p:spPr>
            <p:txBody>
              <a:bodyPr wrap="square" lIns="36000" tIns="36000" rIns="36000" bIns="36000" rtlCol="0" anchor="ctr" anchorCtr="0">
                <a:noAutofit/>
              </a:bodyPr>
              <a:lstStyle/>
              <a:p>
                <a:pPr algn="ctr" defTabSz="457200"/>
                <a:r>
                  <a:rPr lang="en-US" sz="2800" b="1" kern="0" dirty="0">
                    <a:solidFill>
                      <a:schemeClr val="bg1"/>
                    </a:solidFill>
                    <a:effectLst>
                      <a:innerShdw blurRad="63500" dist="50800" dir="13500000">
                        <a:prstClr val="black">
                          <a:alpha val="50000"/>
                        </a:prstClr>
                      </a:innerShdw>
                    </a:effectLst>
                    <a:latin typeface="+mj-lt"/>
                  </a:rPr>
                  <a:t>02</a:t>
                </a:r>
              </a:p>
            </p:txBody>
          </p:sp>
          <p:sp>
            <p:nvSpPr>
              <p:cNvPr id="9" name="Rounded Rectangle 11">
                <a:extLst>
                  <a:ext uri="{FF2B5EF4-FFF2-40B4-BE49-F238E27FC236}">
                    <a16:creationId xmlns:a16="http://schemas.microsoft.com/office/drawing/2014/main" id="{6F66E1F0-8746-2309-BFC4-A8F30EE69039}"/>
                  </a:ext>
                </a:extLst>
              </p:cNvPr>
              <p:cNvSpPr/>
              <p:nvPr/>
            </p:nvSpPr>
            <p:spPr>
              <a:xfrm flipH="1">
                <a:off x="394555" y="4248432"/>
                <a:ext cx="765284" cy="1399266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/>
                  </a:gs>
                  <a:gs pos="98000">
                    <a:schemeClr val="accent2"/>
                  </a:gs>
                </a:gsLst>
                <a:lin ang="2700000" scaled="1"/>
                <a:tileRect/>
              </a:gradFill>
              <a:ln w="12700">
                <a:solidFill>
                  <a:srgbClr val="FFFFFF"/>
                </a:solidFill>
              </a:ln>
              <a:effectLst>
                <a:outerShdw blurRad="50800" dist="38100" dir="2700000" algn="tl" rotWithShape="0">
                  <a:schemeClr val="bg1">
                    <a:lumMod val="65000"/>
                    <a:alpha val="40000"/>
                  </a:schemeClr>
                </a:outerShdw>
              </a:effectLst>
            </p:spPr>
            <p:txBody>
              <a:bodyPr wrap="square" lIns="36000" tIns="36000" rIns="36000" bIns="36000" rtlCol="0" anchor="ctr" anchorCtr="0">
                <a:noAutofit/>
              </a:bodyPr>
              <a:lstStyle/>
              <a:p>
                <a:pPr algn="ctr" defTabSz="457200"/>
                <a:r>
                  <a:rPr lang="en-US" sz="2800" b="1" kern="0" dirty="0">
                    <a:solidFill>
                      <a:schemeClr val="bg1"/>
                    </a:solidFill>
                    <a:effectLst>
                      <a:innerShdw blurRad="63500" dist="50800" dir="13500000">
                        <a:prstClr val="black">
                          <a:alpha val="50000"/>
                        </a:prstClr>
                      </a:innerShdw>
                    </a:effectLst>
                    <a:latin typeface="+mj-lt"/>
                  </a:rPr>
                  <a:t>03</a:t>
                </a:r>
              </a:p>
            </p:txBody>
          </p:sp>
        </p:grpSp>
        <p:sp>
          <p:nvSpPr>
            <p:cNvPr id="11" name="Rounded Rectangle 11">
              <a:extLst>
                <a:ext uri="{FF2B5EF4-FFF2-40B4-BE49-F238E27FC236}">
                  <a16:creationId xmlns:a16="http://schemas.microsoft.com/office/drawing/2014/main" id="{A000A045-2C5A-BF09-0051-E026185BA99E}"/>
                </a:ext>
              </a:extLst>
            </p:cNvPr>
            <p:cNvSpPr/>
            <p:nvPr/>
          </p:nvSpPr>
          <p:spPr>
            <a:xfrm rot="5400000" flipH="1">
              <a:off x="2112446" y="1712659"/>
              <a:ext cx="1209600" cy="2909407"/>
            </a:xfrm>
            <a:prstGeom prst="round2SameRect">
              <a:avLst>
                <a:gd name="adj1" fmla="val 0"/>
                <a:gd name="adj2" fmla="val 0"/>
              </a:avLst>
            </a:prstGeom>
            <a:gradFill>
              <a:gsLst>
                <a:gs pos="0">
                  <a:srgbClr val="FFFFFF"/>
                </a:gs>
                <a:gs pos="100000">
                  <a:srgbClr val="FFFFFF">
                    <a:lumMod val="95000"/>
                  </a:srgbClr>
                </a:gs>
              </a:gsLst>
              <a:lin ang="5400000" scaled="1"/>
            </a:gradFill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txBody>
            <a:bodyPr wrap="square" lIns="36000" tIns="36000" rIns="36000" bIns="36000" rtlCol="0" anchor="ctr" anchorCtr="0">
              <a:noAutofit/>
            </a:bodyPr>
            <a:lstStyle/>
            <a:p>
              <a:pPr algn="ctr" defTabSz="457200"/>
              <a:endParaRPr lang="en-US" sz="1600" b="1" kern="0">
                <a:solidFill>
                  <a:srgbClr val="333333"/>
                </a:solidFill>
                <a:latin typeface="+mj-lt"/>
              </a:endParaRPr>
            </a:p>
          </p:txBody>
        </p:sp>
        <p:sp>
          <p:nvSpPr>
            <p:cNvPr id="12" name="Rounded Rectangle 11">
              <a:extLst>
                <a:ext uri="{FF2B5EF4-FFF2-40B4-BE49-F238E27FC236}">
                  <a16:creationId xmlns:a16="http://schemas.microsoft.com/office/drawing/2014/main" id="{04F1A023-54B1-67DE-4668-A0B483F25655}"/>
                </a:ext>
              </a:extLst>
            </p:cNvPr>
            <p:cNvSpPr/>
            <p:nvPr/>
          </p:nvSpPr>
          <p:spPr>
            <a:xfrm rot="5400000" flipH="1">
              <a:off x="2112446" y="2999197"/>
              <a:ext cx="1209600" cy="2909407"/>
            </a:xfrm>
            <a:prstGeom prst="round2SameRect">
              <a:avLst>
                <a:gd name="adj1" fmla="val 0"/>
                <a:gd name="adj2" fmla="val 0"/>
              </a:avLst>
            </a:prstGeom>
            <a:gradFill>
              <a:gsLst>
                <a:gs pos="0">
                  <a:srgbClr val="FFFFFF"/>
                </a:gs>
                <a:gs pos="100000">
                  <a:srgbClr val="FFFFFF">
                    <a:lumMod val="95000"/>
                  </a:srgbClr>
                </a:gs>
              </a:gsLst>
              <a:lin ang="5400000" scaled="1"/>
            </a:gradFill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txBody>
            <a:bodyPr wrap="square" lIns="36000" tIns="36000" rIns="36000" bIns="36000" rtlCol="0" anchor="ctr" anchorCtr="0">
              <a:noAutofit/>
            </a:bodyPr>
            <a:lstStyle/>
            <a:p>
              <a:pPr algn="ctr" defTabSz="457200"/>
              <a:endParaRPr lang="en-US" sz="1600" b="1" kern="0">
                <a:solidFill>
                  <a:srgbClr val="333333"/>
                </a:solidFill>
                <a:latin typeface="+mj-lt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936" y="388938"/>
            <a:ext cx="11417302" cy="342584"/>
          </a:xfrm>
        </p:spPr>
        <p:txBody>
          <a:bodyPr>
            <a:normAutofit fontScale="90000"/>
          </a:bodyPr>
          <a:lstStyle/>
          <a:p>
            <a:r>
              <a:rPr lang="en-US" dirty="0">
                <a:sym typeface="Avenir LT Std 35 Light"/>
              </a:rPr>
              <a:t>Vitality study shows </a:t>
            </a:r>
            <a:r>
              <a:rPr lang="en-ZA" dirty="0">
                <a:sym typeface="Avenir LT Std 35 Light"/>
              </a:rPr>
              <a:t>participation in fitness related activities is </a:t>
            </a:r>
            <a:br>
              <a:rPr lang="en-ZA" dirty="0">
                <a:sym typeface="Avenir LT Std 35 Light"/>
              </a:rPr>
            </a:br>
            <a:r>
              <a:rPr lang="en-ZA" dirty="0">
                <a:sym typeface="Avenir LT Std 35 Light"/>
              </a:rPr>
              <a:t>associated with significantly lower healthcare costs</a:t>
            </a:r>
            <a:endParaRPr lang="en-ZA" dirty="0"/>
          </a:p>
        </p:txBody>
      </p:sp>
      <p:sp>
        <p:nvSpPr>
          <p:cNvPr id="35" name="TextBox 25"/>
          <p:cNvSpPr txBox="1">
            <a:spLocks noChangeArrowheads="1"/>
          </p:cNvSpPr>
          <p:nvPr/>
        </p:nvSpPr>
        <p:spPr bwMode="auto">
          <a:xfrm>
            <a:off x="388938" y="6547306"/>
            <a:ext cx="9019431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>
            <a:spAutoFit/>
          </a:bodyPr>
          <a:lstStyle/>
          <a:p>
            <a:pPr>
              <a:defRPr/>
            </a:pPr>
            <a:r>
              <a:rPr lang="en-ZA" sz="900" kern="0" dirty="0">
                <a:latin typeface="+mj-lt"/>
                <a:cs typeface="Calibri" pitchFamily="34" charset="0"/>
              </a:rPr>
              <a:t>Source: </a:t>
            </a:r>
            <a:r>
              <a:rPr lang="en-US" sz="900" kern="0" dirty="0">
                <a:latin typeface="+mj-lt"/>
                <a:cs typeface="Calibri" pitchFamily="34" charset="0"/>
              </a:rPr>
              <a:t>Participation in Fitness-Related Activities of an Incentive-Based Health Promotion Program and </a:t>
            </a:r>
            <a:r>
              <a:rPr lang="en-GB" sz="900" kern="0" dirty="0">
                <a:latin typeface="+mj-lt"/>
                <a:cs typeface="Calibri" pitchFamily="34" charset="0"/>
              </a:rPr>
              <a:t>Hospital Costs: A Retrospective Longitudinal Study</a:t>
            </a:r>
            <a:endParaRPr lang="en-US" sz="900" kern="0" dirty="0">
              <a:latin typeface="+mj-lt"/>
              <a:cs typeface="Calibri" pitchFamily="34" charset="0"/>
            </a:endParaRPr>
          </a:p>
        </p:txBody>
      </p:sp>
      <p:graphicFrame>
        <p:nvGraphicFramePr>
          <p:cNvPr id="39" name="Chart 38"/>
          <p:cNvGraphicFramePr/>
          <p:nvPr>
            <p:extLst>
              <p:ext uri="{D42A27DB-BD31-4B8C-83A1-F6EECF244321}">
                <p14:modId xmlns:p14="http://schemas.microsoft.com/office/powerpoint/2010/main" val="3605449196"/>
              </p:ext>
            </p:extLst>
          </p:nvPr>
        </p:nvGraphicFramePr>
        <p:xfrm>
          <a:off x="4274654" y="3020920"/>
          <a:ext cx="7531584" cy="16208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0" name="Chart 39"/>
          <p:cNvGraphicFramePr/>
          <p:nvPr>
            <p:extLst>
              <p:ext uri="{D42A27DB-BD31-4B8C-83A1-F6EECF244321}">
                <p14:modId xmlns:p14="http://schemas.microsoft.com/office/powerpoint/2010/main" val="1468102317"/>
              </p:ext>
            </p:extLst>
          </p:nvPr>
        </p:nvGraphicFramePr>
        <p:xfrm>
          <a:off x="4297746" y="4722706"/>
          <a:ext cx="7531584" cy="16208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41" name="Chart 40"/>
          <p:cNvGraphicFramePr/>
          <p:nvPr>
            <p:extLst>
              <p:ext uri="{D42A27DB-BD31-4B8C-83A1-F6EECF244321}">
                <p14:modId xmlns:p14="http://schemas.microsoft.com/office/powerpoint/2010/main" val="1226292511"/>
              </p:ext>
            </p:extLst>
          </p:nvPr>
        </p:nvGraphicFramePr>
        <p:xfrm>
          <a:off x="4274653" y="1276024"/>
          <a:ext cx="7531585" cy="16415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570F498F-536B-A624-B612-51AEE682015D}"/>
              </a:ext>
            </a:extLst>
          </p:cNvPr>
          <p:cNvSpPr txBox="1"/>
          <p:nvPr/>
        </p:nvSpPr>
        <p:spPr>
          <a:xfrm>
            <a:off x="1262542" y="1746946"/>
            <a:ext cx="2909408" cy="7336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en-ZA" sz="1800" kern="0" dirty="0">
                <a:latin typeface="+mj-lt"/>
                <a:cs typeface="Calibri" pitchFamily="34" charset="0"/>
              </a:rPr>
              <a:t>Vitality motivates people to become more active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FA10963-8B73-EDB2-25FB-78EEA3B1F2BD}"/>
              </a:ext>
            </a:extLst>
          </p:cNvPr>
          <p:cNvSpPr txBox="1"/>
          <p:nvPr/>
        </p:nvSpPr>
        <p:spPr>
          <a:xfrm>
            <a:off x="1274139" y="4850138"/>
            <a:ext cx="2909408" cy="13984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en-US" sz="1800" kern="0" dirty="0">
                <a:latin typeface="+mj-lt"/>
                <a:cs typeface="Calibri" pitchFamily="34" charset="0"/>
              </a:rPr>
              <a:t>Physically active members who are admitted to hospital incur lower costs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9C1667B-2A27-5272-C77B-366A4E8AE05A}"/>
              </a:ext>
            </a:extLst>
          </p:cNvPr>
          <p:cNvSpPr txBox="1"/>
          <p:nvPr/>
        </p:nvSpPr>
        <p:spPr>
          <a:xfrm>
            <a:off x="1269775" y="3110893"/>
            <a:ext cx="2909408" cy="13984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en-US" sz="1800" kern="0" dirty="0">
                <a:latin typeface="+mj-lt"/>
                <a:cs typeface="Calibri" pitchFamily="34" charset="0"/>
              </a:rPr>
              <a:t>Physically active members have a 7% lower chance of being admitted to hospital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Single Corner Rounded 1">
            <a:extLst>
              <a:ext uri="{FF2B5EF4-FFF2-40B4-BE49-F238E27FC236}">
                <a16:creationId xmlns:a16="http://schemas.microsoft.com/office/drawing/2014/main" id="{09910F7F-C88B-D8A1-0EBF-B0D99CB64AE4}"/>
              </a:ext>
            </a:extLst>
          </p:cNvPr>
          <p:cNvSpPr/>
          <p:nvPr/>
        </p:nvSpPr>
        <p:spPr>
          <a:xfrm>
            <a:off x="0" y="0"/>
            <a:ext cx="7346022" cy="6858000"/>
          </a:xfrm>
          <a:prstGeom prst="round1Rect">
            <a:avLst>
              <a:gd name="adj" fmla="val 6480"/>
            </a:avLst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BCBFB09-1B71-9A10-77ED-213A4026E131}"/>
              </a:ext>
            </a:extLst>
          </p:cNvPr>
          <p:cNvSpPr/>
          <p:nvPr/>
        </p:nvSpPr>
        <p:spPr>
          <a:xfrm>
            <a:off x="322262" y="6789625"/>
            <a:ext cx="11534776" cy="7033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ounded Rectangle 11">
            <a:extLst>
              <a:ext uri="{FF2B5EF4-FFF2-40B4-BE49-F238E27FC236}">
                <a16:creationId xmlns:a16="http://schemas.microsoft.com/office/drawing/2014/main" id="{9EF5E6DA-EB9F-D9DE-74E8-9520BE23BE72}"/>
              </a:ext>
            </a:extLst>
          </p:cNvPr>
          <p:cNvSpPr/>
          <p:nvPr/>
        </p:nvSpPr>
        <p:spPr>
          <a:xfrm rot="5400000" flipH="1">
            <a:off x="7287294" y="1283992"/>
            <a:ext cx="3991800" cy="4984198"/>
          </a:xfrm>
          <a:prstGeom prst="round2SameRect">
            <a:avLst>
              <a:gd name="adj1" fmla="val 5857"/>
              <a:gd name="adj2" fmla="val 0"/>
            </a:avLst>
          </a:prstGeom>
          <a:gradFill>
            <a:gsLst>
              <a:gs pos="0">
                <a:srgbClr val="FFFFFF"/>
              </a:gs>
              <a:gs pos="100000">
                <a:srgbClr val="FFFFFF">
                  <a:lumMod val="95000"/>
                </a:srgbClr>
              </a:gs>
            </a:gsLst>
            <a:lin ang="5400000" scaled="1"/>
          </a:gradFill>
          <a:ln w="12700">
            <a:solidFill>
              <a:srgbClr val="FFFFFF"/>
            </a:solidFill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txBody>
          <a:bodyPr wrap="square" lIns="36000" tIns="36000" rIns="36000" bIns="36000" rtlCol="0" anchor="ctr" anchorCtr="0">
            <a:noAutofit/>
          </a:bodyPr>
          <a:lstStyle/>
          <a:p>
            <a:pPr algn="ctr" defTabSz="457200"/>
            <a:endParaRPr lang="en-US" sz="1600" b="1" kern="0">
              <a:solidFill>
                <a:srgbClr val="333333"/>
              </a:solidFill>
              <a:latin typeface="+mj-lt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68361AF-380C-63B2-DC6E-CCF22A1E4E32}"/>
              </a:ext>
            </a:extLst>
          </p:cNvPr>
          <p:cNvGrpSpPr/>
          <p:nvPr/>
        </p:nvGrpSpPr>
        <p:grpSpPr>
          <a:xfrm>
            <a:off x="6847440" y="3153509"/>
            <a:ext cx="4984198" cy="1093974"/>
            <a:chOff x="6847440" y="2976711"/>
            <a:chExt cx="4984198" cy="1093974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5F7F80F-05CF-1BA7-EB15-4C26320EC6E5}"/>
                </a:ext>
              </a:extLst>
            </p:cNvPr>
            <p:cNvSpPr txBox="1"/>
            <p:nvPr/>
          </p:nvSpPr>
          <p:spPr>
            <a:xfrm>
              <a:off x="6847440" y="2976711"/>
              <a:ext cx="4984198" cy="101566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000" b="0" i="0" u="none" strike="noStrike" kern="0" cap="none" spc="100" normalizeH="0" baseline="0" noProof="0">
                  <a:ln>
                    <a:noFill/>
                  </a:ln>
                  <a:solidFill>
                    <a:srgbClr val="292B2C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rPr>
                <a:t>CLOSING 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E4D9224F-A9F5-9201-B0AE-F55DB8B045B5}"/>
                </a:ext>
              </a:extLst>
            </p:cNvPr>
            <p:cNvSpPr/>
            <p:nvPr/>
          </p:nvSpPr>
          <p:spPr>
            <a:xfrm>
              <a:off x="8367539" y="4006234"/>
              <a:ext cx="1944000" cy="64451"/>
            </a:xfrm>
            <a:prstGeom prst="rect">
              <a:avLst/>
            </a:prstGeom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</p:grpSp>
      <p:sp>
        <p:nvSpPr>
          <p:cNvPr id="14" name="Rounded Rectangle 11">
            <a:extLst>
              <a:ext uri="{FF2B5EF4-FFF2-40B4-BE49-F238E27FC236}">
                <a16:creationId xmlns:a16="http://schemas.microsoft.com/office/drawing/2014/main" id="{85B2D4C3-B080-18DD-86E3-0C9D0A12352D}"/>
              </a:ext>
            </a:extLst>
          </p:cNvPr>
          <p:cNvSpPr/>
          <p:nvPr/>
        </p:nvSpPr>
        <p:spPr>
          <a:xfrm flipH="1">
            <a:off x="6174335" y="1233488"/>
            <a:ext cx="1233520" cy="1233520"/>
          </a:xfrm>
          <a:prstGeom prst="ellipse">
            <a:avLst/>
          </a:prstGeom>
          <a:gradFill>
            <a:gsLst>
              <a:gs pos="0">
                <a:schemeClr val="accent1"/>
              </a:gs>
              <a:gs pos="98000">
                <a:schemeClr val="accent2"/>
              </a:gs>
            </a:gsLst>
            <a:lin ang="5400000" scaled="1"/>
          </a:gradFill>
          <a:ln w="12700">
            <a:solidFill>
              <a:srgbClr val="FFFFFF"/>
            </a:solidFill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txBody>
          <a:bodyPr wrap="square" lIns="36000" tIns="72000" rIns="36000" bIns="36000" rtlCol="0" anchor="ctr" anchorCtr="0">
            <a:noAutofit/>
          </a:bodyPr>
          <a:lstStyle/>
          <a:p>
            <a:pPr algn="ctr" defTabSz="457200"/>
            <a:r>
              <a:rPr lang="en-US" sz="7200" b="1" kern="0">
                <a:solidFill>
                  <a:schemeClr val="bg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+mj-lt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6626637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936" y="388938"/>
            <a:ext cx="11417302" cy="342584"/>
          </a:xfrm>
        </p:spPr>
        <p:txBody>
          <a:bodyPr/>
          <a:lstStyle/>
          <a:p>
            <a:r>
              <a:rPr lang="en-ZA" dirty="0"/>
              <a:t>How many years would it take to </a:t>
            </a:r>
            <a:br>
              <a:rPr lang="en-ZA" dirty="0"/>
            </a:br>
            <a:r>
              <a:rPr lang="en-ZA" dirty="0"/>
              <a:t>repay the costs OF renal dialysis </a:t>
            </a:r>
            <a:br>
              <a:rPr lang="en-ZA" dirty="0"/>
            </a:br>
            <a:r>
              <a:rPr lang="en-ZA" dirty="0"/>
              <a:t>FOR one YEAR?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7126B5F3-0BEF-3B6D-6925-07B1BE03D2E3}"/>
              </a:ext>
            </a:extLst>
          </p:cNvPr>
          <p:cNvGrpSpPr/>
          <p:nvPr/>
        </p:nvGrpSpPr>
        <p:grpSpPr>
          <a:xfrm>
            <a:off x="832805" y="1576354"/>
            <a:ext cx="4968552" cy="792088"/>
            <a:chOff x="1703512" y="1628800"/>
            <a:chExt cx="4968552" cy="792088"/>
          </a:xfrm>
        </p:grpSpPr>
        <p:sp>
          <p:nvSpPr>
            <p:cNvPr id="10" name="Rounded Rectangle 9"/>
            <p:cNvSpPr/>
            <p:nvPr/>
          </p:nvSpPr>
          <p:spPr bwMode="auto">
            <a:xfrm>
              <a:off x="1703512" y="1628800"/>
              <a:ext cx="4968552" cy="792088"/>
            </a:xfrm>
            <a:prstGeom prst="roundRect">
              <a:avLst/>
            </a:prstGeom>
            <a:gradFill>
              <a:gsLst>
                <a:gs pos="0">
                  <a:srgbClr val="FFFFFF"/>
                </a:gs>
                <a:gs pos="100000">
                  <a:srgbClr val="FFFFFF">
                    <a:lumMod val="95000"/>
                  </a:srgbClr>
                </a:gs>
              </a:gsLst>
              <a:lin ang="5400000" scaled="1"/>
            </a:gradFill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 lIns="36000" tIns="36000" rIns="36000" bIns="36000" rtlCol="0" anchor="ctr" anchorCtr="0">
              <a:noAutofit/>
            </a:bodyPr>
            <a:lstStyle/>
            <a:p>
              <a:pPr algn="ctr" defTabSz="457200"/>
              <a:endParaRPr lang="en-ZA" sz="1600" b="1" kern="0">
                <a:solidFill>
                  <a:srgbClr val="333333"/>
                </a:solidFill>
                <a:latin typeface="+mj-lt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639616" y="1824789"/>
              <a:ext cx="21602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ZA" sz="2000" dirty="0">
                  <a:solidFill>
                    <a:srgbClr val="666666"/>
                  </a:solidFill>
                </a:rPr>
                <a:t>6</a:t>
              </a:r>
            </a:p>
          </p:txBody>
        </p:sp>
        <p:sp>
          <p:nvSpPr>
            <p:cNvPr id="31" name="Rounded Rectangle 11">
              <a:extLst>
                <a:ext uri="{FF2B5EF4-FFF2-40B4-BE49-F238E27FC236}">
                  <a16:creationId xmlns:a16="http://schemas.microsoft.com/office/drawing/2014/main" id="{8CE612D4-82DD-8EF6-2822-795E76F13D52}"/>
                </a:ext>
              </a:extLst>
            </p:cNvPr>
            <p:cNvSpPr/>
            <p:nvPr/>
          </p:nvSpPr>
          <p:spPr>
            <a:xfrm flipH="1">
              <a:off x="1807911" y="1697855"/>
              <a:ext cx="653978" cy="65397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txBody>
            <a:bodyPr wrap="square" lIns="36000" tIns="36000" rIns="36000" bIns="72000" rtlCol="0" anchor="ctr" anchorCtr="0">
              <a:noAutofit/>
            </a:bodyPr>
            <a:lstStyle/>
            <a:p>
              <a:pPr algn="ctr" defTabSz="457200"/>
              <a:r>
                <a:rPr lang="en-US" sz="2800" b="1" kern="0" dirty="0">
                  <a:solidFill>
                    <a:schemeClr val="tx2"/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+mj-lt"/>
                </a:rPr>
                <a:t>a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89FF98F3-77EC-0918-710F-FCF4BC818947}"/>
              </a:ext>
            </a:extLst>
          </p:cNvPr>
          <p:cNvGrpSpPr/>
          <p:nvPr/>
        </p:nvGrpSpPr>
        <p:grpSpPr>
          <a:xfrm>
            <a:off x="832805" y="2776444"/>
            <a:ext cx="4968552" cy="792088"/>
            <a:chOff x="1703512" y="1628800"/>
            <a:chExt cx="4968552" cy="792088"/>
          </a:xfrm>
        </p:grpSpPr>
        <p:sp>
          <p:nvSpPr>
            <p:cNvPr id="35" name="Rounded Rectangle 9">
              <a:extLst>
                <a:ext uri="{FF2B5EF4-FFF2-40B4-BE49-F238E27FC236}">
                  <a16:creationId xmlns:a16="http://schemas.microsoft.com/office/drawing/2014/main" id="{B37ADF0B-0EF6-22F7-3667-49155CD83EE3}"/>
                </a:ext>
              </a:extLst>
            </p:cNvPr>
            <p:cNvSpPr/>
            <p:nvPr/>
          </p:nvSpPr>
          <p:spPr bwMode="auto">
            <a:xfrm>
              <a:off x="1703512" y="1628800"/>
              <a:ext cx="4968552" cy="792088"/>
            </a:xfrm>
            <a:prstGeom prst="roundRect">
              <a:avLst/>
            </a:prstGeom>
            <a:gradFill>
              <a:gsLst>
                <a:gs pos="0">
                  <a:srgbClr val="FFFFFF"/>
                </a:gs>
                <a:gs pos="100000">
                  <a:srgbClr val="FFFFFF">
                    <a:lumMod val="95000"/>
                  </a:srgbClr>
                </a:gs>
              </a:gsLst>
              <a:lin ang="5400000" scaled="1"/>
            </a:gradFill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 lIns="36000" tIns="36000" rIns="36000" bIns="36000" rtlCol="0" anchor="ctr" anchorCtr="0">
              <a:noAutofit/>
            </a:bodyPr>
            <a:lstStyle/>
            <a:p>
              <a:pPr algn="ctr" defTabSz="457200"/>
              <a:endParaRPr lang="en-ZA" sz="1600" b="1" kern="0">
                <a:solidFill>
                  <a:srgbClr val="333333"/>
                </a:solidFill>
                <a:latin typeface="+mj-lt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BE013A10-2F51-E520-767A-82C27084AC95}"/>
                </a:ext>
              </a:extLst>
            </p:cNvPr>
            <p:cNvSpPr txBox="1"/>
            <p:nvPr/>
          </p:nvSpPr>
          <p:spPr>
            <a:xfrm>
              <a:off x="2639616" y="1824789"/>
              <a:ext cx="21602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ZA" sz="2000" dirty="0">
                  <a:solidFill>
                    <a:srgbClr val="666666"/>
                  </a:solidFill>
                </a:rPr>
                <a:t>18</a:t>
              </a:r>
            </a:p>
          </p:txBody>
        </p:sp>
        <p:sp>
          <p:nvSpPr>
            <p:cNvPr id="37" name="Rounded Rectangle 11">
              <a:extLst>
                <a:ext uri="{FF2B5EF4-FFF2-40B4-BE49-F238E27FC236}">
                  <a16:creationId xmlns:a16="http://schemas.microsoft.com/office/drawing/2014/main" id="{94A14180-A402-73F8-F19C-1FC6BF11BD71}"/>
                </a:ext>
              </a:extLst>
            </p:cNvPr>
            <p:cNvSpPr/>
            <p:nvPr/>
          </p:nvSpPr>
          <p:spPr>
            <a:xfrm flipH="1">
              <a:off x="1807911" y="1697855"/>
              <a:ext cx="653978" cy="65397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txBody>
            <a:bodyPr wrap="square" lIns="36000" tIns="36000" rIns="36000" bIns="0" rtlCol="0" anchor="ctr" anchorCtr="0">
              <a:noAutofit/>
            </a:bodyPr>
            <a:lstStyle/>
            <a:p>
              <a:pPr algn="ctr" defTabSz="457200"/>
              <a:r>
                <a:rPr lang="en-US" sz="2800" b="1" kern="0" dirty="0">
                  <a:solidFill>
                    <a:schemeClr val="tx2"/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+mj-lt"/>
                </a:rPr>
                <a:t>b</a:t>
              </a: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1731F14B-F889-4BA6-D5CF-4C09B92EF65D}"/>
              </a:ext>
            </a:extLst>
          </p:cNvPr>
          <p:cNvGrpSpPr/>
          <p:nvPr/>
        </p:nvGrpSpPr>
        <p:grpSpPr>
          <a:xfrm>
            <a:off x="832805" y="3976534"/>
            <a:ext cx="4968552" cy="792088"/>
            <a:chOff x="1703512" y="1628800"/>
            <a:chExt cx="4968552" cy="792088"/>
          </a:xfrm>
        </p:grpSpPr>
        <p:sp>
          <p:nvSpPr>
            <p:cNvPr id="39" name="Rounded Rectangle 9">
              <a:extLst>
                <a:ext uri="{FF2B5EF4-FFF2-40B4-BE49-F238E27FC236}">
                  <a16:creationId xmlns:a16="http://schemas.microsoft.com/office/drawing/2014/main" id="{2962C491-F06A-42D8-9B9E-9729D5013A03}"/>
                </a:ext>
              </a:extLst>
            </p:cNvPr>
            <p:cNvSpPr/>
            <p:nvPr/>
          </p:nvSpPr>
          <p:spPr bwMode="auto">
            <a:xfrm>
              <a:off x="1703512" y="1628800"/>
              <a:ext cx="4968552" cy="792088"/>
            </a:xfrm>
            <a:prstGeom prst="roundRect">
              <a:avLst/>
            </a:prstGeom>
            <a:gradFill>
              <a:gsLst>
                <a:gs pos="0">
                  <a:srgbClr val="FFFFFF"/>
                </a:gs>
                <a:gs pos="100000">
                  <a:srgbClr val="FFFFFF">
                    <a:lumMod val="95000"/>
                  </a:srgbClr>
                </a:gs>
              </a:gsLst>
              <a:lin ang="5400000" scaled="1"/>
            </a:gradFill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 lIns="36000" tIns="36000" rIns="36000" bIns="36000" rtlCol="0" anchor="ctr" anchorCtr="0">
              <a:noAutofit/>
            </a:bodyPr>
            <a:lstStyle/>
            <a:p>
              <a:pPr algn="ctr" defTabSz="457200"/>
              <a:endParaRPr lang="en-ZA" sz="1600" b="1" kern="0">
                <a:solidFill>
                  <a:srgbClr val="333333"/>
                </a:solidFill>
                <a:latin typeface="+mj-lt"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297F70DF-8C32-D398-2986-BF1FA39EC75A}"/>
                </a:ext>
              </a:extLst>
            </p:cNvPr>
            <p:cNvSpPr txBox="1"/>
            <p:nvPr/>
          </p:nvSpPr>
          <p:spPr>
            <a:xfrm>
              <a:off x="2639616" y="1824789"/>
              <a:ext cx="21602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ZA" sz="2000" dirty="0">
                  <a:solidFill>
                    <a:srgbClr val="666666"/>
                  </a:solidFill>
                </a:rPr>
                <a:t>27</a:t>
              </a:r>
            </a:p>
          </p:txBody>
        </p:sp>
        <p:sp>
          <p:nvSpPr>
            <p:cNvPr id="41" name="Rounded Rectangle 11">
              <a:extLst>
                <a:ext uri="{FF2B5EF4-FFF2-40B4-BE49-F238E27FC236}">
                  <a16:creationId xmlns:a16="http://schemas.microsoft.com/office/drawing/2014/main" id="{A61A7DA1-EAD3-75F4-8713-E7CCA4E1D15A}"/>
                </a:ext>
              </a:extLst>
            </p:cNvPr>
            <p:cNvSpPr/>
            <p:nvPr/>
          </p:nvSpPr>
          <p:spPr>
            <a:xfrm flipH="1">
              <a:off x="1807911" y="1697855"/>
              <a:ext cx="653978" cy="65397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txBody>
            <a:bodyPr wrap="square" lIns="36000" tIns="36000" rIns="36000" bIns="72000" rtlCol="0" anchor="ctr" anchorCtr="0">
              <a:noAutofit/>
            </a:bodyPr>
            <a:lstStyle/>
            <a:p>
              <a:pPr algn="ctr" defTabSz="457200"/>
              <a:r>
                <a:rPr lang="en-US" sz="2800" b="1" kern="0" dirty="0">
                  <a:solidFill>
                    <a:schemeClr val="tx2"/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+mj-lt"/>
                </a:rPr>
                <a:t>c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AE18C75C-4D62-DDDB-49B0-A82CFEF3B3AF}"/>
              </a:ext>
            </a:extLst>
          </p:cNvPr>
          <p:cNvGrpSpPr/>
          <p:nvPr/>
        </p:nvGrpSpPr>
        <p:grpSpPr>
          <a:xfrm>
            <a:off x="832805" y="5176623"/>
            <a:ext cx="4968552" cy="792088"/>
            <a:chOff x="1703512" y="1628800"/>
            <a:chExt cx="4968552" cy="792088"/>
          </a:xfrm>
        </p:grpSpPr>
        <p:sp>
          <p:nvSpPr>
            <p:cNvPr id="43" name="Rounded Rectangle 9">
              <a:extLst>
                <a:ext uri="{FF2B5EF4-FFF2-40B4-BE49-F238E27FC236}">
                  <a16:creationId xmlns:a16="http://schemas.microsoft.com/office/drawing/2014/main" id="{613DC503-89B6-8B50-323D-916EBC843E52}"/>
                </a:ext>
              </a:extLst>
            </p:cNvPr>
            <p:cNvSpPr/>
            <p:nvPr/>
          </p:nvSpPr>
          <p:spPr bwMode="auto">
            <a:xfrm>
              <a:off x="1703512" y="1628800"/>
              <a:ext cx="4968552" cy="792088"/>
            </a:xfrm>
            <a:prstGeom prst="roundRect">
              <a:avLst/>
            </a:prstGeom>
            <a:gradFill>
              <a:gsLst>
                <a:gs pos="0">
                  <a:srgbClr val="FFFFFF"/>
                </a:gs>
                <a:gs pos="100000">
                  <a:srgbClr val="FFFFFF">
                    <a:lumMod val="95000"/>
                  </a:srgbClr>
                </a:gs>
              </a:gsLst>
              <a:lin ang="5400000" scaled="1"/>
            </a:gradFill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 lIns="36000" tIns="36000" rIns="36000" bIns="36000" rtlCol="0" anchor="ctr" anchorCtr="0">
              <a:noAutofit/>
            </a:bodyPr>
            <a:lstStyle/>
            <a:p>
              <a:pPr algn="ctr" defTabSz="457200"/>
              <a:endParaRPr lang="en-ZA" sz="1600" b="1" kern="0">
                <a:solidFill>
                  <a:srgbClr val="333333"/>
                </a:solidFill>
                <a:latin typeface="+mj-lt"/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69999C5C-50B8-5EE3-A809-689A0DAD98B7}"/>
                </a:ext>
              </a:extLst>
            </p:cNvPr>
            <p:cNvSpPr txBox="1"/>
            <p:nvPr/>
          </p:nvSpPr>
          <p:spPr>
            <a:xfrm>
              <a:off x="2639616" y="1824789"/>
              <a:ext cx="21602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ZA" sz="2000" dirty="0">
                  <a:solidFill>
                    <a:srgbClr val="666666"/>
                  </a:solidFill>
                </a:rPr>
                <a:t>50</a:t>
              </a:r>
            </a:p>
          </p:txBody>
        </p:sp>
        <p:sp>
          <p:nvSpPr>
            <p:cNvPr id="45" name="Rounded Rectangle 11">
              <a:extLst>
                <a:ext uri="{FF2B5EF4-FFF2-40B4-BE49-F238E27FC236}">
                  <a16:creationId xmlns:a16="http://schemas.microsoft.com/office/drawing/2014/main" id="{3FCA9615-8142-E042-6BBD-F130A6D3CBD7}"/>
                </a:ext>
              </a:extLst>
            </p:cNvPr>
            <p:cNvSpPr/>
            <p:nvPr/>
          </p:nvSpPr>
          <p:spPr>
            <a:xfrm flipH="1">
              <a:off x="1807911" y="1697855"/>
              <a:ext cx="653978" cy="65397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txBody>
            <a:bodyPr wrap="square" lIns="36000" tIns="0" rIns="36000" bIns="0" rtlCol="0" anchor="ctr" anchorCtr="0">
              <a:noAutofit/>
            </a:bodyPr>
            <a:lstStyle/>
            <a:p>
              <a:pPr algn="ctr" defTabSz="457200"/>
              <a:r>
                <a:rPr lang="en-US" sz="2800" b="1" kern="0" dirty="0">
                  <a:solidFill>
                    <a:schemeClr val="tx2"/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+mj-lt"/>
                </a:rPr>
                <a:t>d</a:t>
              </a:r>
            </a:p>
          </p:txBody>
        </p:sp>
      </p:grpSp>
      <p:sp>
        <p:nvSpPr>
          <p:cNvPr id="46" name="Rectangle: Single Corner Rounded 45">
            <a:extLst>
              <a:ext uri="{FF2B5EF4-FFF2-40B4-BE49-F238E27FC236}">
                <a16:creationId xmlns:a16="http://schemas.microsoft.com/office/drawing/2014/main" id="{8BA8D995-6232-6C9A-C882-5027E0711748}"/>
              </a:ext>
            </a:extLst>
          </p:cNvPr>
          <p:cNvSpPr/>
          <p:nvPr/>
        </p:nvSpPr>
        <p:spPr>
          <a:xfrm flipH="1">
            <a:off x="6311900" y="0"/>
            <a:ext cx="5880096" cy="6858000"/>
          </a:xfrm>
          <a:prstGeom prst="round1Rect">
            <a:avLst>
              <a:gd name="adj" fmla="val 6480"/>
            </a:avLst>
          </a:prstGeom>
          <a:blipFill dpi="0" rotWithShape="0">
            <a:blip r:embed="rId2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31CB5EF0-14D1-5FE6-A4B5-39816B59276E}"/>
              </a:ext>
            </a:extLst>
          </p:cNvPr>
          <p:cNvSpPr/>
          <p:nvPr/>
        </p:nvSpPr>
        <p:spPr>
          <a:xfrm>
            <a:off x="322262" y="6789625"/>
            <a:ext cx="11534776" cy="7033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8" name="Graphic 47">
            <a:extLst>
              <a:ext uri="{FF2B5EF4-FFF2-40B4-BE49-F238E27FC236}">
                <a16:creationId xmlns:a16="http://schemas.microsoft.com/office/drawing/2014/main" id="{8DE2E921-373B-8B20-0FE4-5DA8785682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424004" y="388938"/>
            <a:ext cx="382234" cy="382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35501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roup 56">
            <a:extLst>
              <a:ext uri="{FF2B5EF4-FFF2-40B4-BE49-F238E27FC236}">
                <a16:creationId xmlns:a16="http://schemas.microsoft.com/office/drawing/2014/main" id="{96CB8B49-F339-65EF-CD38-FE34894515CE}"/>
              </a:ext>
            </a:extLst>
          </p:cNvPr>
          <p:cNvGrpSpPr/>
          <p:nvPr/>
        </p:nvGrpSpPr>
        <p:grpSpPr>
          <a:xfrm>
            <a:off x="388938" y="974736"/>
            <a:ext cx="11402889" cy="590726"/>
            <a:chOff x="394555" y="1276023"/>
            <a:chExt cx="11402889" cy="1583374"/>
          </a:xfrm>
        </p:grpSpPr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ACF6EF38-3A27-B1C0-D690-EEF434B1A8C5}"/>
                </a:ext>
              </a:extLst>
            </p:cNvPr>
            <p:cNvGrpSpPr/>
            <p:nvPr/>
          </p:nvGrpSpPr>
          <p:grpSpPr>
            <a:xfrm>
              <a:off x="394555" y="1276023"/>
              <a:ext cx="11402889" cy="1583374"/>
              <a:chOff x="394555" y="1276023"/>
              <a:chExt cx="11402889" cy="1210881"/>
            </a:xfrm>
          </p:grpSpPr>
          <p:sp>
            <p:nvSpPr>
              <p:cNvPr id="61" name="Rounded Rectangle 11">
                <a:extLst>
                  <a:ext uri="{FF2B5EF4-FFF2-40B4-BE49-F238E27FC236}">
                    <a16:creationId xmlns:a16="http://schemas.microsoft.com/office/drawing/2014/main" id="{A58DB157-A344-707D-EA28-DE32FD2A9904}"/>
                  </a:ext>
                </a:extLst>
              </p:cNvPr>
              <p:cNvSpPr/>
              <p:nvPr/>
            </p:nvSpPr>
            <p:spPr>
              <a:xfrm rot="5400000" flipH="1">
                <a:off x="5748708" y="-3563114"/>
                <a:ext cx="1209600" cy="10887873"/>
              </a:xfrm>
              <a:prstGeom prst="round2SameRect">
                <a:avLst>
                  <a:gd name="adj1" fmla="val 0"/>
                  <a:gd name="adj2" fmla="val 0"/>
                </a:avLst>
              </a:prstGeom>
              <a:gradFill>
                <a:gsLst>
                  <a:gs pos="0">
                    <a:srgbClr val="FFFFFF"/>
                  </a:gs>
                  <a:gs pos="100000">
                    <a:srgbClr val="FFFFFF">
                      <a:lumMod val="95000"/>
                    </a:srgbClr>
                  </a:gs>
                </a:gsLst>
                <a:lin ang="5400000" scaled="1"/>
              </a:gradFill>
              <a:ln w="12700">
                <a:solidFill>
                  <a:srgbClr val="FFFFFF"/>
                </a:solidFill>
              </a:ln>
              <a:effectLst>
                <a:outerShdw blurRad="50800" dist="38100" dir="2700000" algn="tl" rotWithShape="0">
                  <a:schemeClr val="bg1">
                    <a:lumMod val="65000"/>
                    <a:alpha val="40000"/>
                  </a:schemeClr>
                </a:outerShdw>
              </a:effectLst>
            </p:spPr>
            <p:txBody>
              <a:bodyPr wrap="square" lIns="36000" tIns="36000" rIns="36000" bIns="36000" rtlCol="0" anchor="ctr" anchorCtr="0">
                <a:noAutofit/>
              </a:bodyPr>
              <a:lstStyle/>
              <a:p>
                <a:pPr algn="ctr" defTabSz="457200"/>
                <a:endParaRPr lang="en-US" sz="1600" b="1" kern="0">
                  <a:solidFill>
                    <a:srgbClr val="333333"/>
                  </a:solidFill>
                  <a:latin typeface="+mj-lt"/>
                </a:endParaRPr>
              </a:p>
            </p:txBody>
          </p:sp>
          <p:sp>
            <p:nvSpPr>
              <p:cNvPr id="65" name="Rounded Rectangle 11">
                <a:extLst>
                  <a:ext uri="{FF2B5EF4-FFF2-40B4-BE49-F238E27FC236}">
                    <a16:creationId xmlns:a16="http://schemas.microsoft.com/office/drawing/2014/main" id="{12C2D2BF-AC6C-E777-33F6-53F5A8D3F821}"/>
                  </a:ext>
                </a:extLst>
              </p:cNvPr>
              <p:cNvSpPr/>
              <p:nvPr/>
            </p:nvSpPr>
            <p:spPr>
              <a:xfrm flipH="1">
                <a:off x="394555" y="1276025"/>
                <a:ext cx="414809" cy="121087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/>
                  </a:gs>
                  <a:gs pos="98000">
                    <a:schemeClr val="accent2"/>
                  </a:gs>
                </a:gsLst>
                <a:lin ang="2700000" scaled="1"/>
                <a:tileRect/>
              </a:gradFill>
              <a:ln w="12700">
                <a:solidFill>
                  <a:srgbClr val="FFFFFF"/>
                </a:solidFill>
              </a:ln>
              <a:effectLst>
                <a:outerShdw blurRad="50800" dist="38100" dir="2700000" algn="tl" rotWithShape="0">
                  <a:schemeClr val="bg1">
                    <a:lumMod val="65000"/>
                    <a:alpha val="40000"/>
                  </a:schemeClr>
                </a:outerShdw>
              </a:effectLst>
            </p:spPr>
            <p:txBody>
              <a:bodyPr wrap="square" lIns="36000" tIns="36000" rIns="36000" bIns="36000" rtlCol="0" anchor="ctr" anchorCtr="0">
                <a:noAutofit/>
              </a:bodyPr>
              <a:lstStyle/>
              <a:p>
                <a:pPr algn="ctr" defTabSz="457200"/>
                <a:r>
                  <a:rPr lang="en-US" b="1" kern="0" dirty="0">
                    <a:solidFill>
                      <a:schemeClr val="bg1"/>
                    </a:solidFill>
                    <a:effectLst>
                      <a:innerShdw blurRad="63500" dist="50800" dir="13500000">
                        <a:prstClr val="black">
                          <a:alpha val="50000"/>
                        </a:prstClr>
                      </a:innerShdw>
                    </a:effectLst>
                    <a:latin typeface="+mj-lt"/>
                  </a:rPr>
                  <a:t>01</a:t>
                </a:r>
              </a:p>
            </p:txBody>
          </p:sp>
        </p:grp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8E21BB5D-8199-CCAB-1782-10FC3CD23F82}"/>
                </a:ext>
              </a:extLst>
            </p:cNvPr>
            <p:cNvSpPr/>
            <p:nvPr/>
          </p:nvSpPr>
          <p:spPr>
            <a:xfrm>
              <a:off x="966723" y="1840759"/>
              <a:ext cx="6402024" cy="742464"/>
            </a:xfrm>
            <a:prstGeom prst="rect">
              <a:avLst/>
            </a:prstGeom>
          </p:spPr>
          <p:txBody>
            <a:bodyPr wrap="square" anchor="ctr" anchorCtr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dirty="0"/>
                <a:t>Healthcare is not affordable for individuals to self-fund</a:t>
              </a:r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73D643DA-BE41-221E-78F7-B6844000FE79}"/>
              </a:ext>
            </a:extLst>
          </p:cNvPr>
          <p:cNvGrpSpPr/>
          <p:nvPr/>
        </p:nvGrpSpPr>
        <p:grpSpPr>
          <a:xfrm>
            <a:off x="388938" y="1657561"/>
            <a:ext cx="11402889" cy="590726"/>
            <a:chOff x="394555" y="1276023"/>
            <a:chExt cx="11402889" cy="1583374"/>
          </a:xfrm>
        </p:grpSpPr>
        <p:grpSp>
          <p:nvGrpSpPr>
            <p:cNvPr id="85" name="Group 84">
              <a:extLst>
                <a:ext uri="{FF2B5EF4-FFF2-40B4-BE49-F238E27FC236}">
                  <a16:creationId xmlns:a16="http://schemas.microsoft.com/office/drawing/2014/main" id="{11372285-34F3-CCA0-46B3-D2A8BF66C4CF}"/>
                </a:ext>
              </a:extLst>
            </p:cNvPr>
            <p:cNvGrpSpPr/>
            <p:nvPr/>
          </p:nvGrpSpPr>
          <p:grpSpPr>
            <a:xfrm>
              <a:off x="394555" y="1276023"/>
              <a:ext cx="11402889" cy="1583374"/>
              <a:chOff x="394555" y="1276023"/>
              <a:chExt cx="11402889" cy="1210881"/>
            </a:xfrm>
          </p:grpSpPr>
          <p:sp>
            <p:nvSpPr>
              <p:cNvPr id="98" name="Rounded Rectangle 11">
                <a:extLst>
                  <a:ext uri="{FF2B5EF4-FFF2-40B4-BE49-F238E27FC236}">
                    <a16:creationId xmlns:a16="http://schemas.microsoft.com/office/drawing/2014/main" id="{FC76B1E1-7C10-00D2-EBF1-FE2F853591F4}"/>
                  </a:ext>
                </a:extLst>
              </p:cNvPr>
              <p:cNvSpPr/>
              <p:nvPr/>
            </p:nvSpPr>
            <p:spPr>
              <a:xfrm rot="5400000" flipH="1">
                <a:off x="5748708" y="-3563114"/>
                <a:ext cx="1209599" cy="10887873"/>
              </a:xfrm>
              <a:prstGeom prst="round2SameRect">
                <a:avLst>
                  <a:gd name="adj1" fmla="val 0"/>
                  <a:gd name="adj2" fmla="val 0"/>
                </a:avLst>
              </a:prstGeom>
              <a:gradFill>
                <a:gsLst>
                  <a:gs pos="0">
                    <a:srgbClr val="FFFFFF"/>
                  </a:gs>
                  <a:gs pos="100000">
                    <a:srgbClr val="FFFFFF">
                      <a:lumMod val="95000"/>
                    </a:srgbClr>
                  </a:gs>
                </a:gsLst>
                <a:lin ang="5400000" scaled="1"/>
              </a:gradFill>
              <a:ln w="12700">
                <a:solidFill>
                  <a:srgbClr val="FFFFFF"/>
                </a:solidFill>
              </a:ln>
              <a:effectLst>
                <a:outerShdw blurRad="50800" dist="38100" dir="2700000" algn="tl" rotWithShape="0">
                  <a:schemeClr val="bg1">
                    <a:lumMod val="65000"/>
                    <a:alpha val="40000"/>
                  </a:schemeClr>
                </a:outerShdw>
              </a:effectLst>
            </p:spPr>
            <p:txBody>
              <a:bodyPr wrap="square" lIns="36000" tIns="36000" rIns="36000" bIns="36000" rtlCol="0" anchor="ctr" anchorCtr="0">
                <a:noAutofit/>
              </a:bodyPr>
              <a:lstStyle/>
              <a:p>
                <a:pPr algn="ctr" defTabSz="457200"/>
                <a:endParaRPr lang="en-US" sz="1600" b="1" kern="0">
                  <a:solidFill>
                    <a:srgbClr val="333333"/>
                  </a:solidFill>
                  <a:latin typeface="+mj-lt"/>
                </a:endParaRPr>
              </a:p>
            </p:txBody>
          </p:sp>
          <p:sp>
            <p:nvSpPr>
              <p:cNvPr id="99" name="Rounded Rectangle 11">
                <a:extLst>
                  <a:ext uri="{FF2B5EF4-FFF2-40B4-BE49-F238E27FC236}">
                    <a16:creationId xmlns:a16="http://schemas.microsoft.com/office/drawing/2014/main" id="{9274D306-6820-0061-3F2D-73C0B548FC60}"/>
                  </a:ext>
                </a:extLst>
              </p:cNvPr>
              <p:cNvSpPr/>
              <p:nvPr/>
            </p:nvSpPr>
            <p:spPr>
              <a:xfrm flipH="1">
                <a:off x="394555" y="1276025"/>
                <a:ext cx="414809" cy="121087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/>
                  </a:gs>
                  <a:gs pos="98000">
                    <a:schemeClr val="accent2"/>
                  </a:gs>
                </a:gsLst>
                <a:lin ang="2700000" scaled="1"/>
                <a:tileRect/>
              </a:gradFill>
              <a:ln w="12700">
                <a:solidFill>
                  <a:srgbClr val="FFFFFF"/>
                </a:solidFill>
              </a:ln>
              <a:effectLst>
                <a:outerShdw blurRad="50800" dist="38100" dir="2700000" algn="tl" rotWithShape="0">
                  <a:schemeClr val="bg1">
                    <a:lumMod val="65000"/>
                    <a:alpha val="40000"/>
                  </a:schemeClr>
                </a:outerShdw>
              </a:effectLst>
            </p:spPr>
            <p:txBody>
              <a:bodyPr wrap="square" lIns="36000" tIns="36000" rIns="36000" bIns="36000" rtlCol="0" anchor="ctr" anchorCtr="0">
                <a:noAutofit/>
              </a:bodyPr>
              <a:lstStyle/>
              <a:p>
                <a:pPr algn="ctr" defTabSz="457200"/>
                <a:r>
                  <a:rPr lang="en-US" b="1" kern="0" dirty="0">
                    <a:solidFill>
                      <a:schemeClr val="bg1"/>
                    </a:solidFill>
                    <a:effectLst>
                      <a:innerShdw blurRad="63500" dist="50800" dir="13500000">
                        <a:prstClr val="black">
                          <a:alpha val="50000"/>
                        </a:prstClr>
                      </a:innerShdw>
                    </a:effectLst>
                    <a:latin typeface="+mj-lt"/>
                  </a:rPr>
                  <a:t>02</a:t>
                </a:r>
              </a:p>
            </p:txBody>
          </p:sp>
        </p:grpSp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4419C903-EE56-5D83-FF75-55CCDADA3932}"/>
                </a:ext>
              </a:extLst>
            </p:cNvPr>
            <p:cNvSpPr/>
            <p:nvPr/>
          </p:nvSpPr>
          <p:spPr>
            <a:xfrm>
              <a:off x="966723" y="1840759"/>
              <a:ext cx="6402024" cy="742464"/>
            </a:xfrm>
            <a:prstGeom prst="rect">
              <a:avLst/>
            </a:prstGeom>
          </p:spPr>
          <p:txBody>
            <a:bodyPr wrap="square" anchor="ctr" anchorCtr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dirty="0"/>
                <a:t>Medical schemes provide healthcare funding by pooling member contributions</a:t>
              </a:r>
            </a:p>
          </p:txBody>
        </p:sp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FFE3B818-6C36-C85E-DCA8-3279DB5F87CE}"/>
              </a:ext>
            </a:extLst>
          </p:cNvPr>
          <p:cNvGrpSpPr/>
          <p:nvPr/>
        </p:nvGrpSpPr>
        <p:grpSpPr>
          <a:xfrm>
            <a:off x="388938" y="2340387"/>
            <a:ext cx="11402889" cy="590726"/>
            <a:chOff x="394555" y="1276023"/>
            <a:chExt cx="11402889" cy="1583374"/>
          </a:xfrm>
        </p:grpSpPr>
        <p:grpSp>
          <p:nvGrpSpPr>
            <p:cNvPr id="116" name="Group 115">
              <a:extLst>
                <a:ext uri="{FF2B5EF4-FFF2-40B4-BE49-F238E27FC236}">
                  <a16:creationId xmlns:a16="http://schemas.microsoft.com/office/drawing/2014/main" id="{7E4DF2CC-0809-09C4-2A55-F41CE43DF1E8}"/>
                </a:ext>
              </a:extLst>
            </p:cNvPr>
            <p:cNvGrpSpPr/>
            <p:nvPr/>
          </p:nvGrpSpPr>
          <p:grpSpPr>
            <a:xfrm>
              <a:off x="394555" y="1276023"/>
              <a:ext cx="11402889" cy="1583374"/>
              <a:chOff x="394555" y="1276023"/>
              <a:chExt cx="11402889" cy="1210881"/>
            </a:xfrm>
          </p:grpSpPr>
          <p:sp>
            <p:nvSpPr>
              <p:cNvPr id="120" name="Rounded Rectangle 11">
                <a:extLst>
                  <a:ext uri="{FF2B5EF4-FFF2-40B4-BE49-F238E27FC236}">
                    <a16:creationId xmlns:a16="http://schemas.microsoft.com/office/drawing/2014/main" id="{1522829F-37CB-75C3-5270-0517F2A7C030}"/>
                  </a:ext>
                </a:extLst>
              </p:cNvPr>
              <p:cNvSpPr/>
              <p:nvPr/>
            </p:nvSpPr>
            <p:spPr>
              <a:xfrm rot="5400000" flipH="1">
                <a:off x="5748708" y="-3563114"/>
                <a:ext cx="1209600" cy="10887873"/>
              </a:xfrm>
              <a:prstGeom prst="round2SameRect">
                <a:avLst>
                  <a:gd name="adj1" fmla="val 0"/>
                  <a:gd name="adj2" fmla="val 0"/>
                </a:avLst>
              </a:prstGeom>
              <a:gradFill>
                <a:gsLst>
                  <a:gs pos="0">
                    <a:srgbClr val="FFFFFF"/>
                  </a:gs>
                  <a:gs pos="100000">
                    <a:srgbClr val="FFFFFF">
                      <a:lumMod val="95000"/>
                    </a:srgbClr>
                  </a:gs>
                </a:gsLst>
                <a:lin ang="5400000" scaled="1"/>
              </a:gradFill>
              <a:ln w="12700">
                <a:solidFill>
                  <a:srgbClr val="FFFFFF"/>
                </a:solidFill>
              </a:ln>
              <a:effectLst>
                <a:outerShdw blurRad="50800" dist="38100" dir="2700000" algn="tl" rotWithShape="0">
                  <a:schemeClr val="bg1">
                    <a:lumMod val="65000"/>
                    <a:alpha val="40000"/>
                  </a:schemeClr>
                </a:outerShdw>
              </a:effectLst>
            </p:spPr>
            <p:txBody>
              <a:bodyPr wrap="square" lIns="36000" tIns="36000" rIns="36000" bIns="36000" rtlCol="0" anchor="ctr" anchorCtr="0">
                <a:noAutofit/>
              </a:bodyPr>
              <a:lstStyle/>
              <a:p>
                <a:pPr algn="ctr" defTabSz="457200"/>
                <a:endParaRPr lang="en-US" sz="1600" b="1" kern="0">
                  <a:solidFill>
                    <a:srgbClr val="333333"/>
                  </a:solidFill>
                  <a:latin typeface="+mj-lt"/>
                </a:endParaRPr>
              </a:p>
            </p:txBody>
          </p:sp>
          <p:sp>
            <p:nvSpPr>
              <p:cNvPr id="125" name="Rounded Rectangle 11">
                <a:extLst>
                  <a:ext uri="{FF2B5EF4-FFF2-40B4-BE49-F238E27FC236}">
                    <a16:creationId xmlns:a16="http://schemas.microsoft.com/office/drawing/2014/main" id="{43723AA0-61BE-F0AC-1A15-A7034BB88990}"/>
                  </a:ext>
                </a:extLst>
              </p:cNvPr>
              <p:cNvSpPr/>
              <p:nvPr/>
            </p:nvSpPr>
            <p:spPr>
              <a:xfrm flipH="1">
                <a:off x="394555" y="1276025"/>
                <a:ext cx="414809" cy="121087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/>
                  </a:gs>
                  <a:gs pos="98000">
                    <a:schemeClr val="accent2"/>
                  </a:gs>
                </a:gsLst>
                <a:lin ang="2700000" scaled="1"/>
                <a:tileRect/>
              </a:gradFill>
              <a:ln w="12700">
                <a:solidFill>
                  <a:srgbClr val="FFFFFF"/>
                </a:solidFill>
              </a:ln>
              <a:effectLst>
                <a:outerShdw blurRad="50800" dist="38100" dir="2700000" algn="tl" rotWithShape="0">
                  <a:schemeClr val="bg1">
                    <a:lumMod val="65000"/>
                    <a:alpha val="40000"/>
                  </a:schemeClr>
                </a:outerShdw>
              </a:effectLst>
            </p:spPr>
            <p:txBody>
              <a:bodyPr wrap="square" lIns="36000" tIns="36000" rIns="36000" bIns="36000" rtlCol="0" anchor="ctr" anchorCtr="0">
                <a:noAutofit/>
              </a:bodyPr>
              <a:lstStyle/>
              <a:p>
                <a:pPr algn="ctr" defTabSz="457200"/>
                <a:r>
                  <a:rPr lang="en-US" b="1" kern="0" dirty="0">
                    <a:solidFill>
                      <a:schemeClr val="bg1"/>
                    </a:solidFill>
                    <a:effectLst>
                      <a:innerShdw blurRad="63500" dist="50800" dir="13500000">
                        <a:prstClr val="black">
                          <a:alpha val="50000"/>
                        </a:prstClr>
                      </a:innerShdw>
                    </a:effectLst>
                    <a:latin typeface="+mj-lt"/>
                  </a:rPr>
                  <a:t>03</a:t>
                </a:r>
              </a:p>
            </p:txBody>
          </p:sp>
        </p:grpSp>
        <p:sp>
          <p:nvSpPr>
            <p:cNvPr id="117" name="Rectangle 116">
              <a:extLst>
                <a:ext uri="{FF2B5EF4-FFF2-40B4-BE49-F238E27FC236}">
                  <a16:creationId xmlns:a16="http://schemas.microsoft.com/office/drawing/2014/main" id="{25BDDB9B-AC00-A272-9E63-F5B036C30DD2}"/>
                </a:ext>
              </a:extLst>
            </p:cNvPr>
            <p:cNvSpPr/>
            <p:nvPr/>
          </p:nvSpPr>
          <p:spPr>
            <a:xfrm>
              <a:off x="966723" y="1728126"/>
              <a:ext cx="6402024" cy="742464"/>
            </a:xfrm>
            <a:prstGeom prst="rect">
              <a:avLst/>
            </a:prstGeom>
          </p:spPr>
          <p:txBody>
            <a:bodyPr wrap="square" anchor="ctr" anchorCtr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dirty="0"/>
                <a:t>Administrators differ from medical schemes</a:t>
              </a:r>
            </a:p>
          </p:txBody>
        </p:sp>
      </p:grp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2E9DAD5F-61CB-87F2-6B26-D55E58B6095A}"/>
              </a:ext>
            </a:extLst>
          </p:cNvPr>
          <p:cNvGrpSpPr/>
          <p:nvPr/>
        </p:nvGrpSpPr>
        <p:grpSpPr>
          <a:xfrm>
            <a:off x="388938" y="3023212"/>
            <a:ext cx="11402889" cy="590726"/>
            <a:chOff x="394555" y="1276023"/>
            <a:chExt cx="11402889" cy="1583374"/>
          </a:xfrm>
        </p:grpSpPr>
        <p:grpSp>
          <p:nvGrpSpPr>
            <p:cNvPr id="129" name="Group 128">
              <a:extLst>
                <a:ext uri="{FF2B5EF4-FFF2-40B4-BE49-F238E27FC236}">
                  <a16:creationId xmlns:a16="http://schemas.microsoft.com/office/drawing/2014/main" id="{4B97AD76-D799-2EDC-32CA-A53BEACB432E}"/>
                </a:ext>
              </a:extLst>
            </p:cNvPr>
            <p:cNvGrpSpPr/>
            <p:nvPr/>
          </p:nvGrpSpPr>
          <p:grpSpPr>
            <a:xfrm>
              <a:off x="394555" y="1276023"/>
              <a:ext cx="11402889" cy="1583374"/>
              <a:chOff x="394555" y="1276023"/>
              <a:chExt cx="11402889" cy="1210881"/>
            </a:xfrm>
          </p:grpSpPr>
          <p:sp>
            <p:nvSpPr>
              <p:cNvPr id="139" name="Rounded Rectangle 11">
                <a:extLst>
                  <a:ext uri="{FF2B5EF4-FFF2-40B4-BE49-F238E27FC236}">
                    <a16:creationId xmlns:a16="http://schemas.microsoft.com/office/drawing/2014/main" id="{BE0E6B5D-3AEE-6FEB-6935-A5C04F1CF970}"/>
                  </a:ext>
                </a:extLst>
              </p:cNvPr>
              <p:cNvSpPr/>
              <p:nvPr/>
            </p:nvSpPr>
            <p:spPr>
              <a:xfrm rot="5400000" flipH="1">
                <a:off x="5748708" y="-3563114"/>
                <a:ext cx="1209599" cy="10887873"/>
              </a:xfrm>
              <a:prstGeom prst="round2SameRect">
                <a:avLst>
                  <a:gd name="adj1" fmla="val 0"/>
                  <a:gd name="adj2" fmla="val 0"/>
                </a:avLst>
              </a:prstGeom>
              <a:gradFill>
                <a:gsLst>
                  <a:gs pos="0">
                    <a:srgbClr val="FFFFFF"/>
                  </a:gs>
                  <a:gs pos="100000">
                    <a:srgbClr val="FFFFFF">
                      <a:lumMod val="95000"/>
                    </a:srgbClr>
                  </a:gs>
                </a:gsLst>
                <a:lin ang="5400000" scaled="1"/>
              </a:gradFill>
              <a:ln w="12700">
                <a:solidFill>
                  <a:srgbClr val="FFFFFF"/>
                </a:solidFill>
              </a:ln>
              <a:effectLst>
                <a:outerShdw blurRad="50800" dist="38100" dir="2700000" algn="tl" rotWithShape="0">
                  <a:schemeClr val="bg1">
                    <a:lumMod val="65000"/>
                    <a:alpha val="40000"/>
                  </a:schemeClr>
                </a:outerShdw>
              </a:effectLst>
            </p:spPr>
            <p:txBody>
              <a:bodyPr wrap="square" lIns="36000" tIns="36000" rIns="36000" bIns="36000" rtlCol="0" anchor="ctr" anchorCtr="0">
                <a:noAutofit/>
              </a:bodyPr>
              <a:lstStyle/>
              <a:p>
                <a:pPr algn="ctr" defTabSz="457200"/>
                <a:endParaRPr lang="en-US" sz="1600" b="1" kern="0">
                  <a:solidFill>
                    <a:srgbClr val="333333"/>
                  </a:solidFill>
                  <a:latin typeface="+mj-lt"/>
                </a:endParaRPr>
              </a:p>
            </p:txBody>
          </p:sp>
          <p:sp>
            <p:nvSpPr>
              <p:cNvPr id="140" name="Rounded Rectangle 11">
                <a:extLst>
                  <a:ext uri="{FF2B5EF4-FFF2-40B4-BE49-F238E27FC236}">
                    <a16:creationId xmlns:a16="http://schemas.microsoft.com/office/drawing/2014/main" id="{5197476B-05FF-C769-E416-FD773D4307C7}"/>
                  </a:ext>
                </a:extLst>
              </p:cNvPr>
              <p:cNvSpPr/>
              <p:nvPr/>
            </p:nvSpPr>
            <p:spPr>
              <a:xfrm flipH="1">
                <a:off x="394555" y="1276025"/>
                <a:ext cx="414809" cy="121087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/>
                  </a:gs>
                  <a:gs pos="98000">
                    <a:schemeClr val="accent2"/>
                  </a:gs>
                </a:gsLst>
                <a:lin ang="2700000" scaled="1"/>
                <a:tileRect/>
              </a:gradFill>
              <a:ln w="12700">
                <a:solidFill>
                  <a:srgbClr val="FFFFFF"/>
                </a:solidFill>
              </a:ln>
              <a:effectLst>
                <a:outerShdw blurRad="50800" dist="38100" dir="2700000" algn="tl" rotWithShape="0">
                  <a:schemeClr val="bg1">
                    <a:lumMod val="65000"/>
                    <a:alpha val="40000"/>
                  </a:schemeClr>
                </a:outerShdw>
              </a:effectLst>
            </p:spPr>
            <p:txBody>
              <a:bodyPr wrap="square" lIns="36000" tIns="36000" rIns="36000" bIns="36000" rtlCol="0" anchor="ctr" anchorCtr="0">
                <a:noAutofit/>
              </a:bodyPr>
              <a:lstStyle/>
              <a:p>
                <a:pPr algn="ctr" defTabSz="457200"/>
                <a:r>
                  <a:rPr lang="en-US" b="1" kern="0" dirty="0">
                    <a:solidFill>
                      <a:schemeClr val="bg1"/>
                    </a:solidFill>
                    <a:effectLst>
                      <a:innerShdw blurRad="63500" dist="50800" dir="13500000">
                        <a:prstClr val="black">
                          <a:alpha val="50000"/>
                        </a:prstClr>
                      </a:innerShdw>
                    </a:effectLst>
                    <a:latin typeface="+mj-lt"/>
                  </a:rPr>
                  <a:t>04</a:t>
                </a:r>
              </a:p>
            </p:txBody>
          </p:sp>
        </p:grpSp>
        <p:sp>
          <p:nvSpPr>
            <p:cNvPr id="135" name="Rectangle 134">
              <a:extLst>
                <a:ext uri="{FF2B5EF4-FFF2-40B4-BE49-F238E27FC236}">
                  <a16:creationId xmlns:a16="http://schemas.microsoft.com/office/drawing/2014/main" id="{B58E4EDE-51EF-FF18-81C3-083226882BC2}"/>
                </a:ext>
              </a:extLst>
            </p:cNvPr>
            <p:cNvSpPr/>
            <p:nvPr/>
          </p:nvSpPr>
          <p:spPr>
            <a:xfrm>
              <a:off x="966723" y="1480638"/>
              <a:ext cx="6402024" cy="1237441"/>
            </a:xfrm>
            <a:prstGeom prst="rect">
              <a:avLst/>
            </a:prstGeom>
          </p:spPr>
          <p:txBody>
            <a:bodyPr wrap="square" anchor="ctr" anchorCtr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dirty="0"/>
                <a:t>Schemes are governed by rules </a:t>
              </a:r>
              <a:br>
                <a:rPr lang="en-US" sz="1200" dirty="0"/>
              </a:br>
              <a:r>
                <a:rPr lang="en-US" sz="1200" dirty="0"/>
                <a:t>(open enrolment, community rating, guaranteed acceptance)</a:t>
              </a:r>
            </a:p>
          </p:txBody>
        </p:sp>
      </p:grp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9F2E1E7A-E60E-6B63-3218-229697BA3FB3}"/>
              </a:ext>
            </a:extLst>
          </p:cNvPr>
          <p:cNvGrpSpPr/>
          <p:nvPr/>
        </p:nvGrpSpPr>
        <p:grpSpPr>
          <a:xfrm>
            <a:off x="388938" y="3706037"/>
            <a:ext cx="11402889" cy="590726"/>
            <a:chOff x="394555" y="1276023"/>
            <a:chExt cx="11402889" cy="1583374"/>
          </a:xfrm>
        </p:grpSpPr>
        <p:grpSp>
          <p:nvGrpSpPr>
            <p:cNvPr id="142" name="Group 141">
              <a:extLst>
                <a:ext uri="{FF2B5EF4-FFF2-40B4-BE49-F238E27FC236}">
                  <a16:creationId xmlns:a16="http://schemas.microsoft.com/office/drawing/2014/main" id="{95B7E7B9-1A9A-DE1A-F7BA-35BAAA82A3E6}"/>
                </a:ext>
              </a:extLst>
            </p:cNvPr>
            <p:cNvGrpSpPr/>
            <p:nvPr/>
          </p:nvGrpSpPr>
          <p:grpSpPr>
            <a:xfrm>
              <a:off x="394555" y="1276023"/>
              <a:ext cx="11402889" cy="1583374"/>
              <a:chOff x="394555" y="1276023"/>
              <a:chExt cx="11402889" cy="1210881"/>
            </a:xfrm>
          </p:grpSpPr>
          <p:sp>
            <p:nvSpPr>
              <p:cNvPr id="144" name="Rounded Rectangle 11">
                <a:extLst>
                  <a:ext uri="{FF2B5EF4-FFF2-40B4-BE49-F238E27FC236}">
                    <a16:creationId xmlns:a16="http://schemas.microsoft.com/office/drawing/2014/main" id="{2832D715-5C0C-D385-D567-24899A49C04F}"/>
                  </a:ext>
                </a:extLst>
              </p:cNvPr>
              <p:cNvSpPr/>
              <p:nvPr/>
            </p:nvSpPr>
            <p:spPr>
              <a:xfrm rot="5400000" flipH="1">
                <a:off x="5748708" y="-3563114"/>
                <a:ext cx="1209600" cy="10887873"/>
              </a:xfrm>
              <a:prstGeom prst="round2SameRect">
                <a:avLst>
                  <a:gd name="adj1" fmla="val 0"/>
                  <a:gd name="adj2" fmla="val 0"/>
                </a:avLst>
              </a:prstGeom>
              <a:gradFill>
                <a:gsLst>
                  <a:gs pos="0">
                    <a:srgbClr val="FFFFFF"/>
                  </a:gs>
                  <a:gs pos="100000">
                    <a:srgbClr val="FFFFFF">
                      <a:lumMod val="95000"/>
                    </a:srgbClr>
                  </a:gs>
                </a:gsLst>
                <a:lin ang="5400000" scaled="1"/>
              </a:gradFill>
              <a:ln w="12700">
                <a:solidFill>
                  <a:srgbClr val="FFFFFF"/>
                </a:solidFill>
              </a:ln>
              <a:effectLst>
                <a:outerShdw blurRad="50800" dist="38100" dir="2700000" algn="tl" rotWithShape="0">
                  <a:schemeClr val="bg1">
                    <a:lumMod val="65000"/>
                    <a:alpha val="40000"/>
                  </a:schemeClr>
                </a:outerShdw>
              </a:effectLst>
            </p:spPr>
            <p:txBody>
              <a:bodyPr wrap="square" lIns="36000" tIns="36000" rIns="36000" bIns="36000" rtlCol="0" anchor="ctr" anchorCtr="0">
                <a:noAutofit/>
              </a:bodyPr>
              <a:lstStyle/>
              <a:p>
                <a:pPr algn="ctr" defTabSz="457200"/>
                <a:endParaRPr lang="en-US" sz="1600" b="1" kern="0">
                  <a:solidFill>
                    <a:srgbClr val="333333"/>
                  </a:solidFill>
                  <a:latin typeface="+mj-lt"/>
                </a:endParaRPr>
              </a:p>
            </p:txBody>
          </p:sp>
          <p:sp>
            <p:nvSpPr>
              <p:cNvPr id="145" name="Rounded Rectangle 11">
                <a:extLst>
                  <a:ext uri="{FF2B5EF4-FFF2-40B4-BE49-F238E27FC236}">
                    <a16:creationId xmlns:a16="http://schemas.microsoft.com/office/drawing/2014/main" id="{7DE1B8DA-D0D6-B591-DF46-64C5EC47134B}"/>
                  </a:ext>
                </a:extLst>
              </p:cNvPr>
              <p:cNvSpPr/>
              <p:nvPr/>
            </p:nvSpPr>
            <p:spPr>
              <a:xfrm flipH="1">
                <a:off x="394555" y="1276025"/>
                <a:ext cx="414809" cy="121087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/>
                  </a:gs>
                  <a:gs pos="98000">
                    <a:schemeClr val="accent2"/>
                  </a:gs>
                </a:gsLst>
                <a:lin ang="2700000" scaled="1"/>
                <a:tileRect/>
              </a:gradFill>
              <a:ln w="12700">
                <a:solidFill>
                  <a:srgbClr val="FFFFFF"/>
                </a:solidFill>
              </a:ln>
              <a:effectLst>
                <a:outerShdw blurRad="50800" dist="38100" dir="2700000" algn="tl" rotWithShape="0">
                  <a:schemeClr val="bg1">
                    <a:lumMod val="65000"/>
                    <a:alpha val="40000"/>
                  </a:schemeClr>
                </a:outerShdw>
              </a:effectLst>
            </p:spPr>
            <p:txBody>
              <a:bodyPr wrap="square" lIns="36000" tIns="36000" rIns="36000" bIns="36000" rtlCol="0" anchor="ctr" anchorCtr="0">
                <a:noAutofit/>
              </a:bodyPr>
              <a:lstStyle/>
              <a:p>
                <a:pPr algn="ctr" defTabSz="457200"/>
                <a:r>
                  <a:rPr lang="en-US" b="1" kern="0" dirty="0">
                    <a:solidFill>
                      <a:schemeClr val="bg1"/>
                    </a:solidFill>
                    <a:effectLst>
                      <a:innerShdw blurRad="63500" dist="50800" dir="13500000">
                        <a:prstClr val="black">
                          <a:alpha val="50000"/>
                        </a:prstClr>
                      </a:innerShdw>
                    </a:effectLst>
                    <a:latin typeface="+mj-lt"/>
                  </a:rPr>
                  <a:t>05</a:t>
                </a:r>
              </a:p>
            </p:txBody>
          </p:sp>
        </p:grpSp>
        <p:sp>
          <p:nvSpPr>
            <p:cNvPr id="143" name="Rectangle 142">
              <a:extLst>
                <a:ext uri="{FF2B5EF4-FFF2-40B4-BE49-F238E27FC236}">
                  <a16:creationId xmlns:a16="http://schemas.microsoft.com/office/drawing/2014/main" id="{B2D87796-F6A3-9DB7-8BC1-B341BD2CA307}"/>
                </a:ext>
              </a:extLst>
            </p:cNvPr>
            <p:cNvSpPr/>
            <p:nvPr/>
          </p:nvSpPr>
          <p:spPr>
            <a:xfrm>
              <a:off x="966723" y="1728126"/>
              <a:ext cx="6402024" cy="742464"/>
            </a:xfrm>
            <a:prstGeom prst="rect">
              <a:avLst/>
            </a:prstGeom>
          </p:spPr>
          <p:txBody>
            <a:bodyPr wrap="square" anchor="ctr" anchorCtr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dirty="0"/>
                <a:t>It is a challenge to balance the differing needs of members</a:t>
              </a:r>
            </a:p>
          </p:txBody>
        </p:sp>
      </p:grpSp>
      <p:grpSp>
        <p:nvGrpSpPr>
          <p:cNvPr id="146" name="Group 145">
            <a:extLst>
              <a:ext uri="{FF2B5EF4-FFF2-40B4-BE49-F238E27FC236}">
                <a16:creationId xmlns:a16="http://schemas.microsoft.com/office/drawing/2014/main" id="{35B02016-9769-0D8D-9AFC-8DCC5384BBE1}"/>
              </a:ext>
            </a:extLst>
          </p:cNvPr>
          <p:cNvGrpSpPr/>
          <p:nvPr/>
        </p:nvGrpSpPr>
        <p:grpSpPr>
          <a:xfrm>
            <a:off x="388938" y="4388863"/>
            <a:ext cx="11402889" cy="590726"/>
            <a:chOff x="394555" y="1276023"/>
            <a:chExt cx="11402889" cy="1583374"/>
          </a:xfrm>
        </p:grpSpPr>
        <p:grpSp>
          <p:nvGrpSpPr>
            <p:cNvPr id="147" name="Group 146">
              <a:extLst>
                <a:ext uri="{FF2B5EF4-FFF2-40B4-BE49-F238E27FC236}">
                  <a16:creationId xmlns:a16="http://schemas.microsoft.com/office/drawing/2014/main" id="{B3601FBE-B56C-4627-9C7D-DFB8CF82AED2}"/>
                </a:ext>
              </a:extLst>
            </p:cNvPr>
            <p:cNvGrpSpPr/>
            <p:nvPr/>
          </p:nvGrpSpPr>
          <p:grpSpPr>
            <a:xfrm>
              <a:off x="394555" y="1276023"/>
              <a:ext cx="11402889" cy="1583374"/>
              <a:chOff x="394555" y="1276023"/>
              <a:chExt cx="11402889" cy="1210881"/>
            </a:xfrm>
          </p:grpSpPr>
          <p:sp>
            <p:nvSpPr>
              <p:cNvPr id="149" name="Rounded Rectangle 11">
                <a:extLst>
                  <a:ext uri="{FF2B5EF4-FFF2-40B4-BE49-F238E27FC236}">
                    <a16:creationId xmlns:a16="http://schemas.microsoft.com/office/drawing/2014/main" id="{B70DC378-D857-4BEB-B580-2CD1F4BB3385}"/>
                  </a:ext>
                </a:extLst>
              </p:cNvPr>
              <p:cNvSpPr/>
              <p:nvPr/>
            </p:nvSpPr>
            <p:spPr>
              <a:xfrm rot="5400000" flipH="1">
                <a:off x="5748708" y="-3563114"/>
                <a:ext cx="1209599" cy="10887873"/>
              </a:xfrm>
              <a:prstGeom prst="round2SameRect">
                <a:avLst>
                  <a:gd name="adj1" fmla="val 0"/>
                  <a:gd name="adj2" fmla="val 0"/>
                </a:avLst>
              </a:prstGeom>
              <a:gradFill>
                <a:gsLst>
                  <a:gs pos="0">
                    <a:srgbClr val="FFFFFF"/>
                  </a:gs>
                  <a:gs pos="100000">
                    <a:srgbClr val="FFFFFF">
                      <a:lumMod val="95000"/>
                    </a:srgbClr>
                  </a:gs>
                </a:gsLst>
                <a:lin ang="5400000" scaled="1"/>
              </a:gradFill>
              <a:ln w="12700">
                <a:solidFill>
                  <a:srgbClr val="FFFFFF"/>
                </a:solidFill>
              </a:ln>
              <a:effectLst>
                <a:outerShdw blurRad="50800" dist="38100" dir="2700000" algn="tl" rotWithShape="0">
                  <a:schemeClr val="bg1">
                    <a:lumMod val="65000"/>
                    <a:alpha val="40000"/>
                  </a:schemeClr>
                </a:outerShdw>
              </a:effectLst>
            </p:spPr>
            <p:txBody>
              <a:bodyPr wrap="square" lIns="36000" tIns="36000" rIns="36000" bIns="36000" rtlCol="0" anchor="ctr" anchorCtr="0">
                <a:noAutofit/>
              </a:bodyPr>
              <a:lstStyle/>
              <a:p>
                <a:pPr algn="ctr" defTabSz="457200"/>
                <a:endParaRPr lang="en-US" sz="1600" b="1" kern="0">
                  <a:solidFill>
                    <a:srgbClr val="333333"/>
                  </a:solidFill>
                  <a:latin typeface="+mj-lt"/>
                </a:endParaRPr>
              </a:p>
            </p:txBody>
          </p:sp>
          <p:sp>
            <p:nvSpPr>
              <p:cNvPr id="150" name="Rounded Rectangle 11">
                <a:extLst>
                  <a:ext uri="{FF2B5EF4-FFF2-40B4-BE49-F238E27FC236}">
                    <a16:creationId xmlns:a16="http://schemas.microsoft.com/office/drawing/2014/main" id="{AAD4F316-2505-6115-DAC1-D42D325835DD}"/>
                  </a:ext>
                </a:extLst>
              </p:cNvPr>
              <p:cNvSpPr/>
              <p:nvPr/>
            </p:nvSpPr>
            <p:spPr>
              <a:xfrm flipH="1">
                <a:off x="394555" y="1276025"/>
                <a:ext cx="414809" cy="121087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/>
                  </a:gs>
                  <a:gs pos="98000">
                    <a:schemeClr val="accent2"/>
                  </a:gs>
                </a:gsLst>
                <a:lin ang="2700000" scaled="1"/>
                <a:tileRect/>
              </a:gradFill>
              <a:ln w="12700">
                <a:solidFill>
                  <a:srgbClr val="FFFFFF"/>
                </a:solidFill>
              </a:ln>
              <a:effectLst>
                <a:outerShdw blurRad="50800" dist="38100" dir="2700000" algn="tl" rotWithShape="0">
                  <a:schemeClr val="bg1">
                    <a:lumMod val="65000"/>
                    <a:alpha val="40000"/>
                  </a:schemeClr>
                </a:outerShdw>
              </a:effectLst>
            </p:spPr>
            <p:txBody>
              <a:bodyPr wrap="square" lIns="36000" tIns="36000" rIns="36000" bIns="36000" rtlCol="0" anchor="ctr" anchorCtr="0">
                <a:noAutofit/>
              </a:bodyPr>
              <a:lstStyle/>
              <a:p>
                <a:pPr algn="ctr" defTabSz="457200"/>
                <a:r>
                  <a:rPr lang="en-US" b="1" kern="0" dirty="0">
                    <a:solidFill>
                      <a:schemeClr val="bg1"/>
                    </a:solidFill>
                    <a:effectLst>
                      <a:innerShdw blurRad="63500" dist="50800" dir="13500000">
                        <a:prstClr val="black">
                          <a:alpha val="50000"/>
                        </a:prstClr>
                      </a:innerShdw>
                    </a:effectLst>
                    <a:latin typeface="+mj-lt"/>
                  </a:rPr>
                  <a:t>06</a:t>
                </a:r>
              </a:p>
            </p:txBody>
          </p:sp>
        </p:grpSp>
        <p:sp>
          <p:nvSpPr>
            <p:cNvPr id="148" name="Rectangle 147">
              <a:extLst>
                <a:ext uri="{FF2B5EF4-FFF2-40B4-BE49-F238E27FC236}">
                  <a16:creationId xmlns:a16="http://schemas.microsoft.com/office/drawing/2014/main" id="{72535679-D401-8FAC-D1E5-C009BBDE70E4}"/>
                </a:ext>
              </a:extLst>
            </p:cNvPr>
            <p:cNvSpPr/>
            <p:nvPr/>
          </p:nvSpPr>
          <p:spPr>
            <a:xfrm>
              <a:off x="966723" y="1728126"/>
              <a:ext cx="6402024" cy="742464"/>
            </a:xfrm>
            <a:prstGeom prst="rect">
              <a:avLst/>
            </a:prstGeom>
          </p:spPr>
          <p:txBody>
            <a:bodyPr wrap="square" anchor="ctr" anchorCtr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dirty="0"/>
                <a:t>High healthcare inflation is driven by many factors</a:t>
              </a:r>
            </a:p>
          </p:txBody>
        </p:sp>
      </p:grpSp>
      <p:grpSp>
        <p:nvGrpSpPr>
          <p:cNvPr id="151" name="Group 150">
            <a:extLst>
              <a:ext uri="{FF2B5EF4-FFF2-40B4-BE49-F238E27FC236}">
                <a16:creationId xmlns:a16="http://schemas.microsoft.com/office/drawing/2014/main" id="{DFBD2838-19E3-FB4E-9F61-2D3EEBFF965A}"/>
              </a:ext>
            </a:extLst>
          </p:cNvPr>
          <p:cNvGrpSpPr/>
          <p:nvPr/>
        </p:nvGrpSpPr>
        <p:grpSpPr>
          <a:xfrm>
            <a:off x="388938" y="5071688"/>
            <a:ext cx="11402889" cy="590726"/>
            <a:chOff x="394555" y="1276023"/>
            <a:chExt cx="11402889" cy="1583374"/>
          </a:xfrm>
        </p:grpSpPr>
        <p:grpSp>
          <p:nvGrpSpPr>
            <p:cNvPr id="152" name="Group 151">
              <a:extLst>
                <a:ext uri="{FF2B5EF4-FFF2-40B4-BE49-F238E27FC236}">
                  <a16:creationId xmlns:a16="http://schemas.microsoft.com/office/drawing/2014/main" id="{D415B340-E4AD-DB7B-596A-22716D0D5511}"/>
                </a:ext>
              </a:extLst>
            </p:cNvPr>
            <p:cNvGrpSpPr/>
            <p:nvPr/>
          </p:nvGrpSpPr>
          <p:grpSpPr>
            <a:xfrm>
              <a:off x="394555" y="1276023"/>
              <a:ext cx="11402889" cy="1583374"/>
              <a:chOff x="394555" y="1276023"/>
              <a:chExt cx="11402889" cy="1210881"/>
            </a:xfrm>
          </p:grpSpPr>
          <p:sp>
            <p:nvSpPr>
              <p:cNvPr id="154" name="Rounded Rectangle 11">
                <a:extLst>
                  <a:ext uri="{FF2B5EF4-FFF2-40B4-BE49-F238E27FC236}">
                    <a16:creationId xmlns:a16="http://schemas.microsoft.com/office/drawing/2014/main" id="{2BE3DE5D-7047-5FA3-5F7E-0A728EC8C84B}"/>
                  </a:ext>
                </a:extLst>
              </p:cNvPr>
              <p:cNvSpPr/>
              <p:nvPr/>
            </p:nvSpPr>
            <p:spPr>
              <a:xfrm rot="5400000" flipH="1">
                <a:off x="5748708" y="-3563114"/>
                <a:ext cx="1209600" cy="10887873"/>
              </a:xfrm>
              <a:prstGeom prst="round2SameRect">
                <a:avLst>
                  <a:gd name="adj1" fmla="val 0"/>
                  <a:gd name="adj2" fmla="val 0"/>
                </a:avLst>
              </a:prstGeom>
              <a:gradFill>
                <a:gsLst>
                  <a:gs pos="0">
                    <a:srgbClr val="FFFFFF"/>
                  </a:gs>
                  <a:gs pos="100000">
                    <a:srgbClr val="FFFFFF">
                      <a:lumMod val="95000"/>
                    </a:srgbClr>
                  </a:gs>
                </a:gsLst>
                <a:lin ang="5400000" scaled="1"/>
              </a:gradFill>
              <a:ln w="12700">
                <a:solidFill>
                  <a:srgbClr val="FFFFFF"/>
                </a:solidFill>
              </a:ln>
              <a:effectLst>
                <a:outerShdw blurRad="50800" dist="38100" dir="2700000" algn="tl" rotWithShape="0">
                  <a:schemeClr val="bg1">
                    <a:lumMod val="65000"/>
                    <a:alpha val="40000"/>
                  </a:schemeClr>
                </a:outerShdw>
              </a:effectLst>
            </p:spPr>
            <p:txBody>
              <a:bodyPr wrap="square" lIns="36000" tIns="36000" rIns="36000" bIns="36000" rtlCol="0" anchor="ctr" anchorCtr="0">
                <a:noAutofit/>
              </a:bodyPr>
              <a:lstStyle/>
              <a:p>
                <a:pPr algn="ctr" defTabSz="457200"/>
                <a:endParaRPr lang="en-US" sz="1600" b="1" kern="0">
                  <a:solidFill>
                    <a:srgbClr val="333333"/>
                  </a:solidFill>
                  <a:latin typeface="+mj-lt"/>
                </a:endParaRPr>
              </a:p>
            </p:txBody>
          </p:sp>
          <p:sp>
            <p:nvSpPr>
              <p:cNvPr id="155" name="Rounded Rectangle 11">
                <a:extLst>
                  <a:ext uri="{FF2B5EF4-FFF2-40B4-BE49-F238E27FC236}">
                    <a16:creationId xmlns:a16="http://schemas.microsoft.com/office/drawing/2014/main" id="{FAEA6642-34CE-4000-E6F2-028E3FC5D611}"/>
                  </a:ext>
                </a:extLst>
              </p:cNvPr>
              <p:cNvSpPr/>
              <p:nvPr/>
            </p:nvSpPr>
            <p:spPr>
              <a:xfrm flipH="1">
                <a:off x="394555" y="1276025"/>
                <a:ext cx="414809" cy="121087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/>
                  </a:gs>
                  <a:gs pos="98000">
                    <a:schemeClr val="accent2"/>
                  </a:gs>
                </a:gsLst>
                <a:lin ang="2700000" scaled="1"/>
                <a:tileRect/>
              </a:gradFill>
              <a:ln w="12700">
                <a:solidFill>
                  <a:srgbClr val="FFFFFF"/>
                </a:solidFill>
              </a:ln>
              <a:effectLst>
                <a:outerShdw blurRad="50800" dist="38100" dir="2700000" algn="tl" rotWithShape="0">
                  <a:schemeClr val="bg1">
                    <a:lumMod val="65000"/>
                    <a:alpha val="40000"/>
                  </a:schemeClr>
                </a:outerShdw>
              </a:effectLst>
            </p:spPr>
            <p:txBody>
              <a:bodyPr wrap="square" lIns="36000" tIns="36000" rIns="36000" bIns="36000" rtlCol="0" anchor="ctr" anchorCtr="0">
                <a:noAutofit/>
              </a:bodyPr>
              <a:lstStyle/>
              <a:p>
                <a:pPr algn="ctr" defTabSz="457200"/>
                <a:r>
                  <a:rPr lang="en-US" b="1" kern="0" dirty="0">
                    <a:solidFill>
                      <a:schemeClr val="bg1"/>
                    </a:solidFill>
                    <a:effectLst>
                      <a:innerShdw blurRad="63500" dist="50800" dir="13500000">
                        <a:prstClr val="black">
                          <a:alpha val="50000"/>
                        </a:prstClr>
                      </a:innerShdw>
                    </a:effectLst>
                    <a:latin typeface="+mj-lt"/>
                  </a:rPr>
                  <a:t>07</a:t>
                </a:r>
              </a:p>
            </p:txBody>
          </p:sp>
        </p:grpSp>
        <p:sp>
          <p:nvSpPr>
            <p:cNvPr id="153" name="Rectangle 152">
              <a:extLst>
                <a:ext uri="{FF2B5EF4-FFF2-40B4-BE49-F238E27FC236}">
                  <a16:creationId xmlns:a16="http://schemas.microsoft.com/office/drawing/2014/main" id="{4ECAD5CA-1E49-FEFF-E150-E73CA6620197}"/>
                </a:ext>
              </a:extLst>
            </p:cNvPr>
            <p:cNvSpPr/>
            <p:nvPr/>
          </p:nvSpPr>
          <p:spPr>
            <a:xfrm>
              <a:off x="966723" y="1728126"/>
              <a:ext cx="6402024" cy="742464"/>
            </a:xfrm>
            <a:prstGeom prst="rect">
              <a:avLst/>
            </a:prstGeom>
          </p:spPr>
          <p:txBody>
            <a:bodyPr wrap="square" anchor="ctr" anchorCtr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dirty="0"/>
                <a:t>South Africa’s healthcare issues are experienced worldwide</a:t>
              </a:r>
            </a:p>
          </p:txBody>
        </p:sp>
      </p:grpSp>
      <p:grpSp>
        <p:nvGrpSpPr>
          <p:cNvPr id="156" name="Group 155">
            <a:extLst>
              <a:ext uri="{FF2B5EF4-FFF2-40B4-BE49-F238E27FC236}">
                <a16:creationId xmlns:a16="http://schemas.microsoft.com/office/drawing/2014/main" id="{98DC58A5-BFD1-82CF-DBCA-B0F0CBFEC6ED}"/>
              </a:ext>
            </a:extLst>
          </p:cNvPr>
          <p:cNvGrpSpPr/>
          <p:nvPr/>
        </p:nvGrpSpPr>
        <p:grpSpPr>
          <a:xfrm>
            <a:off x="388938" y="5754512"/>
            <a:ext cx="11402889" cy="590726"/>
            <a:chOff x="394555" y="1276023"/>
            <a:chExt cx="11402889" cy="1583374"/>
          </a:xfrm>
        </p:grpSpPr>
        <p:grpSp>
          <p:nvGrpSpPr>
            <p:cNvPr id="157" name="Group 156">
              <a:extLst>
                <a:ext uri="{FF2B5EF4-FFF2-40B4-BE49-F238E27FC236}">
                  <a16:creationId xmlns:a16="http://schemas.microsoft.com/office/drawing/2014/main" id="{BC8D28DE-16B3-AC14-2415-7490D90E8C73}"/>
                </a:ext>
              </a:extLst>
            </p:cNvPr>
            <p:cNvGrpSpPr/>
            <p:nvPr/>
          </p:nvGrpSpPr>
          <p:grpSpPr>
            <a:xfrm>
              <a:off x="394555" y="1276023"/>
              <a:ext cx="11402889" cy="1583374"/>
              <a:chOff x="394555" y="1276023"/>
              <a:chExt cx="11402889" cy="1210881"/>
            </a:xfrm>
          </p:grpSpPr>
          <p:sp>
            <p:nvSpPr>
              <p:cNvPr id="159" name="Rounded Rectangle 11">
                <a:extLst>
                  <a:ext uri="{FF2B5EF4-FFF2-40B4-BE49-F238E27FC236}">
                    <a16:creationId xmlns:a16="http://schemas.microsoft.com/office/drawing/2014/main" id="{623B82A6-7C26-5DB6-ED20-CF1F0F738DDC}"/>
                  </a:ext>
                </a:extLst>
              </p:cNvPr>
              <p:cNvSpPr/>
              <p:nvPr/>
            </p:nvSpPr>
            <p:spPr>
              <a:xfrm rot="5400000" flipH="1">
                <a:off x="5748708" y="-3563114"/>
                <a:ext cx="1209599" cy="10887873"/>
              </a:xfrm>
              <a:prstGeom prst="round2SameRect">
                <a:avLst>
                  <a:gd name="adj1" fmla="val 0"/>
                  <a:gd name="adj2" fmla="val 0"/>
                </a:avLst>
              </a:prstGeom>
              <a:gradFill>
                <a:gsLst>
                  <a:gs pos="0">
                    <a:srgbClr val="FFFFFF"/>
                  </a:gs>
                  <a:gs pos="100000">
                    <a:srgbClr val="FFFFFF">
                      <a:lumMod val="95000"/>
                    </a:srgbClr>
                  </a:gs>
                </a:gsLst>
                <a:lin ang="5400000" scaled="1"/>
              </a:gradFill>
              <a:ln w="12700">
                <a:solidFill>
                  <a:srgbClr val="FFFFFF"/>
                </a:solidFill>
              </a:ln>
              <a:effectLst>
                <a:outerShdw blurRad="50800" dist="38100" dir="2700000" algn="tl" rotWithShape="0">
                  <a:schemeClr val="bg1">
                    <a:lumMod val="65000"/>
                    <a:alpha val="40000"/>
                  </a:schemeClr>
                </a:outerShdw>
              </a:effectLst>
            </p:spPr>
            <p:txBody>
              <a:bodyPr wrap="square" lIns="36000" tIns="36000" rIns="36000" bIns="36000" rtlCol="0" anchor="ctr" anchorCtr="0">
                <a:noAutofit/>
              </a:bodyPr>
              <a:lstStyle/>
              <a:p>
                <a:pPr algn="ctr" defTabSz="457200"/>
                <a:endParaRPr lang="en-US" sz="1600" b="1" kern="0">
                  <a:solidFill>
                    <a:srgbClr val="333333"/>
                  </a:solidFill>
                  <a:latin typeface="+mj-lt"/>
                </a:endParaRPr>
              </a:p>
            </p:txBody>
          </p:sp>
          <p:sp>
            <p:nvSpPr>
              <p:cNvPr id="160" name="Rounded Rectangle 11">
                <a:extLst>
                  <a:ext uri="{FF2B5EF4-FFF2-40B4-BE49-F238E27FC236}">
                    <a16:creationId xmlns:a16="http://schemas.microsoft.com/office/drawing/2014/main" id="{41E19D0B-CF80-80A4-F0EE-80F793B40D1D}"/>
                  </a:ext>
                </a:extLst>
              </p:cNvPr>
              <p:cNvSpPr/>
              <p:nvPr/>
            </p:nvSpPr>
            <p:spPr>
              <a:xfrm flipH="1">
                <a:off x="394555" y="1276025"/>
                <a:ext cx="414809" cy="121087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/>
                  </a:gs>
                  <a:gs pos="98000">
                    <a:schemeClr val="accent2"/>
                  </a:gs>
                </a:gsLst>
                <a:lin ang="2700000" scaled="1"/>
                <a:tileRect/>
              </a:gradFill>
              <a:ln w="12700">
                <a:solidFill>
                  <a:srgbClr val="FFFFFF"/>
                </a:solidFill>
              </a:ln>
              <a:effectLst>
                <a:outerShdw blurRad="50800" dist="38100" dir="2700000" algn="tl" rotWithShape="0">
                  <a:schemeClr val="bg1">
                    <a:lumMod val="65000"/>
                    <a:alpha val="40000"/>
                  </a:schemeClr>
                </a:outerShdw>
              </a:effectLst>
            </p:spPr>
            <p:txBody>
              <a:bodyPr wrap="square" lIns="36000" tIns="36000" rIns="36000" bIns="36000" rtlCol="0" anchor="ctr" anchorCtr="0">
                <a:noAutofit/>
              </a:bodyPr>
              <a:lstStyle/>
              <a:p>
                <a:pPr algn="ctr" defTabSz="457200"/>
                <a:r>
                  <a:rPr lang="en-US" b="1" kern="0" dirty="0">
                    <a:solidFill>
                      <a:schemeClr val="bg1"/>
                    </a:solidFill>
                    <a:effectLst>
                      <a:innerShdw blurRad="63500" dist="50800" dir="13500000">
                        <a:prstClr val="black">
                          <a:alpha val="50000"/>
                        </a:prstClr>
                      </a:innerShdw>
                    </a:effectLst>
                    <a:latin typeface="+mj-lt"/>
                  </a:rPr>
                  <a:t>08</a:t>
                </a:r>
              </a:p>
            </p:txBody>
          </p:sp>
        </p:grpSp>
        <p:sp>
          <p:nvSpPr>
            <p:cNvPr id="158" name="Rectangle 157">
              <a:extLst>
                <a:ext uri="{FF2B5EF4-FFF2-40B4-BE49-F238E27FC236}">
                  <a16:creationId xmlns:a16="http://schemas.microsoft.com/office/drawing/2014/main" id="{6ED7D5A7-A2ED-C113-E689-491F5D18FA33}"/>
                </a:ext>
              </a:extLst>
            </p:cNvPr>
            <p:cNvSpPr/>
            <p:nvPr/>
          </p:nvSpPr>
          <p:spPr>
            <a:xfrm>
              <a:off x="966723" y="1728126"/>
              <a:ext cx="6402024" cy="742464"/>
            </a:xfrm>
            <a:prstGeom prst="rect">
              <a:avLst/>
            </a:prstGeom>
          </p:spPr>
          <p:txBody>
            <a:bodyPr wrap="square" anchor="ctr" anchorCtr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dirty="0"/>
                <a:t>Discovery is committed to building a better healthcare system for all South Africans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936" y="388938"/>
            <a:ext cx="11417302" cy="342584"/>
          </a:xfrm>
        </p:spPr>
        <p:txBody>
          <a:bodyPr>
            <a:normAutofit/>
          </a:bodyPr>
          <a:lstStyle/>
          <a:p>
            <a:r>
              <a:rPr lang="en-ZA" dirty="0">
                <a:sym typeface="Avenir LT Std 35 Light"/>
              </a:rPr>
              <a:t>Summary </a:t>
            </a:r>
            <a:endParaRPr lang="en-ZA" dirty="0"/>
          </a:p>
        </p:txBody>
      </p:sp>
      <p:pic>
        <p:nvPicPr>
          <p:cNvPr id="54" name="Picture 53" descr="1101030609_400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9526332" y="966259"/>
            <a:ext cx="383720" cy="505455"/>
          </a:xfrm>
          <a:prstGeom prst="rect">
            <a:avLst/>
          </a:prstGeom>
          <a:noFill/>
        </p:spPr>
      </p:pic>
      <p:pic>
        <p:nvPicPr>
          <p:cNvPr id="55" name="Picture 54" descr="1101980713_400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9825204" y="1014570"/>
            <a:ext cx="383720" cy="505455"/>
          </a:xfrm>
          <a:prstGeom prst="rect">
            <a:avLst/>
          </a:prstGeom>
          <a:noFill/>
        </p:spPr>
      </p:pic>
      <p:pic>
        <p:nvPicPr>
          <p:cNvPr id="56" name="Picture 7" descr="1101990830_400"/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10141896" y="962179"/>
            <a:ext cx="399837" cy="526887"/>
          </a:xfrm>
          <a:prstGeom prst="rect">
            <a:avLst/>
          </a:prstGeom>
          <a:noFill/>
        </p:spPr>
      </p:pic>
      <p:pic>
        <p:nvPicPr>
          <p:cNvPr id="94" name="Picture 10" descr="Enthusiastic People www.redforts.com"/>
          <p:cNvPicPr>
            <a:picLocks noChangeAspect="1" noChangeArrowheads="1"/>
          </p:cNvPicPr>
          <p:nvPr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8969803" y="3019688"/>
            <a:ext cx="511144" cy="542222"/>
          </a:xfrm>
          <a:prstGeom prst="roundRect">
            <a:avLst>
              <a:gd name="adj" fmla="val 16008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95" name="Picture 4" descr="http://t2.gstatic.com/images?q=tbn:ANd9GcS7Ebek77GHkw0yyHsE5Te2PKByyBtMJ07R-uC3y5eSZKZtg0vW"/>
          <p:cNvPicPr>
            <a:picLocks noChangeAspect="1" noChangeArrowheads="1"/>
          </p:cNvPicPr>
          <p:nvPr/>
        </p:nvPicPr>
        <p:blipFill>
          <a:blip r:embed="rId15" cstate="screen"/>
          <a:srcRect/>
          <a:stretch>
            <a:fillRect/>
          </a:stretch>
        </p:blipFill>
        <p:spPr bwMode="auto">
          <a:xfrm>
            <a:off x="9645740" y="3046065"/>
            <a:ext cx="489468" cy="489468"/>
          </a:xfrm>
          <a:prstGeom prst="roundRect">
            <a:avLst>
              <a:gd name="adj" fmla="val 13239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96" name="Picture 14" descr="http://www.marketmagnet.co.za/wp-content/uploads/2012/01/Rand-Pile.jpg"/>
          <p:cNvPicPr>
            <a:picLocks noChangeAspect="1" noChangeArrowheads="1"/>
          </p:cNvPicPr>
          <p:nvPr/>
        </p:nvPicPr>
        <p:blipFill>
          <a:blip r:embed="rId16" cstate="screen"/>
          <a:srcRect/>
          <a:stretch>
            <a:fillRect/>
          </a:stretch>
        </p:blipFill>
        <p:spPr bwMode="auto">
          <a:xfrm>
            <a:off x="10266180" y="3010847"/>
            <a:ext cx="447924" cy="559904"/>
          </a:xfrm>
          <a:prstGeom prst="roundRect">
            <a:avLst>
              <a:gd name="adj" fmla="val 13239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97" name="Picture 16" descr="http://us.cdn4.123rf.com/168nwm/voronin76/voronin761103/voronin76110300031/9035822-the-old-woman-spies-isolated-on-white-background.jpg"/>
          <p:cNvPicPr>
            <a:picLocks noChangeAspect="1" noChangeArrowheads="1"/>
          </p:cNvPicPr>
          <p:nvPr/>
        </p:nvPicPr>
        <p:blipFill>
          <a:blip r:embed="rId17" cstate="screen"/>
          <a:srcRect/>
          <a:stretch>
            <a:fillRect/>
          </a:stretch>
        </p:blipFill>
        <p:spPr bwMode="auto">
          <a:xfrm>
            <a:off x="10942162" y="3028853"/>
            <a:ext cx="523894" cy="523892"/>
          </a:xfrm>
          <a:prstGeom prst="roundRect">
            <a:avLst>
              <a:gd name="adj" fmla="val 13239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grpSp>
        <p:nvGrpSpPr>
          <p:cNvPr id="38" name="Group 15"/>
          <p:cNvGrpSpPr>
            <a:grpSpLocks/>
          </p:cNvGrpSpPr>
          <p:nvPr/>
        </p:nvGrpSpPr>
        <p:grpSpPr bwMode="auto">
          <a:xfrm>
            <a:off x="9706075" y="3668588"/>
            <a:ext cx="525940" cy="598588"/>
            <a:chOff x="1904186" y="914311"/>
            <a:chExt cx="5334666" cy="6211944"/>
          </a:xfrm>
        </p:grpSpPr>
        <p:sp>
          <p:nvSpPr>
            <p:cNvPr id="101" name="Trapezoid 3"/>
            <p:cNvSpPr/>
            <p:nvPr/>
          </p:nvSpPr>
          <p:spPr>
            <a:xfrm>
              <a:off x="3788353" y="1195099"/>
              <a:ext cx="1560100" cy="1434643"/>
            </a:xfrm>
            <a:prstGeom prst="trapezoid">
              <a:avLst>
                <a:gd name="adj" fmla="val 54345"/>
              </a:avLst>
            </a:prstGeom>
            <a:solidFill>
              <a:srgbClr val="004B8D"/>
            </a:solidFill>
            <a:ln w="12700" cap="flat" cmpd="sng" algn="ctr">
              <a:solidFill>
                <a:srgbClr val="FFFFFF"/>
              </a:solidFill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sp>
        <p:sp>
          <p:nvSpPr>
            <p:cNvPr id="102" name="Trapezoid 12"/>
            <p:cNvSpPr/>
            <p:nvPr/>
          </p:nvSpPr>
          <p:spPr>
            <a:xfrm>
              <a:off x="3316792" y="2678627"/>
              <a:ext cx="2501144" cy="865036"/>
            </a:xfrm>
            <a:prstGeom prst="trapezoid">
              <a:avLst>
                <a:gd name="adj" fmla="val 54345"/>
              </a:avLst>
            </a:prstGeom>
            <a:solidFill>
              <a:srgbClr val="004B8D">
                <a:lumMod val="60000"/>
                <a:lumOff val="40000"/>
              </a:srgbClr>
            </a:solidFill>
            <a:ln w="12700" cap="flat" cmpd="sng" algn="ctr">
              <a:solidFill>
                <a:srgbClr val="FFFFFF"/>
              </a:solidFill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sp>
        <p:sp>
          <p:nvSpPr>
            <p:cNvPr id="103" name="Trapezoid 13"/>
            <p:cNvSpPr/>
            <p:nvPr/>
          </p:nvSpPr>
          <p:spPr>
            <a:xfrm>
              <a:off x="2847308" y="3592548"/>
              <a:ext cx="3440112" cy="865036"/>
            </a:xfrm>
            <a:prstGeom prst="trapezoid">
              <a:avLst>
                <a:gd name="adj" fmla="val 54345"/>
              </a:avLst>
            </a:prstGeom>
            <a:solidFill>
              <a:srgbClr val="004B8D">
                <a:lumMod val="40000"/>
                <a:lumOff val="60000"/>
              </a:srgbClr>
            </a:solidFill>
            <a:ln w="12700" cap="flat" cmpd="sng" algn="ctr">
              <a:solidFill>
                <a:srgbClr val="FFFFFF"/>
              </a:solidFill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sp>
        <p:sp>
          <p:nvSpPr>
            <p:cNvPr id="104" name="Trapezoid 103"/>
            <p:cNvSpPr/>
            <p:nvPr/>
          </p:nvSpPr>
          <p:spPr>
            <a:xfrm>
              <a:off x="2377825" y="4508594"/>
              <a:ext cx="4381156" cy="865038"/>
            </a:xfrm>
            <a:prstGeom prst="trapezoid">
              <a:avLst>
                <a:gd name="adj" fmla="val 54345"/>
              </a:avLst>
            </a:prstGeom>
            <a:solidFill>
              <a:srgbClr val="004B8D">
                <a:lumMod val="20000"/>
                <a:lumOff val="80000"/>
              </a:srgbClr>
            </a:solidFill>
            <a:ln w="12700" cap="flat" cmpd="sng" algn="ctr">
              <a:solidFill>
                <a:srgbClr val="FFFFFF"/>
              </a:solidFill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sp>
        <p:sp>
          <p:nvSpPr>
            <p:cNvPr id="105" name="Trapezoid 104"/>
            <p:cNvSpPr/>
            <p:nvPr/>
          </p:nvSpPr>
          <p:spPr>
            <a:xfrm>
              <a:off x="1904186" y="5422515"/>
              <a:ext cx="5334666" cy="865038"/>
            </a:xfrm>
            <a:prstGeom prst="trapezoid">
              <a:avLst>
                <a:gd name="adj" fmla="val 54345"/>
              </a:avLst>
            </a:prstGeom>
            <a:solidFill>
              <a:srgbClr val="347FB0">
                <a:lumMod val="20000"/>
                <a:lumOff val="80000"/>
              </a:srgbClr>
            </a:solidFill>
            <a:ln w="12700" cap="flat" cmpd="sng" algn="ctr">
              <a:solidFill>
                <a:srgbClr val="FFFFFF"/>
              </a:solidFill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sp>
        <p:sp>
          <p:nvSpPr>
            <p:cNvPr id="106" name="Rectangle 8"/>
            <p:cNvSpPr/>
            <p:nvPr/>
          </p:nvSpPr>
          <p:spPr bwMode="auto">
            <a:xfrm>
              <a:off x="3861065" y="914311"/>
              <a:ext cx="1466622" cy="255519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0" rIns="0" anchor="ctr">
              <a:spAutoFit/>
            </a:bodyPr>
            <a:lstStyle/>
            <a:p>
              <a:pPr algn="ctr">
                <a:defRPr/>
              </a:pPr>
              <a:endParaRPr lang="en-US" sz="1000" kern="0" dirty="0">
                <a:solidFill>
                  <a:sysClr val="window" lastClr="FFFFFF"/>
                </a:solidFill>
                <a:latin typeface="Calibri" pitchFamily="34" charset="0"/>
                <a:ea typeface="ヒラギノ角ゴ Pro W3" pitchFamily="1" charset="-128"/>
                <a:cs typeface="Calibri" pitchFamily="34" charset="0"/>
              </a:endParaRPr>
            </a:p>
          </p:txBody>
        </p:sp>
        <p:sp>
          <p:nvSpPr>
            <p:cNvPr id="107" name="Rectangle 9"/>
            <p:cNvSpPr/>
            <p:nvPr/>
          </p:nvSpPr>
          <p:spPr bwMode="auto">
            <a:xfrm>
              <a:off x="3566073" y="1847356"/>
              <a:ext cx="2079438" cy="255519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 lIns="0" rIns="0" anchor="ctr">
              <a:spAutoFit/>
            </a:bodyPr>
            <a:lstStyle/>
            <a:p>
              <a:pPr algn="ctr">
                <a:defRPr/>
              </a:pPr>
              <a:endParaRPr lang="en-US" sz="1000" kern="0" dirty="0">
                <a:solidFill>
                  <a:sysClr val="window" lastClr="FFFFFF"/>
                </a:solidFill>
                <a:latin typeface="Calibri" pitchFamily="34" charset="0"/>
                <a:ea typeface="ＭＳ Ｐゴシック"/>
                <a:cs typeface="Calibri" pitchFamily="34" charset="0"/>
              </a:endParaRPr>
            </a:p>
          </p:txBody>
        </p:sp>
        <p:sp>
          <p:nvSpPr>
            <p:cNvPr id="108" name="Rectangle 10"/>
            <p:cNvSpPr/>
            <p:nvPr/>
          </p:nvSpPr>
          <p:spPr bwMode="auto">
            <a:xfrm>
              <a:off x="3237853" y="2772971"/>
              <a:ext cx="2667333" cy="255519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0" rIns="0" anchor="ctr">
              <a:spAutoFit/>
            </a:bodyPr>
            <a:lstStyle/>
            <a:p>
              <a:pPr algn="ctr">
                <a:defRPr/>
              </a:pPr>
              <a:endParaRPr lang="en-US" sz="1000" kern="0" dirty="0">
                <a:solidFill>
                  <a:sysClr val="windowText" lastClr="000000"/>
                </a:solidFill>
                <a:latin typeface="Calibri" pitchFamily="34" charset="0"/>
                <a:ea typeface="ＭＳ Ｐゴシック"/>
                <a:cs typeface="Calibri" pitchFamily="34" charset="0"/>
              </a:endParaRPr>
            </a:p>
          </p:txBody>
        </p:sp>
        <p:sp>
          <p:nvSpPr>
            <p:cNvPr id="109" name="Rectangle 11"/>
            <p:cNvSpPr/>
            <p:nvPr/>
          </p:nvSpPr>
          <p:spPr bwMode="auto">
            <a:xfrm>
              <a:off x="3237853" y="3678391"/>
              <a:ext cx="2667333" cy="255519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0" rIns="0" anchor="ctr">
              <a:spAutoFit/>
            </a:bodyPr>
            <a:lstStyle/>
            <a:p>
              <a:pPr algn="ctr">
                <a:defRPr/>
              </a:pPr>
              <a:endParaRPr lang="en-US" sz="1000" kern="0" dirty="0">
                <a:solidFill>
                  <a:sysClr val="windowText" lastClr="000000"/>
                </a:solidFill>
                <a:latin typeface="Calibri" pitchFamily="34" charset="0"/>
                <a:ea typeface="ＭＳ Ｐゴシック"/>
                <a:cs typeface="Calibri" pitchFamily="34" charset="0"/>
              </a:endParaRPr>
            </a:p>
          </p:txBody>
        </p:sp>
        <p:sp>
          <p:nvSpPr>
            <p:cNvPr id="110" name="Rectangle 12"/>
            <p:cNvSpPr/>
            <p:nvPr/>
          </p:nvSpPr>
          <p:spPr bwMode="auto">
            <a:xfrm>
              <a:off x="3237853" y="4571057"/>
              <a:ext cx="2667333" cy="255519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0" rIns="0" anchor="ctr">
              <a:spAutoFit/>
            </a:bodyPr>
            <a:lstStyle/>
            <a:p>
              <a:pPr algn="ctr">
                <a:defRPr/>
              </a:pPr>
              <a:endParaRPr lang="en-US" sz="1000" kern="0" dirty="0">
                <a:solidFill>
                  <a:sysClr val="windowText" lastClr="000000"/>
                </a:solidFill>
                <a:latin typeface="Calibri" pitchFamily="34" charset="0"/>
                <a:ea typeface="ＭＳ Ｐゴシック"/>
                <a:cs typeface="Calibri" pitchFamily="34" charset="0"/>
              </a:endParaRPr>
            </a:p>
          </p:txBody>
        </p:sp>
      </p:grpSp>
      <p:pic>
        <p:nvPicPr>
          <p:cNvPr id="111" name="Picture 110"/>
          <p:cNvPicPr>
            <a:picLocks noChangeAspect="1"/>
          </p:cNvPicPr>
          <p:nvPr/>
        </p:nvPicPr>
        <p:blipFill>
          <a:blip r:embed="rId18" cstate="screen">
            <a:duotone>
              <a:prstClr val="black"/>
              <a:srgbClr val="CB6B57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531374">
            <a:off x="10381358" y="3889593"/>
            <a:ext cx="444613" cy="262726"/>
          </a:xfrm>
          <a:prstGeom prst="rect">
            <a:avLst/>
          </a:prstGeom>
        </p:spPr>
      </p:pic>
      <p:pic>
        <p:nvPicPr>
          <p:cNvPr id="112" name="Picture 111"/>
          <p:cNvPicPr>
            <a:picLocks noChangeAspect="1"/>
          </p:cNvPicPr>
          <p:nvPr/>
        </p:nvPicPr>
        <p:blipFill>
          <a:blip r:embed="rId18" cstate="screen">
            <a:duotone>
              <a:prstClr val="black"/>
              <a:srgbClr val="CB6B57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531374">
            <a:off x="10669391" y="3889593"/>
            <a:ext cx="444613" cy="262726"/>
          </a:xfrm>
          <a:prstGeom prst="rect">
            <a:avLst/>
          </a:prstGeom>
        </p:spPr>
      </p:pic>
      <p:pic>
        <p:nvPicPr>
          <p:cNvPr id="113" name="Picture 41" descr="hamburger"/>
          <p:cNvPicPr>
            <a:picLocks noChangeArrowheads="1"/>
          </p:cNvPicPr>
          <p:nvPr/>
        </p:nvPicPr>
        <p:blipFill>
          <a:blip r:embed="rId1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421924" y="4561078"/>
            <a:ext cx="469909" cy="275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4" name="Picture 41" descr="hamburger"/>
          <p:cNvPicPr>
            <a:picLocks noChangeArrowheads="1"/>
          </p:cNvPicPr>
          <p:nvPr/>
        </p:nvPicPr>
        <p:blipFill>
          <a:blip r:embed="rId1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069996" y="4561078"/>
            <a:ext cx="469909" cy="275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5" name="Picture 41" descr="hamburger"/>
          <p:cNvPicPr>
            <a:picLocks noChangeArrowheads="1"/>
          </p:cNvPicPr>
          <p:nvPr/>
        </p:nvPicPr>
        <p:blipFill>
          <a:blip r:embed="rId1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18068" y="4561078"/>
            <a:ext cx="469909" cy="275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9" name="Group 115"/>
          <p:cNvGrpSpPr/>
          <p:nvPr/>
        </p:nvGrpSpPr>
        <p:grpSpPr>
          <a:xfrm>
            <a:off x="8866243" y="5137816"/>
            <a:ext cx="1152128" cy="445884"/>
            <a:chOff x="827584" y="785632"/>
            <a:chExt cx="7488832" cy="2898244"/>
          </a:xfrm>
        </p:grpSpPr>
        <p:grpSp>
          <p:nvGrpSpPr>
            <p:cNvPr id="40" name="Group 19"/>
            <p:cNvGrpSpPr/>
            <p:nvPr/>
          </p:nvGrpSpPr>
          <p:grpSpPr>
            <a:xfrm>
              <a:off x="827584" y="785632"/>
              <a:ext cx="3456384" cy="2898244"/>
              <a:chOff x="827584" y="785632"/>
              <a:chExt cx="3456384" cy="2898244"/>
            </a:xfrm>
          </p:grpSpPr>
          <p:pic>
            <p:nvPicPr>
              <p:cNvPr id="123" name="Picture 7" descr="Photoxpress_4780825"/>
              <p:cNvPicPr>
                <a:picLocks noChangeAspect="1" noChangeArrowheads="1"/>
              </p:cNvPicPr>
              <p:nvPr>
                <p:custDataLst>
                  <p:tags r:id="rId7"/>
                </p:custDataLst>
              </p:nvPr>
            </p:nvPicPr>
            <p:blipFill>
              <a:blip r:embed="rId20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r="67535"/>
              <a:stretch>
                <a:fillRect/>
              </a:stretch>
            </p:blipFill>
            <p:spPr bwMode="auto">
              <a:xfrm>
                <a:off x="2282765" y="785632"/>
                <a:ext cx="561043" cy="927232"/>
              </a:xfrm>
              <a:prstGeom prst="rect">
                <a:avLst/>
              </a:prstGeom>
              <a:noFill/>
            </p:spPr>
          </p:pic>
          <p:sp>
            <p:nvSpPr>
              <p:cNvPr id="124" name="Freeform 8"/>
              <p:cNvSpPr>
                <a:spLocks/>
              </p:cNvSpPr>
              <p:nvPr>
                <p:custDataLst>
                  <p:tags r:id="rId8"/>
                </p:custDataLst>
              </p:nvPr>
            </p:nvSpPr>
            <p:spPr bwMode="auto">
              <a:xfrm>
                <a:off x="827584" y="1307612"/>
                <a:ext cx="3456384" cy="2376264"/>
              </a:xfrm>
              <a:custGeom>
                <a:avLst/>
                <a:gdLst/>
                <a:ahLst/>
                <a:cxnLst>
                  <a:cxn ang="0">
                    <a:pos x="937" y="5"/>
                  </a:cxn>
                  <a:cxn ang="0">
                    <a:pos x="0" y="5"/>
                  </a:cxn>
                  <a:cxn ang="0">
                    <a:pos x="0" y="2578"/>
                  </a:cxn>
                  <a:cxn ang="0">
                    <a:pos x="2314" y="2578"/>
                  </a:cxn>
                  <a:cxn ang="0">
                    <a:pos x="2314" y="0"/>
                  </a:cxn>
                  <a:cxn ang="0">
                    <a:pos x="1335" y="0"/>
                  </a:cxn>
                </a:cxnLst>
                <a:rect l="0" t="0" r="r" b="b"/>
                <a:pathLst>
                  <a:path w="2314" h="2578">
                    <a:moveTo>
                      <a:pt x="937" y="5"/>
                    </a:moveTo>
                    <a:lnTo>
                      <a:pt x="0" y="5"/>
                    </a:lnTo>
                    <a:lnTo>
                      <a:pt x="0" y="2578"/>
                    </a:lnTo>
                    <a:lnTo>
                      <a:pt x="2314" y="2578"/>
                    </a:lnTo>
                    <a:lnTo>
                      <a:pt x="2314" y="0"/>
                    </a:lnTo>
                    <a:lnTo>
                      <a:pt x="1335" y="0"/>
                    </a:lnTo>
                  </a:path>
                </a:pathLst>
              </a:custGeom>
              <a:noFill/>
              <a:ln w="12700" cmpd="sng">
                <a:solidFill>
                  <a:srgbClr val="DDDDDD"/>
                </a:solidFill>
                <a:round/>
                <a:headEnd/>
                <a:tailEnd/>
              </a:ln>
              <a:effectLst>
                <a:prstShdw prst="shdw17" dist="17961" dir="2700000">
                  <a:srgbClr val="DDDDDD">
                    <a:gamma/>
                    <a:shade val="60000"/>
                    <a:invGamma/>
                  </a:srgbClr>
                </a:prstShdw>
              </a:effectLst>
            </p:spPr>
            <p:txBody>
              <a:bodyPr/>
              <a:lstStyle/>
              <a:p>
                <a:pPr>
                  <a:defRPr/>
                </a:pPr>
                <a:endParaRPr lang="en-ZA" kern="0">
                  <a:solidFill>
                    <a:sysClr val="windowText" lastClr="000000"/>
                  </a:solidFill>
                </a:endParaRPr>
              </a:p>
            </p:txBody>
          </p:sp>
        </p:grpSp>
        <p:pic>
          <p:nvPicPr>
            <p:cNvPr id="118" name="Picture 1"/>
            <p:cNvPicPr>
              <a:picLocks noChangeAspect="1" noChangeArrowheads="1"/>
            </p:cNvPicPr>
            <p:nvPr/>
          </p:nvPicPr>
          <p:blipFill>
            <a:blip r:embed="rId21" cstate="screen"/>
            <a:srcRect/>
            <a:stretch>
              <a:fillRect/>
            </a:stretch>
          </p:blipFill>
          <p:spPr bwMode="auto">
            <a:xfrm>
              <a:off x="1043608" y="1556791"/>
              <a:ext cx="2952328" cy="201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9" name="Picture 2"/>
            <p:cNvPicPr>
              <a:picLocks noChangeAspect="1" noChangeArrowheads="1"/>
            </p:cNvPicPr>
            <p:nvPr/>
          </p:nvPicPr>
          <p:blipFill>
            <a:blip r:embed="rId22" cstate="screen"/>
            <a:srcRect/>
            <a:stretch>
              <a:fillRect/>
            </a:stretch>
          </p:blipFill>
          <p:spPr bwMode="auto">
            <a:xfrm>
              <a:off x="5004048" y="1556792"/>
              <a:ext cx="3164882" cy="19442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41" name="Group 20"/>
            <p:cNvGrpSpPr/>
            <p:nvPr/>
          </p:nvGrpSpPr>
          <p:grpSpPr>
            <a:xfrm>
              <a:off x="4860032" y="785632"/>
              <a:ext cx="3456384" cy="2898244"/>
              <a:chOff x="827584" y="785632"/>
              <a:chExt cx="3456384" cy="2898244"/>
            </a:xfrm>
          </p:grpSpPr>
          <p:pic>
            <p:nvPicPr>
              <p:cNvPr id="121" name="Picture 7" descr="Photoxpress_4780825"/>
              <p:cNvPicPr>
                <a:picLocks noChangeAspect="1" noChangeArrowheads="1"/>
              </p:cNvPicPr>
              <p:nvPr>
                <p:custDataLst>
                  <p:tags r:id="rId5"/>
                </p:custDataLst>
              </p:nvPr>
            </p:nvPicPr>
            <p:blipFill>
              <a:blip r:embed="rId20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r="67535"/>
              <a:stretch>
                <a:fillRect/>
              </a:stretch>
            </p:blipFill>
            <p:spPr bwMode="auto">
              <a:xfrm>
                <a:off x="2282765" y="785632"/>
                <a:ext cx="561043" cy="927232"/>
              </a:xfrm>
              <a:prstGeom prst="rect">
                <a:avLst/>
              </a:prstGeom>
              <a:noFill/>
            </p:spPr>
          </p:pic>
          <p:sp>
            <p:nvSpPr>
              <p:cNvPr id="122" name="Freeform 8"/>
              <p:cNvSpPr>
                <a:spLocks/>
              </p:cNvSpPr>
              <p:nvPr>
                <p:custDataLst>
                  <p:tags r:id="rId6"/>
                </p:custDataLst>
              </p:nvPr>
            </p:nvSpPr>
            <p:spPr bwMode="auto">
              <a:xfrm>
                <a:off x="827584" y="1307612"/>
                <a:ext cx="3456384" cy="2376264"/>
              </a:xfrm>
              <a:custGeom>
                <a:avLst/>
                <a:gdLst/>
                <a:ahLst/>
                <a:cxnLst>
                  <a:cxn ang="0">
                    <a:pos x="937" y="5"/>
                  </a:cxn>
                  <a:cxn ang="0">
                    <a:pos x="0" y="5"/>
                  </a:cxn>
                  <a:cxn ang="0">
                    <a:pos x="0" y="2578"/>
                  </a:cxn>
                  <a:cxn ang="0">
                    <a:pos x="2314" y="2578"/>
                  </a:cxn>
                  <a:cxn ang="0">
                    <a:pos x="2314" y="0"/>
                  </a:cxn>
                  <a:cxn ang="0">
                    <a:pos x="1335" y="0"/>
                  </a:cxn>
                </a:cxnLst>
                <a:rect l="0" t="0" r="r" b="b"/>
                <a:pathLst>
                  <a:path w="2314" h="2578">
                    <a:moveTo>
                      <a:pt x="937" y="5"/>
                    </a:moveTo>
                    <a:lnTo>
                      <a:pt x="0" y="5"/>
                    </a:lnTo>
                    <a:lnTo>
                      <a:pt x="0" y="2578"/>
                    </a:lnTo>
                    <a:lnTo>
                      <a:pt x="2314" y="2578"/>
                    </a:lnTo>
                    <a:lnTo>
                      <a:pt x="2314" y="0"/>
                    </a:lnTo>
                    <a:lnTo>
                      <a:pt x="1335" y="0"/>
                    </a:lnTo>
                  </a:path>
                </a:pathLst>
              </a:custGeom>
              <a:noFill/>
              <a:ln w="12700" cmpd="sng">
                <a:solidFill>
                  <a:srgbClr val="DDDDDD"/>
                </a:solidFill>
                <a:round/>
                <a:headEnd/>
                <a:tailEnd/>
              </a:ln>
              <a:effectLst>
                <a:prstShdw prst="shdw17" dist="17961" dir="2700000">
                  <a:srgbClr val="DDDDDD">
                    <a:gamma/>
                    <a:shade val="60000"/>
                    <a:invGamma/>
                  </a:srgbClr>
                </a:prstShdw>
              </a:effectLst>
            </p:spPr>
            <p:txBody>
              <a:bodyPr/>
              <a:lstStyle/>
              <a:p>
                <a:pPr>
                  <a:defRPr/>
                </a:pPr>
                <a:endParaRPr lang="en-ZA" kern="0">
                  <a:solidFill>
                    <a:sysClr val="windowText" lastClr="000000"/>
                  </a:solidFill>
                </a:endParaRPr>
              </a:p>
            </p:txBody>
          </p:sp>
        </p:grpSp>
      </p:grpSp>
      <p:grpSp>
        <p:nvGrpSpPr>
          <p:cNvPr id="42" name="Group 124"/>
          <p:cNvGrpSpPr/>
          <p:nvPr/>
        </p:nvGrpSpPr>
        <p:grpSpPr>
          <a:xfrm>
            <a:off x="10139810" y="5098353"/>
            <a:ext cx="1302441" cy="504056"/>
            <a:chOff x="827584" y="3627100"/>
            <a:chExt cx="7488832" cy="2898244"/>
          </a:xfrm>
        </p:grpSpPr>
        <p:pic>
          <p:nvPicPr>
            <p:cNvPr id="126" name="Picture 3"/>
            <p:cNvPicPr>
              <a:picLocks noChangeAspect="1" noChangeArrowheads="1"/>
            </p:cNvPicPr>
            <p:nvPr/>
          </p:nvPicPr>
          <p:blipFill>
            <a:blip r:embed="rId23" cstate="screen"/>
            <a:srcRect/>
            <a:stretch>
              <a:fillRect/>
            </a:stretch>
          </p:blipFill>
          <p:spPr bwMode="auto">
            <a:xfrm>
              <a:off x="5004048" y="4348976"/>
              <a:ext cx="3168352" cy="2104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7" name="Picture 4"/>
            <p:cNvPicPr>
              <a:picLocks noChangeAspect="1" noChangeArrowheads="1"/>
            </p:cNvPicPr>
            <p:nvPr/>
          </p:nvPicPr>
          <p:blipFill>
            <a:blip r:embed="rId24" cstate="screen"/>
            <a:srcRect/>
            <a:stretch>
              <a:fillRect/>
            </a:stretch>
          </p:blipFill>
          <p:spPr bwMode="auto">
            <a:xfrm>
              <a:off x="1074838" y="4248384"/>
              <a:ext cx="3065114" cy="2160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44" name="Group 23"/>
            <p:cNvGrpSpPr/>
            <p:nvPr/>
          </p:nvGrpSpPr>
          <p:grpSpPr>
            <a:xfrm>
              <a:off x="827584" y="3627100"/>
              <a:ext cx="3456384" cy="2898244"/>
              <a:chOff x="827584" y="785632"/>
              <a:chExt cx="3456384" cy="2898244"/>
            </a:xfrm>
          </p:grpSpPr>
          <p:pic>
            <p:nvPicPr>
              <p:cNvPr id="132" name="Picture 7" descr="Photoxpress_4780825"/>
              <p:cNvPicPr>
                <a:picLocks noChangeAspect="1" noChangeArrowheads="1"/>
              </p:cNvPicPr>
              <p:nvPr>
                <p:custDataLst>
                  <p:tags r:id="rId3"/>
                </p:custDataLst>
              </p:nvPr>
            </p:nvPicPr>
            <p:blipFill>
              <a:blip r:embed="rId20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r="67535"/>
              <a:stretch>
                <a:fillRect/>
              </a:stretch>
            </p:blipFill>
            <p:spPr bwMode="auto">
              <a:xfrm>
                <a:off x="2282765" y="785632"/>
                <a:ext cx="561043" cy="927232"/>
              </a:xfrm>
              <a:prstGeom prst="rect">
                <a:avLst/>
              </a:prstGeom>
              <a:noFill/>
            </p:spPr>
          </p:pic>
          <p:sp>
            <p:nvSpPr>
              <p:cNvPr id="133" name="Freeform 8"/>
              <p:cNvSpPr>
                <a:spLocks/>
              </p:cNvSpPr>
              <p:nvPr>
                <p:custDataLst>
                  <p:tags r:id="rId4"/>
                </p:custDataLst>
              </p:nvPr>
            </p:nvSpPr>
            <p:spPr bwMode="auto">
              <a:xfrm>
                <a:off x="827584" y="1307612"/>
                <a:ext cx="3456384" cy="2376264"/>
              </a:xfrm>
              <a:custGeom>
                <a:avLst/>
                <a:gdLst/>
                <a:ahLst/>
                <a:cxnLst>
                  <a:cxn ang="0">
                    <a:pos x="937" y="5"/>
                  </a:cxn>
                  <a:cxn ang="0">
                    <a:pos x="0" y="5"/>
                  </a:cxn>
                  <a:cxn ang="0">
                    <a:pos x="0" y="2578"/>
                  </a:cxn>
                  <a:cxn ang="0">
                    <a:pos x="2314" y="2578"/>
                  </a:cxn>
                  <a:cxn ang="0">
                    <a:pos x="2314" y="0"/>
                  </a:cxn>
                  <a:cxn ang="0">
                    <a:pos x="1335" y="0"/>
                  </a:cxn>
                </a:cxnLst>
                <a:rect l="0" t="0" r="r" b="b"/>
                <a:pathLst>
                  <a:path w="2314" h="2578">
                    <a:moveTo>
                      <a:pt x="937" y="5"/>
                    </a:moveTo>
                    <a:lnTo>
                      <a:pt x="0" y="5"/>
                    </a:lnTo>
                    <a:lnTo>
                      <a:pt x="0" y="2578"/>
                    </a:lnTo>
                    <a:lnTo>
                      <a:pt x="2314" y="2578"/>
                    </a:lnTo>
                    <a:lnTo>
                      <a:pt x="2314" y="0"/>
                    </a:lnTo>
                    <a:lnTo>
                      <a:pt x="1335" y="0"/>
                    </a:lnTo>
                  </a:path>
                </a:pathLst>
              </a:custGeom>
              <a:noFill/>
              <a:ln w="12700" cmpd="sng">
                <a:solidFill>
                  <a:srgbClr val="DDDDDD"/>
                </a:solidFill>
                <a:round/>
                <a:headEnd/>
                <a:tailEnd/>
              </a:ln>
              <a:effectLst>
                <a:prstShdw prst="shdw17" dist="17961" dir="2700000">
                  <a:srgbClr val="DDDDDD">
                    <a:gamma/>
                    <a:shade val="60000"/>
                    <a:invGamma/>
                  </a:srgbClr>
                </a:prstShdw>
              </a:effectLst>
            </p:spPr>
            <p:txBody>
              <a:bodyPr/>
              <a:lstStyle/>
              <a:p>
                <a:pPr>
                  <a:defRPr/>
                </a:pPr>
                <a:endParaRPr lang="en-ZA" kern="0">
                  <a:solidFill>
                    <a:sysClr val="windowText" lastClr="000000"/>
                  </a:solidFill>
                </a:endParaRPr>
              </a:p>
            </p:txBody>
          </p:sp>
        </p:grpSp>
        <p:grpSp>
          <p:nvGrpSpPr>
            <p:cNvPr id="47" name="Group 26"/>
            <p:cNvGrpSpPr/>
            <p:nvPr/>
          </p:nvGrpSpPr>
          <p:grpSpPr>
            <a:xfrm>
              <a:off x="4860032" y="3627100"/>
              <a:ext cx="3456384" cy="2898244"/>
              <a:chOff x="827584" y="785632"/>
              <a:chExt cx="3456384" cy="2898244"/>
            </a:xfrm>
          </p:grpSpPr>
          <p:pic>
            <p:nvPicPr>
              <p:cNvPr id="130" name="Picture 7" descr="Photoxpress_4780825"/>
              <p:cNvPicPr>
                <a:picLocks noChangeAspect="1" noChangeArrowheads="1"/>
              </p:cNvPicPr>
              <p:nvPr>
                <p:custDataLst>
                  <p:tags r:id="rId1"/>
                </p:custDataLst>
              </p:nvPr>
            </p:nvPicPr>
            <p:blipFill>
              <a:blip r:embed="rId20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r="67535"/>
              <a:stretch>
                <a:fillRect/>
              </a:stretch>
            </p:blipFill>
            <p:spPr bwMode="auto">
              <a:xfrm>
                <a:off x="2282765" y="785632"/>
                <a:ext cx="561043" cy="927232"/>
              </a:xfrm>
              <a:prstGeom prst="rect">
                <a:avLst/>
              </a:prstGeom>
              <a:noFill/>
            </p:spPr>
          </p:pic>
          <p:sp>
            <p:nvSpPr>
              <p:cNvPr id="131" name="Freeform 8"/>
              <p:cNvSpPr>
                <a:spLocks/>
              </p:cNvSpPr>
              <p:nvPr>
                <p:custDataLst>
                  <p:tags r:id="rId2"/>
                </p:custDataLst>
              </p:nvPr>
            </p:nvSpPr>
            <p:spPr bwMode="auto">
              <a:xfrm>
                <a:off x="827584" y="1307612"/>
                <a:ext cx="3456384" cy="2376264"/>
              </a:xfrm>
              <a:custGeom>
                <a:avLst/>
                <a:gdLst/>
                <a:ahLst/>
                <a:cxnLst>
                  <a:cxn ang="0">
                    <a:pos x="937" y="5"/>
                  </a:cxn>
                  <a:cxn ang="0">
                    <a:pos x="0" y="5"/>
                  </a:cxn>
                  <a:cxn ang="0">
                    <a:pos x="0" y="2578"/>
                  </a:cxn>
                  <a:cxn ang="0">
                    <a:pos x="2314" y="2578"/>
                  </a:cxn>
                  <a:cxn ang="0">
                    <a:pos x="2314" y="0"/>
                  </a:cxn>
                  <a:cxn ang="0">
                    <a:pos x="1335" y="0"/>
                  </a:cxn>
                </a:cxnLst>
                <a:rect l="0" t="0" r="r" b="b"/>
                <a:pathLst>
                  <a:path w="2314" h="2578">
                    <a:moveTo>
                      <a:pt x="937" y="5"/>
                    </a:moveTo>
                    <a:lnTo>
                      <a:pt x="0" y="5"/>
                    </a:lnTo>
                    <a:lnTo>
                      <a:pt x="0" y="2578"/>
                    </a:lnTo>
                    <a:lnTo>
                      <a:pt x="2314" y="2578"/>
                    </a:lnTo>
                    <a:lnTo>
                      <a:pt x="2314" y="0"/>
                    </a:lnTo>
                    <a:lnTo>
                      <a:pt x="1335" y="0"/>
                    </a:lnTo>
                  </a:path>
                </a:pathLst>
              </a:custGeom>
              <a:noFill/>
              <a:ln w="12700" cmpd="sng">
                <a:solidFill>
                  <a:srgbClr val="DDDDDD"/>
                </a:solidFill>
                <a:round/>
                <a:headEnd/>
                <a:tailEnd/>
              </a:ln>
              <a:effectLst>
                <a:prstShdw prst="shdw17" dist="17961" dir="2700000">
                  <a:srgbClr val="DDDDDD">
                    <a:gamma/>
                    <a:shade val="60000"/>
                    <a:invGamma/>
                  </a:srgbClr>
                </a:prstShdw>
              </a:effectLst>
            </p:spPr>
            <p:txBody>
              <a:bodyPr/>
              <a:lstStyle/>
              <a:p>
                <a:pPr>
                  <a:defRPr/>
                </a:pPr>
                <a:endParaRPr lang="en-ZA" kern="0">
                  <a:solidFill>
                    <a:sysClr val="windowText" lastClr="000000"/>
                  </a:solidFill>
                </a:endParaRPr>
              </a:p>
            </p:txBody>
          </p:sp>
        </p:grpSp>
      </p:grpSp>
      <p:pic>
        <p:nvPicPr>
          <p:cNvPr id="134" name="Picture 133" descr="HealthID.png"/>
          <p:cNvPicPr>
            <a:picLocks noChangeAspect="1"/>
          </p:cNvPicPr>
          <p:nvPr/>
        </p:nvPicPr>
        <p:blipFill>
          <a:blip r:embed="rId2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6375" y="5799134"/>
            <a:ext cx="520080" cy="52008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36" name="Picture 2" descr="W:\2010\2010 Health Launch\004 Launch track\Images from Global\Page 1\DiscoveryMed Xpress.png"/>
          <p:cNvPicPr>
            <a:picLocks noChangeAspect="1" noChangeArrowheads="1"/>
          </p:cNvPicPr>
          <p:nvPr/>
        </p:nvPicPr>
        <p:blipFill>
          <a:blip r:embed="rId26" cstate="screen"/>
          <a:srcRect/>
          <a:stretch>
            <a:fillRect/>
          </a:stretch>
        </p:blipFill>
        <p:spPr bwMode="auto">
          <a:xfrm>
            <a:off x="9173519" y="6002238"/>
            <a:ext cx="936104" cy="207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7" name="Picture 2" descr="Yellow capsules of the medicine Gleevec, symbolizing ammunition to fight the war against Cancer">
            <a:hlinkClick r:id="rId27" tooltip="Yellow capsules of the medicine Gleevec, symbolizing ammunition to fight the war against Cancer"/>
          </p:cNvPr>
          <p:cNvPicPr>
            <a:picLocks noChangeAspect="1" noChangeArrowheads="1"/>
          </p:cNvPicPr>
          <p:nvPr/>
        </p:nvPicPr>
        <p:blipFill>
          <a:blip r:embed="rId28" cstate="screen"/>
          <a:srcRect/>
          <a:stretch>
            <a:fillRect/>
          </a:stretch>
        </p:blipFill>
        <p:spPr bwMode="auto">
          <a:xfrm>
            <a:off x="10372901" y="5790188"/>
            <a:ext cx="464632" cy="616799"/>
          </a:xfrm>
          <a:prstGeom prst="rect">
            <a:avLst/>
          </a:prstGeom>
          <a:noFill/>
        </p:spPr>
      </p:pic>
      <p:pic>
        <p:nvPicPr>
          <p:cNvPr id="138" name="Picture 137"/>
          <p:cNvPicPr>
            <a:picLocks noChangeAspect="1"/>
          </p:cNvPicPr>
          <p:nvPr/>
        </p:nvPicPr>
        <p:blipFill>
          <a:blip r:embed="rId29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7740" y="5797987"/>
            <a:ext cx="476589" cy="476589"/>
          </a:xfrm>
          <a:prstGeom prst="rect">
            <a:avLst/>
          </a:prstGeom>
        </p:spPr>
      </p:pic>
      <p:pic>
        <p:nvPicPr>
          <p:cNvPr id="162" name="Picture 10" descr="http://www.omnimedicalsearch.com/conditions-diseases/images/kidney-diagram1.jpg">
            <a:extLst>
              <a:ext uri="{FF2B5EF4-FFF2-40B4-BE49-F238E27FC236}">
                <a16:creationId xmlns:a16="http://schemas.microsoft.com/office/drawing/2014/main" id="{EB931775-0107-BBFC-E674-681D6ADD6C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0" cstate="print"/>
          <a:srcRect/>
          <a:stretch>
            <a:fillRect/>
          </a:stretch>
        </p:blipFill>
        <p:spPr bwMode="auto">
          <a:xfrm>
            <a:off x="10742682" y="944864"/>
            <a:ext cx="440963" cy="587951"/>
          </a:xfrm>
          <a:prstGeom prst="rect">
            <a:avLst/>
          </a:prstGeom>
          <a:noFill/>
        </p:spPr>
      </p:pic>
      <p:grpSp>
        <p:nvGrpSpPr>
          <p:cNvPr id="218" name="Group 217">
            <a:extLst>
              <a:ext uri="{FF2B5EF4-FFF2-40B4-BE49-F238E27FC236}">
                <a16:creationId xmlns:a16="http://schemas.microsoft.com/office/drawing/2014/main" id="{70B9D5CD-B66D-2E7A-1582-B0B5E67D728A}"/>
              </a:ext>
            </a:extLst>
          </p:cNvPr>
          <p:cNvGrpSpPr/>
          <p:nvPr/>
        </p:nvGrpSpPr>
        <p:grpSpPr>
          <a:xfrm>
            <a:off x="9125570" y="1614012"/>
            <a:ext cx="2373756" cy="600332"/>
            <a:chOff x="9328770" y="1614012"/>
            <a:chExt cx="2373756" cy="600332"/>
          </a:xfrm>
        </p:grpSpPr>
        <p:sp>
          <p:nvSpPr>
            <p:cNvPr id="197" name="Freeform: Shape 196">
              <a:extLst>
                <a:ext uri="{FF2B5EF4-FFF2-40B4-BE49-F238E27FC236}">
                  <a16:creationId xmlns:a16="http://schemas.microsoft.com/office/drawing/2014/main" id="{B62580D8-A820-F305-279B-F0754B6D51A9}"/>
                </a:ext>
              </a:extLst>
            </p:cNvPr>
            <p:cNvSpPr/>
            <p:nvPr/>
          </p:nvSpPr>
          <p:spPr>
            <a:xfrm flipV="1">
              <a:off x="9776126" y="2127418"/>
              <a:ext cx="1396800" cy="18000"/>
            </a:xfrm>
            <a:custGeom>
              <a:avLst/>
              <a:gdLst>
                <a:gd name="connsiteX0" fmla="*/ 0 w 8819606"/>
                <a:gd name="connsiteY0" fmla="*/ 0 h 251712"/>
                <a:gd name="connsiteX1" fmla="*/ 0 w 8819606"/>
                <a:gd name="connsiteY1" fmla="*/ 251713 h 251712"/>
                <a:gd name="connsiteX2" fmla="*/ 8819606 w 8819606"/>
                <a:gd name="connsiteY2" fmla="*/ 251713 h 251712"/>
                <a:gd name="connsiteX3" fmla="*/ 8819606 w 8819606"/>
                <a:gd name="connsiteY3" fmla="*/ 0 h 251712"/>
                <a:gd name="connsiteX4" fmla="*/ 0 w 8819606"/>
                <a:gd name="connsiteY4" fmla="*/ 0 h 251712"/>
                <a:gd name="connsiteX5" fmla="*/ 0 w 8819606"/>
                <a:gd name="connsiteY5" fmla="*/ 0 h 25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819606" h="251712">
                  <a:moveTo>
                    <a:pt x="0" y="0"/>
                  </a:moveTo>
                  <a:lnTo>
                    <a:pt x="0" y="251713"/>
                  </a:lnTo>
                  <a:lnTo>
                    <a:pt x="8819606" y="251713"/>
                  </a:lnTo>
                  <a:lnTo>
                    <a:pt x="881960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5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ZA"/>
            </a:p>
          </p:txBody>
        </p:sp>
        <p:sp>
          <p:nvSpPr>
            <p:cNvPr id="198" name="Freeform: Shape 197">
              <a:extLst>
                <a:ext uri="{FF2B5EF4-FFF2-40B4-BE49-F238E27FC236}">
                  <a16:creationId xmlns:a16="http://schemas.microsoft.com/office/drawing/2014/main" id="{90A24A89-C39B-26A6-A5D9-EF523CDFF9A3}"/>
                </a:ext>
              </a:extLst>
            </p:cNvPr>
            <p:cNvSpPr/>
            <p:nvPr/>
          </p:nvSpPr>
          <p:spPr>
            <a:xfrm>
              <a:off x="9776127" y="1962491"/>
              <a:ext cx="15304" cy="164928"/>
            </a:xfrm>
            <a:custGeom>
              <a:avLst/>
              <a:gdLst>
                <a:gd name="connsiteX0" fmla="*/ 251713 w 251712"/>
                <a:gd name="connsiteY0" fmla="*/ 0 h 1945237"/>
                <a:gd name="connsiteX1" fmla="*/ 0 w 251712"/>
                <a:gd name="connsiteY1" fmla="*/ 0 h 1945237"/>
                <a:gd name="connsiteX2" fmla="*/ 0 w 251712"/>
                <a:gd name="connsiteY2" fmla="*/ 1945238 h 1945237"/>
                <a:gd name="connsiteX3" fmla="*/ 251713 w 251712"/>
                <a:gd name="connsiteY3" fmla="*/ 1945238 h 1945237"/>
                <a:gd name="connsiteX4" fmla="*/ 251713 w 251712"/>
                <a:gd name="connsiteY4" fmla="*/ 0 h 1945237"/>
                <a:gd name="connsiteX5" fmla="*/ 251713 w 251712"/>
                <a:gd name="connsiteY5" fmla="*/ 0 h 1945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1712" h="1945237">
                  <a:moveTo>
                    <a:pt x="251713" y="0"/>
                  </a:moveTo>
                  <a:lnTo>
                    <a:pt x="0" y="0"/>
                  </a:lnTo>
                  <a:lnTo>
                    <a:pt x="0" y="1945238"/>
                  </a:lnTo>
                  <a:lnTo>
                    <a:pt x="251713" y="1945238"/>
                  </a:lnTo>
                  <a:lnTo>
                    <a:pt x="251713" y="0"/>
                  </a:lnTo>
                  <a:lnTo>
                    <a:pt x="251713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5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ZA"/>
            </a:p>
          </p:txBody>
        </p:sp>
        <p:sp>
          <p:nvSpPr>
            <p:cNvPr id="199" name="Freeform: Shape 198">
              <a:extLst>
                <a:ext uri="{FF2B5EF4-FFF2-40B4-BE49-F238E27FC236}">
                  <a16:creationId xmlns:a16="http://schemas.microsoft.com/office/drawing/2014/main" id="{69E4CD20-A586-9090-0039-4E069A334DB2}"/>
                </a:ext>
              </a:extLst>
            </p:cNvPr>
            <p:cNvSpPr/>
            <p:nvPr/>
          </p:nvSpPr>
          <p:spPr>
            <a:xfrm>
              <a:off x="11162778" y="1962491"/>
              <a:ext cx="15304" cy="164928"/>
            </a:xfrm>
            <a:custGeom>
              <a:avLst/>
              <a:gdLst>
                <a:gd name="connsiteX0" fmla="*/ 251712 w 251712"/>
                <a:gd name="connsiteY0" fmla="*/ 0 h 1945237"/>
                <a:gd name="connsiteX1" fmla="*/ 0 w 251712"/>
                <a:gd name="connsiteY1" fmla="*/ 0 h 1945237"/>
                <a:gd name="connsiteX2" fmla="*/ 0 w 251712"/>
                <a:gd name="connsiteY2" fmla="*/ 1945238 h 1945237"/>
                <a:gd name="connsiteX3" fmla="*/ 251712 w 251712"/>
                <a:gd name="connsiteY3" fmla="*/ 1945238 h 1945237"/>
                <a:gd name="connsiteX4" fmla="*/ 251712 w 251712"/>
                <a:gd name="connsiteY4" fmla="*/ 0 h 1945237"/>
                <a:gd name="connsiteX5" fmla="*/ 251712 w 251712"/>
                <a:gd name="connsiteY5" fmla="*/ 0 h 1945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1712" h="1945237">
                  <a:moveTo>
                    <a:pt x="251712" y="0"/>
                  </a:moveTo>
                  <a:lnTo>
                    <a:pt x="0" y="0"/>
                  </a:lnTo>
                  <a:lnTo>
                    <a:pt x="0" y="1945238"/>
                  </a:lnTo>
                  <a:lnTo>
                    <a:pt x="251712" y="1945238"/>
                  </a:lnTo>
                  <a:lnTo>
                    <a:pt x="251712" y="0"/>
                  </a:lnTo>
                  <a:lnTo>
                    <a:pt x="251712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5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ZA"/>
            </a:p>
          </p:txBody>
        </p:sp>
        <p:grpSp>
          <p:nvGrpSpPr>
            <p:cNvPr id="200" name="Group 199">
              <a:extLst>
                <a:ext uri="{FF2B5EF4-FFF2-40B4-BE49-F238E27FC236}">
                  <a16:creationId xmlns:a16="http://schemas.microsoft.com/office/drawing/2014/main" id="{1564200C-2D9F-FED1-E785-AB933D615E70}"/>
                </a:ext>
              </a:extLst>
            </p:cNvPr>
            <p:cNvGrpSpPr/>
            <p:nvPr/>
          </p:nvGrpSpPr>
          <p:grpSpPr>
            <a:xfrm>
              <a:off x="10513781" y="2123259"/>
              <a:ext cx="57143" cy="91085"/>
              <a:chOff x="5311511" y="5059055"/>
              <a:chExt cx="1572148" cy="2505998"/>
            </a:xfrm>
            <a:solidFill>
              <a:schemeClr val="bg1">
                <a:lumMod val="85000"/>
              </a:schemeClr>
            </a:solidFill>
          </p:grpSpPr>
          <p:sp>
            <p:nvSpPr>
              <p:cNvPr id="205" name="Freeform: Shape 204">
                <a:extLst>
                  <a:ext uri="{FF2B5EF4-FFF2-40B4-BE49-F238E27FC236}">
                    <a16:creationId xmlns:a16="http://schemas.microsoft.com/office/drawing/2014/main" id="{702BF32E-84B2-E1DA-4E59-B81617A3FA5B}"/>
                  </a:ext>
                </a:extLst>
              </p:cNvPr>
              <p:cNvSpPr/>
              <p:nvPr/>
            </p:nvSpPr>
            <p:spPr>
              <a:xfrm>
                <a:off x="5311511" y="5059055"/>
                <a:ext cx="1572148" cy="2505998"/>
              </a:xfrm>
              <a:custGeom>
                <a:avLst/>
                <a:gdLst>
                  <a:gd name="connsiteX0" fmla="*/ 1524088 w 1678833"/>
                  <a:gd name="connsiteY0" fmla="*/ 586228 h 2676054"/>
                  <a:gd name="connsiteX1" fmla="*/ 892873 w 1678833"/>
                  <a:gd name="connsiteY1" fmla="*/ 0 h 2676054"/>
                  <a:gd name="connsiteX2" fmla="*/ 754118 w 1678833"/>
                  <a:gd name="connsiteY2" fmla="*/ 0 h 2676054"/>
                  <a:gd name="connsiteX3" fmla="*/ 122271 w 1678833"/>
                  <a:gd name="connsiteY3" fmla="*/ 595823 h 2676054"/>
                  <a:gd name="connsiteX4" fmla="*/ 0 w 1678833"/>
                  <a:gd name="connsiteY4" fmla="*/ 2676055 h 2676054"/>
                  <a:gd name="connsiteX5" fmla="*/ 1678834 w 1678833"/>
                  <a:gd name="connsiteY5" fmla="*/ 2676055 h 2676054"/>
                  <a:gd name="connsiteX6" fmla="*/ 1524088 w 1678833"/>
                  <a:gd name="connsiteY6" fmla="*/ 586228 h 2676054"/>
                  <a:gd name="connsiteX7" fmla="*/ 1524088 w 1678833"/>
                  <a:gd name="connsiteY7" fmla="*/ 586228 h 26760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78833" h="2676054">
                    <a:moveTo>
                      <a:pt x="1524088" y="586228"/>
                    </a:moveTo>
                    <a:cubicBezTo>
                      <a:pt x="1499626" y="255684"/>
                      <a:pt x="1224296" y="0"/>
                      <a:pt x="892873" y="0"/>
                    </a:cubicBezTo>
                    <a:lnTo>
                      <a:pt x="754118" y="0"/>
                    </a:lnTo>
                    <a:cubicBezTo>
                      <a:pt x="418970" y="0"/>
                      <a:pt x="141918" y="261237"/>
                      <a:pt x="122271" y="595823"/>
                    </a:cubicBezTo>
                    <a:cubicBezTo>
                      <a:pt x="75914" y="1384384"/>
                      <a:pt x="0" y="2676055"/>
                      <a:pt x="0" y="2676055"/>
                    </a:cubicBezTo>
                    <a:lnTo>
                      <a:pt x="1678834" y="2676055"/>
                    </a:lnTo>
                    <a:cubicBezTo>
                      <a:pt x="1678834" y="2676055"/>
                      <a:pt x="1582430" y="1373841"/>
                      <a:pt x="1524088" y="586228"/>
                    </a:cubicBezTo>
                    <a:lnTo>
                      <a:pt x="1524088" y="586228"/>
                    </a:lnTo>
                    <a:close/>
                  </a:path>
                </a:pathLst>
              </a:custGeom>
              <a:grpFill/>
              <a:ln w="35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/>
              </a:p>
            </p:txBody>
          </p:sp>
          <p:sp>
            <p:nvSpPr>
              <p:cNvPr id="206" name="Freeform: Shape 205">
                <a:extLst>
                  <a:ext uri="{FF2B5EF4-FFF2-40B4-BE49-F238E27FC236}">
                    <a16:creationId xmlns:a16="http://schemas.microsoft.com/office/drawing/2014/main" id="{E49375BB-E32A-27D5-1EF0-78FE25779CF1}"/>
                  </a:ext>
                </a:extLst>
              </p:cNvPr>
              <p:cNvSpPr/>
              <p:nvPr/>
            </p:nvSpPr>
            <p:spPr>
              <a:xfrm>
                <a:off x="5774633" y="5314138"/>
                <a:ext cx="645904" cy="645914"/>
              </a:xfrm>
              <a:custGeom>
                <a:avLst/>
                <a:gdLst>
                  <a:gd name="connsiteX0" fmla="*/ 169858 w 339716"/>
                  <a:gd name="connsiteY0" fmla="*/ 0 h 339717"/>
                  <a:gd name="connsiteX1" fmla="*/ 339717 w 339716"/>
                  <a:gd name="connsiteY1" fmla="*/ 169859 h 339717"/>
                  <a:gd name="connsiteX2" fmla="*/ 169858 w 339716"/>
                  <a:gd name="connsiteY2" fmla="*/ 339717 h 339717"/>
                  <a:gd name="connsiteX3" fmla="*/ 0 w 339716"/>
                  <a:gd name="connsiteY3" fmla="*/ 169859 h 339717"/>
                  <a:gd name="connsiteX4" fmla="*/ 169858 w 339716"/>
                  <a:gd name="connsiteY4" fmla="*/ 0 h 339717"/>
                  <a:gd name="connsiteX5" fmla="*/ 169858 w 339716"/>
                  <a:gd name="connsiteY5" fmla="*/ 0 h 3397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39716" h="339717">
                    <a:moveTo>
                      <a:pt x="169858" y="0"/>
                    </a:moveTo>
                    <a:cubicBezTo>
                      <a:pt x="263592" y="0"/>
                      <a:pt x="339717" y="76125"/>
                      <a:pt x="339717" y="169859"/>
                    </a:cubicBezTo>
                    <a:cubicBezTo>
                      <a:pt x="339717" y="263592"/>
                      <a:pt x="263592" y="339717"/>
                      <a:pt x="169858" y="339717"/>
                    </a:cubicBezTo>
                    <a:cubicBezTo>
                      <a:pt x="76125" y="339717"/>
                      <a:pt x="0" y="263592"/>
                      <a:pt x="0" y="169859"/>
                    </a:cubicBezTo>
                    <a:cubicBezTo>
                      <a:pt x="0" y="76125"/>
                      <a:pt x="76125" y="0"/>
                      <a:pt x="169858" y="0"/>
                    </a:cubicBezTo>
                    <a:lnTo>
                      <a:pt x="169858" y="0"/>
                    </a:lnTo>
                    <a:close/>
                  </a:path>
                </a:pathLst>
              </a:custGeom>
              <a:solidFill>
                <a:schemeClr val="bg1"/>
              </a:solidFill>
              <a:ln w="35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ZA"/>
              </a:p>
            </p:txBody>
          </p:sp>
        </p:grpSp>
        <p:sp>
          <p:nvSpPr>
            <p:cNvPr id="201" name="Freeform: Shape 200">
              <a:extLst>
                <a:ext uri="{FF2B5EF4-FFF2-40B4-BE49-F238E27FC236}">
                  <a16:creationId xmlns:a16="http://schemas.microsoft.com/office/drawing/2014/main" id="{F436876B-965E-4127-868A-76C458B9E1B4}"/>
                </a:ext>
              </a:extLst>
            </p:cNvPr>
            <p:cNvSpPr/>
            <p:nvPr/>
          </p:nvSpPr>
          <p:spPr>
            <a:xfrm>
              <a:off x="9328770" y="1869665"/>
              <a:ext cx="997649" cy="136297"/>
            </a:xfrm>
            <a:custGeom>
              <a:avLst/>
              <a:gdLst>
                <a:gd name="connsiteX0" fmla="*/ 686703 w 3624174"/>
                <a:gd name="connsiteY0" fmla="*/ 708717 h 797309"/>
                <a:gd name="connsiteX1" fmla="*/ 10643 w 3624174"/>
                <a:gd name="connsiteY1" fmla="*/ 6 h 797309"/>
                <a:gd name="connsiteX2" fmla="*/ 3606949 w 3624174"/>
                <a:gd name="connsiteY2" fmla="*/ 6 h 797309"/>
                <a:gd name="connsiteX3" fmla="*/ 2930889 w 3624174"/>
                <a:gd name="connsiteY3" fmla="*/ 708717 h 797309"/>
                <a:gd name="connsiteX4" fmla="*/ 686703 w 3624174"/>
                <a:gd name="connsiteY4" fmla="*/ 708717 h 797309"/>
                <a:gd name="connsiteX5" fmla="*/ 686703 w 3624174"/>
                <a:gd name="connsiteY5" fmla="*/ 708717 h 797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624174" h="797309">
                  <a:moveTo>
                    <a:pt x="686703" y="708717"/>
                  </a:moveTo>
                  <a:cubicBezTo>
                    <a:pt x="369409" y="631748"/>
                    <a:pt x="-74480" y="-2278"/>
                    <a:pt x="10643" y="6"/>
                  </a:cubicBezTo>
                  <a:cubicBezTo>
                    <a:pt x="696333" y="18493"/>
                    <a:pt x="3094140" y="3310"/>
                    <a:pt x="3606949" y="6"/>
                  </a:cubicBezTo>
                  <a:cubicBezTo>
                    <a:pt x="3720399" y="-732"/>
                    <a:pt x="3248183" y="631713"/>
                    <a:pt x="2930889" y="708717"/>
                  </a:cubicBezTo>
                  <a:cubicBezTo>
                    <a:pt x="2444193" y="826841"/>
                    <a:pt x="1173399" y="826841"/>
                    <a:pt x="686703" y="708717"/>
                  </a:cubicBezTo>
                  <a:lnTo>
                    <a:pt x="686703" y="70871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5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ZA"/>
            </a:p>
          </p:txBody>
        </p:sp>
        <p:sp>
          <p:nvSpPr>
            <p:cNvPr id="203" name="Freeform: Shape 202">
              <a:extLst>
                <a:ext uri="{FF2B5EF4-FFF2-40B4-BE49-F238E27FC236}">
                  <a16:creationId xmlns:a16="http://schemas.microsoft.com/office/drawing/2014/main" id="{88A97051-EFF8-9A70-436D-1534A149C755}"/>
                </a:ext>
              </a:extLst>
            </p:cNvPr>
            <p:cNvSpPr/>
            <p:nvPr/>
          </p:nvSpPr>
          <p:spPr>
            <a:xfrm>
              <a:off x="10671606" y="1869665"/>
              <a:ext cx="997649" cy="136297"/>
            </a:xfrm>
            <a:custGeom>
              <a:avLst/>
              <a:gdLst>
                <a:gd name="connsiteX0" fmla="*/ 686702 w 3624173"/>
                <a:gd name="connsiteY0" fmla="*/ 708717 h 797309"/>
                <a:gd name="connsiteX1" fmla="*/ 10642 w 3624173"/>
                <a:gd name="connsiteY1" fmla="*/ 6 h 797309"/>
                <a:gd name="connsiteX2" fmla="*/ 3606948 w 3624173"/>
                <a:gd name="connsiteY2" fmla="*/ 6 h 797309"/>
                <a:gd name="connsiteX3" fmla="*/ 2930888 w 3624173"/>
                <a:gd name="connsiteY3" fmla="*/ 708717 h 797309"/>
                <a:gd name="connsiteX4" fmla="*/ 686702 w 3624173"/>
                <a:gd name="connsiteY4" fmla="*/ 708717 h 797309"/>
                <a:gd name="connsiteX5" fmla="*/ 686702 w 3624173"/>
                <a:gd name="connsiteY5" fmla="*/ 708717 h 797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624173" h="797309">
                  <a:moveTo>
                    <a:pt x="686702" y="708717"/>
                  </a:moveTo>
                  <a:cubicBezTo>
                    <a:pt x="369443" y="631713"/>
                    <a:pt x="-74481" y="-2278"/>
                    <a:pt x="10642" y="6"/>
                  </a:cubicBezTo>
                  <a:cubicBezTo>
                    <a:pt x="696332" y="18493"/>
                    <a:pt x="3094139" y="3310"/>
                    <a:pt x="3606948" y="6"/>
                  </a:cubicBezTo>
                  <a:cubicBezTo>
                    <a:pt x="3720397" y="-732"/>
                    <a:pt x="3248182" y="631713"/>
                    <a:pt x="2930888" y="708717"/>
                  </a:cubicBezTo>
                  <a:cubicBezTo>
                    <a:pt x="2444192" y="826841"/>
                    <a:pt x="1173398" y="826841"/>
                    <a:pt x="686702" y="708717"/>
                  </a:cubicBezTo>
                  <a:lnTo>
                    <a:pt x="686702" y="70871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5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ZA"/>
            </a:p>
          </p:txBody>
        </p:sp>
        <p:pic>
          <p:nvPicPr>
            <p:cNvPr id="207" name="Graphic 206">
              <a:extLst>
                <a:ext uri="{FF2B5EF4-FFF2-40B4-BE49-F238E27FC236}">
                  <a16:creationId xmlns:a16="http://schemas.microsoft.com/office/drawing/2014/main" id="{3EA6A348-FBA6-FDCB-AF68-B0D3EA42913E}"/>
                </a:ext>
              </a:extLst>
            </p:cNvPr>
            <p:cNvPicPr>
              <a:picLocks noChangeAspect="1"/>
            </p:cNvPicPr>
            <p:nvPr/>
          </p:nvPicPr>
          <p:blipFill>
            <a:blip r:embed="rId31">
              <a:extLst>
                <a:ext uri="{96DAC541-7B7A-43D3-8B79-37D633B846F1}">
                  <asvg:svgBlip xmlns:asvg="http://schemas.microsoft.com/office/drawing/2016/SVG/main" r:embed="rId32"/>
                </a:ext>
              </a:extLst>
            </a:blip>
            <a:stretch>
              <a:fillRect/>
            </a:stretch>
          </p:blipFill>
          <p:spPr>
            <a:xfrm>
              <a:off x="9649716" y="1614012"/>
              <a:ext cx="247104" cy="247104"/>
            </a:xfrm>
            <a:prstGeom prst="rect">
              <a:avLst/>
            </a:prstGeom>
          </p:spPr>
        </p:pic>
        <p:grpSp>
          <p:nvGrpSpPr>
            <p:cNvPr id="213" name="Group 212">
              <a:extLst>
                <a:ext uri="{FF2B5EF4-FFF2-40B4-BE49-F238E27FC236}">
                  <a16:creationId xmlns:a16="http://schemas.microsoft.com/office/drawing/2014/main" id="{133C8FE5-71CE-E85C-5154-2594ABBD62B7}"/>
                </a:ext>
              </a:extLst>
            </p:cNvPr>
            <p:cNvGrpSpPr/>
            <p:nvPr/>
          </p:nvGrpSpPr>
          <p:grpSpPr>
            <a:xfrm>
              <a:off x="10704877" y="1620482"/>
              <a:ext cx="997649" cy="247104"/>
              <a:chOff x="9453151" y="1768563"/>
              <a:chExt cx="1755937" cy="464770"/>
            </a:xfrm>
          </p:grpSpPr>
          <p:pic>
            <p:nvPicPr>
              <p:cNvPr id="208" name="Graphic 207">
                <a:extLst>
                  <a:ext uri="{FF2B5EF4-FFF2-40B4-BE49-F238E27FC236}">
                    <a16:creationId xmlns:a16="http://schemas.microsoft.com/office/drawing/2014/main" id="{35022697-1CC3-4CBD-0E82-AC547E3DB0F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3">
                <a:extLst>
                  <a:ext uri="{96DAC541-7B7A-43D3-8B79-37D633B846F1}">
                    <asvg:svgBlip xmlns:asvg="http://schemas.microsoft.com/office/drawing/2016/SVG/main" r:embed="rId34"/>
                  </a:ext>
                </a:extLst>
              </a:blip>
              <a:stretch>
                <a:fillRect/>
              </a:stretch>
            </p:blipFill>
            <p:spPr>
              <a:xfrm>
                <a:off x="9453151" y="1768563"/>
                <a:ext cx="464770" cy="464770"/>
              </a:xfrm>
              <a:prstGeom prst="rect">
                <a:avLst/>
              </a:prstGeom>
            </p:spPr>
          </p:pic>
          <p:pic>
            <p:nvPicPr>
              <p:cNvPr id="209" name="Graphic 208">
                <a:extLst>
                  <a:ext uri="{FF2B5EF4-FFF2-40B4-BE49-F238E27FC236}">
                    <a16:creationId xmlns:a16="http://schemas.microsoft.com/office/drawing/2014/main" id="{DE399A11-E9B0-BEC6-007E-EFCD65DE80B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5">
                <a:extLst>
                  <a:ext uri="{96DAC541-7B7A-43D3-8B79-37D633B846F1}">
                    <asvg:svgBlip xmlns:asvg="http://schemas.microsoft.com/office/drawing/2016/SVG/main" r:embed="rId36"/>
                  </a:ext>
                </a:extLst>
              </a:blip>
              <a:stretch>
                <a:fillRect/>
              </a:stretch>
            </p:blipFill>
            <p:spPr>
              <a:xfrm>
                <a:off x="10313929" y="1768563"/>
                <a:ext cx="464770" cy="464770"/>
              </a:xfrm>
              <a:prstGeom prst="rect">
                <a:avLst/>
              </a:prstGeom>
            </p:spPr>
          </p:pic>
          <p:pic>
            <p:nvPicPr>
              <p:cNvPr id="210" name="Graphic 209">
                <a:extLst>
                  <a:ext uri="{FF2B5EF4-FFF2-40B4-BE49-F238E27FC236}">
                    <a16:creationId xmlns:a16="http://schemas.microsoft.com/office/drawing/2014/main" id="{D4D9B69A-DC90-A7FB-5F9D-85163D9BFDD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7">
                <a:extLst>
                  <a:ext uri="{96DAC541-7B7A-43D3-8B79-37D633B846F1}">
                    <asvg:svgBlip xmlns:asvg="http://schemas.microsoft.com/office/drawing/2016/SVG/main" r:embed="rId38"/>
                  </a:ext>
                </a:extLst>
              </a:blip>
              <a:stretch>
                <a:fillRect/>
              </a:stretch>
            </p:blipFill>
            <p:spPr>
              <a:xfrm>
                <a:off x="9883540" y="1768563"/>
                <a:ext cx="464770" cy="464770"/>
              </a:xfrm>
              <a:prstGeom prst="rect">
                <a:avLst/>
              </a:prstGeom>
            </p:spPr>
          </p:pic>
          <p:pic>
            <p:nvPicPr>
              <p:cNvPr id="211" name="Graphic 210">
                <a:extLst>
                  <a:ext uri="{FF2B5EF4-FFF2-40B4-BE49-F238E27FC236}">
                    <a16:creationId xmlns:a16="http://schemas.microsoft.com/office/drawing/2014/main" id="{A984CBB0-0105-E3FD-21FD-100B0E89285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9">
                <a:extLst>
                  <a:ext uri="{96DAC541-7B7A-43D3-8B79-37D633B846F1}">
                    <asvg:svgBlip xmlns:asvg="http://schemas.microsoft.com/office/drawing/2016/SVG/main" r:embed="rId40"/>
                  </a:ext>
                </a:extLst>
              </a:blip>
              <a:stretch>
                <a:fillRect/>
              </a:stretch>
            </p:blipFill>
            <p:spPr>
              <a:xfrm>
                <a:off x="10744318" y="1768563"/>
                <a:ext cx="464770" cy="464770"/>
              </a:xfrm>
              <a:prstGeom prst="rect">
                <a:avLst/>
              </a:prstGeom>
            </p:spPr>
          </p:pic>
        </p:grpSp>
      </p:grpSp>
      <p:grpSp>
        <p:nvGrpSpPr>
          <p:cNvPr id="219" name="Group 218">
            <a:extLst>
              <a:ext uri="{FF2B5EF4-FFF2-40B4-BE49-F238E27FC236}">
                <a16:creationId xmlns:a16="http://schemas.microsoft.com/office/drawing/2014/main" id="{51AF6B58-1F8F-5B8E-8E9E-8629F7E60E2A}"/>
              </a:ext>
            </a:extLst>
          </p:cNvPr>
          <p:cNvGrpSpPr/>
          <p:nvPr/>
        </p:nvGrpSpPr>
        <p:grpSpPr>
          <a:xfrm>
            <a:off x="9653926" y="2279687"/>
            <a:ext cx="1365303" cy="687999"/>
            <a:chOff x="2849482" y="1352522"/>
            <a:chExt cx="6493036" cy="3271948"/>
          </a:xfrm>
        </p:grpSpPr>
        <p:sp>
          <p:nvSpPr>
            <p:cNvPr id="220" name="Freeform: Shape 219">
              <a:extLst>
                <a:ext uri="{FF2B5EF4-FFF2-40B4-BE49-F238E27FC236}">
                  <a16:creationId xmlns:a16="http://schemas.microsoft.com/office/drawing/2014/main" id="{8909BFE4-F40F-2AFF-7432-0DD38AC58B22}"/>
                </a:ext>
              </a:extLst>
            </p:cNvPr>
            <p:cNvSpPr/>
            <p:nvPr/>
          </p:nvSpPr>
          <p:spPr>
            <a:xfrm>
              <a:off x="3071958" y="1574999"/>
              <a:ext cx="1413476" cy="2826954"/>
            </a:xfrm>
            <a:custGeom>
              <a:avLst/>
              <a:gdLst>
                <a:gd name="connsiteX0" fmla="*/ 2653956 w 2653955"/>
                <a:gd name="connsiteY0" fmla="*/ 5307912 h 5307912"/>
                <a:gd name="connsiteX1" fmla="*/ 1620905 w 2653955"/>
                <a:gd name="connsiteY1" fmla="*/ 5099321 h 5307912"/>
                <a:gd name="connsiteX2" fmla="*/ 777332 w 2653955"/>
                <a:gd name="connsiteY2" fmla="*/ 4530580 h 5307912"/>
                <a:gd name="connsiteX3" fmla="*/ 208591 w 2653955"/>
                <a:gd name="connsiteY3" fmla="*/ 3687007 h 5307912"/>
                <a:gd name="connsiteX4" fmla="*/ 0 w 2653955"/>
                <a:gd name="connsiteY4" fmla="*/ 2653956 h 5307912"/>
                <a:gd name="connsiteX5" fmla="*/ 208591 w 2653955"/>
                <a:gd name="connsiteY5" fmla="*/ 1620906 h 5307912"/>
                <a:gd name="connsiteX6" fmla="*/ 777332 w 2653955"/>
                <a:gd name="connsiteY6" fmla="*/ 777332 h 5307912"/>
                <a:gd name="connsiteX7" fmla="*/ 1620905 w 2653955"/>
                <a:gd name="connsiteY7" fmla="*/ 208591 h 5307912"/>
                <a:gd name="connsiteX8" fmla="*/ 2653956 w 2653955"/>
                <a:gd name="connsiteY8" fmla="*/ 0 h 5307912"/>
                <a:gd name="connsiteX9" fmla="*/ 2653956 w 2653955"/>
                <a:gd name="connsiteY9" fmla="*/ 92862 h 5307912"/>
                <a:gd name="connsiteX10" fmla="*/ 92901 w 2653955"/>
                <a:gd name="connsiteY10" fmla="*/ 2653917 h 5307912"/>
                <a:gd name="connsiteX11" fmla="*/ 2653956 w 2653955"/>
                <a:gd name="connsiteY11" fmla="*/ 5214973 h 5307912"/>
                <a:gd name="connsiteX12" fmla="*/ 2653956 w 2653955"/>
                <a:gd name="connsiteY12" fmla="*/ 5307835 h 5307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653955" h="5307912">
                  <a:moveTo>
                    <a:pt x="2653956" y="5307912"/>
                  </a:moveTo>
                  <a:cubicBezTo>
                    <a:pt x="2295702" y="5307912"/>
                    <a:pt x="1948128" y="5237724"/>
                    <a:pt x="1620905" y="5099321"/>
                  </a:cubicBezTo>
                  <a:cubicBezTo>
                    <a:pt x="1304865" y="4965638"/>
                    <a:pt x="1021056" y="4774304"/>
                    <a:pt x="777332" y="4530580"/>
                  </a:cubicBezTo>
                  <a:cubicBezTo>
                    <a:pt x="533608" y="4286856"/>
                    <a:pt x="342274" y="4003047"/>
                    <a:pt x="208591" y="3687007"/>
                  </a:cubicBezTo>
                  <a:cubicBezTo>
                    <a:pt x="70188" y="3359784"/>
                    <a:pt x="0" y="3012210"/>
                    <a:pt x="0" y="2653956"/>
                  </a:cubicBezTo>
                  <a:cubicBezTo>
                    <a:pt x="0" y="2295703"/>
                    <a:pt x="70188" y="1948128"/>
                    <a:pt x="208591" y="1620906"/>
                  </a:cubicBezTo>
                  <a:cubicBezTo>
                    <a:pt x="342274" y="1304865"/>
                    <a:pt x="533608" y="1021056"/>
                    <a:pt x="777332" y="777332"/>
                  </a:cubicBezTo>
                  <a:cubicBezTo>
                    <a:pt x="1021056" y="533608"/>
                    <a:pt x="1304865" y="342274"/>
                    <a:pt x="1620905" y="208591"/>
                  </a:cubicBezTo>
                  <a:cubicBezTo>
                    <a:pt x="1948128" y="70188"/>
                    <a:pt x="2295702" y="0"/>
                    <a:pt x="2653956" y="0"/>
                  </a:cubicBezTo>
                  <a:lnTo>
                    <a:pt x="2653956" y="92862"/>
                  </a:lnTo>
                  <a:cubicBezTo>
                    <a:pt x="1241796" y="92862"/>
                    <a:pt x="92901" y="1241758"/>
                    <a:pt x="92901" y="2653917"/>
                  </a:cubicBezTo>
                  <a:cubicBezTo>
                    <a:pt x="92901" y="4066077"/>
                    <a:pt x="1241796" y="5214973"/>
                    <a:pt x="2653956" y="5214973"/>
                  </a:cubicBezTo>
                  <a:lnTo>
                    <a:pt x="2653956" y="5307835"/>
                  </a:lnTo>
                  <a:close/>
                </a:path>
              </a:pathLst>
            </a:custGeom>
            <a:solidFill>
              <a:schemeClr val="accent1"/>
            </a:solidFill>
            <a:ln w="3869" cap="flat">
              <a:noFill/>
              <a:prstDash val="solid"/>
              <a:miter/>
            </a:ln>
          </p:spPr>
          <p:txBody>
            <a:bodyPr lIns="0" rIns="0" rtlCol="0" anchor="ctr"/>
            <a:lstStyle/>
            <a:p>
              <a:endParaRPr lang="en-ZA" sz="600"/>
            </a:p>
          </p:txBody>
        </p:sp>
        <p:sp>
          <p:nvSpPr>
            <p:cNvPr id="221" name="Freeform: Shape 220">
              <a:extLst>
                <a:ext uri="{FF2B5EF4-FFF2-40B4-BE49-F238E27FC236}">
                  <a16:creationId xmlns:a16="http://schemas.microsoft.com/office/drawing/2014/main" id="{1143B465-CAC2-E2A8-0382-EE37F68F5112}"/>
                </a:ext>
              </a:extLst>
            </p:cNvPr>
            <p:cNvSpPr/>
            <p:nvPr/>
          </p:nvSpPr>
          <p:spPr>
            <a:xfrm>
              <a:off x="2849482" y="1352522"/>
              <a:ext cx="3271906" cy="3271948"/>
            </a:xfrm>
            <a:custGeom>
              <a:avLst/>
              <a:gdLst>
                <a:gd name="connsiteX0" fmla="*/ 3072841 w 6143359"/>
                <a:gd name="connsiteY0" fmla="*/ 6143438 h 6143437"/>
                <a:gd name="connsiteX1" fmla="*/ 2991083 w 6143359"/>
                <a:gd name="connsiteY1" fmla="*/ 6142354 h 6143437"/>
                <a:gd name="connsiteX2" fmla="*/ 899678 w 6143359"/>
                <a:gd name="connsiteY2" fmla="*/ 5243721 h 6143437"/>
                <a:gd name="connsiteX3" fmla="*/ 224919 w 6143359"/>
                <a:gd name="connsiteY3" fmla="*/ 4227541 h 6143437"/>
                <a:gd name="connsiteX4" fmla="*/ 0 w 6143359"/>
                <a:gd name="connsiteY4" fmla="*/ 3071719 h 6143437"/>
                <a:gd name="connsiteX5" fmla="*/ 224919 w 6143359"/>
                <a:gd name="connsiteY5" fmla="*/ 1915858 h 6143437"/>
                <a:gd name="connsiteX6" fmla="*/ 899678 w 6143359"/>
                <a:gd name="connsiteY6" fmla="*/ 899716 h 6143437"/>
                <a:gd name="connsiteX7" fmla="*/ 1915820 w 6143359"/>
                <a:gd name="connsiteY7" fmla="*/ 224958 h 6143437"/>
                <a:gd name="connsiteX8" fmla="*/ 3071680 w 6143359"/>
                <a:gd name="connsiteY8" fmla="*/ 0 h 6143437"/>
                <a:gd name="connsiteX9" fmla="*/ 4227540 w 6143359"/>
                <a:gd name="connsiteY9" fmla="*/ 224919 h 6143437"/>
                <a:gd name="connsiteX10" fmla="*/ 5243682 w 6143359"/>
                <a:gd name="connsiteY10" fmla="*/ 899678 h 6143437"/>
                <a:gd name="connsiteX11" fmla="*/ 6142083 w 6143359"/>
                <a:gd name="connsiteY11" fmla="*/ 2982417 h 6143437"/>
                <a:gd name="connsiteX12" fmla="*/ 6143360 w 6143359"/>
                <a:gd name="connsiteY12" fmla="*/ 3071719 h 6143437"/>
                <a:gd name="connsiteX13" fmla="*/ 6142083 w 6143359"/>
                <a:gd name="connsiteY13" fmla="*/ 3161021 h 6143437"/>
                <a:gd name="connsiteX14" fmla="*/ 6049260 w 6143359"/>
                <a:gd name="connsiteY14" fmla="*/ 3158313 h 6143437"/>
                <a:gd name="connsiteX15" fmla="*/ 6050537 w 6143359"/>
                <a:gd name="connsiteY15" fmla="*/ 3071719 h 6143437"/>
                <a:gd name="connsiteX16" fmla="*/ 6049260 w 6143359"/>
                <a:gd name="connsiteY16" fmla="*/ 2985125 h 6143437"/>
                <a:gd name="connsiteX17" fmla="*/ 5178021 w 6143359"/>
                <a:gd name="connsiteY17" fmla="*/ 965377 h 6143437"/>
                <a:gd name="connsiteX18" fmla="*/ 965300 w 6143359"/>
                <a:gd name="connsiteY18" fmla="*/ 965377 h 6143437"/>
                <a:gd name="connsiteX19" fmla="*/ 92862 w 6143359"/>
                <a:gd name="connsiteY19" fmla="*/ 3071719 h 6143437"/>
                <a:gd name="connsiteX20" fmla="*/ 965339 w 6143359"/>
                <a:gd name="connsiteY20" fmla="*/ 5178099 h 6143437"/>
                <a:gd name="connsiteX21" fmla="*/ 3073034 w 6143359"/>
                <a:gd name="connsiteY21" fmla="*/ 6050769 h 6143437"/>
                <a:gd name="connsiteX22" fmla="*/ 5056256 w 6143359"/>
                <a:gd name="connsiteY22" fmla="*/ 5293325 h 6143437"/>
                <a:gd name="connsiteX23" fmla="*/ 5118164 w 6143359"/>
                <a:gd name="connsiteY23" fmla="*/ 5362507 h 6143437"/>
                <a:gd name="connsiteX24" fmla="*/ 4113049 w 6143359"/>
                <a:gd name="connsiteY24" fmla="*/ 5962241 h 6143437"/>
                <a:gd name="connsiteX25" fmla="*/ 3072802 w 6143359"/>
                <a:gd name="connsiteY25" fmla="*/ 6143399 h 6143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43359" h="6143437">
                  <a:moveTo>
                    <a:pt x="3072841" y="6143438"/>
                  </a:moveTo>
                  <a:cubicBezTo>
                    <a:pt x="3045601" y="6143438"/>
                    <a:pt x="3018362" y="6143090"/>
                    <a:pt x="2991083" y="6142354"/>
                  </a:cubicBezTo>
                  <a:cubicBezTo>
                    <a:pt x="2201293" y="6121731"/>
                    <a:pt x="1458552" y="5802634"/>
                    <a:pt x="899678" y="5243721"/>
                  </a:cubicBezTo>
                  <a:cubicBezTo>
                    <a:pt x="606466" y="4950510"/>
                    <a:pt x="379457" y="4608584"/>
                    <a:pt x="224919" y="4227541"/>
                  </a:cubicBezTo>
                  <a:cubicBezTo>
                    <a:pt x="75682" y="3859536"/>
                    <a:pt x="0" y="3470638"/>
                    <a:pt x="0" y="3071719"/>
                  </a:cubicBezTo>
                  <a:cubicBezTo>
                    <a:pt x="0" y="2672799"/>
                    <a:pt x="75682" y="2283901"/>
                    <a:pt x="224919" y="1915858"/>
                  </a:cubicBezTo>
                  <a:cubicBezTo>
                    <a:pt x="379457" y="1534776"/>
                    <a:pt x="606466" y="1192889"/>
                    <a:pt x="899678" y="899716"/>
                  </a:cubicBezTo>
                  <a:cubicBezTo>
                    <a:pt x="1192889" y="606505"/>
                    <a:pt x="1534776" y="379496"/>
                    <a:pt x="1915820" y="224958"/>
                  </a:cubicBezTo>
                  <a:cubicBezTo>
                    <a:pt x="2283862" y="75682"/>
                    <a:pt x="2672761" y="0"/>
                    <a:pt x="3071680" y="0"/>
                  </a:cubicBezTo>
                  <a:cubicBezTo>
                    <a:pt x="3470599" y="0"/>
                    <a:pt x="3859497" y="75682"/>
                    <a:pt x="4227540" y="224919"/>
                  </a:cubicBezTo>
                  <a:cubicBezTo>
                    <a:pt x="4608623" y="379457"/>
                    <a:pt x="4950509" y="606466"/>
                    <a:pt x="5243682" y="899678"/>
                  </a:cubicBezTo>
                  <a:cubicBezTo>
                    <a:pt x="5800312" y="1456308"/>
                    <a:pt x="6119371" y="2195953"/>
                    <a:pt x="6142083" y="2982417"/>
                  </a:cubicBezTo>
                  <a:cubicBezTo>
                    <a:pt x="6142934" y="3012016"/>
                    <a:pt x="6143360" y="3042080"/>
                    <a:pt x="6143360" y="3071719"/>
                  </a:cubicBezTo>
                  <a:cubicBezTo>
                    <a:pt x="6143360" y="3101357"/>
                    <a:pt x="6142934" y="3131383"/>
                    <a:pt x="6142083" y="3161021"/>
                  </a:cubicBezTo>
                  <a:lnTo>
                    <a:pt x="6049260" y="3158313"/>
                  </a:lnTo>
                  <a:cubicBezTo>
                    <a:pt x="6050111" y="3129603"/>
                    <a:pt x="6050537" y="3100467"/>
                    <a:pt x="6050537" y="3071719"/>
                  </a:cubicBezTo>
                  <a:cubicBezTo>
                    <a:pt x="6050537" y="3042970"/>
                    <a:pt x="6050111" y="3013835"/>
                    <a:pt x="6049260" y="2985125"/>
                  </a:cubicBezTo>
                  <a:cubicBezTo>
                    <a:pt x="6027244" y="2222458"/>
                    <a:pt x="5717820" y="1505138"/>
                    <a:pt x="5178021" y="965377"/>
                  </a:cubicBezTo>
                  <a:cubicBezTo>
                    <a:pt x="4016589" y="-196094"/>
                    <a:pt x="2126771" y="-196055"/>
                    <a:pt x="965300" y="965377"/>
                  </a:cubicBezTo>
                  <a:cubicBezTo>
                    <a:pt x="402711" y="1527966"/>
                    <a:pt x="92862" y="2276008"/>
                    <a:pt x="92862" y="3071719"/>
                  </a:cubicBezTo>
                  <a:cubicBezTo>
                    <a:pt x="92862" y="3867430"/>
                    <a:pt x="402711" y="4615471"/>
                    <a:pt x="965339" y="5178099"/>
                  </a:cubicBezTo>
                  <a:cubicBezTo>
                    <a:pt x="1545378" y="5758138"/>
                    <a:pt x="2308664" y="6050769"/>
                    <a:pt x="3073034" y="6050769"/>
                  </a:cubicBezTo>
                  <a:cubicBezTo>
                    <a:pt x="3781300" y="6050769"/>
                    <a:pt x="4490417" y="5799694"/>
                    <a:pt x="5056256" y="5293325"/>
                  </a:cubicBezTo>
                  <a:lnTo>
                    <a:pt x="5118164" y="5362507"/>
                  </a:lnTo>
                  <a:cubicBezTo>
                    <a:pt x="4822708" y="5626893"/>
                    <a:pt x="4484536" y="5828674"/>
                    <a:pt x="4113049" y="5962241"/>
                  </a:cubicBezTo>
                  <a:cubicBezTo>
                    <a:pt x="3778359" y="6082574"/>
                    <a:pt x="3428811" y="6143399"/>
                    <a:pt x="3072802" y="6143399"/>
                  </a:cubicBezTo>
                  <a:close/>
                </a:path>
              </a:pathLst>
            </a:custGeom>
            <a:solidFill>
              <a:schemeClr val="accent1"/>
            </a:solidFill>
            <a:ln w="3869" cap="flat">
              <a:noFill/>
              <a:prstDash val="solid"/>
              <a:miter/>
            </a:ln>
          </p:spPr>
          <p:txBody>
            <a:bodyPr lIns="0" rIns="0" rtlCol="0" anchor="ctr"/>
            <a:lstStyle/>
            <a:p>
              <a:endParaRPr lang="en-ZA" sz="600"/>
            </a:p>
          </p:txBody>
        </p:sp>
        <p:sp>
          <p:nvSpPr>
            <p:cNvPr id="222" name="Freeform: Shape 221">
              <a:extLst>
                <a:ext uri="{FF2B5EF4-FFF2-40B4-BE49-F238E27FC236}">
                  <a16:creationId xmlns:a16="http://schemas.microsoft.com/office/drawing/2014/main" id="{CF35048E-0EC1-67A0-26DF-D5E0A61B80B0}"/>
                </a:ext>
              </a:extLst>
            </p:cNvPr>
            <p:cNvSpPr/>
            <p:nvPr/>
          </p:nvSpPr>
          <p:spPr>
            <a:xfrm>
              <a:off x="5511535" y="4016224"/>
              <a:ext cx="228782" cy="228783"/>
            </a:xfrm>
            <a:custGeom>
              <a:avLst/>
              <a:gdLst>
                <a:gd name="connsiteX0" fmla="*/ 214782 w 429563"/>
                <a:gd name="connsiteY0" fmla="*/ 429564 h 429564"/>
                <a:gd name="connsiteX1" fmla="*/ 0 w 429563"/>
                <a:gd name="connsiteY1" fmla="*/ 214782 h 429564"/>
                <a:gd name="connsiteX2" fmla="*/ 214782 w 429563"/>
                <a:gd name="connsiteY2" fmla="*/ 0 h 429564"/>
                <a:gd name="connsiteX3" fmla="*/ 429564 w 429563"/>
                <a:gd name="connsiteY3" fmla="*/ 214782 h 429564"/>
                <a:gd name="connsiteX4" fmla="*/ 214782 w 429563"/>
                <a:gd name="connsiteY4" fmla="*/ 429564 h 429564"/>
                <a:gd name="connsiteX5" fmla="*/ 214782 w 429563"/>
                <a:gd name="connsiteY5" fmla="*/ 92901 h 429564"/>
                <a:gd name="connsiteX6" fmla="*/ 92862 w 429563"/>
                <a:gd name="connsiteY6" fmla="*/ 214821 h 429564"/>
                <a:gd name="connsiteX7" fmla="*/ 214782 w 429563"/>
                <a:gd name="connsiteY7" fmla="*/ 336741 h 429564"/>
                <a:gd name="connsiteX8" fmla="*/ 336702 w 429563"/>
                <a:gd name="connsiteY8" fmla="*/ 214821 h 429564"/>
                <a:gd name="connsiteX9" fmla="*/ 214782 w 429563"/>
                <a:gd name="connsiteY9" fmla="*/ 92901 h 4295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9563" h="429564">
                  <a:moveTo>
                    <a:pt x="214782" y="429564"/>
                  </a:moveTo>
                  <a:cubicBezTo>
                    <a:pt x="96344" y="429564"/>
                    <a:pt x="0" y="333220"/>
                    <a:pt x="0" y="214782"/>
                  </a:cubicBezTo>
                  <a:cubicBezTo>
                    <a:pt x="0" y="96344"/>
                    <a:pt x="96344" y="0"/>
                    <a:pt x="214782" y="0"/>
                  </a:cubicBezTo>
                  <a:cubicBezTo>
                    <a:pt x="333220" y="0"/>
                    <a:pt x="429564" y="96344"/>
                    <a:pt x="429564" y="214782"/>
                  </a:cubicBezTo>
                  <a:cubicBezTo>
                    <a:pt x="429564" y="333220"/>
                    <a:pt x="333220" y="429564"/>
                    <a:pt x="214782" y="429564"/>
                  </a:cubicBezTo>
                  <a:close/>
                  <a:moveTo>
                    <a:pt x="214782" y="92901"/>
                  </a:moveTo>
                  <a:cubicBezTo>
                    <a:pt x="147573" y="92901"/>
                    <a:pt x="92862" y="147573"/>
                    <a:pt x="92862" y="214821"/>
                  </a:cubicBezTo>
                  <a:cubicBezTo>
                    <a:pt x="92862" y="282068"/>
                    <a:pt x="147534" y="336741"/>
                    <a:pt x="214782" y="336741"/>
                  </a:cubicBezTo>
                  <a:cubicBezTo>
                    <a:pt x="282029" y="336741"/>
                    <a:pt x="336702" y="282068"/>
                    <a:pt x="336702" y="214821"/>
                  </a:cubicBezTo>
                  <a:cubicBezTo>
                    <a:pt x="336702" y="147573"/>
                    <a:pt x="282029" y="92901"/>
                    <a:pt x="214782" y="92901"/>
                  </a:cubicBezTo>
                  <a:close/>
                </a:path>
              </a:pathLst>
            </a:custGeom>
            <a:solidFill>
              <a:schemeClr val="accent1"/>
            </a:solidFill>
            <a:ln w="3869" cap="flat">
              <a:noFill/>
              <a:prstDash val="solid"/>
              <a:miter/>
            </a:ln>
          </p:spPr>
          <p:txBody>
            <a:bodyPr lIns="0" rIns="0" rtlCol="0" anchor="ctr"/>
            <a:lstStyle/>
            <a:p>
              <a:endParaRPr lang="en-ZA" sz="600"/>
            </a:p>
          </p:txBody>
        </p:sp>
        <p:sp>
          <p:nvSpPr>
            <p:cNvPr id="223" name="Freeform: Shape 222">
              <a:extLst>
                <a:ext uri="{FF2B5EF4-FFF2-40B4-BE49-F238E27FC236}">
                  <a16:creationId xmlns:a16="http://schemas.microsoft.com/office/drawing/2014/main" id="{19423EAA-8307-66A7-26D6-02ADC557CE57}"/>
                </a:ext>
              </a:extLst>
            </p:cNvPr>
            <p:cNvSpPr/>
            <p:nvPr/>
          </p:nvSpPr>
          <p:spPr>
            <a:xfrm>
              <a:off x="7706565" y="1592700"/>
              <a:ext cx="1395775" cy="2791591"/>
            </a:xfrm>
            <a:custGeom>
              <a:avLst/>
              <a:gdLst>
                <a:gd name="connsiteX0" fmla="*/ 0 w 2620719"/>
                <a:gd name="connsiteY0" fmla="*/ 5241516 h 5241515"/>
                <a:gd name="connsiteX1" fmla="*/ 0 w 2620719"/>
                <a:gd name="connsiteY1" fmla="*/ 5148654 h 5241515"/>
                <a:gd name="connsiteX2" fmla="*/ 2527896 w 2620719"/>
                <a:gd name="connsiteY2" fmla="*/ 2620758 h 5241515"/>
                <a:gd name="connsiteX3" fmla="*/ 0 w 2620719"/>
                <a:gd name="connsiteY3" fmla="*/ 92862 h 5241515"/>
                <a:gd name="connsiteX4" fmla="*/ 0 w 2620719"/>
                <a:gd name="connsiteY4" fmla="*/ 0 h 5241515"/>
                <a:gd name="connsiteX5" fmla="*/ 1020128 w 2620719"/>
                <a:gd name="connsiteY5" fmla="*/ 205960 h 5241515"/>
                <a:gd name="connsiteX6" fmla="*/ 1853137 w 2620719"/>
                <a:gd name="connsiteY6" fmla="*/ 767581 h 5241515"/>
                <a:gd name="connsiteX7" fmla="*/ 2414759 w 2620719"/>
                <a:gd name="connsiteY7" fmla="*/ 1600592 h 5241515"/>
                <a:gd name="connsiteX8" fmla="*/ 2620719 w 2620719"/>
                <a:gd name="connsiteY8" fmla="*/ 2620719 h 5241515"/>
                <a:gd name="connsiteX9" fmla="*/ 2414759 w 2620719"/>
                <a:gd name="connsiteY9" fmla="*/ 3640847 h 5241515"/>
                <a:gd name="connsiteX10" fmla="*/ 1853137 w 2620719"/>
                <a:gd name="connsiteY10" fmla="*/ 4473857 h 5241515"/>
                <a:gd name="connsiteX11" fmla="*/ 1020128 w 2620719"/>
                <a:gd name="connsiteY11" fmla="*/ 5035478 h 5241515"/>
                <a:gd name="connsiteX12" fmla="*/ 0 w 2620719"/>
                <a:gd name="connsiteY12" fmla="*/ 5241438 h 5241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620719" h="5241515">
                  <a:moveTo>
                    <a:pt x="0" y="5241516"/>
                  </a:moveTo>
                  <a:lnTo>
                    <a:pt x="0" y="5148654"/>
                  </a:lnTo>
                  <a:cubicBezTo>
                    <a:pt x="1393897" y="5148654"/>
                    <a:pt x="2527896" y="4014655"/>
                    <a:pt x="2527896" y="2620758"/>
                  </a:cubicBezTo>
                  <a:cubicBezTo>
                    <a:pt x="2527896" y="1226861"/>
                    <a:pt x="1393897" y="92862"/>
                    <a:pt x="0" y="92862"/>
                  </a:cubicBezTo>
                  <a:lnTo>
                    <a:pt x="0" y="0"/>
                  </a:lnTo>
                  <a:cubicBezTo>
                    <a:pt x="353765" y="0"/>
                    <a:pt x="697007" y="69298"/>
                    <a:pt x="1020128" y="205960"/>
                  </a:cubicBezTo>
                  <a:cubicBezTo>
                    <a:pt x="1332221" y="337979"/>
                    <a:pt x="1612470" y="526914"/>
                    <a:pt x="1853137" y="767581"/>
                  </a:cubicBezTo>
                  <a:cubicBezTo>
                    <a:pt x="2093805" y="1008249"/>
                    <a:pt x="2282779" y="1288537"/>
                    <a:pt x="2414759" y="1600592"/>
                  </a:cubicBezTo>
                  <a:cubicBezTo>
                    <a:pt x="2551421" y="1923713"/>
                    <a:pt x="2620719" y="2266954"/>
                    <a:pt x="2620719" y="2620719"/>
                  </a:cubicBezTo>
                  <a:cubicBezTo>
                    <a:pt x="2620719" y="2974485"/>
                    <a:pt x="2551421" y="3317726"/>
                    <a:pt x="2414759" y="3640847"/>
                  </a:cubicBezTo>
                  <a:cubicBezTo>
                    <a:pt x="2282740" y="3952940"/>
                    <a:pt x="2093805" y="4233190"/>
                    <a:pt x="1853137" y="4473857"/>
                  </a:cubicBezTo>
                  <a:cubicBezTo>
                    <a:pt x="1612470" y="4714524"/>
                    <a:pt x="1332182" y="4903498"/>
                    <a:pt x="1020128" y="5035478"/>
                  </a:cubicBezTo>
                  <a:cubicBezTo>
                    <a:pt x="697007" y="5172140"/>
                    <a:pt x="353765" y="5241438"/>
                    <a:pt x="0" y="5241438"/>
                  </a:cubicBezTo>
                  <a:close/>
                </a:path>
              </a:pathLst>
            </a:custGeom>
            <a:solidFill>
              <a:schemeClr val="accent2"/>
            </a:solidFill>
            <a:ln w="3869" cap="flat">
              <a:noFill/>
              <a:prstDash val="solid"/>
              <a:miter/>
            </a:ln>
          </p:spPr>
          <p:txBody>
            <a:bodyPr lIns="0" rIns="0" rtlCol="0" anchor="ctr"/>
            <a:lstStyle/>
            <a:p>
              <a:endParaRPr lang="en-ZA" sz="600"/>
            </a:p>
          </p:txBody>
        </p:sp>
        <p:sp>
          <p:nvSpPr>
            <p:cNvPr id="224" name="Freeform: Shape 223">
              <a:extLst>
                <a:ext uri="{FF2B5EF4-FFF2-40B4-BE49-F238E27FC236}">
                  <a16:creationId xmlns:a16="http://schemas.microsoft.com/office/drawing/2014/main" id="{17ADD574-BB72-FE26-49AF-C637A37FB1B1}"/>
                </a:ext>
              </a:extLst>
            </p:cNvPr>
            <p:cNvSpPr/>
            <p:nvPr/>
          </p:nvSpPr>
          <p:spPr>
            <a:xfrm>
              <a:off x="6070612" y="1352616"/>
              <a:ext cx="3271906" cy="3271854"/>
            </a:xfrm>
            <a:custGeom>
              <a:avLst/>
              <a:gdLst>
                <a:gd name="connsiteX0" fmla="*/ 3071680 w 6143360"/>
                <a:gd name="connsiteY0" fmla="*/ 6143260 h 6143260"/>
                <a:gd name="connsiteX1" fmla="*/ 3071680 w 6143360"/>
                <a:gd name="connsiteY1" fmla="*/ 6143260 h 6143260"/>
                <a:gd name="connsiteX2" fmla="*/ 1915820 w 6143360"/>
                <a:gd name="connsiteY2" fmla="*/ 5918341 h 6143260"/>
                <a:gd name="connsiteX3" fmla="*/ 899678 w 6143360"/>
                <a:gd name="connsiteY3" fmla="*/ 5243583 h 6143260"/>
                <a:gd name="connsiteX4" fmla="*/ 1277 w 6143360"/>
                <a:gd name="connsiteY4" fmla="*/ 3160844 h 6143260"/>
                <a:gd name="connsiteX5" fmla="*/ 0 w 6143360"/>
                <a:gd name="connsiteY5" fmla="*/ 3071542 h 6143260"/>
                <a:gd name="connsiteX6" fmla="*/ 1315 w 6143360"/>
                <a:gd name="connsiteY6" fmla="*/ 2982239 h 6143260"/>
                <a:gd name="connsiteX7" fmla="*/ 94139 w 6143360"/>
                <a:gd name="connsiteY7" fmla="*/ 2984948 h 6143260"/>
                <a:gd name="connsiteX8" fmla="*/ 92862 w 6143360"/>
                <a:gd name="connsiteY8" fmla="*/ 3071542 h 6143260"/>
                <a:gd name="connsiteX9" fmla="*/ 94139 w 6143360"/>
                <a:gd name="connsiteY9" fmla="*/ 3158135 h 6143260"/>
                <a:gd name="connsiteX10" fmla="*/ 965377 w 6143360"/>
                <a:gd name="connsiteY10" fmla="*/ 5177883 h 6143260"/>
                <a:gd name="connsiteX11" fmla="*/ 3071719 w 6143360"/>
                <a:gd name="connsiteY11" fmla="*/ 6050399 h 6143260"/>
                <a:gd name="connsiteX12" fmla="*/ 5178060 w 6143360"/>
                <a:gd name="connsiteY12" fmla="*/ 5177922 h 6143260"/>
                <a:gd name="connsiteX13" fmla="*/ 6050537 w 6143360"/>
                <a:gd name="connsiteY13" fmla="*/ 3071542 h 6143260"/>
                <a:gd name="connsiteX14" fmla="*/ 5178060 w 6143360"/>
                <a:gd name="connsiteY14" fmla="*/ 965200 h 6143260"/>
                <a:gd name="connsiteX15" fmla="*/ 1090586 w 6143360"/>
                <a:gd name="connsiteY15" fmla="*/ 846879 h 6143260"/>
                <a:gd name="connsiteX16" fmla="*/ 1028756 w 6143360"/>
                <a:gd name="connsiteY16" fmla="*/ 777580 h 6143260"/>
                <a:gd name="connsiteX17" fmla="*/ 5243683 w 6143360"/>
                <a:gd name="connsiteY17" fmla="*/ 899539 h 6143260"/>
                <a:gd name="connsiteX18" fmla="*/ 5918440 w 6143360"/>
                <a:gd name="connsiteY18" fmla="*/ 1915681 h 6143260"/>
                <a:gd name="connsiteX19" fmla="*/ 6143360 w 6143360"/>
                <a:gd name="connsiteY19" fmla="*/ 3071542 h 6143260"/>
                <a:gd name="connsiteX20" fmla="*/ 5918440 w 6143360"/>
                <a:gd name="connsiteY20" fmla="*/ 4227402 h 6143260"/>
                <a:gd name="connsiteX21" fmla="*/ 5243683 w 6143360"/>
                <a:gd name="connsiteY21" fmla="*/ 5243583 h 6143260"/>
                <a:gd name="connsiteX22" fmla="*/ 4227540 w 6143360"/>
                <a:gd name="connsiteY22" fmla="*/ 5918341 h 6143260"/>
                <a:gd name="connsiteX23" fmla="*/ 3071680 w 6143360"/>
                <a:gd name="connsiteY23" fmla="*/ 6143260 h 6143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143360" h="6143260">
                  <a:moveTo>
                    <a:pt x="3071680" y="6143260"/>
                  </a:moveTo>
                  <a:cubicBezTo>
                    <a:pt x="3071680" y="6143260"/>
                    <a:pt x="3071680" y="6143260"/>
                    <a:pt x="3071680" y="6143260"/>
                  </a:cubicBezTo>
                  <a:cubicBezTo>
                    <a:pt x="2672761" y="6143260"/>
                    <a:pt x="2283863" y="6067578"/>
                    <a:pt x="1915820" y="5918341"/>
                  </a:cubicBezTo>
                  <a:cubicBezTo>
                    <a:pt x="1534737" y="5763803"/>
                    <a:pt x="1192851" y="5536795"/>
                    <a:pt x="899678" y="5243583"/>
                  </a:cubicBezTo>
                  <a:cubicBezTo>
                    <a:pt x="343048" y="4686953"/>
                    <a:pt x="23990" y="3947307"/>
                    <a:pt x="1277" y="3160844"/>
                  </a:cubicBezTo>
                  <a:cubicBezTo>
                    <a:pt x="426" y="3131244"/>
                    <a:pt x="0" y="3101180"/>
                    <a:pt x="0" y="3071542"/>
                  </a:cubicBezTo>
                  <a:cubicBezTo>
                    <a:pt x="0" y="3041903"/>
                    <a:pt x="426" y="3011878"/>
                    <a:pt x="1315" y="2982239"/>
                  </a:cubicBezTo>
                  <a:lnTo>
                    <a:pt x="94139" y="2984948"/>
                  </a:lnTo>
                  <a:cubicBezTo>
                    <a:pt x="93288" y="3013658"/>
                    <a:pt x="92862" y="3042793"/>
                    <a:pt x="92862" y="3071542"/>
                  </a:cubicBezTo>
                  <a:cubicBezTo>
                    <a:pt x="92862" y="3100290"/>
                    <a:pt x="93288" y="3129426"/>
                    <a:pt x="94139" y="3158135"/>
                  </a:cubicBezTo>
                  <a:cubicBezTo>
                    <a:pt x="116155" y="3920803"/>
                    <a:pt x="425579" y="4638084"/>
                    <a:pt x="965377" y="5177883"/>
                  </a:cubicBezTo>
                  <a:cubicBezTo>
                    <a:pt x="1528005" y="5740511"/>
                    <a:pt x="2276047" y="6050399"/>
                    <a:pt x="3071719" y="6050399"/>
                  </a:cubicBezTo>
                  <a:cubicBezTo>
                    <a:pt x="3867391" y="6050399"/>
                    <a:pt x="4615432" y="5740549"/>
                    <a:pt x="5178060" y="5177922"/>
                  </a:cubicBezTo>
                  <a:cubicBezTo>
                    <a:pt x="5740687" y="4615256"/>
                    <a:pt x="6050537" y="3867214"/>
                    <a:pt x="6050537" y="3071542"/>
                  </a:cubicBezTo>
                  <a:cubicBezTo>
                    <a:pt x="6050537" y="2275869"/>
                    <a:pt x="5740687" y="1527789"/>
                    <a:pt x="5178060" y="965200"/>
                  </a:cubicBezTo>
                  <a:cubicBezTo>
                    <a:pt x="4062285" y="-150575"/>
                    <a:pt x="2266876" y="-202539"/>
                    <a:pt x="1090586" y="846879"/>
                  </a:cubicBezTo>
                  <a:lnTo>
                    <a:pt x="1028756" y="777580"/>
                  </a:lnTo>
                  <a:cubicBezTo>
                    <a:pt x="2241726" y="-304571"/>
                    <a:pt x="4093161" y="-251021"/>
                    <a:pt x="5243683" y="899539"/>
                  </a:cubicBezTo>
                  <a:cubicBezTo>
                    <a:pt x="5536894" y="1192751"/>
                    <a:pt x="5763903" y="1534638"/>
                    <a:pt x="5918440" y="1915681"/>
                  </a:cubicBezTo>
                  <a:cubicBezTo>
                    <a:pt x="6067678" y="2283724"/>
                    <a:pt x="6143360" y="2672622"/>
                    <a:pt x="6143360" y="3071542"/>
                  </a:cubicBezTo>
                  <a:cubicBezTo>
                    <a:pt x="6143360" y="3470461"/>
                    <a:pt x="6067678" y="3859359"/>
                    <a:pt x="5918440" y="4227402"/>
                  </a:cubicBezTo>
                  <a:cubicBezTo>
                    <a:pt x="5763903" y="4608484"/>
                    <a:pt x="5536894" y="4950371"/>
                    <a:pt x="5243683" y="5243583"/>
                  </a:cubicBezTo>
                  <a:cubicBezTo>
                    <a:pt x="4950471" y="5536795"/>
                    <a:pt x="4608584" y="5763803"/>
                    <a:pt x="4227540" y="5918341"/>
                  </a:cubicBezTo>
                  <a:cubicBezTo>
                    <a:pt x="3859537" y="6067578"/>
                    <a:pt x="3470600" y="6143260"/>
                    <a:pt x="3071680" y="6143260"/>
                  </a:cubicBezTo>
                  <a:close/>
                </a:path>
              </a:pathLst>
            </a:custGeom>
            <a:solidFill>
              <a:schemeClr val="accent2"/>
            </a:solidFill>
            <a:ln w="3869" cap="flat">
              <a:noFill/>
              <a:prstDash val="solid"/>
              <a:miter/>
            </a:ln>
          </p:spPr>
          <p:txBody>
            <a:bodyPr lIns="0" rIns="0" rtlCol="0" anchor="ctr"/>
            <a:lstStyle/>
            <a:p>
              <a:endParaRPr lang="en-ZA" sz="600"/>
            </a:p>
          </p:txBody>
        </p:sp>
        <p:sp>
          <p:nvSpPr>
            <p:cNvPr id="225" name="Freeform: Shape 224">
              <a:extLst>
                <a:ext uri="{FF2B5EF4-FFF2-40B4-BE49-F238E27FC236}">
                  <a16:creationId xmlns:a16="http://schemas.microsoft.com/office/drawing/2014/main" id="{CEC17193-80D9-11B8-0A32-D928DAD7C57F}"/>
                </a:ext>
              </a:extLst>
            </p:cNvPr>
            <p:cNvSpPr/>
            <p:nvPr/>
          </p:nvSpPr>
          <p:spPr>
            <a:xfrm>
              <a:off x="6462398" y="1738991"/>
              <a:ext cx="228782" cy="228782"/>
            </a:xfrm>
            <a:custGeom>
              <a:avLst/>
              <a:gdLst>
                <a:gd name="connsiteX0" fmla="*/ 214782 w 429563"/>
                <a:gd name="connsiteY0" fmla="*/ 429564 h 429563"/>
                <a:gd name="connsiteX1" fmla="*/ 0 w 429563"/>
                <a:gd name="connsiteY1" fmla="*/ 214782 h 429563"/>
                <a:gd name="connsiteX2" fmla="*/ 214782 w 429563"/>
                <a:gd name="connsiteY2" fmla="*/ 0 h 429563"/>
                <a:gd name="connsiteX3" fmla="*/ 429564 w 429563"/>
                <a:gd name="connsiteY3" fmla="*/ 214782 h 429563"/>
                <a:gd name="connsiteX4" fmla="*/ 214782 w 429563"/>
                <a:gd name="connsiteY4" fmla="*/ 429564 h 429563"/>
                <a:gd name="connsiteX5" fmla="*/ 214782 w 429563"/>
                <a:gd name="connsiteY5" fmla="*/ 92901 h 429563"/>
                <a:gd name="connsiteX6" fmla="*/ 92862 w 429563"/>
                <a:gd name="connsiteY6" fmla="*/ 214821 h 429563"/>
                <a:gd name="connsiteX7" fmla="*/ 214782 w 429563"/>
                <a:gd name="connsiteY7" fmla="*/ 336741 h 429563"/>
                <a:gd name="connsiteX8" fmla="*/ 336702 w 429563"/>
                <a:gd name="connsiteY8" fmla="*/ 214821 h 429563"/>
                <a:gd name="connsiteX9" fmla="*/ 214782 w 429563"/>
                <a:gd name="connsiteY9" fmla="*/ 92901 h 4295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9563" h="429563">
                  <a:moveTo>
                    <a:pt x="214782" y="429564"/>
                  </a:moveTo>
                  <a:cubicBezTo>
                    <a:pt x="96344" y="429564"/>
                    <a:pt x="0" y="333220"/>
                    <a:pt x="0" y="214782"/>
                  </a:cubicBezTo>
                  <a:cubicBezTo>
                    <a:pt x="0" y="96344"/>
                    <a:pt x="96344" y="0"/>
                    <a:pt x="214782" y="0"/>
                  </a:cubicBezTo>
                  <a:cubicBezTo>
                    <a:pt x="333220" y="0"/>
                    <a:pt x="429564" y="96344"/>
                    <a:pt x="429564" y="214782"/>
                  </a:cubicBezTo>
                  <a:cubicBezTo>
                    <a:pt x="429564" y="333220"/>
                    <a:pt x="333220" y="429564"/>
                    <a:pt x="214782" y="429564"/>
                  </a:cubicBezTo>
                  <a:close/>
                  <a:moveTo>
                    <a:pt x="214782" y="92901"/>
                  </a:moveTo>
                  <a:cubicBezTo>
                    <a:pt x="147573" y="92901"/>
                    <a:pt x="92862" y="147573"/>
                    <a:pt x="92862" y="214821"/>
                  </a:cubicBezTo>
                  <a:cubicBezTo>
                    <a:pt x="92862" y="282068"/>
                    <a:pt x="147534" y="336741"/>
                    <a:pt x="214782" y="336741"/>
                  </a:cubicBezTo>
                  <a:cubicBezTo>
                    <a:pt x="282030" y="336741"/>
                    <a:pt x="336702" y="282068"/>
                    <a:pt x="336702" y="214821"/>
                  </a:cubicBezTo>
                  <a:cubicBezTo>
                    <a:pt x="336702" y="147573"/>
                    <a:pt x="282030" y="92901"/>
                    <a:pt x="214782" y="92901"/>
                  </a:cubicBezTo>
                  <a:close/>
                </a:path>
              </a:pathLst>
            </a:custGeom>
            <a:solidFill>
              <a:schemeClr val="accent2"/>
            </a:solidFill>
            <a:ln w="3869" cap="flat">
              <a:noFill/>
              <a:prstDash val="solid"/>
              <a:miter/>
            </a:ln>
          </p:spPr>
          <p:txBody>
            <a:bodyPr lIns="0" rIns="0" rtlCol="0" anchor="ctr"/>
            <a:lstStyle/>
            <a:p>
              <a:endParaRPr lang="en-ZA" sz="600"/>
            </a:p>
          </p:txBody>
        </p:sp>
        <p:sp>
          <p:nvSpPr>
            <p:cNvPr id="226" name="Freeform: Shape 225">
              <a:extLst>
                <a:ext uri="{FF2B5EF4-FFF2-40B4-BE49-F238E27FC236}">
                  <a16:creationId xmlns:a16="http://schemas.microsoft.com/office/drawing/2014/main" id="{C22BF067-78E2-4667-770B-29372B3C56C4}"/>
                </a:ext>
              </a:extLst>
            </p:cNvPr>
            <p:cNvSpPr/>
            <p:nvPr/>
          </p:nvSpPr>
          <p:spPr>
            <a:xfrm>
              <a:off x="5899241" y="3118240"/>
              <a:ext cx="395022" cy="651933"/>
            </a:xfrm>
            <a:custGeom>
              <a:avLst/>
              <a:gdLst>
                <a:gd name="connsiteX0" fmla="*/ 0 w 741696"/>
                <a:gd name="connsiteY0" fmla="*/ 1223998 h 1224075"/>
                <a:gd name="connsiteX1" fmla="*/ 0 w 741696"/>
                <a:gd name="connsiteY1" fmla="*/ 0 h 1224075"/>
                <a:gd name="connsiteX2" fmla="*/ 741696 w 741696"/>
                <a:gd name="connsiteY2" fmla="*/ 77 h 1224075"/>
                <a:gd name="connsiteX3" fmla="*/ 741696 w 741696"/>
                <a:gd name="connsiteY3" fmla="*/ 1224075 h 1224075"/>
                <a:gd name="connsiteX4" fmla="*/ 0 w 741696"/>
                <a:gd name="connsiteY4" fmla="*/ 1223998 h 1224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1696" h="1224075">
                  <a:moveTo>
                    <a:pt x="0" y="1223998"/>
                  </a:moveTo>
                  <a:lnTo>
                    <a:pt x="0" y="0"/>
                  </a:lnTo>
                  <a:lnTo>
                    <a:pt x="741696" y="77"/>
                  </a:lnTo>
                  <a:lnTo>
                    <a:pt x="741696" y="1224075"/>
                  </a:lnTo>
                  <a:lnTo>
                    <a:pt x="0" y="122399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  <a:tileRect/>
            </a:gradFill>
            <a:ln w="3869" cap="flat">
              <a:noFill/>
              <a:prstDash val="solid"/>
              <a:miter/>
            </a:ln>
          </p:spPr>
          <p:txBody>
            <a:bodyPr lIns="0" rIns="0" rtlCol="0" anchor="ctr"/>
            <a:lstStyle/>
            <a:p>
              <a:endParaRPr lang="en-ZA" sz="600"/>
            </a:p>
          </p:txBody>
        </p:sp>
        <p:sp>
          <p:nvSpPr>
            <p:cNvPr id="227" name="Freeform: Shape 226">
              <a:extLst>
                <a:ext uri="{FF2B5EF4-FFF2-40B4-BE49-F238E27FC236}">
                  <a16:creationId xmlns:a16="http://schemas.microsoft.com/office/drawing/2014/main" id="{CC5774CC-CE03-9E43-3988-7F676422B925}"/>
                </a:ext>
              </a:extLst>
            </p:cNvPr>
            <p:cNvSpPr/>
            <p:nvPr/>
          </p:nvSpPr>
          <p:spPr>
            <a:xfrm>
              <a:off x="5899241" y="2843503"/>
              <a:ext cx="395022" cy="274654"/>
            </a:xfrm>
            <a:custGeom>
              <a:avLst/>
              <a:gdLst>
                <a:gd name="connsiteX0" fmla="*/ 0 w 741696"/>
                <a:gd name="connsiteY0" fmla="*/ 0 h 515693"/>
                <a:gd name="connsiteX1" fmla="*/ 741696 w 741696"/>
                <a:gd name="connsiteY1" fmla="*/ 0 h 515693"/>
                <a:gd name="connsiteX2" fmla="*/ 741696 w 741696"/>
                <a:gd name="connsiteY2" fmla="*/ 515694 h 515693"/>
                <a:gd name="connsiteX3" fmla="*/ 0 w 741696"/>
                <a:gd name="connsiteY3" fmla="*/ 515694 h 515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1696" h="515693">
                  <a:moveTo>
                    <a:pt x="0" y="0"/>
                  </a:moveTo>
                  <a:lnTo>
                    <a:pt x="741696" y="0"/>
                  </a:lnTo>
                  <a:lnTo>
                    <a:pt x="741696" y="515694"/>
                  </a:lnTo>
                  <a:lnTo>
                    <a:pt x="0" y="515694"/>
                  </a:lnTo>
                  <a:close/>
                </a:path>
              </a:pathLst>
            </a:custGeom>
            <a:solidFill>
              <a:srgbClr val="FFFFFF"/>
            </a:solidFill>
            <a:ln w="3869" cap="flat">
              <a:noFill/>
              <a:prstDash val="solid"/>
              <a:miter/>
            </a:ln>
          </p:spPr>
          <p:txBody>
            <a:bodyPr lIns="0" rIns="0" rtlCol="0" anchor="ctr"/>
            <a:lstStyle/>
            <a:p>
              <a:endParaRPr lang="en-ZA" sz="600"/>
            </a:p>
          </p:txBody>
        </p:sp>
        <p:sp>
          <p:nvSpPr>
            <p:cNvPr id="228" name="Freeform: Shape 227">
              <a:extLst>
                <a:ext uri="{FF2B5EF4-FFF2-40B4-BE49-F238E27FC236}">
                  <a16:creationId xmlns:a16="http://schemas.microsoft.com/office/drawing/2014/main" id="{753693D0-1D43-08CD-6289-3EF70A053422}"/>
                </a:ext>
              </a:extLst>
            </p:cNvPr>
            <p:cNvSpPr/>
            <p:nvPr/>
          </p:nvSpPr>
          <p:spPr>
            <a:xfrm>
              <a:off x="5899241" y="2191570"/>
              <a:ext cx="395022" cy="651933"/>
            </a:xfrm>
            <a:custGeom>
              <a:avLst/>
              <a:gdLst>
                <a:gd name="connsiteX0" fmla="*/ 741696 w 741696"/>
                <a:gd name="connsiteY0" fmla="*/ 116 h 1224075"/>
                <a:gd name="connsiteX1" fmla="*/ 741696 w 741696"/>
                <a:gd name="connsiteY1" fmla="*/ 1224075 h 1224075"/>
                <a:gd name="connsiteX2" fmla="*/ 0 w 741696"/>
                <a:gd name="connsiteY2" fmla="*/ 1224037 h 1224075"/>
                <a:gd name="connsiteX3" fmla="*/ 0 w 741696"/>
                <a:gd name="connsiteY3" fmla="*/ 0 h 1224075"/>
                <a:gd name="connsiteX4" fmla="*/ 741696 w 741696"/>
                <a:gd name="connsiteY4" fmla="*/ 116 h 1224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1696" h="1224075">
                  <a:moveTo>
                    <a:pt x="741696" y="116"/>
                  </a:moveTo>
                  <a:lnTo>
                    <a:pt x="741696" y="1224075"/>
                  </a:lnTo>
                  <a:lnTo>
                    <a:pt x="0" y="1224037"/>
                  </a:lnTo>
                  <a:lnTo>
                    <a:pt x="0" y="0"/>
                  </a:lnTo>
                  <a:lnTo>
                    <a:pt x="741696" y="116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16200000" scaled="1"/>
              <a:tileRect/>
            </a:gradFill>
            <a:ln w="3869" cap="flat">
              <a:noFill/>
              <a:prstDash val="solid"/>
              <a:miter/>
            </a:ln>
          </p:spPr>
          <p:txBody>
            <a:bodyPr lIns="0" rIns="0" rtlCol="0" anchor="ctr"/>
            <a:lstStyle/>
            <a:p>
              <a:endParaRPr lang="en-ZA" sz="600"/>
            </a:p>
          </p:txBody>
        </p:sp>
        <p:sp>
          <p:nvSpPr>
            <p:cNvPr id="229" name="Freeform: Shape 228">
              <a:extLst>
                <a:ext uri="{FF2B5EF4-FFF2-40B4-BE49-F238E27FC236}">
                  <a16:creationId xmlns:a16="http://schemas.microsoft.com/office/drawing/2014/main" id="{975BEFB6-F4EE-CB56-1486-2DC36C8C70D5}"/>
                </a:ext>
              </a:extLst>
            </p:cNvPr>
            <p:cNvSpPr/>
            <p:nvPr/>
          </p:nvSpPr>
          <p:spPr>
            <a:xfrm>
              <a:off x="5899241" y="2843585"/>
              <a:ext cx="395022" cy="274654"/>
            </a:xfrm>
            <a:custGeom>
              <a:avLst/>
              <a:gdLst>
                <a:gd name="connsiteX0" fmla="*/ 0 w 741696"/>
                <a:gd name="connsiteY0" fmla="*/ 0 h 515693"/>
                <a:gd name="connsiteX1" fmla="*/ 741696 w 741696"/>
                <a:gd name="connsiteY1" fmla="*/ 0 h 515693"/>
                <a:gd name="connsiteX2" fmla="*/ 741696 w 741696"/>
                <a:gd name="connsiteY2" fmla="*/ 515694 h 515693"/>
                <a:gd name="connsiteX3" fmla="*/ 0 w 741696"/>
                <a:gd name="connsiteY3" fmla="*/ 515694 h 515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1696" h="515693">
                  <a:moveTo>
                    <a:pt x="0" y="0"/>
                  </a:moveTo>
                  <a:lnTo>
                    <a:pt x="741696" y="0"/>
                  </a:lnTo>
                  <a:lnTo>
                    <a:pt x="741696" y="515694"/>
                  </a:lnTo>
                  <a:lnTo>
                    <a:pt x="0" y="515694"/>
                  </a:lnTo>
                  <a:close/>
                </a:path>
              </a:pathLst>
            </a:custGeom>
            <a:solidFill>
              <a:srgbClr val="FFFFFF"/>
            </a:solidFill>
            <a:ln w="3869" cap="flat">
              <a:noFill/>
              <a:prstDash val="solid"/>
              <a:miter/>
            </a:ln>
          </p:spPr>
          <p:txBody>
            <a:bodyPr lIns="0" rIns="0" rtlCol="0" anchor="ctr"/>
            <a:lstStyle/>
            <a:p>
              <a:endParaRPr lang="en-ZA" sz="600"/>
            </a:p>
          </p:txBody>
        </p:sp>
        <p:sp>
          <p:nvSpPr>
            <p:cNvPr id="230" name="Freeform: Shape 229">
              <a:extLst>
                <a:ext uri="{FF2B5EF4-FFF2-40B4-BE49-F238E27FC236}">
                  <a16:creationId xmlns:a16="http://schemas.microsoft.com/office/drawing/2014/main" id="{FC1AC86F-81C4-C323-D3F1-CF284F4A255A}"/>
                </a:ext>
              </a:extLst>
            </p:cNvPr>
            <p:cNvSpPr/>
            <p:nvPr/>
          </p:nvSpPr>
          <p:spPr>
            <a:xfrm>
              <a:off x="7718599" y="4208243"/>
              <a:ext cx="225382" cy="294746"/>
            </a:xfrm>
            <a:custGeom>
              <a:avLst/>
              <a:gdLst>
                <a:gd name="connsiteX0" fmla="*/ 0 w 423179"/>
                <a:gd name="connsiteY0" fmla="*/ 0 h 553418"/>
                <a:gd name="connsiteX1" fmla="*/ 423180 w 423179"/>
                <a:gd name="connsiteY1" fmla="*/ 0 h 553418"/>
                <a:gd name="connsiteX2" fmla="*/ 423180 w 423179"/>
                <a:gd name="connsiteY2" fmla="*/ 553419 h 553418"/>
                <a:gd name="connsiteX3" fmla="*/ 0 w 423179"/>
                <a:gd name="connsiteY3" fmla="*/ 553419 h 553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3179" h="553418">
                  <a:moveTo>
                    <a:pt x="0" y="0"/>
                  </a:moveTo>
                  <a:lnTo>
                    <a:pt x="423180" y="0"/>
                  </a:lnTo>
                  <a:lnTo>
                    <a:pt x="423180" y="553419"/>
                  </a:lnTo>
                  <a:lnTo>
                    <a:pt x="0" y="55341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  <a:ln w="3869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ZA" sz="600"/>
            </a:p>
          </p:txBody>
        </p:sp>
        <p:sp>
          <p:nvSpPr>
            <p:cNvPr id="231" name="Freeform: Shape 230">
              <a:extLst>
                <a:ext uri="{FF2B5EF4-FFF2-40B4-BE49-F238E27FC236}">
                  <a16:creationId xmlns:a16="http://schemas.microsoft.com/office/drawing/2014/main" id="{26BEBC7F-C4DE-85E2-6FFA-FEC0BEADCBD9}"/>
                </a:ext>
              </a:extLst>
            </p:cNvPr>
            <p:cNvSpPr/>
            <p:nvPr/>
          </p:nvSpPr>
          <p:spPr>
            <a:xfrm>
              <a:off x="7623620" y="4208243"/>
              <a:ext cx="94958" cy="294746"/>
            </a:xfrm>
            <a:custGeom>
              <a:avLst/>
              <a:gdLst>
                <a:gd name="connsiteX0" fmla="*/ 0 w 178294"/>
                <a:gd name="connsiteY0" fmla="*/ 0 h 553418"/>
                <a:gd name="connsiteX1" fmla="*/ 178295 w 178294"/>
                <a:gd name="connsiteY1" fmla="*/ 0 h 553418"/>
                <a:gd name="connsiteX2" fmla="*/ 178295 w 178294"/>
                <a:gd name="connsiteY2" fmla="*/ 553419 h 553418"/>
                <a:gd name="connsiteX3" fmla="*/ 0 w 178294"/>
                <a:gd name="connsiteY3" fmla="*/ 553419 h 553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8294" h="553418">
                  <a:moveTo>
                    <a:pt x="0" y="0"/>
                  </a:moveTo>
                  <a:lnTo>
                    <a:pt x="178295" y="0"/>
                  </a:lnTo>
                  <a:lnTo>
                    <a:pt x="178295" y="553419"/>
                  </a:lnTo>
                  <a:lnTo>
                    <a:pt x="0" y="553419"/>
                  </a:lnTo>
                  <a:close/>
                </a:path>
              </a:pathLst>
            </a:custGeom>
            <a:solidFill>
              <a:srgbClr val="FFFFFF"/>
            </a:solidFill>
            <a:ln w="3869" cap="flat">
              <a:noFill/>
              <a:prstDash val="solid"/>
              <a:miter/>
            </a:ln>
          </p:spPr>
          <p:txBody>
            <a:bodyPr lIns="0" rIns="0" rtlCol="0" anchor="ctr"/>
            <a:lstStyle/>
            <a:p>
              <a:endParaRPr lang="en-ZA" sz="600"/>
            </a:p>
          </p:txBody>
        </p:sp>
        <p:sp>
          <p:nvSpPr>
            <p:cNvPr id="232" name="Freeform: Shape 231">
              <a:extLst>
                <a:ext uri="{FF2B5EF4-FFF2-40B4-BE49-F238E27FC236}">
                  <a16:creationId xmlns:a16="http://schemas.microsoft.com/office/drawing/2014/main" id="{4AB472F9-1FD3-E159-B1AA-CF36ED584F16}"/>
                </a:ext>
              </a:extLst>
            </p:cNvPr>
            <p:cNvSpPr/>
            <p:nvPr/>
          </p:nvSpPr>
          <p:spPr>
            <a:xfrm>
              <a:off x="7718599" y="1477279"/>
              <a:ext cx="225382" cy="294746"/>
            </a:xfrm>
            <a:custGeom>
              <a:avLst/>
              <a:gdLst>
                <a:gd name="connsiteX0" fmla="*/ 0 w 423179"/>
                <a:gd name="connsiteY0" fmla="*/ 0 h 553418"/>
                <a:gd name="connsiteX1" fmla="*/ 423180 w 423179"/>
                <a:gd name="connsiteY1" fmla="*/ 0 h 553418"/>
                <a:gd name="connsiteX2" fmla="*/ 423180 w 423179"/>
                <a:gd name="connsiteY2" fmla="*/ 553419 h 553418"/>
                <a:gd name="connsiteX3" fmla="*/ 0 w 423179"/>
                <a:gd name="connsiteY3" fmla="*/ 553419 h 553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3179" h="553418">
                  <a:moveTo>
                    <a:pt x="0" y="0"/>
                  </a:moveTo>
                  <a:lnTo>
                    <a:pt x="423180" y="0"/>
                  </a:lnTo>
                  <a:lnTo>
                    <a:pt x="423180" y="553419"/>
                  </a:lnTo>
                  <a:lnTo>
                    <a:pt x="0" y="55341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  <a:ln w="3869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ZA" sz="600"/>
            </a:p>
          </p:txBody>
        </p:sp>
        <p:sp>
          <p:nvSpPr>
            <p:cNvPr id="233" name="Freeform: Shape 232">
              <a:extLst>
                <a:ext uri="{FF2B5EF4-FFF2-40B4-BE49-F238E27FC236}">
                  <a16:creationId xmlns:a16="http://schemas.microsoft.com/office/drawing/2014/main" id="{6F2E389D-2A17-7435-D043-4CBA17F5E776}"/>
                </a:ext>
              </a:extLst>
            </p:cNvPr>
            <p:cNvSpPr/>
            <p:nvPr/>
          </p:nvSpPr>
          <p:spPr>
            <a:xfrm>
              <a:off x="7623620" y="1477279"/>
              <a:ext cx="94958" cy="294746"/>
            </a:xfrm>
            <a:custGeom>
              <a:avLst/>
              <a:gdLst>
                <a:gd name="connsiteX0" fmla="*/ 0 w 178294"/>
                <a:gd name="connsiteY0" fmla="*/ 0 h 553418"/>
                <a:gd name="connsiteX1" fmla="*/ 178295 w 178294"/>
                <a:gd name="connsiteY1" fmla="*/ 0 h 553418"/>
                <a:gd name="connsiteX2" fmla="*/ 178295 w 178294"/>
                <a:gd name="connsiteY2" fmla="*/ 553419 h 553418"/>
                <a:gd name="connsiteX3" fmla="*/ 0 w 178294"/>
                <a:gd name="connsiteY3" fmla="*/ 553419 h 553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8294" h="553418">
                  <a:moveTo>
                    <a:pt x="0" y="0"/>
                  </a:moveTo>
                  <a:lnTo>
                    <a:pt x="178295" y="0"/>
                  </a:lnTo>
                  <a:lnTo>
                    <a:pt x="178295" y="553419"/>
                  </a:lnTo>
                  <a:lnTo>
                    <a:pt x="0" y="553419"/>
                  </a:lnTo>
                  <a:close/>
                </a:path>
              </a:pathLst>
            </a:custGeom>
            <a:solidFill>
              <a:srgbClr val="FFFFFF"/>
            </a:solidFill>
            <a:ln w="3869" cap="flat">
              <a:noFill/>
              <a:prstDash val="solid"/>
              <a:miter/>
            </a:ln>
          </p:spPr>
          <p:txBody>
            <a:bodyPr lIns="0" rIns="0" rtlCol="0" anchor="ctr"/>
            <a:lstStyle/>
            <a:p>
              <a:endParaRPr lang="en-ZA" sz="600"/>
            </a:p>
          </p:txBody>
        </p:sp>
        <p:sp>
          <p:nvSpPr>
            <p:cNvPr id="234" name="Freeform: Shape 233">
              <a:extLst>
                <a:ext uri="{FF2B5EF4-FFF2-40B4-BE49-F238E27FC236}">
                  <a16:creationId xmlns:a16="http://schemas.microsoft.com/office/drawing/2014/main" id="{C15DAE1E-3FFC-5BC2-8883-488B712F84CA}"/>
                </a:ext>
              </a:extLst>
            </p:cNvPr>
            <p:cNvSpPr/>
            <p:nvPr/>
          </p:nvSpPr>
          <p:spPr>
            <a:xfrm>
              <a:off x="4254798" y="1444142"/>
              <a:ext cx="225382" cy="294746"/>
            </a:xfrm>
            <a:custGeom>
              <a:avLst/>
              <a:gdLst>
                <a:gd name="connsiteX0" fmla="*/ 0 w 423179"/>
                <a:gd name="connsiteY0" fmla="*/ 0 h 553418"/>
                <a:gd name="connsiteX1" fmla="*/ 423180 w 423179"/>
                <a:gd name="connsiteY1" fmla="*/ 0 h 553418"/>
                <a:gd name="connsiteX2" fmla="*/ 423180 w 423179"/>
                <a:gd name="connsiteY2" fmla="*/ 553419 h 553418"/>
                <a:gd name="connsiteX3" fmla="*/ 0 w 423179"/>
                <a:gd name="connsiteY3" fmla="*/ 553419 h 553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3179" h="553418">
                  <a:moveTo>
                    <a:pt x="0" y="0"/>
                  </a:moveTo>
                  <a:lnTo>
                    <a:pt x="423180" y="0"/>
                  </a:lnTo>
                  <a:lnTo>
                    <a:pt x="423180" y="553419"/>
                  </a:lnTo>
                  <a:lnTo>
                    <a:pt x="0" y="55341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bg1"/>
                </a:gs>
              </a:gsLst>
              <a:lin ang="0" scaled="1"/>
              <a:tileRect/>
            </a:gradFill>
            <a:ln w="3869" cap="flat">
              <a:noFill/>
              <a:prstDash val="solid"/>
              <a:miter/>
            </a:ln>
          </p:spPr>
          <p:txBody>
            <a:bodyPr lIns="0" rIns="0" rtlCol="0" anchor="ctr"/>
            <a:lstStyle/>
            <a:p>
              <a:endParaRPr lang="en-ZA" sz="600"/>
            </a:p>
          </p:txBody>
        </p:sp>
        <p:sp>
          <p:nvSpPr>
            <p:cNvPr id="235" name="Freeform: Shape 234">
              <a:extLst>
                <a:ext uri="{FF2B5EF4-FFF2-40B4-BE49-F238E27FC236}">
                  <a16:creationId xmlns:a16="http://schemas.microsoft.com/office/drawing/2014/main" id="{C9042E35-90B7-A3E9-CDCF-7CE56E00F4A9}"/>
                </a:ext>
              </a:extLst>
            </p:cNvPr>
            <p:cNvSpPr/>
            <p:nvPr/>
          </p:nvSpPr>
          <p:spPr>
            <a:xfrm>
              <a:off x="4480200" y="1444142"/>
              <a:ext cx="94958" cy="294746"/>
            </a:xfrm>
            <a:custGeom>
              <a:avLst/>
              <a:gdLst>
                <a:gd name="connsiteX0" fmla="*/ 0 w 178294"/>
                <a:gd name="connsiteY0" fmla="*/ 0 h 553418"/>
                <a:gd name="connsiteX1" fmla="*/ 178295 w 178294"/>
                <a:gd name="connsiteY1" fmla="*/ 0 h 553418"/>
                <a:gd name="connsiteX2" fmla="*/ 178295 w 178294"/>
                <a:gd name="connsiteY2" fmla="*/ 553419 h 553418"/>
                <a:gd name="connsiteX3" fmla="*/ 0 w 178294"/>
                <a:gd name="connsiteY3" fmla="*/ 553419 h 553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8294" h="553418">
                  <a:moveTo>
                    <a:pt x="0" y="0"/>
                  </a:moveTo>
                  <a:lnTo>
                    <a:pt x="178295" y="0"/>
                  </a:lnTo>
                  <a:lnTo>
                    <a:pt x="178295" y="553419"/>
                  </a:lnTo>
                  <a:lnTo>
                    <a:pt x="0" y="553419"/>
                  </a:lnTo>
                  <a:close/>
                </a:path>
              </a:pathLst>
            </a:custGeom>
            <a:solidFill>
              <a:srgbClr val="FFFFFF"/>
            </a:solidFill>
            <a:ln w="3869" cap="flat">
              <a:noFill/>
              <a:prstDash val="solid"/>
              <a:miter/>
            </a:ln>
          </p:spPr>
          <p:txBody>
            <a:bodyPr lIns="0" rIns="0" rtlCol="0" anchor="ctr"/>
            <a:lstStyle/>
            <a:p>
              <a:endParaRPr lang="en-ZA" sz="600"/>
            </a:p>
          </p:txBody>
        </p:sp>
        <p:sp>
          <p:nvSpPr>
            <p:cNvPr id="236" name="Freeform: Shape 235">
              <a:extLst>
                <a:ext uri="{FF2B5EF4-FFF2-40B4-BE49-F238E27FC236}">
                  <a16:creationId xmlns:a16="http://schemas.microsoft.com/office/drawing/2014/main" id="{143645A3-BBFD-3A36-84C2-29D438E8C427}"/>
                </a:ext>
              </a:extLst>
            </p:cNvPr>
            <p:cNvSpPr/>
            <p:nvPr/>
          </p:nvSpPr>
          <p:spPr>
            <a:xfrm>
              <a:off x="4254798" y="4234868"/>
              <a:ext cx="225382" cy="294746"/>
            </a:xfrm>
            <a:custGeom>
              <a:avLst/>
              <a:gdLst>
                <a:gd name="connsiteX0" fmla="*/ 0 w 423179"/>
                <a:gd name="connsiteY0" fmla="*/ 0 h 553418"/>
                <a:gd name="connsiteX1" fmla="*/ 423180 w 423179"/>
                <a:gd name="connsiteY1" fmla="*/ 0 h 553418"/>
                <a:gd name="connsiteX2" fmla="*/ 423180 w 423179"/>
                <a:gd name="connsiteY2" fmla="*/ 553419 h 553418"/>
                <a:gd name="connsiteX3" fmla="*/ 0 w 423179"/>
                <a:gd name="connsiteY3" fmla="*/ 553419 h 553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3179" h="553418">
                  <a:moveTo>
                    <a:pt x="0" y="0"/>
                  </a:moveTo>
                  <a:lnTo>
                    <a:pt x="423180" y="0"/>
                  </a:lnTo>
                  <a:lnTo>
                    <a:pt x="423180" y="553419"/>
                  </a:lnTo>
                  <a:lnTo>
                    <a:pt x="0" y="55341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bg1"/>
                </a:gs>
              </a:gsLst>
              <a:lin ang="0" scaled="1"/>
              <a:tileRect/>
            </a:gradFill>
            <a:ln w="3869" cap="flat">
              <a:noFill/>
              <a:prstDash val="solid"/>
              <a:miter/>
            </a:ln>
          </p:spPr>
          <p:txBody>
            <a:bodyPr lIns="0" rIns="0" rtlCol="0" anchor="ctr"/>
            <a:lstStyle/>
            <a:p>
              <a:endParaRPr lang="en-ZA" sz="600"/>
            </a:p>
          </p:txBody>
        </p:sp>
        <p:sp>
          <p:nvSpPr>
            <p:cNvPr id="237" name="Freeform: Shape 236">
              <a:extLst>
                <a:ext uri="{FF2B5EF4-FFF2-40B4-BE49-F238E27FC236}">
                  <a16:creationId xmlns:a16="http://schemas.microsoft.com/office/drawing/2014/main" id="{5DAA2259-6FD0-19E7-2A38-1AC66520BA0A}"/>
                </a:ext>
              </a:extLst>
            </p:cNvPr>
            <p:cNvSpPr/>
            <p:nvPr/>
          </p:nvSpPr>
          <p:spPr>
            <a:xfrm>
              <a:off x="4480200" y="4234868"/>
              <a:ext cx="94958" cy="294746"/>
            </a:xfrm>
            <a:custGeom>
              <a:avLst/>
              <a:gdLst>
                <a:gd name="connsiteX0" fmla="*/ 0 w 178294"/>
                <a:gd name="connsiteY0" fmla="*/ 0 h 553418"/>
                <a:gd name="connsiteX1" fmla="*/ 178295 w 178294"/>
                <a:gd name="connsiteY1" fmla="*/ 0 h 553418"/>
                <a:gd name="connsiteX2" fmla="*/ 178295 w 178294"/>
                <a:gd name="connsiteY2" fmla="*/ 553419 h 553418"/>
                <a:gd name="connsiteX3" fmla="*/ 0 w 178294"/>
                <a:gd name="connsiteY3" fmla="*/ 553419 h 553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8294" h="553418">
                  <a:moveTo>
                    <a:pt x="0" y="0"/>
                  </a:moveTo>
                  <a:lnTo>
                    <a:pt x="178295" y="0"/>
                  </a:lnTo>
                  <a:lnTo>
                    <a:pt x="178295" y="553419"/>
                  </a:lnTo>
                  <a:lnTo>
                    <a:pt x="0" y="553419"/>
                  </a:lnTo>
                  <a:close/>
                </a:path>
              </a:pathLst>
            </a:custGeom>
            <a:solidFill>
              <a:srgbClr val="FFFFFF"/>
            </a:solidFill>
            <a:ln w="3869" cap="flat">
              <a:noFill/>
              <a:prstDash val="solid"/>
              <a:miter/>
            </a:ln>
          </p:spPr>
          <p:txBody>
            <a:bodyPr lIns="0" rIns="0" rtlCol="0" anchor="ctr"/>
            <a:lstStyle/>
            <a:p>
              <a:endParaRPr lang="en-ZA" sz="600"/>
            </a:p>
          </p:txBody>
        </p:sp>
        <p:sp>
          <p:nvSpPr>
            <p:cNvPr id="238" name="Oval 237">
              <a:extLst>
                <a:ext uri="{FF2B5EF4-FFF2-40B4-BE49-F238E27FC236}">
                  <a16:creationId xmlns:a16="http://schemas.microsoft.com/office/drawing/2014/main" id="{F7D37D40-4AC1-4B11-7EA1-8C909BB62D4E}"/>
                </a:ext>
              </a:extLst>
            </p:cNvPr>
            <p:cNvSpPr/>
            <p:nvPr/>
          </p:nvSpPr>
          <p:spPr>
            <a:xfrm>
              <a:off x="3361499" y="1769116"/>
              <a:ext cx="2438760" cy="2438760"/>
            </a:xfrm>
            <a:prstGeom prst="ellipse">
              <a:avLst/>
            </a:prstGeom>
            <a:gradFill>
              <a:gsLst>
                <a:gs pos="0">
                  <a:srgbClr val="FFFFFF"/>
                </a:gs>
                <a:gs pos="100000">
                  <a:srgbClr val="FFFFFF">
                    <a:lumMod val="95000"/>
                  </a:srgbClr>
                </a:gs>
              </a:gsLst>
              <a:lin ang="5400000" scaled="1"/>
            </a:gradFill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txBody>
            <a:bodyPr wrap="square" lIns="0" tIns="36000" rIns="0" bIns="36000" rtlCol="0" anchor="ctr" anchorCtr="0">
              <a:noAutofit/>
            </a:bodyPr>
            <a:lstStyle/>
            <a:p>
              <a:pPr algn="ctr" defTabSz="457200"/>
              <a:r>
                <a:rPr lang="en-ZA" sz="600" b="1" kern="0" dirty="0">
                  <a:solidFill>
                    <a:srgbClr val="333333"/>
                  </a:solidFill>
                  <a:latin typeface="+mj-lt"/>
                </a:rPr>
                <a:t>Discovery Pty Ltd</a:t>
              </a:r>
            </a:p>
          </p:txBody>
        </p:sp>
        <p:sp>
          <p:nvSpPr>
            <p:cNvPr id="239" name="Oval 238">
              <a:extLst>
                <a:ext uri="{FF2B5EF4-FFF2-40B4-BE49-F238E27FC236}">
                  <a16:creationId xmlns:a16="http://schemas.microsoft.com/office/drawing/2014/main" id="{F903590A-5DD8-A4D1-DFA5-B4FCA3D2FB8B}"/>
                </a:ext>
              </a:extLst>
            </p:cNvPr>
            <p:cNvSpPr/>
            <p:nvPr/>
          </p:nvSpPr>
          <p:spPr>
            <a:xfrm>
              <a:off x="6487184" y="1769116"/>
              <a:ext cx="2438760" cy="2438760"/>
            </a:xfrm>
            <a:prstGeom prst="ellipse">
              <a:avLst/>
            </a:prstGeom>
            <a:gradFill>
              <a:gsLst>
                <a:gs pos="0">
                  <a:srgbClr val="FFFFFF"/>
                </a:gs>
                <a:gs pos="100000">
                  <a:srgbClr val="FFFFFF">
                    <a:lumMod val="95000"/>
                  </a:srgbClr>
                </a:gs>
              </a:gsLst>
              <a:lin ang="5400000" scaled="1"/>
            </a:gradFill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txBody>
            <a:bodyPr wrap="square" lIns="0" tIns="36000" rIns="0" bIns="36000" rtlCol="0" anchor="ctr" anchorCtr="0">
              <a:noAutofit/>
            </a:bodyPr>
            <a:lstStyle/>
            <a:p>
              <a:pPr algn="ctr" defTabSz="457200"/>
              <a:r>
                <a:rPr lang="en-ZA" sz="600" b="1" kern="0" dirty="0">
                  <a:solidFill>
                    <a:srgbClr val="333333"/>
                  </a:solidFill>
                  <a:latin typeface="+mj-lt"/>
                </a:rPr>
                <a:t>DHMS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AA710AC-25E4-2BC5-1A66-6A413560D9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25844" y="5268640"/>
            <a:ext cx="9867037" cy="561314"/>
          </a:xfrm>
        </p:spPr>
        <p:txBody>
          <a:bodyPr/>
          <a:lstStyle/>
          <a:p>
            <a:r>
              <a:rPr lang="en-ZA" dirty="0"/>
              <a:t>Introduction to the </a:t>
            </a:r>
            <a:br>
              <a:rPr lang="en-ZA" dirty="0"/>
            </a:br>
            <a:r>
              <a:rPr lang="en-ZA" dirty="0"/>
              <a:t>medical schemes environment</a:t>
            </a: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ADDB8E90-D243-0849-214D-00A81D49C8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25844" y="5993491"/>
            <a:ext cx="9867037" cy="345515"/>
          </a:xfrm>
        </p:spPr>
        <p:txBody>
          <a:bodyPr/>
          <a:lstStyle/>
          <a:p>
            <a:r>
              <a:rPr lang="en-US" dirty="0"/>
              <a:t>ALAIN PEDDLE | HEAD OF R&amp;D</a:t>
            </a:r>
          </a:p>
          <a:p>
            <a:endParaRPr lang="en-ZA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936" y="388938"/>
            <a:ext cx="11417302" cy="342584"/>
          </a:xfrm>
        </p:spPr>
        <p:txBody>
          <a:bodyPr/>
          <a:lstStyle/>
          <a:p>
            <a:r>
              <a:rPr lang="en-ZA" dirty="0"/>
              <a:t>How many years would it take to </a:t>
            </a:r>
            <a:br>
              <a:rPr lang="en-ZA" dirty="0"/>
            </a:br>
            <a:r>
              <a:rPr lang="en-ZA" dirty="0"/>
              <a:t>repay the costs OF renal dialysis </a:t>
            </a:r>
            <a:br>
              <a:rPr lang="en-ZA" dirty="0"/>
            </a:br>
            <a:r>
              <a:rPr lang="en-ZA" dirty="0"/>
              <a:t>FOR one YEAR?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7126B5F3-0BEF-3B6D-6925-07B1BE03D2E3}"/>
              </a:ext>
            </a:extLst>
          </p:cNvPr>
          <p:cNvGrpSpPr/>
          <p:nvPr/>
        </p:nvGrpSpPr>
        <p:grpSpPr>
          <a:xfrm>
            <a:off x="832805" y="1576354"/>
            <a:ext cx="4968552" cy="792088"/>
            <a:chOff x="1703512" y="1628800"/>
            <a:chExt cx="4968552" cy="792088"/>
          </a:xfrm>
        </p:grpSpPr>
        <p:sp>
          <p:nvSpPr>
            <p:cNvPr id="10" name="Rounded Rectangle 9"/>
            <p:cNvSpPr/>
            <p:nvPr/>
          </p:nvSpPr>
          <p:spPr bwMode="auto">
            <a:xfrm>
              <a:off x="1703512" y="1628800"/>
              <a:ext cx="4968552" cy="792088"/>
            </a:xfrm>
            <a:prstGeom prst="roundRect">
              <a:avLst/>
            </a:prstGeom>
            <a:gradFill>
              <a:gsLst>
                <a:gs pos="0">
                  <a:srgbClr val="FFFFFF"/>
                </a:gs>
                <a:gs pos="100000">
                  <a:srgbClr val="FFFFFF">
                    <a:lumMod val="95000"/>
                  </a:srgbClr>
                </a:gs>
              </a:gsLst>
              <a:lin ang="5400000" scaled="1"/>
            </a:gradFill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 lIns="36000" tIns="36000" rIns="36000" bIns="36000" rtlCol="0" anchor="ctr" anchorCtr="0">
              <a:noAutofit/>
            </a:bodyPr>
            <a:lstStyle/>
            <a:p>
              <a:pPr algn="ctr" defTabSz="457200"/>
              <a:endParaRPr lang="en-ZA" sz="1600" b="1" kern="0">
                <a:solidFill>
                  <a:srgbClr val="333333"/>
                </a:solidFill>
                <a:latin typeface="+mj-lt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639616" y="1824789"/>
              <a:ext cx="21602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ZA" sz="2000" dirty="0">
                  <a:solidFill>
                    <a:srgbClr val="666666"/>
                  </a:solidFill>
                </a:rPr>
                <a:t>6</a:t>
              </a:r>
            </a:p>
          </p:txBody>
        </p:sp>
        <p:sp>
          <p:nvSpPr>
            <p:cNvPr id="31" name="Rounded Rectangle 11">
              <a:extLst>
                <a:ext uri="{FF2B5EF4-FFF2-40B4-BE49-F238E27FC236}">
                  <a16:creationId xmlns:a16="http://schemas.microsoft.com/office/drawing/2014/main" id="{8CE612D4-82DD-8EF6-2822-795E76F13D52}"/>
                </a:ext>
              </a:extLst>
            </p:cNvPr>
            <p:cNvSpPr/>
            <p:nvPr/>
          </p:nvSpPr>
          <p:spPr>
            <a:xfrm flipH="1">
              <a:off x="1807911" y="1697855"/>
              <a:ext cx="653978" cy="65397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txBody>
            <a:bodyPr wrap="square" lIns="36000" tIns="36000" rIns="36000" bIns="72000" rtlCol="0" anchor="ctr" anchorCtr="0">
              <a:noAutofit/>
            </a:bodyPr>
            <a:lstStyle/>
            <a:p>
              <a:pPr algn="ctr" defTabSz="457200"/>
              <a:r>
                <a:rPr lang="en-US" sz="2800" b="1" kern="0" dirty="0">
                  <a:solidFill>
                    <a:schemeClr val="tx2"/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+mj-lt"/>
                </a:rPr>
                <a:t>a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89FF98F3-77EC-0918-710F-FCF4BC818947}"/>
              </a:ext>
            </a:extLst>
          </p:cNvPr>
          <p:cNvGrpSpPr/>
          <p:nvPr/>
        </p:nvGrpSpPr>
        <p:grpSpPr>
          <a:xfrm>
            <a:off x="832805" y="2776444"/>
            <a:ext cx="4968552" cy="792088"/>
            <a:chOff x="1703512" y="1628800"/>
            <a:chExt cx="4968552" cy="792088"/>
          </a:xfrm>
        </p:grpSpPr>
        <p:sp>
          <p:nvSpPr>
            <p:cNvPr id="35" name="Rounded Rectangle 9">
              <a:extLst>
                <a:ext uri="{FF2B5EF4-FFF2-40B4-BE49-F238E27FC236}">
                  <a16:creationId xmlns:a16="http://schemas.microsoft.com/office/drawing/2014/main" id="{B37ADF0B-0EF6-22F7-3667-49155CD83EE3}"/>
                </a:ext>
              </a:extLst>
            </p:cNvPr>
            <p:cNvSpPr/>
            <p:nvPr/>
          </p:nvSpPr>
          <p:spPr bwMode="auto">
            <a:xfrm>
              <a:off x="1703512" y="1628800"/>
              <a:ext cx="4968552" cy="792088"/>
            </a:xfrm>
            <a:prstGeom prst="roundRect">
              <a:avLst/>
            </a:prstGeom>
            <a:gradFill>
              <a:gsLst>
                <a:gs pos="0">
                  <a:srgbClr val="FFFFFF"/>
                </a:gs>
                <a:gs pos="100000">
                  <a:srgbClr val="FFFFFF">
                    <a:lumMod val="95000"/>
                  </a:srgbClr>
                </a:gs>
              </a:gsLst>
              <a:lin ang="5400000" scaled="1"/>
            </a:gradFill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 lIns="36000" tIns="36000" rIns="36000" bIns="36000" rtlCol="0" anchor="ctr" anchorCtr="0">
              <a:noAutofit/>
            </a:bodyPr>
            <a:lstStyle/>
            <a:p>
              <a:pPr algn="ctr" defTabSz="457200"/>
              <a:endParaRPr lang="en-ZA" sz="1600" b="1" kern="0">
                <a:solidFill>
                  <a:srgbClr val="333333"/>
                </a:solidFill>
                <a:latin typeface="+mj-lt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BE013A10-2F51-E520-767A-82C27084AC95}"/>
                </a:ext>
              </a:extLst>
            </p:cNvPr>
            <p:cNvSpPr txBox="1"/>
            <p:nvPr/>
          </p:nvSpPr>
          <p:spPr>
            <a:xfrm>
              <a:off x="2639616" y="1824789"/>
              <a:ext cx="21602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ZA" sz="2000" dirty="0">
                  <a:solidFill>
                    <a:srgbClr val="666666"/>
                  </a:solidFill>
                </a:rPr>
                <a:t>18</a:t>
              </a:r>
            </a:p>
          </p:txBody>
        </p:sp>
        <p:sp>
          <p:nvSpPr>
            <p:cNvPr id="37" name="Rounded Rectangle 11">
              <a:extLst>
                <a:ext uri="{FF2B5EF4-FFF2-40B4-BE49-F238E27FC236}">
                  <a16:creationId xmlns:a16="http://schemas.microsoft.com/office/drawing/2014/main" id="{94A14180-A402-73F8-F19C-1FC6BF11BD71}"/>
                </a:ext>
              </a:extLst>
            </p:cNvPr>
            <p:cNvSpPr/>
            <p:nvPr/>
          </p:nvSpPr>
          <p:spPr>
            <a:xfrm flipH="1">
              <a:off x="1807911" y="1697855"/>
              <a:ext cx="653978" cy="65397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txBody>
            <a:bodyPr wrap="square" lIns="36000" tIns="36000" rIns="36000" bIns="0" rtlCol="0" anchor="ctr" anchorCtr="0">
              <a:noAutofit/>
            </a:bodyPr>
            <a:lstStyle/>
            <a:p>
              <a:pPr algn="ctr" defTabSz="457200"/>
              <a:r>
                <a:rPr lang="en-US" sz="2800" b="1" kern="0" dirty="0">
                  <a:solidFill>
                    <a:schemeClr val="tx2"/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+mj-lt"/>
                </a:rPr>
                <a:t>b</a:t>
              </a:r>
            </a:p>
          </p:txBody>
        </p:sp>
      </p:grpSp>
      <p:sp>
        <p:nvSpPr>
          <p:cNvPr id="39" name="Rounded Rectangle 9">
            <a:extLst>
              <a:ext uri="{FF2B5EF4-FFF2-40B4-BE49-F238E27FC236}">
                <a16:creationId xmlns:a16="http://schemas.microsoft.com/office/drawing/2014/main" id="{2962C491-F06A-42D8-9B9E-9729D5013A03}"/>
              </a:ext>
            </a:extLst>
          </p:cNvPr>
          <p:cNvSpPr/>
          <p:nvPr/>
        </p:nvSpPr>
        <p:spPr bwMode="auto">
          <a:xfrm>
            <a:off x="832805" y="3976534"/>
            <a:ext cx="4968552" cy="792088"/>
          </a:xfrm>
          <a:prstGeom prst="roundRect">
            <a:avLst/>
          </a:prstGeom>
          <a:gradFill>
            <a:gsLst>
              <a:gs pos="0">
                <a:srgbClr val="FFFFFF"/>
              </a:gs>
              <a:gs pos="100000">
                <a:srgbClr val="FFFFFF">
                  <a:lumMod val="95000"/>
                </a:srgbClr>
              </a:gs>
            </a:gsLst>
            <a:lin ang="5400000" scaled="1"/>
          </a:gradFill>
          <a:ln w="28575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36000" tIns="36000" rIns="36000" bIns="36000" rtlCol="0" anchor="ctr" anchorCtr="0">
            <a:noAutofit/>
          </a:bodyPr>
          <a:lstStyle/>
          <a:p>
            <a:pPr algn="ctr" defTabSz="457200"/>
            <a:endParaRPr lang="en-ZA" sz="1600" b="1" kern="0">
              <a:solidFill>
                <a:srgbClr val="333333"/>
              </a:solidFill>
              <a:latin typeface="+mj-lt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97F70DF-8C32-D398-2986-BF1FA39EC75A}"/>
              </a:ext>
            </a:extLst>
          </p:cNvPr>
          <p:cNvSpPr txBox="1"/>
          <p:nvPr/>
        </p:nvSpPr>
        <p:spPr>
          <a:xfrm>
            <a:off x="1768909" y="4172523"/>
            <a:ext cx="2160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2000" b="1" dirty="0">
                <a:solidFill>
                  <a:srgbClr val="666666"/>
                </a:solidFill>
              </a:rPr>
              <a:t>27</a:t>
            </a:r>
          </a:p>
        </p:txBody>
      </p:sp>
      <p:sp>
        <p:nvSpPr>
          <p:cNvPr id="41" name="Rounded Rectangle 11">
            <a:extLst>
              <a:ext uri="{FF2B5EF4-FFF2-40B4-BE49-F238E27FC236}">
                <a16:creationId xmlns:a16="http://schemas.microsoft.com/office/drawing/2014/main" id="{A61A7DA1-EAD3-75F4-8713-E7CCA4E1D15A}"/>
              </a:ext>
            </a:extLst>
          </p:cNvPr>
          <p:cNvSpPr/>
          <p:nvPr/>
        </p:nvSpPr>
        <p:spPr>
          <a:xfrm flipH="1">
            <a:off x="937204" y="4045589"/>
            <a:ext cx="653978" cy="653978"/>
          </a:xfrm>
          <a:prstGeom prst="ellipse">
            <a:avLst/>
          </a:prstGeom>
          <a:gradFill>
            <a:gsLst>
              <a:gs pos="0">
                <a:schemeClr val="accent1"/>
              </a:gs>
              <a:gs pos="98000">
                <a:schemeClr val="accent2"/>
              </a:gs>
            </a:gsLst>
            <a:lin ang="2700000" scaled="1"/>
          </a:gradFill>
          <a:ln w="12700">
            <a:solidFill>
              <a:srgbClr val="FFFFFF"/>
            </a:solidFill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txBody>
          <a:bodyPr wrap="square" lIns="36000" tIns="0" rIns="36000" bIns="72000" rtlCol="0" anchor="ctr" anchorCtr="0">
            <a:noAutofit/>
          </a:bodyPr>
          <a:lstStyle/>
          <a:p>
            <a:pPr algn="ctr" defTabSz="457200"/>
            <a:r>
              <a:rPr lang="en-US" sz="2800" b="1" kern="0" dirty="0">
                <a:solidFill>
                  <a:schemeClr val="bg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+mj-lt"/>
              </a:rPr>
              <a:t>c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AE18C75C-4D62-DDDB-49B0-A82CFEF3B3AF}"/>
              </a:ext>
            </a:extLst>
          </p:cNvPr>
          <p:cNvGrpSpPr/>
          <p:nvPr/>
        </p:nvGrpSpPr>
        <p:grpSpPr>
          <a:xfrm>
            <a:off x="832805" y="5176623"/>
            <a:ext cx="4968552" cy="792088"/>
            <a:chOff x="1703512" y="1628800"/>
            <a:chExt cx="4968552" cy="792088"/>
          </a:xfrm>
        </p:grpSpPr>
        <p:sp>
          <p:nvSpPr>
            <p:cNvPr id="43" name="Rounded Rectangle 9">
              <a:extLst>
                <a:ext uri="{FF2B5EF4-FFF2-40B4-BE49-F238E27FC236}">
                  <a16:creationId xmlns:a16="http://schemas.microsoft.com/office/drawing/2014/main" id="{613DC503-89B6-8B50-323D-916EBC843E52}"/>
                </a:ext>
              </a:extLst>
            </p:cNvPr>
            <p:cNvSpPr/>
            <p:nvPr/>
          </p:nvSpPr>
          <p:spPr bwMode="auto">
            <a:xfrm>
              <a:off x="1703512" y="1628800"/>
              <a:ext cx="4968552" cy="792088"/>
            </a:xfrm>
            <a:prstGeom prst="roundRect">
              <a:avLst/>
            </a:prstGeom>
            <a:gradFill>
              <a:gsLst>
                <a:gs pos="0">
                  <a:srgbClr val="FFFFFF"/>
                </a:gs>
                <a:gs pos="100000">
                  <a:srgbClr val="FFFFFF">
                    <a:lumMod val="95000"/>
                  </a:srgbClr>
                </a:gs>
              </a:gsLst>
              <a:lin ang="5400000" scaled="1"/>
            </a:gradFill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 lIns="36000" tIns="36000" rIns="36000" bIns="36000" rtlCol="0" anchor="ctr" anchorCtr="0">
              <a:noAutofit/>
            </a:bodyPr>
            <a:lstStyle/>
            <a:p>
              <a:pPr algn="ctr" defTabSz="457200"/>
              <a:endParaRPr lang="en-ZA" sz="1600" b="1" kern="0">
                <a:solidFill>
                  <a:srgbClr val="333333"/>
                </a:solidFill>
                <a:latin typeface="+mj-lt"/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69999C5C-50B8-5EE3-A809-689A0DAD98B7}"/>
                </a:ext>
              </a:extLst>
            </p:cNvPr>
            <p:cNvSpPr txBox="1"/>
            <p:nvPr/>
          </p:nvSpPr>
          <p:spPr>
            <a:xfrm>
              <a:off x="2639616" y="1824789"/>
              <a:ext cx="21602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ZA" sz="2000" dirty="0">
                  <a:solidFill>
                    <a:srgbClr val="666666"/>
                  </a:solidFill>
                </a:rPr>
                <a:t>50</a:t>
              </a:r>
            </a:p>
          </p:txBody>
        </p:sp>
        <p:sp>
          <p:nvSpPr>
            <p:cNvPr id="45" name="Rounded Rectangle 11">
              <a:extLst>
                <a:ext uri="{FF2B5EF4-FFF2-40B4-BE49-F238E27FC236}">
                  <a16:creationId xmlns:a16="http://schemas.microsoft.com/office/drawing/2014/main" id="{3FCA9615-8142-E042-6BBD-F130A6D3CBD7}"/>
                </a:ext>
              </a:extLst>
            </p:cNvPr>
            <p:cNvSpPr/>
            <p:nvPr/>
          </p:nvSpPr>
          <p:spPr>
            <a:xfrm flipH="1">
              <a:off x="1807911" y="1697855"/>
              <a:ext cx="653978" cy="65397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txBody>
            <a:bodyPr wrap="square" lIns="36000" tIns="0" rIns="36000" bIns="0" rtlCol="0" anchor="ctr" anchorCtr="0">
              <a:noAutofit/>
            </a:bodyPr>
            <a:lstStyle/>
            <a:p>
              <a:pPr algn="ctr" defTabSz="457200"/>
              <a:r>
                <a:rPr lang="en-US" sz="2800" b="1" kern="0" dirty="0">
                  <a:solidFill>
                    <a:schemeClr val="tx2"/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+mj-lt"/>
                </a:rPr>
                <a:t>d</a:t>
              </a:r>
            </a:p>
          </p:txBody>
        </p:sp>
      </p:grpSp>
      <p:sp>
        <p:nvSpPr>
          <p:cNvPr id="46" name="Rectangle: Single Corner Rounded 45">
            <a:extLst>
              <a:ext uri="{FF2B5EF4-FFF2-40B4-BE49-F238E27FC236}">
                <a16:creationId xmlns:a16="http://schemas.microsoft.com/office/drawing/2014/main" id="{8BA8D995-6232-6C9A-C882-5027E0711748}"/>
              </a:ext>
            </a:extLst>
          </p:cNvPr>
          <p:cNvSpPr/>
          <p:nvPr/>
        </p:nvSpPr>
        <p:spPr>
          <a:xfrm flipH="1">
            <a:off x="6311900" y="0"/>
            <a:ext cx="5880096" cy="6858000"/>
          </a:xfrm>
          <a:prstGeom prst="round1Rect">
            <a:avLst>
              <a:gd name="adj" fmla="val 6480"/>
            </a:avLst>
          </a:prstGeom>
          <a:blipFill dpi="0" rotWithShape="0">
            <a:blip r:embed="rId2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31CB5EF0-14D1-5FE6-A4B5-39816B59276E}"/>
              </a:ext>
            </a:extLst>
          </p:cNvPr>
          <p:cNvSpPr/>
          <p:nvPr/>
        </p:nvSpPr>
        <p:spPr>
          <a:xfrm>
            <a:off x="322262" y="6789625"/>
            <a:ext cx="11534776" cy="7033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8" name="Graphic 47">
            <a:extLst>
              <a:ext uri="{FF2B5EF4-FFF2-40B4-BE49-F238E27FC236}">
                <a16:creationId xmlns:a16="http://schemas.microsoft.com/office/drawing/2014/main" id="{8DE2E921-373B-8B20-0FE4-5DA8785682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424004" y="388938"/>
            <a:ext cx="382234" cy="38223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B2FEFEE-43CE-12DA-EA01-741609E279F8}"/>
              </a:ext>
            </a:extLst>
          </p:cNvPr>
          <p:cNvSpPr txBox="1"/>
          <p:nvPr/>
        </p:nvSpPr>
        <p:spPr>
          <a:xfrm>
            <a:off x="624727" y="6165305"/>
            <a:ext cx="547260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Based on member with a Classic Saver plan, with approximately </a:t>
            </a:r>
            <a:br>
              <a:rPr lang="en-US" sz="1100" dirty="0"/>
            </a:br>
            <a:r>
              <a:rPr lang="en-US" sz="1100" dirty="0"/>
              <a:t>R1 900 available from contributions to cover claims</a:t>
            </a:r>
          </a:p>
        </p:txBody>
      </p:sp>
    </p:spTree>
    <p:extLst>
      <p:ext uri="{BB962C8B-B14F-4D97-AF65-F5344CB8AC3E}">
        <p14:creationId xmlns:p14="http://schemas.microsoft.com/office/powerpoint/2010/main" val="7113043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936" y="388938"/>
            <a:ext cx="11417302" cy="342584"/>
          </a:xfrm>
        </p:spPr>
        <p:txBody>
          <a:bodyPr/>
          <a:lstStyle/>
          <a:p>
            <a:r>
              <a:rPr lang="en-US" dirty="0"/>
              <a:t>How many members need to be on </a:t>
            </a:r>
            <a:br>
              <a:rPr lang="en-US" dirty="0"/>
            </a:br>
            <a:r>
              <a:rPr lang="en-US" dirty="0"/>
              <a:t>the scheme in that same YEAR </a:t>
            </a:r>
            <a:br>
              <a:rPr lang="en-US" dirty="0"/>
            </a:br>
            <a:r>
              <a:rPr lang="en-US" dirty="0"/>
              <a:t>to support one sick member?</a:t>
            </a:r>
            <a:endParaRPr lang="en-ZA" dirty="0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7126B5F3-0BEF-3B6D-6925-07B1BE03D2E3}"/>
              </a:ext>
            </a:extLst>
          </p:cNvPr>
          <p:cNvGrpSpPr/>
          <p:nvPr/>
        </p:nvGrpSpPr>
        <p:grpSpPr>
          <a:xfrm>
            <a:off x="832805" y="1576354"/>
            <a:ext cx="4968552" cy="792088"/>
            <a:chOff x="1703512" y="1628800"/>
            <a:chExt cx="4968552" cy="792088"/>
          </a:xfrm>
        </p:grpSpPr>
        <p:sp>
          <p:nvSpPr>
            <p:cNvPr id="10" name="Rounded Rectangle 9"/>
            <p:cNvSpPr/>
            <p:nvPr/>
          </p:nvSpPr>
          <p:spPr bwMode="auto">
            <a:xfrm>
              <a:off x="1703512" y="1628800"/>
              <a:ext cx="4968552" cy="792088"/>
            </a:xfrm>
            <a:prstGeom prst="roundRect">
              <a:avLst/>
            </a:prstGeom>
            <a:gradFill>
              <a:gsLst>
                <a:gs pos="0">
                  <a:srgbClr val="FFFFFF"/>
                </a:gs>
                <a:gs pos="100000">
                  <a:srgbClr val="FFFFFF">
                    <a:lumMod val="95000"/>
                  </a:srgbClr>
                </a:gs>
              </a:gsLst>
              <a:lin ang="5400000" scaled="1"/>
            </a:gradFill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 lIns="36000" tIns="36000" rIns="36000" bIns="36000" rtlCol="0" anchor="ctr" anchorCtr="0">
              <a:noAutofit/>
            </a:bodyPr>
            <a:lstStyle/>
            <a:p>
              <a:pPr algn="ctr" defTabSz="457200"/>
              <a:endParaRPr lang="en-ZA" sz="1600" b="1" kern="0">
                <a:solidFill>
                  <a:srgbClr val="333333"/>
                </a:solidFill>
                <a:latin typeface="+mj-lt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639616" y="1824789"/>
              <a:ext cx="21602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ZA" sz="2000" dirty="0">
                  <a:solidFill>
                    <a:srgbClr val="666666"/>
                  </a:solidFill>
                </a:rPr>
                <a:t>35</a:t>
              </a:r>
            </a:p>
          </p:txBody>
        </p:sp>
        <p:sp>
          <p:nvSpPr>
            <p:cNvPr id="31" name="Rounded Rectangle 11">
              <a:extLst>
                <a:ext uri="{FF2B5EF4-FFF2-40B4-BE49-F238E27FC236}">
                  <a16:creationId xmlns:a16="http://schemas.microsoft.com/office/drawing/2014/main" id="{8CE612D4-82DD-8EF6-2822-795E76F13D52}"/>
                </a:ext>
              </a:extLst>
            </p:cNvPr>
            <p:cNvSpPr/>
            <p:nvPr/>
          </p:nvSpPr>
          <p:spPr>
            <a:xfrm flipH="1">
              <a:off x="1807911" y="1697855"/>
              <a:ext cx="653978" cy="65397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txBody>
            <a:bodyPr wrap="square" lIns="36000" tIns="36000" rIns="36000" bIns="72000" rtlCol="0" anchor="ctr" anchorCtr="0">
              <a:noAutofit/>
            </a:bodyPr>
            <a:lstStyle/>
            <a:p>
              <a:pPr algn="ctr" defTabSz="457200"/>
              <a:r>
                <a:rPr lang="en-US" sz="2800" b="1" kern="0" dirty="0">
                  <a:solidFill>
                    <a:schemeClr val="tx2"/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+mj-lt"/>
                </a:rPr>
                <a:t>a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89FF98F3-77EC-0918-710F-FCF4BC818947}"/>
              </a:ext>
            </a:extLst>
          </p:cNvPr>
          <p:cNvGrpSpPr/>
          <p:nvPr/>
        </p:nvGrpSpPr>
        <p:grpSpPr>
          <a:xfrm>
            <a:off x="832805" y="2776444"/>
            <a:ext cx="4968552" cy="792088"/>
            <a:chOff x="1703512" y="1628800"/>
            <a:chExt cx="4968552" cy="792088"/>
          </a:xfrm>
        </p:grpSpPr>
        <p:sp>
          <p:nvSpPr>
            <p:cNvPr id="35" name="Rounded Rectangle 9">
              <a:extLst>
                <a:ext uri="{FF2B5EF4-FFF2-40B4-BE49-F238E27FC236}">
                  <a16:creationId xmlns:a16="http://schemas.microsoft.com/office/drawing/2014/main" id="{B37ADF0B-0EF6-22F7-3667-49155CD83EE3}"/>
                </a:ext>
              </a:extLst>
            </p:cNvPr>
            <p:cNvSpPr/>
            <p:nvPr/>
          </p:nvSpPr>
          <p:spPr bwMode="auto">
            <a:xfrm>
              <a:off x="1703512" y="1628800"/>
              <a:ext cx="4968552" cy="792088"/>
            </a:xfrm>
            <a:prstGeom prst="roundRect">
              <a:avLst/>
            </a:prstGeom>
            <a:gradFill>
              <a:gsLst>
                <a:gs pos="0">
                  <a:srgbClr val="FFFFFF"/>
                </a:gs>
                <a:gs pos="100000">
                  <a:srgbClr val="FFFFFF">
                    <a:lumMod val="95000"/>
                  </a:srgbClr>
                </a:gs>
              </a:gsLst>
              <a:lin ang="5400000" scaled="1"/>
            </a:gradFill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 lIns="36000" tIns="36000" rIns="36000" bIns="36000" rtlCol="0" anchor="ctr" anchorCtr="0">
              <a:noAutofit/>
            </a:bodyPr>
            <a:lstStyle/>
            <a:p>
              <a:pPr algn="ctr" defTabSz="457200"/>
              <a:endParaRPr lang="en-ZA" sz="1600" b="1" kern="0">
                <a:solidFill>
                  <a:srgbClr val="333333"/>
                </a:solidFill>
                <a:latin typeface="+mj-lt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BE013A10-2F51-E520-767A-82C27084AC95}"/>
                </a:ext>
              </a:extLst>
            </p:cNvPr>
            <p:cNvSpPr txBox="1"/>
            <p:nvPr/>
          </p:nvSpPr>
          <p:spPr>
            <a:xfrm>
              <a:off x="2639616" y="1824789"/>
              <a:ext cx="21602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ZA" sz="2000" dirty="0">
                  <a:solidFill>
                    <a:srgbClr val="666666"/>
                  </a:solidFill>
                </a:rPr>
                <a:t>42</a:t>
              </a:r>
            </a:p>
          </p:txBody>
        </p:sp>
        <p:sp>
          <p:nvSpPr>
            <p:cNvPr id="37" name="Rounded Rectangle 11">
              <a:extLst>
                <a:ext uri="{FF2B5EF4-FFF2-40B4-BE49-F238E27FC236}">
                  <a16:creationId xmlns:a16="http://schemas.microsoft.com/office/drawing/2014/main" id="{94A14180-A402-73F8-F19C-1FC6BF11BD71}"/>
                </a:ext>
              </a:extLst>
            </p:cNvPr>
            <p:cNvSpPr/>
            <p:nvPr/>
          </p:nvSpPr>
          <p:spPr>
            <a:xfrm flipH="1">
              <a:off x="1807911" y="1697855"/>
              <a:ext cx="653978" cy="65397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txBody>
            <a:bodyPr wrap="square" lIns="36000" tIns="36000" rIns="36000" bIns="0" rtlCol="0" anchor="ctr" anchorCtr="0">
              <a:noAutofit/>
            </a:bodyPr>
            <a:lstStyle/>
            <a:p>
              <a:pPr algn="ctr" defTabSz="457200"/>
              <a:r>
                <a:rPr lang="en-US" sz="2800" b="1" kern="0" dirty="0">
                  <a:solidFill>
                    <a:schemeClr val="tx2"/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+mj-lt"/>
                </a:rPr>
                <a:t>b</a:t>
              </a: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1731F14B-F889-4BA6-D5CF-4C09B92EF65D}"/>
              </a:ext>
            </a:extLst>
          </p:cNvPr>
          <p:cNvGrpSpPr/>
          <p:nvPr/>
        </p:nvGrpSpPr>
        <p:grpSpPr>
          <a:xfrm>
            <a:off x="832805" y="3976534"/>
            <a:ext cx="4968552" cy="792088"/>
            <a:chOff x="1703512" y="1628800"/>
            <a:chExt cx="4968552" cy="792088"/>
          </a:xfrm>
        </p:grpSpPr>
        <p:sp>
          <p:nvSpPr>
            <p:cNvPr id="39" name="Rounded Rectangle 9">
              <a:extLst>
                <a:ext uri="{FF2B5EF4-FFF2-40B4-BE49-F238E27FC236}">
                  <a16:creationId xmlns:a16="http://schemas.microsoft.com/office/drawing/2014/main" id="{2962C491-F06A-42D8-9B9E-9729D5013A03}"/>
                </a:ext>
              </a:extLst>
            </p:cNvPr>
            <p:cNvSpPr/>
            <p:nvPr/>
          </p:nvSpPr>
          <p:spPr bwMode="auto">
            <a:xfrm>
              <a:off x="1703512" y="1628800"/>
              <a:ext cx="4968552" cy="792088"/>
            </a:xfrm>
            <a:prstGeom prst="roundRect">
              <a:avLst/>
            </a:prstGeom>
            <a:gradFill>
              <a:gsLst>
                <a:gs pos="0">
                  <a:srgbClr val="FFFFFF"/>
                </a:gs>
                <a:gs pos="100000">
                  <a:srgbClr val="FFFFFF">
                    <a:lumMod val="95000"/>
                  </a:srgbClr>
                </a:gs>
              </a:gsLst>
              <a:lin ang="5400000" scaled="1"/>
            </a:gradFill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 lIns="36000" tIns="36000" rIns="36000" bIns="36000" rtlCol="0" anchor="ctr" anchorCtr="0">
              <a:noAutofit/>
            </a:bodyPr>
            <a:lstStyle/>
            <a:p>
              <a:pPr algn="ctr" defTabSz="457200"/>
              <a:endParaRPr lang="en-ZA" sz="1600" b="1" kern="0">
                <a:solidFill>
                  <a:srgbClr val="333333"/>
                </a:solidFill>
                <a:latin typeface="+mj-lt"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297F70DF-8C32-D398-2986-BF1FA39EC75A}"/>
                </a:ext>
              </a:extLst>
            </p:cNvPr>
            <p:cNvSpPr txBox="1"/>
            <p:nvPr/>
          </p:nvSpPr>
          <p:spPr>
            <a:xfrm>
              <a:off x="2639616" y="1824789"/>
              <a:ext cx="21602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ZA" sz="2000" dirty="0">
                  <a:solidFill>
                    <a:srgbClr val="666666"/>
                  </a:solidFill>
                </a:rPr>
                <a:t>46</a:t>
              </a:r>
            </a:p>
          </p:txBody>
        </p:sp>
        <p:sp>
          <p:nvSpPr>
            <p:cNvPr id="41" name="Rounded Rectangle 11">
              <a:extLst>
                <a:ext uri="{FF2B5EF4-FFF2-40B4-BE49-F238E27FC236}">
                  <a16:creationId xmlns:a16="http://schemas.microsoft.com/office/drawing/2014/main" id="{A61A7DA1-EAD3-75F4-8713-E7CCA4E1D15A}"/>
                </a:ext>
              </a:extLst>
            </p:cNvPr>
            <p:cNvSpPr/>
            <p:nvPr/>
          </p:nvSpPr>
          <p:spPr>
            <a:xfrm flipH="1">
              <a:off x="1807911" y="1697855"/>
              <a:ext cx="653978" cy="65397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txBody>
            <a:bodyPr wrap="square" lIns="36000" tIns="36000" rIns="36000" bIns="72000" rtlCol="0" anchor="ctr" anchorCtr="0">
              <a:noAutofit/>
            </a:bodyPr>
            <a:lstStyle/>
            <a:p>
              <a:pPr algn="ctr" defTabSz="457200"/>
              <a:r>
                <a:rPr lang="en-US" sz="2800" b="1" kern="0" dirty="0">
                  <a:solidFill>
                    <a:schemeClr val="tx2"/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+mj-lt"/>
                </a:rPr>
                <a:t>c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AE18C75C-4D62-DDDB-49B0-A82CFEF3B3AF}"/>
              </a:ext>
            </a:extLst>
          </p:cNvPr>
          <p:cNvGrpSpPr/>
          <p:nvPr/>
        </p:nvGrpSpPr>
        <p:grpSpPr>
          <a:xfrm>
            <a:off x="832805" y="5176623"/>
            <a:ext cx="4968552" cy="792088"/>
            <a:chOff x="1703512" y="1628800"/>
            <a:chExt cx="4968552" cy="792088"/>
          </a:xfrm>
        </p:grpSpPr>
        <p:sp>
          <p:nvSpPr>
            <p:cNvPr id="43" name="Rounded Rectangle 9">
              <a:extLst>
                <a:ext uri="{FF2B5EF4-FFF2-40B4-BE49-F238E27FC236}">
                  <a16:creationId xmlns:a16="http://schemas.microsoft.com/office/drawing/2014/main" id="{613DC503-89B6-8B50-323D-916EBC843E52}"/>
                </a:ext>
              </a:extLst>
            </p:cNvPr>
            <p:cNvSpPr/>
            <p:nvPr/>
          </p:nvSpPr>
          <p:spPr bwMode="auto">
            <a:xfrm>
              <a:off x="1703512" y="1628800"/>
              <a:ext cx="4968552" cy="792088"/>
            </a:xfrm>
            <a:prstGeom prst="roundRect">
              <a:avLst/>
            </a:prstGeom>
            <a:gradFill>
              <a:gsLst>
                <a:gs pos="0">
                  <a:srgbClr val="FFFFFF"/>
                </a:gs>
                <a:gs pos="100000">
                  <a:srgbClr val="FFFFFF">
                    <a:lumMod val="95000"/>
                  </a:srgbClr>
                </a:gs>
              </a:gsLst>
              <a:lin ang="5400000" scaled="1"/>
            </a:gradFill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 lIns="36000" tIns="36000" rIns="36000" bIns="36000" rtlCol="0" anchor="ctr" anchorCtr="0">
              <a:noAutofit/>
            </a:bodyPr>
            <a:lstStyle/>
            <a:p>
              <a:pPr algn="ctr" defTabSz="457200"/>
              <a:endParaRPr lang="en-ZA" sz="1600" b="1" kern="0">
                <a:solidFill>
                  <a:srgbClr val="333333"/>
                </a:solidFill>
                <a:latin typeface="+mj-lt"/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69999C5C-50B8-5EE3-A809-689A0DAD98B7}"/>
                </a:ext>
              </a:extLst>
            </p:cNvPr>
            <p:cNvSpPr txBox="1"/>
            <p:nvPr/>
          </p:nvSpPr>
          <p:spPr>
            <a:xfrm>
              <a:off x="2639616" y="1824789"/>
              <a:ext cx="21602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ZA" sz="2000" dirty="0">
                  <a:solidFill>
                    <a:srgbClr val="666666"/>
                  </a:solidFill>
                </a:rPr>
                <a:t>50</a:t>
              </a:r>
            </a:p>
          </p:txBody>
        </p:sp>
        <p:sp>
          <p:nvSpPr>
            <p:cNvPr id="45" name="Rounded Rectangle 11">
              <a:extLst>
                <a:ext uri="{FF2B5EF4-FFF2-40B4-BE49-F238E27FC236}">
                  <a16:creationId xmlns:a16="http://schemas.microsoft.com/office/drawing/2014/main" id="{3FCA9615-8142-E042-6BBD-F130A6D3CBD7}"/>
                </a:ext>
              </a:extLst>
            </p:cNvPr>
            <p:cNvSpPr/>
            <p:nvPr/>
          </p:nvSpPr>
          <p:spPr>
            <a:xfrm flipH="1">
              <a:off x="1807911" y="1697855"/>
              <a:ext cx="653978" cy="65397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txBody>
            <a:bodyPr wrap="square" lIns="36000" tIns="0" rIns="36000" bIns="0" rtlCol="0" anchor="ctr" anchorCtr="0">
              <a:noAutofit/>
            </a:bodyPr>
            <a:lstStyle/>
            <a:p>
              <a:pPr algn="ctr" defTabSz="457200"/>
              <a:r>
                <a:rPr lang="en-US" sz="2800" b="1" kern="0" dirty="0">
                  <a:solidFill>
                    <a:schemeClr val="tx2"/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+mj-lt"/>
                </a:rPr>
                <a:t>d</a:t>
              </a:r>
            </a:p>
          </p:txBody>
        </p:sp>
      </p:grpSp>
      <p:sp>
        <p:nvSpPr>
          <p:cNvPr id="46" name="Rectangle: Single Corner Rounded 45">
            <a:extLst>
              <a:ext uri="{FF2B5EF4-FFF2-40B4-BE49-F238E27FC236}">
                <a16:creationId xmlns:a16="http://schemas.microsoft.com/office/drawing/2014/main" id="{8BA8D995-6232-6C9A-C882-5027E0711748}"/>
              </a:ext>
            </a:extLst>
          </p:cNvPr>
          <p:cNvSpPr/>
          <p:nvPr/>
        </p:nvSpPr>
        <p:spPr>
          <a:xfrm flipH="1">
            <a:off x="6311900" y="0"/>
            <a:ext cx="5880096" cy="6858000"/>
          </a:xfrm>
          <a:prstGeom prst="round1Rect">
            <a:avLst>
              <a:gd name="adj" fmla="val 6480"/>
            </a:avLst>
          </a:prstGeom>
          <a:blipFill dpi="0" rotWithShape="0">
            <a:blip r:embed="rId2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31CB5EF0-14D1-5FE6-A4B5-39816B59276E}"/>
              </a:ext>
            </a:extLst>
          </p:cNvPr>
          <p:cNvSpPr/>
          <p:nvPr/>
        </p:nvSpPr>
        <p:spPr>
          <a:xfrm>
            <a:off x="322262" y="6789625"/>
            <a:ext cx="11534776" cy="7033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8" name="Graphic 47">
            <a:extLst>
              <a:ext uri="{FF2B5EF4-FFF2-40B4-BE49-F238E27FC236}">
                <a16:creationId xmlns:a16="http://schemas.microsoft.com/office/drawing/2014/main" id="{8DE2E921-373B-8B20-0FE4-5DA8785682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424004" y="388938"/>
            <a:ext cx="382234" cy="38223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9AC423F-1654-B77E-39E4-9A565917DFEA}"/>
              </a:ext>
            </a:extLst>
          </p:cNvPr>
          <p:cNvSpPr txBox="1"/>
          <p:nvPr/>
        </p:nvSpPr>
        <p:spPr>
          <a:xfrm>
            <a:off x="624727" y="6165305"/>
            <a:ext cx="547260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Assume a healthy member claims R800 p.m. from the scheme</a:t>
            </a:r>
          </a:p>
          <a:p>
            <a:pPr algn="ctr"/>
            <a:r>
              <a:rPr lang="en-US" sz="1100" dirty="0"/>
              <a:t>Calculation based on members on Classic Saver plans</a:t>
            </a:r>
          </a:p>
        </p:txBody>
      </p:sp>
    </p:spTree>
    <p:extLst>
      <p:ext uri="{BB962C8B-B14F-4D97-AF65-F5344CB8AC3E}">
        <p14:creationId xmlns:p14="http://schemas.microsoft.com/office/powerpoint/2010/main" val="13688364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936" y="388938"/>
            <a:ext cx="11417302" cy="342584"/>
          </a:xfrm>
        </p:spPr>
        <p:txBody>
          <a:bodyPr/>
          <a:lstStyle/>
          <a:p>
            <a:r>
              <a:rPr lang="en-US" dirty="0"/>
              <a:t>How many members need to be on </a:t>
            </a:r>
            <a:br>
              <a:rPr lang="en-US" dirty="0"/>
            </a:br>
            <a:r>
              <a:rPr lang="en-US" dirty="0"/>
              <a:t>the scheme in that same YEAR </a:t>
            </a:r>
            <a:br>
              <a:rPr lang="en-US" dirty="0"/>
            </a:br>
            <a:r>
              <a:rPr lang="en-US" dirty="0"/>
              <a:t>to support one sick member?</a:t>
            </a:r>
            <a:endParaRPr lang="en-ZA" dirty="0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7126B5F3-0BEF-3B6D-6925-07B1BE03D2E3}"/>
              </a:ext>
            </a:extLst>
          </p:cNvPr>
          <p:cNvGrpSpPr/>
          <p:nvPr/>
        </p:nvGrpSpPr>
        <p:grpSpPr>
          <a:xfrm>
            <a:off x="832805" y="1576354"/>
            <a:ext cx="4968552" cy="792088"/>
            <a:chOff x="1703512" y="1628800"/>
            <a:chExt cx="4968552" cy="792088"/>
          </a:xfrm>
        </p:grpSpPr>
        <p:sp>
          <p:nvSpPr>
            <p:cNvPr id="10" name="Rounded Rectangle 9"/>
            <p:cNvSpPr/>
            <p:nvPr/>
          </p:nvSpPr>
          <p:spPr bwMode="auto">
            <a:xfrm>
              <a:off x="1703512" y="1628800"/>
              <a:ext cx="4968552" cy="792088"/>
            </a:xfrm>
            <a:prstGeom prst="roundRect">
              <a:avLst/>
            </a:prstGeom>
            <a:gradFill>
              <a:gsLst>
                <a:gs pos="0">
                  <a:srgbClr val="FFFFFF"/>
                </a:gs>
                <a:gs pos="100000">
                  <a:srgbClr val="FFFFFF">
                    <a:lumMod val="95000"/>
                  </a:srgbClr>
                </a:gs>
              </a:gsLst>
              <a:lin ang="5400000" scaled="1"/>
            </a:gradFill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 lIns="36000" tIns="36000" rIns="36000" bIns="36000" rtlCol="0" anchor="ctr" anchorCtr="0">
              <a:noAutofit/>
            </a:bodyPr>
            <a:lstStyle/>
            <a:p>
              <a:pPr algn="ctr" defTabSz="457200"/>
              <a:endParaRPr lang="en-ZA" sz="1600" b="1" kern="0">
                <a:solidFill>
                  <a:srgbClr val="333333"/>
                </a:solidFill>
                <a:latin typeface="+mj-lt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639616" y="1824789"/>
              <a:ext cx="21602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ZA" sz="2000" dirty="0">
                  <a:solidFill>
                    <a:srgbClr val="666666"/>
                  </a:solidFill>
                </a:rPr>
                <a:t>35</a:t>
              </a:r>
            </a:p>
          </p:txBody>
        </p:sp>
        <p:sp>
          <p:nvSpPr>
            <p:cNvPr id="31" name="Rounded Rectangle 11">
              <a:extLst>
                <a:ext uri="{FF2B5EF4-FFF2-40B4-BE49-F238E27FC236}">
                  <a16:creationId xmlns:a16="http://schemas.microsoft.com/office/drawing/2014/main" id="{8CE612D4-82DD-8EF6-2822-795E76F13D52}"/>
                </a:ext>
              </a:extLst>
            </p:cNvPr>
            <p:cNvSpPr/>
            <p:nvPr/>
          </p:nvSpPr>
          <p:spPr>
            <a:xfrm flipH="1">
              <a:off x="1807911" y="1697855"/>
              <a:ext cx="653978" cy="65397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txBody>
            <a:bodyPr wrap="square" lIns="36000" tIns="36000" rIns="36000" bIns="72000" rtlCol="0" anchor="ctr" anchorCtr="0">
              <a:noAutofit/>
            </a:bodyPr>
            <a:lstStyle/>
            <a:p>
              <a:pPr algn="ctr" defTabSz="457200"/>
              <a:r>
                <a:rPr lang="en-US" sz="2800" b="1" kern="0" dirty="0">
                  <a:solidFill>
                    <a:schemeClr val="tx2"/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+mj-lt"/>
                </a:rPr>
                <a:t>a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89FF98F3-77EC-0918-710F-FCF4BC818947}"/>
              </a:ext>
            </a:extLst>
          </p:cNvPr>
          <p:cNvGrpSpPr/>
          <p:nvPr/>
        </p:nvGrpSpPr>
        <p:grpSpPr>
          <a:xfrm>
            <a:off x="832805" y="2776444"/>
            <a:ext cx="4968552" cy="792088"/>
            <a:chOff x="1703512" y="1628800"/>
            <a:chExt cx="4968552" cy="792088"/>
          </a:xfrm>
        </p:grpSpPr>
        <p:sp>
          <p:nvSpPr>
            <p:cNvPr id="35" name="Rounded Rectangle 9">
              <a:extLst>
                <a:ext uri="{FF2B5EF4-FFF2-40B4-BE49-F238E27FC236}">
                  <a16:creationId xmlns:a16="http://schemas.microsoft.com/office/drawing/2014/main" id="{B37ADF0B-0EF6-22F7-3667-49155CD83EE3}"/>
                </a:ext>
              </a:extLst>
            </p:cNvPr>
            <p:cNvSpPr/>
            <p:nvPr/>
          </p:nvSpPr>
          <p:spPr bwMode="auto">
            <a:xfrm>
              <a:off x="1703512" y="1628800"/>
              <a:ext cx="4968552" cy="792088"/>
            </a:xfrm>
            <a:prstGeom prst="roundRect">
              <a:avLst/>
            </a:prstGeom>
            <a:gradFill>
              <a:gsLst>
                <a:gs pos="0">
                  <a:srgbClr val="FFFFFF"/>
                </a:gs>
                <a:gs pos="100000">
                  <a:srgbClr val="FFFFFF">
                    <a:lumMod val="95000"/>
                  </a:srgbClr>
                </a:gs>
              </a:gsLst>
              <a:lin ang="5400000" scaled="1"/>
            </a:gradFill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 lIns="36000" tIns="36000" rIns="36000" bIns="36000" rtlCol="0" anchor="ctr" anchorCtr="0">
              <a:noAutofit/>
            </a:bodyPr>
            <a:lstStyle/>
            <a:p>
              <a:pPr algn="ctr" defTabSz="457200"/>
              <a:endParaRPr lang="en-ZA" sz="1600" b="1" kern="0">
                <a:solidFill>
                  <a:srgbClr val="333333"/>
                </a:solidFill>
                <a:latin typeface="+mj-lt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BE013A10-2F51-E520-767A-82C27084AC95}"/>
                </a:ext>
              </a:extLst>
            </p:cNvPr>
            <p:cNvSpPr txBox="1"/>
            <p:nvPr/>
          </p:nvSpPr>
          <p:spPr>
            <a:xfrm>
              <a:off x="2639616" y="1824789"/>
              <a:ext cx="21602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ZA" sz="2000" dirty="0">
                  <a:solidFill>
                    <a:srgbClr val="666666"/>
                  </a:solidFill>
                </a:rPr>
                <a:t>42</a:t>
              </a:r>
            </a:p>
          </p:txBody>
        </p:sp>
        <p:sp>
          <p:nvSpPr>
            <p:cNvPr id="37" name="Rounded Rectangle 11">
              <a:extLst>
                <a:ext uri="{FF2B5EF4-FFF2-40B4-BE49-F238E27FC236}">
                  <a16:creationId xmlns:a16="http://schemas.microsoft.com/office/drawing/2014/main" id="{94A14180-A402-73F8-F19C-1FC6BF11BD71}"/>
                </a:ext>
              </a:extLst>
            </p:cNvPr>
            <p:cNvSpPr/>
            <p:nvPr/>
          </p:nvSpPr>
          <p:spPr>
            <a:xfrm flipH="1">
              <a:off x="1807911" y="1697855"/>
              <a:ext cx="653978" cy="65397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txBody>
            <a:bodyPr wrap="square" lIns="36000" tIns="36000" rIns="36000" bIns="0" rtlCol="0" anchor="ctr" anchorCtr="0">
              <a:noAutofit/>
            </a:bodyPr>
            <a:lstStyle/>
            <a:p>
              <a:pPr algn="ctr" defTabSz="457200"/>
              <a:r>
                <a:rPr lang="en-US" sz="2800" b="1" kern="0" dirty="0">
                  <a:solidFill>
                    <a:schemeClr val="tx2"/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+mj-lt"/>
                </a:rPr>
                <a:t>b</a:t>
              </a: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1731F14B-F889-4BA6-D5CF-4C09B92EF65D}"/>
              </a:ext>
            </a:extLst>
          </p:cNvPr>
          <p:cNvGrpSpPr/>
          <p:nvPr/>
        </p:nvGrpSpPr>
        <p:grpSpPr>
          <a:xfrm>
            <a:off x="832805" y="3976534"/>
            <a:ext cx="4968552" cy="792088"/>
            <a:chOff x="1703512" y="1628800"/>
            <a:chExt cx="4968552" cy="792088"/>
          </a:xfrm>
        </p:grpSpPr>
        <p:sp>
          <p:nvSpPr>
            <p:cNvPr id="39" name="Rounded Rectangle 9">
              <a:extLst>
                <a:ext uri="{FF2B5EF4-FFF2-40B4-BE49-F238E27FC236}">
                  <a16:creationId xmlns:a16="http://schemas.microsoft.com/office/drawing/2014/main" id="{2962C491-F06A-42D8-9B9E-9729D5013A03}"/>
                </a:ext>
              </a:extLst>
            </p:cNvPr>
            <p:cNvSpPr/>
            <p:nvPr/>
          </p:nvSpPr>
          <p:spPr bwMode="auto">
            <a:xfrm>
              <a:off x="1703512" y="1628800"/>
              <a:ext cx="4968552" cy="792088"/>
            </a:xfrm>
            <a:prstGeom prst="roundRect">
              <a:avLst/>
            </a:prstGeom>
            <a:gradFill>
              <a:gsLst>
                <a:gs pos="0">
                  <a:srgbClr val="FFFFFF"/>
                </a:gs>
                <a:gs pos="100000">
                  <a:srgbClr val="FFFFFF">
                    <a:lumMod val="95000"/>
                  </a:srgbClr>
                </a:gs>
              </a:gsLst>
              <a:lin ang="5400000" scaled="1"/>
            </a:gradFill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 lIns="36000" tIns="36000" rIns="36000" bIns="36000" rtlCol="0" anchor="ctr" anchorCtr="0">
              <a:noAutofit/>
            </a:bodyPr>
            <a:lstStyle/>
            <a:p>
              <a:pPr algn="ctr" defTabSz="457200"/>
              <a:endParaRPr lang="en-ZA" sz="1600" b="1" kern="0">
                <a:solidFill>
                  <a:srgbClr val="333333"/>
                </a:solidFill>
                <a:latin typeface="+mj-lt"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297F70DF-8C32-D398-2986-BF1FA39EC75A}"/>
                </a:ext>
              </a:extLst>
            </p:cNvPr>
            <p:cNvSpPr txBox="1"/>
            <p:nvPr/>
          </p:nvSpPr>
          <p:spPr>
            <a:xfrm>
              <a:off x="2639616" y="1824789"/>
              <a:ext cx="21602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ZA" sz="2000" dirty="0">
                  <a:solidFill>
                    <a:srgbClr val="666666"/>
                  </a:solidFill>
                </a:rPr>
                <a:t>46</a:t>
              </a:r>
            </a:p>
          </p:txBody>
        </p:sp>
        <p:sp>
          <p:nvSpPr>
            <p:cNvPr id="41" name="Rounded Rectangle 11">
              <a:extLst>
                <a:ext uri="{FF2B5EF4-FFF2-40B4-BE49-F238E27FC236}">
                  <a16:creationId xmlns:a16="http://schemas.microsoft.com/office/drawing/2014/main" id="{A61A7DA1-EAD3-75F4-8713-E7CCA4E1D15A}"/>
                </a:ext>
              </a:extLst>
            </p:cNvPr>
            <p:cNvSpPr/>
            <p:nvPr/>
          </p:nvSpPr>
          <p:spPr>
            <a:xfrm flipH="1">
              <a:off x="1807911" y="1697855"/>
              <a:ext cx="653978" cy="65397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txBody>
            <a:bodyPr wrap="square" lIns="36000" tIns="36000" rIns="36000" bIns="72000" rtlCol="0" anchor="ctr" anchorCtr="0">
              <a:noAutofit/>
            </a:bodyPr>
            <a:lstStyle/>
            <a:p>
              <a:pPr algn="ctr" defTabSz="457200"/>
              <a:r>
                <a:rPr lang="en-US" sz="2800" b="1" kern="0" dirty="0">
                  <a:solidFill>
                    <a:schemeClr val="tx2"/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+mj-lt"/>
                </a:rPr>
                <a:t>c</a:t>
              </a:r>
            </a:p>
          </p:txBody>
        </p:sp>
      </p:grpSp>
      <p:sp>
        <p:nvSpPr>
          <p:cNvPr id="46" name="Rectangle: Single Corner Rounded 45">
            <a:extLst>
              <a:ext uri="{FF2B5EF4-FFF2-40B4-BE49-F238E27FC236}">
                <a16:creationId xmlns:a16="http://schemas.microsoft.com/office/drawing/2014/main" id="{8BA8D995-6232-6C9A-C882-5027E0711748}"/>
              </a:ext>
            </a:extLst>
          </p:cNvPr>
          <p:cNvSpPr/>
          <p:nvPr/>
        </p:nvSpPr>
        <p:spPr>
          <a:xfrm flipH="1">
            <a:off x="6311900" y="0"/>
            <a:ext cx="5880096" cy="6858000"/>
          </a:xfrm>
          <a:prstGeom prst="round1Rect">
            <a:avLst>
              <a:gd name="adj" fmla="val 6480"/>
            </a:avLst>
          </a:prstGeom>
          <a:blipFill dpi="0" rotWithShape="0">
            <a:blip r:embed="rId2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31CB5EF0-14D1-5FE6-A4B5-39816B59276E}"/>
              </a:ext>
            </a:extLst>
          </p:cNvPr>
          <p:cNvSpPr/>
          <p:nvPr/>
        </p:nvSpPr>
        <p:spPr>
          <a:xfrm>
            <a:off x="322262" y="6789625"/>
            <a:ext cx="11534776" cy="7033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8" name="Graphic 47">
            <a:extLst>
              <a:ext uri="{FF2B5EF4-FFF2-40B4-BE49-F238E27FC236}">
                <a16:creationId xmlns:a16="http://schemas.microsoft.com/office/drawing/2014/main" id="{8DE2E921-373B-8B20-0FE4-5DA8785682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424004" y="388938"/>
            <a:ext cx="382234" cy="38223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9AC423F-1654-B77E-39E4-9A565917DFEA}"/>
              </a:ext>
            </a:extLst>
          </p:cNvPr>
          <p:cNvSpPr txBox="1"/>
          <p:nvPr/>
        </p:nvSpPr>
        <p:spPr>
          <a:xfrm>
            <a:off x="624727" y="6165305"/>
            <a:ext cx="547260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Assume a healthy member claims R800 p.m. from the scheme</a:t>
            </a:r>
          </a:p>
          <a:p>
            <a:pPr algn="ctr"/>
            <a:r>
              <a:rPr lang="en-US" sz="1100" dirty="0"/>
              <a:t>Calculation based on members on Classic Saver plans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ECD2892-4CCD-8A42-9F02-5743C4CE8977}"/>
              </a:ext>
            </a:extLst>
          </p:cNvPr>
          <p:cNvGrpSpPr/>
          <p:nvPr/>
        </p:nvGrpSpPr>
        <p:grpSpPr>
          <a:xfrm>
            <a:off x="832805" y="5176623"/>
            <a:ext cx="4968552" cy="792088"/>
            <a:chOff x="1703512" y="1628800"/>
            <a:chExt cx="4968552" cy="792088"/>
          </a:xfrm>
        </p:grpSpPr>
        <p:sp>
          <p:nvSpPr>
            <p:cNvPr id="9" name="Rounded Rectangle 9">
              <a:extLst>
                <a:ext uri="{FF2B5EF4-FFF2-40B4-BE49-F238E27FC236}">
                  <a16:creationId xmlns:a16="http://schemas.microsoft.com/office/drawing/2014/main" id="{66445559-3D21-B402-BF70-AA7D8CB4B87E}"/>
                </a:ext>
              </a:extLst>
            </p:cNvPr>
            <p:cNvSpPr/>
            <p:nvPr/>
          </p:nvSpPr>
          <p:spPr bwMode="auto">
            <a:xfrm>
              <a:off x="1703512" y="1628800"/>
              <a:ext cx="4968552" cy="792088"/>
            </a:xfrm>
            <a:prstGeom prst="roundRect">
              <a:avLst/>
            </a:prstGeom>
            <a:gradFill>
              <a:gsLst>
                <a:gs pos="0">
                  <a:srgbClr val="FFFFFF"/>
                </a:gs>
                <a:gs pos="100000">
                  <a:srgbClr val="FFFFFF">
                    <a:lumMod val="95000"/>
                  </a:srgbClr>
                </a:gs>
              </a:gsLst>
              <a:lin ang="5400000" scaled="1"/>
            </a:gradFill>
            <a:ln w="28575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 lIns="36000" tIns="36000" rIns="36000" bIns="36000" rtlCol="0" anchor="ctr" anchorCtr="0">
              <a:noAutofit/>
            </a:bodyPr>
            <a:lstStyle/>
            <a:p>
              <a:pPr algn="ctr" defTabSz="457200"/>
              <a:endParaRPr lang="en-ZA" sz="1600" b="1" kern="0">
                <a:solidFill>
                  <a:srgbClr val="333333"/>
                </a:solidFill>
                <a:latin typeface="+mj-lt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AA51821B-A354-C4D9-BC9B-53AD5A86EF9E}"/>
                </a:ext>
              </a:extLst>
            </p:cNvPr>
            <p:cNvSpPr txBox="1"/>
            <p:nvPr/>
          </p:nvSpPr>
          <p:spPr>
            <a:xfrm>
              <a:off x="2639616" y="1824789"/>
              <a:ext cx="21602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ZA" sz="2000" b="1" dirty="0">
                  <a:solidFill>
                    <a:srgbClr val="666666"/>
                  </a:solidFill>
                </a:rPr>
                <a:t>50</a:t>
              </a:r>
            </a:p>
          </p:txBody>
        </p:sp>
        <p:sp>
          <p:nvSpPr>
            <p:cNvPr id="12" name="Rounded Rectangle 11">
              <a:extLst>
                <a:ext uri="{FF2B5EF4-FFF2-40B4-BE49-F238E27FC236}">
                  <a16:creationId xmlns:a16="http://schemas.microsoft.com/office/drawing/2014/main" id="{9D2C49EA-041F-C954-6C71-ACA916541FFC}"/>
                </a:ext>
              </a:extLst>
            </p:cNvPr>
            <p:cNvSpPr/>
            <p:nvPr/>
          </p:nvSpPr>
          <p:spPr>
            <a:xfrm flipH="1">
              <a:off x="1807911" y="1697855"/>
              <a:ext cx="653978" cy="65397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98000">
                  <a:schemeClr val="accent2"/>
                </a:gs>
              </a:gsLst>
              <a:lin ang="2700000" scaled="1"/>
            </a:gradFill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txBody>
            <a:bodyPr wrap="square" lIns="36000" tIns="0" rIns="36000" bIns="0" rtlCol="0" anchor="ctr" anchorCtr="0">
              <a:noAutofit/>
            </a:bodyPr>
            <a:lstStyle/>
            <a:p>
              <a:pPr algn="ctr" defTabSz="457200"/>
              <a:r>
                <a:rPr lang="en-US" sz="2800" b="1" kern="0" dirty="0">
                  <a:solidFill>
                    <a:schemeClr val="bg1"/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+mj-lt"/>
                </a:rPr>
                <a:t>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77794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: Single Corner Rounded 10">
            <a:extLst>
              <a:ext uri="{FF2B5EF4-FFF2-40B4-BE49-F238E27FC236}">
                <a16:creationId xmlns:a16="http://schemas.microsoft.com/office/drawing/2014/main" id="{82D05BAF-FCF3-AB52-35DD-78E40D28CA31}"/>
              </a:ext>
            </a:extLst>
          </p:cNvPr>
          <p:cNvSpPr/>
          <p:nvPr/>
        </p:nvSpPr>
        <p:spPr>
          <a:xfrm flipH="1">
            <a:off x="8968580" y="0"/>
            <a:ext cx="3223416" cy="6858000"/>
          </a:xfrm>
          <a:prstGeom prst="round1Rect">
            <a:avLst>
              <a:gd name="adj" fmla="val 6480"/>
            </a:avLst>
          </a:prstGeom>
          <a:blipFill dpi="0" rotWithShape="0">
            <a:blip r:embed="rId2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388936" y="388938"/>
            <a:ext cx="11417302" cy="342584"/>
          </a:xfrm>
        </p:spPr>
        <p:txBody>
          <a:bodyPr/>
          <a:lstStyle/>
          <a:p>
            <a:r>
              <a:rPr lang="en-GB"/>
              <a:t>Healthier members pay for sicker members</a:t>
            </a:r>
            <a:endParaRPr lang="en-US"/>
          </a:p>
        </p:txBody>
      </p:sp>
      <p:grpSp>
        <p:nvGrpSpPr>
          <p:cNvPr id="2" name="Group 34"/>
          <p:cNvGrpSpPr>
            <a:grpSpLocks/>
          </p:cNvGrpSpPr>
          <p:nvPr/>
        </p:nvGrpSpPr>
        <p:grpSpPr bwMode="auto">
          <a:xfrm>
            <a:off x="1455738" y="2033616"/>
            <a:ext cx="7693027" cy="3468531"/>
            <a:chOff x="1021" y="890"/>
            <a:chExt cx="4846" cy="2503"/>
          </a:xfrm>
          <a:effectLst/>
        </p:grpSpPr>
        <p:sp>
          <p:nvSpPr>
            <p:cNvPr id="19485" name="AutoShape 2"/>
            <p:cNvSpPr>
              <a:spLocks noChangeArrowheads="1"/>
            </p:cNvSpPr>
            <p:nvPr/>
          </p:nvSpPr>
          <p:spPr bwMode="auto">
            <a:xfrm>
              <a:off x="1021" y="890"/>
              <a:ext cx="3817" cy="1047"/>
            </a:xfrm>
            <a:prstGeom prst="roundRect">
              <a:avLst>
                <a:gd name="adj" fmla="val 8449"/>
              </a:avLst>
            </a:prstGeom>
            <a:gradFill>
              <a:gsLst>
                <a:gs pos="0">
                  <a:srgbClr val="FFFFFF"/>
                </a:gs>
                <a:gs pos="100000">
                  <a:srgbClr val="FFFFFF">
                    <a:lumMod val="95000"/>
                  </a:srgbClr>
                </a:gs>
              </a:gsLst>
              <a:lin ang="5400000" scaled="1"/>
            </a:gradFill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txBody>
            <a:bodyPr wrap="square" lIns="36000" tIns="36000" rIns="36000" bIns="36000" rtlCol="0" anchor="ctr" anchorCtr="0">
              <a:noAutofit/>
            </a:bodyPr>
            <a:lstStyle/>
            <a:p>
              <a:pPr algn="ctr" defTabSz="457200"/>
              <a:endParaRPr lang="en-GB" sz="1600" b="1" kern="0">
                <a:solidFill>
                  <a:srgbClr val="333333"/>
                </a:solidFill>
                <a:latin typeface="+mj-lt"/>
              </a:endParaRPr>
            </a:p>
          </p:txBody>
        </p:sp>
        <p:sp>
          <p:nvSpPr>
            <p:cNvPr id="19486" name="AutoShape 6"/>
            <p:cNvSpPr>
              <a:spLocks noChangeArrowheads="1"/>
            </p:cNvSpPr>
            <p:nvPr/>
          </p:nvSpPr>
          <p:spPr bwMode="auto">
            <a:xfrm>
              <a:off x="1042" y="2365"/>
              <a:ext cx="3832" cy="1028"/>
            </a:xfrm>
            <a:prstGeom prst="roundRect">
              <a:avLst>
                <a:gd name="adj" fmla="val 8449"/>
              </a:avLst>
            </a:prstGeom>
            <a:gradFill>
              <a:gsLst>
                <a:gs pos="0">
                  <a:srgbClr val="FFFFFF"/>
                </a:gs>
                <a:gs pos="100000">
                  <a:srgbClr val="FFFFFF">
                    <a:lumMod val="95000"/>
                  </a:srgbClr>
                </a:gs>
              </a:gsLst>
              <a:lin ang="5400000" scaled="1"/>
            </a:gradFill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txBody>
            <a:bodyPr wrap="square" lIns="36000" tIns="36000" rIns="36000" bIns="36000" rtlCol="0" anchor="ctr" anchorCtr="0">
              <a:noAutofit/>
            </a:bodyPr>
            <a:lstStyle/>
            <a:p>
              <a:pPr algn="ctr" defTabSz="457200"/>
              <a:endParaRPr lang="en-GB" sz="1600" b="1" kern="0">
                <a:solidFill>
                  <a:srgbClr val="333333"/>
                </a:solidFill>
                <a:latin typeface="+mj-lt"/>
              </a:endParaRPr>
            </a:p>
          </p:txBody>
        </p:sp>
        <p:cxnSp>
          <p:nvCxnSpPr>
            <p:cNvPr id="19487" name="AutoShape 15"/>
            <p:cNvCxnSpPr>
              <a:cxnSpLocks noChangeShapeType="1"/>
            </p:cNvCxnSpPr>
            <p:nvPr/>
          </p:nvCxnSpPr>
          <p:spPr bwMode="auto">
            <a:xfrm flipH="1" flipV="1">
              <a:off x="4870" y="1414"/>
              <a:ext cx="36" cy="1466"/>
            </a:xfrm>
            <a:prstGeom prst="bentConnector3">
              <a:avLst>
                <a:gd name="adj1" fmla="val -400000"/>
              </a:avLst>
            </a:prstGeom>
            <a:gradFill>
              <a:gsLst>
                <a:gs pos="0">
                  <a:srgbClr val="FFFFFF"/>
                </a:gs>
                <a:gs pos="100000">
                  <a:srgbClr val="FFFFFF">
                    <a:lumMod val="95000"/>
                  </a:srgbClr>
                </a:gs>
              </a:gsLst>
              <a:lin ang="5400000" scaled="1"/>
            </a:gradFill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</p:cxnSp>
        <p:sp>
          <p:nvSpPr>
            <p:cNvPr id="19488" name="Text Box 16"/>
            <p:cNvSpPr txBox="1">
              <a:spLocks noChangeArrowheads="1"/>
            </p:cNvSpPr>
            <p:nvPr/>
          </p:nvSpPr>
          <p:spPr bwMode="auto">
            <a:xfrm>
              <a:off x="5005" y="1608"/>
              <a:ext cx="862" cy="1068"/>
            </a:xfrm>
            <a:prstGeom prst="rect">
              <a:avLst/>
            </a:prstGeom>
            <a:gradFill>
              <a:gsLst>
                <a:gs pos="0">
                  <a:srgbClr val="FFFFFF"/>
                </a:gs>
                <a:gs pos="100000">
                  <a:srgbClr val="FFFFFF">
                    <a:lumMod val="95000"/>
                  </a:srgbClr>
                </a:gs>
              </a:gsLst>
              <a:lin ang="5400000" scaled="1"/>
            </a:gradFill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txBody>
            <a:bodyPr wrap="square" lIns="36000" tIns="36000" rIns="36000" bIns="36000" rtlCol="0" anchor="ctr" anchorCtr="0">
              <a:noAutofit/>
            </a:bodyPr>
            <a:lstStyle>
              <a:defPPr>
                <a:defRPr lang="en-US"/>
              </a:defPPr>
              <a:lvl1pPr algn="ctr" defTabSz="457200">
                <a:defRPr sz="1600" b="1" kern="0">
                  <a:solidFill>
                    <a:srgbClr val="333333"/>
                  </a:solidFill>
                  <a:latin typeface="+mj-lt"/>
                </a:defRPr>
              </a:lvl1pPr>
            </a:lstStyle>
            <a:p>
              <a:r>
                <a:rPr lang="en-GB" dirty="0"/>
                <a:t>Healthy members pay for sick members’ claims</a:t>
              </a:r>
            </a:p>
          </p:txBody>
        </p:sp>
      </p:grpSp>
      <p:sp>
        <p:nvSpPr>
          <p:cNvPr id="19474" name="Rectangle 4"/>
          <p:cNvSpPr>
            <a:spLocks noChangeArrowheads="1"/>
          </p:cNvSpPr>
          <p:nvPr/>
        </p:nvSpPr>
        <p:spPr bwMode="auto">
          <a:xfrm rot="5400000">
            <a:off x="3894503" y="1124152"/>
            <a:ext cx="1007333" cy="3151188"/>
          </a:xfrm>
          <a:prstGeom prst="rect">
            <a:avLst/>
          </a:prstGeom>
          <a:gradFill flip="none" rotWithShape="1">
            <a:gsLst>
              <a:gs pos="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19050"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9475" name="Rectangle 5"/>
          <p:cNvSpPr>
            <a:spLocks noChangeArrowheads="1"/>
          </p:cNvSpPr>
          <p:nvPr/>
        </p:nvSpPr>
        <p:spPr bwMode="auto">
          <a:xfrm rot="5400000">
            <a:off x="1651365" y="2203652"/>
            <a:ext cx="1007333" cy="992188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  <a:ln w="19050"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dirty="0">
              <a:solidFill>
                <a:schemeClr val="bg2"/>
              </a:solidFill>
            </a:endParaRPr>
          </a:p>
        </p:txBody>
      </p:sp>
      <p:sp>
        <p:nvSpPr>
          <p:cNvPr id="19476" name="Text Box 9"/>
          <p:cNvSpPr txBox="1">
            <a:spLocks noChangeArrowheads="1"/>
          </p:cNvSpPr>
          <p:nvPr/>
        </p:nvSpPr>
        <p:spPr bwMode="auto">
          <a:xfrm>
            <a:off x="292100" y="2406301"/>
            <a:ext cx="863600" cy="586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tIns="46800" rIns="36000" bIns="46800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GB" sz="1600" dirty="0">
                <a:solidFill>
                  <a:schemeClr val="tx2"/>
                </a:solidFill>
              </a:rPr>
              <a:t>30% </a:t>
            </a:r>
            <a:br>
              <a:rPr lang="en-GB" sz="1600" dirty="0">
                <a:solidFill>
                  <a:schemeClr val="tx2"/>
                </a:solidFill>
              </a:rPr>
            </a:br>
            <a:r>
              <a:rPr lang="en-GB" sz="1600" dirty="0">
                <a:solidFill>
                  <a:schemeClr val="tx2"/>
                </a:solidFill>
              </a:rPr>
              <a:t>are sick</a:t>
            </a:r>
          </a:p>
        </p:txBody>
      </p:sp>
      <p:sp>
        <p:nvSpPr>
          <p:cNvPr id="19477" name="Text Box 12"/>
          <p:cNvSpPr txBox="1">
            <a:spLocks noChangeArrowheads="1"/>
          </p:cNvSpPr>
          <p:nvPr/>
        </p:nvSpPr>
        <p:spPr bwMode="auto">
          <a:xfrm>
            <a:off x="1611313" y="2313826"/>
            <a:ext cx="1079500" cy="740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tIns="46800" rIns="36000" bIns="46800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GB" sz="1400" dirty="0">
                <a:solidFill>
                  <a:schemeClr val="bg2"/>
                </a:solidFill>
              </a:rPr>
              <a:t>Pay </a:t>
            </a:r>
            <a:br>
              <a:rPr lang="en-GB" sz="1400" dirty="0">
                <a:solidFill>
                  <a:schemeClr val="bg2"/>
                </a:solidFill>
              </a:rPr>
            </a:br>
            <a:r>
              <a:rPr lang="en-GB" sz="1400" dirty="0">
                <a:solidFill>
                  <a:schemeClr val="bg2"/>
                </a:solidFill>
              </a:rPr>
              <a:t>40% of premiums</a:t>
            </a:r>
          </a:p>
        </p:txBody>
      </p:sp>
      <p:sp>
        <p:nvSpPr>
          <p:cNvPr id="19478" name="Text Box 14"/>
          <p:cNvSpPr txBox="1">
            <a:spLocks noChangeArrowheads="1"/>
          </p:cNvSpPr>
          <p:nvPr/>
        </p:nvSpPr>
        <p:spPr bwMode="auto">
          <a:xfrm>
            <a:off x="2884488" y="2529597"/>
            <a:ext cx="3095625" cy="340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GB" sz="1600">
                <a:solidFill>
                  <a:srgbClr val="FFFFFF"/>
                </a:solidFill>
              </a:rPr>
              <a:t>Claim 80% of benefits</a:t>
            </a:r>
          </a:p>
        </p:txBody>
      </p:sp>
      <p:grpSp>
        <p:nvGrpSpPr>
          <p:cNvPr id="4" name="Group 17"/>
          <p:cNvGrpSpPr>
            <a:grpSpLocks/>
          </p:cNvGrpSpPr>
          <p:nvPr/>
        </p:nvGrpSpPr>
        <p:grpSpPr bwMode="auto">
          <a:xfrm>
            <a:off x="1155700" y="1832972"/>
            <a:ext cx="144463" cy="1733549"/>
            <a:chOff x="884" y="845"/>
            <a:chExt cx="91" cy="1406"/>
          </a:xfrm>
        </p:grpSpPr>
        <p:sp>
          <p:nvSpPr>
            <p:cNvPr id="19482" name="Line 18"/>
            <p:cNvSpPr>
              <a:spLocks noChangeShapeType="1"/>
            </p:cNvSpPr>
            <p:nvPr/>
          </p:nvSpPr>
          <p:spPr bwMode="auto">
            <a:xfrm>
              <a:off x="884" y="845"/>
              <a:ext cx="0" cy="1406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  <a:scene3d>
              <a:camera prst="orthographicFront" fov="0">
                <a:rot lat="0" lon="0" rev="0"/>
              </a:camera>
              <a:lightRig rig="threePt" dir="t">
                <a:rot lat="0" lon="0" rev="0"/>
              </a:lightRig>
            </a:scene3d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  <p:txBody>
            <a:bodyPr wrap="none" lIns="90000" tIns="46800" rIns="90000" bIns="46800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solidFill>
                  <a:srgbClr val="000000"/>
                </a:solidFill>
              </a:endParaRPr>
            </a:p>
          </p:txBody>
        </p:sp>
        <p:sp>
          <p:nvSpPr>
            <p:cNvPr id="19483" name="Line 19"/>
            <p:cNvSpPr>
              <a:spLocks noChangeShapeType="1"/>
            </p:cNvSpPr>
            <p:nvPr/>
          </p:nvSpPr>
          <p:spPr bwMode="auto">
            <a:xfrm>
              <a:off x="884" y="845"/>
              <a:ext cx="91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solidFill>
                  <a:srgbClr val="000000"/>
                </a:solidFill>
              </a:endParaRPr>
            </a:p>
          </p:txBody>
        </p:sp>
        <p:sp>
          <p:nvSpPr>
            <p:cNvPr id="19484" name="Line 20"/>
            <p:cNvSpPr>
              <a:spLocks noChangeShapeType="1"/>
            </p:cNvSpPr>
            <p:nvPr/>
          </p:nvSpPr>
          <p:spPr bwMode="auto">
            <a:xfrm>
              <a:off x="884" y="2251"/>
              <a:ext cx="91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solidFill>
                  <a:srgbClr val="000000"/>
                </a:solidFill>
              </a:endParaRPr>
            </a:p>
          </p:txBody>
        </p:sp>
      </p:grpSp>
      <p:sp>
        <p:nvSpPr>
          <p:cNvPr id="19480" name="AutoShape 25"/>
          <p:cNvSpPr>
            <a:spLocks noChangeArrowheads="1"/>
          </p:cNvSpPr>
          <p:nvPr/>
        </p:nvSpPr>
        <p:spPr bwMode="auto">
          <a:xfrm rot="5400000">
            <a:off x="5709016" y="2563221"/>
            <a:ext cx="1007333" cy="273050"/>
          </a:xfrm>
          <a:prstGeom prst="triangle">
            <a:avLst>
              <a:gd name="adj" fmla="val 50060"/>
            </a:avLst>
          </a:prstGeom>
          <a:solidFill>
            <a:schemeClr val="bg1">
              <a:lumMod val="65000"/>
            </a:schemeClr>
          </a:solidFill>
          <a:ln w="19050"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9481" name="Text Box 27"/>
          <p:cNvSpPr txBox="1">
            <a:spLocks noChangeArrowheads="1"/>
          </p:cNvSpPr>
          <p:nvPr/>
        </p:nvSpPr>
        <p:spPr bwMode="auto">
          <a:xfrm>
            <a:off x="6307138" y="2283004"/>
            <a:ext cx="1239838" cy="8334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GB" sz="1600" dirty="0">
                <a:solidFill>
                  <a:schemeClr val="tx2"/>
                </a:solidFill>
              </a:rPr>
              <a:t>Claims more than premiums</a:t>
            </a:r>
          </a:p>
        </p:txBody>
      </p:sp>
      <p:sp>
        <p:nvSpPr>
          <p:cNvPr id="19463" name="Rectangle 7"/>
          <p:cNvSpPr>
            <a:spLocks noChangeArrowheads="1"/>
          </p:cNvSpPr>
          <p:nvPr/>
        </p:nvSpPr>
        <p:spPr bwMode="auto">
          <a:xfrm rot="5400000">
            <a:off x="2722222" y="3204362"/>
            <a:ext cx="1024619" cy="3151187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  <a:ln w="19050"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dirty="0">
              <a:solidFill>
                <a:schemeClr val="bg2"/>
              </a:solidFill>
            </a:endParaRPr>
          </a:p>
        </p:txBody>
      </p:sp>
      <p:sp>
        <p:nvSpPr>
          <p:cNvPr id="19464" name="Rectangle 8"/>
          <p:cNvSpPr>
            <a:spLocks noChangeArrowheads="1"/>
          </p:cNvSpPr>
          <p:nvPr/>
        </p:nvSpPr>
        <p:spPr bwMode="auto">
          <a:xfrm rot="5400000">
            <a:off x="4919322" y="4283862"/>
            <a:ext cx="1024619" cy="992187"/>
          </a:xfrm>
          <a:prstGeom prst="rect">
            <a:avLst/>
          </a:prstGeom>
          <a:gradFill flip="none" rotWithShape="1">
            <a:gsLst>
              <a:gs pos="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19050"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9465" name="Text Box 10"/>
          <p:cNvSpPr txBox="1">
            <a:spLocks noChangeArrowheads="1"/>
          </p:cNvSpPr>
          <p:nvPr/>
        </p:nvSpPr>
        <p:spPr bwMode="auto">
          <a:xfrm>
            <a:off x="280988" y="4486490"/>
            <a:ext cx="863600" cy="833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tIns="46800" rIns="36000" bIns="46800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GB" sz="1600" dirty="0">
                <a:solidFill>
                  <a:schemeClr val="tx2"/>
                </a:solidFill>
              </a:rPr>
              <a:t>70% </a:t>
            </a:r>
            <a:br>
              <a:rPr lang="en-GB" sz="1600" dirty="0">
                <a:solidFill>
                  <a:schemeClr val="tx2"/>
                </a:solidFill>
              </a:rPr>
            </a:br>
            <a:r>
              <a:rPr lang="en-GB" sz="1600" dirty="0">
                <a:solidFill>
                  <a:schemeClr val="tx2"/>
                </a:solidFill>
              </a:rPr>
              <a:t>are healthy</a:t>
            </a:r>
          </a:p>
        </p:txBody>
      </p:sp>
      <p:sp>
        <p:nvSpPr>
          <p:cNvPr id="19466" name="Text Box 11"/>
          <p:cNvSpPr txBox="1">
            <a:spLocks noChangeArrowheads="1"/>
          </p:cNvSpPr>
          <p:nvPr/>
        </p:nvSpPr>
        <p:spPr bwMode="auto">
          <a:xfrm>
            <a:off x="1874838" y="4609394"/>
            <a:ext cx="2520950" cy="309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tIns="46800" rIns="36000" bIns="46800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GB" sz="1400" dirty="0">
                <a:solidFill>
                  <a:schemeClr val="bg2"/>
                </a:solidFill>
              </a:rPr>
              <a:t>Pay 60% of premiums</a:t>
            </a:r>
          </a:p>
        </p:txBody>
      </p:sp>
      <p:sp>
        <p:nvSpPr>
          <p:cNvPr id="19467" name="Text Box 13"/>
          <p:cNvSpPr txBox="1">
            <a:spLocks noChangeArrowheads="1"/>
          </p:cNvSpPr>
          <p:nvPr/>
        </p:nvSpPr>
        <p:spPr bwMode="auto">
          <a:xfrm>
            <a:off x="4922838" y="4363586"/>
            <a:ext cx="1008062" cy="83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GB" sz="1600" dirty="0">
                <a:solidFill>
                  <a:srgbClr val="FFFFFF"/>
                </a:solidFill>
              </a:rPr>
              <a:t>Claim 20% of benefits</a:t>
            </a:r>
          </a:p>
        </p:txBody>
      </p:sp>
      <p:grpSp>
        <p:nvGrpSpPr>
          <p:cNvPr id="6" name="Group 21"/>
          <p:cNvGrpSpPr>
            <a:grpSpLocks/>
          </p:cNvGrpSpPr>
          <p:nvPr/>
        </p:nvGrpSpPr>
        <p:grpSpPr bwMode="auto">
          <a:xfrm>
            <a:off x="1155700" y="3898306"/>
            <a:ext cx="144462" cy="1763298"/>
            <a:chOff x="884" y="845"/>
            <a:chExt cx="91" cy="1406"/>
          </a:xfrm>
        </p:grpSpPr>
        <p:sp>
          <p:nvSpPr>
            <p:cNvPr id="19471" name="Line 22"/>
            <p:cNvSpPr>
              <a:spLocks noChangeShapeType="1"/>
            </p:cNvSpPr>
            <p:nvPr/>
          </p:nvSpPr>
          <p:spPr bwMode="auto">
            <a:xfrm>
              <a:off x="884" y="845"/>
              <a:ext cx="0" cy="1406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  <a:scene3d>
              <a:camera prst="orthographicFront" fov="0">
                <a:rot lat="0" lon="0" rev="0"/>
              </a:camera>
              <a:lightRig rig="threePt" dir="t">
                <a:rot lat="0" lon="0" rev="0"/>
              </a:lightRig>
            </a:scene3d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  <p:txBody>
            <a:bodyPr wrap="none" lIns="90000" tIns="46800" rIns="90000" bIns="46800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solidFill>
                  <a:srgbClr val="000000"/>
                </a:solidFill>
              </a:endParaRPr>
            </a:p>
          </p:txBody>
        </p:sp>
        <p:sp>
          <p:nvSpPr>
            <p:cNvPr id="19472" name="Line 23"/>
            <p:cNvSpPr>
              <a:spLocks noChangeShapeType="1"/>
            </p:cNvSpPr>
            <p:nvPr/>
          </p:nvSpPr>
          <p:spPr bwMode="auto">
            <a:xfrm>
              <a:off x="884" y="845"/>
              <a:ext cx="91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solidFill>
                  <a:srgbClr val="000000"/>
                </a:solidFill>
              </a:endParaRPr>
            </a:p>
          </p:txBody>
        </p:sp>
        <p:sp>
          <p:nvSpPr>
            <p:cNvPr id="19473" name="Line 24"/>
            <p:cNvSpPr>
              <a:spLocks noChangeShapeType="1"/>
            </p:cNvSpPr>
            <p:nvPr/>
          </p:nvSpPr>
          <p:spPr bwMode="auto">
            <a:xfrm>
              <a:off x="884" y="2251"/>
              <a:ext cx="91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solidFill>
                  <a:srgbClr val="000000"/>
                </a:solidFill>
              </a:endParaRPr>
            </a:p>
          </p:txBody>
        </p:sp>
      </p:grpSp>
      <p:sp>
        <p:nvSpPr>
          <p:cNvPr id="19469" name="AutoShape 26"/>
          <p:cNvSpPr>
            <a:spLocks noChangeArrowheads="1"/>
          </p:cNvSpPr>
          <p:nvPr/>
        </p:nvSpPr>
        <p:spPr bwMode="auto">
          <a:xfrm rot="5400000">
            <a:off x="5686084" y="4643430"/>
            <a:ext cx="1024619" cy="273050"/>
          </a:xfrm>
          <a:prstGeom prst="triangle">
            <a:avLst>
              <a:gd name="adj" fmla="val 50060"/>
            </a:avLst>
          </a:prstGeom>
          <a:solidFill>
            <a:schemeClr val="bg1">
              <a:lumMod val="65000"/>
            </a:schemeClr>
          </a:solidFill>
          <a:ln w="19050"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9470" name="Text Box 28"/>
          <p:cNvSpPr txBox="1">
            <a:spLocks noChangeArrowheads="1"/>
          </p:cNvSpPr>
          <p:nvPr/>
        </p:nvSpPr>
        <p:spPr bwMode="auto">
          <a:xfrm>
            <a:off x="6273800" y="4363586"/>
            <a:ext cx="1212850" cy="83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GB" sz="1600" dirty="0">
                <a:solidFill>
                  <a:schemeClr val="tx2"/>
                </a:solidFill>
              </a:rPr>
              <a:t>Premiums more than claims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741358" y="1285882"/>
            <a:ext cx="7415212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Theory of community rating</a:t>
            </a:r>
            <a:endParaRPr lang="en-ZA" dirty="0">
              <a:solidFill>
                <a:schemeClr val="tx2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492F036-B8A2-752B-D19D-F9902810E54E}"/>
              </a:ext>
            </a:extLst>
          </p:cNvPr>
          <p:cNvSpPr txBox="1"/>
          <p:nvPr/>
        </p:nvSpPr>
        <p:spPr>
          <a:xfrm>
            <a:off x="379412" y="5916003"/>
            <a:ext cx="8589168" cy="36933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0" marR="0" lvl="0" indent="0" algn="ctr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normalizeH="0" noProof="0" dirty="0">
                <a:ln>
                  <a:noFill/>
                </a:ln>
                <a:gradFill>
                  <a:gsLst>
                    <a:gs pos="0">
                      <a:schemeClr val="accent1"/>
                    </a:gs>
                    <a:gs pos="100000">
                      <a:schemeClr val="accent2"/>
                    </a:gs>
                  </a:gsLst>
                  <a:lin ang="0" scaled="1"/>
                </a:gradFill>
                <a:effectLst/>
                <a:uLnTx/>
                <a:uFillTx/>
                <a:latin typeface="Open Sans"/>
                <a:ea typeface="+mn-ea"/>
                <a:cs typeface="+mn-cs"/>
              </a:rPr>
              <a:t>CONSTANT CHALLENGE TO “ENTICE” HEALTHY TO REMAIN IN THE POOL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61C719A-2E10-EA1E-0B92-98C36EDBE9B1}"/>
              </a:ext>
            </a:extLst>
          </p:cNvPr>
          <p:cNvSpPr/>
          <p:nvPr/>
        </p:nvSpPr>
        <p:spPr>
          <a:xfrm>
            <a:off x="322262" y="6789625"/>
            <a:ext cx="11534776" cy="7033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2F391790-473C-B6A5-9970-A7730047F9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424004" y="388938"/>
            <a:ext cx="382234" cy="38223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b6NW9iW5UukwUV9G.DHOw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oerN7S166lS4nY4V9fPYw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8sTRXBHS068MSbmiWCn1w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OX.wpBBYUSb3lVue3QvNg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8sTRXBHS068MSbmiWCn1w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OX.wpBBYUSb3lVue3QvNg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8sTRXBHS068MSbmiWCn1w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OX.wpBBYUSb3lVue3QvNg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8sTRXBHS068MSbmiWCn1w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OX.wpBBYUSb3lVue3QvNg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973lX5TRqy0ayXFuiDwOg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b6NW9iW5UukwUV9G.DHOw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b6NW9iW5UukwUV9G.DHOw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b6NW9iW5UukwUV9G.DHOw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b6NW9iW5UukwUV9G.DHOw"/>
</p:tagLst>
</file>

<file path=ppt/theme/theme1.xml><?xml version="1.0" encoding="utf-8"?>
<a:theme xmlns:a="http://schemas.openxmlformats.org/drawingml/2006/main" name="CHARCOAL">
  <a:themeElements>
    <a:clrScheme name="Health Jul 2023">
      <a:dk1>
        <a:srgbClr val="292B2C"/>
      </a:dk1>
      <a:lt1>
        <a:srgbClr val="FFFFFF"/>
      </a:lt1>
      <a:dk2>
        <a:srgbClr val="292B2C"/>
      </a:dk2>
      <a:lt2>
        <a:srgbClr val="FFFFFF"/>
      </a:lt2>
      <a:accent1>
        <a:srgbClr val="1EBEAA"/>
      </a:accent1>
      <a:accent2>
        <a:srgbClr val="3D45E0"/>
      </a:accent2>
      <a:accent3>
        <a:srgbClr val="00A0D2"/>
      </a:accent3>
      <a:accent4>
        <a:srgbClr val="B0D736"/>
      </a:accent4>
      <a:accent5>
        <a:srgbClr val="FCB812"/>
      </a:accent5>
      <a:accent6>
        <a:srgbClr val="F00A23"/>
      </a:accent6>
      <a:hlink>
        <a:srgbClr val="FFFFFF"/>
      </a:hlink>
      <a:folHlink>
        <a:srgbClr val="FFFFFF"/>
      </a:folHlink>
    </a:clrScheme>
    <a:fontScheme name="Custom 50">
      <a:majorFont>
        <a:latin typeface="Open Sans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>
        <a:spAutoFit/>
      </a:bodyPr>
      <a:lstStyle>
        <a:defPPr algn="l">
          <a:lnSpc>
            <a:spcPct val="110000"/>
          </a:lnSpc>
          <a:defRPr b="0" i="0" u="none" strike="noStrike" dirty="0" smtClean="0">
            <a:solidFill>
              <a:srgbClr val="666666"/>
            </a:solidFill>
            <a:effectLst/>
            <a:latin typeface="+mj-lt"/>
          </a:defRPr>
        </a:defPPr>
      </a:lstStyle>
    </a:txDef>
  </a:objectDefaults>
  <a:extraClrSchemeLst/>
  <a:custClrLst>
    <a:custClr>
      <a:srgbClr val="114B8A"/>
    </a:custClr>
    <a:custClr>
      <a:srgbClr val="FFFFFF"/>
    </a:custClr>
    <a:custClr>
      <a:srgbClr val="292B2C"/>
    </a:custClr>
    <a:custClr>
      <a:srgbClr val="114B8A"/>
    </a:custClr>
    <a:custClr>
      <a:srgbClr val="292B2C"/>
    </a:custClr>
    <a:custClr>
      <a:srgbClr val="3D45E0"/>
    </a:custClr>
    <a:custClr>
      <a:srgbClr val="00A0D2"/>
    </a:custClr>
    <a:custClr>
      <a:srgbClr val="00D6FF"/>
    </a:custClr>
    <a:custClr>
      <a:srgbClr val="1EBEAA"/>
    </a:custClr>
    <a:custClr>
      <a:srgbClr val="00D6FF"/>
    </a:custClr>
    <a:custClr>
      <a:srgbClr val="FCB812"/>
    </a:custClr>
    <a:custClr>
      <a:srgbClr val="F00A23"/>
    </a:custClr>
    <a:custClr>
      <a:srgbClr val="AADB1E"/>
    </a:custClr>
    <a:custClr>
      <a:srgbClr val="1EBEAA"/>
    </a:custClr>
    <a:custClr>
      <a:srgbClr val="00D6FF"/>
    </a:custClr>
    <a:custClr>
      <a:srgbClr val="00A0D2"/>
    </a:custClr>
    <a:custClr>
      <a:srgbClr val="9440E8"/>
    </a:custClr>
    <a:custClr>
      <a:srgbClr val="3D45E0"/>
    </a:custClr>
    <a:custClr>
      <a:srgbClr val="820082"/>
    </a:custClr>
    <a:custClr>
      <a:srgbClr val="C6007E"/>
    </a:custClr>
    <a:custClr>
      <a:srgbClr val="FF5A22"/>
    </a:custClr>
    <a:custClr>
      <a:srgbClr val="F8116A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BE8C30"/>
    </a:custClr>
    <a:custClr>
      <a:srgbClr val="808080"/>
    </a:custClr>
    <a:custClr>
      <a:srgbClr val="B2623D"/>
    </a:custClr>
    <a:custClr>
      <a:srgbClr val="3070B2"/>
    </a:custClr>
    <a:custClr>
      <a:srgbClr val="96659A"/>
    </a:custClr>
  </a:custClrLst>
  <a:extLst>
    <a:ext uri="{05A4C25C-085E-4340-85A3-A5531E510DB2}">
      <thm15:themeFamily xmlns:thm15="http://schemas.microsoft.com/office/thememl/2012/main" name="11.2021_Board Training_GOG_JF updates  -  Read-Only" id="{EC07B2B8-69C5-4937-A520-87DFAEC360CC}" vid="{73F45319-F093-40AC-BA6E-164FA1DE55A8}"/>
    </a:ext>
  </a:extLst>
</a:theme>
</file>

<file path=ppt/theme/theme2.xml><?xml version="1.0" encoding="utf-8"?>
<a:theme xmlns:a="http://schemas.openxmlformats.org/drawingml/2006/main" name="1_CHARCOAL">
  <a:themeElements>
    <a:clrScheme name="Health Jul 2023">
      <a:dk1>
        <a:srgbClr val="292B2C"/>
      </a:dk1>
      <a:lt1>
        <a:srgbClr val="FFFFFF"/>
      </a:lt1>
      <a:dk2>
        <a:srgbClr val="292B2C"/>
      </a:dk2>
      <a:lt2>
        <a:srgbClr val="FFFFFF"/>
      </a:lt2>
      <a:accent1>
        <a:srgbClr val="1EBEAA"/>
      </a:accent1>
      <a:accent2>
        <a:srgbClr val="3D45E0"/>
      </a:accent2>
      <a:accent3>
        <a:srgbClr val="00A0D2"/>
      </a:accent3>
      <a:accent4>
        <a:srgbClr val="B0D736"/>
      </a:accent4>
      <a:accent5>
        <a:srgbClr val="FCB812"/>
      </a:accent5>
      <a:accent6>
        <a:srgbClr val="F00A23"/>
      </a:accent6>
      <a:hlink>
        <a:srgbClr val="FFFFFF"/>
      </a:hlink>
      <a:folHlink>
        <a:srgbClr val="FFFFFF"/>
      </a:folHlink>
    </a:clrScheme>
    <a:fontScheme name="Custom 50">
      <a:majorFont>
        <a:latin typeface="Open Sans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>
        <a:spAutoFit/>
      </a:bodyPr>
      <a:lstStyle>
        <a:defPPr algn="l">
          <a:lnSpc>
            <a:spcPct val="110000"/>
          </a:lnSpc>
          <a:defRPr b="0" i="0" u="none" strike="noStrike" dirty="0" smtClean="0">
            <a:solidFill>
              <a:srgbClr val="666666"/>
            </a:solidFill>
            <a:effectLst/>
            <a:latin typeface="+mj-lt"/>
          </a:defRPr>
        </a:defPPr>
      </a:lstStyle>
    </a:txDef>
  </a:objectDefaults>
  <a:extraClrSchemeLst/>
  <a:custClrLst>
    <a:custClr>
      <a:srgbClr val="114B8A"/>
    </a:custClr>
    <a:custClr>
      <a:srgbClr val="FFFFFF"/>
    </a:custClr>
    <a:custClr>
      <a:srgbClr val="292B2C"/>
    </a:custClr>
    <a:custClr>
      <a:srgbClr val="114B8A"/>
    </a:custClr>
    <a:custClr>
      <a:srgbClr val="292B2C"/>
    </a:custClr>
    <a:custClr>
      <a:srgbClr val="3D45E0"/>
    </a:custClr>
    <a:custClr>
      <a:srgbClr val="00A0D2"/>
    </a:custClr>
    <a:custClr>
      <a:srgbClr val="00D6FF"/>
    </a:custClr>
    <a:custClr>
      <a:srgbClr val="1EBEAA"/>
    </a:custClr>
    <a:custClr>
      <a:srgbClr val="00D6FF"/>
    </a:custClr>
    <a:custClr>
      <a:srgbClr val="FCB812"/>
    </a:custClr>
    <a:custClr>
      <a:srgbClr val="F00A23"/>
    </a:custClr>
    <a:custClr>
      <a:srgbClr val="AADB1E"/>
    </a:custClr>
    <a:custClr>
      <a:srgbClr val="1EBEAA"/>
    </a:custClr>
    <a:custClr>
      <a:srgbClr val="00D6FF"/>
    </a:custClr>
    <a:custClr>
      <a:srgbClr val="00A0D2"/>
    </a:custClr>
    <a:custClr>
      <a:srgbClr val="9440E8"/>
    </a:custClr>
    <a:custClr>
      <a:srgbClr val="3D45E0"/>
    </a:custClr>
    <a:custClr>
      <a:srgbClr val="820082"/>
    </a:custClr>
    <a:custClr>
      <a:srgbClr val="C6007E"/>
    </a:custClr>
    <a:custClr>
      <a:srgbClr val="FF5A22"/>
    </a:custClr>
    <a:custClr>
      <a:srgbClr val="F8116A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BE8C30"/>
    </a:custClr>
    <a:custClr>
      <a:srgbClr val="808080"/>
    </a:custClr>
    <a:custClr>
      <a:srgbClr val="B2623D"/>
    </a:custClr>
    <a:custClr>
      <a:srgbClr val="3070B2"/>
    </a:custClr>
    <a:custClr>
      <a:srgbClr val="96659A"/>
    </a:custClr>
  </a:custClrLst>
  <a:extLst>
    <a:ext uri="{05A4C25C-085E-4340-85A3-A5531E510DB2}">
      <thm15:themeFamily xmlns:thm15="http://schemas.microsoft.com/office/thememl/2012/main" name="11.2021_Board Training_GOG_JF updates  -  Read-Only" id="{EC07B2B8-69C5-4937-A520-87DFAEC360CC}" vid="{73F45319-F093-40AC-BA6E-164FA1DE55A8}"/>
    </a:ext>
  </a:extLst>
</a:theme>
</file>

<file path=ppt/theme/theme3.xml><?xml version="1.0" encoding="utf-8"?>
<a:theme xmlns:a="http://schemas.openxmlformats.org/drawingml/2006/main" name="BLUE">
  <a:themeElements>
    <a:clrScheme name="Health Jul 2023">
      <a:dk1>
        <a:srgbClr val="292B2C"/>
      </a:dk1>
      <a:lt1>
        <a:srgbClr val="FFFFFF"/>
      </a:lt1>
      <a:dk2>
        <a:srgbClr val="292B2C"/>
      </a:dk2>
      <a:lt2>
        <a:srgbClr val="FFFFFF"/>
      </a:lt2>
      <a:accent1>
        <a:srgbClr val="1EBEAA"/>
      </a:accent1>
      <a:accent2>
        <a:srgbClr val="3D45E0"/>
      </a:accent2>
      <a:accent3>
        <a:srgbClr val="00A0D2"/>
      </a:accent3>
      <a:accent4>
        <a:srgbClr val="B0D736"/>
      </a:accent4>
      <a:accent5>
        <a:srgbClr val="FCB812"/>
      </a:accent5>
      <a:accent6>
        <a:srgbClr val="F00A23"/>
      </a:accent6>
      <a:hlink>
        <a:srgbClr val="FFFFFF"/>
      </a:hlink>
      <a:folHlink>
        <a:srgbClr val="FFFFFF"/>
      </a:folHlink>
    </a:clrScheme>
    <a:fontScheme name="Custom 50">
      <a:majorFont>
        <a:latin typeface="Open Sans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>
        <a:spAutoFit/>
      </a:bodyPr>
      <a:lstStyle>
        <a:defPPr algn="l">
          <a:lnSpc>
            <a:spcPct val="110000"/>
          </a:lnSpc>
          <a:defRPr b="0" i="0" u="none" strike="noStrike" dirty="0" smtClean="0">
            <a:solidFill>
              <a:srgbClr val="666666"/>
            </a:solidFill>
            <a:effectLst/>
            <a:latin typeface="+mj-lt"/>
          </a:defRPr>
        </a:defPPr>
      </a:lstStyle>
    </a:txDef>
  </a:objectDefaults>
  <a:extraClrSchemeLst/>
  <a:custClrLst>
    <a:custClr>
      <a:srgbClr val="114B8A"/>
    </a:custClr>
    <a:custClr>
      <a:srgbClr val="FFFFFF"/>
    </a:custClr>
    <a:custClr>
      <a:srgbClr val="292B2C"/>
    </a:custClr>
    <a:custClr>
      <a:srgbClr val="114B8A"/>
    </a:custClr>
    <a:custClr>
      <a:srgbClr val="292B2C"/>
    </a:custClr>
    <a:custClr>
      <a:srgbClr val="3D45E0"/>
    </a:custClr>
    <a:custClr>
      <a:srgbClr val="00A0D2"/>
    </a:custClr>
    <a:custClr>
      <a:srgbClr val="00D6FF"/>
    </a:custClr>
    <a:custClr>
      <a:srgbClr val="1EBEAA"/>
    </a:custClr>
    <a:custClr>
      <a:srgbClr val="00D6FF"/>
    </a:custClr>
    <a:custClr>
      <a:srgbClr val="FCB812"/>
    </a:custClr>
    <a:custClr>
      <a:srgbClr val="F00A23"/>
    </a:custClr>
    <a:custClr>
      <a:srgbClr val="AADB1E"/>
    </a:custClr>
    <a:custClr>
      <a:srgbClr val="1EBEAA"/>
    </a:custClr>
    <a:custClr>
      <a:srgbClr val="00D6FF"/>
    </a:custClr>
    <a:custClr>
      <a:srgbClr val="00A0D2"/>
    </a:custClr>
    <a:custClr>
      <a:srgbClr val="9440E8"/>
    </a:custClr>
    <a:custClr>
      <a:srgbClr val="3D45E0"/>
    </a:custClr>
    <a:custClr>
      <a:srgbClr val="820082"/>
    </a:custClr>
    <a:custClr>
      <a:srgbClr val="C6007E"/>
    </a:custClr>
    <a:custClr>
      <a:srgbClr val="FF5A22"/>
    </a:custClr>
    <a:custClr>
      <a:srgbClr val="F8116A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BE8C30"/>
    </a:custClr>
    <a:custClr>
      <a:srgbClr val="808080"/>
    </a:custClr>
    <a:custClr>
      <a:srgbClr val="B2623D"/>
    </a:custClr>
    <a:custClr>
      <a:srgbClr val="3070B2"/>
    </a:custClr>
    <a:custClr>
      <a:srgbClr val="96659A"/>
    </a:custClr>
  </a:custClrLst>
  <a:extLst>
    <a:ext uri="{05A4C25C-085E-4340-85A3-A5531E510DB2}">
      <thm15:themeFamily xmlns:thm15="http://schemas.microsoft.com/office/thememl/2012/main" name="11.2021_Board Training_GOG_JF updates  -  Read-Only" id="{EC07B2B8-69C5-4937-A520-87DFAEC360CC}" vid="{73F45319-F093-40AC-BA6E-164FA1DE55A8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11669</TotalTime>
  <Words>2772</Words>
  <Application>Microsoft Macintosh PowerPoint</Application>
  <PresentationFormat>Widescreen</PresentationFormat>
  <Paragraphs>631</Paragraphs>
  <Slides>51</Slides>
  <Notes>19</Notes>
  <HiddenSlides>0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65" baseType="lpstr">
      <vt:lpstr>Arial</vt:lpstr>
      <vt:lpstr>Blackadder ITC</vt:lpstr>
      <vt:lpstr>Calibri</vt:lpstr>
      <vt:lpstr>Century Gothic</vt:lpstr>
      <vt:lpstr>Courier New</vt:lpstr>
      <vt:lpstr>Open Sans</vt:lpstr>
      <vt:lpstr>Open Sans Extrabold</vt:lpstr>
      <vt:lpstr>Open Sans Light</vt:lpstr>
      <vt:lpstr>Open Sans Semibold</vt:lpstr>
      <vt:lpstr>Wingdings</vt:lpstr>
      <vt:lpstr>CHARCOAL</vt:lpstr>
      <vt:lpstr>1_CHARCOAL</vt:lpstr>
      <vt:lpstr>BLUE</vt:lpstr>
      <vt:lpstr>think-cell Slide</vt:lpstr>
      <vt:lpstr>how do medical schemes operate</vt:lpstr>
      <vt:lpstr>PowerPoint Presentation</vt:lpstr>
      <vt:lpstr>How much does a renal dialysis  patient cost the scheme Each year?</vt:lpstr>
      <vt:lpstr>How much does a renal dialysis  patient cost the scheme Each year?</vt:lpstr>
      <vt:lpstr>How many years would it take to  repay the costs OF renal dialysis  FOR one YEAR?</vt:lpstr>
      <vt:lpstr>How many years would it take to  repay the costs OF renal dialysis  FOR one YEAR?</vt:lpstr>
      <vt:lpstr>How many members need to be on  the scheme in that same YEAR  to support one sick member?</vt:lpstr>
      <vt:lpstr>How many members need to be on  the scheme in that same YEAR  to support one sick member?</vt:lpstr>
      <vt:lpstr>Healthier members pay for sicker members</vt:lpstr>
      <vt:lpstr>PowerPoint Presentation</vt:lpstr>
      <vt:lpstr>In SA risk pooling is achieved through medical schemes</vt:lpstr>
      <vt:lpstr>The relationship between schemes and administrators</vt:lpstr>
      <vt:lpstr>STRONG INDEPENDENT GOVERNANCE STRUCTURES WITH MAJORITY  MEMBER-ELECTED TRUSTEES</vt:lpstr>
      <vt:lpstr>Roles, responsibilities and fiduciary duties of Trustees</vt:lpstr>
      <vt:lpstr>PowerPoint Presentation</vt:lpstr>
      <vt:lpstr>Regulatory environment | non profit funds with open enrolment and community rating | but no mandate</vt:lpstr>
      <vt:lpstr>Schemes are governed by various rules</vt:lpstr>
      <vt:lpstr>Medical schemes offer different plans  with different premiums</vt:lpstr>
      <vt:lpstr>The fundamental point of medical schemes is that everyone  pays the same for the same level of cover</vt:lpstr>
      <vt:lpstr>PowerPoint Presentation</vt:lpstr>
      <vt:lpstr>Cost of medical aid</vt:lpstr>
      <vt:lpstr>Cross subsidies create a perception gap between real and perceived value of healthcare benefits</vt:lpstr>
      <vt:lpstr>Cross subsidies create a perception gap between real  and perceived value of healthcare benefits</vt:lpstr>
      <vt:lpstr>Cross subsidies create a perception gap between real  and perceived value of healthcare benefits</vt:lpstr>
      <vt:lpstr>PowerPoint Presentation</vt:lpstr>
      <vt:lpstr>Health care costs continue to rise persistently:  Baumol effect</vt:lpstr>
      <vt:lpstr>Factors driving medical inflation</vt:lpstr>
      <vt:lpstr>Utilisation is the key driver of the healthcare  inflation differential</vt:lpstr>
      <vt:lpstr>An increasing disease burden and new technologies continue to  drive the escalation in healthcare costs</vt:lpstr>
      <vt:lpstr>How much does a urologist  charge for a consultation?</vt:lpstr>
      <vt:lpstr>How much does a urologist  charge for a consultation?</vt:lpstr>
      <vt:lpstr>Shortages of supply drive costs</vt:lpstr>
      <vt:lpstr>Supply side pressures necessitate the need for  systemic innovation</vt:lpstr>
      <vt:lpstr>PowerPoint Presentation</vt:lpstr>
      <vt:lpstr>Innovating for sustainability </vt:lpstr>
      <vt:lpstr>Discovery is committed to building a better healthcare  system for all South Africans</vt:lpstr>
      <vt:lpstr>Discovery is committed to building a better healthcare  system for all South Africans</vt:lpstr>
      <vt:lpstr>A targeted intervention to address challenges in  our healthcare sector</vt:lpstr>
      <vt:lpstr>Discovery is committed to building a better healthcare  system for all South Africans</vt:lpstr>
      <vt:lpstr>Digital Health  Ecosystem </vt:lpstr>
      <vt:lpstr>Medical scheme risk management</vt:lpstr>
      <vt:lpstr>Multiple value based provider contracting models  </vt:lpstr>
      <vt:lpstr>Driving value-based care PROGRAMMES throughout  the value chain - FOR Hospitals…</vt:lpstr>
      <vt:lpstr>…as well as for health professionals</vt:lpstr>
      <vt:lpstr>Quality initiatives ARE empowering patient decision making</vt:lpstr>
      <vt:lpstr>Population health management programs targeting members living with high prevalence conditions</vt:lpstr>
      <vt:lpstr>Comprehensive set of member and condition management programmes which effectively manage Clinical risk</vt:lpstr>
      <vt:lpstr>Vitality study shows participation in fitness related activities is  associated with significantly lower healthcare costs</vt:lpstr>
      <vt:lpstr>PowerPoint Presentation</vt:lpstr>
      <vt:lpstr>Summary </vt:lpstr>
      <vt:lpstr>Introduction to the  medical schemes environment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Health Industry Workshop</dc:title>
  <dc:creator>Media Drawer</dc:creator>
  <cp:lastModifiedBy>Deon Kotze</cp:lastModifiedBy>
  <cp:revision>229</cp:revision>
  <dcterms:created xsi:type="dcterms:W3CDTF">2022-04-19T10:35:57Z</dcterms:created>
  <dcterms:modified xsi:type="dcterms:W3CDTF">2023-07-17T21:42:10Z</dcterms:modified>
</cp:coreProperties>
</file>