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9" r:id="rId2"/>
    <p:sldMasterId id="2147483704" r:id="rId3"/>
    <p:sldMasterId id="2147483700" r:id="rId4"/>
  </p:sldMasterIdLst>
  <p:notesMasterIdLst>
    <p:notesMasterId r:id="rId23"/>
  </p:notesMasterIdLst>
  <p:sldIdLst>
    <p:sldId id="2147479393" r:id="rId5"/>
    <p:sldId id="2147479411" r:id="rId6"/>
    <p:sldId id="2147479417" r:id="rId7"/>
    <p:sldId id="2146845668" r:id="rId8"/>
    <p:sldId id="2147479414" r:id="rId9"/>
    <p:sldId id="2147479413" r:id="rId10"/>
    <p:sldId id="2147479415" r:id="rId11"/>
    <p:sldId id="4676" r:id="rId12"/>
    <p:sldId id="327" r:id="rId13"/>
    <p:sldId id="6476" r:id="rId14"/>
    <p:sldId id="2147479416" r:id="rId15"/>
    <p:sldId id="6477" r:id="rId16"/>
    <p:sldId id="6470" r:id="rId17"/>
    <p:sldId id="283" r:id="rId18"/>
    <p:sldId id="2147479418" r:id="rId19"/>
    <p:sldId id="542" r:id="rId20"/>
    <p:sldId id="2147474274" r:id="rId21"/>
    <p:sldId id="214737605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20" userDrawn="1">
          <p15:clr>
            <a:srgbClr val="A4A3A4"/>
          </p15:clr>
        </p15:guide>
        <p15:guide id="2" pos="381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569926-3494-DD4A-6B59-442E6EEFA55C}" name="Deon Viljoen" initials="DV" userId="Deon Viljo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EE"/>
    <a:srgbClr val="F9F9F9"/>
    <a:srgbClr val="FCFCFC"/>
    <a:srgbClr val="E6CFB0"/>
    <a:srgbClr val="F28E76"/>
    <a:srgbClr val="5A8C81"/>
    <a:srgbClr val="FBFBFB"/>
    <a:srgbClr val="F7F7F7"/>
    <a:srgbClr val="EEEFFC"/>
    <a:srgbClr val="ED9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75C8E0-9FCE-C3EE-06AC-35C437D296AB}" v="1" dt="2023-07-17T13:20:55.7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643" autoAdjust="0"/>
    <p:restoredTop sz="93720" autoAdjust="0"/>
  </p:normalViewPr>
  <p:slideViewPr>
    <p:cSldViewPr snapToGrid="0" snapToObjects="1">
      <p:cViewPr varScale="1">
        <p:scale>
          <a:sx n="97" d="100"/>
          <a:sy n="97" d="100"/>
        </p:scale>
        <p:origin x="1008" y="90"/>
      </p:cViewPr>
      <p:guideLst>
        <p:guide orient="horz" pos="1820"/>
        <p:guide pos="3817"/>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nne Osterberger" userId="S::p01lianneo@discovery.co.za::dec2a288-f78a-42c3-8f55-d06353cc7a0a" providerId="AD" clId="Web-{3375C8E0-9FCE-C3EE-06AC-35C437D296AB}"/>
    <pc:docChg chg="modSld">
      <pc:chgData name="Lianne Osterberger" userId="S::p01lianneo@discovery.co.za::dec2a288-f78a-42c3-8f55-d06353cc7a0a" providerId="AD" clId="Web-{3375C8E0-9FCE-C3EE-06AC-35C437D296AB}" dt="2023-07-17T13:20:55.729" v="0" actId="20577"/>
      <pc:docMkLst>
        <pc:docMk/>
      </pc:docMkLst>
      <pc:sldChg chg="modSp">
        <pc:chgData name="Lianne Osterberger" userId="S::p01lianneo@discovery.co.za::dec2a288-f78a-42c3-8f55-d06353cc7a0a" providerId="AD" clId="Web-{3375C8E0-9FCE-C3EE-06AC-35C437D296AB}" dt="2023-07-17T13:20:55.729" v="0" actId="20577"/>
        <pc:sldMkLst>
          <pc:docMk/>
          <pc:sldMk cId="1550553463" sldId="2147479393"/>
        </pc:sldMkLst>
        <pc:spChg chg="mod">
          <ac:chgData name="Lianne Osterberger" userId="S::p01lianneo@discovery.co.za::dec2a288-f78a-42c3-8f55-d06353cc7a0a" providerId="AD" clId="Web-{3375C8E0-9FCE-C3EE-06AC-35C437D296AB}" dt="2023-07-17T13:20:55.729" v="0" actId="20577"/>
          <ac:spMkLst>
            <pc:docMk/>
            <pc:sldMk cId="1550553463" sldId="2147479393"/>
            <ac:spMk id="3" creationId="{4C8A9657-953F-76E6-1C0A-D16F50930D38}"/>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sarika6\Desktop\Projects\Section%2059%20provider%20data%20-%20denominator%20update%20YTD%20Sep%20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w="6350"/>
          </c:spPr>
          <c:explosion val="2"/>
          <c:dPt>
            <c:idx val="0"/>
            <c:bubble3D val="0"/>
            <c:spPr>
              <a:solidFill>
                <a:schemeClr val="accent1"/>
              </a:solidFill>
              <a:ln w="6350">
                <a:solidFill>
                  <a:schemeClr val="lt1"/>
                </a:solidFill>
              </a:ln>
              <a:effectLst/>
            </c:spPr>
            <c:extLst>
              <c:ext xmlns:c16="http://schemas.microsoft.com/office/drawing/2014/chart" uri="{C3380CC4-5D6E-409C-BE32-E72D297353CC}">
                <c16:uniqueId val="{00000001-CBCE-4582-91D4-5F5CC77082E2}"/>
              </c:ext>
            </c:extLst>
          </c:dPt>
          <c:dPt>
            <c:idx val="1"/>
            <c:bubble3D val="0"/>
            <c:spPr>
              <a:solidFill>
                <a:schemeClr val="accent2"/>
              </a:solidFill>
              <a:ln w="6350">
                <a:solidFill>
                  <a:schemeClr val="lt1"/>
                </a:solidFill>
              </a:ln>
              <a:effectLst/>
            </c:spPr>
            <c:extLst>
              <c:ext xmlns:c16="http://schemas.microsoft.com/office/drawing/2014/chart" uri="{C3380CC4-5D6E-409C-BE32-E72D297353CC}">
                <c16:uniqueId val="{00000003-CBCE-4582-91D4-5F5CC77082E2}"/>
              </c:ext>
            </c:extLst>
          </c:dPt>
          <c:dPt>
            <c:idx val="2"/>
            <c:bubble3D val="0"/>
            <c:spPr>
              <a:solidFill>
                <a:schemeClr val="accent1">
                  <a:lumMod val="60000"/>
                  <a:lumOff val="40000"/>
                </a:schemeClr>
              </a:solidFill>
              <a:ln w="6350">
                <a:solidFill>
                  <a:schemeClr val="lt1"/>
                </a:solidFill>
              </a:ln>
              <a:effectLst/>
            </c:spPr>
            <c:extLst>
              <c:ext xmlns:c16="http://schemas.microsoft.com/office/drawing/2014/chart" uri="{C3380CC4-5D6E-409C-BE32-E72D297353CC}">
                <c16:uniqueId val="{00000005-CBCE-4582-91D4-5F5CC77082E2}"/>
              </c:ext>
            </c:extLst>
          </c:dPt>
          <c:dPt>
            <c:idx val="3"/>
            <c:bubble3D val="0"/>
            <c:spPr>
              <a:solidFill>
                <a:schemeClr val="accent4"/>
              </a:solidFill>
              <a:ln w="6350">
                <a:solidFill>
                  <a:schemeClr val="lt1"/>
                </a:solidFill>
              </a:ln>
              <a:effectLst/>
            </c:spPr>
            <c:extLst>
              <c:ext xmlns:c16="http://schemas.microsoft.com/office/drawing/2014/chart" uri="{C3380CC4-5D6E-409C-BE32-E72D297353CC}">
                <c16:uniqueId val="{00000007-CBCE-4582-91D4-5F5CC77082E2}"/>
              </c:ext>
            </c:extLst>
          </c:dPt>
          <c:dPt>
            <c:idx val="4"/>
            <c:bubble3D val="0"/>
            <c:spPr>
              <a:solidFill>
                <a:schemeClr val="bg1">
                  <a:lumMod val="50000"/>
                </a:schemeClr>
              </a:solidFill>
              <a:ln w="6350">
                <a:solidFill>
                  <a:schemeClr val="lt1"/>
                </a:solidFill>
              </a:ln>
              <a:effectLst/>
            </c:spPr>
            <c:extLst>
              <c:ext xmlns:c16="http://schemas.microsoft.com/office/drawing/2014/chart" uri="{C3380CC4-5D6E-409C-BE32-E72D297353CC}">
                <c16:uniqueId val="{00000009-CBCE-4582-91D4-5F5CC77082E2}"/>
              </c:ext>
            </c:extLst>
          </c:dPt>
          <c:dLbls>
            <c:dLbl>
              <c:idx val="4"/>
              <c:spPr>
                <a:noFill/>
                <a:ln>
                  <a:noFill/>
                </a:ln>
                <a:effectLst/>
              </c:spPr>
              <c:txPr>
                <a:bodyPr rot="0" spcFirstLastPara="1" vertOverflow="ellipsis" vert="horz" wrap="square" anchor="ctr" anchorCtr="1"/>
                <a:lstStyle/>
                <a:p>
                  <a:pPr>
                    <a:defRPr sz="1100" b="0" i="0" u="none" strike="noStrike" kern="1200" baseline="0">
                      <a:solidFill>
                        <a:schemeClr val="bg2"/>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9-CBCE-4582-91D4-5F5CC77082E2}"/>
                </c:ext>
              </c:extLst>
            </c:dLbl>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Sheet2!$C$15:$C$19</c:f>
              <c:strCache>
                <c:ptCount val="5"/>
                <c:pt idx="0">
                  <c:v>Investigated and confirmed</c:v>
                </c:pt>
                <c:pt idx="1">
                  <c:v>Investigated and resolved</c:v>
                </c:pt>
                <c:pt idx="2">
                  <c:v>Suspended</c:v>
                </c:pt>
                <c:pt idx="3">
                  <c:v>Blocked</c:v>
                </c:pt>
                <c:pt idx="4">
                  <c:v>Not investigated</c:v>
                </c:pt>
              </c:strCache>
            </c:strRef>
          </c:cat>
          <c:val>
            <c:numRef>
              <c:f>Sheet2!$D$15:$D$19</c:f>
              <c:numCache>
                <c:formatCode>0.0%</c:formatCode>
                <c:ptCount val="5"/>
                <c:pt idx="0">
                  <c:v>6.0909935004642528E-2</c:v>
                </c:pt>
                <c:pt idx="1">
                  <c:v>4.287372330547818E-2</c:v>
                </c:pt>
                <c:pt idx="2">
                  <c:v>1.2534818941504179E-3</c:v>
                </c:pt>
                <c:pt idx="3">
                  <c:v>9.2386258124419682E-3</c:v>
                </c:pt>
                <c:pt idx="4">
                  <c:v>0.88572423398328692</c:v>
                </c:pt>
              </c:numCache>
            </c:numRef>
          </c:val>
          <c:extLst>
            <c:ext xmlns:c16="http://schemas.microsoft.com/office/drawing/2014/chart" uri="{C3380CC4-5D6E-409C-BE32-E72D297353CC}">
              <c16:uniqueId val="{0000000A-CBCE-4582-91D4-5F5CC77082E2}"/>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2.0594830064843854E-2"/>
          <c:y val="0.79479459971316946"/>
          <c:w val="0.95406192899891906"/>
          <c:h val="0.18682624851604027"/>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11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cat>
            <c:strRef>
              <c:f>Sheet3!$J$4:$J$8</c:f>
              <c:strCache>
                <c:ptCount val="5"/>
                <c:pt idx="0">
                  <c:v>Collusion between provider and member</c:v>
                </c:pt>
                <c:pt idx="1">
                  <c:v>Other</c:v>
                </c:pt>
                <c:pt idx="2">
                  <c:v>Coding</c:v>
                </c:pt>
                <c:pt idx="3">
                  <c:v>Claiming for products not purchased</c:v>
                </c:pt>
                <c:pt idx="4">
                  <c:v>Services not rendered</c:v>
                </c:pt>
              </c:strCache>
            </c:strRef>
          </c:cat>
          <c:val>
            <c:numRef>
              <c:f>Sheet3!$K$4:$K$8</c:f>
              <c:numCache>
                <c:formatCode>0%</c:formatCode>
                <c:ptCount val="5"/>
                <c:pt idx="0">
                  <c:v>5.0331031536982984E-2</c:v>
                </c:pt>
                <c:pt idx="1">
                  <c:v>7.2613369402719438E-2</c:v>
                </c:pt>
                <c:pt idx="2">
                  <c:v>0.13554495621840962</c:v>
                </c:pt>
                <c:pt idx="3">
                  <c:v>0.15497971097031393</c:v>
                </c:pt>
                <c:pt idx="4">
                  <c:v>0.58653093187157401</c:v>
                </c:pt>
              </c:numCache>
            </c:numRef>
          </c:val>
          <c:extLst>
            <c:ext xmlns:c16="http://schemas.microsoft.com/office/drawing/2014/chart" uri="{C3380CC4-5D6E-409C-BE32-E72D297353CC}">
              <c16:uniqueId val="{00000000-B207-42E0-AF5F-CE0475651ABB}"/>
            </c:ext>
          </c:extLst>
        </c:ser>
        <c:dLbls>
          <c:showLegendKey val="0"/>
          <c:showVal val="0"/>
          <c:showCatName val="0"/>
          <c:showSerName val="0"/>
          <c:showPercent val="0"/>
          <c:showBubbleSize val="0"/>
        </c:dLbls>
        <c:gapWidth val="91"/>
        <c:axId val="632523472"/>
        <c:axId val="632524456"/>
      </c:barChart>
      <c:catAx>
        <c:axId val="6325234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32524456"/>
        <c:crosses val="autoZero"/>
        <c:auto val="1"/>
        <c:lblAlgn val="ctr"/>
        <c:lblOffset val="100"/>
        <c:noMultiLvlLbl val="0"/>
      </c:catAx>
      <c:valAx>
        <c:axId val="63252445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3252347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AB3258-7059-284E-9A0D-CE6D65378950}" type="datetimeFigureOut">
              <a:rPr lang="en-US" smtClean="0"/>
              <a:t>7/17/2023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57B359-16D0-4445-A606-D9ED30A020BE}" type="slidenum">
              <a:rPr lang="en-US" smtClean="0"/>
              <a:t>‹#›</a:t>
            </a:fld>
            <a:endParaRPr lang="en-US"/>
          </a:p>
        </p:txBody>
      </p:sp>
    </p:spTree>
    <p:extLst>
      <p:ext uri="{BB962C8B-B14F-4D97-AF65-F5344CB8AC3E}">
        <p14:creationId xmlns:p14="http://schemas.microsoft.com/office/powerpoint/2010/main" val="3778538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762F1-5937-4ECF-A0E2-D11D0BC6AEB1}" type="slidenum">
              <a:rPr lang="en-US" smtClean="0"/>
              <a:t>8</a:t>
            </a:fld>
            <a:endParaRPr lang="en-US"/>
          </a:p>
        </p:txBody>
      </p:sp>
    </p:spTree>
    <p:extLst>
      <p:ext uri="{BB962C8B-B14F-4D97-AF65-F5344CB8AC3E}">
        <p14:creationId xmlns:p14="http://schemas.microsoft.com/office/powerpoint/2010/main" val="566459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9C64DD-CF0C-4B54-A282-696E915776D1}" type="slidenum">
              <a:rPr lang="en-ZA" smtClean="0"/>
              <a:pPr/>
              <a:t>9</a:t>
            </a:fld>
            <a:endParaRPr lang="en-ZA" dirty="0"/>
          </a:p>
        </p:txBody>
      </p:sp>
    </p:spTree>
    <p:extLst>
      <p:ext uri="{BB962C8B-B14F-4D97-AF65-F5344CB8AC3E}">
        <p14:creationId xmlns:p14="http://schemas.microsoft.com/office/powerpoint/2010/main" val="24217055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2.xml"/><Relationship Id="rId4" Type="http://schemas.openxmlformats.org/officeDocument/2006/relationships/image" Target="../media/image9.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11.emf"/><Relationship Id="rId4" Type="http://schemas.openxmlformats.org/officeDocument/2006/relationships/oleObject" Target="../embeddings/oleObject3.bin"/></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2.xml"/><Relationship Id="rId1" Type="http://schemas.openxmlformats.org/officeDocument/2006/relationships/tags" Target="../tags/tag1.xml"/><Relationship Id="rId4" Type="http://schemas.openxmlformats.org/officeDocument/2006/relationships/image" Target="../media/image9.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531BF3-3250-B044-B686-AD800F693A31}"/>
              </a:ext>
            </a:extLst>
          </p:cNvPr>
          <p:cNvSpPr>
            <a:spLocks noGrp="1"/>
          </p:cNvSpPr>
          <p:nvPr>
            <p:ph type="ctrTitle" hasCustomPrompt="1"/>
          </p:nvPr>
        </p:nvSpPr>
        <p:spPr>
          <a:xfrm>
            <a:off x="825844" y="5097102"/>
            <a:ext cx="9867037" cy="561314"/>
          </a:xfrm>
        </p:spPr>
        <p:txBody>
          <a:bodyPr anchor="ctr"/>
          <a:lstStyle>
            <a:lvl1pPr algn="l">
              <a:defRPr sz="3200" b="1">
                <a:solidFill>
                  <a:schemeClr val="bg2"/>
                </a:solidFill>
              </a:defRPr>
            </a:lvl1pPr>
          </a:lstStyle>
          <a:p>
            <a:r>
              <a:rPr lang="en-US" dirty="0"/>
              <a:t>PRESENTATION TITLE</a:t>
            </a:r>
            <a:endParaRPr lang="en-ZA" dirty="0"/>
          </a:p>
        </p:txBody>
      </p:sp>
      <p:sp>
        <p:nvSpPr>
          <p:cNvPr id="6" name="Subtitle 2">
            <a:extLst>
              <a:ext uri="{FF2B5EF4-FFF2-40B4-BE49-F238E27FC236}">
                <a16:creationId xmlns:a16="http://schemas.microsoft.com/office/drawing/2014/main" id="{C1B5C61C-80CB-F44F-BD50-0C1EFADB7A3A}"/>
              </a:ext>
            </a:extLst>
          </p:cNvPr>
          <p:cNvSpPr>
            <a:spLocks noGrp="1"/>
          </p:cNvSpPr>
          <p:nvPr>
            <p:ph type="subTitle" idx="1" hasCustomPrompt="1"/>
          </p:nvPr>
        </p:nvSpPr>
        <p:spPr>
          <a:xfrm>
            <a:off x="825844" y="5729360"/>
            <a:ext cx="9867037" cy="345515"/>
          </a:xfrm>
        </p:spPr>
        <p:txBody>
          <a:bodyPr/>
          <a:lstStyle>
            <a:lvl1pPr marL="0" indent="0" algn="l">
              <a:buNone/>
              <a:defRPr sz="1400" cap="none" spc="1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sp>
        <p:nvSpPr>
          <p:cNvPr id="13" name="Rectangle: Top Corners Rounded 12">
            <a:extLst>
              <a:ext uri="{FF2B5EF4-FFF2-40B4-BE49-F238E27FC236}">
                <a16:creationId xmlns:a16="http://schemas.microsoft.com/office/drawing/2014/main" id="{550F553A-8815-BDC3-B910-7E6A379800BA}"/>
              </a:ext>
            </a:extLst>
          </p:cNvPr>
          <p:cNvSpPr/>
          <p:nvPr userDrawn="1"/>
        </p:nvSpPr>
        <p:spPr>
          <a:xfrm rot="16200000">
            <a:off x="5217824" y="-109104"/>
            <a:ext cx="1759528" cy="11417300"/>
          </a:xfrm>
          <a:prstGeom prst="round2SameRect">
            <a:avLst>
              <a:gd name="adj1" fmla="val 5294"/>
              <a:gd name="adj2" fmla="val 0"/>
            </a:avLst>
          </a:prstGeom>
          <a:no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5" name="Graphic 14">
            <a:extLst>
              <a:ext uri="{FF2B5EF4-FFF2-40B4-BE49-F238E27FC236}">
                <a16:creationId xmlns:a16="http://schemas.microsoft.com/office/drawing/2014/main" id="{185FC231-21BA-38F8-136C-9ACC69E6FF1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0267" y="4910088"/>
            <a:ext cx="788566" cy="1563297"/>
          </a:xfrm>
          <a:prstGeom prst="rect">
            <a:avLst/>
          </a:prstGeom>
        </p:spPr>
      </p:pic>
      <p:grpSp>
        <p:nvGrpSpPr>
          <p:cNvPr id="16" name="Graphic 35">
            <a:extLst>
              <a:ext uri="{FF2B5EF4-FFF2-40B4-BE49-F238E27FC236}">
                <a16:creationId xmlns:a16="http://schemas.microsoft.com/office/drawing/2014/main" id="{4F33D126-8F3B-D946-7083-2AE99EE77F36}"/>
              </a:ext>
            </a:extLst>
          </p:cNvPr>
          <p:cNvGrpSpPr/>
          <p:nvPr/>
        </p:nvGrpSpPr>
        <p:grpSpPr>
          <a:xfrm flipH="1">
            <a:off x="11803642" y="4910088"/>
            <a:ext cx="788566" cy="1563297"/>
            <a:chOff x="11719490" y="4297905"/>
            <a:chExt cx="1117593" cy="2215579"/>
          </a:xfrm>
          <a:gradFill flip="none" rotWithShape="1">
            <a:gsLst>
              <a:gs pos="0">
                <a:schemeClr val="accent1"/>
              </a:gs>
              <a:gs pos="100000">
                <a:schemeClr val="accent2"/>
              </a:gs>
            </a:gsLst>
            <a:lin ang="5400000" scaled="1"/>
            <a:tileRect/>
          </a:gradFill>
        </p:grpSpPr>
        <p:sp>
          <p:nvSpPr>
            <p:cNvPr id="17" name="Freeform: Shape 16">
              <a:extLst>
                <a:ext uri="{FF2B5EF4-FFF2-40B4-BE49-F238E27FC236}">
                  <a16:creationId xmlns:a16="http://schemas.microsoft.com/office/drawing/2014/main" id="{0B39EA8F-6FB7-CE70-CDB9-4CD6D0DC00D9}"/>
                </a:ext>
              </a:extLst>
            </p:cNvPr>
            <p:cNvSpPr/>
            <p:nvPr/>
          </p:nvSpPr>
          <p:spPr>
            <a:xfrm>
              <a:off x="12591016" y="4308688"/>
              <a:ext cx="237243" cy="411744"/>
            </a:xfrm>
            <a:custGeom>
              <a:avLst/>
              <a:gdLst>
                <a:gd name="connsiteX0" fmla="*/ 237243 w 237243"/>
                <a:gd name="connsiteY0" fmla="*/ 0 h 411744"/>
                <a:gd name="connsiteX1" fmla="*/ 0 w 237243"/>
                <a:gd name="connsiteY1" fmla="*/ 191167 h 411744"/>
                <a:gd name="connsiteX2" fmla="*/ 235283 w 237243"/>
                <a:gd name="connsiteY2" fmla="*/ 411745 h 411744"/>
              </a:gdLst>
              <a:ahLst/>
              <a:cxnLst>
                <a:cxn ang="0">
                  <a:pos x="connsiteX0" y="connsiteY0"/>
                </a:cxn>
                <a:cxn ang="0">
                  <a:pos x="connsiteX1" y="connsiteY1"/>
                </a:cxn>
                <a:cxn ang="0">
                  <a:pos x="connsiteX2" y="connsiteY2"/>
                </a:cxn>
              </a:cxnLst>
              <a:rect l="l" t="t" r="r" b="b"/>
              <a:pathLst>
                <a:path w="237243" h="411744">
                  <a:moveTo>
                    <a:pt x="237243" y="0"/>
                  </a:moveTo>
                  <a:lnTo>
                    <a:pt x="0" y="191167"/>
                  </a:lnTo>
                  <a:lnTo>
                    <a:pt x="235283" y="411745"/>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18" name="Freeform: Shape 17">
              <a:extLst>
                <a:ext uri="{FF2B5EF4-FFF2-40B4-BE49-F238E27FC236}">
                  <a16:creationId xmlns:a16="http://schemas.microsoft.com/office/drawing/2014/main" id="{F57A37A3-ACDD-EDF1-7EE2-ADC851E6A561}"/>
                </a:ext>
              </a:extLst>
            </p:cNvPr>
            <p:cNvSpPr/>
            <p:nvPr/>
          </p:nvSpPr>
          <p:spPr>
            <a:xfrm>
              <a:off x="12129274" y="4706708"/>
              <a:ext cx="697025" cy="932307"/>
            </a:xfrm>
            <a:custGeom>
              <a:avLst/>
              <a:gdLst>
                <a:gd name="connsiteX0" fmla="*/ 697025 w 697025"/>
                <a:gd name="connsiteY0" fmla="*/ 459782 h 932307"/>
                <a:gd name="connsiteX1" fmla="*/ 697025 w 697025"/>
                <a:gd name="connsiteY1" fmla="*/ 932308 h 932307"/>
                <a:gd name="connsiteX2" fmla="*/ 0 w 697025"/>
                <a:gd name="connsiteY2" fmla="*/ 231361 h 932307"/>
                <a:gd name="connsiteX3" fmla="*/ 237243 w 697025"/>
                <a:gd name="connsiteY3" fmla="*/ 0 h 932307"/>
              </a:gdLst>
              <a:ahLst/>
              <a:cxnLst>
                <a:cxn ang="0">
                  <a:pos x="connsiteX0" y="connsiteY0"/>
                </a:cxn>
                <a:cxn ang="0">
                  <a:pos x="connsiteX1" y="connsiteY1"/>
                </a:cxn>
                <a:cxn ang="0">
                  <a:pos x="connsiteX2" y="connsiteY2"/>
                </a:cxn>
                <a:cxn ang="0">
                  <a:pos x="connsiteX3" y="connsiteY3"/>
                </a:cxn>
              </a:cxnLst>
              <a:rect l="l" t="t" r="r" b="b"/>
              <a:pathLst>
                <a:path w="697025" h="932307">
                  <a:moveTo>
                    <a:pt x="697025" y="459782"/>
                  </a:moveTo>
                  <a:lnTo>
                    <a:pt x="697025" y="932308"/>
                  </a:lnTo>
                  <a:lnTo>
                    <a:pt x="0" y="231361"/>
                  </a:lnTo>
                  <a:lnTo>
                    <a:pt x="237243" y="0"/>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19" name="Freeform: Shape 18">
              <a:extLst>
                <a:ext uri="{FF2B5EF4-FFF2-40B4-BE49-F238E27FC236}">
                  <a16:creationId xmlns:a16="http://schemas.microsoft.com/office/drawing/2014/main" id="{EDE38371-215C-A996-0CA7-0A977F7E9C60}"/>
                </a:ext>
              </a:extLst>
            </p:cNvPr>
            <p:cNvSpPr/>
            <p:nvPr/>
          </p:nvSpPr>
          <p:spPr>
            <a:xfrm>
              <a:off x="11726352" y="5166490"/>
              <a:ext cx="1097986" cy="1337190"/>
            </a:xfrm>
            <a:custGeom>
              <a:avLst/>
              <a:gdLst>
                <a:gd name="connsiteX0" fmla="*/ 1097986 w 1097986"/>
                <a:gd name="connsiteY0" fmla="*/ 912701 h 1337190"/>
                <a:gd name="connsiteX1" fmla="*/ 618598 w 1097986"/>
                <a:gd name="connsiteY1" fmla="*/ 450959 h 1337190"/>
                <a:gd name="connsiteX2" fmla="*/ 202931 w 1097986"/>
                <a:gd name="connsiteY2" fmla="*/ 0 h 1337190"/>
                <a:gd name="connsiteX3" fmla="*/ 0 w 1097986"/>
                <a:gd name="connsiteY3" fmla="*/ 237243 h 1337190"/>
                <a:gd name="connsiteX4" fmla="*/ 479389 w 1097986"/>
                <a:gd name="connsiteY4" fmla="*/ 748983 h 1337190"/>
                <a:gd name="connsiteX5" fmla="*/ 1097986 w 1097986"/>
                <a:gd name="connsiteY5" fmla="*/ 1337190 h 1337190"/>
                <a:gd name="connsiteX6" fmla="*/ 1097986 w 1097986"/>
                <a:gd name="connsiteY6" fmla="*/ 912701 h 13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7986" h="1337190">
                  <a:moveTo>
                    <a:pt x="1097986" y="912701"/>
                  </a:moveTo>
                  <a:cubicBezTo>
                    <a:pt x="1097986" y="912701"/>
                    <a:pt x="640165" y="472526"/>
                    <a:pt x="618598" y="450959"/>
                  </a:cubicBezTo>
                  <a:cubicBezTo>
                    <a:pt x="597030" y="429391"/>
                    <a:pt x="202931" y="0"/>
                    <a:pt x="202931" y="0"/>
                  </a:cubicBezTo>
                  <a:lnTo>
                    <a:pt x="0" y="237243"/>
                  </a:lnTo>
                  <a:cubicBezTo>
                    <a:pt x="0" y="237243"/>
                    <a:pt x="327435" y="598010"/>
                    <a:pt x="479389" y="748983"/>
                  </a:cubicBezTo>
                  <a:cubicBezTo>
                    <a:pt x="730357" y="997011"/>
                    <a:pt x="1097986" y="1337190"/>
                    <a:pt x="1097986" y="1337190"/>
                  </a:cubicBezTo>
                  <a:lnTo>
                    <a:pt x="1097986" y="912701"/>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grpSp>
      <p:grpSp>
        <p:nvGrpSpPr>
          <p:cNvPr id="20" name="Group 19">
            <a:extLst>
              <a:ext uri="{FF2B5EF4-FFF2-40B4-BE49-F238E27FC236}">
                <a16:creationId xmlns:a16="http://schemas.microsoft.com/office/drawing/2014/main" id="{BCA64306-E7F7-5030-7E8D-F407F98D58B9}"/>
              </a:ext>
            </a:extLst>
          </p:cNvPr>
          <p:cNvGrpSpPr/>
          <p:nvPr userDrawn="1"/>
        </p:nvGrpSpPr>
        <p:grpSpPr>
          <a:xfrm>
            <a:off x="9905393" y="388985"/>
            <a:ext cx="1908202" cy="390497"/>
            <a:chOff x="9905393" y="388985"/>
            <a:chExt cx="1908202" cy="390497"/>
          </a:xfrm>
          <a:solidFill>
            <a:schemeClr val="bg2"/>
          </a:solidFill>
        </p:grpSpPr>
        <p:sp>
          <p:nvSpPr>
            <p:cNvPr id="21" name="Freeform: Shape 20">
              <a:extLst>
                <a:ext uri="{FF2B5EF4-FFF2-40B4-BE49-F238E27FC236}">
                  <a16:creationId xmlns:a16="http://schemas.microsoft.com/office/drawing/2014/main" id="{C91B1FD6-3A14-A4A6-1A40-250184973B24}"/>
                </a:ext>
              </a:extLst>
            </p:cNvPr>
            <p:cNvSpPr/>
            <p:nvPr/>
          </p:nvSpPr>
          <p:spPr>
            <a:xfrm>
              <a:off x="9905393" y="388985"/>
              <a:ext cx="388639" cy="390497"/>
            </a:xfrm>
            <a:custGeom>
              <a:avLst/>
              <a:gdLst>
                <a:gd name="connsiteX0" fmla="*/ 13161 w 388639"/>
                <a:gd name="connsiteY0" fmla="*/ 195249 h 390497"/>
                <a:gd name="connsiteX1" fmla="*/ 194165 w 388639"/>
                <a:gd name="connsiteY1" fmla="*/ 377336 h 390497"/>
                <a:gd name="connsiteX2" fmla="*/ 375168 w 388639"/>
                <a:gd name="connsiteY2" fmla="*/ 195249 h 390497"/>
                <a:gd name="connsiteX3" fmla="*/ 194320 w 388639"/>
                <a:gd name="connsiteY3" fmla="*/ 13316 h 390497"/>
                <a:gd name="connsiteX4" fmla="*/ 13161 w 388639"/>
                <a:gd name="connsiteY4" fmla="*/ 195249 h 390497"/>
                <a:gd name="connsiteX5" fmla="*/ 0 w 388639"/>
                <a:gd name="connsiteY5" fmla="*/ 195249 h 390497"/>
                <a:gd name="connsiteX6" fmla="*/ 194320 w 388639"/>
                <a:gd name="connsiteY6" fmla="*/ 0 h 390497"/>
                <a:gd name="connsiteX7" fmla="*/ 388639 w 388639"/>
                <a:gd name="connsiteY7" fmla="*/ 195249 h 390497"/>
                <a:gd name="connsiteX8" fmla="*/ 194320 w 388639"/>
                <a:gd name="connsiteY8" fmla="*/ 390497 h 390497"/>
                <a:gd name="connsiteX9" fmla="*/ 0 w 388639"/>
                <a:gd name="connsiteY9" fmla="*/ 195249 h 390497"/>
                <a:gd name="connsiteX10" fmla="*/ 23380 w 388639"/>
                <a:gd name="connsiteY10" fmla="*/ 195249 h 390497"/>
                <a:gd name="connsiteX11" fmla="*/ 194165 w 388639"/>
                <a:gd name="connsiteY11" fmla="*/ 23225 h 390497"/>
                <a:gd name="connsiteX12" fmla="*/ 365104 w 388639"/>
                <a:gd name="connsiteY12" fmla="*/ 195249 h 390497"/>
                <a:gd name="connsiteX13" fmla="*/ 194165 w 388639"/>
                <a:gd name="connsiteY13" fmla="*/ 366962 h 390497"/>
                <a:gd name="connsiteX14" fmla="*/ 23380 w 388639"/>
                <a:gd name="connsiteY14" fmla="*/ 195249 h 390497"/>
                <a:gd name="connsiteX15" fmla="*/ 77263 w 388639"/>
                <a:gd name="connsiteY15" fmla="*/ 167378 h 390497"/>
                <a:gd name="connsiteX16" fmla="*/ 56051 w 388639"/>
                <a:gd name="connsiteY16" fmla="*/ 195558 h 390497"/>
                <a:gd name="connsiteX17" fmla="*/ 195094 w 388639"/>
                <a:gd name="connsiteY17" fmla="*/ 333363 h 390497"/>
                <a:gd name="connsiteX18" fmla="*/ 333518 w 388639"/>
                <a:gd name="connsiteY18" fmla="*/ 195404 h 390497"/>
                <a:gd name="connsiteX19" fmla="*/ 312924 w 388639"/>
                <a:gd name="connsiteY19" fmla="*/ 167533 h 390497"/>
                <a:gd name="connsiteX20" fmla="*/ 195403 w 388639"/>
                <a:gd name="connsiteY20" fmla="*/ 289080 h 390497"/>
                <a:gd name="connsiteX21" fmla="*/ 77263 w 388639"/>
                <a:gd name="connsiteY21" fmla="*/ 167378 h 390497"/>
                <a:gd name="connsiteX22" fmla="*/ 160720 w 388639"/>
                <a:gd name="connsiteY22" fmla="*/ 82683 h 390497"/>
                <a:gd name="connsiteX23" fmla="*/ 195249 w 388639"/>
                <a:gd name="connsiteY23" fmla="*/ 112721 h 390497"/>
                <a:gd name="connsiteX24" fmla="*/ 229622 w 388639"/>
                <a:gd name="connsiteY24" fmla="*/ 82837 h 390497"/>
                <a:gd name="connsiteX25" fmla="*/ 195094 w 388639"/>
                <a:gd name="connsiteY25" fmla="*/ 56051 h 390497"/>
                <a:gd name="connsiteX26" fmla="*/ 160565 w 388639"/>
                <a:gd name="connsiteY26" fmla="*/ 82683 h 390497"/>
                <a:gd name="connsiteX27" fmla="*/ 131146 w 388639"/>
                <a:gd name="connsiteY27" fmla="*/ 109005 h 390497"/>
                <a:gd name="connsiteX28" fmla="*/ 102657 w 388639"/>
                <a:gd name="connsiteY28" fmla="*/ 138269 h 390497"/>
                <a:gd name="connsiteX29" fmla="*/ 195094 w 388639"/>
                <a:gd name="connsiteY29" fmla="*/ 233338 h 390497"/>
                <a:gd name="connsiteX30" fmla="*/ 287376 w 388639"/>
                <a:gd name="connsiteY30" fmla="*/ 138269 h 390497"/>
                <a:gd name="connsiteX31" fmla="*/ 259041 w 388639"/>
                <a:gd name="connsiteY31" fmla="*/ 109160 h 390497"/>
                <a:gd name="connsiteX32" fmla="*/ 195249 w 388639"/>
                <a:gd name="connsiteY32" fmla="*/ 170939 h 390497"/>
                <a:gd name="connsiteX33" fmla="*/ 131146 w 388639"/>
                <a:gd name="connsiteY33" fmla="*/ 108850 h 39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8639" h="390497">
                  <a:moveTo>
                    <a:pt x="13161" y="195249"/>
                  </a:moveTo>
                  <a:cubicBezTo>
                    <a:pt x="13161" y="295738"/>
                    <a:pt x="94295" y="377336"/>
                    <a:pt x="194165" y="377336"/>
                  </a:cubicBezTo>
                  <a:cubicBezTo>
                    <a:pt x="294034" y="377336"/>
                    <a:pt x="375168" y="295892"/>
                    <a:pt x="375168" y="195249"/>
                  </a:cubicBezTo>
                  <a:cubicBezTo>
                    <a:pt x="375168" y="94605"/>
                    <a:pt x="294344" y="13316"/>
                    <a:pt x="194320" y="13316"/>
                  </a:cubicBezTo>
                  <a:cubicBezTo>
                    <a:pt x="94295" y="13316"/>
                    <a:pt x="13161" y="94760"/>
                    <a:pt x="13161" y="195249"/>
                  </a:cubicBezTo>
                  <a:moveTo>
                    <a:pt x="0" y="195249"/>
                  </a:moveTo>
                  <a:cubicBezTo>
                    <a:pt x="0" y="87483"/>
                    <a:pt x="87018" y="0"/>
                    <a:pt x="194320" y="0"/>
                  </a:cubicBezTo>
                  <a:cubicBezTo>
                    <a:pt x="301621" y="0"/>
                    <a:pt x="388639" y="87483"/>
                    <a:pt x="388639" y="195249"/>
                  </a:cubicBezTo>
                  <a:cubicBezTo>
                    <a:pt x="388639" y="303015"/>
                    <a:pt x="301621" y="390497"/>
                    <a:pt x="194320" y="390497"/>
                  </a:cubicBezTo>
                  <a:cubicBezTo>
                    <a:pt x="87018" y="390497"/>
                    <a:pt x="0" y="303170"/>
                    <a:pt x="0" y="195249"/>
                  </a:cubicBezTo>
                  <a:moveTo>
                    <a:pt x="23380" y="195249"/>
                  </a:moveTo>
                  <a:cubicBezTo>
                    <a:pt x="23380" y="102657"/>
                    <a:pt x="101263" y="23225"/>
                    <a:pt x="194165" y="23225"/>
                  </a:cubicBezTo>
                  <a:cubicBezTo>
                    <a:pt x="287221" y="23225"/>
                    <a:pt x="365104" y="102657"/>
                    <a:pt x="365104" y="195249"/>
                  </a:cubicBezTo>
                  <a:cubicBezTo>
                    <a:pt x="365104" y="287841"/>
                    <a:pt x="287067" y="366962"/>
                    <a:pt x="194165" y="366962"/>
                  </a:cubicBezTo>
                  <a:cubicBezTo>
                    <a:pt x="101263" y="366962"/>
                    <a:pt x="23535" y="287686"/>
                    <a:pt x="23380" y="195249"/>
                  </a:cubicBezTo>
                  <a:moveTo>
                    <a:pt x="77263" y="167378"/>
                  </a:moveTo>
                  <a:cubicBezTo>
                    <a:pt x="69831" y="176513"/>
                    <a:pt x="62864" y="185959"/>
                    <a:pt x="56051" y="195558"/>
                  </a:cubicBezTo>
                  <a:cubicBezTo>
                    <a:pt x="94295" y="248667"/>
                    <a:pt x="141675" y="295583"/>
                    <a:pt x="195094" y="333363"/>
                  </a:cubicBezTo>
                  <a:cubicBezTo>
                    <a:pt x="248358" y="295583"/>
                    <a:pt x="295583" y="248667"/>
                    <a:pt x="333518" y="195404"/>
                  </a:cubicBezTo>
                  <a:cubicBezTo>
                    <a:pt x="327014" y="185804"/>
                    <a:pt x="320047" y="176513"/>
                    <a:pt x="312924" y="167533"/>
                  </a:cubicBezTo>
                  <a:cubicBezTo>
                    <a:pt x="277622" y="211661"/>
                    <a:pt x="237829" y="251919"/>
                    <a:pt x="195403" y="289080"/>
                  </a:cubicBezTo>
                  <a:cubicBezTo>
                    <a:pt x="152823" y="251764"/>
                    <a:pt x="112876" y="211352"/>
                    <a:pt x="77263" y="167378"/>
                  </a:cubicBezTo>
                  <a:moveTo>
                    <a:pt x="160720" y="82683"/>
                  </a:moveTo>
                  <a:cubicBezTo>
                    <a:pt x="172488" y="92437"/>
                    <a:pt x="183946" y="102347"/>
                    <a:pt x="195249" y="112721"/>
                  </a:cubicBezTo>
                  <a:cubicBezTo>
                    <a:pt x="206552" y="102502"/>
                    <a:pt x="218010" y="92437"/>
                    <a:pt x="229622" y="82837"/>
                  </a:cubicBezTo>
                  <a:cubicBezTo>
                    <a:pt x="218474" y="73392"/>
                    <a:pt x="207016" y="64412"/>
                    <a:pt x="195094" y="56051"/>
                  </a:cubicBezTo>
                  <a:cubicBezTo>
                    <a:pt x="183171" y="64412"/>
                    <a:pt x="171714" y="73392"/>
                    <a:pt x="160565" y="82683"/>
                  </a:cubicBezTo>
                  <a:moveTo>
                    <a:pt x="131146" y="109005"/>
                  </a:moveTo>
                  <a:cubicBezTo>
                    <a:pt x="121392" y="118450"/>
                    <a:pt x="111947" y="128205"/>
                    <a:pt x="102657" y="138269"/>
                  </a:cubicBezTo>
                  <a:cubicBezTo>
                    <a:pt x="132540" y="170785"/>
                    <a:pt x="163507" y="202371"/>
                    <a:pt x="195094" y="233338"/>
                  </a:cubicBezTo>
                  <a:cubicBezTo>
                    <a:pt x="226680" y="202371"/>
                    <a:pt x="257648" y="170785"/>
                    <a:pt x="287376" y="138269"/>
                  </a:cubicBezTo>
                  <a:cubicBezTo>
                    <a:pt x="278241" y="128359"/>
                    <a:pt x="268796" y="118605"/>
                    <a:pt x="259041" y="109160"/>
                  </a:cubicBezTo>
                  <a:cubicBezTo>
                    <a:pt x="237519" y="129443"/>
                    <a:pt x="216306" y="150191"/>
                    <a:pt x="195249" y="170939"/>
                  </a:cubicBezTo>
                  <a:cubicBezTo>
                    <a:pt x="174191" y="150036"/>
                    <a:pt x="152823" y="129288"/>
                    <a:pt x="131146" y="108850"/>
                  </a:cubicBezTo>
                </a:path>
              </a:pathLst>
            </a:custGeom>
            <a:grpFill/>
            <a:ln w="15410" cap="flat">
              <a:noFill/>
              <a:prstDash val="solid"/>
              <a:miter/>
            </a:ln>
          </p:spPr>
          <p:txBody>
            <a:bodyPr rtlCol="0" anchor="ctr"/>
            <a:lstStyle/>
            <a:p>
              <a:endParaRPr lang="en-ZA"/>
            </a:p>
          </p:txBody>
        </p:sp>
        <p:sp>
          <p:nvSpPr>
            <p:cNvPr id="22" name="Freeform: Shape 21">
              <a:extLst>
                <a:ext uri="{FF2B5EF4-FFF2-40B4-BE49-F238E27FC236}">
                  <a16:creationId xmlns:a16="http://schemas.microsoft.com/office/drawing/2014/main" id="{4B75345F-5958-0860-0967-41EC4445211A}"/>
                </a:ext>
              </a:extLst>
            </p:cNvPr>
            <p:cNvSpPr/>
            <p:nvPr/>
          </p:nvSpPr>
          <p:spPr>
            <a:xfrm>
              <a:off x="10371140" y="470738"/>
              <a:ext cx="1442455" cy="284744"/>
            </a:xfrm>
            <a:custGeom>
              <a:avLst/>
              <a:gdLst>
                <a:gd name="connsiteX0" fmla="*/ 155920 w 1442455"/>
                <a:gd name="connsiteY0" fmla="*/ 113650 h 284744"/>
                <a:gd name="connsiteX1" fmla="*/ 102966 w 1442455"/>
                <a:gd name="connsiteY1" fmla="*/ 198191 h 284744"/>
                <a:gd name="connsiteX2" fmla="*/ 38399 w 1442455"/>
                <a:gd name="connsiteY2" fmla="*/ 207326 h 284744"/>
                <a:gd name="connsiteX3" fmla="*/ 38399 w 1442455"/>
                <a:gd name="connsiteY3" fmla="*/ 20129 h 284744"/>
                <a:gd name="connsiteX4" fmla="*/ 102966 w 1442455"/>
                <a:gd name="connsiteY4" fmla="*/ 29109 h 284744"/>
                <a:gd name="connsiteX5" fmla="*/ 155920 w 1442455"/>
                <a:gd name="connsiteY5" fmla="*/ 113650 h 284744"/>
                <a:gd name="connsiteX6" fmla="*/ 198036 w 1442455"/>
                <a:gd name="connsiteY6" fmla="*/ 113495 h 284744"/>
                <a:gd name="connsiteX7" fmla="*/ 158088 w 1442455"/>
                <a:gd name="connsiteY7" fmla="*/ 30658 h 284744"/>
                <a:gd name="connsiteX8" fmla="*/ 64722 w 1442455"/>
                <a:gd name="connsiteY8" fmla="*/ 3561 h 284744"/>
                <a:gd name="connsiteX9" fmla="*/ 0 w 1442455"/>
                <a:gd name="connsiteY9" fmla="*/ 3561 h 284744"/>
                <a:gd name="connsiteX10" fmla="*/ 0 w 1442455"/>
                <a:gd name="connsiteY10" fmla="*/ 223584 h 284744"/>
                <a:gd name="connsiteX11" fmla="*/ 64722 w 1442455"/>
                <a:gd name="connsiteY11" fmla="*/ 223584 h 284744"/>
                <a:gd name="connsiteX12" fmla="*/ 158552 w 1442455"/>
                <a:gd name="connsiteY12" fmla="*/ 196797 h 284744"/>
                <a:gd name="connsiteX13" fmla="*/ 197881 w 1442455"/>
                <a:gd name="connsiteY13" fmla="*/ 113650 h 284744"/>
                <a:gd name="connsiteX14" fmla="*/ 230706 w 1442455"/>
                <a:gd name="connsiteY14" fmla="*/ 223584 h 284744"/>
                <a:gd name="connsiteX15" fmla="*/ 264925 w 1442455"/>
                <a:gd name="connsiteY15" fmla="*/ 223584 h 284744"/>
                <a:gd name="connsiteX16" fmla="*/ 264925 w 1442455"/>
                <a:gd name="connsiteY16" fmla="*/ 66580 h 284744"/>
                <a:gd name="connsiteX17" fmla="*/ 230706 w 1442455"/>
                <a:gd name="connsiteY17" fmla="*/ 71070 h 284744"/>
                <a:gd name="connsiteX18" fmla="*/ 230706 w 1442455"/>
                <a:gd name="connsiteY18" fmla="*/ 223584 h 284744"/>
                <a:gd name="connsiteX19" fmla="*/ 270344 w 1442455"/>
                <a:gd name="connsiteY19" fmla="*/ 19819 h 284744"/>
                <a:gd name="connsiteX20" fmla="*/ 246499 w 1442455"/>
                <a:gd name="connsiteY20" fmla="*/ 0 h 284744"/>
                <a:gd name="connsiteX21" fmla="*/ 222190 w 1442455"/>
                <a:gd name="connsiteY21" fmla="*/ 19819 h 284744"/>
                <a:gd name="connsiteX22" fmla="*/ 246499 w 1442455"/>
                <a:gd name="connsiteY22" fmla="*/ 39638 h 284744"/>
                <a:gd name="connsiteX23" fmla="*/ 270344 w 1442455"/>
                <a:gd name="connsiteY23" fmla="*/ 19819 h 284744"/>
                <a:gd name="connsiteX24" fmla="*/ 428897 w 1442455"/>
                <a:gd name="connsiteY24" fmla="*/ 179301 h 284744"/>
                <a:gd name="connsiteX25" fmla="*/ 382136 w 1442455"/>
                <a:gd name="connsiteY25" fmla="*/ 132075 h 284744"/>
                <a:gd name="connsiteX26" fmla="*/ 351169 w 1442455"/>
                <a:gd name="connsiteY26" fmla="*/ 118914 h 284744"/>
                <a:gd name="connsiteX27" fmla="*/ 337853 w 1442455"/>
                <a:gd name="connsiteY27" fmla="*/ 101882 h 284744"/>
                <a:gd name="connsiteX28" fmla="*/ 367736 w 1442455"/>
                <a:gd name="connsiteY28" fmla="*/ 83147 h 284744"/>
                <a:gd name="connsiteX29" fmla="*/ 416819 w 1442455"/>
                <a:gd name="connsiteY29" fmla="*/ 96463 h 284744"/>
                <a:gd name="connsiteX30" fmla="*/ 416819 w 1442455"/>
                <a:gd name="connsiteY30" fmla="*/ 72773 h 284744"/>
                <a:gd name="connsiteX31" fmla="*/ 371607 w 1442455"/>
                <a:gd name="connsiteY31" fmla="*/ 66889 h 284744"/>
                <a:gd name="connsiteX32" fmla="*/ 306266 w 1442455"/>
                <a:gd name="connsiteY32" fmla="*/ 110863 h 284744"/>
                <a:gd name="connsiteX33" fmla="*/ 353027 w 1442455"/>
                <a:gd name="connsiteY33" fmla="*/ 153443 h 284744"/>
                <a:gd name="connsiteX34" fmla="*/ 383994 w 1442455"/>
                <a:gd name="connsiteY34" fmla="*/ 167378 h 284744"/>
                <a:gd name="connsiteX35" fmla="*/ 397310 w 1442455"/>
                <a:gd name="connsiteY35" fmla="*/ 185494 h 284744"/>
                <a:gd name="connsiteX36" fmla="*/ 361078 w 1442455"/>
                <a:gd name="connsiteY36" fmla="*/ 211042 h 284744"/>
                <a:gd name="connsiteX37" fmla="*/ 305337 w 1442455"/>
                <a:gd name="connsiteY37" fmla="*/ 208255 h 284744"/>
                <a:gd name="connsiteX38" fmla="*/ 305337 w 1442455"/>
                <a:gd name="connsiteY38" fmla="*/ 221106 h 284744"/>
                <a:gd name="connsiteX39" fmla="*/ 357672 w 1442455"/>
                <a:gd name="connsiteY39" fmla="*/ 227145 h 284744"/>
                <a:gd name="connsiteX40" fmla="*/ 428897 w 1442455"/>
                <a:gd name="connsiteY40" fmla="*/ 179301 h 284744"/>
                <a:gd name="connsiteX41" fmla="*/ 551063 w 1442455"/>
                <a:gd name="connsiteY41" fmla="*/ 227145 h 284744"/>
                <a:gd name="connsiteX42" fmla="*/ 594726 w 1442455"/>
                <a:gd name="connsiteY42" fmla="*/ 221416 h 284744"/>
                <a:gd name="connsiteX43" fmla="*/ 594726 w 1442455"/>
                <a:gd name="connsiteY43" fmla="*/ 208565 h 284744"/>
                <a:gd name="connsiteX44" fmla="*/ 571191 w 1442455"/>
                <a:gd name="connsiteY44" fmla="*/ 210887 h 284744"/>
                <a:gd name="connsiteX45" fmla="*/ 507244 w 1442455"/>
                <a:gd name="connsiteY45" fmla="*/ 185494 h 284744"/>
                <a:gd name="connsiteX46" fmla="*/ 493154 w 1442455"/>
                <a:gd name="connsiteY46" fmla="*/ 131301 h 284744"/>
                <a:gd name="connsiteX47" fmla="*/ 543166 w 1442455"/>
                <a:gd name="connsiteY47" fmla="*/ 82992 h 284744"/>
                <a:gd name="connsiteX48" fmla="*/ 591320 w 1442455"/>
                <a:gd name="connsiteY48" fmla="*/ 96308 h 284744"/>
                <a:gd name="connsiteX49" fmla="*/ 591320 w 1442455"/>
                <a:gd name="connsiteY49" fmla="*/ 72618 h 284744"/>
                <a:gd name="connsiteX50" fmla="*/ 534185 w 1442455"/>
                <a:gd name="connsiteY50" fmla="*/ 66734 h 284744"/>
                <a:gd name="connsiteX51" fmla="*/ 455683 w 1442455"/>
                <a:gd name="connsiteY51" fmla="*/ 142140 h 284744"/>
                <a:gd name="connsiteX52" fmla="*/ 550908 w 1442455"/>
                <a:gd name="connsiteY52" fmla="*/ 226835 h 284744"/>
                <a:gd name="connsiteX53" fmla="*/ 746466 w 1442455"/>
                <a:gd name="connsiteY53" fmla="*/ 147559 h 284744"/>
                <a:gd name="connsiteX54" fmla="*/ 701409 w 1442455"/>
                <a:gd name="connsiteY54" fmla="*/ 210732 h 284744"/>
                <a:gd name="connsiteX55" fmla="*/ 655267 w 1442455"/>
                <a:gd name="connsiteY55" fmla="*/ 147559 h 284744"/>
                <a:gd name="connsiteX56" fmla="*/ 700635 w 1442455"/>
                <a:gd name="connsiteY56" fmla="*/ 82837 h 284744"/>
                <a:gd name="connsiteX57" fmla="*/ 746466 w 1442455"/>
                <a:gd name="connsiteY57" fmla="*/ 147559 h 284744"/>
                <a:gd name="connsiteX58" fmla="*/ 783782 w 1442455"/>
                <a:gd name="connsiteY58" fmla="*/ 147249 h 284744"/>
                <a:gd name="connsiteX59" fmla="*/ 700170 w 1442455"/>
                <a:gd name="connsiteY59" fmla="*/ 66734 h 284744"/>
                <a:gd name="connsiteX60" fmla="*/ 617797 w 1442455"/>
                <a:gd name="connsiteY60" fmla="*/ 147714 h 284744"/>
                <a:gd name="connsiteX61" fmla="*/ 700944 w 1442455"/>
                <a:gd name="connsiteY61" fmla="*/ 226990 h 284744"/>
                <a:gd name="connsiteX62" fmla="*/ 783782 w 1442455"/>
                <a:gd name="connsiteY62" fmla="*/ 147404 h 284744"/>
                <a:gd name="connsiteX63" fmla="*/ 891548 w 1442455"/>
                <a:gd name="connsiteY63" fmla="*/ 226990 h 284744"/>
                <a:gd name="connsiteX64" fmla="*/ 964940 w 1442455"/>
                <a:gd name="connsiteY64" fmla="*/ 70296 h 284744"/>
                <a:gd name="connsiteX65" fmla="*/ 939237 w 1442455"/>
                <a:gd name="connsiteY65" fmla="*/ 70296 h 284744"/>
                <a:gd name="connsiteX66" fmla="*/ 886748 w 1442455"/>
                <a:gd name="connsiteY66" fmla="*/ 185029 h 284744"/>
                <a:gd name="connsiteX67" fmla="*/ 831007 w 1442455"/>
                <a:gd name="connsiteY67" fmla="*/ 70296 h 284744"/>
                <a:gd name="connsiteX68" fmla="*/ 796788 w 1442455"/>
                <a:gd name="connsiteY68" fmla="*/ 74786 h 284744"/>
                <a:gd name="connsiteX69" fmla="*/ 870645 w 1442455"/>
                <a:gd name="connsiteY69" fmla="*/ 226990 h 284744"/>
                <a:gd name="connsiteX70" fmla="*/ 891548 w 1442455"/>
                <a:gd name="connsiteY70" fmla="*/ 226990 h 284744"/>
                <a:gd name="connsiteX71" fmla="*/ 1009997 w 1442455"/>
                <a:gd name="connsiteY71" fmla="*/ 120308 h 284744"/>
                <a:gd name="connsiteX72" fmla="*/ 1050100 w 1442455"/>
                <a:gd name="connsiteY72" fmla="*/ 82992 h 284744"/>
                <a:gd name="connsiteX73" fmla="*/ 1084319 w 1442455"/>
                <a:gd name="connsiteY73" fmla="*/ 120308 h 284744"/>
                <a:gd name="connsiteX74" fmla="*/ 1009997 w 1442455"/>
                <a:gd name="connsiteY74" fmla="*/ 120308 h 284744"/>
                <a:gd name="connsiteX75" fmla="*/ 1009378 w 1442455"/>
                <a:gd name="connsiteY75" fmla="*/ 134863 h 284744"/>
                <a:gd name="connsiteX76" fmla="*/ 1122564 w 1442455"/>
                <a:gd name="connsiteY76" fmla="*/ 134863 h 284744"/>
                <a:gd name="connsiteX77" fmla="*/ 1122564 w 1442455"/>
                <a:gd name="connsiteY77" fmla="*/ 128205 h 284744"/>
                <a:gd name="connsiteX78" fmla="*/ 1055210 w 1442455"/>
                <a:gd name="connsiteY78" fmla="*/ 66734 h 284744"/>
                <a:gd name="connsiteX79" fmla="*/ 975159 w 1442455"/>
                <a:gd name="connsiteY79" fmla="*/ 142140 h 284744"/>
                <a:gd name="connsiteX80" fmla="*/ 1067597 w 1442455"/>
                <a:gd name="connsiteY80" fmla="*/ 226835 h 284744"/>
                <a:gd name="connsiteX81" fmla="*/ 1117918 w 1442455"/>
                <a:gd name="connsiteY81" fmla="*/ 220487 h 284744"/>
                <a:gd name="connsiteX82" fmla="*/ 1117918 w 1442455"/>
                <a:gd name="connsiteY82" fmla="*/ 206242 h 284744"/>
                <a:gd name="connsiteX83" fmla="*/ 1088190 w 1442455"/>
                <a:gd name="connsiteY83" fmla="*/ 210732 h 284744"/>
                <a:gd name="connsiteX84" fmla="*/ 1025481 w 1442455"/>
                <a:gd name="connsiteY84" fmla="*/ 187197 h 284744"/>
                <a:gd name="connsiteX85" fmla="*/ 1009378 w 1442455"/>
                <a:gd name="connsiteY85" fmla="*/ 134863 h 284744"/>
                <a:gd name="connsiteX86" fmla="*/ 1268574 w 1442455"/>
                <a:gd name="connsiteY86" fmla="*/ 97082 h 284744"/>
                <a:gd name="connsiteX87" fmla="*/ 1265323 w 1442455"/>
                <a:gd name="connsiteY87" fmla="*/ 72773 h 284744"/>
                <a:gd name="connsiteX88" fmla="*/ 1223207 w 1442455"/>
                <a:gd name="connsiteY88" fmla="*/ 69057 h 284744"/>
                <a:gd name="connsiteX89" fmla="*/ 1189143 w 1442455"/>
                <a:gd name="connsiteY89" fmla="*/ 82063 h 284744"/>
                <a:gd name="connsiteX90" fmla="*/ 1189143 w 1442455"/>
                <a:gd name="connsiteY90" fmla="*/ 67199 h 284744"/>
                <a:gd name="connsiteX91" fmla="*/ 1154924 w 1442455"/>
                <a:gd name="connsiteY91" fmla="*/ 71689 h 284744"/>
                <a:gd name="connsiteX92" fmla="*/ 1154924 w 1442455"/>
                <a:gd name="connsiteY92" fmla="*/ 224203 h 284744"/>
                <a:gd name="connsiteX93" fmla="*/ 1189143 w 1442455"/>
                <a:gd name="connsiteY93" fmla="*/ 224203 h 284744"/>
                <a:gd name="connsiteX94" fmla="*/ 1189143 w 1442455"/>
                <a:gd name="connsiteY94" fmla="*/ 100953 h 284744"/>
                <a:gd name="connsiteX95" fmla="*/ 1222123 w 1442455"/>
                <a:gd name="connsiteY95" fmla="*/ 88257 h 284744"/>
                <a:gd name="connsiteX96" fmla="*/ 1268574 w 1442455"/>
                <a:gd name="connsiteY96" fmla="*/ 97082 h 284744"/>
                <a:gd name="connsiteX97" fmla="*/ 1442301 w 1442455"/>
                <a:gd name="connsiteY97" fmla="*/ 66580 h 284744"/>
                <a:gd name="connsiteX98" fmla="*/ 1417062 w 1442455"/>
                <a:gd name="connsiteY98" fmla="*/ 66580 h 284744"/>
                <a:gd name="connsiteX99" fmla="*/ 1365966 w 1442455"/>
                <a:gd name="connsiteY99" fmla="*/ 179301 h 284744"/>
                <a:gd name="connsiteX100" fmla="*/ 1321064 w 1442455"/>
                <a:gd name="connsiteY100" fmla="*/ 66425 h 284744"/>
                <a:gd name="connsiteX101" fmla="*/ 1288084 w 1442455"/>
                <a:gd name="connsiteY101" fmla="*/ 70760 h 284744"/>
                <a:gd name="connsiteX102" fmla="*/ 1342431 w 1442455"/>
                <a:gd name="connsiteY102" fmla="*/ 205158 h 284744"/>
                <a:gd name="connsiteX103" fmla="*/ 1346921 w 1442455"/>
                <a:gd name="connsiteY103" fmla="*/ 223429 h 284744"/>
                <a:gd name="connsiteX104" fmla="*/ 1292574 w 1442455"/>
                <a:gd name="connsiteY104" fmla="*/ 261209 h 284744"/>
                <a:gd name="connsiteX105" fmla="*/ 1292574 w 1442455"/>
                <a:gd name="connsiteY105" fmla="*/ 284744 h 284744"/>
                <a:gd name="connsiteX106" fmla="*/ 1298303 w 1442455"/>
                <a:gd name="connsiteY106" fmla="*/ 284744 h 284744"/>
                <a:gd name="connsiteX107" fmla="*/ 1370147 w 1442455"/>
                <a:gd name="connsiteY107" fmla="*/ 225751 h 284744"/>
                <a:gd name="connsiteX108" fmla="*/ 1442455 w 1442455"/>
                <a:gd name="connsiteY108" fmla="*/ 66425 h 28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442455" h="284744">
                  <a:moveTo>
                    <a:pt x="155920" y="113650"/>
                  </a:moveTo>
                  <a:cubicBezTo>
                    <a:pt x="155920" y="149107"/>
                    <a:pt x="138269" y="182397"/>
                    <a:pt x="102966" y="198191"/>
                  </a:cubicBezTo>
                  <a:cubicBezTo>
                    <a:pt x="86863" y="205313"/>
                    <a:pt x="63328" y="207326"/>
                    <a:pt x="38399" y="207326"/>
                  </a:cubicBezTo>
                  <a:lnTo>
                    <a:pt x="38399" y="20129"/>
                  </a:lnTo>
                  <a:cubicBezTo>
                    <a:pt x="63328" y="20129"/>
                    <a:pt x="86863" y="21987"/>
                    <a:pt x="102966" y="29109"/>
                  </a:cubicBezTo>
                  <a:cubicBezTo>
                    <a:pt x="138269" y="44903"/>
                    <a:pt x="155920" y="78192"/>
                    <a:pt x="155920" y="113650"/>
                  </a:cubicBezTo>
                  <a:moveTo>
                    <a:pt x="198036" y="113495"/>
                  </a:moveTo>
                  <a:cubicBezTo>
                    <a:pt x="198036" y="82063"/>
                    <a:pt x="183791" y="50632"/>
                    <a:pt x="158088" y="30658"/>
                  </a:cubicBezTo>
                  <a:cubicBezTo>
                    <a:pt x="134243" y="12077"/>
                    <a:pt x="100179" y="3561"/>
                    <a:pt x="64722" y="3561"/>
                  </a:cubicBezTo>
                  <a:lnTo>
                    <a:pt x="0" y="3561"/>
                  </a:lnTo>
                  <a:lnTo>
                    <a:pt x="0" y="223584"/>
                  </a:lnTo>
                  <a:lnTo>
                    <a:pt x="64722" y="223584"/>
                  </a:lnTo>
                  <a:cubicBezTo>
                    <a:pt x="100024" y="223584"/>
                    <a:pt x="134708" y="215223"/>
                    <a:pt x="158552" y="196797"/>
                  </a:cubicBezTo>
                  <a:cubicBezTo>
                    <a:pt x="184410" y="176668"/>
                    <a:pt x="197881" y="145237"/>
                    <a:pt x="197881" y="113650"/>
                  </a:cubicBezTo>
                  <a:moveTo>
                    <a:pt x="230706" y="223584"/>
                  </a:moveTo>
                  <a:lnTo>
                    <a:pt x="264925" y="223584"/>
                  </a:lnTo>
                  <a:lnTo>
                    <a:pt x="264925" y="66580"/>
                  </a:lnTo>
                  <a:lnTo>
                    <a:pt x="230706" y="71070"/>
                  </a:lnTo>
                  <a:lnTo>
                    <a:pt x="230706" y="223584"/>
                  </a:lnTo>
                  <a:close/>
                  <a:moveTo>
                    <a:pt x="270344" y="19819"/>
                  </a:moveTo>
                  <a:cubicBezTo>
                    <a:pt x="270344" y="8826"/>
                    <a:pt x="259351" y="0"/>
                    <a:pt x="246499" y="0"/>
                  </a:cubicBezTo>
                  <a:cubicBezTo>
                    <a:pt x="232874" y="0"/>
                    <a:pt x="222190" y="8826"/>
                    <a:pt x="222190" y="19819"/>
                  </a:cubicBezTo>
                  <a:cubicBezTo>
                    <a:pt x="222190" y="30812"/>
                    <a:pt x="232874" y="39638"/>
                    <a:pt x="246499" y="39638"/>
                  </a:cubicBezTo>
                  <a:cubicBezTo>
                    <a:pt x="259196" y="39638"/>
                    <a:pt x="270344" y="31432"/>
                    <a:pt x="270344" y="19819"/>
                  </a:cubicBezTo>
                  <a:moveTo>
                    <a:pt x="428897" y="179301"/>
                  </a:moveTo>
                  <a:cubicBezTo>
                    <a:pt x="428897" y="152824"/>
                    <a:pt x="404897" y="141056"/>
                    <a:pt x="382136" y="132075"/>
                  </a:cubicBezTo>
                  <a:cubicBezTo>
                    <a:pt x="376407" y="129753"/>
                    <a:pt x="362782" y="125263"/>
                    <a:pt x="351169" y="118914"/>
                  </a:cubicBezTo>
                  <a:cubicBezTo>
                    <a:pt x="342808" y="114424"/>
                    <a:pt x="337853" y="109005"/>
                    <a:pt x="337853" y="101882"/>
                  </a:cubicBezTo>
                  <a:cubicBezTo>
                    <a:pt x="337853" y="88102"/>
                    <a:pt x="351478" y="83147"/>
                    <a:pt x="367736" y="83147"/>
                  </a:cubicBezTo>
                  <a:cubicBezTo>
                    <a:pt x="390342" y="83147"/>
                    <a:pt x="416819" y="96463"/>
                    <a:pt x="416819" y="96463"/>
                  </a:cubicBezTo>
                  <a:lnTo>
                    <a:pt x="416819" y="72773"/>
                  </a:lnTo>
                  <a:cubicBezTo>
                    <a:pt x="416819" y="72773"/>
                    <a:pt x="392200" y="66889"/>
                    <a:pt x="371607" y="66889"/>
                  </a:cubicBezTo>
                  <a:cubicBezTo>
                    <a:pt x="325311" y="66889"/>
                    <a:pt x="306266" y="84850"/>
                    <a:pt x="306266" y="110863"/>
                  </a:cubicBezTo>
                  <a:cubicBezTo>
                    <a:pt x="306266" y="133314"/>
                    <a:pt x="330576" y="144308"/>
                    <a:pt x="353027" y="153443"/>
                  </a:cubicBezTo>
                  <a:cubicBezTo>
                    <a:pt x="358756" y="155765"/>
                    <a:pt x="372536" y="160875"/>
                    <a:pt x="383994" y="167378"/>
                  </a:cubicBezTo>
                  <a:cubicBezTo>
                    <a:pt x="392355" y="172178"/>
                    <a:pt x="397310" y="178062"/>
                    <a:pt x="397310" y="185494"/>
                  </a:cubicBezTo>
                  <a:cubicBezTo>
                    <a:pt x="397310" y="207171"/>
                    <a:pt x="374394" y="209958"/>
                    <a:pt x="361078" y="211042"/>
                  </a:cubicBezTo>
                  <a:cubicBezTo>
                    <a:pt x="338937" y="212745"/>
                    <a:pt x="305337" y="208255"/>
                    <a:pt x="305337" y="208255"/>
                  </a:cubicBezTo>
                  <a:lnTo>
                    <a:pt x="305337" y="221106"/>
                  </a:lnTo>
                  <a:cubicBezTo>
                    <a:pt x="305337" y="221106"/>
                    <a:pt x="325311" y="227145"/>
                    <a:pt x="357672" y="227145"/>
                  </a:cubicBezTo>
                  <a:cubicBezTo>
                    <a:pt x="397775" y="227145"/>
                    <a:pt x="428897" y="213055"/>
                    <a:pt x="428897" y="179301"/>
                  </a:cubicBezTo>
                  <a:moveTo>
                    <a:pt x="551063" y="227145"/>
                  </a:moveTo>
                  <a:cubicBezTo>
                    <a:pt x="576920" y="227145"/>
                    <a:pt x="594726" y="221416"/>
                    <a:pt x="594726" y="221416"/>
                  </a:cubicBezTo>
                  <a:lnTo>
                    <a:pt x="594726" y="208565"/>
                  </a:lnTo>
                  <a:cubicBezTo>
                    <a:pt x="594726" y="208565"/>
                    <a:pt x="581565" y="210887"/>
                    <a:pt x="571191" y="210887"/>
                  </a:cubicBezTo>
                  <a:cubicBezTo>
                    <a:pt x="546108" y="210887"/>
                    <a:pt x="519940" y="200049"/>
                    <a:pt x="507244" y="185494"/>
                  </a:cubicBezTo>
                  <a:cubicBezTo>
                    <a:pt x="494083" y="170475"/>
                    <a:pt x="493154" y="151120"/>
                    <a:pt x="493154" y="131301"/>
                  </a:cubicBezTo>
                  <a:cubicBezTo>
                    <a:pt x="493154" y="113960"/>
                    <a:pt x="501670" y="82992"/>
                    <a:pt x="543166" y="82992"/>
                  </a:cubicBezTo>
                  <a:cubicBezTo>
                    <a:pt x="565462" y="82992"/>
                    <a:pt x="591320" y="96308"/>
                    <a:pt x="591320" y="96308"/>
                  </a:cubicBezTo>
                  <a:lnTo>
                    <a:pt x="591320" y="72618"/>
                  </a:lnTo>
                  <a:cubicBezTo>
                    <a:pt x="591320" y="72618"/>
                    <a:pt x="568869" y="66734"/>
                    <a:pt x="534185" y="66734"/>
                  </a:cubicBezTo>
                  <a:cubicBezTo>
                    <a:pt x="476586" y="66734"/>
                    <a:pt x="455683" y="101263"/>
                    <a:pt x="455683" y="142140"/>
                  </a:cubicBezTo>
                  <a:cubicBezTo>
                    <a:pt x="455683" y="191687"/>
                    <a:pt x="481541" y="226835"/>
                    <a:pt x="550908" y="226835"/>
                  </a:cubicBezTo>
                  <a:moveTo>
                    <a:pt x="746466" y="147559"/>
                  </a:moveTo>
                  <a:cubicBezTo>
                    <a:pt x="746466" y="172643"/>
                    <a:pt x="743060" y="210732"/>
                    <a:pt x="701409" y="210732"/>
                  </a:cubicBezTo>
                  <a:cubicBezTo>
                    <a:pt x="662390" y="210732"/>
                    <a:pt x="655267" y="172178"/>
                    <a:pt x="655267" y="147559"/>
                  </a:cubicBezTo>
                  <a:cubicBezTo>
                    <a:pt x="655267" y="120463"/>
                    <a:pt x="657590" y="82837"/>
                    <a:pt x="700635" y="82837"/>
                  </a:cubicBezTo>
                  <a:cubicBezTo>
                    <a:pt x="739963" y="82837"/>
                    <a:pt x="746466" y="120618"/>
                    <a:pt x="746466" y="147559"/>
                  </a:cubicBezTo>
                  <a:moveTo>
                    <a:pt x="783782" y="147249"/>
                  </a:moveTo>
                  <a:cubicBezTo>
                    <a:pt x="783782" y="98321"/>
                    <a:pt x="752505" y="66734"/>
                    <a:pt x="700170" y="66734"/>
                  </a:cubicBezTo>
                  <a:cubicBezTo>
                    <a:pt x="641952" y="66734"/>
                    <a:pt x="617797" y="99869"/>
                    <a:pt x="617797" y="147714"/>
                  </a:cubicBezTo>
                  <a:cubicBezTo>
                    <a:pt x="617797" y="195558"/>
                    <a:pt x="647526" y="226990"/>
                    <a:pt x="700944" y="226990"/>
                  </a:cubicBezTo>
                  <a:cubicBezTo>
                    <a:pt x="754363" y="226990"/>
                    <a:pt x="783782" y="196642"/>
                    <a:pt x="783782" y="147404"/>
                  </a:cubicBezTo>
                  <a:moveTo>
                    <a:pt x="891548" y="226990"/>
                  </a:moveTo>
                  <a:lnTo>
                    <a:pt x="964940" y="70296"/>
                  </a:lnTo>
                  <a:lnTo>
                    <a:pt x="939237" y="70296"/>
                  </a:lnTo>
                  <a:lnTo>
                    <a:pt x="886748" y="185029"/>
                  </a:lnTo>
                  <a:lnTo>
                    <a:pt x="831007" y="70296"/>
                  </a:lnTo>
                  <a:lnTo>
                    <a:pt x="796788" y="74786"/>
                  </a:lnTo>
                  <a:lnTo>
                    <a:pt x="870645" y="226990"/>
                  </a:lnTo>
                  <a:lnTo>
                    <a:pt x="891548" y="226990"/>
                  </a:lnTo>
                  <a:close/>
                  <a:moveTo>
                    <a:pt x="1009997" y="120308"/>
                  </a:moveTo>
                  <a:cubicBezTo>
                    <a:pt x="1011701" y="108076"/>
                    <a:pt x="1018978" y="82992"/>
                    <a:pt x="1050100" y="82992"/>
                  </a:cubicBezTo>
                  <a:cubicBezTo>
                    <a:pt x="1071468" y="82992"/>
                    <a:pt x="1084319" y="101108"/>
                    <a:pt x="1084319" y="120308"/>
                  </a:cubicBezTo>
                  <a:lnTo>
                    <a:pt x="1009997" y="120308"/>
                  </a:lnTo>
                  <a:close/>
                  <a:moveTo>
                    <a:pt x="1009378" y="134863"/>
                  </a:moveTo>
                  <a:lnTo>
                    <a:pt x="1122564" y="134863"/>
                  </a:lnTo>
                  <a:lnTo>
                    <a:pt x="1122564" y="128205"/>
                  </a:lnTo>
                  <a:cubicBezTo>
                    <a:pt x="1122564" y="89031"/>
                    <a:pt x="1092990" y="66734"/>
                    <a:pt x="1055210" y="66734"/>
                  </a:cubicBezTo>
                  <a:cubicBezTo>
                    <a:pt x="996991" y="66734"/>
                    <a:pt x="975159" y="95224"/>
                    <a:pt x="975159" y="142140"/>
                  </a:cubicBezTo>
                  <a:cubicBezTo>
                    <a:pt x="975159" y="196642"/>
                    <a:pt x="1009223" y="226835"/>
                    <a:pt x="1067597" y="226835"/>
                  </a:cubicBezTo>
                  <a:cubicBezTo>
                    <a:pt x="1099338" y="226835"/>
                    <a:pt x="1117918" y="220487"/>
                    <a:pt x="1117918" y="220487"/>
                  </a:cubicBezTo>
                  <a:lnTo>
                    <a:pt x="1117918" y="206242"/>
                  </a:lnTo>
                  <a:cubicBezTo>
                    <a:pt x="1117918" y="206242"/>
                    <a:pt x="1100886" y="210732"/>
                    <a:pt x="1088190" y="210732"/>
                  </a:cubicBezTo>
                  <a:cubicBezTo>
                    <a:pt x="1062332" y="210732"/>
                    <a:pt x="1038487" y="201442"/>
                    <a:pt x="1025481" y="187197"/>
                  </a:cubicBezTo>
                  <a:cubicBezTo>
                    <a:pt x="1011856" y="172333"/>
                    <a:pt x="1009378" y="150965"/>
                    <a:pt x="1009378" y="134863"/>
                  </a:cubicBezTo>
                  <a:moveTo>
                    <a:pt x="1268574" y="97082"/>
                  </a:moveTo>
                  <a:lnTo>
                    <a:pt x="1265323" y="72773"/>
                  </a:lnTo>
                  <a:cubicBezTo>
                    <a:pt x="1261916" y="71999"/>
                    <a:pt x="1242562" y="67664"/>
                    <a:pt x="1223207" y="69057"/>
                  </a:cubicBezTo>
                  <a:cubicBezTo>
                    <a:pt x="1207259" y="70141"/>
                    <a:pt x="1195801" y="77728"/>
                    <a:pt x="1189143" y="82063"/>
                  </a:cubicBezTo>
                  <a:lnTo>
                    <a:pt x="1189143" y="67199"/>
                  </a:lnTo>
                  <a:lnTo>
                    <a:pt x="1154924" y="71689"/>
                  </a:lnTo>
                  <a:lnTo>
                    <a:pt x="1154924" y="224203"/>
                  </a:lnTo>
                  <a:lnTo>
                    <a:pt x="1189143" y="224203"/>
                  </a:lnTo>
                  <a:lnTo>
                    <a:pt x="1189143" y="100953"/>
                  </a:lnTo>
                  <a:cubicBezTo>
                    <a:pt x="1197504" y="94450"/>
                    <a:pt x="1207104" y="89031"/>
                    <a:pt x="1222123" y="88257"/>
                  </a:cubicBezTo>
                  <a:cubicBezTo>
                    <a:pt x="1247362" y="86863"/>
                    <a:pt x="1268574" y="97082"/>
                    <a:pt x="1268574" y="97082"/>
                  </a:cubicBezTo>
                  <a:moveTo>
                    <a:pt x="1442301" y="66580"/>
                  </a:moveTo>
                  <a:lnTo>
                    <a:pt x="1417062" y="66580"/>
                  </a:lnTo>
                  <a:lnTo>
                    <a:pt x="1365966" y="179301"/>
                  </a:lnTo>
                  <a:lnTo>
                    <a:pt x="1321064" y="66425"/>
                  </a:lnTo>
                  <a:lnTo>
                    <a:pt x="1288084" y="70760"/>
                  </a:lnTo>
                  <a:lnTo>
                    <a:pt x="1342431" y="205158"/>
                  </a:lnTo>
                  <a:cubicBezTo>
                    <a:pt x="1342431" y="205158"/>
                    <a:pt x="1346921" y="214758"/>
                    <a:pt x="1346921" y="223429"/>
                  </a:cubicBezTo>
                  <a:cubicBezTo>
                    <a:pt x="1346921" y="235042"/>
                    <a:pt x="1331128" y="263686"/>
                    <a:pt x="1292574" y="261209"/>
                  </a:cubicBezTo>
                  <a:lnTo>
                    <a:pt x="1292574" y="284744"/>
                  </a:lnTo>
                  <a:lnTo>
                    <a:pt x="1298303" y="284744"/>
                  </a:lnTo>
                  <a:cubicBezTo>
                    <a:pt x="1336857" y="284744"/>
                    <a:pt x="1358070" y="251145"/>
                    <a:pt x="1370147" y="225751"/>
                  </a:cubicBezTo>
                  <a:lnTo>
                    <a:pt x="1442455" y="66425"/>
                  </a:lnTo>
                  <a:close/>
                </a:path>
              </a:pathLst>
            </a:custGeom>
            <a:grpFill/>
            <a:ln w="15410" cap="flat">
              <a:noFill/>
              <a:prstDash val="solid"/>
              <a:miter/>
            </a:ln>
          </p:spPr>
          <p:txBody>
            <a:bodyPr rtlCol="0" anchor="ctr"/>
            <a:lstStyle/>
            <a:p>
              <a:endParaRPr lang="en-ZA"/>
            </a:p>
          </p:txBody>
        </p:sp>
      </p:grpSp>
    </p:spTree>
    <p:extLst>
      <p:ext uri="{BB962C8B-B14F-4D97-AF65-F5344CB8AC3E}">
        <p14:creationId xmlns:p14="http://schemas.microsoft.com/office/powerpoint/2010/main" val="330414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sub title">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7270BAA4-9E7E-2541-AAE0-003B62419134}"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endParaRPr lang="en-ZA"/>
          </a:p>
        </p:txBody>
      </p:sp>
      <p:sp>
        <p:nvSpPr>
          <p:cNvPr id="4" name="Text Placeholder 2"/>
          <p:cNvSpPr>
            <a:spLocks noGrp="1"/>
          </p:cNvSpPr>
          <p:nvPr>
            <p:ph type="body" idx="1"/>
          </p:nvPr>
        </p:nvSpPr>
        <p:spPr>
          <a:xfrm>
            <a:off x="304864" y="1147054"/>
            <a:ext cx="5598520" cy="489689"/>
          </a:xfrm>
          <a:noFill/>
        </p:spPr>
        <p:txBody>
          <a:bodyPr anchor="b" anchorCtr="0">
            <a:noAutofit/>
          </a:bodyPr>
          <a:lstStyle>
            <a:lvl1pPr marL="0" indent="0" algn="l">
              <a:buNone/>
              <a:defRPr sz="1600" b="0">
                <a:solidFill>
                  <a:schemeClr val="tx2"/>
                </a:solidFill>
                <a:latin typeface="+mj-lt"/>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grpSp>
        <p:nvGrpSpPr>
          <p:cNvPr id="7" name="Group 6"/>
          <p:cNvGrpSpPr/>
          <p:nvPr userDrawn="1"/>
        </p:nvGrpSpPr>
        <p:grpSpPr>
          <a:xfrm>
            <a:off x="239185" y="1613279"/>
            <a:ext cx="5677537" cy="58221"/>
            <a:chOff x="310196" y="1262103"/>
            <a:chExt cx="4258153" cy="43666"/>
          </a:xfrm>
        </p:grpSpPr>
        <p:sp>
          <p:nvSpPr>
            <p:cNvPr id="8" name="Rectangle 7"/>
            <p:cNvSpPr/>
            <p:nvPr/>
          </p:nvSpPr>
          <p:spPr>
            <a:xfrm>
              <a:off x="310196" y="1262103"/>
              <a:ext cx="36000" cy="360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sz="2400"/>
            </a:p>
          </p:txBody>
        </p:sp>
        <p:cxnSp>
          <p:nvCxnSpPr>
            <p:cNvPr id="9" name="Straight Connector 8"/>
            <p:cNvCxnSpPr/>
            <p:nvPr/>
          </p:nvCxnSpPr>
          <p:spPr>
            <a:xfrm>
              <a:off x="310196" y="1298103"/>
              <a:ext cx="4248150"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751121" y="1305769"/>
              <a:ext cx="817228" cy="0"/>
            </a:xfrm>
            <a:prstGeom prst="line">
              <a:avLst/>
            </a:prstGeom>
            <a:ln w="22225">
              <a:solidFill>
                <a:schemeClr val="accent2"/>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5912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8940800" cy="838200"/>
          </a:xfrm>
        </p:spPr>
        <p:txBody>
          <a:bodyPr/>
          <a:lstStyle/>
          <a:p>
            <a:r>
              <a:rPr lang="en-US"/>
              <a:t>Click to edit Master title style</a:t>
            </a:r>
          </a:p>
        </p:txBody>
      </p:sp>
      <p:sp>
        <p:nvSpPr>
          <p:cNvPr id="7" name="Content Placeholder 2"/>
          <p:cNvSpPr>
            <a:spLocks noGrp="1"/>
          </p:cNvSpPr>
          <p:nvPr>
            <p:ph sz="half" idx="1"/>
          </p:nvPr>
        </p:nvSpPr>
        <p:spPr>
          <a:xfrm>
            <a:off x="508000" y="1066801"/>
            <a:ext cx="11176000" cy="5343143"/>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p:nvPr userDrawn="1"/>
        </p:nvCxnSpPr>
        <p:spPr>
          <a:xfrm>
            <a:off x="185209" y="6172200"/>
            <a:ext cx="11821583" cy="0"/>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39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lumMod val="95000"/>
          </a:schemeClr>
        </a:solidFill>
        <a:effectLst/>
      </p:bgPr>
    </p:bg>
    <p:spTree>
      <p:nvGrpSpPr>
        <p:cNvPr id="1" name=""/>
        <p:cNvGrpSpPr/>
        <p:nvPr/>
      </p:nvGrpSpPr>
      <p:grpSpPr>
        <a:xfrm>
          <a:off x="0" y="0"/>
          <a:ext cx="0" cy="0"/>
          <a:chOff x="0" y="0"/>
          <a:chExt cx="0" cy="0"/>
        </a:xfrm>
      </p:grpSpPr>
      <p:sp>
        <p:nvSpPr>
          <p:cNvPr id="19" name="Rectangle: Top Corners Rounded 18">
            <a:extLst>
              <a:ext uri="{FF2B5EF4-FFF2-40B4-BE49-F238E27FC236}">
                <a16:creationId xmlns:a16="http://schemas.microsoft.com/office/drawing/2014/main" id="{F8495137-E30A-C978-A192-F4D8C3985F89}"/>
              </a:ext>
            </a:extLst>
          </p:cNvPr>
          <p:cNvSpPr/>
          <p:nvPr userDrawn="1"/>
        </p:nvSpPr>
        <p:spPr>
          <a:xfrm rot="16200000">
            <a:off x="5217824" y="-109104"/>
            <a:ext cx="1759528" cy="11417300"/>
          </a:xfrm>
          <a:prstGeom prst="round2SameRect">
            <a:avLst>
              <a:gd name="adj1" fmla="val 5294"/>
              <a:gd name="adj2" fmla="val 0"/>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Title 1">
            <a:extLst>
              <a:ext uri="{FF2B5EF4-FFF2-40B4-BE49-F238E27FC236}">
                <a16:creationId xmlns:a16="http://schemas.microsoft.com/office/drawing/2014/main" id="{F7531BF3-3250-B044-B686-AD800F693A31}"/>
              </a:ext>
            </a:extLst>
          </p:cNvPr>
          <p:cNvSpPr>
            <a:spLocks noGrp="1"/>
          </p:cNvSpPr>
          <p:nvPr>
            <p:ph type="ctrTitle" hasCustomPrompt="1"/>
          </p:nvPr>
        </p:nvSpPr>
        <p:spPr>
          <a:xfrm>
            <a:off x="825844" y="5268640"/>
            <a:ext cx="9867037" cy="561314"/>
          </a:xfrm>
        </p:spPr>
        <p:txBody>
          <a:bodyPr anchor="ctr"/>
          <a:lstStyle>
            <a:lvl1pPr algn="l">
              <a:defRPr sz="3600" b="1">
                <a:gradFill flip="none" rotWithShape="1">
                  <a:gsLst>
                    <a:gs pos="0">
                      <a:schemeClr val="accent1"/>
                    </a:gs>
                    <a:gs pos="100000">
                      <a:schemeClr val="accent2"/>
                    </a:gs>
                  </a:gsLst>
                  <a:lin ang="0" scaled="1"/>
                  <a:tileRect/>
                </a:gradFill>
              </a:defRPr>
            </a:lvl1pPr>
          </a:lstStyle>
          <a:p>
            <a:r>
              <a:rPr lang="en-US" dirty="0"/>
              <a:t>PRESENTATION TITLE</a:t>
            </a:r>
            <a:endParaRPr lang="en-ZA" dirty="0"/>
          </a:p>
        </p:txBody>
      </p:sp>
      <p:sp>
        <p:nvSpPr>
          <p:cNvPr id="6" name="Subtitle 2">
            <a:extLst>
              <a:ext uri="{FF2B5EF4-FFF2-40B4-BE49-F238E27FC236}">
                <a16:creationId xmlns:a16="http://schemas.microsoft.com/office/drawing/2014/main" id="{C1B5C61C-80CB-F44F-BD50-0C1EFADB7A3A}"/>
              </a:ext>
            </a:extLst>
          </p:cNvPr>
          <p:cNvSpPr>
            <a:spLocks noGrp="1"/>
          </p:cNvSpPr>
          <p:nvPr>
            <p:ph type="subTitle" idx="1" hasCustomPrompt="1"/>
          </p:nvPr>
        </p:nvSpPr>
        <p:spPr>
          <a:xfrm>
            <a:off x="825844" y="5993491"/>
            <a:ext cx="9867037" cy="345515"/>
          </a:xfrm>
        </p:spPr>
        <p:txBody>
          <a:bodyPr/>
          <a:lstStyle>
            <a:lvl1pPr marL="0" indent="0" algn="l">
              <a:buNone/>
              <a:defRPr sz="1600" cap="none" spc="1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grpSp>
        <p:nvGrpSpPr>
          <p:cNvPr id="18" name="Group 17">
            <a:extLst>
              <a:ext uri="{FF2B5EF4-FFF2-40B4-BE49-F238E27FC236}">
                <a16:creationId xmlns:a16="http://schemas.microsoft.com/office/drawing/2014/main" id="{91747F25-FFE5-8FE4-E632-549A99A70123}"/>
              </a:ext>
            </a:extLst>
          </p:cNvPr>
          <p:cNvGrpSpPr/>
          <p:nvPr userDrawn="1"/>
        </p:nvGrpSpPr>
        <p:grpSpPr>
          <a:xfrm>
            <a:off x="9905393" y="388985"/>
            <a:ext cx="1908202" cy="390497"/>
            <a:chOff x="9905393" y="388985"/>
            <a:chExt cx="1908202" cy="390497"/>
          </a:xfrm>
          <a:solidFill>
            <a:schemeClr val="tx1"/>
          </a:solidFill>
        </p:grpSpPr>
        <p:sp>
          <p:nvSpPr>
            <p:cNvPr id="16" name="Freeform: Shape 15">
              <a:extLst>
                <a:ext uri="{FF2B5EF4-FFF2-40B4-BE49-F238E27FC236}">
                  <a16:creationId xmlns:a16="http://schemas.microsoft.com/office/drawing/2014/main" id="{E10C9ABC-40B1-4B21-E3E9-0604D76986F8}"/>
                </a:ext>
              </a:extLst>
            </p:cNvPr>
            <p:cNvSpPr/>
            <p:nvPr/>
          </p:nvSpPr>
          <p:spPr>
            <a:xfrm>
              <a:off x="9905393" y="388985"/>
              <a:ext cx="388639" cy="390497"/>
            </a:xfrm>
            <a:custGeom>
              <a:avLst/>
              <a:gdLst>
                <a:gd name="connsiteX0" fmla="*/ 13161 w 388639"/>
                <a:gd name="connsiteY0" fmla="*/ 195249 h 390497"/>
                <a:gd name="connsiteX1" fmla="*/ 194165 w 388639"/>
                <a:gd name="connsiteY1" fmla="*/ 377336 h 390497"/>
                <a:gd name="connsiteX2" fmla="*/ 375168 w 388639"/>
                <a:gd name="connsiteY2" fmla="*/ 195249 h 390497"/>
                <a:gd name="connsiteX3" fmla="*/ 194320 w 388639"/>
                <a:gd name="connsiteY3" fmla="*/ 13316 h 390497"/>
                <a:gd name="connsiteX4" fmla="*/ 13161 w 388639"/>
                <a:gd name="connsiteY4" fmla="*/ 195249 h 390497"/>
                <a:gd name="connsiteX5" fmla="*/ 0 w 388639"/>
                <a:gd name="connsiteY5" fmla="*/ 195249 h 390497"/>
                <a:gd name="connsiteX6" fmla="*/ 194320 w 388639"/>
                <a:gd name="connsiteY6" fmla="*/ 0 h 390497"/>
                <a:gd name="connsiteX7" fmla="*/ 388639 w 388639"/>
                <a:gd name="connsiteY7" fmla="*/ 195249 h 390497"/>
                <a:gd name="connsiteX8" fmla="*/ 194320 w 388639"/>
                <a:gd name="connsiteY8" fmla="*/ 390497 h 390497"/>
                <a:gd name="connsiteX9" fmla="*/ 0 w 388639"/>
                <a:gd name="connsiteY9" fmla="*/ 195249 h 390497"/>
                <a:gd name="connsiteX10" fmla="*/ 23380 w 388639"/>
                <a:gd name="connsiteY10" fmla="*/ 195249 h 390497"/>
                <a:gd name="connsiteX11" fmla="*/ 194165 w 388639"/>
                <a:gd name="connsiteY11" fmla="*/ 23225 h 390497"/>
                <a:gd name="connsiteX12" fmla="*/ 365104 w 388639"/>
                <a:gd name="connsiteY12" fmla="*/ 195249 h 390497"/>
                <a:gd name="connsiteX13" fmla="*/ 194165 w 388639"/>
                <a:gd name="connsiteY13" fmla="*/ 366962 h 390497"/>
                <a:gd name="connsiteX14" fmla="*/ 23380 w 388639"/>
                <a:gd name="connsiteY14" fmla="*/ 195249 h 390497"/>
                <a:gd name="connsiteX15" fmla="*/ 77263 w 388639"/>
                <a:gd name="connsiteY15" fmla="*/ 167378 h 390497"/>
                <a:gd name="connsiteX16" fmla="*/ 56051 w 388639"/>
                <a:gd name="connsiteY16" fmla="*/ 195558 h 390497"/>
                <a:gd name="connsiteX17" fmla="*/ 195094 w 388639"/>
                <a:gd name="connsiteY17" fmla="*/ 333363 h 390497"/>
                <a:gd name="connsiteX18" fmla="*/ 333518 w 388639"/>
                <a:gd name="connsiteY18" fmla="*/ 195404 h 390497"/>
                <a:gd name="connsiteX19" fmla="*/ 312924 w 388639"/>
                <a:gd name="connsiteY19" fmla="*/ 167533 h 390497"/>
                <a:gd name="connsiteX20" fmla="*/ 195403 w 388639"/>
                <a:gd name="connsiteY20" fmla="*/ 289080 h 390497"/>
                <a:gd name="connsiteX21" fmla="*/ 77263 w 388639"/>
                <a:gd name="connsiteY21" fmla="*/ 167378 h 390497"/>
                <a:gd name="connsiteX22" fmla="*/ 160720 w 388639"/>
                <a:gd name="connsiteY22" fmla="*/ 82683 h 390497"/>
                <a:gd name="connsiteX23" fmla="*/ 195249 w 388639"/>
                <a:gd name="connsiteY23" fmla="*/ 112721 h 390497"/>
                <a:gd name="connsiteX24" fmla="*/ 229622 w 388639"/>
                <a:gd name="connsiteY24" fmla="*/ 82837 h 390497"/>
                <a:gd name="connsiteX25" fmla="*/ 195094 w 388639"/>
                <a:gd name="connsiteY25" fmla="*/ 56051 h 390497"/>
                <a:gd name="connsiteX26" fmla="*/ 160565 w 388639"/>
                <a:gd name="connsiteY26" fmla="*/ 82683 h 390497"/>
                <a:gd name="connsiteX27" fmla="*/ 131146 w 388639"/>
                <a:gd name="connsiteY27" fmla="*/ 109005 h 390497"/>
                <a:gd name="connsiteX28" fmla="*/ 102657 w 388639"/>
                <a:gd name="connsiteY28" fmla="*/ 138269 h 390497"/>
                <a:gd name="connsiteX29" fmla="*/ 195094 w 388639"/>
                <a:gd name="connsiteY29" fmla="*/ 233338 h 390497"/>
                <a:gd name="connsiteX30" fmla="*/ 287376 w 388639"/>
                <a:gd name="connsiteY30" fmla="*/ 138269 h 390497"/>
                <a:gd name="connsiteX31" fmla="*/ 259041 w 388639"/>
                <a:gd name="connsiteY31" fmla="*/ 109160 h 390497"/>
                <a:gd name="connsiteX32" fmla="*/ 195249 w 388639"/>
                <a:gd name="connsiteY32" fmla="*/ 170939 h 390497"/>
                <a:gd name="connsiteX33" fmla="*/ 131146 w 388639"/>
                <a:gd name="connsiteY33" fmla="*/ 108850 h 39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8639" h="390497">
                  <a:moveTo>
                    <a:pt x="13161" y="195249"/>
                  </a:moveTo>
                  <a:cubicBezTo>
                    <a:pt x="13161" y="295738"/>
                    <a:pt x="94295" y="377336"/>
                    <a:pt x="194165" y="377336"/>
                  </a:cubicBezTo>
                  <a:cubicBezTo>
                    <a:pt x="294034" y="377336"/>
                    <a:pt x="375168" y="295892"/>
                    <a:pt x="375168" y="195249"/>
                  </a:cubicBezTo>
                  <a:cubicBezTo>
                    <a:pt x="375168" y="94605"/>
                    <a:pt x="294344" y="13316"/>
                    <a:pt x="194320" y="13316"/>
                  </a:cubicBezTo>
                  <a:cubicBezTo>
                    <a:pt x="94295" y="13316"/>
                    <a:pt x="13161" y="94760"/>
                    <a:pt x="13161" y="195249"/>
                  </a:cubicBezTo>
                  <a:moveTo>
                    <a:pt x="0" y="195249"/>
                  </a:moveTo>
                  <a:cubicBezTo>
                    <a:pt x="0" y="87483"/>
                    <a:pt x="87018" y="0"/>
                    <a:pt x="194320" y="0"/>
                  </a:cubicBezTo>
                  <a:cubicBezTo>
                    <a:pt x="301621" y="0"/>
                    <a:pt x="388639" y="87483"/>
                    <a:pt x="388639" y="195249"/>
                  </a:cubicBezTo>
                  <a:cubicBezTo>
                    <a:pt x="388639" y="303015"/>
                    <a:pt x="301621" y="390497"/>
                    <a:pt x="194320" y="390497"/>
                  </a:cubicBezTo>
                  <a:cubicBezTo>
                    <a:pt x="87018" y="390497"/>
                    <a:pt x="0" y="303170"/>
                    <a:pt x="0" y="195249"/>
                  </a:cubicBezTo>
                  <a:moveTo>
                    <a:pt x="23380" y="195249"/>
                  </a:moveTo>
                  <a:cubicBezTo>
                    <a:pt x="23380" y="102657"/>
                    <a:pt x="101263" y="23225"/>
                    <a:pt x="194165" y="23225"/>
                  </a:cubicBezTo>
                  <a:cubicBezTo>
                    <a:pt x="287221" y="23225"/>
                    <a:pt x="365104" y="102657"/>
                    <a:pt x="365104" y="195249"/>
                  </a:cubicBezTo>
                  <a:cubicBezTo>
                    <a:pt x="365104" y="287841"/>
                    <a:pt x="287067" y="366962"/>
                    <a:pt x="194165" y="366962"/>
                  </a:cubicBezTo>
                  <a:cubicBezTo>
                    <a:pt x="101263" y="366962"/>
                    <a:pt x="23535" y="287686"/>
                    <a:pt x="23380" y="195249"/>
                  </a:cubicBezTo>
                  <a:moveTo>
                    <a:pt x="77263" y="167378"/>
                  </a:moveTo>
                  <a:cubicBezTo>
                    <a:pt x="69831" y="176513"/>
                    <a:pt x="62864" y="185959"/>
                    <a:pt x="56051" y="195558"/>
                  </a:cubicBezTo>
                  <a:cubicBezTo>
                    <a:pt x="94295" y="248667"/>
                    <a:pt x="141675" y="295583"/>
                    <a:pt x="195094" y="333363"/>
                  </a:cubicBezTo>
                  <a:cubicBezTo>
                    <a:pt x="248358" y="295583"/>
                    <a:pt x="295583" y="248667"/>
                    <a:pt x="333518" y="195404"/>
                  </a:cubicBezTo>
                  <a:cubicBezTo>
                    <a:pt x="327014" y="185804"/>
                    <a:pt x="320047" y="176513"/>
                    <a:pt x="312924" y="167533"/>
                  </a:cubicBezTo>
                  <a:cubicBezTo>
                    <a:pt x="277622" y="211661"/>
                    <a:pt x="237829" y="251919"/>
                    <a:pt x="195403" y="289080"/>
                  </a:cubicBezTo>
                  <a:cubicBezTo>
                    <a:pt x="152823" y="251764"/>
                    <a:pt x="112876" y="211352"/>
                    <a:pt x="77263" y="167378"/>
                  </a:cubicBezTo>
                  <a:moveTo>
                    <a:pt x="160720" y="82683"/>
                  </a:moveTo>
                  <a:cubicBezTo>
                    <a:pt x="172488" y="92437"/>
                    <a:pt x="183946" y="102347"/>
                    <a:pt x="195249" y="112721"/>
                  </a:cubicBezTo>
                  <a:cubicBezTo>
                    <a:pt x="206552" y="102502"/>
                    <a:pt x="218010" y="92437"/>
                    <a:pt x="229622" y="82837"/>
                  </a:cubicBezTo>
                  <a:cubicBezTo>
                    <a:pt x="218474" y="73392"/>
                    <a:pt x="207016" y="64412"/>
                    <a:pt x="195094" y="56051"/>
                  </a:cubicBezTo>
                  <a:cubicBezTo>
                    <a:pt x="183171" y="64412"/>
                    <a:pt x="171714" y="73392"/>
                    <a:pt x="160565" y="82683"/>
                  </a:cubicBezTo>
                  <a:moveTo>
                    <a:pt x="131146" y="109005"/>
                  </a:moveTo>
                  <a:cubicBezTo>
                    <a:pt x="121392" y="118450"/>
                    <a:pt x="111947" y="128205"/>
                    <a:pt x="102657" y="138269"/>
                  </a:cubicBezTo>
                  <a:cubicBezTo>
                    <a:pt x="132540" y="170785"/>
                    <a:pt x="163507" y="202371"/>
                    <a:pt x="195094" y="233338"/>
                  </a:cubicBezTo>
                  <a:cubicBezTo>
                    <a:pt x="226680" y="202371"/>
                    <a:pt x="257648" y="170785"/>
                    <a:pt x="287376" y="138269"/>
                  </a:cubicBezTo>
                  <a:cubicBezTo>
                    <a:pt x="278241" y="128359"/>
                    <a:pt x="268796" y="118605"/>
                    <a:pt x="259041" y="109160"/>
                  </a:cubicBezTo>
                  <a:cubicBezTo>
                    <a:pt x="237519" y="129443"/>
                    <a:pt x="216306" y="150191"/>
                    <a:pt x="195249" y="170939"/>
                  </a:cubicBezTo>
                  <a:cubicBezTo>
                    <a:pt x="174191" y="150036"/>
                    <a:pt x="152823" y="129288"/>
                    <a:pt x="131146" y="108850"/>
                  </a:cubicBezTo>
                </a:path>
              </a:pathLst>
            </a:custGeom>
            <a:grpFill/>
            <a:ln w="15410" cap="flat">
              <a:noFill/>
              <a:prstDash val="solid"/>
              <a:miter/>
            </a:ln>
          </p:spPr>
          <p:txBody>
            <a:bodyPr rtlCol="0" anchor="ctr"/>
            <a:lstStyle/>
            <a:p>
              <a:endParaRPr lang="en-ZA"/>
            </a:p>
          </p:txBody>
        </p:sp>
        <p:sp>
          <p:nvSpPr>
            <p:cNvPr id="17" name="Freeform: Shape 16">
              <a:extLst>
                <a:ext uri="{FF2B5EF4-FFF2-40B4-BE49-F238E27FC236}">
                  <a16:creationId xmlns:a16="http://schemas.microsoft.com/office/drawing/2014/main" id="{66D95592-F453-95A0-DDD2-ABC7788D78BD}"/>
                </a:ext>
              </a:extLst>
            </p:cNvPr>
            <p:cNvSpPr/>
            <p:nvPr/>
          </p:nvSpPr>
          <p:spPr>
            <a:xfrm>
              <a:off x="10371140" y="470738"/>
              <a:ext cx="1442455" cy="284744"/>
            </a:xfrm>
            <a:custGeom>
              <a:avLst/>
              <a:gdLst>
                <a:gd name="connsiteX0" fmla="*/ 155920 w 1442455"/>
                <a:gd name="connsiteY0" fmla="*/ 113650 h 284744"/>
                <a:gd name="connsiteX1" fmla="*/ 102966 w 1442455"/>
                <a:gd name="connsiteY1" fmla="*/ 198191 h 284744"/>
                <a:gd name="connsiteX2" fmla="*/ 38399 w 1442455"/>
                <a:gd name="connsiteY2" fmla="*/ 207326 h 284744"/>
                <a:gd name="connsiteX3" fmla="*/ 38399 w 1442455"/>
                <a:gd name="connsiteY3" fmla="*/ 20129 h 284744"/>
                <a:gd name="connsiteX4" fmla="*/ 102966 w 1442455"/>
                <a:gd name="connsiteY4" fmla="*/ 29109 h 284744"/>
                <a:gd name="connsiteX5" fmla="*/ 155920 w 1442455"/>
                <a:gd name="connsiteY5" fmla="*/ 113650 h 284744"/>
                <a:gd name="connsiteX6" fmla="*/ 198036 w 1442455"/>
                <a:gd name="connsiteY6" fmla="*/ 113495 h 284744"/>
                <a:gd name="connsiteX7" fmla="*/ 158088 w 1442455"/>
                <a:gd name="connsiteY7" fmla="*/ 30658 h 284744"/>
                <a:gd name="connsiteX8" fmla="*/ 64722 w 1442455"/>
                <a:gd name="connsiteY8" fmla="*/ 3561 h 284744"/>
                <a:gd name="connsiteX9" fmla="*/ 0 w 1442455"/>
                <a:gd name="connsiteY9" fmla="*/ 3561 h 284744"/>
                <a:gd name="connsiteX10" fmla="*/ 0 w 1442455"/>
                <a:gd name="connsiteY10" fmla="*/ 223584 h 284744"/>
                <a:gd name="connsiteX11" fmla="*/ 64722 w 1442455"/>
                <a:gd name="connsiteY11" fmla="*/ 223584 h 284744"/>
                <a:gd name="connsiteX12" fmla="*/ 158552 w 1442455"/>
                <a:gd name="connsiteY12" fmla="*/ 196797 h 284744"/>
                <a:gd name="connsiteX13" fmla="*/ 197881 w 1442455"/>
                <a:gd name="connsiteY13" fmla="*/ 113650 h 284744"/>
                <a:gd name="connsiteX14" fmla="*/ 230706 w 1442455"/>
                <a:gd name="connsiteY14" fmla="*/ 223584 h 284744"/>
                <a:gd name="connsiteX15" fmla="*/ 264925 w 1442455"/>
                <a:gd name="connsiteY15" fmla="*/ 223584 h 284744"/>
                <a:gd name="connsiteX16" fmla="*/ 264925 w 1442455"/>
                <a:gd name="connsiteY16" fmla="*/ 66580 h 284744"/>
                <a:gd name="connsiteX17" fmla="*/ 230706 w 1442455"/>
                <a:gd name="connsiteY17" fmla="*/ 71070 h 284744"/>
                <a:gd name="connsiteX18" fmla="*/ 230706 w 1442455"/>
                <a:gd name="connsiteY18" fmla="*/ 223584 h 284744"/>
                <a:gd name="connsiteX19" fmla="*/ 270344 w 1442455"/>
                <a:gd name="connsiteY19" fmla="*/ 19819 h 284744"/>
                <a:gd name="connsiteX20" fmla="*/ 246499 w 1442455"/>
                <a:gd name="connsiteY20" fmla="*/ 0 h 284744"/>
                <a:gd name="connsiteX21" fmla="*/ 222190 w 1442455"/>
                <a:gd name="connsiteY21" fmla="*/ 19819 h 284744"/>
                <a:gd name="connsiteX22" fmla="*/ 246499 w 1442455"/>
                <a:gd name="connsiteY22" fmla="*/ 39638 h 284744"/>
                <a:gd name="connsiteX23" fmla="*/ 270344 w 1442455"/>
                <a:gd name="connsiteY23" fmla="*/ 19819 h 284744"/>
                <a:gd name="connsiteX24" fmla="*/ 428897 w 1442455"/>
                <a:gd name="connsiteY24" fmla="*/ 179301 h 284744"/>
                <a:gd name="connsiteX25" fmla="*/ 382136 w 1442455"/>
                <a:gd name="connsiteY25" fmla="*/ 132075 h 284744"/>
                <a:gd name="connsiteX26" fmla="*/ 351169 w 1442455"/>
                <a:gd name="connsiteY26" fmla="*/ 118914 h 284744"/>
                <a:gd name="connsiteX27" fmla="*/ 337853 w 1442455"/>
                <a:gd name="connsiteY27" fmla="*/ 101882 h 284744"/>
                <a:gd name="connsiteX28" fmla="*/ 367736 w 1442455"/>
                <a:gd name="connsiteY28" fmla="*/ 83147 h 284744"/>
                <a:gd name="connsiteX29" fmla="*/ 416819 w 1442455"/>
                <a:gd name="connsiteY29" fmla="*/ 96463 h 284744"/>
                <a:gd name="connsiteX30" fmla="*/ 416819 w 1442455"/>
                <a:gd name="connsiteY30" fmla="*/ 72773 h 284744"/>
                <a:gd name="connsiteX31" fmla="*/ 371607 w 1442455"/>
                <a:gd name="connsiteY31" fmla="*/ 66889 h 284744"/>
                <a:gd name="connsiteX32" fmla="*/ 306266 w 1442455"/>
                <a:gd name="connsiteY32" fmla="*/ 110863 h 284744"/>
                <a:gd name="connsiteX33" fmla="*/ 353027 w 1442455"/>
                <a:gd name="connsiteY33" fmla="*/ 153443 h 284744"/>
                <a:gd name="connsiteX34" fmla="*/ 383994 w 1442455"/>
                <a:gd name="connsiteY34" fmla="*/ 167378 h 284744"/>
                <a:gd name="connsiteX35" fmla="*/ 397310 w 1442455"/>
                <a:gd name="connsiteY35" fmla="*/ 185494 h 284744"/>
                <a:gd name="connsiteX36" fmla="*/ 361078 w 1442455"/>
                <a:gd name="connsiteY36" fmla="*/ 211042 h 284744"/>
                <a:gd name="connsiteX37" fmla="*/ 305337 w 1442455"/>
                <a:gd name="connsiteY37" fmla="*/ 208255 h 284744"/>
                <a:gd name="connsiteX38" fmla="*/ 305337 w 1442455"/>
                <a:gd name="connsiteY38" fmla="*/ 221106 h 284744"/>
                <a:gd name="connsiteX39" fmla="*/ 357672 w 1442455"/>
                <a:gd name="connsiteY39" fmla="*/ 227145 h 284744"/>
                <a:gd name="connsiteX40" fmla="*/ 428897 w 1442455"/>
                <a:gd name="connsiteY40" fmla="*/ 179301 h 284744"/>
                <a:gd name="connsiteX41" fmla="*/ 551063 w 1442455"/>
                <a:gd name="connsiteY41" fmla="*/ 227145 h 284744"/>
                <a:gd name="connsiteX42" fmla="*/ 594726 w 1442455"/>
                <a:gd name="connsiteY42" fmla="*/ 221416 h 284744"/>
                <a:gd name="connsiteX43" fmla="*/ 594726 w 1442455"/>
                <a:gd name="connsiteY43" fmla="*/ 208565 h 284744"/>
                <a:gd name="connsiteX44" fmla="*/ 571191 w 1442455"/>
                <a:gd name="connsiteY44" fmla="*/ 210887 h 284744"/>
                <a:gd name="connsiteX45" fmla="*/ 507244 w 1442455"/>
                <a:gd name="connsiteY45" fmla="*/ 185494 h 284744"/>
                <a:gd name="connsiteX46" fmla="*/ 493154 w 1442455"/>
                <a:gd name="connsiteY46" fmla="*/ 131301 h 284744"/>
                <a:gd name="connsiteX47" fmla="*/ 543166 w 1442455"/>
                <a:gd name="connsiteY47" fmla="*/ 82992 h 284744"/>
                <a:gd name="connsiteX48" fmla="*/ 591320 w 1442455"/>
                <a:gd name="connsiteY48" fmla="*/ 96308 h 284744"/>
                <a:gd name="connsiteX49" fmla="*/ 591320 w 1442455"/>
                <a:gd name="connsiteY49" fmla="*/ 72618 h 284744"/>
                <a:gd name="connsiteX50" fmla="*/ 534185 w 1442455"/>
                <a:gd name="connsiteY50" fmla="*/ 66734 h 284744"/>
                <a:gd name="connsiteX51" fmla="*/ 455683 w 1442455"/>
                <a:gd name="connsiteY51" fmla="*/ 142140 h 284744"/>
                <a:gd name="connsiteX52" fmla="*/ 550908 w 1442455"/>
                <a:gd name="connsiteY52" fmla="*/ 226835 h 284744"/>
                <a:gd name="connsiteX53" fmla="*/ 746466 w 1442455"/>
                <a:gd name="connsiteY53" fmla="*/ 147559 h 284744"/>
                <a:gd name="connsiteX54" fmla="*/ 701409 w 1442455"/>
                <a:gd name="connsiteY54" fmla="*/ 210732 h 284744"/>
                <a:gd name="connsiteX55" fmla="*/ 655267 w 1442455"/>
                <a:gd name="connsiteY55" fmla="*/ 147559 h 284744"/>
                <a:gd name="connsiteX56" fmla="*/ 700635 w 1442455"/>
                <a:gd name="connsiteY56" fmla="*/ 82837 h 284744"/>
                <a:gd name="connsiteX57" fmla="*/ 746466 w 1442455"/>
                <a:gd name="connsiteY57" fmla="*/ 147559 h 284744"/>
                <a:gd name="connsiteX58" fmla="*/ 783782 w 1442455"/>
                <a:gd name="connsiteY58" fmla="*/ 147249 h 284744"/>
                <a:gd name="connsiteX59" fmla="*/ 700170 w 1442455"/>
                <a:gd name="connsiteY59" fmla="*/ 66734 h 284744"/>
                <a:gd name="connsiteX60" fmla="*/ 617797 w 1442455"/>
                <a:gd name="connsiteY60" fmla="*/ 147714 h 284744"/>
                <a:gd name="connsiteX61" fmla="*/ 700944 w 1442455"/>
                <a:gd name="connsiteY61" fmla="*/ 226990 h 284744"/>
                <a:gd name="connsiteX62" fmla="*/ 783782 w 1442455"/>
                <a:gd name="connsiteY62" fmla="*/ 147404 h 284744"/>
                <a:gd name="connsiteX63" fmla="*/ 891548 w 1442455"/>
                <a:gd name="connsiteY63" fmla="*/ 226990 h 284744"/>
                <a:gd name="connsiteX64" fmla="*/ 964940 w 1442455"/>
                <a:gd name="connsiteY64" fmla="*/ 70296 h 284744"/>
                <a:gd name="connsiteX65" fmla="*/ 939237 w 1442455"/>
                <a:gd name="connsiteY65" fmla="*/ 70296 h 284744"/>
                <a:gd name="connsiteX66" fmla="*/ 886748 w 1442455"/>
                <a:gd name="connsiteY66" fmla="*/ 185029 h 284744"/>
                <a:gd name="connsiteX67" fmla="*/ 831007 w 1442455"/>
                <a:gd name="connsiteY67" fmla="*/ 70296 h 284744"/>
                <a:gd name="connsiteX68" fmla="*/ 796788 w 1442455"/>
                <a:gd name="connsiteY68" fmla="*/ 74786 h 284744"/>
                <a:gd name="connsiteX69" fmla="*/ 870645 w 1442455"/>
                <a:gd name="connsiteY69" fmla="*/ 226990 h 284744"/>
                <a:gd name="connsiteX70" fmla="*/ 891548 w 1442455"/>
                <a:gd name="connsiteY70" fmla="*/ 226990 h 284744"/>
                <a:gd name="connsiteX71" fmla="*/ 1009997 w 1442455"/>
                <a:gd name="connsiteY71" fmla="*/ 120308 h 284744"/>
                <a:gd name="connsiteX72" fmla="*/ 1050100 w 1442455"/>
                <a:gd name="connsiteY72" fmla="*/ 82992 h 284744"/>
                <a:gd name="connsiteX73" fmla="*/ 1084319 w 1442455"/>
                <a:gd name="connsiteY73" fmla="*/ 120308 h 284744"/>
                <a:gd name="connsiteX74" fmla="*/ 1009997 w 1442455"/>
                <a:gd name="connsiteY74" fmla="*/ 120308 h 284744"/>
                <a:gd name="connsiteX75" fmla="*/ 1009378 w 1442455"/>
                <a:gd name="connsiteY75" fmla="*/ 134863 h 284744"/>
                <a:gd name="connsiteX76" fmla="*/ 1122564 w 1442455"/>
                <a:gd name="connsiteY76" fmla="*/ 134863 h 284744"/>
                <a:gd name="connsiteX77" fmla="*/ 1122564 w 1442455"/>
                <a:gd name="connsiteY77" fmla="*/ 128205 h 284744"/>
                <a:gd name="connsiteX78" fmla="*/ 1055210 w 1442455"/>
                <a:gd name="connsiteY78" fmla="*/ 66734 h 284744"/>
                <a:gd name="connsiteX79" fmla="*/ 975159 w 1442455"/>
                <a:gd name="connsiteY79" fmla="*/ 142140 h 284744"/>
                <a:gd name="connsiteX80" fmla="*/ 1067597 w 1442455"/>
                <a:gd name="connsiteY80" fmla="*/ 226835 h 284744"/>
                <a:gd name="connsiteX81" fmla="*/ 1117918 w 1442455"/>
                <a:gd name="connsiteY81" fmla="*/ 220487 h 284744"/>
                <a:gd name="connsiteX82" fmla="*/ 1117918 w 1442455"/>
                <a:gd name="connsiteY82" fmla="*/ 206242 h 284744"/>
                <a:gd name="connsiteX83" fmla="*/ 1088190 w 1442455"/>
                <a:gd name="connsiteY83" fmla="*/ 210732 h 284744"/>
                <a:gd name="connsiteX84" fmla="*/ 1025481 w 1442455"/>
                <a:gd name="connsiteY84" fmla="*/ 187197 h 284744"/>
                <a:gd name="connsiteX85" fmla="*/ 1009378 w 1442455"/>
                <a:gd name="connsiteY85" fmla="*/ 134863 h 284744"/>
                <a:gd name="connsiteX86" fmla="*/ 1268574 w 1442455"/>
                <a:gd name="connsiteY86" fmla="*/ 97082 h 284744"/>
                <a:gd name="connsiteX87" fmla="*/ 1265323 w 1442455"/>
                <a:gd name="connsiteY87" fmla="*/ 72773 h 284744"/>
                <a:gd name="connsiteX88" fmla="*/ 1223207 w 1442455"/>
                <a:gd name="connsiteY88" fmla="*/ 69057 h 284744"/>
                <a:gd name="connsiteX89" fmla="*/ 1189143 w 1442455"/>
                <a:gd name="connsiteY89" fmla="*/ 82063 h 284744"/>
                <a:gd name="connsiteX90" fmla="*/ 1189143 w 1442455"/>
                <a:gd name="connsiteY90" fmla="*/ 67199 h 284744"/>
                <a:gd name="connsiteX91" fmla="*/ 1154924 w 1442455"/>
                <a:gd name="connsiteY91" fmla="*/ 71689 h 284744"/>
                <a:gd name="connsiteX92" fmla="*/ 1154924 w 1442455"/>
                <a:gd name="connsiteY92" fmla="*/ 224203 h 284744"/>
                <a:gd name="connsiteX93" fmla="*/ 1189143 w 1442455"/>
                <a:gd name="connsiteY93" fmla="*/ 224203 h 284744"/>
                <a:gd name="connsiteX94" fmla="*/ 1189143 w 1442455"/>
                <a:gd name="connsiteY94" fmla="*/ 100953 h 284744"/>
                <a:gd name="connsiteX95" fmla="*/ 1222123 w 1442455"/>
                <a:gd name="connsiteY95" fmla="*/ 88257 h 284744"/>
                <a:gd name="connsiteX96" fmla="*/ 1268574 w 1442455"/>
                <a:gd name="connsiteY96" fmla="*/ 97082 h 284744"/>
                <a:gd name="connsiteX97" fmla="*/ 1442301 w 1442455"/>
                <a:gd name="connsiteY97" fmla="*/ 66580 h 284744"/>
                <a:gd name="connsiteX98" fmla="*/ 1417062 w 1442455"/>
                <a:gd name="connsiteY98" fmla="*/ 66580 h 284744"/>
                <a:gd name="connsiteX99" fmla="*/ 1365966 w 1442455"/>
                <a:gd name="connsiteY99" fmla="*/ 179301 h 284744"/>
                <a:gd name="connsiteX100" fmla="*/ 1321064 w 1442455"/>
                <a:gd name="connsiteY100" fmla="*/ 66425 h 284744"/>
                <a:gd name="connsiteX101" fmla="*/ 1288084 w 1442455"/>
                <a:gd name="connsiteY101" fmla="*/ 70760 h 284744"/>
                <a:gd name="connsiteX102" fmla="*/ 1342431 w 1442455"/>
                <a:gd name="connsiteY102" fmla="*/ 205158 h 284744"/>
                <a:gd name="connsiteX103" fmla="*/ 1346921 w 1442455"/>
                <a:gd name="connsiteY103" fmla="*/ 223429 h 284744"/>
                <a:gd name="connsiteX104" fmla="*/ 1292574 w 1442455"/>
                <a:gd name="connsiteY104" fmla="*/ 261209 h 284744"/>
                <a:gd name="connsiteX105" fmla="*/ 1292574 w 1442455"/>
                <a:gd name="connsiteY105" fmla="*/ 284744 h 284744"/>
                <a:gd name="connsiteX106" fmla="*/ 1298303 w 1442455"/>
                <a:gd name="connsiteY106" fmla="*/ 284744 h 284744"/>
                <a:gd name="connsiteX107" fmla="*/ 1370147 w 1442455"/>
                <a:gd name="connsiteY107" fmla="*/ 225751 h 284744"/>
                <a:gd name="connsiteX108" fmla="*/ 1442455 w 1442455"/>
                <a:gd name="connsiteY108" fmla="*/ 66425 h 28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442455" h="284744">
                  <a:moveTo>
                    <a:pt x="155920" y="113650"/>
                  </a:moveTo>
                  <a:cubicBezTo>
                    <a:pt x="155920" y="149107"/>
                    <a:pt x="138269" y="182397"/>
                    <a:pt x="102966" y="198191"/>
                  </a:cubicBezTo>
                  <a:cubicBezTo>
                    <a:pt x="86863" y="205313"/>
                    <a:pt x="63328" y="207326"/>
                    <a:pt x="38399" y="207326"/>
                  </a:cubicBezTo>
                  <a:lnTo>
                    <a:pt x="38399" y="20129"/>
                  </a:lnTo>
                  <a:cubicBezTo>
                    <a:pt x="63328" y="20129"/>
                    <a:pt x="86863" y="21987"/>
                    <a:pt x="102966" y="29109"/>
                  </a:cubicBezTo>
                  <a:cubicBezTo>
                    <a:pt x="138269" y="44903"/>
                    <a:pt x="155920" y="78192"/>
                    <a:pt x="155920" y="113650"/>
                  </a:cubicBezTo>
                  <a:moveTo>
                    <a:pt x="198036" y="113495"/>
                  </a:moveTo>
                  <a:cubicBezTo>
                    <a:pt x="198036" y="82063"/>
                    <a:pt x="183791" y="50632"/>
                    <a:pt x="158088" y="30658"/>
                  </a:cubicBezTo>
                  <a:cubicBezTo>
                    <a:pt x="134243" y="12077"/>
                    <a:pt x="100179" y="3561"/>
                    <a:pt x="64722" y="3561"/>
                  </a:cubicBezTo>
                  <a:lnTo>
                    <a:pt x="0" y="3561"/>
                  </a:lnTo>
                  <a:lnTo>
                    <a:pt x="0" y="223584"/>
                  </a:lnTo>
                  <a:lnTo>
                    <a:pt x="64722" y="223584"/>
                  </a:lnTo>
                  <a:cubicBezTo>
                    <a:pt x="100024" y="223584"/>
                    <a:pt x="134708" y="215223"/>
                    <a:pt x="158552" y="196797"/>
                  </a:cubicBezTo>
                  <a:cubicBezTo>
                    <a:pt x="184410" y="176668"/>
                    <a:pt x="197881" y="145237"/>
                    <a:pt x="197881" y="113650"/>
                  </a:cubicBezTo>
                  <a:moveTo>
                    <a:pt x="230706" y="223584"/>
                  </a:moveTo>
                  <a:lnTo>
                    <a:pt x="264925" y="223584"/>
                  </a:lnTo>
                  <a:lnTo>
                    <a:pt x="264925" y="66580"/>
                  </a:lnTo>
                  <a:lnTo>
                    <a:pt x="230706" y="71070"/>
                  </a:lnTo>
                  <a:lnTo>
                    <a:pt x="230706" y="223584"/>
                  </a:lnTo>
                  <a:close/>
                  <a:moveTo>
                    <a:pt x="270344" y="19819"/>
                  </a:moveTo>
                  <a:cubicBezTo>
                    <a:pt x="270344" y="8826"/>
                    <a:pt x="259351" y="0"/>
                    <a:pt x="246499" y="0"/>
                  </a:cubicBezTo>
                  <a:cubicBezTo>
                    <a:pt x="232874" y="0"/>
                    <a:pt x="222190" y="8826"/>
                    <a:pt x="222190" y="19819"/>
                  </a:cubicBezTo>
                  <a:cubicBezTo>
                    <a:pt x="222190" y="30812"/>
                    <a:pt x="232874" y="39638"/>
                    <a:pt x="246499" y="39638"/>
                  </a:cubicBezTo>
                  <a:cubicBezTo>
                    <a:pt x="259196" y="39638"/>
                    <a:pt x="270344" y="31432"/>
                    <a:pt x="270344" y="19819"/>
                  </a:cubicBezTo>
                  <a:moveTo>
                    <a:pt x="428897" y="179301"/>
                  </a:moveTo>
                  <a:cubicBezTo>
                    <a:pt x="428897" y="152824"/>
                    <a:pt x="404897" y="141056"/>
                    <a:pt x="382136" y="132075"/>
                  </a:cubicBezTo>
                  <a:cubicBezTo>
                    <a:pt x="376407" y="129753"/>
                    <a:pt x="362782" y="125263"/>
                    <a:pt x="351169" y="118914"/>
                  </a:cubicBezTo>
                  <a:cubicBezTo>
                    <a:pt x="342808" y="114424"/>
                    <a:pt x="337853" y="109005"/>
                    <a:pt x="337853" y="101882"/>
                  </a:cubicBezTo>
                  <a:cubicBezTo>
                    <a:pt x="337853" y="88102"/>
                    <a:pt x="351478" y="83147"/>
                    <a:pt x="367736" y="83147"/>
                  </a:cubicBezTo>
                  <a:cubicBezTo>
                    <a:pt x="390342" y="83147"/>
                    <a:pt x="416819" y="96463"/>
                    <a:pt x="416819" y="96463"/>
                  </a:cubicBezTo>
                  <a:lnTo>
                    <a:pt x="416819" y="72773"/>
                  </a:lnTo>
                  <a:cubicBezTo>
                    <a:pt x="416819" y="72773"/>
                    <a:pt x="392200" y="66889"/>
                    <a:pt x="371607" y="66889"/>
                  </a:cubicBezTo>
                  <a:cubicBezTo>
                    <a:pt x="325311" y="66889"/>
                    <a:pt x="306266" y="84850"/>
                    <a:pt x="306266" y="110863"/>
                  </a:cubicBezTo>
                  <a:cubicBezTo>
                    <a:pt x="306266" y="133314"/>
                    <a:pt x="330576" y="144308"/>
                    <a:pt x="353027" y="153443"/>
                  </a:cubicBezTo>
                  <a:cubicBezTo>
                    <a:pt x="358756" y="155765"/>
                    <a:pt x="372536" y="160875"/>
                    <a:pt x="383994" y="167378"/>
                  </a:cubicBezTo>
                  <a:cubicBezTo>
                    <a:pt x="392355" y="172178"/>
                    <a:pt x="397310" y="178062"/>
                    <a:pt x="397310" y="185494"/>
                  </a:cubicBezTo>
                  <a:cubicBezTo>
                    <a:pt x="397310" y="207171"/>
                    <a:pt x="374394" y="209958"/>
                    <a:pt x="361078" y="211042"/>
                  </a:cubicBezTo>
                  <a:cubicBezTo>
                    <a:pt x="338937" y="212745"/>
                    <a:pt x="305337" y="208255"/>
                    <a:pt x="305337" y="208255"/>
                  </a:cubicBezTo>
                  <a:lnTo>
                    <a:pt x="305337" y="221106"/>
                  </a:lnTo>
                  <a:cubicBezTo>
                    <a:pt x="305337" y="221106"/>
                    <a:pt x="325311" y="227145"/>
                    <a:pt x="357672" y="227145"/>
                  </a:cubicBezTo>
                  <a:cubicBezTo>
                    <a:pt x="397775" y="227145"/>
                    <a:pt x="428897" y="213055"/>
                    <a:pt x="428897" y="179301"/>
                  </a:cubicBezTo>
                  <a:moveTo>
                    <a:pt x="551063" y="227145"/>
                  </a:moveTo>
                  <a:cubicBezTo>
                    <a:pt x="576920" y="227145"/>
                    <a:pt x="594726" y="221416"/>
                    <a:pt x="594726" y="221416"/>
                  </a:cubicBezTo>
                  <a:lnTo>
                    <a:pt x="594726" y="208565"/>
                  </a:lnTo>
                  <a:cubicBezTo>
                    <a:pt x="594726" y="208565"/>
                    <a:pt x="581565" y="210887"/>
                    <a:pt x="571191" y="210887"/>
                  </a:cubicBezTo>
                  <a:cubicBezTo>
                    <a:pt x="546108" y="210887"/>
                    <a:pt x="519940" y="200049"/>
                    <a:pt x="507244" y="185494"/>
                  </a:cubicBezTo>
                  <a:cubicBezTo>
                    <a:pt x="494083" y="170475"/>
                    <a:pt x="493154" y="151120"/>
                    <a:pt x="493154" y="131301"/>
                  </a:cubicBezTo>
                  <a:cubicBezTo>
                    <a:pt x="493154" y="113960"/>
                    <a:pt x="501670" y="82992"/>
                    <a:pt x="543166" y="82992"/>
                  </a:cubicBezTo>
                  <a:cubicBezTo>
                    <a:pt x="565462" y="82992"/>
                    <a:pt x="591320" y="96308"/>
                    <a:pt x="591320" y="96308"/>
                  </a:cubicBezTo>
                  <a:lnTo>
                    <a:pt x="591320" y="72618"/>
                  </a:lnTo>
                  <a:cubicBezTo>
                    <a:pt x="591320" y="72618"/>
                    <a:pt x="568869" y="66734"/>
                    <a:pt x="534185" y="66734"/>
                  </a:cubicBezTo>
                  <a:cubicBezTo>
                    <a:pt x="476586" y="66734"/>
                    <a:pt x="455683" y="101263"/>
                    <a:pt x="455683" y="142140"/>
                  </a:cubicBezTo>
                  <a:cubicBezTo>
                    <a:pt x="455683" y="191687"/>
                    <a:pt x="481541" y="226835"/>
                    <a:pt x="550908" y="226835"/>
                  </a:cubicBezTo>
                  <a:moveTo>
                    <a:pt x="746466" y="147559"/>
                  </a:moveTo>
                  <a:cubicBezTo>
                    <a:pt x="746466" y="172643"/>
                    <a:pt x="743060" y="210732"/>
                    <a:pt x="701409" y="210732"/>
                  </a:cubicBezTo>
                  <a:cubicBezTo>
                    <a:pt x="662390" y="210732"/>
                    <a:pt x="655267" y="172178"/>
                    <a:pt x="655267" y="147559"/>
                  </a:cubicBezTo>
                  <a:cubicBezTo>
                    <a:pt x="655267" y="120463"/>
                    <a:pt x="657590" y="82837"/>
                    <a:pt x="700635" y="82837"/>
                  </a:cubicBezTo>
                  <a:cubicBezTo>
                    <a:pt x="739963" y="82837"/>
                    <a:pt x="746466" y="120618"/>
                    <a:pt x="746466" y="147559"/>
                  </a:cubicBezTo>
                  <a:moveTo>
                    <a:pt x="783782" y="147249"/>
                  </a:moveTo>
                  <a:cubicBezTo>
                    <a:pt x="783782" y="98321"/>
                    <a:pt x="752505" y="66734"/>
                    <a:pt x="700170" y="66734"/>
                  </a:cubicBezTo>
                  <a:cubicBezTo>
                    <a:pt x="641952" y="66734"/>
                    <a:pt x="617797" y="99869"/>
                    <a:pt x="617797" y="147714"/>
                  </a:cubicBezTo>
                  <a:cubicBezTo>
                    <a:pt x="617797" y="195558"/>
                    <a:pt x="647526" y="226990"/>
                    <a:pt x="700944" y="226990"/>
                  </a:cubicBezTo>
                  <a:cubicBezTo>
                    <a:pt x="754363" y="226990"/>
                    <a:pt x="783782" y="196642"/>
                    <a:pt x="783782" y="147404"/>
                  </a:cubicBezTo>
                  <a:moveTo>
                    <a:pt x="891548" y="226990"/>
                  </a:moveTo>
                  <a:lnTo>
                    <a:pt x="964940" y="70296"/>
                  </a:lnTo>
                  <a:lnTo>
                    <a:pt x="939237" y="70296"/>
                  </a:lnTo>
                  <a:lnTo>
                    <a:pt x="886748" y="185029"/>
                  </a:lnTo>
                  <a:lnTo>
                    <a:pt x="831007" y="70296"/>
                  </a:lnTo>
                  <a:lnTo>
                    <a:pt x="796788" y="74786"/>
                  </a:lnTo>
                  <a:lnTo>
                    <a:pt x="870645" y="226990"/>
                  </a:lnTo>
                  <a:lnTo>
                    <a:pt x="891548" y="226990"/>
                  </a:lnTo>
                  <a:close/>
                  <a:moveTo>
                    <a:pt x="1009997" y="120308"/>
                  </a:moveTo>
                  <a:cubicBezTo>
                    <a:pt x="1011701" y="108076"/>
                    <a:pt x="1018978" y="82992"/>
                    <a:pt x="1050100" y="82992"/>
                  </a:cubicBezTo>
                  <a:cubicBezTo>
                    <a:pt x="1071468" y="82992"/>
                    <a:pt x="1084319" y="101108"/>
                    <a:pt x="1084319" y="120308"/>
                  </a:cubicBezTo>
                  <a:lnTo>
                    <a:pt x="1009997" y="120308"/>
                  </a:lnTo>
                  <a:close/>
                  <a:moveTo>
                    <a:pt x="1009378" y="134863"/>
                  </a:moveTo>
                  <a:lnTo>
                    <a:pt x="1122564" y="134863"/>
                  </a:lnTo>
                  <a:lnTo>
                    <a:pt x="1122564" y="128205"/>
                  </a:lnTo>
                  <a:cubicBezTo>
                    <a:pt x="1122564" y="89031"/>
                    <a:pt x="1092990" y="66734"/>
                    <a:pt x="1055210" y="66734"/>
                  </a:cubicBezTo>
                  <a:cubicBezTo>
                    <a:pt x="996991" y="66734"/>
                    <a:pt x="975159" y="95224"/>
                    <a:pt x="975159" y="142140"/>
                  </a:cubicBezTo>
                  <a:cubicBezTo>
                    <a:pt x="975159" y="196642"/>
                    <a:pt x="1009223" y="226835"/>
                    <a:pt x="1067597" y="226835"/>
                  </a:cubicBezTo>
                  <a:cubicBezTo>
                    <a:pt x="1099338" y="226835"/>
                    <a:pt x="1117918" y="220487"/>
                    <a:pt x="1117918" y="220487"/>
                  </a:cubicBezTo>
                  <a:lnTo>
                    <a:pt x="1117918" y="206242"/>
                  </a:lnTo>
                  <a:cubicBezTo>
                    <a:pt x="1117918" y="206242"/>
                    <a:pt x="1100886" y="210732"/>
                    <a:pt x="1088190" y="210732"/>
                  </a:cubicBezTo>
                  <a:cubicBezTo>
                    <a:pt x="1062332" y="210732"/>
                    <a:pt x="1038487" y="201442"/>
                    <a:pt x="1025481" y="187197"/>
                  </a:cubicBezTo>
                  <a:cubicBezTo>
                    <a:pt x="1011856" y="172333"/>
                    <a:pt x="1009378" y="150965"/>
                    <a:pt x="1009378" y="134863"/>
                  </a:cubicBezTo>
                  <a:moveTo>
                    <a:pt x="1268574" y="97082"/>
                  </a:moveTo>
                  <a:lnTo>
                    <a:pt x="1265323" y="72773"/>
                  </a:lnTo>
                  <a:cubicBezTo>
                    <a:pt x="1261916" y="71999"/>
                    <a:pt x="1242562" y="67664"/>
                    <a:pt x="1223207" y="69057"/>
                  </a:cubicBezTo>
                  <a:cubicBezTo>
                    <a:pt x="1207259" y="70141"/>
                    <a:pt x="1195801" y="77728"/>
                    <a:pt x="1189143" y="82063"/>
                  </a:cubicBezTo>
                  <a:lnTo>
                    <a:pt x="1189143" y="67199"/>
                  </a:lnTo>
                  <a:lnTo>
                    <a:pt x="1154924" y="71689"/>
                  </a:lnTo>
                  <a:lnTo>
                    <a:pt x="1154924" y="224203"/>
                  </a:lnTo>
                  <a:lnTo>
                    <a:pt x="1189143" y="224203"/>
                  </a:lnTo>
                  <a:lnTo>
                    <a:pt x="1189143" y="100953"/>
                  </a:lnTo>
                  <a:cubicBezTo>
                    <a:pt x="1197504" y="94450"/>
                    <a:pt x="1207104" y="89031"/>
                    <a:pt x="1222123" y="88257"/>
                  </a:cubicBezTo>
                  <a:cubicBezTo>
                    <a:pt x="1247362" y="86863"/>
                    <a:pt x="1268574" y="97082"/>
                    <a:pt x="1268574" y="97082"/>
                  </a:cubicBezTo>
                  <a:moveTo>
                    <a:pt x="1442301" y="66580"/>
                  </a:moveTo>
                  <a:lnTo>
                    <a:pt x="1417062" y="66580"/>
                  </a:lnTo>
                  <a:lnTo>
                    <a:pt x="1365966" y="179301"/>
                  </a:lnTo>
                  <a:lnTo>
                    <a:pt x="1321064" y="66425"/>
                  </a:lnTo>
                  <a:lnTo>
                    <a:pt x="1288084" y="70760"/>
                  </a:lnTo>
                  <a:lnTo>
                    <a:pt x="1342431" y="205158"/>
                  </a:lnTo>
                  <a:cubicBezTo>
                    <a:pt x="1342431" y="205158"/>
                    <a:pt x="1346921" y="214758"/>
                    <a:pt x="1346921" y="223429"/>
                  </a:cubicBezTo>
                  <a:cubicBezTo>
                    <a:pt x="1346921" y="235042"/>
                    <a:pt x="1331128" y="263686"/>
                    <a:pt x="1292574" y="261209"/>
                  </a:cubicBezTo>
                  <a:lnTo>
                    <a:pt x="1292574" y="284744"/>
                  </a:lnTo>
                  <a:lnTo>
                    <a:pt x="1298303" y="284744"/>
                  </a:lnTo>
                  <a:cubicBezTo>
                    <a:pt x="1336857" y="284744"/>
                    <a:pt x="1358070" y="251145"/>
                    <a:pt x="1370147" y="225751"/>
                  </a:cubicBezTo>
                  <a:lnTo>
                    <a:pt x="1442455" y="66425"/>
                  </a:lnTo>
                  <a:close/>
                </a:path>
              </a:pathLst>
            </a:custGeom>
            <a:grpFill/>
            <a:ln w="15410" cap="flat">
              <a:noFill/>
              <a:prstDash val="solid"/>
              <a:miter/>
            </a:ln>
          </p:spPr>
          <p:txBody>
            <a:bodyPr rtlCol="0" anchor="ctr"/>
            <a:lstStyle/>
            <a:p>
              <a:endParaRPr lang="en-ZA"/>
            </a:p>
          </p:txBody>
        </p:sp>
      </p:grpSp>
      <p:pic>
        <p:nvPicPr>
          <p:cNvPr id="20" name="Graphic 19">
            <a:extLst>
              <a:ext uri="{FF2B5EF4-FFF2-40B4-BE49-F238E27FC236}">
                <a16:creationId xmlns:a16="http://schemas.microsoft.com/office/drawing/2014/main" id="{7E89F34E-4A72-09E5-D3C9-DEDA6C30AD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0267" y="4910088"/>
            <a:ext cx="788566" cy="1563297"/>
          </a:xfrm>
          <a:prstGeom prst="rect">
            <a:avLst/>
          </a:prstGeom>
        </p:spPr>
      </p:pic>
      <p:grpSp>
        <p:nvGrpSpPr>
          <p:cNvPr id="21" name="Graphic 35">
            <a:extLst>
              <a:ext uri="{FF2B5EF4-FFF2-40B4-BE49-F238E27FC236}">
                <a16:creationId xmlns:a16="http://schemas.microsoft.com/office/drawing/2014/main" id="{8EACA996-0D70-941E-A7A5-414E50AA8F5E}"/>
              </a:ext>
            </a:extLst>
          </p:cNvPr>
          <p:cNvGrpSpPr/>
          <p:nvPr userDrawn="1"/>
        </p:nvGrpSpPr>
        <p:grpSpPr>
          <a:xfrm flipH="1">
            <a:off x="11803642" y="4910088"/>
            <a:ext cx="788566" cy="1563297"/>
            <a:chOff x="11719490" y="4297905"/>
            <a:chExt cx="1117593" cy="2215579"/>
          </a:xfrm>
          <a:gradFill flip="none" rotWithShape="1">
            <a:gsLst>
              <a:gs pos="0">
                <a:schemeClr val="accent1"/>
              </a:gs>
              <a:gs pos="100000">
                <a:schemeClr val="accent2"/>
              </a:gs>
            </a:gsLst>
            <a:lin ang="5400000" scaled="1"/>
            <a:tileRect/>
          </a:gradFill>
        </p:grpSpPr>
        <p:sp>
          <p:nvSpPr>
            <p:cNvPr id="22" name="Freeform: Shape 21">
              <a:extLst>
                <a:ext uri="{FF2B5EF4-FFF2-40B4-BE49-F238E27FC236}">
                  <a16:creationId xmlns:a16="http://schemas.microsoft.com/office/drawing/2014/main" id="{67951BFE-07D8-AF95-438F-3C8C6AFE2517}"/>
                </a:ext>
              </a:extLst>
            </p:cNvPr>
            <p:cNvSpPr/>
            <p:nvPr/>
          </p:nvSpPr>
          <p:spPr>
            <a:xfrm>
              <a:off x="12591016" y="4308688"/>
              <a:ext cx="237243" cy="411744"/>
            </a:xfrm>
            <a:custGeom>
              <a:avLst/>
              <a:gdLst>
                <a:gd name="connsiteX0" fmla="*/ 237243 w 237243"/>
                <a:gd name="connsiteY0" fmla="*/ 0 h 411744"/>
                <a:gd name="connsiteX1" fmla="*/ 0 w 237243"/>
                <a:gd name="connsiteY1" fmla="*/ 191167 h 411744"/>
                <a:gd name="connsiteX2" fmla="*/ 235283 w 237243"/>
                <a:gd name="connsiteY2" fmla="*/ 411745 h 411744"/>
              </a:gdLst>
              <a:ahLst/>
              <a:cxnLst>
                <a:cxn ang="0">
                  <a:pos x="connsiteX0" y="connsiteY0"/>
                </a:cxn>
                <a:cxn ang="0">
                  <a:pos x="connsiteX1" y="connsiteY1"/>
                </a:cxn>
                <a:cxn ang="0">
                  <a:pos x="connsiteX2" y="connsiteY2"/>
                </a:cxn>
              </a:cxnLst>
              <a:rect l="l" t="t" r="r" b="b"/>
              <a:pathLst>
                <a:path w="237243" h="411744">
                  <a:moveTo>
                    <a:pt x="237243" y="0"/>
                  </a:moveTo>
                  <a:lnTo>
                    <a:pt x="0" y="191167"/>
                  </a:lnTo>
                  <a:lnTo>
                    <a:pt x="235283" y="411745"/>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23" name="Freeform: Shape 22">
              <a:extLst>
                <a:ext uri="{FF2B5EF4-FFF2-40B4-BE49-F238E27FC236}">
                  <a16:creationId xmlns:a16="http://schemas.microsoft.com/office/drawing/2014/main" id="{0753BEB0-9BB0-1348-4822-623BB89B2A98}"/>
                </a:ext>
              </a:extLst>
            </p:cNvPr>
            <p:cNvSpPr/>
            <p:nvPr/>
          </p:nvSpPr>
          <p:spPr>
            <a:xfrm>
              <a:off x="12129274" y="4706708"/>
              <a:ext cx="697025" cy="932307"/>
            </a:xfrm>
            <a:custGeom>
              <a:avLst/>
              <a:gdLst>
                <a:gd name="connsiteX0" fmla="*/ 697025 w 697025"/>
                <a:gd name="connsiteY0" fmla="*/ 459782 h 932307"/>
                <a:gd name="connsiteX1" fmla="*/ 697025 w 697025"/>
                <a:gd name="connsiteY1" fmla="*/ 932308 h 932307"/>
                <a:gd name="connsiteX2" fmla="*/ 0 w 697025"/>
                <a:gd name="connsiteY2" fmla="*/ 231361 h 932307"/>
                <a:gd name="connsiteX3" fmla="*/ 237243 w 697025"/>
                <a:gd name="connsiteY3" fmla="*/ 0 h 932307"/>
              </a:gdLst>
              <a:ahLst/>
              <a:cxnLst>
                <a:cxn ang="0">
                  <a:pos x="connsiteX0" y="connsiteY0"/>
                </a:cxn>
                <a:cxn ang="0">
                  <a:pos x="connsiteX1" y="connsiteY1"/>
                </a:cxn>
                <a:cxn ang="0">
                  <a:pos x="connsiteX2" y="connsiteY2"/>
                </a:cxn>
                <a:cxn ang="0">
                  <a:pos x="connsiteX3" y="connsiteY3"/>
                </a:cxn>
              </a:cxnLst>
              <a:rect l="l" t="t" r="r" b="b"/>
              <a:pathLst>
                <a:path w="697025" h="932307">
                  <a:moveTo>
                    <a:pt x="697025" y="459782"/>
                  </a:moveTo>
                  <a:lnTo>
                    <a:pt x="697025" y="932308"/>
                  </a:lnTo>
                  <a:lnTo>
                    <a:pt x="0" y="231361"/>
                  </a:lnTo>
                  <a:lnTo>
                    <a:pt x="237243" y="0"/>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24" name="Freeform: Shape 23">
              <a:extLst>
                <a:ext uri="{FF2B5EF4-FFF2-40B4-BE49-F238E27FC236}">
                  <a16:creationId xmlns:a16="http://schemas.microsoft.com/office/drawing/2014/main" id="{740138E9-E8B7-8DD6-FCE8-605E645B369D}"/>
                </a:ext>
              </a:extLst>
            </p:cNvPr>
            <p:cNvSpPr/>
            <p:nvPr/>
          </p:nvSpPr>
          <p:spPr>
            <a:xfrm>
              <a:off x="11726352" y="5166490"/>
              <a:ext cx="1097986" cy="1337190"/>
            </a:xfrm>
            <a:custGeom>
              <a:avLst/>
              <a:gdLst>
                <a:gd name="connsiteX0" fmla="*/ 1097986 w 1097986"/>
                <a:gd name="connsiteY0" fmla="*/ 912701 h 1337190"/>
                <a:gd name="connsiteX1" fmla="*/ 618598 w 1097986"/>
                <a:gd name="connsiteY1" fmla="*/ 450959 h 1337190"/>
                <a:gd name="connsiteX2" fmla="*/ 202931 w 1097986"/>
                <a:gd name="connsiteY2" fmla="*/ 0 h 1337190"/>
                <a:gd name="connsiteX3" fmla="*/ 0 w 1097986"/>
                <a:gd name="connsiteY3" fmla="*/ 237243 h 1337190"/>
                <a:gd name="connsiteX4" fmla="*/ 479389 w 1097986"/>
                <a:gd name="connsiteY4" fmla="*/ 748983 h 1337190"/>
                <a:gd name="connsiteX5" fmla="*/ 1097986 w 1097986"/>
                <a:gd name="connsiteY5" fmla="*/ 1337190 h 1337190"/>
                <a:gd name="connsiteX6" fmla="*/ 1097986 w 1097986"/>
                <a:gd name="connsiteY6" fmla="*/ 912701 h 13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7986" h="1337190">
                  <a:moveTo>
                    <a:pt x="1097986" y="912701"/>
                  </a:moveTo>
                  <a:cubicBezTo>
                    <a:pt x="1097986" y="912701"/>
                    <a:pt x="640165" y="472526"/>
                    <a:pt x="618598" y="450959"/>
                  </a:cubicBezTo>
                  <a:cubicBezTo>
                    <a:pt x="597030" y="429391"/>
                    <a:pt x="202931" y="0"/>
                    <a:pt x="202931" y="0"/>
                  </a:cubicBezTo>
                  <a:lnTo>
                    <a:pt x="0" y="237243"/>
                  </a:lnTo>
                  <a:cubicBezTo>
                    <a:pt x="0" y="237243"/>
                    <a:pt x="327435" y="598010"/>
                    <a:pt x="479389" y="748983"/>
                  </a:cubicBezTo>
                  <a:cubicBezTo>
                    <a:pt x="730357" y="997011"/>
                    <a:pt x="1097986" y="1337190"/>
                    <a:pt x="1097986" y="1337190"/>
                  </a:cubicBezTo>
                  <a:lnTo>
                    <a:pt x="1097986" y="912701"/>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grpSp>
    </p:spTree>
    <p:extLst>
      <p:ext uri="{BB962C8B-B14F-4D97-AF65-F5344CB8AC3E}">
        <p14:creationId xmlns:p14="http://schemas.microsoft.com/office/powerpoint/2010/main" val="241496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a:xfrm>
            <a:off x="388936" y="388938"/>
            <a:ext cx="11417302" cy="342584"/>
          </a:xfrm>
        </p:spPr>
        <p:txBody>
          <a:bodyPr/>
          <a:lstStyle>
            <a:lvl1pPr>
              <a:defRPr/>
            </a:lvl1pPr>
          </a:lstStyle>
          <a:p>
            <a:r>
              <a:rPr lang="en-US" dirty="0"/>
              <a:t>ADD TITLE</a:t>
            </a:r>
          </a:p>
        </p:txBody>
      </p:sp>
    </p:spTree>
    <p:extLst>
      <p:ext uri="{BB962C8B-B14F-4D97-AF65-F5344CB8AC3E}">
        <p14:creationId xmlns:p14="http://schemas.microsoft.com/office/powerpoint/2010/main" val="970757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4425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 slide with number">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66664266"/>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3" name="Object 2" hidden="1"/>
                      <p:cNvPicPr/>
                      <p:nvPr/>
                    </p:nvPicPr>
                    <p:blipFill>
                      <a:blip r:embed="rId4"/>
                      <a:stretch>
                        <a:fillRect/>
                      </a:stretch>
                    </p:blipFill>
                    <p:spPr>
                      <a:xfrm>
                        <a:off x="1589" y="1589"/>
                        <a:ext cx="1587" cy="1587"/>
                      </a:xfrm>
                      <a:prstGeom prst="rect">
                        <a:avLst/>
                      </a:prstGeom>
                    </p:spPr>
                  </p:pic>
                </p:oleObj>
              </mc:Fallback>
            </mc:AlternateContent>
          </a:graphicData>
        </a:graphic>
      </p:graphicFrame>
    </p:spTree>
    <p:extLst>
      <p:ext uri="{BB962C8B-B14F-4D97-AF65-F5344CB8AC3E}">
        <p14:creationId xmlns:p14="http://schemas.microsoft.com/office/powerpoint/2010/main" val="1164399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35318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8940800" cy="838200"/>
          </a:xfrm>
        </p:spPr>
        <p:txBody>
          <a:bodyPr/>
          <a:lstStyle/>
          <a:p>
            <a:r>
              <a:rPr lang="en-US"/>
              <a:t>Click to edit Master title style</a:t>
            </a:r>
          </a:p>
        </p:txBody>
      </p:sp>
      <p:sp>
        <p:nvSpPr>
          <p:cNvPr id="6" name="Slide Number Placeholder 5"/>
          <p:cNvSpPr>
            <a:spLocks noGrp="1"/>
          </p:cNvSpPr>
          <p:nvPr>
            <p:ph type="sldNum" sz="quarter" idx="12"/>
          </p:nvPr>
        </p:nvSpPr>
        <p:spPr/>
        <p:txBody>
          <a:bodyPr/>
          <a:lstStyle/>
          <a:p>
            <a:fld id="{FAA8DB2A-CE80-4DBC-9337-86EA32AA3D5C}" type="slidenum">
              <a:rPr lang="en-US" smtClean="0">
                <a:solidFill>
                  <a:srgbClr val="004B8D">
                    <a:tint val="75000"/>
                  </a:srgbClr>
                </a:solidFill>
              </a:rPr>
              <a:pPr/>
              <a:t>‹#›</a:t>
            </a:fld>
            <a:endParaRPr lang="en-US">
              <a:solidFill>
                <a:srgbClr val="004B8D">
                  <a:tint val="75000"/>
                </a:srgbClr>
              </a:solidFill>
            </a:endParaRPr>
          </a:p>
        </p:txBody>
      </p:sp>
      <p:pic>
        <p:nvPicPr>
          <p:cNvPr id="5" name="Picture 4" descr="world map copy.png"/>
          <p:cNvPicPr>
            <a:picLocks noChangeAspect="1"/>
          </p:cNvPicPr>
          <p:nvPr userDrawn="1"/>
        </p:nvPicPr>
        <p:blipFill>
          <a:blip r:embed="rId2" cstate="print">
            <a:clrChange>
              <a:clrFrom>
                <a:srgbClr val="000000">
                  <a:alpha val="0"/>
                </a:srgbClr>
              </a:clrFrom>
              <a:clrTo>
                <a:srgbClr val="000000">
                  <a:alpha val="0"/>
                </a:srgbClr>
              </a:clrTo>
            </a:clrChange>
            <a:duotone>
              <a:schemeClr val="accent1">
                <a:shade val="45000"/>
                <a:satMod val="135000"/>
              </a:schemeClr>
              <a:prstClr val="white"/>
            </a:duotone>
          </a:blip>
          <a:srcRect/>
          <a:stretch>
            <a:fillRect/>
          </a:stretch>
        </p:blipFill>
        <p:spPr>
          <a:xfrm>
            <a:off x="-172156" y="1447801"/>
            <a:ext cx="12606787" cy="4561341"/>
          </a:xfrm>
          <a:prstGeom prst="rect">
            <a:avLst/>
          </a:prstGeom>
        </p:spPr>
      </p:pic>
    </p:spTree>
    <p:extLst>
      <p:ext uri="{BB962C8B-B14F-4D97-AF65-F5344CB8AC3E}">
        <p14:creationId xmlns:p14="http://schemas.microsoft.com/office/powerpoint/2010/main" val="3712023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0218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97EB6-80A2-4AC1-988D-AC9938393F20}"/>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16531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a:xfrm>
            <a:off x="388936" y="388938"/>
            <a:ext cx="11417302" cy="342584"/>
          </a:xfrm>
        </p:spPr>
        <p:txBody>
          <a:bodyPr/>
          <a:lstStyle>
            <a:lvl1pPr>
              <a:defRPr/>
            </a:lvl1pPr>
          </a:lstStyle>
          <a:p>
            <a:r>
              <a:rPr lang="en-US" dirty="0"/>
              <a:t>ADD TITLE</a:t>
            </a:r>
          </a:p>
        </p:txBody>
      </p:sp>
    </p:spTree>
    <p:extLst>
      <p:ext uri="{BB962C8B-B14F-4D97-AF65-F5344CB8AC3E}">
        <p14:creationId xmlns:p14="http://schemas.microsoft.com/office/powerpoint/2010/main" val="197721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large left, smlr righ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Click to edit Master title style</a:t>
            </a:r>
          </a:p>
        </p:txBody>
      </p:sp>
      <p:sp>
        <p:nvSpPr>
          <p:cNvPr id="7" name="Slide Number Placeholder 6"/>
          <p:cNvSpPr>
            <a:spLocks noGrp="1"/>
          </p:cNvSpPr>
          <p:nvPr>
            <p:ph type="sldNum" sz="quarter" idx="12"/>
          </p:nvPr>
        </p:nvSpPr>
        <p:spPr/>
        <p:txBody>
          <a:bodyPr/>
          <a:lstStyle/>
          <a:p>
            <a:fld id="{FAA8DB2A-CE80-4DBC-9337-86EA32AA3D5C}" type="slidenum">
              <a:rPr lang="en-US" smtClean="0">
                <a:solidFill>
                  <a:srgbClr val="6D6F71"/>
                </a:solidFill>
              </a:rPr>
              <a:pPr/>
              <a:t>‹#›</a:t>
            </a:fld>
            <a:endParaRPr lang="en-US">
              <a:solidFill>
                <a:srgbClr val="6D6F71"/>
              </a:solidFill>
            </a:endParaRPr>
          </a:p>
        </p:txBody>
      </p:sp>
      <p:sp>
        <p:nvSpPr>
          <p:cNvPr id="12" name="Content Placeholder 2"/>
          <p:cNvSpPr>
            <a:spLocks noGrp="1"/>
          </p:cNvSpPr>
          <p:nvPr>
            <p:ph sz="half" idx="1"/>
          </p:nvPr>
        </p:nvSpPr>
        <p:spPr>
          <a:xfrm>
            <a:off x="858518" y="1606550"/>
            <a:ext cx="6280835" cy="4776665"/>
          </a:xfrm>
        </p:spPr>
        <p:txBody>
          <a:bodyPr>
            <a:normAutofit/>
          </a:bodyPr>
          <a:lstStyle>
            <a:lvl1pPr>
              <a:defRPr sz="1600"/>
            </a:lvl1pPr>
            <a:lvl2pPr>
              <a:defRPr sz="1400">
                <a:solidFill>
                  <a:schemeClr val="accent1"/>
                </a:solidFill>
              </a:defRPr>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Freeform 13"/>
          <p:cNvSpPr/>
          <p:nvPr userDrawn="1"/>
        </p:nvSpPr>
        <p:spPr>
          <a:xfrm>
            <a:off x="493207" y="1606550"/>
            <a:ext cx="365313" cy="154381"/>
          </a:xfrm>
          <a:custGeom>
            <a:avLst/>
            <a:gdLst>
              <a:gd name="connsiteX0" fmla="*/ 0 w 271604"/>
              <a:gd name="connsiteY0" fmla="*/ 0 h 153909"/>
              <a:gd name="connsiteX1" fmla="*/ 271604 w 271604"/>
              <a:gd name="connsiteY1" fmla="*/ 153909 h 153909"/>
              <a:gd name="connsiteX2" fmla="*/ 271604 w 271604"/>
              <a:gd name="connsiteY2" fmla="*/ 9053 h 153909"/>
              <a:gd name="connsiteX3" fmla="*/ 0 w 271604"/>
              <a:gd name="connsiteY3" fmla="*/ 0 h 153909"/>
              <a:gd name="connsiteX0" fmla="*/ 0 w 273985"/>
              <a:gd name="connsiteY0" fmla="*/ 472 h 154381"/>
              <a:gd name="connsiteX1" fmla="*/ 271604 w 273985"/>
              <a:gd name="connsiteY1" fmla="*/ 154381 h 154381"/>
              <a:gd name="connsiteX2" fmla="*/ 273985 w 273985"/>
              <a:gd name="connsiteY2" fmla="*/ 0 h 154381"/>
              <a:gd name="connsiteX3" fmla="*/ 0 w 273985"/>
              <a:gd name="connsiteY3" fmla="*/ 472 h 154381"/>
            </a:gdLst>
            <a:ahLst/>
            <a:cxnLst>
              <a:cxn ang="0">
                <a:pos x="connsiteX0" y="connsiteY0"/>
              </a:cxn>
              <a:cxn ang="0">
                <a:pos x="connsiteX1" y="connsiteY1"/>
              </a:cxn>
              <a:cxn ang="0">
                <a:pos x="connsiteX2" y="connsiteY2"/>
              </a:cxn>
              <a:cxn ang="0">
                <a:pos x="connsiteX3" y="connsiteY3"/>
              </a:cxn>
            </a:cxnLst>
            <a:rect l="l" t="t" r="r" b="b"/>
            <a:pathLst>
              <a:path w="273985" h="154381">
                <a:moveTo>
                  <a:pt x="0" y="472"/>
                </a:moveTo>
                <a:lnTo>
                  <a:pt x="271604" y="154381"/>
                </a:lnTo>
                <a:cubicBezTo>
                  <a:pt x="272398" y="102921"/>
                  <a:pt x="273191" y="51460"/>
                  <a:pt x="273985" y="0"/>
                </a:cubicBezTo>
                <a:lnTo>
                  <a:pt x="0" y="47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5" name="Text Placeholder 2"/>
          <p:cNvSpPr>
            <a:spLocks noGrp="1"/>
          </p:cNvSpPr>
          <p:nvPr>
            <p:ph type="body" idx="14"/>
          </p:nvPr>
        </p:nvSpPr>
        <p:spPr>
          <a:xfrm>
            <a:off x="493206" y="1052780"/>
            <a:ext cx="6657871" cy="553770"/>
          </a:xfrm>
          <a:solidFill>
            <a:schemeClr val="accent1"/>
          </a:solidFill>
        </p:spPr>
        <p:txBody>
          <a:bodyPr anchor="ctr" anchorCtr="0">
            <a:normAutofit/>
          </a:bodyPr>
          <a:lstStyle>
            <a:lvl1pPr marL="0" indent="0" algn="ctr">
              <a:buNone/>
              <a:defRPr sz="16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Freeform 15"/>
          <p:cNvSpPr/>
          <p:nvPr userDrawn="1"/>
        </p:nvSpPr>
        <p:spPr>
          <a:xfrm>
            <a:off x="7541685" y="1606550"/>
            <a:ext cx="312111" cy="154381"/>
          </a:xfrm>
          <a:custGeom>
            <a:avLst/>
            <a:gdLst>
              <a:gd name="connsiteX0" fmla="*/ 0 w 271604"/>
              <a:gd name="connsiteY0" fmla="*/ 0 h 153909"/>
              <a:gd name="connsiteX1" fmla="*/ 271604 w 271604"/>
              <a:gd name="connsiteY1" fmla="*/ 153909 h 153909"/>
              <a:gd name="connsiteX2" fmla="*/ 271604 w 271604"/>
              <a:gd name="connsiteY2" fmla="*/ 9053 h 153909"/>
              <a:gd name="connsiteX3" fmla="*/ 0 w 271604"/>
              <a:gd name="connsiteY3" fmla="*/ 0 h 153909"/>
              <a:gd name="connsiteX0" fmla="*/ 0 w 273985"/>
              <a:gd name="connsiteY0" fmla="*/ 472 h 154381"/>
              <a:gd name="connsiteX1" fmla="*/ 271604 w 273985"/>
              <a:gd name="connsiteY1" fmla="*/ 154381 h 154381"/>
              <a:gd name="connsiteX2" fmla="*/ 273985 w 273985"/>
              <a:gd name="connsiteY2" fmla="*/ 0 h 154381"/>
              <a:gd name="connsiteX3" fmla="*/ 0 w 273985"/>
              <a:gd name="connsiteY3" fmla="*/ 472 h 154381"/>
            </a:gdLst>
            <a:ahLst/>
            <a:cxnLst>
              <a:cxn ang="0">
                <a:pos x="connsiteX0" y="connsiteY0"/>
              </a:cxn>
              <a:cxn ang="0">
                <a:pos x="connsiteX1" y="connsiteY1"/>
              </a:cxn>
              <a:cxn ang="0">
                <a:pos x="connsiteX2" y="connsiteY2"/>
              </a:cxn>
              <a:cxn ang="0">
                <a:pos x="connsiteX3" y="connsiteY3"/>
              </a:cxn>
            </a:cxnLst>
            <a:rect l="l" t="t" r="r" b="b"/>
            <a:pathLst>
              <a:path w="273985" h="154381">
                <a:moveTo>
                  <a:pt x="0" y="472"/>
                </a:moveTo>
                <a:lnTo>
                  <a:pt x="271604" y="154381"/>
                </a:lnTo>
                <a:cubicBezTo>
                  <a:pt x="272398" y="102921"/>
                  <a:pt x="273191" y="51460"/>
                  <a:pt x="273985" y="0"/>
                </a:cubicBezTo>
                <a:lnTo>
                  <a:pt x="0" y="47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7" name="Text Placeholder 2"/>
          <p:cNvSpPr>
            <a:spLocks noGrp="1"/>
          </p:cNvSpPr>
          <p:nvPr>
            <p:ph type="body" idx="15"/>
          </p:nvPr>
        </p:nvSpPr>
        <p:spPr>
          <a:xfrm>
            <a:off x="7541684" y="1052780"/>
            <a:ext cx="4157133" cy="553770"/>
          </a:xfrm>
          <a:solidFill>
            <a:schemeClr val="accent1"/>
          </a:solidFill>
        </p:spPr>
        <p:txBody>
          <a:bodyPr anchor="ctr" anchorCtr="0">
            <a:normAutofit/>
          </a:bodyPr>
          <a:lstStyle>
            <a:lvl1pPr marL="0" indent="0" algn="ctr">
              <a:buNone/>
              <a:defRPr sz="16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Content Placeholder 2"/>
          <p:cNvSpPr>
            <a:spLocks noGrp="1"/>
          </p:cNvSpPr>
          <p:nvPr>
            <p:ph sz="half" idx="16"/>
          </p:nvPr>
        </p:nvSpPr>
        <p:spPr>
          <a:xfrm>
            <a:off x="7858407" y="1606550"/>
            <a:ext cx="3840411" cy="4776665"/>
          </a:xfrm>
        </p:spPr>
        <p:txBody>
          <a:bodyPr>
            <a:normAutofit/>
          </a:bodyPr>
          <a:lstStyle>
            <a:lvl1pPr>
              <a:defRPr sz="1600"/>
            </a:lvl1pPr>
            <a:lvl2pPr>
              <a:defRPr sz="1400">
                <a:solidFill>
                  <a:schemeClr val="accent1"/>
                </a:solidFill>
              </a:defRPr>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28902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 title">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7270BAA4-9E7E-2541-AAE0-003B62419134}"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endParaRPr lang="en-ZA"/>
          </a:p>
        </p:txBody>
      </p:sp>
      <p:sp>
        <p:nvSpPr>
          <p:cNvPr id="4" name="Text Placeholder 2"/>
          <p:cNvSpPr>
            <a:spLocks noGrp="1"/>
          </p:cNvSpPr>
          <p:nvPr>
            <p:ph type="body" idx="1"/>
          </p:nvPr>
        </p:nvSpPr>
        <p:spPr>
          <a:xfrm>
            <a:off x="304864" y="1147054"/>
            <a:ext cx="5598520" cy="489689"/>
          </a:xfrm>
          <a:noFill/>
        </p:spPr>
        <p:txBody>
          <a:bodyPr anchor="b" anchorCtr="0">
            <a:noAutofit/>
          </a:bodyPr>
          <a:lstStyle>
            <a:lvl1pPr marL="0" indent="0" algn="l">
              <a:buNone/>
              <a:defRPr sz="1600" b="0">
                <a:solidFill>
                  <a:schemeClr val="tx2"/>
                </a:solidFill>
                <a:latin typeface="+mj-lt"/>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grpSp>
        <p:nvGrpSpPr>
          <p:cNvPr id="7" name="Group 6"/>
          <p:cNvGrpSpPr/>
          <p:nvPr userDrawn="1"/>
        </p:nvGrpSpPr>
        <p:grpSpPr>
          <a:xfrm>
            <a:off x="239185" y="1613279"/>
            <a:ext cx="5677537" cy="58221"/>
            <a:chOff x="310196" y="1262103"/>
            <a:chExt cx="4258153" cy="43666"/>
          </a:xfrm>
        </p:grpSpPr>
        <p:sp>
          <p:nvSpPr>
            <p:cNvPr id="8" name="Rectangle 7"/>
            <p:cNvSpPr/>
            <p:nvPr/>
          </p:nvSpPr>
          <p:spPr>
            <a:xfrm>
              <a:off x="310196" y="1262103"/>
              <a:ext cx="36000" cy="360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sz="2400"/>
            </a:p>
          </p:txBody>
        </p:sp>
        <p:cxnSp>
          <p:nvCxnSpPr>
            <p:cNvPr id="9" name="Straight Connector 8"/>
            <p:cNvCxnSpPr/>
            <p:nvPr/>
          </p:nvCxnSpPr>
          <p:spPr>
            <a:xfrm>
              <a:off x="310196" y="1298103"/>
              <a:ext cx="4248150"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751121" y="1305769"/>
              <a:ext cx="817228" cy="0"/>
            </a:xfrm>
            <a:prstGeom prst="line">
              <a:avLst/>
            </a:prstGeom>
            <a:ln w="22225">
              <a:solidFill>
                <a:schemeClr val="accent2"/>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59177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sub title wider">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7270BAA4-9E7E-2541-AAE0-003B62419134}"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endParaRPr lang="en-ZA"/>
          </a:p>
        </p:txBody>
      </p:sp>
      <p:sp>
        <p:nvSpPr>
          <p:cNvPr id="4" name="Text Placeholder 2"/>
          <p:cNvSpPr>
            <a:spLocks noGrp="1"/>
          </p:cNvSpPr>
          <p:nvPr>
            <p:ph type="body" idx="1"/>
          </p:nvPr>
        </p:nvSpPr>
        <p:spPr>
          <a:xfrm>
            <a:off x="304864" y="1147054"/>
            <a:ext cx="10949883" cy="489689"/>
          </a:xfrm>
          <a:noFill/>
        </p:spPr>
        <p:txBody>
          <a:bodyPr anchor="b" anchorCtr="0">
            <a:noAutofit/>
          </a:bodyPr>
          <a:lstStyle>
            <a:lvl1pPr marL="0" indent="0" algn="l">
              <a:buNone/>
              <a:defRPr sz="1600" b="0">
                <a:solidFill>
                  <a:schemeClr val="tx2"/>
                </a:solidFill>
                <a:latin typeface="+mj-lt"/>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grpSp>
        <p:nvGrpSpPr>
          <p:cNvPr id="7" name="Group 6"/>
          <p:cNvGrpSpPr/>
          <p:nvPr userDrawn="1"/>
        </p:nvGrpSpPr>
        <p:grpSpPr>
          <a:xfrm>
            <a:off x="239185" y="1613279"/>
            <a:ext cx="11150025" cy="58221"/>
            <a:chOff x="310196" y="1262103"/>
            <a:chExt cx="8362519" cy="43666"/>
          </a:xfrm>
        </p:grpSpPr>
        <p:sp>
          <p:nvSpPr>
            <p:cNvPr id="8" name="Rectangle 7"/>
            <p:cNvSpPr/>
            <p:nvPr/>
          </p:nvSpPr>
          <p:spPr>
            <a:xfrm>
              <a:off x="310196" y="1262103"/>
              <a:ext cx="36000" cy="360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sz="2400"/>
            </a:p>
          </p:txBody>
        </p:sp>
        <p:cxnSp>
          <p:nvCxnSpPr>
            <p:cNvPr id="9" name="Straight Connector 8"/>
            <p:cNvCxnSpPr/>
            <p:nvPr/>
          </p:nvCxnSpPr>
          <p:spPr>
            <a:xfrm>
              <a:off x="310196" y="1298103"/>
              <a:ext cx="8362519" cy="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7855487" y="1305769"/>
              <a:ext cx="817228" cy="0"/>
            </a:xfrm>
            <a:prstGeom prst="line">
              <a:avLst/>
            </a:prstGeom>
            <a:ln w="22225">
              <a:solidFill>
                <a:schemeClr val="accent2"/>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810697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sub">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510B5131-0072-9804-2ECD-CC272021CA61}"/>
              </a:ext>
            </a:extLst>
          </p:cNvPr>
          <p:cNvGrpSpPr/>
          <p:nvPr userDrawn="1"/>
        </p:nvGrpSpPr>
        <p:grpSpPr>
          <a:xfrm>
            <a:off x="387064" y="1847405"/>
            <a:ext cx="11415973" cy="64451"/>
            <a:chOff x="387064" y="1847405"/>
            <a:chExt cx="11415973" cy="64451"/>
          </a:xfrm>
          <a:gradFill>
            <a:gsLst>
              <a:gs pos="0">
                <a:schemeClr val="accent1"/>
              </a:gs>
              <a:gs pos="100000">
                <a:schemeClr val="accent2"/>
              </a:gs>
            </a:gsLst>
            <a:lin ang="0" scaled="1"/>
          </a:gradFill>
        </p:grpSpPr>
        <p:sp>
          <p:nvSpPr>
            <p:cNvPr id="14" name="Rectangle 13">
              <a:extLst>
                <a:ext uri="{FF2B5EF4-FFF2-40B4-BE49-F238E27FC236}">
                  <a16:creationId xmlns:a16="http://schemas.microsoft.com/office/drawing/2014/main" id="{83F75D72-08DB-8654-BC9F-16381DDC8B47}"/>
                </a:ext>
              </a:extLst>
            </p:cNvPr>
            <p:cNvSpPr/>
            <p:nvPr userDrawn="1"/>
          </p:nvSpPr>
          <p:spPr>
            <a:xfrm>
              <a:off x="8239037" y="1847405"/>
              <a:ext cx="3564000"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Rectangle 16">
              <a:extLst>
                <a:ext uri="{FF2B5EF4-FFF2-40B4-BE49-F238E27FC236}">
                  <a16:creationId xmlns:a16="http://schemas.microsoft.com/office/drawing/2014/main" id="{39D6D4A6-B264-C807-C53E-FB18A980E406}"/>
                </a:ext>
              </a:extLst>
            </p:cNvPr>
            <p:cNvSpPr/>
            <p:nvPr userDrawn="1"/>
          </p:nvSpPr>
          <p:spPr>
            <a:xfrm>
              <a:off x="4286051" y="1847405"/>
              <a:ext cx="3618000"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Rectangle 18">
              <a:extLst>
                <a:ext uri="{FF2B5EF4-FFF2-40B4-BE49-F238E27FC236}">
                  <a16:creationId xmlns:a16="http://schemas.microsoft.com/office/drawing/2014/main" id="{0F03892E-1EFD-67EF-4F11-697109929272}"/>
                </a:ext>
              </a:extLst>
            </p:cNvPr>
            <p:cNvSpPr/>
            <p:nvPr userDrawn="1"/>
          </p:nvSpPr>
          <p:spPr>
            <a:xfrm>
              <a:off x="387064" y="1847405"/>
              <a:ext cx="3564000"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15" name="Rectangle: Top Corners Rounded 14">
            <a:extLst>
              <a:ext uri="{FF2B5EF4-FFF2-40B4-BE49-F238E27FC236}">
                <a16:creationId xmlns:a16="http://schemas.microsoft.com/office/drawing/2014/main" id="{CE7F491A-B927-C378-8DC2-693ACEFB02C4}"/>
              </a:ext>
            </a:extLst>
          </p:cNvPr>
          <p:cNvSpPr/>
          <p:nvPr userDrawn="1"/>
        </p:nvSpPr>
        <p:spPr>
          <a:xfrm rot="10800000" flipV="1">
            <a:off x="388935" y="1221463"/>
            <a:ext cx="3562128" cy="612000"/>
          </a:xfrm>
          <a:prstGeom prst="round2SameRect">
            <a:avLst>
              <a:gd name="adj1" fmla="val 11472"/>
              <a:gd name="adj2" fmla="val 0"/>
            </a:avLst>
          </a:prstGeom>
          <a:gradFill>
            <a:gsLst>
              <a:gs pos="0">
                <a:srgbClr val="FFFFFF"/>
              </a:gs>
              <a:gs pos="100000">
                <a:srgbClr val="FFFFFF">
                  <a:lumMod val="95000"/>
                </a:srgbClr>
              </a:gs>
            </a:gsLst>
            <a:lin ang="5400000" scaled="1"/>
          </a:gradFill>
          <a:ln w="12700">
            <a:solidFill>
              <a:srgbClr val="FFFFFF"/>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marR="0" lvl="0" indent="0" algn="ctr" defTabSz="457200" fontAlgn="auto">
              <a:lnSpc>
                <a:spcPct val="100000"/>
              </a:lnSpc>
              <a:spcBef>
                <a:spcPts val="0"/>
              </a:spcBef>
              <a:spcAft>
                <a:spcPts val="0"/>
              </a:spcAft>
              <a:buClrTx/>
              <a:buSzTx/>
              <a:buFontTx/>
              <a:buNone/>
              <a:tabLst/>
            </a:pPr>
            <a:endParaRPr kumimoji="0" lang="en-US" sz="1600" i="0" u="none" strike="noStrike" kern="0" cap="none" normalizeH="0" dirty="0">
              <a:ln>
                <a:noFill/>
              </a:ln>
              <a:solidFill>
                <a:schemeClr val="tx1"/>
              </a:solidFill>
              <a:effectLst/>
              <a:uLnTx/>
              <a:uFillTx/>
              <a:latin typeface="+mj-lt"/>
            </a:endParaRPr>
          </a:p>
        </p:txBody>
      </p:sp>
      <p:sp>
        <p:nvSpPr>
          <p:cNvPr id="16" name="Rectangle: Top Corners Rounded 15">
            <a:extLst>
              <a:ext uri="{FF2B5EF4-FFF2-40B4-BE49-F238E27FC236}">
                <a16:creationId xmlns:a16="http://schemas.microsoft.com/office/drawing/2014/main" id="{630427CC-11AF-7C5E-B323-CD13668D8AA7}"/>
              </a:ext>
            </a:extLst>
          </p:cNvPr>
          <p:cNvSpPr/>
          <p:nvPr userDrawn="1"/>
        </p:nvSpPr>
        <p:spPr>
          <a:xfrm rot="10800000">
            <a:off x="388936" y="1986303"/>
            <a:ext cx="3562128" cy="4358934"/>
          </a:xfrm>
          <a:prstGeom prst="round2SameRect">
            <a:avLst>
              <a:gd name="adj1" fmla="val 6851"/>
              <a:gd name="adj2" fmla="val 0"/>
            </a:avLst>
          </a:prstGeom>
          <a:gradFill>
            <a:gsLst>
              <a:gs pos="0">
                <a:srgbClr val="FFFFFF"/>
              </a:gs>
              <a:gs pos="100000">
                <a:srgbClr val="FFFFFF">
                  <a:lumMod val="95000"/>
                </a:srgbClr>
              </a:gs>
            </a:gsLst>
            <a:lin ang="5400000" scaled="1"/>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lvl="0" algn="ctr" defTabSz="457200"/>
            <a:endParaRPr lang="en-US" sz="1600" b="1" kern="0" dirty="0">
              <a:solidFill>
                <a:srgbClr val="333333"/>
              </a:solidFill>
              <a:latin typeface="+mj-lt"/>
            </a:endParaRPr>
          </a:p>
        </p:txBody>
      </p:sp>
      <p:sp>
        <p:nvSpPr>
          <p:cNvPr id="18" name="Text Placeholder 8">
            <a:extLst>
              <a:ext uri="{FF2B5EF4-FFF2-40B4-BE49-F238E27FC236}">
                <a16:creationId xmlns:a16="http://schemas.microsoft.com/office/drawing/2014/main" id="{1237F942-52CB-5B29-63C5-EE658F960B8C}"/>
              </a:ext>
            </a:extLst>
          </p:cNvPr>
          <p:cNvSpPr>
            <a:spLocks noGrp="1"/>
          </p:cNvSpPr>
          <p:nvPr>
            <p:ph type="body" sz="quarter" idx="18"/>
          </p:nvPr>
        </p:nvSpPr>
        <p:spPr>
          <a:xfrm>
            <a:off x="388937" y="1297408"/>
            <a:ext cx="3562125" cy="540000"/>
          </a:xfrm>
        </p:spPr>
        <p:txBody>
          <a:bodyPr anchor="ctr" anchorCtr="0"/>
          <a:lstStyle>
            <a:lvl1pPr marL="0" indent="0" algn="ctr">
              <a:buFont typeface="Arial" panose="020B0604020202020204" pitchFamily="34" charset="0"/>
              <a:buNone/>
              <a:defRPr sz="1600" cap="all" baseline="0">
                <a:solidFill>
                  <a:schemeClr val="tx1"/>
                </a:solidFill>
                <a:latin typeface="+mj-lt"/>
                <a:ea typeface="Open Sans Semibold" panose="020B0706030804020204" pitchFamily="34" charset="0"/>
                <a:cs typeface="Open Sans Semibold" panose="020B0706030804020204" pitchFamily="34" charset="0"/>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dirty="0"/>
              <a:t>Click to edit Master text styles</a:t>
            </a:r>
          </a:p>
        </p:txBody>
      </p:sp>
      <p:sp>
        <p:nvSpPr>
          <p:cNvPr id="2" name="Rectangle: Top Corners Rounded 1">
            <a:extLst>
              <a:ext uri="{FF2B5EF4-FFF2-40B4-BE49-F238E27FC236}">
                <a16:creationId xmlns:a16="http://schemas.microsoft.com/office/drawing/2014/main" id="{61ACAE35-7E50-0DFD-DD66-DA11F9490348}"/>
              </a:ext>
            </a:extLst>
          </p:cNvPr>
          <p:cNvSpPr/>
          <p:nvPr userDrawn="1"/>
        </p:nvSpPr>
        <p:spPr>
          <a:xfrm rot="10800000" flipV="1">
            <a:off x="8239037" y="1221463"/>
            <a:ext cx="3564025" cy="612000"/>
          </a:xfrm>
          <a:prstGeom prst="round2SameRect">
            <a:avLst>
              <a:gd name="adj1" fmla="val 11472"/>
              <a:gd name="adj2" fmla="val 0"/>
            </a:avLst>
          </a:prstGeom>
          <a:gradFill>
            <a:gsLst>
              <a:gs pos="0">
                <a:srgbClr val="FFFFFF"/>
              </a:gs>
              <a:gs pos="100000">
                <a:srgbClr val="FFFFFF">
                  <a:lumMod val="95000"/>
                </a:srgbClr>
              </a:gs>
            </a:gsLst>
            <a:lin ang="5400000" scaled="1"/>
          </a:gradFill>
          <a:ln w="12700">
            <a:solidFill>
              <a:srgbClr val="FFFFFF"/>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marR="0" lvl="0" indent="0" algn="ctr" defTabSz="457200" fontAlgn="auto">
              <a:lnSpc>
                <a:spcPct val="100000"/>
              </a:lnSpc>
              <a:spcBef>
                <a:spcPts val="0"/>
              </a:spcBef>
              <a:spcAft>
                <a:spcPts val="0"/>
              </a:spcAft>
              <a:buClrTx/>
              <a:buSzTx/>
              <a:buFontTx/>
              <a:buNone/>
              <a:tabLst/>
            </a:pPr>
            <a:endParaRPr kumimoji="0" lang="en-US" sz="1600" i="0" u="none" strike="noStrike" kern="0" cap="none" normalizeH="0" dirty="0">
              <a:ln>
                <a:noFill/>
              </a:ln>
              <a:solidFill>
                <a:schemeClr val="tx1"/>
              </a:solidFill>
              <a:effectLst/>
              <a:uLnTx/>
              <a:uFillTx/>
              <a:latin typeface="+mj-lt"/>
            </a:endParaRPr>
          </a:p>
        </p:txBody>
      </p:sp>
      <p:sp>
        <p:nvSpPr>
          <p:cNvPr id="3" name="Rectangle: Top Corners Rounded 2">
            <a:extLst>
              <a:ext uri="{FF2B5EF4-FFF2-40B4-BE49-F238E27FC236}">
                <a16:creationId xmlns:a16="http://schemas.microsoft.com/office/drawing/2014/main" id="{91C87E0E-6D15-956D-D8AF-5E864502B6F9}"/>
              </a:ext>
            </a:extLst>
          </p:cNvPr>
          <p:cNvSpPr/>
          <p:nvPr userDrawn="1"/>
        </p:nvSpPr>
        <p:spPr>
          <a:xfrm rot="10800000">
            <a:off x="8239035" y="1986304"/>
            <a:ext cx="3564025" cy="4358934"/>
          </a:xfrm>
          <a:prstGeom prst="round2SameRect">
            <a:avLst>
              <a:gd name="adj1" fmla="val 6851"/>
              <a:gd name="adj2" fmla="val 0"/>
            </a:avLst>
          </a:prstGeom>
          <a:gradFill>
            <a:gsLst>
              <a:gs pos="0">
                <a:srgbClr val="FFFFFF"/>
              </a:gs>
              <a:gs pos="100000">
                <a:srgbClr val="FFFFFF">
                  <a:lumMod val="95000"/>
                </a:srgbClr>
              </a:gs>
            </a:gsLst>
            <a:lin ang="5400000" scaled="1"/>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lvl="0" algn="ctr" defTabSz="457200"/>
            <a:endParaRPr lang="en-US" sz="1600" b="1" kern="0" dirty="0">
              <a:solidFill>
                <a:srgbClr val="333333"/>
              </a:solidFill>
              <a:latin typeface="+mj-lt"/>
            </a:endParaRPr>
          </a:p>
        </p:txBody>
      </p:sp>
      <p:sp>
        <p:nvSpPr>
          <p:cNvPr id="5" name="Text Placeholder 8">
            <a:extLst>
              <a:ext uri="{FF2B5EF4-FFF2-40B4-BE49-F238E27FC236}">
                <a16:creationId xmlns:a16="http://schemas.microsoft.com/office/drawing/2014/main" id="{B028504A-5F9B-1F48-53B4-4B9F68FA23D6}"/>
              </a:ext>
            </a:extLst>
          </p:cNvPr>
          <p:cNvSpPr>
            <a:spLocks noGrp="1"/>
          </p:cNvSpPr>
          <p:nvPr>
            <p:ph type="body" sz="quarter" idx="20"/>
          </p:nvPr>
        </p:nvSpPr>
        <p:spPr>
          <a:xfrm>
            <a:off x="8239037" y="1297408"/>
            <a:ext cx="3567201" cy="540000"/>
          </a:xfrm>
        </p:spPr>
        <p:txBody>
          <a:bodyPr vert="horz" lIns="0" tIns="0" rIns="0" bIns="0" rtlCol="0" anchor="ctr" anchorCtr="0">
            <a:noAutofit/>
          </a:bodyPr>
          <a:lstStyle>
            <a:lvl1pPr marL="0" indent="0">
              <a:buNone/>
              <a:defRPr lang="en-US" sz="1600" cap="all" baseline="0" dirty="0">
                <a:latin typeface="+mj-lt"/>
                <a:ea typeface="Open Sans Semibold" panose="020B0706030804020204" pitchFamily="34" charset="0"/>
                <a:cs typeface="Open Sans Semibold" panose="020B0706030804020204" pitchFamily="34" charset="0"/>
              </a:defRPr>
            </a:lvl1pPr>
          </a:lstStyle>
          <a:p>
            <a:pPr marL="228600" lvl="0" indent="-228600" algn="ctr"/>
            <a:r>
              <a:rPr lang="en-US" dirty="0"/>
              <a:t>Click to edit Master text styles</a:t>
            </a:r>
          </a:p>
        </p:txBody>
      </p:sp>
      <p:sp>
        <p:nvSpPr>
          <p:cNvPr id="6" name="Rectangle: Top Corners Rounded 5">
            <a:extLst>
              <a:ext uri="{FF2B5EF4-FFF2-40B4-BE49-F238E27FC236}">
                <a16:creationId xmlns:a16="http://schemas.microsoft.com/office/drawing/2014/main" id="{D9F0B31D-ACD7-7A4E-71AD-27D6F48B1717}"/>
              </a:ext>
            </a:extLst>
          </p:cNvPr>
          <p:cNvSpPr/>
          <p:nvPr userDrawn="1"/>
        </p:nvSpPr>
        <p:spPr>
          <a:xfrm rot="10800000" flipV="1">
            <a:off x="4286051" y="1221464"/>
            <a:ext cx="3618000" cy="612000"/>
          </a:xfrm>
          <a:prstGeom prst="round2SameRect">
            <a:avLst>
              <a:gd name="adj1" fmla="val 11472"/>
              <a:gd name="adj2" fmla="val 0"/>
            </a:avLst>
          </a:prstGeom>
          <a:gradFill>
            <a:gsLst>
              <a:gs pos="0">
                <a:srgbClr val="FFFFFF"/>
              </a:gs>
              <a:gs pos="100000">
                <a:srgbClr val="FFFFFF">
                  <a:lumMod val="95000"/>
                </a:srgbClr>
              </a:gs>
            </a:gsLst>
            <a:lin ang="5400000" scaled="1"/>
          </a:gradFill>
          <a:ln w="12700">
            <a:solidFill>
              <a:srgbClr val="FFFFFF"/>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marR="0" lvl="0" indent="0" algn="ctr" defTabSz="457200" fontAlgn="auto">
              <a:lnSpc>
                <a:spcPct val="100000"/>
              </a:lnSpc>
              <a:spcBef>
                <a:spcPts val="0"/>
              </a:spcBef>
              <a:spcAft>
                <a:spcPts val="0"/>
              </a:spcAft>
              <a:buClrTx/>
              <a:buSzTx/>
              <a:buFontTx/>
              <a:buNone/>
              <a:tabLst/>
            </a:pPr>
            <a:endParaRPr kumimoji="0" lang="en-US" sz="1600" i="0" u="none" strike="noStrike" kern="0" cap="none" normalizeH="0" dirty="0">
              <a:ln>
                <a:noFill/>
              </a:ln>
              <a:solidFill>
                <a:schemeClr val="tx1"/>
              </a:solidFill>
              <a:effectLst/>
              <a:uLnTx/>
              <a:uFillTx/>
              <a:latin typeface="+mj-lt"/>
            </a:endParaRPr>
          </a:p>
        </p:txBody>
      </p:sp>
      <p:sp>
        <p:nvSpPr>
          <p:cNvPr id="7" name="Rectangle: Top Corners Rounded 6">
            <a:extLst>
              <a:ext uri="{FF2B5EF4-FFF2-40B4-BE49-F238E27FC236}">
                <a16:creationId xmlns:a16="http://schemas.microsoft.com/office/drawing/2014/main" id="{E45C9CD7-EF80-4294-0CE8-137EDB0E5493}"/>
              </a:ext>
            </a:extLst>
          </p:cNvPr>
          <p:cNvSpPr/>
          <p:nvPr userDrawn="1"/>
        </p:nvSpPr>
        <p:spPr>
          <a:xfrm rot="10800000">
            <a:off x="4286051" y="1986303"/>
            <a:ext cx="3618000" cy="4358934"/>
          </a:xfrm>
          <a:prstGeom prst="round2SameRect">
            <a:avLst>
              <a:gd name="adj1" fmla="val 6851"/>
              <a:gd name="adj2" fmla="val 0"/>
            </a:avLst>
          </a:prstGeom>
          <a:gradFill>
            <a:gsLst>
              <a:gs pos="0">
                <a:srgbClr val="FFFFFF"/>
              </a:gs>
              <a:gs pos="100000">
                <a:srgbClr val="FFFFFF">
                  <a:lumMod val="95000"/>
                </a:srgbClr>
              </a:gs>
            </a:gsLst>
            <a:lin ang="5400000" scaled="1"/>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lvl="0" algn="ctr" defTabSz="457200"/>
            <a:endParaRPr lang="en-US" sz="1600" b="1" kern="0" dirty="0">
              <a:solidFill>
                <a:srgbClr val="333333"/>
              </a:solidFill>
              <a:latin typeface="+mj-lt"/>
            </a:endParaRPr>
          </a:p>
        </p:txBody>
      </p:sp>
      <p:sp>
        <p:nvSpPr>
          <p:cNvPr id="10" name="Text Placeholder 8">
            <a:extLst>
              <a:ext uri="{FF2B5EF4-FFF2-40B4-BE49-F238E27FC236}">
                <a16:creationId xmlns:a16="http://schemas.microsoft.com/office/drawing/2014/main" id="{8E1E775D-1AB6-E222-1FE0-4A0661D6DCEB}"/>
              </a:ext>
            </a:extLst>
          </p:cNvPr>
          <p:cNvSpPr>
            <a:spLocks noGrp="1"/>
          </p:cNvSpPr>
          <p:nvPr>
            <p:ph type="body" sz="quarter" idx="22"/>
          </p:nvPr>
        </p:nvSpPr>
        <p:spPr>
          <a:xfrm>
            <a:off x="4286051" y="1297408"/>
            <a:ext cx="3618000" cy="540000"/>
          </a:xfrm>
        </p:spPr>
        <p:txBody>
          <a:bodyPr vert="horz" lIns="0" tIns="0" rIns="0" bIns="0" rtlCol="0" anchor="ctr" anchorCtr="0">
            <a:noAutofit/>
          </a:bodyPr>
          <a:lstStyle>
            <a:lvl1pPr marL="0" indent="0" algn="ctr">
              <a:buNone/>
              <a:defRPr lang="en-US" sz="1600" cap="all" baseline="0" dirty="0">
                <a:solidFill>
                  <a:schemeClr val="tx1"/>
                </a:solidFill>
                <a:latin typeface="+mj-lt"/>
                <a:ea typeface="Open Sans Semibold" panose="020B0706030804020204" pitchFamily="34" charset="0"/>
                <a:cs typeface="Open Sans Semibold" panose="020B0706030804020204" pitchFamily="34" charset="0"/>
              </a:defRPr>
            </a:lvl1pPr>
          </a:lstStyle>
          <a:p>
            <a:pPr marL="228600" lvl="0" indent="-228600" algn="ctr"/>
            <a:r>
              <a:rPr lang="en-US" dirty="0"/>
              <a:t>Click to edit Master text styles</a:t>
            </a:r>
          </a:p>
        </p:txBody>
      </p:sp>
      <p:sp>
        <p:nvSpPr>
          <p:cNvPr id="4" name="Title 3">
            <a:extLst>
              <a:ext uri="{FF2B5EF4-FFF2-40B4-BE49-F238E27FC236}">
                <a16:creationId xmlns:a16="http://schemas.microsoft.com/office/drawing/2014/main" id="{9C7D48D1-6607-E179-7D37-7DBE32E2A1AF}"/>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345478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0"/>
            <a:ext cx="8940800" cy="838200"/>
          </a:xfrm>
        </p:spPr>
        <p:txBody>
          <a:bodyPr/>
          <a:lstStyle/>
          <a:p>
            <a:r>
              <a:rPr lang="en-US"/>
              <a:t>Click to edit Master title style</a:t>
            </a:r>
          </a:p>
        </p:txBody>
      </p:sp>
      <p:sp>
        <p:nvSpPr>
          <p:cNvPr id="7" name="Content Placeholder 2"/>
          <p:cNvSpPr>
            <a:spLocks noGrp="1"/>
          </p:cNvSpPr>
          <p:nvPr>
            <p:ph sz="half" idx="1"/>
          </p:nvPr>
        </p:nvSpPr>
        <p:spPr>
          <a:xfrm>
            <a:off x="508000" y="1066801"/>
            <a:ext cx="11176000" cy="5343143"/>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p:nvPr userDrawn="1"/>
        </p:nvCxnSpPr>
        <p:spPr>
          <a:xfrm>
            <a:off x="185209" y="6172200"/>
            <a:ext cx="11821583" cy="0"/>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1552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Tree>
    <p:extLst>
      <p:ext uri="{BB962C8B-B14F-4D97-AF65-F5344CB8AC3E}">
        <p14:creationId xmlns:p14="http://schemas.microsoft.com/office/powerpoint/2010/main" val="409979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liner header +sub">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88938" y="1147595"/>
            <a:ext cx="10788145" cy="189766"/>
          </a:xfrm>
        </p:spPr>
        <p:txBody>
          <a:bodyPr/>
          <a:lstStyle>
            <a:lvl1pPr marL="0" indent="0">
              <a:buNone/>
              <a:defRPr sz="1400" b="0" cap="none" spc="0" baseline="0">
                <a:solidFill>
                  <a:schemeClr val="bg2"/>
                </a:solidFill>
              </a:defRPr>
            </a:lvl1pPr>
          </a:lstStyle>
          <a:p>
            <a:pPr lvl="0"/>
            <a:r>
              <a:rPr lang="en-US"/>
              <a:t>Add subtitle</a:t>
            </a:r>
            <a:endParaRPr lang="en-ZA"/>
          </a:p>
        </p:txBody>
      </p:sp>
      <p:sp>
        <p:nvSpPr>
          <p:cNvPr id="2" name="Title 1">
            <a:extLst>
              <a:ext uri="{FF2B5EF4-FFF2-40B4-BE49-F238E27FC236}">
                <a16:creationId xmlns:a16="http://schemas.microsoft.com/office/drawing/2014/main" id="{410A8A1C-8827-DE8A-1279-500780D64E4E}"/>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98461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 white only">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425" imgH="426" progId="TCLayout.ActiveDocument.1">
                  <p:embed/>
                </p:oleObj>
              </mc:Choice>
              <mc:Fallback>
                <p:oleObj name="think-cell Slide" r:id="rId4" imgW="425" imgH="426" progId="TCLayout.ActiveDocument.1">
                  <p:embed/>
                  <p:pic>
                    <p:nvPicPr>
                      <p:cNvPr id="7" name="Object 6" hidden="1"/>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211667" cy="211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US" sz="2400" b="0" i="0" baseline="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Open Sans Light" panose="020B0306030504020204" pitchFamily="34" charset="0"/>
            </a:endParaRPr>
          </a:p>
        </p:txBody>
      </p:sp>
      <p:sp>
        <p:nvSpPr>
          <p:cNvPr id="8" name="Title 7">
            <a:extLst>
              <a:ext uri="{FF2B5EF4-FFF2-40B4-BE49-F238E27FC236}">
                <a16:creationId xmlns:a16="http://schemas.microsoft.com/office/drawing/2014/main" id="{1BD47BCA-651B-464E-AADA-38499A7D9490}"/>
              </a:ext>
            </a:extLst>
          </p:cNvPr>
          <p:cNvSpPr>
            <a:spLocks noGrp="1"/>
          </p:cNvSpPr>
          <p:nvPr>
            <p:ph type="title"/>
          </p:nvPr>
        </p:nvSpPr>
        <p:spPr>
          <a:xfrm>
            <a:off x="303461" y="201171"/>
            <a:ext cx="10229747" cy="657667"/>
          </a:xfrm>
          <a:prstGeom prst="rect">
            <a:avLst/>
          </a:prstGeom>
        </p:spPr>
        <p:txBody>
          <a:bodyPr/>
          <a:lstStyle/>
          <a:p>
            <a:r>
              <a:rPr lang="en-US"/>
              <a:t>Click to edit Master title style</a:t>
            </a:r>
            <a:endParaRPr lang="en-ZA"/>
          </a:p>
        </p:txBody>
      </p:sp>
      <p:sp>
        <p:nvSpPr>
          <p:cNvPr id="3" name="Slide Number Placeholder 2">
            <a:extLst>
              <a:ext uri="{FF2B5EF4-FFF2-40B4-BE49-F238E27FC236}">
                <a16:creationId xmlns:a16="http://schemas.microsoft.com/office/drawing/2014/main" id="{A5CB1DED-45D5-4780-9289-9350091CB4B7}"/>
              </a:ext>
            </a:extLst>
          </p:cNvPr>
          <p:cNvSpPr>
            <a:spLocks noGrp="1"/>
          </p:cNvSpPr>
          <p:nvPr>
            <p:ph type="sldNum" sz="quarter" idx="10"/>
          </p:nvPr>
        </p:nvSpPr>
        <p:spPr/>
        <p:txBody>
          <a:bodyPr/>
          <a:lstStyle/>
          <a:p>
            <a:fld id="{82044D02-1089-416C-8352-CC13AB32DEDD}" type="slidenum">
              <a:rPr lang="en-ZA" smtClean="0">
                <a:solidFill>
                  <a:srgbClr val="FFFFFF">
                    <a:tint val="75000"/>
                  </a:srgbClr>
                </a:solidFill>
              </a:rPr>
              <a:pPr/>
              <a:t>‹#›</a:t>
            </a:fld>
            <a:endParaRPr lang="en-ZA">
              <a:solidFill>
                <a:srgbClr val="FFFFFF">
                  <a:tint val="75000"/>
                </a:srgbClr>
              </a:solidFill>
            </a:endParaRPr>
          </a:p>
        </p:txBody>
      </p:sp>
    </p:spTree>
    <p:extLst>
      <p:ext uri="{BB962C8B-B14F-4D97-AF65-F5344CB8AC3E}">
        <p14:creationId xmlns:p14="http://schemas.microsoft.com/office/powerpoint/2010/main" val="149749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Gray strip at top">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6925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subtitle &amp; tex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88938" y="769902"/>
            <a:ext cx="10080000" cy="189766"/>
          </a:xfrm>
          <a:prstGeom prst="rect">
            <a:avLst/>
          </a:prstGeom>
        </p:spPr>
        <p:txBody>
          <a:bodyPr/>
          <a:lstStyle>
            <a:lvl1pPr marL="0" indent="0">
              <a:buNone/>
              <a:defRPr sz="1400" b="0" cap="none" spc="0" baseline="0"/>
            </a:lvl1pPr>
          </a:lstStyle>
          <a:p>
            <a:pPr lvl="0"/>
            <a:r>
              <a:rPr lang="en-US" dirty="0"/>
              <a:t>Add subtitle</a:t>
            </a:r>
            <a:endParaRPr lang="en-ZA" dirty="0"/>
          </a:p>
        </p:txBody>
      </p:sp>
      <p:sp>
        <p:nvSpPr>
          <p:cNvPr id="6" name="Text Placeholder 7"/>
          <p:cNvSpPr>
            <a:spLocks noGrp="1"/>
          </p:cNvSpPr>
          <p:nvPr>
            <p:ph type="body" sz="quarter" idx="11" hasCustomPrompt="1"/>
          </p:nvPr>
        </p:nvSpPr>
        <p:spPr>
          <a:xfrm>
            <a:off x="388939" y="1228724"/>
            <a:ext cx="11417300" cy="5153025"/>
          </a:xfrm>
          <a:prstGeom prst="rect">
            <a:avLst/>
          </a:prstGeom>
        </p:spPr>
        <p:txBody>
          <a:bodyPr vert="horz" lIns="0" tIns="0" rIns="0" bIns="0" rtlCol="0">
            <a:noAutofit/>
          </a:bodyPr>
          <a:lstStyle>
            <a:lvl1pPr>
              <a:defRPr lang="en-US" dirty="0"/>
            </a:lvl1pPr>
            <a:lvl2pPr>
              <a:defRPr lang="en-US" dirty="0"/>
            </a:lvl2pPr>
            <a:lvl3pPr>
              <a:defRPr lang="en-US" dirty="0"/>
            </a:lvl3pPr>
            <a:lvl4pPr>
              <a:defRPr lang="en-US" dirty="0"/>
            </a:lvl4pPr>
            <a:lvl5pPr>
              <a:defRPr lang="en-GB" dirty="0"/>
            </a:lvl5pPr>
          </a:lstStyle>
          <a:p>
            <a:pPr lvl="0">
              <a:lnSpc>
                <a:spcPct val="114000"/>
              </a:lnSpc>
            </a:pPr>
            <a:r>
              <a:rPr lang="en-US" dirty="0"/>
              <a:t>Add first level body copy</a:t>
            </a:r>
          </a:p>
          <a:p>
            <a:pPr lvl="1">
              <a:lnSpc>
                <a:spcPct val="114000"/>
              </a:lnSpc>
            </a:pPr>
            <a:r>
              <a:rPr lang="en-US" dirty="0"/>
              <a:t>Second level</a:t>
            </a:r>
          </a:p>
          <a:p>
            <a:pPr lvl="2">
              <a:lnSpc>
                <a:spcPct val="114000"/>
              </a:lnSpc>
            </a:pPr>
            <a:r>
              <a:rPr lang="en-US" dirty="0"/>
              <a:t>Third level</a:t>
            </a:r>
          </a:p>
          <a:p>
            <a:pPr lvl="3">
              <a:lnSpc>
                <a:spcPct val="114000"/>
              </a:lnSpc>
            </a:pPr>
            <a:r>
              <a:rPr lang="en-US" dirty="0"/>
              <a:t>Fourth level</a:t>
            </a:r>
          </a:p>
          <a:p>
            <a:pPr lvl="4">
              <a:lnSpc>
                <a:spcPct val="114000"/>
              </a:lnSpc>
            </a:pPr>
            <a:r>
              <a:rPr lang="en-US" dirty="0"/>
              <a:t>Fifth level</a:t>
            </a:r>
            <a:endParaRPr lang="en-GB" dirty="0"/>
          </a:p>
        </p:txBody>
      </p:sp>
      <p:sp>
        <p:nvSpPr>
          <p:cNvPr id="4" name="Title 3">
            <a:extLst>
              <a:ext uri="{FF2B5EF4-FFF2-40B4-BE49-F238E27FC236}">
                <a16:creationId xmlns:a16="http://schemas.microsoft.com/office/drawing/2014/main" id="{4EA5FE60-CB67-4587-A8F8-63FEBCE68BA0}"/>
              </a:ext>
            </a:extLst>
          </p:cNvPr>
          <p:cNvSpPr>
            <a:spLocks noGrp="1"/>
          </p:cNvSpPr>
          <p:nvPr>
            <p:ph type="title" hasCustomPrompt="1"/>
          </p:nvPr>
        </p:nvSpPr>
        <p:spPr/>
        <p:txBody>
          <a:bodyPr/>
          <a:lstStyle>
            <a:lvl1pPr>
              <a:defRPr/>
            </a:lvl1pPr>
          </a:lstStyle>
          <a:p>
            <a:r>
              <a:rPr lang="en-US" dirty="0"/>
              <a:t>Add title</a:t>
            </a:r>
          </a:p>
        </p:txBody>
      </p:sp>
    </p:spTree>
    <p:extLst>
      <p:ext uri="{BB962C8B-B14F-4D97-AF65-F5344CB8AC3E}">
        <p14:creationId xmlns:p14="http://schemas.microsoft.com/office/powerpoint/2010/main" val="696591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3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322262" y="1228725"/>
            <a:ext cx="11534775" cy="4972050"/>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3" name="Title 2">
            <a:extLst>
              <a:ext uri="{FF2B5EF4-FFF2-40B4-BE49-F238E27FC236}">
                <a16:creationId xmlns:a16="http://schemas.microsoft.com/office/drawing/2014/main" id="{2BF74DA7-CD81-4257-81D0-F6DA72D87CEE}"/>
              </a:ext>
            </a:extLst>
          </p:cNvPr>
          <p:cNvSpPr>
            <a:spLocks noGrp="1"/>
          </p:cNvSpPr>
          <p:nvPr>
            <p:ph type="title"/>
          </p:nvPr>
        </p:nvSpPr>
        <p:spPr/>
        <p:txBody>
          <a:bodyPr/>
          <a:lstStyle/>
          <a:p>
            <a:r>
              <a:rPr lang="en-US" dirty="0"/>
              <a:t>Click to edit Master title style</a:t>
            </a:r>
            <a:endParaRPr lang="en-ZA" dirty="0"/>
          </a:p>
        </p:txBody>
      </p:sp>
    </p:spTree>
    <p:extLst>
      <p:ext uri="{BB962C8B-B14F-4D97-AF65-F5344CB8AC3E}">
        <p14:creationId xmlns:p14="http://schemas.microsoft.com/office/powerpoint/2010/main" val="303063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mp; tex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388939" y="1228724"/>
            <a:ext cx="11417300" cy="5153025"/>
          </a:xfrm>
        </p:spPr>
        <p:txBody>
          <a:bodyPr>
            <a:noAutofit/>
          </a:bodyPr>
          <a:lstStyle>
            <a:lvl1pPr>
              <a:defRPr/>
            </a:lvl1p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3" name="Title 2">
            <a:extLst>
              <a:ext uri="{FF2B5EF4-FFF2-40B4-BE49-F238E27FC236}">
                <a16:creationId xmlns:a16="http://schemas.microsoft.com/office/drawing/2014/main" id="{8A7EC8F2-8C25-47FA-A0D0-1AC0BAFEDACB}"/>
              </a:ext>
            </a:extLst>
          </p:cNvPr>
          <p:cNvSpPr>
            <a:spLocks noGrp="1"/>
          </p:cNvSpPr>
          <p:nvPr>
            <p:ph type="title" hasCustomPrompt="1"/>
          </p:nvPr>
        </p:nvSpPr>
        <p:spPr/>
        <p:txBody>
          <a:bodyPr/>
          <a:lstStyle>
            <a:lvl1pPr>
              <a:defRPr/>
            </a:lvl1pPr>
          </a:lstStyle>
          <a:p>
            <a:r>
              <a:rPr lang="en-US" dirty="0"/>
              <a:t>ADD TITLE</a:t>
            </a:r>
          </a:p>
        </p:txBody>
      </p:sp>
    </p:spTree>
    <p:extLst>
      <p:ext uri="{BB962C8B-B14F-4D97-AF65-F5344CB8AC3E}">
        <p14:creationId xmlns:p14="http://schemas.microsoft.com/office/powerpoint/2010/main" val="1181242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531BF3-3250-B044-B686-AD800F693A31}"/>
              </a:ext>
            </a:extLst>
          </p:cNvPr>
          <p:cNvSpPr>
            <a:spLocks noGrp="1"/>
          </p:cNvSpPr>
          <p:nvPr>
            <p:ph type="ctrTitle" hasCustomPrompt="1"/>
          </p:nvPr>
        </p:nvSpPr>
        <p:spPr>
          <a:xfrm>
            <a:off x="825844" y="4910088"/>
            <a:ext cx="9867037" cy="893524"/>
          </a:xfrm>
        </p:spPr>
        <p:txBody>
          <a:bodyPr anchor="b" anchorCtr="0"/>
          <a:lstStyle>
            <a:lvl1pPr algn="l">
              <a:defRPr sz="3200" b="1">
                <a:solidFill>
                  <a:schemeClr val="bg2"/>
                </a:solidFill>
              </a:defRPr>
            </a:lvl1pPr>
          </a:lstStyle>
          <a:p>
            <a:r>
              <a:rPr lang="en-US" dirty="0"/>
              <a:t>PRESENTATION TITLE</a:t>
            </a:r>
            <a:endParaRPr lang="en-ZA" dirty="0"/>
          </a:p>
        </p:txBody>
      </p:sp>
      <p:sp>
        <p:nvSpPr>
          <p:cNvPr id="6" name="Subtitle 2">
            <a:extLst>
              <a:ext uri="{FF2B5EF4-FFF2-40B4-BE49-F238E27FC236}">
                <a16:creationId xmlns:a16="http://schemas.microsoft.com/office/drawing/2014/main" id="{C1B5C61C-80CB-F44F-BD50-0C1EFADB7A3A}"/>
              </a:ext>
            </a:extLst>
          </p:cNvPr>
          <p:cNvSpPr>
            <a:spLocks noGrp="1"/>
          </p:cNvSpPr>
          <p:nvPr>
            <p:ph type="subTitle" idx="1" hasCustomPrompt="1"/>
          </p:nvPr>
        </p:nvSpPr>
        <p:spPr>
          <a:xfrm>
            <a:off x="825844" y="5874556"/>
            <a:ext cx="9867037" cy="345515"/>
          </a:xfrm>
        </p:spPr>
        <p:txBody>
          <a:bodyPr/>
          <a:lstStyle>
            <a:lvl1pPr marL="0" indent="0" algn="l">
              <a:buNone/>
              <a:defRPr sz="1400" cap="none" spc="1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sp>
        <p:nvSpPr>
          <p:cNvPr id="13" name="Rectangle: Top Corners Rounded 12">
            <a:extLst>
              <a:ext uri="{FF2B5EF4-FFF2-40B4-BE49-F238E27FC236}">
                <a16:creationId xmlns:a16="http://schemas.microsoft.com/office/drawing/2014/main" id="{550F553A-8815-BDC3-B910-7E6A379800BA}"/>
              </a:ext>
            </a:extLst>
          </p:cNvPr>
          <p:cNvSpPr/>
          <p:nvPr userDrawn="1"/>
        </p:nvSpPr>
        <p:spPr>
          <a:xfrm rot="16200000">
            <a:off x="5217824" y="-109104"/>
            <a:ext cx="1759528" cy="11417300"/>
          </a:xfrm>
          <a:prstGeom prst="round2SameRect">
            <a:avLst>
              <a:gd name="adj1" fmla="val 5294"/>
              <a:gd name="adj2" fmla="val 0"/>
            </a:avLst>
          </a:prstGeom>
          <a:no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5" name="Graphic 14">
            <a:extLst>
              <a:ext uri="{FF2B5EF4-FFF2-40B4-BE49-F238E27FC236}">
                <a16:creationId xmlns:a16="http://schemas.microsoft.com/office/drawing/2014/main" id="{185FC231-21BA-38F8-136C-9ACC69E6FF1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0267" y="4910088"/>
            <a:ext cx="788566" cy="1563297"/>
          </a:xfrm>
          <a:prstGeom prst="rect">
            <a:avLst/>
          </a:prstGeom>
        </p:spPr>
      </p:pic>
      <p:grpSp>
        <p:nvGrpSpPr>
          <p:cNvPr id="16" name="Graphic 35">
            <a:extLst>
              <a:ext uri="{FF2B5EF4-FFF2-40B4-BE49-F238E27FC236}">
                <a16:creationId xmlns:a16="http://schemas.microsoft.com/office/drawing/2014/main" id="{4F33D126-8F3B-D946-7083-2AE99EE77F36}"/>
              </a:ext>
            </a:extLst>
          </p:cNvPr>
          <p:cNvGrpSpPr/>
          <p:nvPr/>
        </p:nvGrpSpPr>
        <p:grpSpPr>
          <a:xfrm flipH="1">
            <a:off x="11803642" y="4910088"/>
            <a:ext cx="788566" cy="1563297"/>
            <a:chOff x="11719490" y="4297905"/>
            <a:chExt cx="1117593" cy="2215579"/>
          </a:xfrm>
          <a:gradFill flip="none" rotWithShape="1">
            <a:gsLst>
              <a:gs pos="0">
                <a:schemeClr val="accent1"/>
              </a:gs>
              <a:gs pos="100000">
                <a:schemeClr val="accent2"/>
              </a:gs>
            </a:gsLst>
            <a:lin ang="5400000" scaled="1"/>
            <a:tileRect/>
          </a:gradFill>
        </p:grpSpPr>
        <p:sp>
          <p:nvSpPr>
            <p:cNvPr id="17" name="Freeform: Shape 16">
              <a:extLst>
                <a:ext uri="{FF2B5EF4-FFF2-40B4-BE49-F238E27FC236}">
                  <a16:creationId xmlns:a16="http://schemas.microsoft.com/office/drawing/2014/main" id="{0B39EA8F-6FB7-CE70-CDB9-4CD6D0DC00D9}"/>
                </a:ext>
              </a:extLst>
            </p:cNvPr>
            <p:cNvSpPr/>
            <p:nvPr/>
          </p:nvSpPr>
          <p:spPr>
            <a:xfrm>
              <a:off x="12591016" y="4308688"/>
              <a:ext cx="237243" cy="411744"/>
            </a:xfrm>
            <a:custGeom>
              <a:avLst/>
              <a:gdLst>
                <a:gd name="connsiteX0" fmla="*/ 237243 w 237243"/>
                <a:gd name="connsiteY0" fmla="*/ 0 h 411744"/>
                <a:gd name="connsiteX1" fmla="*/ 0 w 237243"/>
                <a:gd name="connsiteY1" fmla="*/ 191167 h 411744"/>
                <a:gd name="connsiteX2" fmla="*/ 235283 w 237243"/>
                <a:gd name="connsiteY2" fmla="*/ 411745 h 411744"/>
              </a:gdLst>
              <a:ahLst/>
              <a:cxnLst>
                <a:cxn ang="0">
                  <a:pos x="connsiteX0" y="connsiteY0"/>
                </a:cxn>
                <a:cxn ang="0">
                  <a:pos x="connsiteX1" y="connsiteY1"/>
                </a:cxn>
                <a:cxn ang="0">
                  <a:pos x="connsiteX2" y="connsiteY2"/>
                </a:cxn>
              </a:cxnLst>
              <a:rect l="l" t="t" r="r" b="b"/>
              <a:pathLst>
                <a:path w="237243" h="411744">
                  <a:moveTo>
                    <a:pt x="237243" y="0"/>
                  </a:moveTo>
                  <a:lnTo>
                    <a:pt x="0" y="191167"/>
                  </a:lnTo>
                  <a:lnTo>
                    <a:pt x="235283" y="411745"/>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18" name="Freeform: Shape 17">
              <a:extLst>
                <a:ext uri="{FF2B5EF4-FFF2-40B4-BE49-F238E27FC236}">
                  <a16:creationId xmlns:a16="http://schemas.microsoft.com/office/drawing/2014/main" id="{F57A37A3-ACDD-EDF1-7EE2-ADC851E6A561}"/>
                </a:ext>
              </a:extLst>
            </p:cNvPr>
            <p:cNvSpPr/>
            <p:nvPr/>
          </p:nvSpPr>
          <p:spPr>
            <a:xfrm>
              <a:off x="12129274" y="4706708"/>
              <a:ext cx="697025" cy="932307"/>
            </a:xfrm>
            <a:custGeom>
              <a:avLst/>
              <a:gdLst>
                <a:gd name="connsiteX0" fmla="*/ 697025 w 697025"/>
                <a:gd name="connsiteY0" fmla="*/ 459782 h 932307"/>
                <a:gd name="connsiteX1" fmla="*/ 697025 w 697025"/>
                <a:gd name="connsiteY1" fmla="*/ 932308 h 932307"/>
                <a:gd name="connsiteX2" fmla="*/ 0 w 697025"/>
                <a:gd name="connsiteY2" fmla="*/ 231361 h 932307"/>
                <a:gd name="connsiteX3" fmla="*/ 237243 w 697025"/>
                <a:gd name="connsiteY3" fmla="*/ 0 h 932307"/>
              </a:gdLst>
              <a:ahLst/>
              <a:cxnLst>
                <a:cxn ang="0">
                  <a:pos x="connsiteX0" y="connsiteY0"/>
                </a:cxn>
                <a:cxn ang="0">
                  <a:pos x="connsiteX1" y="connsiteY1"/>
                </a:cxn>
                <a:cxn ang="0">
                  <a:pos x="connsiteX2" y="connsiteY2"/>
                </a:cxn>
                <a:cxn ang="0">
                  <a:pos x="connsiteX3" y="connsiteY3"/>
                </a:cxn>
              </a:cxnLst>
              <a:rect l="l" t="t" r="r" b="b"/>
              <a:pathLst>
                <a:path w="697025" h="932307">
                  <a:moveTo>
                    <a:pt x="697025" y="459782"/>
                  </a:moveTo>
                  <a:lnTo>
                    <a:pt x="697025" y="932308"/>
                  </a:lnTo>
                  <a:lnTo>
                    <a:pt x="0" y="231361"/>
                  </a:lnTo>
                  <a:lnTo>
                    <a:pt x="237243" y="0"/>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19" name="Freeform: Shape 18">
              <a:extLst>
                <a:ext uri="{FF2B5EF4-FFF2-40B4-BE49-F238E27FC236}">
                  <a16:creationId xmlns:a16="http://schemas.microsoft.com/office/drawing/2014/main" id="{EDE38371-215C-A996-0CA7-0A977F7E9C60}"/>
                </a:ext>
              </a:extLst>
            </p:cNvPr>
            <p:cNvSpPr/>
            <p:nvPr/>
          </p:nvSpPr>
          <p:spPr>
            <a:xfrm>
              <a:off x="11726352" y="5166490"/>
              <a:ext cx="1097986" cy="1337190"/>
            </a:xfrm>
            <a:custGeom>
              <a:avLst/>
              <a:gdLst>
                <a:gd name="connsiteX0" fmla="*/ 1097986 w 1097986"/>
                <a:gd name="connsiteY0" fmla="*/ 912701 h 1337190"/>
                <a:gd name="connsiteX1" fmla="*/ 618598 w 1097986"/>
                <a:gd name="connsiteY1" fmla="*/ 450959 h 1337190"/>
                <a:gd name="connsiteX2" fmla="*/ 202931 w 1097986"/>
                <a:gd name="connsiteY2" fmla="*/ 0 h 1337190"/>
                <a:gd name="connsiteX3" fmla="*/ 0 w 1097986"/>
                <a:gd name="connsiteY3" fmla="*/ 237243 h 1337190"/>
                <a:gd name="connsiteX4" fmla="*/ 479389 w 1097986"/>
                <a:gd name="connsiteY4" fmla="*/ 748983 h 1337190"/>
                <a:gd name="connsiteX5" fmla="*/ 1097986 w 1097986"/>
                <a:gd name="connsiteY5" fmla="*/ 1337190 h 1337190"/>
                <a:gd name="connsiteX6" fmla="*/ 1097986 w 1097986"/>
                <a:gd name="connsiteY6" fmla="*/ 912701 h 13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7986" h="1337190">
                  <a:moveTo>
                    <a:pt x="1097986" y="912701"/>
                  </a:moveTo>
                  <a:cubicBezTo>
                    <a:pt x="1097986" y="912701"/>
                    <a:pt x="640165" y="472526"/>
                    <a:pt x="618598" y="450959"/>
                  </a:cubicBezTo>
                  <a:cubicBezTo>
                    <a:pt x="597030" y="429391"/>
                    <a:pt x="202931" y="0"/>
                    <a:pt x="202931" y="0"/>
                  </a:cubicBezTo>
                  <a:lnTo>
                    <a:pt x="0" y="237243"/>
                  </a:lnTo>
                  <a:cubicBezTo>
                    <a:pt x="0" y="237243"/>
                    <a:pt x="327435" y="598010"/>
                    <a:pt x="479389" y="748983"/>
                  </a:cubicBezTo>
                  <a:cubicBezTo>
                    <a:pt x="730357" y="997011"/>
                    <a:pt x="1097986" y="1337190"/>
                    <a:pt x="1097986" y="1337190"/>
                  </a:cubicBezTo>
                  <a:lnTo>
                    <a:pt x="1097986" y="912701"/>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grpSp>
      <p:grpSp>
        <p:nvGrpSpPr>
          <p:cNvPr id="20" name="Group 19">
            <a:extLst>
              <a:ext uri="{FF2B5EF4-FFF2-40B4-BE49-F238E27FC236}">
                <a16:creationId xmlns:a16="http://schemas.microsoft.com/office/drawing/2014/main" id="{BCA64306-E7F7-5030-7E8D-F407F98D58B9}"/>
              </a:ext>
            </a:extLst>
          </p:cNvPr>
          <p:cNvGrpSpPr/>
          <p:nvPr userDrawn="1"/>
        </p:nvGrpSpPr>
        <p:grpSpPr>
          <a:xfrm>
            <a:off x="9905393" y="388985"/>
            <a:ext cx="1908202" cy="390497"/>
            <a:chOff x="9905393" y="388985"/>
            <a:chExt cx="1908202" cy="390497"/>
          </a:xfrm>
          <a:solidFill>
            <a:schemeClr val="bg2"/>
          </a:solidFill>
        </p:grpSpPr>
        <p:sp>
          <p:nvSpPr>
            <p:cNvPr id="21" name="Freeform: Shape 20">
              <a:extLst>
                <a:ext uri="{FF2B5EF4-FFF2-40B4-BE49-F238E27FC236}">
                  <a16:creationId xmlns:a16="http://schemas.microsoft.com/office/drawing/2014/main" id="{C91B1FD6-3A14-A4A6-1A40-250184973B24}"/>
                </a:ext>
              </a:extLst>
            </p:cNvPr>
            <p:cNvSpPr/>
            <p:nvPr/>
          </p:nvSpPr>
          <p:spPr>
            <a:xfrm>
              <a:off x="9905393" y="388985"/>
              <a:ext cx="388639" cy="390497"/>
            </a:xfrm>
            <a:custGeom>
              <a:avLst/>
              <a:gdLst>
                <a:gd name="connsiteX0" fmla="*/ 13161 w 388639"/>
                <a:gd name="connsiteY0" fmla="*/ 195249 h 390497"/>
                <a:gd name="connsiteX1" fmla="*/ 194165 w 388639"/>
                <a:gd name="connsiteY1" fmla="*/ 377336 h 390497"/>
                <a:gd name="connsiteX2" fmla="*/ 375168 w 388639"/>
                <a:gd name="connsiteY2" fmla="*/ 195249 h 390497"/>
                <a:gd name="connsiteX3" fmla="*/ 194320 w 388639"/>
                <a:gd name="connsiteY3" fmla="*/ 13316 h 390497"/>
                <a:gd name="connsiteX4" fmla="*/ 13161 w 388639"/>
                <a:gd name="connsiteY4" fmla="*/ 195249 h 390497"/>
                <a:gd name="connsiteX5" fmla="*/ 0 w 388639"/>
                <a:gd name="connsiteY5" fmla="*/ 195249 h 390497"/>
                <a:gd name="connsiteX6" fmla="*/ 194320 w 388639"/>
                <a:gd name="connsiteY6" fmla="*/ 0 h 390497"/>
                <a:gd name="connsiteX7" fmla="*/ 388639 w 388639"/>
                <a:gd name="connsiteY7" fmla="*/ 195249 h 390497"/>
                <a:gd name="connsiteX8" fmla="*/ 194320 w 388639"/>
                <a:gd name="connsiteY8" fmla="*/ 390497 h 390497"/>
                <a:gd name="connsiteX9" fmla="*/ 0 w 388639"/>
                <a:gd name="connsiteY9" fmla="*/ 195249 h 390497"/>
                <a:gd name="connsiteX10" fmla="*/ 23380 w 388639"/>
                <a:gd name="connsiteY10" fmla="*/ 195249 h 390497"/>
                <a:gd name="connsiteX11" fmla="*/ 194165 w 388639"/>
                <a:gd name="connsiteY11" fmla="*/ 23225 h 390497"/>
                <a:gd name="connsiteX12" fmla="*/ 365104 w 388639"/>
                <a:gd name="connsiteY12" fmla="*/ 195249 h 390497"/>
                <a:gd name="connsiteX13" fmla="*/ 194165 w 388639"/>
                <a:gd name="connsiteY13" fmla="*/ 366962 h 390497"/>
                <a:gd name="connsiteX14" fmla="*/ 23380 w 388639"/>
                <a:gd name="connsiteY14" fmla="*/ 195249 h 390497"/>
                <a:gd name="connsiteX15" fmla="*/ 77263 w 388639"/>
                <a:gd name="connsiteY15" fmla="*/ 167378 h 390497"/>
                <a:gd name="connsiteX16" fmla="*/ 56051 w 388639"/>
                <a:gd name="connsiteY16" fmla="*/ 195558 h 390497"/>
                <a:gd name="connsiteX17" fmla="*/ 195094 w 388639"/>
                <a:gd name="connsiteY17" fmla="*/ 333363 h 390497"/>
                <a:gd name="connsiteX18" fmla="*/ 333518 w 388639"/>
                <a:gd name="connsiteY18" fmla="*/ 195404 h 390497"/>
                <a:gd name="connsiteX19" fmla="*/ 312924 w 388639"/>
                <a:gd name="connsiteY19" fmla="*/ 167533 h 390497"/>
                <a:gd name="connsiteX20" fmla="*/ 195403 w 388639"/>
                <a:gd name="connsiteY20" fmla="*/ 289080 h 390497"/>
                <a:gd name="connsiteX21" fmla="*/ 77263 w 388639"/>
                <a:gd name="connsiteY21" fmla="*/ 167378 h 390497"/>
                <a:gd name="connsiteX22" fmla="*/ 160720 w 388639"/>
                <a:gd name="connsiteY22" fmla="*/ 82683 h 390497"/>
                <a:gd name="connsiteX23" fmla="*/ 195249 w 388639"/>
                <a:gd name="connsiteY23" fmla="*/ 112721 h 390497"/>
                <a:gd name="connsiteX24" fmla="*/ 229622 w 388639"/>
                <a:gd name="connsiteY24" fmla="*/ 82837 h 390497"/>
                <a:gd name="connsiteX25" fmla="*/ 195094 w 388639"/>
                <a:gd name="connsiteY25" fmla="*/ 56051 h 390497"/>
                <a:gd name="connsiteX26" fmla="*/ 160565 w 388639"/>
                <a:gd name="connsiteY26" fmla="*/ 82683 h 390497"/>
                <a:gd name="connsiteX27" fmla="*/ 131146 w 388639"/>
                <a:gd name="connsiteY27" fmla="*/ 109005 h 390497"/>
                <a:gd name="connsiteX28" fmla="*/ 102657 w 388639"/>
                <a:gd name="connsiteY28" fmla="*/ 138269 h 390497"/>
                <a:gd name="connsiteX29" fmla="*/ 195094 w 388639"/>
                <a:gd name="connsiteY29" fmla="*/ 233338 h 390497"/>
                <a:gd name="connsiteX30" fmla="*/ 287376 w 388639"/>
                <a:gd name="connsiteY30" fmla="*/ 138269 h 390497"/>
                <a:gd name="connsiteX31" fmla="*/ 259041 w 388639"/>
                <a:gd name="connsiteY31" fmla="*/ 109160 h 390497"/>
                <a:gd name="connsiteX32" fmla="*/ 195249 w 388639"/>
                <a:gd name="connsiteY32" fmla="*/ 170939 h 390497"/>
                <a:gd name="connsiteX33" fmla="*/ 131146 w 388639"/>
                <a:gd name="connsiteY33" fmla="*/ 108850 h 39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8639" h="390497">
                  <a:moveTo>
                    <a:pt x="13161" y="195249"/>
                  </a:moveTo>
                  <a:cubicBezTo>
                    <a:pt x="13161" y="295738"/>
                    <a:pt x="94295" y="377336"/>
                    <a:pt x="194165" y="377336"/>
                  </a:cubicBezTo>
                  <a:cubicBezTo>
                    <a:pt x="294034" y="377336"/>
                    <a:pt x="375168" y="295892"/>
                    <a:pt x="375168" y="195249"/>
                  </a:cubicBezTo>
                  <a:cubicBezTo>
                    <a:pt x="375168" y="94605"/>
                    <a:pt x="294344" y="13316"/>
                    <a:pt x="194320" y="13316"/>
                  </a:cubicBezTo>
                  <a:cubicBezTo>
                    <a:pt x="94295" y="13316"/>
                    <a:pt x="13161" y="94760"/>
                    <a:pt x="13161" y="195249"/>
                  </a:cubicBezTo>
                  <a:moveTo>
                    <a:pt x="0" y="195249"/>
                  </a:moveTo>
                  <a:cubicBezTo>
                    <a:pt x="0" y="87483"/>
                    <a:pt x="87018" y="0"/>
                    <a:pt x="194320" y="0"/>
                  </a:cubicBezTo>
                  <a:cubicBezTo>
                    <a:pt x="301621" y="0"/>
                    <a:pt x="388639" y="87483"/>
                    <a:pt x="388639" y="195249"/>
                  </a:cubicBezTo>
                  <a:cubicBezTo>
                    <a:pt x="388639" y="303015"/>
                    <a:pt x="301621" y="390497"/>
                    <a:pt x="194320" y="390497"/>
                  </a:cubicBezTo>
                  <a:cubicBezTo>
                    <a:pt x="87018" y="390497"/>
                    <a:pt x="0" y="303170"/>
                    <a:pt x="0" y="195249"/>
                  </a:cubicBezTo>
                  <a:moveTo>
                    <a:pt x="23380" y="195249"/>
                  </a:moveTo>
                  <a:cubicBezTo>
                    <a:pt x="23380" y="102657"/>
                    <a:pt x="101263" y="23225"/>
                    <a:pt x="194165" y="23225"/>
                  </a:cubicBezTo>
                  <a:cubicBezTo>
                    <a:pt x="287221" y="23225"/>
                    <a:pt x="365104" y="102657"/>
                    <a:pt x="365104" y="195249"/>
                  </a:cubicBezTo>
                  <a:cubicBezTo>
                    <a:pt x="365104" y="287841"/>
                    <a:pt x="287067" y="366962"/>
                    <a:pt x="194165" y="366962"/>
                  </a:cubicBezTo>
                  <a:cubicBezTo>
                    <a:pt x="101263" y="366962"/>
                    <a:pt x="23535" y="287686"/>
                    <a:pt x="23380" y="195249"/>
                  </a:cubicBezTo>
                  <a:moveTo>
                    <a:pt x="77263" y="167378"/>
                  </a:moveTo>
                  <a:cubicBezTo>
                    <a:pt x="69831" y="176513"/>
                    <a:pt x="62864" y="185959"/>
                    <a:pt x="56051" y="195558"/>
                  </a:cubicBezTo>
                  <a:cubicBezTo>
                    <a:pt x="94295" y="248667"/>
                    <a:pt x="141675" y="295583"/>
                    <a:pt x="195094" y="333363"/>
                  </a:cubicBezTo>
                  <a:cubicBezTo>
                    <a:pt x="248358" y="295583"/>
                    <a:pt x="295583" y="248667"/>
                    <a:pt x="333518" y="195404"/>
                  </a:cubicBezTo>
                  <a:cubicBezTo>
                    <a:pt x="327014" y="185804"/>
                    <a:pt x="320047" y="176513"/>
                    <a:pt x="312924" y="167533"/>
                  </a:cubicBezTo>
                  <a:cubicBezTo>
                    <a:pt x="277622" y="211661"/>
                    <a:pt x="237829" y="251919"/>
                    <a:pt x="195403" y="289080"/>
                  </a:cubicBezTo>
                  <a:cubicBezTo>
                    <a:pt x="152823" y="251764"/>
                    <a:pt x="112876" y="211352"/>
                    <a:pt x="77263" y="167378"/>
                  </a:cubicBezTo>
                  <a:moveTo>
                    <a:pt x="160720" y="82683"/>
                  </a:moveTo>
                  <a:cubicBezTo>
                    <a:pt x="172488" y="92437"/>
                    <a:pt x="183946" y="102347"/>
                    <a:pt x="195249" y="112721"/>
                  </a:cubicBezTo>
                  <a:cubicBezTo>
                    <a:pt x="206552" y="102502"/>
                    <a:pt x="218010" y="92437"/>
                    <a:pt x="229622" y="82837"/>
                  </a:cubicBezTo>
                  <a:cubicBezTo>
                    <a:pt x="218474" y="73392"/>
                    <a:pt x="207016" y="64412"/>
                    <a:pt x="195094" y="56051"/>
                  </a:cubicBezTo>
                  <a:cubicBezTo>
                    <a:pt x="183171" y="64412"/>
                    <a:pt x="171714" y="73392"/>
                    <a:pt x="160565" y="82683"/>
                  </a:cubicBezTo>
                  <a:moveTo>
                    <a:pt x="131146" y="109005"/>
                  </a:moveTo>
                  <a:cubicBezTo>
                    <a:pt x="121392" y="118450"/>
                    <a:pt x="111947" y="128205"/>
                    <a:pt x="102657" y="138269"/>
                  </a:cubicBezTo>
                  <a:cubicBezTo>
                    <a:pt x="132540" y="170785"/>
                    <a:pt x="163507" y="202371"/>
                    <a:pt x="195094" y="233338"/>
                  </a:cubicBezTo>
                  <a:cubicBezTo>
                    <a:pt x="226680" y="202371"/>
                    <a:pt x="257648" y="170785"/>
                    <a:pt x="287376" y="138269"/>
                  </a:cubicBezTo>
                  <a:cubicBezTo>
                    <a:pt x="278241" y="128359"/>
                    <a:pt x="268796" y="118605"/>
                    <a:pt x="259041" y="109160"/>
                  </a:cubicBezTo>
                  <a:cubicBezTo>
                    <a:pt x="237519" y="129443"/>
                    <a:pt x="216306" y="150191"/>
                    <a:pt x="195249" y="170939"/>
                  </a:cubicBezTo>
                  <a:cubicBezTo>
                    <a:pt x="174191" y="150036"/>
                    <a:pt x="152823" y="129288"/>
                    <a:pt x="131146" y="108850"/>
                  </a:cubicBezTo>
                </a:path>
              </a:pathLst>
            </a:custGeom>
            <a:grpFill/>
            <a:ln w="15410" cap="flat">
              <a:noFill/>
              <a:prstDash val="solid"/>
              <a:miter/>
            </a:ln>
          </p:spPr>
          <p:txBody>
            <a:bodyPr rtlCol="0" anchor="ctr"/>
            <a:lstStyle/>
            <a:p>
              <a:endParaRPr lang="en-ZA"/>
            </a:p>
          </p:txBody>
        </p:sp>
        <p:sp>
          <p:nvSpPr>
            <p:cNvPr id="22" name="Freeform: Shape 21">
              <a:extLst>
                <a:ext uri="{FF2B5EF4-FFF2-40B4-BE49-F238E27FC236}">
                  <a16:creationId xmlns:a16="http://schemas.microsoft.com/office/drawing/2014/main" id="{4B75345F-5958-0860-0967-41EC4445211A}"/>
                </a:ext>
              </a:extLst>
            </p:cNvPr>
            <p:cNvSpPr/>
            <p:nvPr/>
          </p:nvSpPr>
          <p:spPr>
            <a:xfrm>
              <a:off x="10371140" y="470738"/>
              <a:ext cx="1442455" cy="284744"/>
            </a:xfrm>
            <a:custGeom>
              <a:avLst/>
              <a:gdLst>
                <a:gd name="connsiteX0" fmla="*/ 155920 w 1442455"/>
                <a:gd name="connsiteY0" fmla="*/ 113650 h 284744"/>
                <a:gd name="connsiteX1" fmla="*/ 102966 w 1442455"/>
                <a:gd name="connsiteY1" fmla="*/ 198191 h 284744"/>
                <a:gd name="connsiteX2" fmla="*/ 38399 w 1442455"/>
                <a:gd name="connsiteY2" fmla="*/ 207326 h 284744"/>
                <a:gd name="connsiteX3" fmla="*/ 38399 w 1442455"/>
                <a:gd name="connsiteY3" fmla="*/ 20129 h 284744"/>
                <a:gd name="connsiteX4" fmla="*/ 102966 w 1442455"/>
                <a:gd name="connsiteY4" fmla="*/ 29109 h 284744"/>
                <a:gd name="connsiteX5" fmla="*/ 155920 w 1442455"/>
                <a:gd name="connsiteY5" fmla="*/ 113650 h 284744"/>
                <a:gd name="connsiteX6" fmla="*/ 198036 w 1442455"/>
                <a:gd name="connsiteY6" fmla="*/ 113495 h 284744"/>
                <a:gd name="connsiteX7" fmla="*/ 158088 w 1442455"/>
                <a:gd name="connsiteY7" fmla="*/ 30658 h 284744"/>
                <a:gd name="connsiteX8" fmla="*/ 64722 w 1442455"/>
                <a:gd name="connsiteY8" fmla="*/ 3561 h 284744"/>
                <a:gd name="connsiteX9" fmla="*/ 0 w 1442455"/>
                <a:gd name="connsiteY9" fmla="*/ 3561 h 284744"/>
                <a:gd name="connsiteX10" fmla="*/ 0 w 1442455"/>
                <a:gd name="connsiteY10" fmla="*/ 223584 h 284744"/>
                <a:gd name="connsiteX11" fmla="*/ 64722 w 1442455"/>
                <a:gd name="connsiteY11" fmla="*/ 223584 h 284744"/>
                <a:gd name="connsiteX12" fmla="*/ 158552 w 1442455"/>
                <a:gd name="connsiteY12" fmla="*/ 196797 h 284744"/>
                <a:gd name="connsiteX13" fmla="*/ 197881 w 1442455"/>
                <a:gd name="connsiteY13" fmla="*/ 113650 h 284744"/>
                <a:gd name="connsiteX14" fmla="*/ 230706 w 1442455"/>
                <a:gd name="connsiteY14" fmla="*/ 223584 h 284744"/>
                <a:gd name="connsiteX15" fmla="*/ 264925 w 1442455"/>
                <a:gd name="connsiteY15" fmla="*/ 223584 h 284744"/>
                <a:gd name="connsiteX16" fmla="*/ 264925 w 1442455"/>
                <a:gd name="connsiteY16" fmla="*/ 66580 h 284744"/>
                <a:gd name="connsiteX17" fmla="*/ 230706 w 1442455"/>
                <a:gd name="connsiteY17" fmla="*/ 71070 h 284744"/>
                <a:gd name="connsiteX18" fmla="*/ 230706 w 1442455"/>
                <a:gd name="connsiteY18" fmla="*/ 223584 h 284744"/>
                <a:gd name="connsiteX19" fmla="*/ 270344 w 1442455"/>
                <a:gd name="connsiteY19" fmla="*/ 19819 h 284744"/>
                <a:gd name="connsiteX20" fmla="*/ 246499 w 1442455"/>
                <a:gd name="connsiteY20" fmla="*/ 0 h 284744"/>
                <a:gd name="connsiteX21" fmla="*/ 222190 w 1442455"/>
                <a:gd name="connsiteY21" fmla="*/ 19819 h 284744"/>
                <a:gd name="connsiteX22" fmla="*/ 246499 w 1442455"/>
                <a:gd name="connsiteY22" fmla="*/ 39638 h 284744"/>
                <a:gd name="connsiteX23" fmla="*/ 270344 w 1442455"/>
                <a:gd name="connsiteY23" fmla="*/ 19819 h 284744"/>
                <a:gd name="connsiteX24" fmla="*/ 428897 w 1442455"/>
                <a:gd name="connsiteY24" fmla="*/ 179301 h 284744"/>
                <a:gd name="connsiteX25" fmla="*/ 382136 w 1442455"/>
                <a:gd name="connsiteY25" fmla="*/ 132075 h 284744"/>
                <a:gd name="connsiteX26" fmla="*/ 351169 w 1442455"/>
                <a:gd name="connsiteY26" fmla="*/ 118914 h 284744"/>
                <a:gd name="connsiteX27" fmla="*/ 337853 w 1442455"/>
                <a:gd name="connsiteY27" fmla="*/ 101882 h 284744"/>
                <a:gd name="connsiteX28" fmla="*/ 367736 w 1442455"/>
                <a:gd name="connsiteY28" fmla="*/ 83147 h 284744"/>
                <a:gd name="connsiteX29" fmla="*/ 416819 w 1442455"/>
                <a:gd name="connsiteY29" fmla="*/ 96463 h 284744"/>
                <a:gd name="connsiteX30" fmla="*/ 416819 w 1442455"/>
                <a:gd name="connsiteY30" fmla="*/ 72773 h 284744"/>
                <a:gd name="connsiteX31" fmla="*/ 371607 w 1442455"/>
                <a:gd name="connsiteY31" fmla="*/ 66889 h 284744"/>
                <a:gd name="connsiteX32" fmla="*/ 306266 w 1442455"/>
                <a:gd name="connsiteY32" fmla="*/ 110863 h 284744"/>
                <a:gd name="connsiteX33" fmla="*/ 353027 w 1442455"/>
                <a:gd name="connsiteY33" fmla="*/ 153443 h 284744"/>
                <a:gd name="connsiteX34" fmla="*/ 383994 w 1442455"/>
                <a:gd name="connsiteY34" fmla="*/ 167378 h 284744"/>
                <a:gd name="connsiteX35" fmla="*/ 397310 w 1442455"/>
                <a:gd name="connsiteY35" fmla="*/ 185494 h 284744"/>
                <a:gd name="connsiteX36" fmla="*/ 361078 w 1442455"/>
                <a:gd name="connsiteY36" fmla="*/ 211042 h 284744"/>
                <a:gd name="connsiteX37" fmla="*/ 305337 w 1442455"/>
                <a:gd name="connsiteY37" fmla="*/ 208255 h 284744"/>
                <a:gd name="connsiteX38" fmla="*/ 305337 w 1442455"/>
                <a:gd name="connsiteY38" fmla="*/ 221106 h 284744"/>
                <a:gd name="connsiteX39" fmla="*/ 357672 w 1442455"/>
                <a:gd name="connsiteY39" fmla="*/ 227145 h 284744"/>
                <a:gd name="connsiteX40" fmla="*/ 428897 w 1442455"/>
                <a:gd name="connsiteY40" fmla="*/ 179301 h 284744"/>
                <a:gd name="connsiteX41" fmla="*/ 551063 w 1442455"/>
                <a:gd name="connsiteY41" fmla="*/ 227145 h 284744"/>
                <a:gd name="connsiteX42" fmla="*/ 594726 w 1442455"/>
                <a:gd name="connsiteY42" fmla="*/ 221416 h 284744"/>
                <a:gd name="connsiteX43" fmla="*/ 594726 w 1442455"/>
                <a:gd name="connsiteY43" fmla="*/ 208565 h 284744"/>
                <a:gd name="connsiteX44" fmla="*/ 571191 w 1442455"/>
                <a:gd name="connsiteY44" fmla="*/ 210887 h 284744"/>
                <a:gd name="connsiteX45" fmla="*/ 507244 w 1442455"/>
                <a:gd name="connsiteY45" fmla="*/ 185494 h 284744"/>
                <a:gd name="connsiteX46" fmla="*/ 493154 w 1442455"/>
                <a:gd name="connsiteY46" fmla="*/ 131301 h 284744"/>
                <a:gd name="connsiteX47" fmla="*/ 543166 w 1442455"/>
                <a:gd name="connsiteY47" fmla="*/ 82992 h 284744"/>
                <a:gd name="connsiteX48" fmla="*/ 591320 w 1442455"/>
                <a:gd name="connsiteY48" fmla="*/ 96308 h 284744"/>
                <a:gd name="connsiteX49" fmla="*/ 591320 w 1442455"/>
                <a:gd name="connsiteY49" fmla="*/ 72618 h 284744"/>
                <a:gd name="connsiteX50" fmla="*/ 534185 w 1442455"/>
                <a:gd name="connsiteY50" fmla="*/ 66734 h 284744"/>
                <a:gd name="connsiteX51" fmla="*/ 455683 w 1442455"/>
                <a:gd name="connsiteY51" fmla="*/ 142140 h 284744"/>
                <a:gd name="connsiteX52" fmla="*/ 550908 w 1442455"/>
                <a:gd name="connsiteY52" fmla="*/ 226835 h 284744"/>
                <a:gd name="connsiteX53" fmla="*/ 746466 w 1442455"/>
                <a:gd name="connsiteY53" fmla="*/ 147559 h 284744"/>
                <a:gd name="connsiteX54" fmla="*/ 701409 w 1442455"/>
                <a:gd name="connsiteY54" fmla="*/ 210732 h 284744"/>
                <a:gd name="connsiteX55" fmla="*/ 655267 w 1442455"/>
                <a:gd name="connsiteY55" fmla="*/ 147559 h 284744"/>
                <a:gd name="connsiteX56" fmla="*/ 700635 w 1442455"/>
                <a:gd name="connsiteY56" fmla="*/ 82837 h 284744"/>
                <a:gd name="connsiteX57" fmla="*/ 746466 w 1442455"/>
                <a:gd name="connsiteY57" fmla="*/ 147559 h 284744"/>
                <a:gd name="connsiteX58" fmla="*/ 783782 w 1442455"/>
                <a:gd name="connsiteY58" fmla="*/ 147249 h 284744"/>
                <a:gd name="connsiteX59" fmla="*/ 700170 w 1442455"/>
                <a:gd name="connsiteY59" fmla="*/ 66734 h 284744"/>
                <a:gd name="connsiteX60" fmla="*/ 617797 w 1442455"/>
                <a:gd name="connsiteY60" fmla="*/ 147714 h 284744"/>
                <a:gd name="connsiteX61" fmla="*/ 700944 w 1442455"/>
                <a:gd name="connsiteY61" fmla="*/ 226990 h 284744"/>
                <a:gd name="connsiteX62" fmla="*/ 783782 w 1442455"/>
                <a:gd name="connsiteY62" fmla="*/ 147404 h 284744"/>
                <a:gd name="connsiteX63" fmla="*/ 891548 w 1442455"/>
                <a:gd name="connsiteY63" fmla="*/ 226990 h 284744"/>
                <a:gd name="connsiteX64" fmla="*/ 964940 w 1442455"/>
                <a:gd name="connsiteY64" fmla="*/ 70296 h 284744"/>
                <a:gd name="connsiteX65" fmla="*/ 939237 w 1442455"/>
                <a:gd name="connsiteY65" fmla="*/ 70296 h 284744"/>
                <a:gd name="connsiteX66" fmla="*/ 886748 w 1442455"/>
                <a:gd name="connsiteY66" fmla="*/ 185029 h 284744"/>
                <a:gd name="connsiteX67" fmla="*/ 831007 w 1442455"/>
                <a:gd name="connsiteY67" fmla="*/ 70296 h 284744"/>
                <a:gd name="connsiteX68" fmla="*/ 796788 w 1442455"/>
                <a:gd name="connsiteY68" fmla="*/ 74786 h 284744"/>
                <a:gd name="connsiteX69" fmla="*/ 870645 w 1442455"/>
                <a:gd name="connsiteY69" fmla="*/ 226990 h 284744"/>
                <a:gd name="connsiteX70" fmla="*/ 891548 w 1442455"/>
                <a:gd name="connsiteY70" fmla="*/ 226990 h 284744"/>
                <a:gd name="connsiteX71" fmla="*/ 1009997 w 1442455"/>
                <a:gd name="connsiteY71" fmla="*/ 120308 h 284744"/>
                <a:gd name="connsiteX72" fmla="*/ 1050100 w 1442455"/>
                <a:gd name="connsiteY72" fmla="*/ 82992 h 284744"/>
                <a:gd name="connsiteX73" fmla="*/ 1084319 w 1442455"/>
                <a:gd name="connsiteY73" fmla="*/ 120308 h 284744"/>
                <a:gd name="connsiteX74" fmla="*/ 1009997 w 1442455"/>
                <a:gd name="connsiteY74" fmla="*/ 120308 h 284744"/>
                <a:gd name="connsiteX75" fmla="*/ 1009378 w 1442455"/>
                <a:gd name="connsiteY75" fmla="*/ 134863 h 284744"/>
                <a:gd name="connsiteX76" fmla="*/ 1122564 w 1442455"/>
                <a:gd name="connsiteY76" fmla="*/ 134863 h 284744"/>
                <a:gd name="connsiteX77" fmla="*/ 1122564 w 1442455"/>
                <a:gd name="connsiteY77" fmla="*/ 128205 h 284744"/>
                <a:gd name="connsiteX78" fmla="*/ 1055210 w 1442455"/>
                <a:gd name="connsiteY78" fmla="*/ 66734 h 284744"/>
                <a:gd name="connsiteX79" fmla="*/ 975159 w 1442455"/>
                <a:gd name="connsiteY79" fmla="*/ 142140 h 284744"/>
                <a:gd name="connsiteX80" fmla="*/ 1067597 w 1442455"/>
                <a:gd name="connsiteY80" fmla="*/ 226835 h 284744"/>
                <a:gd name="connsiteX81" fmla="*/ 1117918 w 1442455"/>
                <a:gd name="connsiteY81" fmla="*/ 220487 h 284744"/>
                <a:gd name="connsiteX82" fmla="*/ 1117918 w 1442455"/>
                <a:gd name="connsiteY82" fmla="*/ 206242 h 284744"/>
                <a:gd name="connsiteX83" fmla="*/ 1088190 w 1442455"/>
                <a:gd name="connsiteY83" fmla="*/ 210732 h 284744"/>
                <a:gd name="connsiteX84" fmla="*/ 1025481 w 1442455"/>
                <a:gd name="connsiteY84" fmla="*/ 187197 h 284744"/>
                <a:gd name="connsiteX85" fmla="*/ 1009378 w 1442455"/>
                <a:gd name="connsiteY85" fmla="*/ 134863 h 284744"/>
                <a:gd name="connsiteX86" fmla="*/ 1268574 w 1442455"/>
                <a:gd name="connsiteY86" fmla="*/ 97082 h 284744"/>
                <a:gd name="connsiteX87" fmla="*/ 1265323 w 1442455"/>
                <a:gd name="connsiteY87" fmla="*/ 72773 h 284744"/>
                <a:gd name="connsiteX88" fmla="*/ 1223207 w 1442455"/>
                <a:gd name="connsiteY88" fmla="*/ 69057 h 284744"/>
                <a:gd name="connsiteX89" fmla="*/ 1189143 w 1442455"/>
                <a:gd name="connsiteY89" fmla="*/ 82063 h 284744"/>
                <a:gd name="connsiteX90" fmla="*/ 1189143 w 1442455"/>
                <a:gd name="connsiteY90" fmla="*/ 67199 h 284744"/>
                <a:gd name="connsiteX91" fmla="*/ 1154924 w 1442455"/>
                <a:gd name="connsiteY91" fmla="*/ 71689 h 284744"/>
                <a:gd name="connsiteX92" fmla="*/ 1154924 w 1442455"/>
                <a:gd name="connsiteY92" fmla="*/ 224203 h 284744"/>
                <a:gd name="connsiteX93" fmla="*/ 1189143 w 1442455"/>
                <a:gd name="connsiteY93" fmla="*/ 224203 h 284744"/>
                <a:gd name="connsiteX94" fmla="*/ 1189143 w 1442455"/>
                <a:gd name="connsiteY94" fmla="*/ 100953 h 284744"/>
                <a:gd name="connsiteX95" fmla="*/ 1222123 w 1442455"/>
                <a:gd name="connsiteY95" fmla="*/ 88257 h 284744"/>
                <a:gd name="connsiteX96" fmla="*/ 1268574 w 1442455"/>
                <a:gd name="connsiteY96" fmla="*/ 97082 h 284744"/>
                <a:gd name="connsiteX97" fmla="*/ 1442301 w 1442455"/>
                <a:gd name="connsiteY97" fmla="*/ 66580 h 284744"/>
                <a:gd name="connsiteX98" fmla="*/ 1417062 w 1442455"/>
                <a:gd name="connsiteY98" fmla="*/ 66580 h 284744"/>
                <a:gd name="connsiteX99" fmla="*/ 1365966 w 1442455"/>
                <a:gd name="connsiteY99" fmla="*/ 179301 h 284744"/>
                <a:gd name="connsiteX100" fmla="*/ 1321064 w 1442455"/>
                <a:gd name="connsiteY100" fmla="*/ 66425 h 284744"/>
                <a:gd name="connsiteX101" fmla="*/ 1288084 w 1442455"/>
                <a:gd name="connsiteY101" fmla="*/ 70760 h 284744"/>
                <a:gd name="connsiteX102" fmla="*/ 1342431 w 1442455"/>
                <a:gd name="connsiteY102" fmla="*/ 205158 h 284744"/>
                <a:gd name="connsiteX103" fmla="*/ 1346921 w 1442455"/>
                <a:gd name="connsiteY103" fmla="*/ 223429 h 284744"/>
                <a:gd name="connsiteX104" fmla="*/ 1292574 w 1442455"/>
                <a:gd name="connsiteY104" fmla="*/ 261209 h 284744"/>
                <a:gd name="connsiteX105" fmla="*/ 1292574 w 1442455"/>
                <a:gd name="connsiteY105" fmla="*/ 284744 h 284744"/>
                <a:gd name="connsiteX106" fmla="*/ 1298303 w 1442455"/>
                <a:gd name="connsiteY106" fmla="*/ 284744 h 284744"/>
                <a:gd name="connsiteX107" fmla="*/ 1370147 w 1442455"/>
                <a:gd name="connsiteY107" fmla="*/ 225751 h 284744"/>
                <a:gd name="connsiteX108" fmla="*/ 1442455 w 1442455"/>
                <a:gd name="connsiteY108" fmla="*/ 66425 h 28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442455" h="284744">
                  <a:moveTo>
                    <a:pt x="155920" y="113650"/>
                  </a:moveTo>
                  <a:cubicBezTo>
                    <a:pt x="155920" y="149107"/>
                    <a:pt x="138269" y="182397"/>
                    <a:pt x="102966" y="198191"/>
                  </a:cubicBezTo>
                  <a:cubicBezTo>
                    <a:pt x="86863" y="205313"/>
                    <a:pt x="63328" y="207326"/>
                    <a:pt x="38399" y="207326"/>
                  </a:cubicBezTo>
                  <a:lnTo>
                    <a:pt x="38399" y="20129"/>
                  </a:lnTo>
                  <a:cubicBezTo>
                    <a:pt x="63328" y="20129"/>
                    <a:pt x="86863" y="21987"/>
                    <a:pt x="102966" y="29109"/>
                  </a:cubicBezTo>
                  <a:cubicBezTo>
                    <a:pt x="138269" y="44903"/>
                    <a:pt x="155920" y="78192"/>
                    <a:pt x="155920" y="113650"/>
                  </a:cubicBezTo>
                  <a:moveTo>
                    <a:pt x="198036" y="113495"/>
                  </a:moveTo>
                  <a:cubicBezTo>
                    <a:pt x="198036" y="82063"/>
                    <a:pt x="183791" y="50632"/>
                    <a:pt x="158088" y="30658"/>
                  </a:cubicBezTo>
                  <a:cubicBezTo>
                    <a:pt x="134243" y="12077"/>
                    <a:pt x="100179" y="3561"/>
                    <a:pt x="64722" y="3561"/>
                  </a:cubicBezTo>
                  <a:lnTo>
                    <a:pt x="0" y="3561"/>
                  </a:lnTo>
                  <a:lnTo>
                    <a:pt x="0" y="223584"/>
                  </a:lnTo>
                  <a:lnTo>
                    <a:pt x="64722" y="223584"/>
                  </a:lnTo>
                  <a:cubicBezTo>
                    <a:pt x="100024" y="223584"/>
                    <a:pt x="134708" y="215223"/>
                    <a:pt x="158552" y="196797"/>
                  </a:cubicBezTo>
                  <a:cubicBezTo>
                    <a:pt x="184410" y="176668"/>
                    <a:pt x="197881" y="145237"/>
                    <a:pt x="197881" y="113650"/>
                  </a:cubicBezTo>
                  <a:moveTo>
                    <a:pt x="230706" y="223584"/>
                  </a:moveTo>
                  <a:lnTo>
                    <a:pt x="264925" y="223584"/>
                  </a:lnTo>
                  <a:lnTo>
                    <a:pt x="264925" y="66580"/>
                  </a:lnTo>
                  <a:lnTo>
                    <a:pt x="230706" y="71070"/>
                  </a:lnTo>
                  <a:lnTo>
                    <a:pt x="230706" y="223584"/>
                  </a:lnTo>
                  <a:close/>
                  <a:moveTo>
                    <a:pt x="270344" y="19819"/>
                  </a:moveTo>
                  <a:cubicBezTo>
                    <a:pt x="270344" y="8826"/>
                    <a:pt x="259351" y="0"/>
                    <a:pt x="246499" y="0"/>
                  </a:cubicBezTo>
                  <a:cubicBezTo>
                    <a:pt x="232874" y="0"/>
                    <a:pt x="222190" y="8826"/>
                    <a:pt x="222190" y="19819"/>
                  </a:cubicBezTo>
                  <a:cubicBezTo>
                    <a:pt x="222190" y="30812"/>
                    <a:pt x="232874" y="39638"/>
                    <a:pt x="246499" y="39638"/>
                  </a:cubicBezTo>
                  <a:cubicBezTo>
                    <a:pt x="259196" y="39638"/>
                    <a:pt x="270344" y="31432"/>
                    <a:pt x="270344" y="19819"/>
                  </a:cubicBezTo>
                  <a:moveTo>
                    <a:pt x="428897" y="179301"/>
                  </a:moveTo>
                  <a:cubicBezTo>
                    <a:pt x="428897" y="152824"/>
                    <a:pt x="404897" y="141056"/>
                    <a:pt x="382136" y="132075"/>
                  </a:cubicBezTo>
                  <a:cubicBezTo>
                    <a:pt x="376407" y="129753"/>
                    <a:pt x="362782" y="125263"/>
                    <a:pt x="351169" y="118914"/>
                  </a:cubicBezTo>
                  <a:cubicBezTo>
                    <a:pt x="342808" y="114424"/>
                    <a:pt x="337853" y="109005"/>
                    <a:pt x="337853" y="101882"/>
                  </a:cubicBezTo>
                  <a:cubicBezTo>
                    <a:pt x="337853" y="88102"/>
                    <a:pt x="351478" y="83147"/>
                    <a:pt x="367736" y="83147"/>
                  </a:cubicBezTo>
                  <a:cubicBezTo>
                    <a:pt x="390342" y="83147"/>
                    <a:pt x="416819" y="96463"/>
                    <a:pt x="416819" y="96463"/>
                  </a:cubicBezTo>
                  <a:lnTo>
                    <a:pt x="416819" y="72773"/>
                  </a:lnTo>
                  <a:cubicBezTo>
                    <a:pt x="416819" y="72773"/>
                    <a:pt x="392200" y="66889"/>
                    <a:pt x="371607" y="66889"/>
                  </a:cubicBezTo>
                  <a:cubicBezTo>
                    <a:pt x="325311" y="66889"/>
                    <a:pt x="306266" y="84850"/>
                    <a:pt x="306266" y="110863"/>
                  </a:cubicBezTo>
                  <a:cubicBezTo>
                    <a:pt x="306266" y="133314"/>
                    <a:pt x="330576" y="144308"/>
                    <a:pt x="353027" y="153443"/>
                  </a:cubicBezTo>
                  <a:cubicBezTo>
                    <a:pt x="358756" y="155765"/>
                    <a:pt x="372536" y="160875"/>
                    <a:pt x="383994" y="167378"/>
                  </a:cubicBezTo>
                  <a:cubicBezTo>
                    <a:pt x="392355" y="172178"/>
                    <a:pt x="397310" y="178062"/>
                    <a:pt x="397310" y="185494"/>
                  </a:cubicBezTo>
                  <a:cubicBezTo>
                    <a:pt x="397310" y="207171"/>
                    <a:pt x="374394" y="209958"/>
                    <a:pt x="361078" y="211042"/>
                  </a:cubicBezTo>
                  <a:cubicBezTo>
                    <a:pt x="338937" y="212745"/>
                    <a:pt x="305337" y="208255"/>
                    <a:pt x="305337" y="208255"/>
                  </a:cubicBezTo>
                  <a:lnTo>
                    <a:pt x="305337" y="221106"/>
                  </a:lnTo>
                  <a:cubicBezTo>
                    <a:pt x="305337" y="221106"/>
                    <a:pt x="325311" y="227145"/>
                    <a:pt x="357672" y="227145"/>
                  </a:cubicBezTo>
                  <a:cubicBezTo>
                    <a:pt x="397775" y="227145"/>
                    <a:pt x="428897" y="213055"/>
                    <a:pt x="428897" y="179301"/>
                  </a:cubicBezTo>
                  <a:moveTo>
                    <a:pt x="551063" y="227145"/>
                  </a:moveTo>
                  <a:cubicBezTo>
                    <a:pt x="576920" y="227145"/>
                    <a:pt x="594726" y="221416"/>
                    <a:pt x="594726" y="221416"/>
                  </a:cubicBezTo>
                  <a:lnTo>
                    <a:pt x="594726" y="208565"/>
                  </a:lnTo>
                  <a:cubicBezTo>
                    <a:pt x="594726" y="208565"/>
                    <a:pt x="581565" y="210887"/>
                    <a:pt x="571191" y="210887"/>
                  </a:cubicBezTo>
                  <a:cubicBezTo>
                    <a:pt x="546108" y="210887"/>
                    <a:pt x="519940" y="200049"/>
                    <a:pt x="507244" y="185494"/>
                  </a:cubicBezTo>
                  <a:cubicBezTo>
                    <a:pt x="494083" y="170475"/>
                    <a:pt x="493154" y="151120"/>
                    <a:pt x="493154" y="131301"/>
                  </a:cubicBezTo>
                  <a:cubicBezTo>
                    <a:pt x="493154" y="113960"/>
                    <a:pt x="501670" y="82992"/>
                    <a:pt x="543166" y="82992"/>
                  </a:cubicBezTo>
                  <a:cubicBezTo>
                    <a:pt x="565462" y="82992"/>
                    <a:pt x="591320" y="96308"/>
                    <a:pt x="591320" y="96308"/>
                  </a:cubicBezTo>
                  <a:lnTo>
                    <a:pt x="591320" y="72618"/>
                  </a:lnTo>
                  <a:cubicBezTo>
                    <a:pt x="591320" y="72618"/>
                    <a:pt x="568869" y="66734"/>
                    <a:pt x="534185" y="66734"/>
                  </a:cubicBezTo>
                  <a:cubicBezTo>
                    <a:pt x="476586" y="66734"/>
                    <a:pt x="455683" y="101263"/>
                    <a:pt x="455683" y="142140"/>
                  </a:cubicBezTo>
                  <a:cubicBezTo>
                    <a:pt x="455683" y="191687"/>
                    <a:pt x="481541" y="226835"/>
                    <a:pt x="550908" y="226835"/>
                  </a:cubicBezTo>
                  <a:moveTo>
                    <a:pt x="746466" y="147559"/>
                  </a:moveTo>
                  <a:cubicBezTo>
                    <a:pt x="746466" y="172643"/>
                    <a:pt x="743060" y="210732"/>
                    <a:pt x="701409" y="210732"/>
                  </a:cubicBezTo>
                  <a:cubicBezTo>
                    <a:pt x="662390" y="210732"/>
                    <a:pt x="655267" y="172178"/>
                    <a:pt x="655267" y="147559"/>
                  </a:cubicBezTo>
                  <a:cubicBezTo>
                    <a:pt x="655267" y="120463"/>
                    <a:pt x="657590" y="82837"/>
                    <a:pt x="700635" y="82837"/>
                  </a:cubicBezTo>
                  <a:cubicBezTo>
                    <a:pt x="739963" y="82837"/>
                    <a:pt x="746466" y="120618"/>
                    <a:pt x="746466" y="147559"/>
                  </a:cubicBezTo>
                  <a:moveTo>
                    <a:pt x="783782" y="147249"/>
                  </a:moveTo>
                  <a:cubicBezTo>
                    <a:pt x="783782" y="98321"/>
                    <a:pt x="752505" y="66734"/>
                    <a:pt x="700170" y="66734"/>
                  </a:cubicBezTo>
                  <a:cubicBezTo>
                    <a:pt x="641952" y="66734"/>
                    <a:pt x="617797" y="99869"/>
                    <a:pt x="617797" y="147714"/>
                  </a:cubicBezTo>
                  <a:cubicBezTo>
                    <a:pt x="617797" y="195558"/>
                    <a:pt x="647526" y="226990"/>
                    <a:pt x="700944" y="226990"/>
                  </a:cubicBezTo>
                  <a:cubicBezTo>
                    <a:pt x="754363" y="226990"/>
                    <a:pt x="783782" y="196642"/>
                    <a:pt x="783782" y="147404"/>
                  </a:cubicBezTo>
                  <a:moveTo>
                    <a:pt x="891548" y="226990"/>
                  </a:moveTo>
                  <a:lnTo>
                    <a:pt x="964940" y="70296"/>
                  </a:lnTo>
                  <a:lnTo>
                    <a:pt x="939237" y="70296"/>
                  </a:lnTo>
                  <a:lnTo>
                    <a:pt x="886748" y="185029"/>
                  </a:lnTo>
                  <a:lnTo>
                    <a:pt x="831007" y="70296"/>
                  </a:lnTo>
                  <a:lnTo>
                    <a:pt x="796788" y="74786"/>
                  </a:lnTo>
                  <a:lnTo>
                    <a:pt x="870645" y="226990"/>
                  </a:lnTo>
                  <a:lnTo>
                    <a:pt x="891548" y="226990"/>
                  </a:lnTo>
                  <a:close/>
                  <a:moveTo>
                    <a:pt x="1009997" y="120308"/>
                  </a:moveTo>
                  <a:cubicBezTo>
                    <a:pt x="1011701" y="108076"/>
                    <a:pt x="1018978" y="82992"/>
                    <a:pt x="1050100" y="82992"/>
                  </a:cubicBezTo>
                  <a:cubicBezTo>
                    <a:pt x="1071468" y="82992"/>
                    <a:pt x="1084319" y="101108"/>
                    <a:pt x="1084319" y="120308"/>
                  </a:cubicBezTo>
                  <a:lnTo>
                    <a:pt x="1009997" y="120308"/>
                  </a:lnTo>
                  <a:close/>
                  <a:moveTo>
                    <a:pt x="1009378" y="134863"/>
                  </a:moveTo>
                  <a:lnTo>
                    <a:pt x="1122564" y="134863"/>
                  </a:lnTo>
                  <a:lnTo>
                    <a:pt x="1122564" y="128205"/>
                  </a:lnTo>
                  <a:cubicBezTo>
                    <a:pt x="1122564" y="89031"/>
                    <a:pt x="1092990" y="66734"/>
                    <a:pt x="1055210" y="66734"/>
                  </a:cubicBezTo>
                  <a:cubicBezTo>
                    <a:pt x="996991" y="66734"/>
                    <a:pt x="975159" y="95224"/>
                    <a:pt x="975159" y="142140"/>
                  </a:cubicBezTo>
                  <a:cubicBezTo>
                    <a:pt x="975159" y="196642"/>
                    <a:pt x="1009223" y="226835"/>
                    <a:pt x="1067597" y="226835"/>
                  </a:cubicBezTo>
                  <a:cubicBezTo>
                    <a:pt x="1099338" y="226835"/>
                    <a:pt x="1117918" y="220487"/>
                    <a:pt x="1117918" y="220487"/>
                  </a:cubicBezTo>
                  <a:lnTo>
                    <a:pt x="1117918" y="206242"/>
                  </a:lnTo>
                  <a:cubicBezTo>
                    <a:pt x="1117918" y="206242"/>
                    <a:pt x="1100886" y="210732"/>
                    <a:pt x="1088190" y="210732"/>
                  </a:cubicBezTo>
                  <a:cubicBezTo>
                    <a:pt x="1062332" y="210732"/>
                    <a:pt x="1038487" y="201442"/>
                    <a:pt x="1025481" y="187197"/>
                  </a:cubicBezTo>
                  <a:cubicBezTo>
                    <a:pt x="1011856" y="172333"/>
                    <a:pt x="1009378" y="150965"/>
                    <a:pt x="1009378" y="134863"/>
                  </a:cubicBezTo>
                  <a:moveTo>
                    <a:pt x="1268574" y="97082"/>
                  </a:moveTo>
                  <a:lnTo>
                    <a:pt x="1265323" y="72773"/>
                  </a:lnTo>
                  <a:cubicBezTo>
                    <a:pt x="1261916" y="71999"/>
                    <a:pt x="1242562" y="67664"/>
                    <a:pt x="1223207" y="69057"/>
                  </a:cubicBezTo>
                  <a:cubicBezTo>
                    <a:pt x="1207259" y="70141"/>
                    <a:pt x="1195801" y="77728"/>
                    <a:pt x="1189143" y="82063"/>
                  </a:cubicBezTo>
                  <a:lnTo>
                    <a:pt x="1189143" y="67199"/>
                  </a:lnTo>
                  <a:lnTo>
                    <a:pt x="1154924" y="71689"/>
                  </a:lnTo>
                  <a:lnTo>
                    <a:pt x="1154924" y="224203"/>
                  </a:lnTo>
                  <a:lnTo>
                    <a:pt x="1189143" y="224203"/>
                  </a:lnTo>
                  <a:lnTo>
                    <a:pt x="1189143" y="100953"/>
                  </a:lnTo>
                  <a:cubicBezTo>
                    <a:pt x="1197504" y="94450"/>
                    <a:pt x="1207104" y="89031"/>
                    <a:pt x="1222123" y="88257"/>
                  </a:cubicBezTo>
                  <a:cubicBezTo>
                    <a:pt x="1247362" y="86863"/>
                    <a:pt x="1268574" y="97082"/>
                    <a:pt x="1268574" y="97082"/>
                  </a:cubicBezTo>
                  <a:moveTo>
                    <a:pt x="1442301" y="66580"/>
                  </a:moveTo>
                  <a:lnTo>
                    <a:pt x="1417062" y="66580"/>
                  </a:lnTo>
                  <a:lnTo>
                    <a:pt x="1365966" y="179301"/>
                  </a:lnTo>
                  <a:lnTo>
                    <a:pt x="1321064" y="66425"/>
                  </a:lnTo>
                  <a:lnTo>
                    <a:pt x="1288084" y="70760"/>
                  </a:lnTo>
                  <a:lnTo>
                    <a:pt x="1342431" y="205158"/>
                  </a:lnTo>
                  <a:cubicBezTo>
                    <a:pt x="1342431" y="205158"/>
                    <a:pt x="1346921" y="214758"/>
                    <a:pt x="1346921" y="223429"/>
                  </a:cubicBezTo>
                  <a:cubicBezTo>
                    <a:pt x="1346921" y="235042"/>
                    <a:pt x="1331128" y="263686"/>
                    <a:pt x="1292574" y="261209"/>
                  </a:cubicBezTo>
                  <a:lnTo>
                    <a:pt x="1292574" y="284744"/>
                  </a:lnTo>
                  <a:lnTo>
                    <a:pt x="1298303" y="284744"/>
                  </a:lnTo>
                  <a:cubicBezTo>
                    <a:pt x="1336857" y="284744"/>
                    <a:pt x="1358070" y="251145"/>
                    <a:pt x="1370147" y="225751"/>
                  </a:cubicBezTo>
                  <a:lnTo>
                    <a:pt x="1442455" y="66425"/>
                  </a:lnTo>
                  <a:close/>
                </a:path>
              </a:pathLst>
            </a:custGeom>
            <a:grpFill/>
            <a:ln w="15410" cap="flat">
              <a:noFill/>
              <a:prstDash val="solid"/>
              <a:miter/>
            </a:ln>
          </p:spPr>
          <p:txBody>
            <a:bodyPr rtlCol="0" anchor="ctr"/>
            <a:lstStyle/>
            <a:p>
              <a:endParaRPr lang="en-ZA"/>
            </a:p>
          </p:txBody>
        </p:sp>
      </p:grpSp>
    </p:spTree>
    <p:extLst>
      <p:ext uri="{BB962C8B-B14F-4D97-AF65-F5344CB8AC3E}">
        <p14:creationId xmlns:p14="http://schemas.microsoft.com/office/powerpoint/2010/main" val="11184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a:xfrm>
            <a:off x="388936" y="388938"/>
            <a:ext cx="11417302" cy="342584"/>
          </a:xfrm>
        </p:spPr>
        <p:txBody>
          <a:bodyPr/>
          <a:lstStyle>
            <a:lvl1pPr>
              <a:defRPr/>
            </a:lvl1pPr>
          </a:lstStyle>
          <a:p>
            <a:r>
              <a:rPr lang="en-US" dirty="0"/>
              <a:t>ADD TITLE</a:t>
            </a:r>
          </a:p>
        </p:txBody>
      </p:sp>
    </p:spTree>
    <p:extLst>
      <p:ext uri="{BB962C8B-B14F-4D97-AF65-F5344CB8AC3E}">
        <p14:creationId xmlns:p14="http://schemas.microsoft.com/office/powerpoint/2010/main" val="939810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104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531BF3-3250-B044-B686-AD800F693A31}"/>
              </a:ext>
            </a:extLst>
          </p:cNvPr>
          <p:cNvSpPr>
            <a:spLocks noGrp="1"/>
          </p:cNvSpPr>
          <p:nvPr>
            <p:ph type="ctrTitle" hasCustomPrompt="1"/>
          </p:nvPr>
        </p:nvSpPr>
        <p:spPr>
          <a:xfrm>
            <a:off x="825844" y="5268640"/>
            <a:ext cx="9867037" cy="561314"/>
          </a:xfrm>
        </p:spPr>
        <p:txBody>
          <a:bodyPr anchor="ctr"/>
          <a:lstStyle>
            <a:lvl1pPr algn="l">
              <a:defRPr sz="3600" b="1">
                <a:gradFill flip="none" rotWithShape="1">
                  <a:gsLst>
                    <a:gs pos="0">
                      <a:schemeClr val="accent1"/>
                    </a:gs>
                    <a:gs pos="100000">
                      <a:schemeClr val="accent2"/>
                    </a:gs>
                  </a:gsLst>
                  <a:lin ang="0" scaled="1"/>
                  <a:tileRect/>
                </a:gradFill>
              </a:defRPr>
            </a:lvl1pPr>
          </a:lstStyle>
          <a:p>
            <a:r>
              <a:rPr lang="en-US" dirty="0"/>
              <a:t>PRESENTATION TITLE</a:t>
            </a:r>
            <a:endParaRPr lang="en-ZA" dirty="0"/>
          </a:p>
        </p:txBody>
      </p:sp>
      <p:sp>
        <p:nvSpPr>
          <p:cNvPr id="6" name="Subtitle 2">
            <a:extLst>
              <a:ext uri="{FF2B5EF4-FFF2-40B4-BE49-F238E27FC236}">
                <a16:creationId xmlns:a16="http://schemas.microsoft.com/office/drawing/2014/main" id="{C1B5C61C-80CB-F44F-BD50-0C1EFADB7A3A}"/>
              </a:ext>
            </a:extLst>
          </p:cNvPr>
          <p:cNvSpPr>
            <a:spLocks noGrp="1"/>
          </p:cNvSpPr>
          <p:nvPr>
            <p:ph type="subTitle" idx="1" hasCustomPrompt="1"/>
          </p:nvPr>
        </p:nvSpPr>
        <p:spPr>
          <a:xfrm>
            <a:off x="825844" y="5993491"/>
            <a:ext cx="9867037" cy="345515"/>
          </a:xfrm>
        </p:spPr>
        <p:txBody>
          <a:bodyPr/>
          <a:lstStyle>
            <a:lvl1pPr marL="0" indent="0" algn="l">
              <a:buNone/>
              <a:defRPr sz="1600" cap="none" spc="1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Subtitle</a:t>
            </a:r>
            <a:endParaRPr lang="en-ZA" dirty="0"/>
          </a:p>
        </p:txBody>
      </p:sp>
      <p:grpSp>
        <p:nvGrpSpPr>
          <p:cNvPr id="18" name="Group 17">
            <a:extLst>
              <a:ext uri="{FF2B5EF4-FFF2-40B4-BE49-F238E27FC236}">
                <a16:creationId xmlns:a16="http://schemas.microsoft.com/office/drawing/2014/main" id="{91747F25-FFE5-8FE4-E632-549A99A70123}"/>
              </a:ext>
            </a:extLst>
          </p:cNvPr>
          <p:cNvGrpSpPr/>
          <p:nvPr userDrawn="1"/>
        </p:nvGrpSpPr>
        <p:grpSpPr>
          <a:xfrm>
            <a:off x="9905393" y="388985"/>
            <a:ext cx="1908202" cy="390497"/>
            <a:chOff x="9905393" y="388985"/>
            <a:chExt cx="1908202" cy="390497"/>
          </a:xfrm>
          <a:solidFill>
            <a:schemeClr val="tx1"/>
          </a:solidFill>
        </p:grpSpPr>
        <p:sp>
          <p:nvSpPr>
            <p:cNvPr id="16" name="Freeform: Shape 15">
              <a:extLst>
                <a:ext uri="{FF2B5EF4-FFF2-40B4-BE49-F238E27FC236}">
                  <a16:creationId xmlns:a16="http://schemas.microsoft.com/office/drawing/2014/main" id="{E10C9ABC-40B1-4B21-E3E9-0604D76986F8}"/>
                </a:ext>
              </a:extLst>
            </p:cNvPr>
            <p:cNvSpPr/>
            <p:nvPr/>
          </p:nvSpPr>
          <p:spPr>
            <a:xfrm>
              <a:off x="9905393" y="388985"/>
              <a:ext cx="388639" cy="390497"/>
            </a:xfrm>
            <a:custGeom>
              <a:avLst/>
              <a:gdLst>
                <a:gd name="connsiteX0" fmla="*/ 13161 w 388639"/>
                <a:gd name="connsiteY0" fmla="*/ 195249 h 390497"/>
                <a:gd name="connsiteX1" fmla="*/ 194165 w 388639"/>
                <a:gd name="connsiteY1" fmla="*/ 377336 h 390497"/>
                <a:gd name="connsiteX2" fmla="*/ 375168 w 388639"/>
                <a:gd name="connsiteY2" fmla="*/ 195249 h 390497"/>
                <a:gd name="connsiteX3" fmla="*/ 194320 w 388639"/>
                <a:gd name="connsiteY3" fmla="*/ 13316 h 390497"/>
                <a:gd name="connsiteX4" fmla="*/ 13161 w 388639"/>
                <a:gd name="connsiteY4" fmla="*/ 195249 h 390497"/>
                <a:gd name="connsiteX5" fmla="*/ 0 w 388639"/>
                <a:gd name="connsiteY5" fmla="*/ 195249 h 390497"/>
                <a:gd name="connsiteX6" fmla="*/ 194320 w 388639"/>
                <a:gd name="connsiteY6" fmla="*/ 0 h 390497"/>
                <a:gd name="connsiteX7" fmla="*/ 388639 w 388639"/>
                <a:gd name="connsiteY7" fmla="*/ 195249 h 390497"/>
                <a:gd name="connsiteX8" fmla="*/ 194320 w 388639"/>
                <a:gd name="connsiteY8" fmla="*/ 390497 h 390497"/>
                <a:gd name="connsiteX9" fmla="*/ 0 w 388639"/>
                <a:gd name="connsiteY9" fmla="*/ 195249 h 390497"/>
                <a:gd name="connsiteX10" fmla="*/ 23380 w 388639"/>
                <a:gd name="connsiteY10" fmla="*/ 195249 h 390497"/>
                <a:gd name="connsiteX11" fmla="*/ 194165 w 388639"/>
                <a:gd name="connsiteY11" fmla="*/ 23225 h 390497"/>
                <a:gd name="connsiteX12" fmla="*/ 365104 w 388639"/>
                <a:gd name="connsiteY12" fmla="*/ 195249 h 390497"/>
                <a:gd name="connsiteX13" fmla="*/ 194165 w 388639"/>
                <a:gd name="connsiteY13" fmla="*/ 366962 h 390497"/>
                <a:gd name="connsiteX14" fmla="*/ 23380 w 388639"/>
                <a:gd name="connsiteY14" fmla="*/ 195249 h 390497"/>
                <a:gd name="connsiteX15" fmla="*/ 77263 w 388639"/>
                <a:gd name="connsiteY15" fmla="*/ 167378 h 390497"/>
                <a:gd name="connsiteX16" fmla="*/ 56051 w 388639"/>
                <a:gd name="connsiteY16" fmla="*/ 195558 h 390497"/>
                <a:gd name="connsiteX17" fmla="*/ 195094 w 388639"/>
                <a:gd name="connsiteY17" fmla="*/ 333363 h 390497"/>
                <a:gd name="connsiteX18" fmla="*/ 333518 w 388639"/>
                <a:gd name="connsiteY18" fmla="*/ 195404 h 390497"/>
                <a:gd name="connsiteX19" fmla="*/ 312924 w 388639"/>
                <a:gd name="connsiteY19" fmla="*/ 167533 h 390497"/>
                <a:gd name="connsiteX20" fmla="*/ 195403 w 388639"/>
                <a:gd name="connsiteY20" fmla="*/ 289080 h 390497"/>
                <a:gd name="connsiteX21" fmla="*/ 77263 w 388639"/>
                <a:gd name="connsiteY21" fmla="*/ 167378 h 390497"/>
                <a:gd name="connsiteX22" fmla="*/ 160720 w 388639"/>
                <a:gd name="connsiteY22" fmla="*/ 82683 h 390497"/>
                <a:gd name="connsiteX23" fmla="*/ 195249 w 388639"/>
                <a:gd name="connsiteY23" fmla="*/ 112721 h 390497"/>
                <a:gd name="connsiteX24" fmla="*/ 229622 w 388639"/>
                <a:gd name="connsiteY24" fmla="*/ 82837 h 390497"/>
                <a:gd name="connsiteX25" fmla="*/ 195094 w 388639"/>
                <a:gd name="connsiteY25" fmla="*/ 56051 h 390497"/>
                <a:gd name="connsiteX26" fmla="*/ 160565 w 388639"/>
                <a:gd name="connsiteY26" fmla="*/ 82683 h 390497"/>
                <a:gd name="connsiteX27" fmla="*/ 131146 w 388639"/>
                <a:gd name="connsiteY27" fmla="*/ 109005 h 390497"/>
                <a:gd name="connsiteX28" fmla="*/ 102657 w 388639"/>
                <a:gd name="connsiteY28" fmla="*/ 138269 h 390497"/>
                <a:gd name="connsiteX29" fmla="*/ 195094 w 388639"/>
                <a:gd name="connsiteY29" fmla="*/ 233338 h 390497"/>
                <a:gd name="connsiteX30" fmla="*/ 287376 w 388639"/>
                <a:gd name="connsiteY30" fmla="*/ 138269 h 390497"/>
                <a:gd name="connsiteX31" fmla="*/ 259041 w 388639"/>
                <a:gd name="connsiteY31" fmla="*/ 109160 h 390497"/>
                <a:gd name="connsiteX32" fmla="*/ 195249 w 388639"/>
                <a:gd name="connsiteY32" fmla="*/ 170939 h 390497"/>
                <a:gd name="connsiteX33" fmla="*/ 131146 w 388639"/>
                <a:gd name="connsiteY33" fmla="*/ 108850 h 390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8639" h="390497">
                  <a:moveTo>
                    <a:pt x="13161" y="195249"/>
                  </a:moveTo>
                  <a:cubicBezTo>
                    <a:pt x="13161" y="295738"/>
                    <a:pt x="94295" y="377336"/>
                    <a:pt x="194165" y="377336"/>
                  </a:cubicBezTo>
                  <a:cubicBezTo>
                    <a:pt x="294034" y="377336"/>
                    <a:pt x="375168" y="295892"/>
                    <a:pt x="375168" y="195249"/>
                  </a:cubicBezTo>
                  <a:cubicBezTo>
                    <a:pt x="375168" y="94605"/>
                    <a:pt x="294344" y="13316"/>
                    <a:pt x="194320" y="13316"/>
                  </a:cubicBezTo>
                  <a:cubicBezTo>
                    <a:pt x="94295" y="13316"/>
                    <a:pt x="13161" y="94760"/>
                    <a:pt x="13161" y="195249"/>
                  </a:cubicBezTo>
                  <a:moveTo>
                    <a:pt x="0" y="195249"/>
                  </a:moveTo>
                  <a:cubicBezTo>
                    <a:pt x="0" y="87483"/>
                    <a:pt x="87018" y="0"/>
                    <a:pt x="194320" y="0"/>
                  </a:cubicBezTo>
                  <a:cubicBezTo>
                    <a:pt x="301621" y="0"/>
                    <a:pt x="388639" y="87483"/>
                    <a:pt x="388639" y="195249"/>
                  </a:cubicBezTo>
                  <a:cubicBezTo>
                    <a:pt x="388639" y="303015"/>
                    <a:pt x="301621" y="390497"/>
                    <a:pt x="194320" y="390497"/>
                  </a:cubicBezTo>
                  <a:cubicBezTo>
                    <a:pt x="87018" y="390497"/>
                    <a:pt x="0" y="303170"/>
                    <a:pt x="0" y="195249"/>
                  </a:cubicBezTo>
                  <a:moveTo>
                    <a:pt x="23380" y="195249"/>
                  </a:moveTo>
                  <a:cubicBezTo>
                    <a:pt x="23380" y="102657"/>
                    <a:pt x="101263" y="23225"/>
                    <a:pt x="194165" y="23225"/>
                  </a:cubicBezTo>
                  <a:cubicBezTo>
                    <a:pt x="287221" y="23225"/>
                    <a:pt x="365104" y="102657"/>
                    <a:pt x="365104" y="195249"/>
                  </a:cubicBezTo>
                  <a:cubicBezTo>
                    <a:pt x="365104" y="287841"/>
                    <a:pt x="287067" y="366962"/>
                    <a:pt x="194165" y="366962"/>
                  </a:cubicBezTo>
                  <a:cubicBezTo>
                    <a:pt x="101263" y="366962"/>
                    <a:pt x="23535" y="287686"/>
                    <a:pt x="23380" y="195249"/>
                  </a:cubicBezTo>
                  <a:moveTo>
                    <a:pt x="77263" y="167378"/>
                  </a:moveTo>
                  <a:cubicBezTo>
                    <a:pt x="69831" y="176513"/>
                    <a:pt x="62864" y="185959"/>
                    <a:pt x="56051" y="195558"/>
                  </a:cubicBezTo>
                  <a:cubicBezTo>
                    <a:pt x="94295" y="248667"/>
                    <a:pt x="141675" y="295583"/>
                    <a:pt x="195094" y="333363"/>
                  </a:cubicBezTo>
                  <a:cubicBezTo>
                    <a:pt x="248358" y="295583"/>
                    <a:pt x="295583" y="248667"/>
                    <a:pt x="333518" y="195404"/>
                  </a:cubicBezTo>
                  <a:cubicBezTo>
                    <a:pt x="327014" y="185804"/>
                    <a:pt x="320047" y="176513"/>
                    <a:pt x="312924" y="167533"/>
                  </a:cubicBezTo>
                  <a:cubicBezTo>
                    <a:pt x="277622" y="211661"/>
                    <a:pt x="237829" y="251919"/>
                    <a:pt x="195403" y="289080"/>
                  </a:cubicBezTo>
                  <a:cubicBezTo>
                    <a:pt x="152823" y="251764"/>
                    <a:pt x="112876" y="211352"/>
                    <a:pt x="77263" y="167378"/>
                  </a:cubicBezTo>
                  <a:moveTo>
                    <a:pt x="160720" y="82683"/>
                  </a:moveTo>
                  <a:cubicBezTo>
                    <a:pt x="172488" y="92437"/>
                    <a:pt x="183946" y="102347"/>
                    <a:pt x="195249" y="112721"/>
                  </a:cubicBezTo>
                  <a:cubicBezTo>
                    <a:pt x="206552" y="102502"/>
                    <a:pt x="218010" y="92437"/>
                    <a:pt x="229622" y="82837"/>
                  </a:cubicBezTo>
                  <a:cubicBezTo>
                    <a:pt x="218474" y="73392"/>
                    <a:pt x="207016" y="64412"/>
                    <a:pt x="195094" y="56051"/>
                  </a:cubicBezTo>
                  <a:cubicBezTo>
                    <a:pt x="183171" y="64412"/>
                    <a:pt x="171714" y="73392"/>
                    <a:pt x="160565" y="82683"/>
                  </a:cubicBezTo>
                  <a:moveTo>
                    <a:pt x="131146" y="109005"/>
                  </a:moveTo>
                  <a:cubicBezTo>
                    <a:pt x="121392" y="118450"/>
                    <a:pt x="111947" y="128205"/>
                    <a:pt x="102657" y="138269"/>
                  </a:cubicBezTo>
                  <a:cubicBezTo>
                    <a:pt x="132540" y="170785"/>
                    <a:pt x="163507" y="202371"/>
                    <a:pt x="195094" y="233338"/>
                  </a:cubicBezTo>
                  <a:cubicBezTo>
                    <a:pt x="226680" y="202371"/>
                    <a:pt x="257648" y="170785"/>
                    <a:pt x="287376" y="138269"/>
                  </a:cubicBezTo>
                  <a:cubicBezTo>
                    <a:pt x="278241" y="128359"/>
                    <a:pt x="268796" y="118605"/>
                    <a:pt x="259041" y="109160"/>
                  </a:cubicBezTo>
                  <a:cubicBezTo>
                    <a:pt x="237519" y="129443"/>
                    <a:pt x="216306" y="150191"/>
                    <a:pt x="195249" y="170939"/>
                  </a:cubicBezTo>
                  <a:cubicBezTo>
                    <a:pt x="174191" y="150036"/>
                    <a:pt x="152823" y="129288"/>
                    <a:pt x="131146" y="108850"/>
                  </a:cubicBezTo>
                </a:path>
              </a:pathLst>
            </a:custGeom>
            <a:grpFill/>
            <a:ln w="15410" cap="flat">
              <a:noFill/>
              <a:prstDash val="solid"/>
              <a:miter/>
            </a:ln>
          </p:spPr>
          <p:txBody>
            <a:bodyPr rtlCol="0" anchor="ctr"/>
            <a:lstStyle/>
            <a:p>
              <a:endParaRPr lang="en-ZA"/>
            </a:p>
          </p:txBody>
        </p:sp>
        <p:sp>
          <p:nvSpPr>
            <p:cNvPr id="17" name="Freeform: Shape 16">
              <a:extLst>
                <a:ext uri="{FF2B5EF4-FFF2-40B4-BE49-F238E27FC236}">
                  <a16:creationId xmlns:a16="http://schemas.microsoft.com/office/drawing/2014/main" id="{66D95592-F453-95A0-DDD2-ABC7788D78BD}"/>
                </a:ext>
              </a:extLst>
            </p:cNvPr>
            <p:cNvSpPr/>
            <p:nvPr/>
          </p:nvSpPr>
          <p:spPr>
            <a:xfrm>
              <a:off x="10371140" y="470738"/>
              <a:ext cx="1442455" cy="284744"/>
            </a:xfrm>
            <a:custGeom>
              <a:avLst/>
              <a:gdLst>
                <a:gd name="connsiteX0" fmla="*/ 155920 w 1442455"/>
                <a:gd name="connsiteY0" fmla="*/ 113650 h 284744"/>
                <a:gd name="connsiteX1" fmla="*/ 102966 w 1442455"/>
                <a:gd name="connsiteY1" fmla="*/ 198191 h 284744"/>
                <a:gd name="connsiteX2" fmla="*/ 38399 w 1442455"/>
                <a:gd name="connsiteY2" fmla="*/ 207326 h 284744"/>
                <a:gd name="connsiteX3" fmla="*/ 38399 w 1442455"/>
                <a:gd name="connsiteY3" fmla="*/ 20129 h 284744"/>
                <a:gd name="connsiteX4" fmla="*/ 102966 w 1442455"/>
                <a:gd name="connsiteY4" fmla="*/ 29109 h 284744"/>
                <a:gd name="connsiteX5" fmla="*/ 155920 w 1442455"/>
                <a:gd name="connsiteY5" fmla="*/ 113650 h 284744"/>
                <a:gd name="connsiteX6" fmla="*/ 198036 w 1442455"/>
                <a:gd name="connsiteY6" fmla="*/ 113495 h 284744"/>
                <a:gd name="connsiteX7" fmla="*/ 158088 w 1442455"/>
                <a:gd name="connsiteY7" fmla="*/ 30658 h 284744"/>
                <a:gd name="connsiteX8" fmla="*/ 64722 w 1442455"/>
                <a:gd name="connsiteY8" fmla="*/ 3561 h 284744"/>
                <a:gd name="connsiteX9" fmla="*/ 0 w 1442455"/>
                <a:gd name="connsiteY9" fmla="*/ 3561 h 284744"/>
                <a:gd name="connsiteX10" fmla="*/ 0 w 1442455"/>
                <a:gd name="connsiteY10" fmla="*/ 223584 h 284744"/>
                <a:gd name="connsiteX11" fmla="*/ 64722 w 1442455"/>
                <a:gd name="connsiteY11" fmla="*/ 223584 h 284744"/>
                <a:gd name="connsiteX12" fmla="*/ 158552 w 1442455"/>
                <a:gd name="connsiteY12" fmla="*/ 196797 h 284744"/>
                <a:gd name="connsiteX13" fmla="*/ 197881 w 1442455"/>
                <a:gd name="connsiteY13" fmla="*/ 113650 h 284744"/>
                <a:gd name="connsiteX14" fmla="*/ 230706 w 1442455"/>
                <a:gd name="connsiteY14" fmla="*/ 223584 h 284744"/>
                <a:gd name="connsiteX15" fmla="*/ 264925 w 1442455"/>
                <a:gd name="connsiteY15" fmla="*/ 223584 h 284744"/>
                <a:gd name="connsiteX16" fmla="*/ 264925 w 1442455"/>
                <a:gd name="connsiteY16" fmla="*/ 66580 h 284744"/>
                <a:gd name="connsiteX17" fmla="*/ 230706 w 1442455"/>
                <a:gd name="connsiteY17" fmla="*/ 71070 h 284744"/>
                <a:gd name="connsiteX18" fmla="*/ 230706 w 1442455"/>
                <a:gd name="connsiteY18" fmla="*/ 223584 h 284744"/>
                <a:gd name="connsiteX19" fmla="*/ 270344 w 1442455"/>
                <a:gd name="connsiteY19" fmla="*/ 19819 h 284744"/>
                <a:gd name="connsiteX20" fmla="*/ 246499 w 1442455"/>
                <a:gd name="connsiteY20" fmla="*/ 0 h 284744"/>
                <a:gd name="connsiteX21" fmla="*/ 222190 w 1442455"/>
                <a:gd name="connsiteY21" fmla="*/ 19819 h 284744"/>
                <a:gd name="connsiteX22" fmla="*/ 246499 w 1442455"/>
                <a:gd name="connsiteY22" fmla="*/ 39638 h 284744"/>
                <a:gd name="connsiteX23" fmla="*/ 270344 w 1442455"/>
                <a:gd name="connsiteY23" fmla="*/ 19819 h 284744"/>
                <a:gd name="connsiteX24" fmla="*/ 428897 w 1442455"/>
                <a:gd name="connsiteY24" fmla="*/ 179301 h 284744"/>
                <a:gd name="connsiteX25" fmla="*/ 382136 w 1442455"/>
                <a:gd name="connsiteY25" fmla="*/ 132075 h 284744"/>
                <a:gd name="connsiteX26" fmla="*/ 351169 w 1442455"/>
                <a:gd name="connsiteY26" fmla="*/ 118914 h 284744"/>
                <a:gd name="connsiteX27" fmla="*/ 337853 w 1442455"/>
                <a:gd name="connsiteY27" fmla="*/ 101882 h 284744"/>
                <a:gd name="connsiteX28" fmla="*/ 367736 w 1442455"/>
                <a:gd name="connsiteY28" fmla="*/ 83147 h 284744"/>
                <a:gd name="connsiteX29" fmla="*/ 416819 w 1442455"/>
                <a:gd name="connsiteY29" fmla="*/ 96463 h 284744"/>
                <a:gd name="connsiteX30" fmla="*/ 416819 w 1442455"/>
                <a:gd name="connsiteY30" fmla="*/ 72773 h 284744"/>
                <a:gd name="connsiteX31" fmla="*/ 371607 w 1442455"/>
                <a:gd name="connsiteY31" fmla="*/ 66889 h 284744"/>
                <a:gd name="connsiteX32" fmla="*/ 306266 w 1442455"/>
                <a:gd name="connsiteY32" fmla="*/ 110863 h 284744"/>
                <a:gd name="connsiteX33" fmla="*/ 353027 w 1442455"/>
                <a:gd name="connsiteY33" fmla="*/ 153443 h 284744"/>
                <a:gd name="connsiteX34" fmla="*/ 383994 w 1442455"/>
                <a:gd name="connsiteY34" fmla="*/ 167378 h 284744"/>
                <a:gd name="connsiteX35" fmla="*/ 397310 w 1442455"/>
                <a:gd name="connsiteY35" fmla="*/ 185494 h 284744"/>
                <a:gd name="connsiteX36" fmla="*/ 361078 w 1442455"/>
                <a:gd name="connsiteY36" fmla="*/ 211042 h 284744"/>
                <a:gd name="connsiteX37" fmla="*/ 305337 w 1442455"/>
                <a:gd name="connsiteY37" fmla="*/ 208255 h 284744"/>
                <a:gd name="connsiteX38" fmla="*/ 305337 w 1442455"/>
                <a:gd name="connsiteY38" fmla="*/ 221106 h 284744"/>
                <a:gd name="connsiteX39" fmla="*/ 357672 w 1442455"/>
                <a:gd name="connsiteY39" fmla="*/ 227145 h 284744"/>
                <a:gd name="connsiteX40" fmla="*/ 428897 w 1442455"/>
                <a:gd name="connsiteY40" fmla="*/ 179301 h 284744"/>
                <a:gd name="connsiteX41" fmla="*/ 551063 w 1442455"/>
                <a:gd name="connsiteY41" fmla="*/ 227145 h 284744"/>
                <a:gd name="connsiteX42" fmla="*/ 594726 w 1442455"/>
                <a:gd name="connsiteY42" fmla="*/ 221416 h 284744"/>
                <a:gd name="connsiteX43" fmla="*/ 594726 w 1442455"/>
                <a:gd name="connsiteY43" fmla="*/ 208565 h 284744"/>
                <a:gd name="connsiteX44" fmla="*/ 571191 w 1442455"/>
                <a:gd name="connsiteY44" fmla="*/ 210887 h 284744"/>
                <a:gd name="connsiteX45" fmla="*/ 507244 w 1442455"/>
                <a:gd name="connsiteY45" fmla="*/ 185494 h 284744"/>
                <a:gd name="connsiteX46" fmla="*/ 493154 w 1442455"/>
                <a:gd name="connsiteY46" fmla="*/ 131301 h 284744"/>
                <a:gd name="connsiteX47" fmla="*/ 543166 w 1442455"/>
                <a:gd name="connsiteY47" fmla="*/ 82992 h 284744"/>
                <a:gd name="connsiteX48" fmla="*/ 591320 w 1442455"/>
                <a:gd name="connsiteY48" fmla="*/ 96308 h 284744"/>
                <a:gd name="connsiteX49" fmla="*/ 591320 w 1442455"/>
                <a:gd name="connsiteY49" fmla="*/ 72618 h 284744"/>
                <a:gd name="connsiteX50" fmla="*/ 534185 w 1442455"/>
                <a:gd name="connsiteY50" fmla="*/ 66734 h 284744"/>
                <a:gd name="connsiteX51" fmla="*/ 455683 w 1442455"/>
                <a:gd name="connsiteY51" fmla="*/ 142140 h 284744"/>
                <a:gd name="connsiteX52" fmla="*/ 550908 w 1442455"/>
                <a:gd name="connsiteY52" fmla="*/ 226835 h 284744"/>
                <a:gd name="connsiteX53" fmla="*/ 746466 w 1442455"/>
                <a:gd name="connsiteY53" fmla="*/ 147559 h 284744"/>
                <a:gd name="connsiteX54" fmla="*/ 701409 w 1442455"/>
                <a:gd name="connsiteY54" fmla="*/ 210732 h 284744"/>
                <a:gd name="connsiteX55" fmla="*/ 655267 w 1442455"/>
                <a:gd name="connsiteY55" fmla="*/ 147559 h 284744"/>
                <a:gd name="connsiteX56" fmla="*/ 700635 w 1442455"/>
                <a:gd name="connsiteY56" fmla="*/ 82837 h 284744"/>
                <a:gd name="connsiteX57" fmla="*/ 746466 w 1442455"/>
                <a:gd name="connsiteY57" fmla="*/ 147559 h 284744"/>
                <a:gd name="connsiteX58" fmla="*/ 783782 w 1442455"/>
                <a:gd name="connsiteY58" fmla="*/ 147249 h 284744"/>
                <a:gd name="connsiteX59" fmla="*/ 700170 w 1442455"/>
                <a:gd name="connsiteY59" fmla="*/ 66734 h 284744"/>
                <a:gd name="connsiteX60" fmla="*/ 617797 w 1442455"/>
                <a:gd name="connsiteY60" fmla="*/ 147714 h 284744"/>
                <a:gd name="connsiteX61" fmla="*/ 700944 w 1442455"/>
                <a:gd name="connsiteY61" fmla="*/ 226990 h 284744"/>
                <a:gd name="connsiteX62" fmla="*/ 783782 w 1442455"/>
                <a:gd name="connsiteY62" fmla="*/ 147404 h 284744"/>
                <a:gd name="connsiteX63" fmla="*/ 891548 w 1442455"/>
                <a:gd name="connsiteY63" fmla="*/ 226990 h 284744"/>
                <a:gd name="connsiteX64" fmla="*/ 964940 w 1442455"/>
                <a:gd name="connsiteY64" fmla="*/ 70296 h 284744"/>
                <a:gd name="connsiteX65" fmla="*/ 939237 w 1442455"/>
                <a:gd name="connsiteY65" fmla="*/ 70296 h 284744"/>
                <a:gd name="connsiteX66" fmla="*/ 886748 w 1442455"/>
                <a:gd name="connsiteY66" fmla="*/ 185029 h 284744"/>
                <a:gd name="connsiteX67" fmla="*/ 831007 w 1442455"/>
                <a:gd name="connsiteY67" fmla="*/ 70296 h 284744"/>
                <a:gd name="connsiteX68" fmla="*/ 796788 w 1442455"/>
                <a:gd name="connsiteY68" fmla="*/ 74786 h 284744"/>
                <a:gd name="connsiteX69" fmla="*/ 870645 w 1442455"/>
                <a:gd name="connsiteY69" fmla="*/ 226990 h 284744"/>
                <a:gd name="connsiteX70" fmla="*/ 891548 w 1442455"/>
                <a:gd name="connsiteY70" fmla="*/ 226990 h 284744"/>
                <a:gd name="connsiteX71" fmla="*/ 1009997 w 1442455"/>
                <a:gd name="connsiteY71" fmla="*/ 120308 h 284744"/>
                <a:gd name="connsiteX72" fmla="*/ 1050100 w 1442455"/>
                <a:gd name="connsiteY72" fmla="*/ 82992 h 284744"/>
                <a:gd name="connsiteX73" fmla="*/ 1084319 w 1442455"/>
                <a:gd name="connsiteY73" fmla="*/ 120308 h 284744"/>
                <a:gd name="connsiteX74" fmla="*/ 1009997 w 1442455"/>
                <a:gd name="connsiteY74" fmla="*/ 120308 h 284744"/>
                <a:gd name="connsiteX75" fmla="*/ 1009378 w 1442455"/>
                <a:gd name="connsiteY75" fmla="*/ 134863 h 284744"/>
                <a:gd name="connsiteX76" fmla="*/ 1122564 w 1442455"/>
                <a:gd name="connsiteY76" fmla="*/ 134863 h 284744"/>
                <a:gd name="connsiteX77" fmla="*/ 1122564 w 1442455"/>
                <a:gd name="connsiteY77" fmla="*/ 128205 h 284744"/>
                <a:gd name="connsiteX78" fmla="*/ 1055210 w 1442455"/>
                <a:gd name="connsiteY78" fmla="*/ 66734 h 284744"/>
                <a:gd name="connsiteX79" fmla="*/ 975159 w 1442455"/>
                <a:gd name="connsiteY79" fmla="*/ 142140 h 284744"/>
                <a:gd name="connsiteX80" fmla="*/ 1067597 w 1442455"/>
                <a:gd name="connsiteY80" fmla="*/ 226835 h 284744"/>
                <a:gd name="connsiteX81" fmla="*/ 1117918 w 1442455"/>
                <a:gd name="connsiteY81" fmla="*/ 220487 h 284744"/>
                <a:gd name="connsiteX82" fmla="*/ 1117918 w 1442455"/>
                <a:gd name="connsiteY82" fmla="*/ 206242 h 284744"/>
                <a:gd name="connsiteX83" fmla="*/ 1088190 w 1442455"/>
                <a:gd name="connsiteY83" fmla="*/ 210732 h 284744"/>
                <a:gd name="connsiteX84" fmla="*/ 1025481 w 1442455"/>
                <a:gd name="connsiteY84" fmla="*/ 187197 h 284744"/>
                <a:gd name="connsiteX85" fmla="*/ 1009378 w 1442455"/>
                <a:gd name="connsiteY85" fmla="*/ 134863 h 284744"/>
                <a:gd name="connsiteX86" fmla="*/ 1268574 w 1442455"/>
                <a:gd name="connsiteY86" fmla="*/ 97082 h 284744"/>
                <a:gd name="connsiteX87" fmla="*/ 1265323 w 1442455"/>
                <a:gd name="connsiteY87" fmla="*/ 72773 h 284744"/>
                <a:gd name="connsiteX88" fmla="*/ 1223207 w 1442455"/>
                <a:gd name="connsiteY88" fmla="*/ 69057 h 284744"/>
                <a:gd name="connsiteX89" fmla="*/ 1189143 w 1442455"/>
                <a:gd name="connsiteY89" fmla="*/ 82063 h 284744"/>
                <a:gd name="connsiteX90" fmla="*/ 1189143 w 1442455"/>
                <a:gd name="connsiteY90" fmla="*/ 67199 h 284744"/>
                <a:gd name="connsiteX91" fmla="*/ 1154924 w 1442455"/>
                <a:gd name="connsiteY91" fmla="*/ 71689 h 284744"/>
                <a:gd name="connsiteX92" fmla="*/ 1154924 w 1442455"/>
                <a:gd name="connsiteY92" fmla="*/ 224203 h 284744"/>
                <a:gd name="connsiteX93" fmla="*/ 1189143 w 1442455"/>
                <a:gd name="connsiteY93" fmla="*/ 224203 h 284744"/>
                <a:gd name="connsiteX94" fmla="*/ 1189143 w 1442455"/>
                <a:gd name="connsiteY94" fmla="*/ 100953 h 284744"/>
                <a:gd name="connsiteX95" fmla="*/ 1222123 w 1442455"/>
                <a:gd name="connsiteY95" fmla="*/ 88257 h 284744"/>
                <a:gd name="connsiteX96" fmla="*/ 1268574 w 1442455"/>
                <a:gd name="connsiteY96" fmla="*/ 97082 h 284744"/>
                <a:gd name="connsiteX97" fmla="*/ 1442301 w 1442455"/>
                <a:gd name="connsiteY97" fmla="*/ 66580 h 284744"/>
                <a:gd name="connsiteX98" fmla="*/ 1417062 w 1442455"/>
                <a:gd name="connsiteY98" fmla="*/ 66580 h 284744"/>
                <a:gd name="connsiteX99" fmla="*/ 1365966 w 1442455"/>
                <a:gd name="connsiteY99" fmla="*/ 179301 h 284744"/>
                <a:gd name="connsiteX100" fmla="*/ 1321064 w 1442455"/>
                <a:gd name="connsiteY100" fmla="*/ 66425 h 284744"/>
                <a:gd name="connsiteX101" fmla="*/ 1288084 w 1442455"/>
                <a:gd name="connsiteY101" fmla="*/ 70760 h 284744"/>
                <a:gd name="connsiteX102" fmla="*/ 1342431 w 1442455"/>
                <a:gd name="connsiteY102" fmla="*/ 205158 h 284744"/>
                <a:gd name="connsiteX103" fmla="*/ 1346921 w 1442455"/>
                <a:gd name="connsiteY103" fmla="*/ 223429 h 284744"/>
                <a:gd name="connsiteX104" fmla="*/ 1292574 w 1442455"/>
                <a:gd name="connsiteY104" fmla="*/ 261209 h 284744"/>
                <a:gd name="connsiteX105" fmla="*/ 1292574 w 1442455"/>
                <a:gd name="connsiteY105" fmla="*/ 284744 h 284744"/>
                <a:gd name="connsiteX106" fmla="*/ 1298303 w 1442455"/>
                <a:gd name="connsiteY106" fmla="*/ 284744 h 284744"/>
                <a:gd name="connsiteX107" fmla="*/ 1370147 w 1442455"/>
                <a:gd name="connsiteY107" fmla="*/ 225751 h 284744"/>
                <a:gd name="connsiteX108" fmla="*/ 1442455 w 1442455"/>
                <a:gd name="connsiteY108" fmla="*/ 66425 h 28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442455" h="284744">
                  <a:moveTo>
                    <a:pt x="155920" y="113650"/>
                  </a:moveTo>
                  <a:cubicBezTo>
                    <a:pt x="155920" y="149107"/>
                    <a:pt x="138269" y="182397"/>
                    <a:pt x="102966" y="198191"/>
                  </a:cubicBezTo>
                  <a:cubicBezTo>
                    <a:pt x="86863" y="205313"/>
                    <a:pt x="63328" y="207326"/>
                    <a:pt x="38399" y="207326"/>
                  </a:cubicBezTo>
                  <a:lnTo>
                    <a:pt x="38399" y="20129"/>
                  </a:lnTo>
                  <a:cubicBezTo>
                    <a:pt x="63328" y="20129"/>
                    <a:pt x="86863" y="21987"/>
                    <a:pt x="102966" y="29109"/>
                  </a:cubicBezTo>
                  <a:cubicBezTo>
                    <a:pt x="138269" y="44903"/>
                    <a:pt x="155920" y="78192"/>
                    <a:pt x="155920" y="113650"/>
                  </a:cubicBezTo>
                  <a:moveTo>
                    <a:pt x="198036" y="113495"/>
                  </a:moveTo>
                  <a:cubicBezTo>
                    <a:pt x="198036" y="82063"/>
                    <a:pt x="183791" y="50632"/>
                    <a:pt x="158088" y="30658"/>
                  </a:cubicBezTo>
                  <a:cubicBezTo>
                    <a:pt x="134243" y="12077"/>
                    <a:pt x="100179" y="3561"/>
                    <a:pt x="64722" y="3561"/>
                  </a:cubicBezTo>
                  <a:lnTo>
                    <a:pt x="0" y="3561"/>
                  </a:lnTo>
                  <a:lnTo>
                    <a:pt x="0" y="223584"/>
                  </a:lnTo>
                  <a:lnTo>
                    <a:pt x="64722" y="223584"/>
                  </a:lnTo>
                  <a:cubicBezTo>
                    <a:pt x="100024" y="223584"/>
                    <a:pt x="134708" y="215223"/>
                    <a:pt x="158552" y="196797"/>
                  </a:cubicBezTo>
                  <a:cubicBezTo>
                    <a:pt x="184410" y="176668"/>
                    <a:pt x="197881" y="145237"/>
                    <a:pt x="197881" y="113650"/>
                  </a:cubicBezTo>
                  <a:moveTo>
                    <a:pt x="230706" y="223584"/>
                  </a:moveTo>
                  <a:lnTo>
                    <a:pt x="264925" y="223584"/>
                  </a:lnTo>
                  <a:lnTo>
                    <a:pt x="264925" y="66580"/>
                  </a:lnTo>
                  <a:lnTo>
                    <a:pt x="230706" y="71070"/>
                  </a:lnTo>
                  <a:lnTo>
                    <a:pt x="230706" y="223584"/>
                  </a:lnTo>
                  <a:close/>
                  <a:moveTo>
                    <a:pt x="270344" y="19819"/>
                  </a:moveTo>
                  <a:cubicBezTo>
                    <a:pt x="270344" y="8826"/>
                    <a:pt x="259351" y="0"/>
                    <a:pt x="246499" y="0"/>
                  </a:cubicBezTo>
                  <a:cubicBezTo>
                    <a:pt x="232874" y="0"/>
                    <a:pt x="222190" y="8826"/>
                    <a:pt x="222190" y="19819"/>
                  </a:cubicBezTo>
                  <a:cubicBezTo>
                    <a:pt x="222190" y="30812"/>
                    <a:pt x="232874" y="39638"/>
                    <a:pt x="246499" y="39638"/>
                  </a:cubicBezTo>
                  <a:cubicBezTo>
                    <a:pt x="259196" y="39638"/>
                    <a:pt x="270344" y="31432"/>
                    <a:pt x="270344" y="19819"/>
                  </a:cubicBezTo>
                  <a:moveTo>
                    <a:pt x="428897" y="179301"/>
                  </a:moveTo>
                  <a:cubicBezTo>
                    <a:pt x="428897" y="152824"/>
                    <a:pt x="404897" y="141056"/>
                    <a:pt x="382136" y="132075"/>
                  </a:cubicBezTo>
                  <a:cubicBezTo>
                    <a:pt x="376407" y="129753"/>
                    <a:pt x="362782" y="125263"/>
                    <a:pt x="351169" y="118914"/>
                  </a:cubicBezTo>
                  <a:cubicBezTo>
                    <a:pt x="342808" y="114424"/>
                    <a:pt x="337853" y="109005"/>
                    <a:pt x="337853" y="101882"/>
                  </a:cubicBezTo>
                  <a:cubicBezTo>
                    <a:pt x="337853" y="88102"/>
                    <a:pt x="351478" y="83147"/>
                    <a:pt x="367736" y="83147"/>
                  </a:cubicBezTo>
                  <a:cubicBezTo>
                    <a:pt x="390342" y="83147"/>
                    <a:pt x="416819" y="96463"/>
                    <a:pt x="416819" y="96463"/>
                  </a:cubicBezTo>
                  <a:lnTo>
                    <a:pt x="416819" y="72773"/>
                  </a:lnTo>
                  <a:cubicBezTo>
                    <a:pt x="416819" y="72773"/>
                    <a:pt x="392200" y="66889"/>
                    <a:pt x="371607" y="66889"/>
                  </a:cubicBezTo>
                  <a:cubicBezTo>
                    <a:pt x="325311" y="66889"/>
                    <a:pt x="306266" y="84850"/>
                    <a:pt x="306266" y="110863"/>
                  </a:cubicBezTo>
                  <a:cubicBezTo>
                    <a:pt x="306266" y="133314"/>
                    <a:pt x="330576" y="144308"/>
                    <a:pt x="353027" y="153443"/>
                  </a:cubicBezTo>
                  <a:cubicBezTo>
                    <a:pt x="358756" y="155765"/>
                    <a:pt x="372536" y="160875"/>
                    <a:pt x="383994" y="167378"/>
                  </a:cubicBezTo>
                  <a:cubicBezTo>
                    <a:pt x="392355" y="172178"/>
                    <a:pt x="397310" y="178062"/>
                    <a:pt x="397310" y="185494"/>
                  </a:cubicBezTo>
                  <a:cubicBezTo>
                    <a:pt x="397310" y="207171"/>
                    <a:pt x="374394" y="209958"/>
                    <a:pt x="361078" y="211042"/>
                  </a:cubicBezTo>
                  <a:cubicBezTo>
                    <a:pt x="338937" y="212745"/>
                    <a:pt x="305337" y="208255"/>
                    <a:pt x="305337" y="208255"/>
                  </a:cubicBezTo>
                  <a:lnTo>
                    <a:pt x="305337" y="221106"/>
                  </a:lnTo>
                  <a:cubicBezTo>
                    <a:pt x="305337" y="221106"/>
                    <a:pt x="325311" y="227145"/>
                    <a:pt x="357672" y="227145"/>
                  </a:cubicBezTo>
                  <a:cubicBezTo>
                    <a:pt x="397775" y="227145"/>
                    <a:pt x="428897" y="213055"/>
                    <a:pt x="428897" y="179301"/>
                  </a:cubicBezTo>
                  <a:moveTo>
                    <a:pt x="551063" y="227145"/>
                  </a:moveTo>
                  <a:cubicBezTo>
                    <a:pt x="576920" y="227145"/>
                    <a:pt x="594726" y="221416"/>
                    <a:pt x="594726" y="221416"/>
                  </a:cubicBezTo>
                  <a:lnTo>
                    <a:pt x="594726" y="208565"/>
                  </a:lnTo>
                  <a:cubicBezTo>
                    <a:pt x="594726" y="208565"/>
                    <a:pt x="581565" y="210887"/>
                    <a:pt x="571191" y="210887"/>
                  </a:cubicBezTo>
                  <a:cubicBezTo>
                    <a:pt x="546108" y="210887"/>
                    <a:pt x="519940" y="200049"/>
                    <a:pt x="507244" y="185494"/>
                  </a:cubicBezTo>
                  <a:cubicBezTo>
                    <a:pt x="494083" y="170475"/>
                    <a:pt x="493154" y="151120"/>
                    <a:pt x="493154" y="131301"/>
                  </a:cubicBezTo>
                  <a:cubicBezTo>
                    <a:pt x="493154" y="113960"/>
                    <a:pt x="501670" y="82992"/>
                    <a:pt x="543166" y="82992"/>
                  </a:cubicBezTo>
                  <a:cubicBezTo>
                    <a:pt x="565462" y="82992"/>
                    <a:pt x="591320" y="96308"/>
                    <a:pt x="591320" y="96308"/>
                  </a:cubicBezTo>
                  <a:lnTo>
                    <a:pt x="591320" y="72618"/>
                  </a:lnTo>
                  <a:cubicBezTo>
                    <a:pt x="591320" y="72618"/>
                    <a:pt x="568869" y="66734"/>
                    <a:pt x="534185" y="66734"/>
                  </a:cubicBezTo>
                  <a:cubicBezTo>
                    <a:pt x="476586" y="66734"/>
                    <a:pt x="455683" y="101263"/>
                    <a:pt x="455683" y="142140"/>
                  </a:cubicBezTo>
                  <a:cubicBezTo>
                    <a:pt x="455683" y="191687"/>
                    <a:pt x="481541" y="226835"/>
                    <a:pt x="550908" y="226835"/>
                  </a:cubicBezTo>
                  <a:moveTo>
                    <a:pt x="746466" y="147559"/>
                  </a:moveTo>
                  <a:cubicBezTo>
                    <a:pt x="746466" y="172643"/>
                    <a:pt x="743060" y="210732"/>
                    <a:pt x="701409" y="210732"/>
                  </a:cubicBezTo>
                  <a:cubicBezTo>
                    <a:pt x="662390" y="210732"/>
                    <a:pt x="655267" y="172178"/>
                    <a:pt x="655267" y="147559"/>
                  </a:cubicBezTo>
                  <a:cubicBezTo>
                    <a:pt x="655267" y="120463"/>
                    <a:pt x="657590" y="82837"/>
                    <a:pt x="700635" y="82837"/>
                  </a:cubicBezTo>
                  <a:cubicBezTo>
                    <a:pt x="739963" y="82837"/>
                    <a:pt x="746466" y="120618"/>
                    <a:pt x="746466" y="147559"/>
                  </a:cubicBezTo>
                  <a:moveTo>
                    <a:pt x="783782" y="147249"/>
                  </a:moveTo>
                  <a:cubicBezTo>
                    <a:pt x="783782" y="98321"/>
                    <a:pt x="752505" y="66734"/>
                    <a:pt x="700170" y="66734"/>
                  </a:cubicBezTo>
                  <a:cubicBezTo>
                    <a:pt x="641952" y="66734"/>
                    <a:pt x="617797" y="99869"/>
                    <a:pt x="617797" y="147714"/>
                  </a:cubicBezTo>
                  <a:cubicBezTo>
                    <a:pt x="617797" y="195558"/>
                    <a:pt x="647526" y="226990"/>
                    <a:pt x="700944" y="226990"/>
                  </a:cubicBezTo>
                  <a:cubicBezTo>
                    <a:pt x="754363" y="226990"/>
                    <a:pt x="783782" y="196642"/>
                    <a:pt x="783782" y="147404"/>
                  </a:cubicBezTo>
                  <a:moveTo>
                    <a:pt x="891548" y="226990"/>
                  </a:moveTo>
                  <a:lnTo>
                    <a:pt x="964940" y="70296"/>
                  </a:lnTo>
                  <a:lnTo>
                    <a:pt x="939237" y="70296"/>
                  </a:lnTo>
                  <a:lnTo>
                    <a:pt x="886748" y="185029"/>
                  </a:lnTo>
                  <a:lnTo>
                    <a:pt x="831007" y="70296"/>
                  </a:lnTo>
                  <a:lnTo>
                    <a:pt x="796788" y="74786"/>
                  </a:lnTo>
                  <a:lnTo>
                    <a:pt x="870645" y="226990"/>
                  </a:lnTo>
                  <a:lnTo>
                    <a:pt x="891548" y="226990"/>
                  </a:lnTo>
                  <a:close/>
                  <a:moveTo>
                    <a:pt x="1009997" y="120308"/>
                  </a:moveTo>
                  <a:cubicBezTo>
                    <a:pt x="1011701" y="108076"/>
                    <a:pt x="1018978" y="82992"/>
                    <a:pt x="1050100" y="82992"/>
                  </a:cubicBezTo>
                  <a:cubicBezTo>
                    <a:pt x="1071468" y="82992"/>
                    <a:pt x="1084319" y="101108"/>
                    <a:pt x="1084319" y="120308"/>
                  </a:cubicBezTo>
                  <a:lnTo>
                    <a:pt x="1009997" y="120308"/>
                  </a:lnTo>
                  <a:close/>
                  <a:moveTo>
                    <a:pt x="1009378" y="134863"/>
                  </a:moveTo>
                  <a:lnTo>
                    <a:pt x="1122564" y="134863"/>
                  </a:lnTo>
                  <a:lnTo>
                    <a:pt x="1122564" y="128205"/>
                  </a:lnTo>
                  <a:cubicBezTo>
                    <a:pt x="1122564" y="89031"/>
                    <a:pt x="1092990" y="66734"/>
                    <a:pt x="1055210" y="66734"/>
                  </a:cubicBezTo>
                  <a:cubicBezTo>
                    <a:pt x="996991" y="66734"/>
                    <a:pt x="975159" y="95224"/>
                    <a:pt x="975159" y="142140"/>
                  </a:cubicBezTo>
                  <a:cubicBezTo>
                    <a:pt x="975159" y="196642"/>
                    <a:pt x="1009223" y="226835"/>
                    <a:pt x="1067597" y="226835"/>
                  </a:cubicBezTo>
                  <a:cubicBezTo>
                    <a:pt x="1099338" y="226835"/>
                    <a:pt x="1117918" y="220487"/>
                    <a:pt x="1117918" y="220487"/>
                  </a:cubicBezTo>
                  <a:lnTo>
                    <a:pt x="1117918" y="206242"/>
                  </a:lnTo>
                  <a:cubicBezTo>
                    <a:pt x="1117918" y="206242"/>
                    <a:pt x="1100886" y="210732"/>
                    <a:pt x="1088190" y="210732"/>
                  </a:cubicBezTo>
                  <a:cubicBezTo>
                    <a:pt x="1062332" y="210732"/>
                    <a:pt x="1038487" y="201442"/>
                    <a:pt x="1025481" y="187197"/>
                  </a:cubicBezTo>
                  <a:cubicBezTo>
                    <a:pt x="1011856" y="172333"/>
                    <a:pt x="1009378" y="150965"/>
                    <a:pt x="1009378" y="134863"/>
                  </a:cubicBezTo>
                  <a:moveTo>
                    <a:pt x="1268574" y="97082"/>
                  </a:moveTo>
                  <a:lnTo>
                    <a:pt x="1265323" y="72773"/>
                  </a:lnTo>
                  <a:cubicBezTo>
                    <a:pt x="1261916" y="71999"/>
                    <a:pt x="1242562" y="67664"/>
                    <a:pt x="1223207" y="69057"/>
                  </a:cubicBezTo>
                  <a:cubicBezTo>
                    <a:pt x="1207259" y="70141"/>
                    <a:pt x="1195801" y="77728"/>
                    <a:pt x="1189143" y="82063"/>
                  </a:cubicBezTo>
                  <a:lnTo>
                    <a:pt x="1189143" y="67199"/>
                  </a:lnTo>
                  <a:lnTo>
                    <a:pt x="1154924" y="71689"/>
                  </a:lnTo>
                  <a:lnTo>
                    <a:pt x="1154924" y="224203"/>
                  </a:lnTo>
                  <a:lnTo>
                    <a:pt x="1189143" y="224203"/>
                  </a:lnTo>
                  <a:lnTo>
                    <a:pt x="1189143" y="100953"/>
                  </a:lnTo>
                  <a:cubicBezTo>
                    <a:pt x="1197504" y="94450"/>
                    <a:pt x="1207104" y="89031"/>
                    <a:pt x="1222123" y="88257"/>
                  </a:cubicBezTo>
                  <a:cubicBezTo>
                    <a:pt x="1247362" y="86863"/>
                    <a:pt x="1268574" y="97082"/>
                    <a:pt x="1268574" y="97082"/>
                  </a:cubicBezTo>
                  <a:moveTo>
                    <a:pt x="1442301" y="66580"/>
                  </a:moveTo>
                  <a:lnTo>
                    <a:pt x="1417062" y="66580"/>
                  </a:lnTo>
                  <a:lnTo>
                    <a:pt x="1365966" y="179301"/>
                  </a:lnTo>
                  <a:lnTo>
                    <a:pt x="1321064" y="66425"/>
                  </a:lnTo>
                  <a:lnTo>
                    <a:pt x="1288084" y="70760"/>
                  </a:lnTo>
                  <a:lnTo>
                    <a:pt x="1342431" y="205158"/>
                  </a:lnTo>
                  <a:cubicBezTo>
                    <a:pt x="1342431" y="205158"/>
                    <a:pt x="1346921" y="214758"/>
                    <a:pt x="1346921" y="223429"/>
                  </a:cubicBezTo>
                  <a:cubicBezTo>
                    <a:pt x="1346921" y="235042"/>
                    <a:pt x="1331128" y="263686"/>
                    <a:pt x="1292574" y="261209"/>
                  </a:cubicBezTo>
                  <a:lnTo>
                    <a:pt x="1292574" y="284744"/>
                  </a:lnTo>
                  <a:lnTo>
                    <a:pt x="1298303" y="284744"/>
                  </a:lnTo>
                  <a:cubicBezTo>
                    <a:pt x="1336857" y="284744"/>
                    <a:pt x="1358070" y="251145"/>
                    <a:pt x="1370147" y="225751"/>
                  </a:cubicBezTo>
                  <a:lnTo>
                    <a:pt x="1442455" y="66425"/>
                  </a:lnTo>
                  <a:close/>
                </a:path>
              </a:pathLst>
            </a:custGeom>
            <a:grpFill/>
            <a:ln w="15410" cap="flat">
              <a:noFill/>
              <a:prstDash val="solid"/>
              <a:miter/>
            </a:ln>
          </p:spPr>
          <p:txBody>
            <a:bodyPr rtlCol="0" anchor="ctr"/>
            <a:lstStyle/>
            <a:p>
              <a:endParaRPr lang="en-ZA"/>
            </a:p>
          </p:txBody>
        </p:sp>
      </p:grpSp>
      <p:sp>
        <p:nvSpPr>
          <p:cNvPr id="19" name="Rectangle: Top Corners Rounded 18">
            <a:extLst>
              <a:ext uri="{FF2B5EF4-FFF2-40B4-BE49-F238E27FC236}">
                <a16:creationId xmlns:a16="http://schemas.microsoft.com/office/drawing/2014/main" id="{F8495137-E30A-C978-A192-F4D8C3985F89}"/>
              </a:ext>
            </a:extLst>
          </p:cNvPr>
          <p:cNvSpPr/>
          <p:nvPr userDrawn="1"/>
        </p:nvSpPr>
        <p:spPr>
          <a:xfrm rot="16200000">
            <a:off x="5217824" y="-109104"/>
            <a:ext cx="1759528" cy="11417300"/>
          </a:xfrm>
          <a:prstGeom prst="round2SameRect">
            <a:avLst>
              <a:gd name="adj1" fmla="val 5294"/>
              <a:gd name="adj2" fmla="val 0"/>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20" name="Graphic 19">
            <a:extLst>
              <a:ext uri="{FF2B5EF4-FFF2-40B4-BE49-F238E27FC236}">
                <a16:creationId xmlns:a16="http://schemas.microsoft.com/office/drawing/2014/main" id="{7E89F34E-4A72-09E5-D3C9-DEDA6C30AD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020267" y="4910088"/>
            <a:ext cx="788566" cy="1563297"/>
          </a:xfrm>
          <a:prstGeom prst="rect">
            <a:avLst/>
          </a:prstGeom>
        </p:spPr>
      </p:pic>
      <p:grpSp>
        <p:nvGrpSpPr>
          <p:cNvPr id="21" name="Graphic 35">
            <a:extLst>
              <a:ext uri="{FF2B5EF4-FFF2-40B4-BE49-F238E27FC236}">
                <a16:creationId xmlns:a16="http://schemas.microsoft.com/office/drawing/2014/main" id="{8EACA996-0D70-941E-A7A5-414E50AA8F5E}"/>
              </a:ext>
            </a:extLst>
          </p:cNvPr>
          <p:cNvGrpSpPr/>
          <p:nvPr userDrawn="1"/>
        </p:nvGrpSpPr>
        <p:grpSpPr>
          <a:xfrm flipH="1">
            <a:off x="11803642" y="4910088"/>
            <a:ext cx="788566" cy="1563297"/>
            <a:chOff x="11719490" y="4297905"/>
            <a:chExt cx="1117593" cy="2215579"/>
          </a:xfrm>
          <a:gradFill flip="none" rotWithShape="1">
            <a:gsLst>
              <a:gs pos="0">
                <a:schemeClr val="accent1"/>
              </a:gs>
              <a:gs pos="100000">
                <a:schemeClr val="accent2"/>
              </a:gs>
            </a:gsLst>
            <a:lin ang="5400000" scaled="1"/>
            <a:tileRect/>
          </a:gradFill>
        </p:grpSpPr>
        <p:sp>
          <p:nvSpPr>
            <p:cNvPr id="22" name="Freeform: Shape 21">
              <a:extLst>
                <a:ext uri="{FF2B5EF4-FFF2-40B4-BE49-F238E27FC236}">
                  <a16:creationId xmlns:a16="http://schemas.microsoft.com/office/drawing/2014/main" id="{67951BFE-07D8-AF95-438F-3C8C6AFE2517}"/>
                </a:ext>
              </a:extLst>
            </p:cNvPr>
            <p:cNvSpPr/>
            <p:nvPr/>
          </p:nvSpPr>
          <p:spPr>
            <a:xfrm>
              <a:off x="12591016" y="4308688"/>
              <a:ext cx="237243" cy="411744"/>
            </a:xfrm>
            <a:custGeom>
              <a:avLst/>
              <a:gdLst>
                <a:gd name="connsiteX0" fmla="*/ 237243 w 237243"/>
                <a:gd name="connsiteY0" fmla="*/ 0 h 411744"/>
                <a:gd name="connsiteX1" fmla="*/ 0 w 237243"/>
                <a:gd name="connsiteY1" fmla="*/ 191167 h 411744"/>
                <a:gd name="connsiteX2" fmla="*/ 235283 w 237243"/>
                <a:gd name="connsiteY2" fmla="*/ 411745 h 411744"/>
              </a:gdLst>
              <a:ahLst/>
              <a:cxnLst>
                <a:cxn ang="0">
                  <a:pos x="connsiteX0" y="connsiteY0"/>
                </a:cxn>
                <a:cxn ang="0">
                  <a:pos x="connsiteX1" y="connsiteY1"/>
                </a:cxn>
                <a:cxn ang="0">
                  <a:pos x="connsiteX2" y="connsiteY2"/>
                </a:cxn>
              </a:cxnLst>
              <a:rect l="l" t="t" r="r" b="b"/>
              <a:pathLst>
                <a:path w="237243" h="411744">
                  <a:moveTo>
                    <a:pt x="237243" y="0"/>
                  </a:moveTo>
                  <a:lnTo>
                    <a:pt x="0" y="191167"/>
                  </a:lnTo>
                  <a:lnTo>
                    <a:pt x="235283" y="411745"/>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23" name="Freeform: Shape 22">
              <a:extLst>
                <a:ext uri="{FF2B5EF4-FFF2-40B4-BE49-F238E27FC236}">
                  <a16:creationId xmlns:a16="http://schemas.microsoft.com/office/drawing/2014/main" id="{0753BEB0-9BB0-1348-4822-623BB89B2A98}"/>
                </a:ext>
              </a:extLst>
            </p:cNvPr>
            <p:cNvSpPr/>
            <p:nvPr/>
          </p:nvSpPr>
          <p:spPr>
            <a:xfrm>
              <a:off x="12129274" y="4706708"/>
              <a:ext cx="697025" cy="932307"/>
            </a:xfrm>
            <a:custGeom>
              <a:avLst/>
              <a:gdLst>
                <a:gd name="connsiteX0" fmla="*/ 697025 w 697025"/>
                <a:gd name="connsiteY0" fmla="*/ 459782 h 932307"/>
                <a:gd name="connsiteX1" fmla="*/ 697025 w 697025"/>
                <a:gd name="connsiteY1" fmla="*/ 932308 h 932307"/>
                <a:gd name="connsiteX2" fmla="*/ 0 w 697025"/>
                <a:gd name="connsiteY2" fmla="*/ 231361 h 932307"/>
                <a:gd name="connsiteX3" fmla="*/ 237243 w 697025"/>
                <a:gd name="connsiteY3" fmla="*/ 0 h 932307"/>
              </a:gdLst>
              <a:ahLst/>
              <a:cxnLst>
                <a:cxn ang="0">
                  <a:pos x="connsiteX0" y="connsiteY0"/>
                </a:cxn>
                <a:cxn ang="0">
                  <a:pos x="connsiteX1" y="connsiteY1"/>
                </a:cxn>
                <a:cxn ang="0">
                  <a:pos x="connsiteX2" y="connsiteY2"/>
                </a:cxn>
                <a:cxn ang="0">
                  <a:pos x="connsiteX3" y="connsiteY3"/>
                </a:cxn>
              </a:cxnLst>
              <a:rect l="l" t="t" r="r" b="b"/>
              <a:pathLst>
                <a:path w="697025" h="932307">
                  <a:moveTo>
                    <a:pt x="697025" y="459782"/>
                  </a:moveTo>
                  <a:lnTo>
                    <a:pt x="697025" y="932308"/>
                  </a:lnTo>
                  <a:lnTo>
                    <a:pt x="0" y="231361"/>
                  </a:lnTo>
                  <a:lnTo>
                    <a:pt x="237243" y="0"/>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sp>
          <p:nvSpPr>
            <p:cNvPr id="24" name="Freeform: Shape 23">
              <a:extLst>
                <a:ext uri="{FF2B5EF4-FFF2-40B4-BE49-F238E27FC236}">
                  <a16:creationId xmlns:a16="http://schemas.microsoft.com/office/drawing/2014/main" id="{740138E9-E8B7-8DD6-FCE8-605E645B369D}"/>
                </a:ext>
              </a:extLst>
            </p:cNvPr>
            <p:cNvSpPr/>
            <p:nvPr/>
          </p:nvSpPr>
          <p:spPr>
            <a:xfrm>
              <a:off x="11726352" y="5166490"/>
              <a:ext cx="1097986" cy="1337190"/>
            </a:xfrm>
            <a:custGeom>
              <a:avLst/>
              <a:gdLst>
                <a:gd name="connsiteX0" fmla="*/ 1097986 w 1097986"/>
                <a:gd name="connsiteY0" fmla="*/ 912701 h 1337190"/>
                <a:gd name="connsiteX1" fmla="*/ 618598 w 1097986"/>
                <a:gd name="connsiteY1" fmla="*/ 450959 h 1337190"/>
                <a:gd name="connsiteX2" fmla="*/ 202931 w 1097986"/>
                <a:gd name="connsiteY2" fmla="*/ 0 h 1337190"/>
                <a:gd name="connsiteX3" fmla="*/ 0 w 1097986"/>
                <a:gd name="connsiteY3" fmla="*/ 237243 h 1337190"/>
                <a:gd name="connsiteX4" fmla="*/ 479389 w 1097986"/>
                <a:gd name="connsiteY4" fmla="*/ 748983 h 1337190"/>
                <a:gd name="connsiteX5" fmla="*/ 1097986 w 1097986"/>
                <a:gd name="connsiteY5" fmla="*/ 1337190 h 1337190"/>
                <a:gd name="connsiteX6" fmla="*/ 1097986 w 1097986"/>
                <a:gd name="connsiteY6" fmla="*/ 912701 h 1337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7986" h="1337190">
                  <a:moveTo>
                    <a:pt x="1097986" y="912701"/>
                  </a:moveTo>
                  <a:cubicBezTo>
                    <a:pt x="1097986" y="912701"/>
                    <a:pt x="640165" y="472526"/>
                    <a:pt x="618598" y="450959"/>
                  </a:cubicBezTo>
                  <a:cubicBezTo>
                    <a:pt x="597030" y="429391"/>
                    <a:pt x="202931" y="0"/>
                    <a:pt x="202931" y="0"/>
                  </a:cubicBezTo>
                  <a:lnTo>
                    <a:pt x="0" y="237243"/>
                  </a:lnTo>
                  <a:cubicBezTo>
                    <a:pt x="0" y="237243"/>
                    <a:pt x="327435" y="598010"/>
                    <a:pt x="479389" y="748983"/>
                  </a:cubicBezTo>
                  <a:cubicBezTo>
                    <a:pt x="730357" y="997011"/>
                    <a:pt x="1097986" y="1337190"/>
                    <a:pt x="1097986" y="1337190"/>
                  </a:cubicBezTo>
                  <a:lnTo>
                    <a:pt x="1097986" y="912701"/>
                  </a:lnTo>
                  <a:close/>
                </a:path>
              </a:pathLst>
            </a:custGeom>
            <a:grpFill/>
            <a:ln w="977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dirty="0">
                <a:ln>
                  <a:noFill/>
                </a:ln>
                <a:solidFill>
                  <a:srgbClr val="4D4D4F"/>
                </a:solidFill>
                <a:effectLst/>
                <a:uLnTx/>
                <a:uFillTx/>
                <a:latin typeface="Open Sans"/>
                <a:ea typeface="+mn-ea"/>
                <a:cs typeface="Open Sans" panose="020B0606030504020204" pitchFamily="34" charset="0"/>
              </a:endParaRPr>
            </a:p>
          </p:txBody>
        </p:sp>
      </p:grpSp>
    </p:spTree>
    <p:extLst>
      <p:ext uri="{BB962C8B-B14F-4D97-AF65-F5344CB8AC3E}">
        <p14:creationId xmlns:p14="http://schemas.microsoft.com/office/powerpoint/2010/main" val="3328963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2814E4-43A6-4B3C-928A-9A985C17F5A5}"/>
              </a:ext>
            </a:extLst>
          </p:cNvPr>
          <p:cNvSpPr>
            <a:spLocks noGrp="1"/>
          </p:cNvSpPr>
          <p:nvPr>
            <p:ph type="title" hasCustomPrompt="1"/>
          </p:nvPr>
        </p:nvSpPr>
        <p:spPr>
          <a:xfrm>
            <a:off x="388936" y="388938"/>
            <a:ext cx="11417302" cy="342584"/>
          </a:xfrm>
        </p:spPr>
        <p:txBody>
          <a:bodyPr/>
          <a:lstStyle>
            <a:lvl1pPr>
              <a:defRPr/>
            </a:lvl1pPr>
          </a:lstStyle>
          <a:p>
            <a:r>
              <a:rPr lang="en-US" dirty="0"/>
              <a:t>ADD TITLE</a:t>
            </a:r>
          </a:p>
        </p:txBody>
      </p:sp>
    </p:spTree>
    <p:extLst>
      <p:ext uri="{BB962C8B-B14F-4D97-AF65-F5344CB8AC3E}">
        <p14:creationId xmlns:p14="http://schemas.microsoft.com/office/powerpoint/2010/main" val="3442633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824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White slide with number">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66664266"/>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425" imgH="424" progId="TCLayout.ActiveDocument.1">
                  <p:embed/>
                </p:oleObj>
              </mc:Choice>
              <mc:Fallback>
                <p:oleObj name="think-cell Slide" r:id="rId3" imgW="425" imgH="424" progId="TCLayout.ActiveDocument.1">
                  <p:embed/>
                  <p:pic>
                    <p:nvPicPr>
                      <p:cNvPr id="3" name="Object 2" hidden="1"/>
                      <p:cNvPicPr/>
                      <p:nvPr/>
                    </p:nvPicPr>
                    <p:blipFill>
                      <a:blip r:embed="rId4"/>
                      <a:stretch>
                        <a:fillRect/>
                      </a:stretch>
                    </p:blipFill>
                    <p:spPr>
                      <a:xfrm>
                        <a:off x="1589" y="1589"/>
                        <a:ext cx="1587" cy="1587"/>
                      </a:xfrm>
                      <a:prstGeom prst="rect">
                        <a:avLst/>
                      </a:prstGeom>
                    </p:spPr>
                  </p:pic>
                </p:oleObj>
              </mc:Fallback>
            </mc:AlternateContent>
          </a:graphicData>
        </a:graphic>
      </p:graphicFrame>
    </p:spTree>
    <p:extLst>
      <p:ext uri="{BB962C8B-B14F-4D97-AF65-F5344CB8AC3E}">
        <p14:creationId xmlns:p14="http://schemas.microsoft.com/office/powerpoint/2010/main" val="179756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eader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97EB6-80A2-4AC1-988D-AC9938393F20}"/>
              </a:ext>
            </a:extLst>
          </p:cNvPr>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971649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hart large left, smlr righ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Click to edit Master title style</a:t>
            </a:r>
          </a:p>
        </p:txBody>
      </p:sp>
      <p:sp>
        <p:nvSpPr>
          <p:cNvPr id="7" name="Slide Number Placeholder 6"/>
          <p:cNvSpPr>
            <a:spLocks noGrp="1"/>
          </p:cNvSpPr>
          <p:nvPr>
            <p:ph type="sldNum" sz="quarter" idx="12"/>
          </p:nvPr>
        </p:nvSpPr>
        <p:spPr/>
        <p:txBody>
          <a:bodyPr/>
          <a:lstStyle/>
          <a:p>
            <a:fld id="{FAA8DB2A-CE80-4DBC-9337-86EA32AA3D5C}" type="slidenum">
              <a:rPr lang="en-US" smtClean="0">
                <a:solidFill>
                  <a:srgbClr val="6D6F71"/>
                </a:solidFill>
              </a:rPr>
              <a:pPr/>
              <a:t>‹#›</a:t>
            </a:fld>
            <a:endParaRPr lang="en-US">
              <a:solidFill>
                <a:srgbClr val="6D6F71"/>
              </a:solidFill>
            </a:endParaRPr>
          </a:p>
        </p:txBody>
      </p:sp>
      <p:sp>
        <p:nvSpPr>
          <p:cNvPr id="12" name="Content Placeholder 2"/>
          <p:cNvSpPr>
            <a:spLocks noGrp="1"/>
          </p:cNvSpPr>
          <p:nvPr>
            <p:ph sz="half" idx="1"/>
          </p:nvPr>
        </p:nvSpPr>
        <p:spPr>
          <a:xfrm>
            <a:off x="858518" y="1606550"/>
            <a:ext cx="6280835" cy="4776665"/>
          </a:xfrm>
        </p:spPr>
        <p:txBody>
          <a:bodyPr>
            <a:normAutofit/>
          </a:bodyPr>
          <a:lstStyle>
            <a:lvl1pPr>
              <a:defRPr sz="1600"/>
            </a:lvl1pPr>
            <a:lvl2pPr>
              <a:defRPr sz="1400">
                <a:solidFill>
                  <a:schemeClr val="accent1"/>
                </a:solidFill>
              </a:defRPr>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Freeform 13"/>
          <p:cNvSpPr/>
          <p:nvPr userDrawn="1"/>
        </p:nvSpPr>
        <p:spPr>
          <a:xfrm>
            <a:off x="493207" y="1606550"/>
            <a:ext cx="365313" cy="154381"/>
          </a:xfrm>
          <a:custGeom>
            <a:avLst/>
            <a:gdLst>
              <a:gd name="connsiteX0" fmla="*/ 0 w 271604"/>
              <a:gd name="connsiteY0" fmla="*/ 0 h 153909"/>
              <a:gd name="connsiteX1" fmla="*/ 271604 w 271604"/>
              <a:gd name="connsiteY1" fmla="*/ 153909 h 153909"/>
              <a:gd name="connsiteX2" fmla="*/ 271604 w 271604"/>
              <a:gd name="connsiteY2" fmla="*/ 9053 h 153909"/>
              <a:gd name="connsiteX3" fmla="*/ 0 w 271604"/>
              <a:gd name="connsiteY3" fmla="*/ 0 h 153909"/>
              <a:gd name="connsiteX0" fmla="*/ 0 w 273985"/>
              <a:gd name="connsiteY0" fmla="*/ 472 h 154381"/>
              <a:gd name="connsiteX1" fmla="*/ 271604 w 273985"/>
              <a:gd name="connsiteY1" fmla="*/ 154381 h 154381"/>
              <a:gd name="connsiteX2" fmla="*/ 273985 w 273985"/>
              <a:gd name="connsiteY2" fmla="*/ 0 h 154381"/>
              <a:gd name="connsiteX3" fmla="*/ 0 w 273985"/>
              <a:gd name="connsiteY3" fmla="*/ 472 h 154381"/>
            </a:gdLst>
            <a:ahLst/>
            <a:cxnLst>
              <a:cxn ang="0">
                <a:pos x="connsiteX0" y="connsiteY0"/>
              </a:cxn>
              <a:cxn ang="0">
                <a:pos x="connsiteX1" y="connsiteY1"/>
              </a:cxn>
              <a:cxn ang="0">
                <a:pos x="connsiteX2" y="connsiteY2"/>
              </a:cxn>
              <a:cxn ang="0">
                <a:pos x="connsiteX3" y="connsiteY3"/>
              </a:cxn>
            </a:cxnLst>
            <a:rect l="l" t="t" r="r" b="b"/>
            <a:pathLst>
              <a:path w="273985" h="154381">
                <a:moveTo>
                  <a:pt x="0" y="472"/>
                </a:moveTo>
                <a:lnTo>
                  <a:pt x="271604" y="154381"/>
                </a:lnTo>
                <a:cubicBezTo>
                  <a:pt x="272398" y="102921"/>
                  <a:pt x="273191" y="51460"/>
                  <a:pt x="273985" y="0"/>
                </a:cubicBezTo>
                <a:lnTo>
                  <a:pt x="0" y="47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5" name="Text Placeholder 2"/>
          <p:cNvSpPr>
            <a:spLocks noGrp="1"/>
          </p:cNvSpPr>
          <p:nvPr>
            <p:ph type="body" idx="14"/>
          </p:nvPr>
        </p:nvSpPr>
        <p:spPr>
          <a:xfrm>
            <a:off x="493206" y="1052780"/>
            <a:ext cx="6657871" cy="553770"/>
          </a:xfrm>
          <a:solidFill>
            <a:schemeClr val="accent1"/>
          </a:solidFill>
        </p:spPr>
        <p:txBody>
          <a:bodyPr anchor="ctr" anchorCtr="0">
            <a:normAutofit/>
          </a:bodyPr>
          <a:lstStyle>
            <a:lvl1pPr marL="0" indent="0" algn="ctr">
              <a:buNone/>
              <a:defRPr sz="16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Freeform 15"/>
          <p:cNvSpPr/>
          <p:nvPr userDrawn="1"/>
        </p:nvSpPr>
        <p:spPr>
          <a:xfrm>
            <a:off x="7541685" y="1606550"/>
            <a:ext cx="312111" cy="154381"/>
          </a:xfrm>
          <a:custGeom>
            <a:avLst/>
            <a:gdLst>
              <a:gd name="connsiteX0" fmla="*/ 0 w 271604"/>
              <a:gd name="connsiteY0" fmla="*/ 0 h 153909"/>
              <a:gd name="connsiteX1" fmla="*/ 271604 w 271604"/>
              <a:gd name="connsiteY1" fmla="*/ 153909 h 153909"/>
              <a:gd name="connsiteX2" fmla="*/ 271604 w 271604"/>
              <a:gd name="connsiteY2" fmla="*/ 9053 h 153909"/>
              <a:gd name="connsiteX3" fmla="*/ 0 w 271604"/>
              <a:gd name="connsiteY3" fmla="*/ 0 h 153909"/>
              <a:gd name="connsiteX0" fmla="*/ 0 w 273985"/>
              <a:gd name="connsiteY0" fmla="*/ 472 h 154381"/>
              <a:gd name="connsiteX1" fmla="*/ 271604 w 273985"/>
              <a:gd name="connsiteY1" fmla="*/ 154381 h 154381"/>
              <a:gd name="connsiteX2" fmla="*/ 273985 w 273985"/>
              <a:gd name="connsiteY2" fmla="*/ 0 h 154381"/>
              <a:gd name="connsiteX3" fmla="*/ 0 w 273985"/>
              <a:gd name="connsiteY3" fmla="*/ 472 h 154381"/>
            </a:gdLst>
            <a:ahLst/>
            <a:cxnLst>
              <a:cxn ang="0">
                <a:pos x="connsiteX0" y="connsiteY0"/>
              </a:cxn>
              <a:cxn ang="0">
                <a:pos x="connsiteX1" y="connsiteY1"/>
              </a:cxn>
              <a:cxn ang="0">
                <a:pos x="connsiteX2" y="connsiteY2"/>
              </a:cxn>
              <a:cxn ang="0">
                <a:pos x="connsiteX3" y="connsiteY3"/>
              </a:cxn>
            </a:cxnLst>
            <a:rect l="l" t="t" r="r" b="b"/>
            <a:pathLst>
              <a:path w="273985" h="154381">
                <a:moveTo>
                  <a:pt x="0" y="472"/>
                </a:moveTo>
                <a:lnTo>
                  <a:pt x="271604" y="154381"/>
                </a:lnTo>
                <a:cubicBezTo>
                  <a:pt x="272398" y="102921"/>
                  <a:pt x="273191" y="51460"/>
                  <a:pt x="273985" y="0"/>
                </a:cubicBezTo>
                <a:lnTo>
                  <a:pt x="0" y="47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7" name="Text Placeholder 2"/>
          <p:cNvSpPr>
            <a:spLocks noGrp="1"/>
          </p:cNvSpPr>
          <p:nvPr>
            <p:ph type="body" idx="15"/>
          </p:nvPr>
        </p:nvSpPr>
        <p:spPr>
          <a:xfrm>
            <a:off x="7541684" y="1052780"/>
            <a:ext cx="4157133" cy="553770"/>
          </a:xfrm>
          <a:solidFill>
            <a:schemeClr val="accent1"/>
          </a:solidFill>
        </p:spPr>
        <p:txBody>
          <a:bodyPr anchor="ctr" anchorCtr="0">
            <a:normAutofit/>
          </a:bodyPr>
          <a:lstStyle>
            <a:lvl1pPr marL="0" indent="0" algn="ctr">
              <a:buNone/>
              <a:defRPr sz="16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Content Placeholder 2"/>
          <p:cNvSpPr>
            <a:spLocks noGrp="1"/>
          </p:cNvSpPr>
          <p:nvPr>
            <p:ph sz="half" idx="16"/>
          </p:nvPr>
        </p:nvSpPr>
        <p:spPr>
          <a:xfrm>
            <a:off x="7858407" y="1606550"/>
            <a:ext cx="3840411" cy="4776665"/>
          </a:xfrm>
        </p:spPr>
        <p:txBody>
          <a:bodyPr>
            <a:normAutofit/>
          </a:bodyPr>
          <a:lstStyle>
            <a:lvl1pPr>
              <a:defRPr sz="1600"/>
            </a:lvl1pPr>
            <a:lvl2pPr>
              <a:defRPr sz="1400">
                <a:solidFill>
                  <a:schemeClr val="accent1"/>
                </a:solidFill>
              </a:defRPr>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136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6.svg"/><Relationship Id="rId5" Type="http://schemas.openxmlformats.org/officeDocument/2006/relationships/slideLayout" Target="../slideLayouts/slideLayout8.xml"/><Relationship Id="rId10" Type="http://schemas.openxmlformats.org/officeDocument/2006/relationships/image" Target="../media/image5.png"/><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6.sv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6" y="388938"/>
            <a:ext cx="10080000" cy="342584"/>
          </a:xfrm>
          <a:prstGeom prst="rect">
            <a:avLst/>
          </a:prstGeom>
        </p:spPr>
        <p:txBody>
          <a:bodyPr vert="horz" lIns="0" tIns="0" rIns="0" bIns="0" rtlCol="0" anchor="t">
            <a:noAutofit/>
          </a:bodyPr>
          <a:lstStyle/>
          <a:p>
            <a:r>
              <a:rPr lang="en-US" dirty="0"/>
              <a:t>Add title</a:t>
            </a:r>
            <a:endParaRPr lang="en-ZA" dirty="0"/>
          </a:p>
        </p:txBody>
      </p:sp>
      <p:sp>
        <p:nvSpPr>
          <p:cNvPr id="3" name="Text Placeholder 2"/>
          <p:cNvSpPr>
            <a:spLocks noGrp="1"/>
          </p:cNvSpPr>
          <p:nvPr>
            <p:ph type="body" idx="1"/>
          </p:nvPr>
        </p:nvSpPr>
        <p:spPr>
          <a:xfrm>
            <a:off x="388938" y="1228725"/>
            <a:ext cx="11417300" cy="5116514"/>
          </a:xfrm>
          <a:prstGeom prst="rect">
            <a:avLst/>
          </a:prstGeom>
        </p:spPr>
        <p:txBody>
          <a:bodyPr vert="horz" lIns="0" tIns="0" rIns="0" bIns="0" rtlCol="0">
            <a:noAutofit/>
          </a:body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5" name="TextBox 24"/>
          <p:cNvSpPr txBox="1"/>
          <p:nvPr userDrawn="1"/>
        </p:nvSpPr>
        <p:spPr>
          <a:xfrm>
            <a:off x="11538668" y="6537106"/>
            <a:ext cx="285676"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6" name="Rectangle 5">
            <a:extLst>
              <a:ext uri="{FF2B5EF4-FFF2-40B4-BE49-F238E27FC236}">
                <a16:creationId xmlns:a16="http://schemas.microsoft.com/office/drawing/2014/main" id="{7A3DBACB-6120-624F-A0D5-2F9B46C4BF97}"/>
              </a:ext>
            </a:extLst>
          </p:cNvPr>
          <p:cNvSpPr/>
          <p:nvPr userDrawn="1"/>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a:extLst>
              <a:ext uri="{FF2B5EF4-FFF2-40B4-BE49-F238E27FC236}">
                <a16:creationId xmlns:a16="http://schemas.microsoft.com/office/drawing/2014/main" id="{ED284CA2-E089-70A1-FBF5-5ABF864CEB1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799009164"/>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0" kern="1200" cap="all" baseline="0">
          <a:solidFill>
            <a:schemeClr val="bg2"/>
          </a:solidFill>
          <a:latin typeface="+mn-lt"/>
          <a:ea typeface="+mj-ea"/>
          <a:cs typeface="+mj-cs"/>
        </a:defRPr>
      </a:lvl1pPr>
    </p:titleStyle>
    <p:bodyStyle>
      <a:lvl1pPr marL="228600" indent="-228600" algn="l" defTabSz="914400"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800" indent="-228600" algn="l" defTabSz="914400" rtl="0" eaLnBrk="1" latinLnBrk="0" hangingPunct="1">
        <a:lnSpc>
          <a:spcPct val="100000"/>
        </a:lnSpc>
        <a:spcBef>
          <a:spcPts val="0"/>
        </a:spcBef>
        <a:buClr>
          <a:schemeClr val="tx1"/>
        </a:buClr>
        <a:buFont typeface="Open Sans Light" panose="020B0306030504020204" pitchFamily="34" charset="0"/>
        <a:buChar char="–"/>
        <a:defRPr sz="1400" kern="1200">
          <a:solidFill>
            <a:schemeClr val="bg2"/>
          </a:solidFill>
          <a:latin typeface="+mn-lt"/>
          <a:ea typeface="+mn-ea"/>
          <a:cs typeface="+mn-cs"/>
        </a:defRPr>
      </a:lvl2pPr>
      <a:lvl3pPr marL="1143000" indent="-22860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bg2"/>
          </a:solidFill>
          <a:latin typeface="+mn-lt"/>
          <a:ea typeface="+mn-ea"/>
          <a:cs typeface="+mn-cs"/>
        </a:defRPr>
      </a:lvl3pPr>
      <a:lvl4pPr marL="16573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bg2"/>
          </a:solidFill>
          <a:latin typeface="+mn-lt"/>
          <a:ea typeface="+mn-ea"/>
          <a:cs typeface="+mn-cs"/>
        </a:defRPr>
      </a:lvl4pPr>
      <a:lvl5pPr marL="21145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5">
          <p15:clr>
            <a:srgbClr val="F26B43"/>
          </p15:clr>
        </p15:guide>
        <p15:guide id="2" pos="245">
          <p15:clr>
            <a:srgbClr val="F26B43"/>
          </p15:clr>
        </p15:guide>
        <p15:guide id="3" pos="7437">
          <p15:clr>
            <a:srgbClr val="F26B43"/>
          </p15:clr>
        </p15:guide>
        <p15:guide id="4" orient="horz" pos="3997">
          <p15:clr>
            <a:srgbClr val="F26B43"/>
          </p15:clr>
        </p15:guide>
        <p15:guide id="5" orient="horz" pos="777" userDrawn="1">
          <p15:clr>
            <a:srgbClr val="F26B43"/>
          </p15:clr>
        </p15:guide>
        <p15:guide id="6" pos="3840" userDrawn="1">
          <p15:clr>
            <a:srgbClr val="F26B43"/>
          </p15:clr>
        </p15:guide>
        <p15:guide id="7" pos="3976" userDrawn="1">
          <p15:clr>
            <a:srgbClr val="F26B43"/>
          </p15:clr>
        </p15:guide>
        <p15:guide id="8" pos="37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6" y="388938"/>
            <a:ext cx="10080000" cy="342584"/>
          </a:xfrm>
          <a:prstGeom prst="rect">
            <a:avLst/>
          </a:prstGeom>
        </p:spPr>
        <p:txBody>
          <a:bodyPr vert="horz" lIns="0" tIns="0" rIns="0" bIns="0" rtlCol="0" anchor="t">
            <a:noAutofit/>
          </a:bodyPr>
          <a:lstStyle/>
          <a:p>
            <a:r>
              <a:rPr lang="en-US" dirty="0"/>
              <a:t>Add title</a:t>
            </a:r>
            <a:endParaRPr lang="en-ZA" dirty="0"/>
          </a:p>
        </p:txBody>
      </p:sp>
      <p:sp>
        <p:nvSpPr>
          <p:cNvPr id="3" name="Text Placeholder 2"/>
          <p:cNvSpPr>
            <a:spLocks noGrp="1"/>
          </p:cNvSpPr>
          <p:nvPr>
            <p:ph type="body" idx="1"/>
          </p:nvPr>
        </p:nvSpPr>
        <p:spPr>
          <a:xfrm>
            <a:off x="388938" y="1228725"/>
            <a:ext cx="11417300" cy="5116514"/>
          </a:xfrm>
          <a:prstGeom prst="rect">
            <a:avLst/>
          </a:prstGeom>
        </p:spPr>
        <p:txBody>
          <a:bodyPr vert="horz" lIns="0" tIns="0" rIns="0" bIns="0" rtlCol="0">
            <a:noAutofit/>
          </a:body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5" name="TextBox 24"/>
          <p:cNvSpPr txBox="1"/>
          <p:nvPr userDrawn="1"/>
        </p:nvSpPr>
        <p:spPr>
          <a:xfrm>
            <a:off x="11538668" y="6537106"/>
            <a:ext cx="285676" cy="153888"/>
          </a:xfrm>
          <a:prstGeom prst="rect">
            <a:avLst/>
          </a:prstGeom>
          <a:noFill/>
        </p:spPr>
        <p:txBody>
          <a:bodyPr wrap="square" lIns="0" tIns="0" rIns="0" bIns="0" rtlCol="0">
            <a:spAutoFit/>
          </a:bodyPr>
          <a:lstStyle/>
          <a:p>
            <a:pPr algn="r"/>
            <a:fld id="{F5B70F39-3BA5-41DB-94FE-5B2C294E2A29}" type="slidenum">
              <a:rPr lang="en-ZA" sz="1000" smtClean="0">
                <a:solidFill>
                  <a:schemeClr val="tx1"/>
                </a:solidFill>
              </a:rPr>
              <a:t>‹#›</a:t>
            </a:fld>
            <a:endParaRPr lang="en-ZA" sz="1000">
              <a:solidFill>
                <a:schemeClr val="tx1"/>
              </a:solidFill>
            </a:endParaRPr>
          </a:p>
        </p:txBody>
      </p:sp>
      <p:sp>
        <p:nvSpPr>
          <p:cNvPr id="6" name="Rectangle 5">
            <a:extLst>
              <a:ext uri="{FF2B5EF4-FFF2-40B4-BE49-F238E27FC236}">
                <a16:creationId xmlns:a16="http://schemas.microsoft.com/office/drawing/2014/main" id="{7A3DBACB-6120-624F-A0D5-2F9B46C4BF97}"/>
              </a:ext>
            </a:extLst>
          </p:cNvPr>
          <p:cNvSpPr/>
          <p:nvPr userDrawn="1"/>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a:extLst>
              <a:ext uri="{FF2B5EF4-FFF2-40B4-BE49-F238E27FC236}">
                <a16:creationId xmlns:a16="http://schemas.microsoft.com/office/drawing/2014/main" id="{ED284CA2-E089-70A1-FBF5-5ABF864CEB1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1789864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91" r:id="rId5"/>
    <p:sldLayoutId id="2147483692" r:id="rId6"/>
    <p:sldLayoutId id="2147483693" r:id="rId7"/>
    <p:sldLayoutId id="2147483696"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0" kern="1200" cap="all" baseline="0">
          <a:solidFill>
            <a:schemeClr val="tx1"/>
          </a:solidFill>
          <a:latin typeface="+mn-lt"/>
          <a:ea typeface="+mj-ea"/>
          <a:cs typeface="+mj-cs"/>
        </a:defRPr>
      </a:lvl1pPr>
    </p:titleStyle>
    <p:bodyStyle>
      <a:lvl1pPr marL="228600" indent="-228600" algn="l" defTabSz="914400" rtl="0" eaLnBrk="1" latinLnBrk="0" hangingPunct="1">
        <a:lnSpc>
          <a:spcPct val="100000"/>
        </a:lnSpc>
        <a:spcBef>
          <a:spcPts val="0"/>
        </a:spcBef>
        <a:buFont typeface="Wingdings" panose="05000000000000000000" pitchFamily="2" charset="2"/>
        <a:buChar char="§"/>
        <a:defRPr sz="1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buClr>
          <a:schemeClr val="tx1"/>
        </a:buClr>
        <a:buFont typeface="Open Sans Light" panose="020B0306030504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tx1"/>
          </a:solidFill>
          <a:latin typeface="+mn-lt"/>
          <a:ea typeface="+mn-ea"/>
          <a:cs typeface="+mn-cs"/>
        </a:defRPr>
      </a:lvl3pPr>
      <a:lvl4pPr marL="16573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tx1"/>
          </a:solidFill>
          <a:latin typeface="+mn-lt"/>
          <a:ea typeface="+mn-ea"/>
          <a:cs typeface="+mn-cs"/>
        </a:defRPr>
      </a:lvl4pPr>
      <a:lvl5pPr marL="21145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5">
          <p15:clr>
            <a:srgbClr val="F26B43"/>
          </p15:clr>
        </p15:guide>
        <p15:guide id="2" pos="245">
          <p15:clr>
            <a:srgbClr val="F26B43"/>
          </p15:clr>
        </p15:guide>
        <p15:guide id="3" pos="7437">
          <p15:clr>
            <a:srgbClr val="F26B43"/>
          </p15:clr>
        </p15:guide>
        <p15:guide id="4" orient="horz" pos="3997">
          <p15:clr>
            <a:srgbClr val="F26B43"/>
          </p15:clr>
        </p15:guide>
        <p15:guide id="5" orient="horz" pos="777" userDrawn="1">
          <p15:clr>
            <a:srgbClr val="F26B43"/>
          </p15:clr>
        </p15:guide>
        <p15:guide id="6" pos="3840" userDrawn="1">
          <p15:clr>
            <a:srgbClr val="F26B43"/>
          </p15:clr>
        </p15:guide>
        <p15:guide id="7" pos="3976" userDrawn="1">
          <p15:clr>
            <a:srgbClr val="F26B43"/>
          </p15:clr>
        </p15:guide>
        <p15:guide id="8" pos="370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6" y="388938"/>
            <a:ext cx="10080000" cy="342584"/>
          </a:xfrm>
          <a:prstGeom prst="rect">
            <a:avLst/>
          </a:prstGeom>
        </p:spPr>
        <p:txBody>
          <a:bodyPr vert="horz" lIns="0" tIns="0" rIns="0" bIns="0" rtlCol="0" anchor="t">
            <a:noAutofit/>
          </a:bodyPr>
          <a:lstStyle/>
          <a:p>
            <a:r>
              <a:rPr lang="en-US" dirty="0"/>
              <a:t>Add title</a:t>
            </a:r>
            <a:endParaRPr lang="en-ZA" dirty="0"/>
          </a:p>
        </p:txBody>
      </p:sp>
      <p:sp>
        <p:nvSpPr>
          <p:cNvPr id="3" name="Text Placeholder 2"/>
          <p:cNvSpPr>
            <a:spLocks noGrp="1"/>
          </p:cNvSpPr>
          <p:nvPr>
            <p:ph type="body" idx="1"/>
          </p:nvPr>
        </p:nvSpPr>
        <p:spPr>
          <a:xfrm>
            <a:off x="388938" y="1228725"/>
            <a:ext cx="11417300" cy="5116514"/>
          </a:xfrm>
          <a:prstGeom prst="rect">
            <a:avLst/>
          </a:prstGeom>
        </p:spPr>
        <p:txBody>
          <a:bodyPr vert="horz" lIns="0" tIns="0" rIns="0" bIns="0" rtlCol="0">
            <a:noAutofit/>
          </a:body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5" name="TextBox 24"/>
          <p:cNvSpPr txBox="1"/>
          <p:nvPr userDrawn="1"/>
        </p:nvSpPr>
        <p:spPr>
          <a:xfrm>
            <a:off x="11538668" y="6537106"/>
            <a:ext cx="285676" cy="153888"/>
          </a:xfrm>
          <a:prstGeom prst="rect">
            <a:avLst/>
          </a:prstGeom>
          <a:noFill/>
        </p:spPr>
        <p:txBody>
          <a:bodyPr wrap="square" lIns="0" tIns="0" rIns="0" bIns="0" rtlCol="0">
            <a:spAutoFit/>
          </a:bodyPr>
          <a:lstStyle/>
          <a:p>
            <a:pPr algn="r"/>
            <a:fld id="{F5B70F39-3BA5-41DB-94FE-5B2C294E2A29}" type="slidenum">
              <a:rPr lang="en-ZA" sz="1000" smtClean="0">
                <a:solidFill>
                  <a:schemeClr val="tx1"/>
                </a:solidFill>
              </a:rPr>
              <a:t>‹#›</a:t>
            </a:fld>
            <a:endParaRPr lang="en-ZA" sz="1000">
              <a:solidFill>
                <a:schemeClr val="tx1"/>
              </a:solidFill>
            </a:endParaRPr>
          </a:p>
        </p:txBody>
      </p:sp>
      <p:sp>
        <p:nvSpPr>
          <p:cNvPr id="6" name="Rectangle 5">
            <a:extLst>
              <a:ext uri="{FF2B5EF4-FFF2-40B4-BE49-F238E27FC236}">
                <a16:creationId xmlns:a16="http://schemas.microsoft.com/office/drawing/2014/main" id="{7A3DBACB-6120-624F-A0D5-2F9B46C4BF97}"/>
              </a:ext>
            </a:extLst>
          </p:cNvPr>
          <p:cNvSpPr/>
          <p:nvPr userDrawn="1"/>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a:extLst>
              <a:ext uri="{FF2B5EF4-FFF2-40B4-BE49-F238E27FC236}">
                <a16:creationId xmlns:a16="http://schemas.microsoft.com/office/drawing/2014/main" id="{ED284CA2-E089-70A1-FBF5-5ABF864CEB11}"/>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1681206934"/>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5" r:id="rId2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0" kern="1200" cap="all" baseline="0">
          <a:solidFill>
            <a:schemeClr val="tx1"/>
          </a:solidFill>
          <a:latin typeface="+mn-lt"/>
          <a:ea typeface="+mj-ea"/>
          <a:cs typeface="+mj-cs"/>
        </a:defRPr>
      </a:lvl1pPr>
    </p:titleStyle>
    <p:bodyStyle>
      <a:lvl1pPr marL="228600" indent="-228600" algn="l" defTabSz="914400" rtl="0" eaLnBrk="1" latinLnBrk="0" hangingPunct="1">
        <a:lnSpc>
          <a:spcPct val="100000"/>
        </a:lnSpc>
        <a:spcBef>
          <a:spcPts val="0"/>
        </a:spcBef>
        <a:buFont typeface="Wingdings" panose="05000000000000000000" pitchFamily="2" charset="2"/>
        <a:buChar char="§"/>
        <a:defRPr sz="1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buClr>
          <a:schemeClr val="tx1"/>
        </a:buClr>
        <a:buFont typeface="Open Sans Light" panose="020B0306030504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tx1"/>
          </a:solidFill>
          <a:latin typeface="+mn-lt"/>
          <a:ea typeface="+mn-ea"/>
          <a:cs typeface="+mn-cs"/>
        </a:defRPr>
      </a:lvl3pPr>
      <a:lvl4pPr marL="16573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tx1"/>
          </a:solidFill>
          <a:latin typeface="+mn-lt"/>
          <a:ea typeface="+mn-ea"/>
          <a:cs typeface="+mn-cs"/>
        </a:defRPr>
      </a:lvl4pPr>
      <a:lvl5pPr marL="2114550" indent="-285750" algn="l" defTabSz="914400" rtl="0" eaLnBrk="1" latinLnBrk="0" hangingPunct="1">
        <a:lnSpc>
          <a:spcPct val="100000"/>
        </a:lnSpc>
        <a:spcBef>
          <a:spcPts val="0"/>
        </a:spcBef>
        <a:buClr>
          <a:schemeClr val="tx1"/>
        </a:buClr>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5">
          <p15:clr>
            <a:srgbClr val="F26B43"/>
          </p15:clr>
        </p15:guide>
        <p15:guide id="2" pos="245">
          <p15:clr>
            <a:srgbClr val="F26B43"/>
          </p15:clr>
        </p15:guide>
        <p15:guide id="3" pos="7437">
          <p15:clr>
            <a:srgbClr val="F26B43"/>
          </p15:clr>
        </p15:guide>
        <p15:guide id="4" orient="horz" pos="3997">
          <p15:clr>
            <a:srgbClr val="F26B43"/>
          </p15:clr>
        </p15:guide>
        <p15:guide id="5" orient="horz" pos="777" userDrawn="1">
          <p15:clr>
            <a:srgbClr val="F26B43"/>
          </p15:clr>
        </p15:guide>
        <p15:guide id="6" pos="3840" userDrawn="1">
          <p15:clr>
            <a:srgbClr val="F26B43"/>
          </p15:clr>
        </p15:guide>
        <p15:guide id="7" pos="3976" userDrawn="1">
          <p15:clr>
            <a:srgbClr val="F26B43"/>
          </p15:clr>
        </p15:guide>
        <p15:guide id="8" pos="3704"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A2C5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6" y="388938"/>
            <a:ext cx="10080000" cy="342584"/>
          </a:xfrm>
          <a:prstGeom prst="rect">
            <a:avLst/>
          </a:prstGeom>
        </p:spPr>
        <p:txBody>
          <a:bodyPr vert="horz" lIns="0" tIns="0" rIns="0" bIns="0" rtlCol="0" anchor="t">
            <a:noAutofit/>
          </a:bodyPr>
          <a:lstStyle/>
          <a:p>
            <a:r>
              <a:rPr lang="en-US" dirty="0"/>
              <a:t>Add title</a:t>
            </a:r>
            <a:endParaRPr lang="en-ZA" dirty="0"/>
          </a:p>
        </p:txBody>
      </p:sp>
      <p:sp>
        <p:nvSpPr>
          <p:cNvPr id="3" name="Text Placeholder 2"/>
          <p:cNvSpPr>
            <a:spLocks noGrp="1"/>
          </p:cNvSpPr>
          <p:nvPr>
            <p:ph type="body" idx="1"/>
          </p:nvPr>
        </p:nvSpPr>
        <p:spPr>
          <a:xfrm>
            <a:off x="388938" y="1228725"/>
            <a:ext cx="11417300" cy="5116514"/>
          </a:xfrm>
          <a:prstGeom prst="rect">
            <a:avLst/>
          </a:prstGeom>
        </p:spPr>
        <p:txBody>
          <a:bodyPr vert="horz" lIns="0" tIns="0" rIns="0" bIns="0" rtlCol="0">
            <a:noAutofit/>
          </a:bodyPr>
          <a:lstStyle/>
          <a:p>
            <a:pPr lvl="0"/>
            <a:r>
              <a:rPr lang="en-US" dirty="0"/>
              <a:t>Add first level bullet</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25" name="TextBox 24"/>
          <p:cNvSpPr txBox="1"/>
          <p:nvPr userDrawn="1"/>
        </p:nvSpPr>
        <p:spPr>
          <a:xfrm>
            <a:off x="11538668" y="6537106"/>
            <a:ext cx="285676" cy="153888"/>
          </a:xfrm>
          <a:prstGeom prst="rect">
            <a:avLst/>
          </a:prstGeom>
          <a:noFill/>
        </p:spPr>
        <p:txBody>
          <a:bodyPr wrap="square" lIns="0" tIns="0" rIns="0" bIns="0" rtlCol="0">
            <a:spAutoFit/>
          </a:bodyPr>
          <a:lstStyle/>
          <a:p>
            <a:pPr algn="r"/>
            <a:fld id="{F5B70F39-3BA5-41DB-94FE-5B2C294E2A29}" type="slidenum">
              <a:rPr lang="en-ZA" sz="1000" smtClean="0">
                <a:solidFill>
                  <a:schemeClr val="bg2"/>
                </a:solidFill>
              </a:rPr>
              <a:t>‹#›</a:t>
            </a:fld>
            <a:endParaRPr lang="en-ZA" sz="1000">
              <a:solidFill>
                <a:schemeClr val="bg2"/>
              </a:solidFill>
            </a:endParaRPr>
          </a:p>
        </p:txBody>
      </p:sp>
      <p:sp>
        <p:nvSpPr>
          <p:cNvPr id="6" name="Rectangle 5">
            <a:extLst>
              <a:ext uri="{FF2B5EF4-FFF2-40B4-BE49-F238E27FC236}">
                <a16:creationId xmlns:a16="http://schemas.microsoft.com/office/drawing/2014/main" id="{7A3DBACB-6120-624F-A0D5-2F9B46C4BF97}"/>
              </a:ext>
            </a:extLst>
          </p:cNvPr>
          <p:cNvSpPr/>
          <p:nvPr userDrawn="1"/>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Graphic 11">
            <a:extLst>
              <a:ext uri="{FF2B5EF4-FFF2-40B4-BE49-F238E27FC236}">
                <a16:creationId xmlns:a16="http://schemas.microsoft.com/office/drawing/2014/main" id="{ED284CA2-E089-70A1-FBF5-5ABF864CEB1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263275698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0" kern="1200" cap="all" baseline="0">
          <a:solidFill>
            <a:schemeClr val="bg2"/>
          </a:solidFill>
          <a:latin typeface="+mn-lt"/>
          <a:ea typeface="+mj-ea"/>
          <a:cs typeface="+mj-cs"/>
        </a:defRPr>
      </a:lvl1pPr>
    </p:titleStyle>
    <p:bodyStyle>
      <a:lvl1pPr marL="228600" indent="-228600" algn="l" defTabSz="914400" rtl="0" eaLnBrk="1" latinLnBrk="0" hangingPunct="1">
        <a:lnSpc>
          <a:spcPct val="100000"/>
        </a:lnSpc>
        <a:spcBef>
          <a:spcPts val="0"/>
        </a:spcBef>
        <a:buFont typeface="Wingdings" panose="05000000000000000000" pitchFamily="2" charset="2"/>
        <a:buChar char="§"/>
        <a:defRPr sz="1400" kern="1200">
          <a:solidFill>
            <a:schemeClr val="bg2"/>
          </a:solidFill>
          <a:latin typeface="+mn-lt"/>
          <a:ea typeface="+mn-ea"/>
          <a:cs typeface="+mn-cs"/>
        </a:defRPr>
      </a:lvl1pPr>
      <a:lvl2pPr marL="685800" indent="-228600" algn="l" defTabSz="914400" rtl="0" eaLnBrk="1" latinLnBrk="0" hangingPunct="1">
        <a:lnSpc>
          <a:spcPct val="100000"/>
        </a:lnSpc>
        <a:spcBef>
          <a:spcPts val="0"/>
        </a:spcBef>
        <a:buClr>
          <a:schemeClr val="bg1"/>
        </a:buClr>
        <a:buFont typeface="Open Sans Light" panose="020B0306030504020204" pitchFamily="34" charset="0"/>
        <a:buChar char="–"/>
        <a:defRPr sz="1400" kern="1200">
          <a:solidFill>
            <a:schemeClr val="bg2"/>
          </a:solidFill>
          <a:latin typeface="+mn-lt"/>
          <a:ea typeface="+mn-ea"/>
          <a:cs typeface="+mn-cs"/>
        </a:defRPr>
      </a:lvl2pPr>
      <a:lvl3pPr marL="1143000" indent="-228600" algn="l" defTabSz="914400" rtl="0" eaLnBrk="1" latinLnBrk="0" hangingPunct="1">
        <a:lnSpc>
          <a:spcPct val="100000"/>
        </a:lnSpc>
        <a:spcBef>
          <a:spcPts val="0"/>
        </a:spcBef>
        <a:buClr>
          <a:schemeClr val="bg1"/>
        </a:buClr>
        <a:buFont typeface="Wingdings" panose="05000000000000000000" pitchFamily="2" charset="2"/>
        <a:buChar char="§"/>
        <a:defRPr sz="1400" kern="1200">
          <a:solidFill>
            <a:schemeClr val="bg2"/>
          </a:solidFill>
          <a:latin typeface="+mn-lt"/>
          <a:ea typeface="+mn-ea"/>
          <a:cs typeface="+mn-cs"/>
        </a:defRPr>
      </a:lvl3pPr>
      <a:lvl4pPr marL="1657350" indent="-285750" algn="l" defTabSz="914400" rtl="0" eaLnBrk="1" latinLnBrk="0" hangingPunct="1">
        <a:lnSpc>
          <a:spcPct val="100000"/>
        </a:lnSpc>
        <a:spcBef>
          <a:spcPts val="0"/>
        </a:spcBef>
        <a:buClr>
          <a:schemeClr val="bg1"/>
        </a:buClr>
        <a:buFont typeface="Wingdings" panose="05000000000000000000" pitchFamily="2" charset="2"/>
        <a:buChar char="§"/>
        <a:defRPr sz="1400" kern="1200">
          <a:solidFill>
            <a:schemeClr val="bg2"/>
          </a:solidFill>
          <a:latin typeface="+mn-lt"/>
          <a:ea typeface="+mn-ea"/>
          <a:cs typeface="+mn-cs"/>
        </a:defRPr>
      </a:lvl4pPr>
      <a:lvl5pPr marL="2114550" indent="-285750" algn="l" defTabSz="914400" rtl="0" eaLnBrk="1" latinLnBrk="0" hangingPunct="1">
        <a:lnSpc>
          <a:spcPct val="100000"/>
        </a:lnSpc>
        <a:spcBef>
          <a:spcPts val="0"/>
        </a:spcBef>
        <a:buClr>
          <a:schemeClr val="bg1"/>
        </a:buClr>
        <a:buFont typeface="Wingdings" panose="05000000000000000000" pitchFamily="2" charset="2"/>
        <a:buChar char="§"/>
        <a:defRPr sz="14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5">
          <p15:clr>
            <a:srgbClr val="F26B43"/>
          </p15:clr>
        </p15:guide>
        <p15:guide id="2" pos="245">
          <p15:clr>
            <a:srgbClr val="F26B43"/>
          </p15:clr>
        </p15:guide>
        <p15:guide id="3" pos="7437">
          <p15:clr>
            <a:srgbClr val="F26B43"/>
          </p15:clr>
        </p15:guide>
        <p15:guide id="4" orient="horz" pos="3997">
          <p15:clr>
            <a:srgbClr val="F26B43"/>
          </p15:clr>
        </p15:guide>
        <p15:guide id="5" orient="horz" pos="777">
          <p15:clr>
            <a:srgbClr val="F26B43"/>
          </p15:clr>
        </p15:guide>
        <p15:guide id="6" pos="3840">
          <p15:clr>
            <a:srgbClr val="F26B43"/>
          </p15:clr>
        </p15:guide>
        <p15:guide id="7" pos="3976">
          <p15:clr>
            <a:srgbClr val="F26B43"/>
          </p15:clr>
        </p15:guide>
        <p15:guide id="8" pos="37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3" Type="http://schemas.openxmlformats.org/officeDocument/2006/relationships/image" Target="../media/image72.png"/><Relationship Id="rId18" Type="http://schemas.openxmlformats.org/officeDocument/2006/relationships/image" Target="../media/image77.svg"/><Relationship Id="rId26" Type="http://schemas.openxmlformats.org/officeDocument/2006/relationships/image" Target="../media/image85.svg"/><Relationship Id="rId39" Type="http://schemas.openxmlformats.org/officeDocument/2006/relationships/image" Target="../media/image98.emf"/><Relationship Id="rId21" Type="http://schemas.openxmlformats.org/officeDocument/2006/relationships/image" Target="../media/image80.png"/><Relationship Id="rId34" Type="http://schemas.openxmlformats.org/officeDocument/2006/relationships/image" Target="../media/image93.svg"/><Relationship Id="rId7" Type="http://schemas.openxmlformats.org/officeDocument/2006/relationships/image" Target="../media/image66.png"/><Relationship Id="rId12" Type="http://schemas.openxmlformats.org/officeDocument/2006/relationships/image" Target="../media/image71.svg"/><Relationship Id="rId17" Type="http://schemas.openxmlformats.org/officeDocument/2006/relationships/image" Target="../media/image76.png"/><Relationship Id="rId25" Type="http://schemas.openxmlformats.org/officeDocument/2006/relationships/image" Target="../media/image84.png"/><Relationship Id="rId33" Type="http://schemas.openxmlformats.org/officeDocument/2006/relationships/image" Target="../media/image92.png"/><Relationship Id="rId38" Type="http://schemas.openxmlformats.org/officeDocument/2006/relationships/image" Target="../media/image97.png"/><Relationship Id="rId2" Type="http://schemas.openxmlformats.org/officeDocument/2006/relationships/slideLayout" Target="../slideLayouts/slideLayout13.xml"/><Relationship Id="rId16" Type="http://schemas.openxmlformats.org/officeDocument/2006/relationships/image" Target="../media/image75.svg"/><Relationship Id="rId20" Type="http://schemas.openxmlformats.org/officeDocument/2006/relationships/image" Target="../media/image79.svg"/><Relationship Id="rId29" Type="http://schemas.openxmlformats.org/officeDocument/2006/relationships/image" Target="../media/image88.png"/><Relationship Id="rId1" Type="http://schemas.openxmlformats.org/officeDocument/2006/relationships/tags" Target="../tags/tag6.xml"/><Relationship Id="rId6" Type="http://schemas.openxmlformats.org/officeDocument/2006/relationships/image" Target="../media/image65.svg"/><Relationship Id="rId11" Type="http://schemas.openxmlformats.org/officeDocument/2006/relationships/image" Target="../media/image70.png"/><Relationship Id="rId24" Type="http://schemas.openxmlformats.org/officeDocument/2006/relationships/image" Target="../media/image83.svg"/><Relationship Id="rId32" Type="http://schemas.openxmlformats.org/officeDocument/2006/relationships/image" Target="../media/image91.svg"/><Relationship Id="rId37" Type="http://schemas.openxmlformats.org/officeDocument/2006/relationships/image" Target="../media/image96.png"/><Relationship Id="rId40" Type="http://schemas.openxmlformats.org/officeDocument/2006/relationships/image" Target="../media/image99.png"/><Relationship Id="rId5" Type="http://schemas.openxmlformats.org/officeDocument/2006/relationships/image" Target="../media/image64.png"/><Relationship Id="rId15" Type="http://schemas.openxmlformats.org/officeDocument/2006/relationships/image" Target="../media/image74.png"/><Relationship Id="rId23" Type="http://schemas.openxmlformats.org/officeDocument/2006/relationships/image" Target="../media/image82.png"/><Relationship Id="rId28" Type="http://schemas.openxmlformats.org/officeDocument/2006/relationships/image" Target="../media/image87.svg"/><Relationship Id="rId36" Type="http://schemas.openxmlformats.org/officeDocument/2006/relationships/image" Target="../media/image95.svg"/><Relationship Id="rId10" Type="http://schemas.openxmlformats.org/officeDocument/2006/relationships/image" Target="../media/image69.svg"/><Relationship Id="rId19" Type="http://schemas.openxmlformats.org/officeDocument/2006/relationships/image" Target="../media/image78.png"/><Relationship Id="rId31" Type="http://schemas.openxmlformats.org/officeDocument/2006/relationships/image" Target="../media/image90.png"/><Relationship Id="rId4" Type="http://schemas.openxmlformats.org/officeDocument/2006/relationships/image" Target="../media/image63.emf"/><Relationship Id="rId9" Type="http://schemas.openxmlformats.org/officeDocument/2006/relationships/image" Target="../media/image68.png"/><Relationship Id="rId14" Type="http://schemas.openxmlformats.org/officeDocument/2006/relationships/image" Target="../media/image73.svg"/><Relationship Id="rId22" Type="http://schemas.openxmlformats.org/officeDocument/2006/relationships/image" Target="../media/image81.svg"/><Relationship Id="rId27" Type="http://schemas.openxmlformats.org/officeDocument/2006/relationships/image" Target="../media/image86.png"/><Relationship Id="rId30" Type="http://schemas.openxmlformats.org/officeDocument/2006/relationships/image" Target="../media/image89.svg"/><Relationship Id="rId35" Type="http://schemas.openxmlformats.org/officeDocument/2006/relationships/image" Target="../media/image94.png"/><Relationship Id="rId8" Type="http://schemas.openxmlformats.org/officeDocument/2006/relationships/image" Target="../media/image67.svg"/><Relationship Id="rId3"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2.jpg"/><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3.xml"/><Relationship Id="rId5" Type="http://schemas.openxmlformats.org/officeDocument/2006/relationships/image" Target="../media/image106.png"/><Relationship Id="rId4" Type="http://schemas.openxmlformats.org/officeDocument/2006/relationships/image" Target="../media/image10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chart" Target="../charts/chart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chart" Target="../charts/chart1.xml"/><Relationship Id="rId5" Type="http://schemas.openxmlformats.org/officeDocument/2006/relationships/image" Target="../media/image107.emf"/><Relationship Id="rId4" Type="http://schemas.openxmlformats.org/officeDocument/2006/relationships/oleObject" Target="../embeddings/oleObject6.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8.jpg"/><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15.png"/><Relationship Id="rId2" Type="http://schemas.openxmlformats.org/officeDocument/2006/relationships/image" Target="../media/image12.jpg"/><Relationship Id="rId1" Type="http://schemas.openxmlformats.org/officeDocument/2006/relationships/slideLayout" Target="../slideLayouts/slideLayout13.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6.sv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3.svg"/><Relationship Id="rId2" Type="http://schemas.openxmlformats.org/officeDocument/2006/relationships/image" Target="../media/image20.jp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24.png"/><Relationship Id="rId7" Type="http://schemas.openxmlformats.org/officeDocument/2006/relationships/image" Target="../media/image26.svg"/><Relationship Id="rId12" Type="http://schemas.openxmlformats.org/officeDocument/2006/relationships/image" Target="../media/image31.png"/><Relationship Id="rId2" Type="http://schemas.openxmlformats.org/officeDocument/2006/relationships/slideLayout" Target="../slideLayouts/slideLayout13.xml"/><Relationship Id="rId16" Type="http://schemas.openxmlformats.org/officeDocument/2006/relationships/image" Target="../media/image35.jpg"/><Relationship Id="rId1" Type="http://schemas.openxmlformats.org/officeDocument/2006/relationships/tags" Target="../tags/tag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9.emf"/><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oleObject" Target="../embeddings/oleObject4.bin"/><Relationship Id="rId9" Type="http://schemas.openxmlformats.org/officeDocument/2006/relationships/image" Target="../media/image28.svg"/><Relationship Id="rId14" Type="http://schemas.openxmlformats.org/officeDocument/2006/relationships/image" Target="../media/image33.png"/></Relationships>
</file>

<file path=ppt/slides/_rels/slide5.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6.xml"/><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g"/><Relationship Id="rId7" Type="http://schemas.openxmlformats.org/officeDocument/2006/relationships/image" Target="../media/image44.sv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3.png"/><Relationship Id="rId5" Type="http://schemas.openxmlformats.org/officeDocument/2006/relationships/image" Target="../media/image42.svg"/><Relationship Id="rId4" Type="http://schemas.openxmlformats.org/officeDocument/2006/relationships/image" Target="../media/image41.png"/><Relationship Id="rId9" Type="http://schemas.openxmlformats.org/officeDocument/2006/relationships/image" Target="../media/image46.png"/></Relationships>
</file>

<file path=ppt/slides/_rels/slide9.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18" Type="http://schemas.openxmlformats.org/officeDocument/2006/relationships/image" Target="../media/image41.png"/><Relationship Id="rId3" Type="http://schemas.openxmlformats.org/officeDocument/2006/relationships/image" Target="../media/image47.png"/><Relationship Id="rId21" Type="http://schemas.openxmlformats.org/officeDocument/2006/relationships/image" Target="../media/image46.pn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notesSlide" Target="../notesSlides/notesSlide2.xml"/><Relationship Id="rId16" Type="http://schemas.openxmlformats.org/officeDocument/2006/relationships/image" Target="../media/image60.png"/><Relationship Id="rId20" Type="http://schemas.openxmlformats.org/officeDocument/2006/relationships/image" Target="../media/image45.png"/><Relationship Id="rId1" Type="http://schemas.openxmlformats.org/officeDocument/2006/relationships/slideLayout" Target="../slideLayouts/slideLayout13.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png"/><Relationship Id="rId19" Type="http://schemas.openxmlformats.org/officeDocument/2006/relationships/image" Target="../media/image42.sv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8.png"/><Relationship Id="rId22" Type="http://schemas.openxmlformats.org/officeDocument/2006/relationships/image" Target="../media/image6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FD7AC-2719-1B66-F879-A521F4393AFE}"/>
              </a:ext>
            </a:extLst>
          </p:cNvPr>
          <p:cNvSpPr>
            <a:spLocks noGrp="1"/>
          </p:cNvSpPr>
          <p:nvPr>
            <p:ph type="ctrTitle"/>
          </p:nvPr>
        </p:nvSpPr>
        <p:spPr/>
        <p:txBody>
          <a:bodyPr/>
          <a:lstStyle/>
          <a:p>
            <a:r>
              <a:rPr lang="en-ZA" dirty="0"/>
              <a:t>Rules that govern medical schemes</a:t>
            </a:r>
            <a:endParaRPr lang="en-US" dirty="0"/>
          </a:p>
        </p:txBody>
      </p:sp>
      <p:sp>
        <p:nvSpPr>
          <p:cNvPr id="3" name="Subtitle 2">
            <a:extLst>
              <a:ext uri="{FF2B5EF4-FFF2-40B4-BE49-F238E27FC236}">
                <a16:creationId xmlns:a16="http://schemas.microsoft.com/office/drawing/2014/main" id="{4C8A9657-953F-76E6-1C0A-D16F50930D38}"/>
              </a:ext>
            </a:extLst>
          </p:cNvPr>
          <p:cNvSpPr>
            <a:spLocks noGrp="1"/>
          </p:cNvSpPr>
          <p:nvPr>
            <p:ph type="subTitle" idx="1"/>
          </p:nvPr>
        </p:nvSpPr>
        <p:spPr/>
        <p:txBody>
          <a:bodyPr vert="horz" lIns="0" tIns="0" rIns="0" bIns="0" rtlCol="0" anchor="t">
            <a:noAutofit/>
          </a:bodyPr>
          <a:lstStyle/>
          <a:p>
            <a:r>
              <a:rPr lang="en-ZA"/>
              <a:t>ROSEANNE HARRIS | HEAD: POLICY AND REGULATORY AFFAIRS</a:t>
            </a:r>
            <a:endParaRPr lang="en-US"/>
          </a:p>
        </p:txBody>
      </p:sp>
    </p:spTree>
    <p:extLst>
      <p:ext uri="{BB962C8B-B14F-4D97-AF65-F5344CB8AC3E}">
        <p14:creationId xmlns:p14="http://schemas.microsoft.com/office/powerpoint/2010/main" val="1550553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4EE86AE-16AC-57FA-890D-9BA9BBDE3A6D}"/>
              </a:ext>
            </a:extLst>
          </p:cNvPr>
          <p:cNvSpPr>
            <a:spLocks noGrp="1"/>
          </p:cNvSpPr>
          <p:nvPr>
            <p:ph type="title"/>
          </p:nvPr>
        </p:nvSpPr>
        <p:spPr/>
        <p:txBody>
          <a:bodyPr/>
          <a:lstStyle/>
          <a:p>
            <a:r>
              <a:rPr lang="en-ZA" dirty="0"/>
              <a:t>Medical Scheme Administration</a:t>
            </a:r>
          </a:p>
        </p:txBody>
      </p:sp>
      <p:sp>
        <p:nvSpPr>
          <p:cNvPr id="27" name="Isosceles Triangle 26">
            <a:extLst>
              <a:ext uri="{FF2B5EF4-FFF2-40B4-BE49-F238E27FC236}">
                <a16:creationId xmlns:a16="http://schemas.microsoft.com/office/drawing/2014/main" id="{C51BF8D6-8472-599D-2C1E-E10C8DF1A926}"/>
              </a:ext>
            </a:extLst>
          </p:cNvPr>
          <p:cNvSpPr/>
          <p:nvPr/>
        </p:nvSpPr>
        <p:spPr>
          <a:xfrm rot="5400000">
            <a:off x="4288122" y="1543784"/>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Isosceles Triangle 27">
            <a:extLst>
              <a:ext uri="{FF2B5EF4-FFF2-40B4-BE49-F238E27FC236}">
                <a16:creationId xmlns:a16="http://schemas.microsoft.com/office/drawing/2014/main" id="{900EB257-8652-110C-F40A-08DCEF5DBD54}"/>
              </a:ext>
            </a:extLst>
          </p:cNvPr>
          <p:cNvSpPr/>
          <p:nvPr/>
        </p:nvSpPr>
        <p:spPr>
          <a:xfrm rot="5400000">
            <a:off x="4288122" y="4128509"/>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9" name="Isosceles Triangle 28">
            <a:extLst>
              <a:ext uri="{FF2B5EF4-FFF2-40B4-BE49-F238E27FC236}">
                <a16:creationId xmlns:a16="http://schemas.microsoft.com/office/drawing/2014/main" id="{B26D2DDB-D26F-127D-B345-6BCA9A920B9A}"/>
              </a:ext>
            </a:extLst>
          </p:cNvPr>
          <p:cNvSpPr/>
          <p:nvPr/>
        </p:nvSpPr>
        <p:spPr>
          <a:xfrm rot="5400000">
            <a:off x="4288122" y="4990084"/>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0" name="Isosceles Triangle 29">
            <a:extLst>
              <a:ext uri="{FF2B5EF4-FFF2-40B4-BE49-F238E27FC236}">
                <a16:creationId xmlns:a16="http://schemas.microsoft.com/office/drawing/2014/main" id="{FF5C39BB-C38F-8E92-C78E-1889140D75E8}"/>
              </a:ext>
            </a:extLst>
          </p:cNvPr>
          <p:cNvSpPr/>
          <p:nvPr/>
        </p:nvSpPr>
        <p:spPr>
          <a:xfrm rot="5400000">
            <a:off x="4288122" y="5851661"/>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ounded Rectangle 11">
            <a:extLst>
              <a:ext uri="{FF2B5EF4-FFF2-40B4-BE49-F238E27FC236}">
                <a16:creationId xmlns:a16="http://schemas.microsoft.com/office/drawing/2014/main" id="{02CF0599-C41B-E366-A221-E3000B1D6CE7}"/>
              </a:ext>
            </a:extLst>
          </p:cNvPr>
          <p:cNvSpPr/>
          <p:nvPr/>
        </p:nvSpPr>
        <p:spPr>
          <a:xfrm rot="5400000" flipH="1">
            <a:off x="7869446" y="-1912698"/>
            <a:ext cx="806495" cy="7067092"/>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7" name="Rounded Rectangle 11">
            <a:extLst>
              <a:ext uri="{FF2B5EF4-FFF2-40B4-BE49-F238E27FC236}">
                <a16:creationId xmlns:a16="http://schemas.microsoft.com/office/drawing/2014/main" id="{52B64F60-A3FE-0863-05A0-17B30AD04F80}"/>
              </a:ext>
            </a:extLst>
          </p:cNvPr>
          <p:cNvSpPr/>
          <p:nvPr/>
        </p:nvSpPr>
        <p:spPr>
          <a:xfrm rot="5400000" flipH="1">
            <a:off x="7869446" y="-1054905"/>
            <a:ext cx="806495" cy="7067092"/>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8" name="Rounded Rectangle 11">
            <a:extLst>
              <a:ext uri="{FF2B5EF4-FFF2-40B4-BE49-F238E27FC236}">
                <a16:creationId xmlns:a16="http://schemas.microsoft.com/office/drawing/2014/main" id="{AC14E821-0391-393A-DCDA-619534CC0C86}"/>
              </a:ext>
            </a:extLst>
          </p:cNvPr>
          <p:cNvSpPr/>
          <p:nvPr/>
        </p:nvSpPr>
        <p:spPr>
          <a:xfrm rot="5400000" flipH="1">
            <a:off x="7869446" y="-197111"/>
            <a:ext cx="806495" cy="7067092"/>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9" name="Rounded Rectangle 11">
            <a:extLst>
              <a:ext uri="{FF2B5EF4-FFF2-40B4-BE49-F238E27FC236}">
                <a16:creationId xmlns:a16="http://schemas.microsoft.com/office/drawing/2014/main" id="{CA752F96-74C9-5AF7-698C-0DDD63F188E1}"/>
              </a:ext>
            </a:extLst>
          </p:cNvPr>
          <p:cNvSpPr/>
          <p:nvPr/>
        </p:nvSpPr>
        <p:spPr>
          <a:xfrm rot="5400000" flipH="1">
            <a:off x="7869445" y="660683"/>
            <a:ext cx="806495" cy="7067090"/>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0" name="Rounded Rectangle 11">
            <a:extLst>
              <a:ext uri="{FF2B5EF4-FFF2-40B4-BE49-F238E27FC236}">
                <a16:creationId xmlns:a16="http://schemas.microsoft.com/office/drawing/2014/main" id="{A572231E-3E07-7862-93D1-C4299D48AA53}"/>
              </a:ext>
            </a:extLst>
          </p:cNvPr>
          <p:cNvSpPr/>
          <p:nvPr/>
        </p:nvSpPr>
        <p:spPr>
          <a:xfrm rot="5400000" flipH="1">
            <a:off x="2386204" y="93370"/>
            <a:ext cx="806495" cy="3053818"/>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grpSp>
        <p:nvGrpSpPr>
          <p:cNvPr id="11" name="Group 10">
            <a:extLst>
              <a:ext uri="{FF2B5EF4-FFF2-40B4-BE49-F238E27FC236}">
                <a16:creationId xmlns:a16="http://schemas.microsoft.com/office/drawing/2014/main" id="{12D9625F-F925-DC9A-4BF7-CF2DDE1ECDC0}"/>
              </a:ext>
            </a:extLst>
          </p:cNvPr>
          <p:cNvGrpSpPr/>
          <p:nvPr/>
        </p:nvGrpSpPr>
        <p:grpSpPr>
          <a:xfrm>
            <a:off x="394555" y="1217033"/>
            <a:ext cx="765284" cy="3379874"/>
            <a:chOff x="394555" y="1276024"/>
            <a:chExt cx="765284" cy="5857877"/>
          </a:xfrm>
        </p:grpSpPr>
        <p:sp>
          <p:nvSpPr>
            <p:cNvPr id="12" name="Rounded Rectangle 11">
              <a:extLst>
                <a:ext uri="{FF2B5EF4-FFF2-40B4-BE49-F238E27FC236}">
                  <a16:creationId xmlns:a16="http://schemas.microsoft.com/office/drawing/2014/main" id="{06BDE1D5-7E17-B6E4-E7E5-93F0A2842780}"/>
                </a:ext>
              </a:extLst>
            </p:cNvPr>
            <p:cNvSpPr/>
            <p:nvPr/>
          </p:nvSpPr>
          <p:spPr>
            <a:xfrm flipH="1">
              <a:off x="394555" y="1276024"/>
              <a:ext cx="765284" cy="1399266"/>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2800" b="1" kern="0" dirty="0">
                  <a:solidFill>
                    <a:schemeClr val="bg1"/>
                  </a:solidFill>
                  <a:effectLst>
                    <a:innerShdw blurRad="63500" dist="50800" dir="13500000">
                      <a:prstClr val="black">
                        <a:alpha val="50000"/>
                      </a:prstClr>
                    </a:innerShdw>
                  </a:effectLst>
                  <a:latin typeface="+mj-lt"/>
                </a:rPr>
                <a:t>01</a:t>
              </a:r>
            </a:p>
          </p:txBody>
        </p:sp>
        <p:sp>
          <p:nvSpPr>
            <p:cNvPr id="13" name="Rounded Rectangle 11">
              <a:extLst>
                <a:ext uri="{FF2B5EF4-FFF2-40B4-BE49-F238E27FC236}">
                  <a16:creationId xmlns:a16="http://schemas.microsoft.com/office/drawing/2014/main" id="{6EAD19C4-C740-31FD-7A59-30198E3F8608}"/>
                </a:ext>
              </a:extLst>
            </p:cNvPr>
            <p:cNvSpPr/>
            <p:nvPr/>
          </p:nvSpPr>
          <p:spPr>
            <a:xfrm flipH="1">
              <a:off x="394555" y="2762228"/>
              <a:ext cx="765284" cy="1399266"/>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2800" b="1" kern="0" dirty="0">
                  <a:solidFill>
                    <a:schemeClr val="bg1"/>
                  </a:solidFill>
                  <a:effectLst>
                    <a:innerShdw blurRad="63500" dist="50800" dir="13500000">
                      <a:prstClr val="black">
                        <a:alpha val="50000"/>
                      </a:prstClr>
                    </a:innerShdw>
                  </a:effectLst>
                  <a:latin typeface="+mj-lt"/>
                </a:rPr>
                <a:t>02</a:t>
              </a:r>
            </a:p>
          </p:txBody>
        </p:sp>
        <p:sp>
          <p:nvSpPr>
            <p:cNvPr id="14" name="Rounded Rectangle 11">
              <a:extLst>
                <a:ext uri="{FF2B5EF4-FFF2-40B4-BE49-F238E27FC236}">
                  <a16:creationId xmlns:a16="http://schemas.microsoft.com/office/drawing/2014/main" id="{E8B76E10-8006-9124-C46E-FA3BEBA37AF5}"/>
                </a:ext>
              </a:extLst>
            </p:cNvPr>
            <p:cNvSpPr/>
            <p:nvPr/>
          </p:nvSpPr>
          <p:spPr>
            <a:xfrm flipH="1">
              <a:off x="394555" y="4248432"/>
              <a:ext cx="765284" cy="1399266"/>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2800" b="1" kern="0" dirty="0">
                  <a:solidFill>
                    <a:schemeClr val="bg1"/>
                  </a:solidFill>
                  <a:effectLst>
                    <a:innerShdw blurRad="63500" dist="50800" dir="13500000">
                      <a:prstClr val="black">
                        <a:alpha val="50000"/>
                      </a:prstClr>
                    </a:innerShdw>
                  </a:effectLst>
                  <a:latin typeface="+mj-lt"/>
                </a:rPr>
                <a:t>03</a:t>
              </a:r>
            </a:p>
          </p:txBody>
        </p:sp>
        <p:sp>
          <p:nvSpPr>
            <p:cNvPr id="15" name="Rounded Rectangle 11">
              <a:extLst>
                <a:ext uri="{FF2B5EF4-FFF2-40B4-BE49-F238E27FC236}">
                  <a16:creationId xmlns:a16="http://schemas.microsoft.com/office/drawing/2014/main" id="{05DF34BE-887B-CEBA-8BA1-BB1DA2128BE8}"/>
                </a:ext>
              </a:extLst>
            </p:cNvPr>
            <p:cNvSpPr/>
            <p:nvPr/>
          </p:nvSpPr>
          <p:spPr>
            <a:xfrm flipH="1">
              <a:off x="394555" y="5734635"/>
              <a:ext cx="765284" cy="1399266"/>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2800" b="1" kern="0" dirty="0">
                  <a:solidFill>
                    <a:schemeClr val="bg1"/>
                  </a:solidFill>
                  <a:effectLst>
                    <a:innerShdw blurRad="63500" dist="50800" dir="13500000">
                      <a:prstClr val="black">
                        <a:alpha val="50000"/>
                      </a:prstClr>
                    </a:innerShdw>
                  </a:effectLst>
                  <a:latin typeface="+mj-lt"/>
                </a:rPr>
                <a:t>04</a:t>
              </a:r>
            </a:p>
          </p:txBody>
        </p:sp>
      </p:grpSp>
      <p:sp>
        <p:nvSpPr>
          <p:cNvPr id="16" name="Rounded Rectangle 11">
            <a:extLst>
              <a:ext uri="{FF2B5EF4-FFF2-40B4-BE49-F238E27FC236}">
                <a16:creationId xmlns:a16="http://schemas.microsoft.com/office/drawing/2014/main" id="{18A0C6CE-2E1B-BAB5-6DE0-260F5C7CDFB9}"/>
              </a:ext>
            </a:extLst>
          </p:cNvPr>
          <p:cNvSpPr/>
          <p:nvPr/>
        </p:nvSpPr>
        <p:spPr>
          <a:xfrm rot="5400000" flipH="1">
            <a:off x="2386204" y="951164"/>
            <a:ext cx="806495" cy="3053818"/>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7" name="Rounded Rectangle 11">
            <a:extLst>
              <a:ext uri="{FF2B5EF4-FFF2-40B4-BE49-F238E27FC236}">
                <a16:creationId xmlns:a16="http://schemas.microsoft.com/office/drawing/2014/main" id="{67F8B70A-70E6-DECB-BBE6-D22B27183ABB}"/>
              </a:ext>
            </a:extLst>
          </p:cNvPr>
          <p:cNvSpPr/>
          <p:nvPr/>
        </p:nvSpPr>
        <p:spPr>
          <a:xfrm rot="5400000" flipH="1">
            <a:off x="2386204" y="1808957"/>
            <a:ext cx="806495" cy="3053818"/>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8" name="Rounded Rectangle 11">
            <a:extLst>
              <a:ext uri="{FF2B5EF4-FFF2-40B4-BE49-F238E27FC236}">
                <a16:creationId xmlns:a16="http://schemas.microsoft.com/office/drawing/2014/main" id="{1EC38375-9ED4-44C9-AC53-8B8C8A289959}"/>
              </a:ext>
            </a:extLst>
          </p:cNvPr>
          <p:cNvSpPr/>
          <p:nvPr/>
        </p:nvSpPr>
        <p:spPr>
          <a:xfrm rot="5400000" flipH="1">
            <a:off x="2386204" y="2666750"/>
            <a:ext cx="806495" cy="3053818"/>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9" name="TextBox 18">
            <a:extLst>
              <a:ext uri="{FF2B5EF4-FFF2-40B4-BE49-F238E27FC236}">
                <a16:creationId xmlns:a16="http://schemas.microsoft.com/office/drawing/2014/main" id="{2CCCBDF2-2409-65BA-F879-E4A8B65C284B}"/>
              </a:ext>
            </a:extLst>
          </p:cNvPr>
          <p:cNvSpPr txBox="1"/>
          <p:nvPr/>
        </p:nvSpPr>
        <p:spPr>
          <a:xfrm>
            <a:off x="1418800" y="1412256"/>
            <a:ext cx="2786284" cy="416049"/>
          </a:xfrm>
          <a:prstGeom prst="rect">
            <a:avLst/>
          </a:prstGeom>
          <a:noFill/>
        </p:spPr>
        <p:txBody>
          <a:bodyPr wrap="square" lIns="48000" tIns="0" rIns="48000" bIns="48000" rtlCol="0" anchor="ctr" anchorCtr="0">
            <a:noAutofit/>
          </a:bodyPr>
          <a:lstStyle/>
          <a:p>
            <a:r>
              <a:rPr lang="en-US" sz="1300" dirty="0">
                <a:latin typeface="+mj-lt"/>
              </a:rPr>
              <a:t>Member record management</a:t>
            </a:r>
          </a:p>
        </p:txBody>
      </p:sp>
      <p:sp>
        <p:nvSpPr>
          <p:cNvPr id="20" name="TextBox 19">
            <a:extLst>
              <a:ext uri="{FF2B5EF4-FFF2-40B4-BE49-F238E27FC236}">
                <a16:creationId xmlns:a16="http://schemas.microsoft.com/office/drawing/2014/main" id="{FB8191A4-ED08-0427-735F-C3347C444A5A}"/>
              </a:ext>
            </a:extLst>
          </p:cNvPr>
          <p:cNvSpPr txBox="1"/>
          <p:nvPr/>
        </p:nvSpPr>
        <p:spPr>
          <a:xfrm>
            <a:off x="1418800" y="2270049"/>
            <a:ext cx="2786284" cy="416049"/>
          </a:xfrm>
          <a:prstGeom prst="rect">
            <a:avLst/>
          </a:prstGeom>
          <a:noFill/>
        </p:spPr>
        <p:txBody>
          <a:bodyPr wrap="square" lIns="48000" tIns="0" rIns="48000" bIns="48000" rtlCol="0" anchor="ctr" anchorCtr="0">
            <a:noAutofit/>
          </a:bodyPr>
          <a:lstStyle/>
          <a:p>
            <a:r>
              <a:rPr lang="en-US" sz="1300" dirty="0">
                <a:latin typeface="+mj-lt"/>
              </a:rPr>
              <a:t>Contribution management</a:t>
            </a:r>
          </a:p>
        </p:txBody>
      </p:sp>
      <p:sp>
        <p:nvSpPr>
          <p:cNvPr id="21" name="TextBox 20">
            <a:extLst>
              <a:ext uri="{FF2B5EF4-FFF2-40B4-BE49-F238E27FC236}">
                <a16:creationId xmlns:a16="http://schemas.microsoft.com/office/drawing/2014/main" id="{D2288B1C-1E98-0882-E011-3CCFDE504B8D}"/>
              </a:ext>
            </a:extLst>
          </p:cNvPr>
          <p:cNvSpPr txBox="1"/>
          <p:nvPr/>
        </p:nvSpPr>
        <p:spPr>
          <a:xfrm>
            <a:off x="1418800" y="3127842"/>
            <a:ext cx="2786284" cy="416049"/>
          </a:xfrm>
          <a:prstGeom prst="rect">
            <a:avLst/>
          </a:prstGeom>
          <a:noFill/>
        </p:spPr>
        <p:txBody>
          <a:bodyPr wrap="square" lIns="48000" tIns="0" rIns="48000" bIns="48000" rtlCol="0" anchor="ctr" anchorCtr="0">
            <a:noAutofit/>
          </a:bodyPr>
          <a:lstStyle/>
          <a:p>
            <a:r>
              <a:rPr lang="en-ZA" sz="1300" dirty="0">
                <a:latin typeface="+mj-lt"/>
              </a:rPr>
              <a:t>Claims management</a:t>
            </a:r>
          </a:p>
        </p:txBody>
      </p:sp>
      <p:sp>
        <p:nvSpPr>
          <p:cNvPr id="22" name="TextBox 21">
            <a:extLst>
              <a:ext uri="{FF2B5EF4-FFF2-40B4-BE49-F238E27FC236}">
                <a16:creationId xmlns:a16="http://schemas.microsoft.com/office/drawing/2014/main" id="{1B1D2C68-750E-4A35-D0FD-C0F2A3F1D3EA}"/>
              </a:ext>
            </a:extLst>
          </p:cNvPr>
          <p:cNvSpPr txBox="1"/>
          <p:nvPr/>
        </p:nvSpPr>
        <p:spPr>
          <a:xfrm>
            <a:off x="1418800" y="3985635"/>
            <a:ext cx="2786284" cy="416049"/>
          </a:xfrm>
          <a:prstGeom prst="rect">
            <a:avLst/>
          </a:prstGeom>
          <a:noFill/>
        </p:spPr>
        <p:txBody>
          <a:bodyPr wrap="square" lIns="48000" tIns="0" rIns="48000" bIns="48000" rtlCol="0" anchor="ctr" anchorCtr="0">
            <a:noAutofit/>
          </a:bodyPr>
          <a:lstStyle/>
          <a:p>
            <a:r>
              <a:rPr lang="en-ZA" sz="1300" dirty="0">
                <a:latin typeface="+mj-lt"/>
              </a:rPr>
              <a:t>Financial management</a:t>
            </a:r>
          </a:p>
        </p:txBody>
      </p:sp>
      <p:sp>
        <p:nvSpPr>
          <p:cNvPr id="23" name="TextBox 22">
            <a:extLst>
              <a:ext uri="{FF2B5EF4-FFF2-40B4-BE49-F238E27FC236}">
                <a16:creationId xmlns:a16="http://schemas.microsoft.com/office/drawing/2014/main" id="{E3B35394-C72C-1EF5-1176-DF080AA8CC01}"/>
              </a:ext>
            </a:extLst>
          </p:cNvPr>
          <p:cNvSpPr txBox="1"/>
          <p:nvPr/>
        </p:nvSpPr>
        <p:spPr>
          <a:xfrm>
            <a:off x="4975122" y="1411948"/>
            <a:ext cx="6648657" cy="417801"/>
          </a:xfrm>
          <a:prstGeom prst="rect">
            <a:avLst/>
          </a:prstGeom>
          <a:noFill/>
        </p:spPr>
        <p:txBody>
          <a:bodyPr wrap="square" lIns="48000" tIns="36000" rIns="48000" bIns="48000" rtlCol="0" anchor="ctr" anchorCtr="0">
            <a:noAutofit/>
          </a:bodyPr>
          <a:lstStyle/>
          <a:p>
            <a:pPr>
              <a:lnSpc>
                <a:spcPct val="110000"/>
              </a:lnSpc>
              <a:spcAft>
                <a:spcPts val="600"/>
              </a:spcAft>
            </a:pPr>
            <a:r>
              <a:rPr lang="en-ZA" sz="1150" dirty="0">
                <a:latin typeface="+mj-lt"/>
              </a:rPr>
              <a:t>Administrators provide for the registration, maintenance and updating of</a:t>
            </a:r>
            <a:br>
              <a:rPr lang="en-ZA" sz="1150" dirty="0">
                <a:latin typeface="+mj-lt"/>
              </a:rPr>
            </a:br>
            <a:r>
              <a:rPr lang="en-ZA" sz="1150" dirty="0">
                <a:latin typeface="+mj-lt"/>
              </a:rPr>
              <a:t>individual member records</a:t>
            </a:r>
          </a:p>
        </p:txBody>
      </p:sp>
      <p:sp>
        <p:nvSpPr>
          <p:cNvPr id="24" name="TextBox 23">
            <a:extLst>
              <a:ext uri="{FF2B5EF4-FFF2-40B4-BE49-F238E27FC236}">
                <a16:creationId xmlns:a16="http://schemas.microsoft.com/office/drawing/2014/main" id="{A7B2A5AD-0C87-BB4D-E401-57195DD5F23C}"/>
              </a:ext>
            </a:extLst>
          </p:cNvPr>
          <p:cNvSpPr txBox="1"/>
          <p:nvPr/>
        </p:nvSpPr>
        <p:spPr>
          <a:xfrm>
            <a:off x="4975122" y="2269741"/>
            <a:ext cx="6648657" cy="417801"/>
          </a:xfrm>
          <a:prstGeom prst="rect">
            <a:avLst/>
          </a:prstGeom>
          <a:noFill/>
        </p:spPr>
        <p:txBody>
          <a:bodyPr wrap="square" lIns="48000" tIns="36000" rIns="48000" bIns="48000" rtlCol="0" anchor="ctr" anchorCtr="0">
            <a:noAutofit/>
          </a:bodyPr>
          <a:lstStyle/>
          <a:p>
            <a:pPr>
              <a:lnSpc>
                <a:spcPct val="110000"/>
              </a:lnSpc>
              <a:spcAft>
                <a:spcPts val="600"/>
              </a:spcAft>
            </a:pPr>
            <a:r>
              <a:rPr lang="en-ZA" sz="1150" dirty="0">
                <a:latin typeface="+mj-lt"/>
              </a:rPr>
              <a:t>Administrators manage and maintain the collection and receipt of contributions to an individual member level.</a:t>
            </a:r>
          </a:p>
        </p:txBody>
      </p:sp>
      <p:sp>
        <p:nvSpPr>
          <p:cNvPr id="25" name="TextBox 24">
            <a:extLst>
              <a:ext uri="{FF2B5EF4-FFF2-40B4-BE49-F238E27FC236}">
                <a16:creationId xmlns:a16="http://schemas.microsoft.com/office/drawing/2014/main" id="{DB6E2DA2-7AAD-98FC-6E8D-01D1818A2886}"/>
              </a:ext>
            </a:extLst>
          </p:cNvPr>
          <p:cNvSpPr txBox="1"/>
          <p:nvPr/>
        </p:nvSpPr>
        <p:spPr>
          <a:xfrm>
            <a:off x="4975122" y="3035202"/>
            <a:ext cx="6648657" cy="602467"/>
          </a:xfrm>
          <a:prstGeom prst="rect">
            <a:avLst/>
          </a:prstGeom>
          <a:noFill/>
        </p:spPr>
        <p:txBody>
          <a:bodyPr wrap="square" lIns="48000" tIns="36000" rIns="48000" bIns="48000" rtlCol="0" anchor="ctr" anchorCtr="0">
            <a:noAutofit/>
          </a:bodyPr>
          <a:lstStyle/>
          <a:p>
            <a:pPr>
              <a:lnSpc>
                <a:spcPct val="110000"/>
              </a:lnSpc>
            </a:pPr>
            <a:r>
              <a:rPr lang="en-ZA" sz="1150" dirty="0">
                <a:latin typeface="+mj-lt"/>
              </a:rPr>
              <a:t>Administrators ensure that all claims received are captured on the system, and that all legitimate claims are assessed and paid in line with the rules of the medical scheme and individual members’ benefit options.</a:t>
            </a:r>
          </a:p>
        </p:txBody>
      </p:sp>
      <p:sp>
        <p:nvSpPr>
          <p:cNvPr id="26" name="TextBox 25">
            <a:extLst>
              <a:ext uri="{FF2B5EF4-FFF2-40B4-BE49-F238E27FC236}">
                <a16:creationId xmlns:a16="http://schemas.microsoft.com/office/drawing/2014/main" id="{10CA5853-B519-5B89-B392-936B06638D19}"/>
              </a:ext>
            </a:extLst>
          </p:cNvPr>
          <p:cNvSpPr txBox="1"/>
          <p:nvPr/>
        </p:nvSpPr>
        <p:spPr>
          <a:xfrm>
            <a:off x="4975122" y="3800661"/>
            <a:ext cx="6648657" cy="787133"/>
          </a:xfrm>
          <a:prstGeom prst="rect">
            <a:avLst/>
          </a:prstGeom>
          <a:noFill/>
        </p:spPr>
        <p:txBody>
          <a:bodyPr wrap="square" lIns="48000" tIns="36000" rIns="48000" bIns="48000" rtlCol="0" anchor="ctr" anchorCtr="0">
            <a:noAutofit/>
          </a:bodyPr>
          <a:lstStyle/>
          <a:p>
            <a:pPr>
              <a:lnSpc>
                <a:spcPct val="110000"/>
              </a:lnSpc>
              <a:spcAft>
                <a:spcPts val="600"/>
              </a:spcAft>
            </a:pPr>
            <a:r>
              <a:rPr lang="en-ZA" sz="1150" dirty="0">
                <a:latin typeface="+mj-lt"/>
              </a:rPr>
              <a:t>Administrators collect and collate financial and non-financial management information to comply with statutory reporting requirements, and to be in a position to provide the Principal Officer and the Board of Trustees of each medical scheme under its administration with information on scheme performance.</a:t>
            </a:r>
          </a:p>
        </p:txBody>
      </p:sp>
      <p:sp>
        <p:nvSpPr>
          <p:cNvPr id="33" name="Rounded Rectangle 11">
            <a:extLst>
              <a:ext uri="{FF2B5EF4-FFF2-40B4-BE49-F238E27FC236}">
                <a16:creationId xmlns:a16="http://schemas.microsoft.com/office/drawing/2014/main" id="{FEF5C00A-F119-AED5-8BEA-3FCC59FECD77}"/>
              </a:ext>
            </a:extLst>
          </p:cNvPr>
          <p:cNvSpPr/>
          <p:nvPr/>
        </p:nvSpPr>
        <p:spPr>
          <a:xfrm rot="5400000" flipH="1">
            <a:off x="7869447" y="1537385"/>
            <a:ext cx="806495" cy="7067092"/>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34" name="Rounded Rectangle 11">
            <a:extLst>
              <a:ext uri="{FF2B5EF4-FFF2-40B4-BE49-F238E27FC236}">
                <a16:creationId xmlns:a16="http://schemas.microsoft.com/office/drawing/2014/main" id="{91B0AF4F-99E6-9399-00F8-9647D215BBB3}"/>
              </a:ext>
            </a:extLst>
          </p:cNvPr>
          <p:cNvSpPr/>
          <p:nvPr/>
        </p:nvSpPr>
        <p:spPr>
          <a:xfrm rot="5400000" flipH="1">
            <a:off x="7869447" y="2395179"/>
            <a:ext cx="806495" cy="7067092"/>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37" name="Rounded Rectangle 11">
            <a:extLst>
              <a:ext uri="{FF2B5EF4-FFF2-40B4-BE49-F238E27FC236}">
                <a16:creationId xmlns:a16="http://schemas.microsoft.com/office/drawing/2014/main" id="{BB08752D-FCC7-88FE-5463-AE5F360B15BF}"/>
              </a:ext>
            </a:extLst>
          </p:cNvPr>
          <p:cNvSpPr/>
          <p:nvPr/>
        </p:nvSpPr>
        <p:spPr>
          <a:xfrm rot="5400000" flipH="1">
            <a:off x="2386205" y="3543454"/>
            <a:ext cx="806495" cy="3053818"/>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grpSp>
        <p:nvGrpSpPr>
          <p:cNvPr id="38" name="Group 37">
            <a:extLst>
              <a:ext uri="{FF2B5EF4-FFF2-40B4-BE49-F238E27FC236}">
                <a16:creationId xmlns:a16="http://schemas.microsoft.com/office/drawing/2014/main" id="{1FE97FE7-ACF1-E610-638F-C16CB2916563}"/>
              </a:ext>
            </a:extLst>
          </p:cNvPr>
          <p:cNvGrpSpPr/>
          <p:nvPr/>
        </p:nvGrpSpPr>
        <p:grpSpPr>
          <a:xfrm>
            <a:off x="394556" y="4667116"/>
            <a:ext cx="765284" cy="1664857"/>
            <a:chOff x="394555" y="1276024"/>
            <a:chExt cx="765284" cy="2885470"/>
          </a:xfrm>
        </p:grpSpPr>
        <p:sp>
          <p:nvSpPr>
            <p:cNvPr id="50" name="Rounded Rectangle 11">
              <a:extLst>
                <a:ext uri="{FF2B5EF4-FFF2-40B4-BE49-F238E27FC236}">
                  <a16:creationId xmlns:a16="http://schemas.microsoft.com/office/drawing/2014/main" id="{45E543EF-BB38-7657-DB5A-D8B93479BB48}"/>
                </a:ext>
              </a:extLst>
            </p:cNvPr>
            <p:cNvSpPr/>
            <p:nvPr/>
          </p:nvSpPr>
          <p:spPr>
            <a:xfrm flipH="1">
              <a:off x="394555" y="1276024"/>
              <a:ext cx="765284" cy="1399266"/>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2800" b="1" kern="0" dirty="0">
                  <a:solidFill>
                    <a:schemeClr val="bg1"/>
                  </a:solidFill>
                  <a:effectLst>
                    <a:innerShdw blurRad="63500" dist="50800" dir="13500000">
                      <a:prstClr val="black">
                        <a:alpha val="50000"/>
                      </a:prstClr>
                    </a:innerShdw>
                  </a:effectLst>
                  <a:latin typeface="+mj-lt"/>
                </a:rPr>
                <a:t>05</a:t>
              </a:r>
            </a:p>
          </p:txBody>
        </p:sp>
        <p:sp>
          <p:nvSpPr>
            <p:cNvPr id="51" name="Rounded Rectangle 11">
              <a:extLst>
                <a:ext uri="{FF2B5EF4-FFF2-40B4-BE49-F238E27FC236}">
                  <a16:creationId xmlns:a16="http://schemas.microsoft.com/office/drawing/2014/main" id="{01D0FBCC-6ED5-3FE6-05E2-A674115D4B23}"/>
                </a:ext>
              </a:extLst>
            </p:cNvPr>
            <p:cNvSpPr/>
            <p:nvPr/>
          </p:nvSpPr>
          <p:spPr>
            <a:xfrm flipH="1">
              <a:off x="394555" y="2762228"/>
              <a:ext cx="765284" cy="1399266"/>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2800" b="1" kern="0" dirty="0">
                  <a:solidFill>
                    <a:schemeClr val="bg1"/>
                  </a:solidFill>
                  <a:effectLst>
                    <a:innerShdw blurRad="63500" dist="50800" dir="13500000">
                      <a:prstClr val="black">
                        <a:alpha val="50000"/>
                      </a:prstClr>
                    </a:innerShdw>
                  </a:effectLst>
                  <a:latin typeface="+mj-lt"/>
                </a:rPr>
                <a:t>06</a:t>
              </a:r>
            </a:p>
          </p:txBody>
        </p:sp>
      </p:grpSp>
      <p:sp>
        <p:nvSpPr>
          <p:cNvPr id="39" name="Rounded Rectangle 11">
            <a:extLst>
              <a:ext uri="{FF2B5EF4-FFF2-40B4-BE49-F238E27FC236}">
                <a16:creationId xmlns:a16="http://schemas.microsoft.com/office/drawing/2014/main" id="{8A4B2C95-385F-68D5-3265-73210C753D59}"/>
              </a:ext>
            </a:extLst>
          </p:cNvPr>
          <p:cNvSpPr/>
          <p:nvPr/>
        </p:nvSpPr>
        <p:spPr>
          <a:xfrm rot="5400000" flipH="1">
            <a:off x="2386205" y="4401247"/>
            <a:ext cx="806495" cy="3053818"/>
          </a:xfrm>
          <a:prstGeom prst="round2SameRect">
            <a:avLst>
              <a:gd name="adj1" fmla="val 0"/>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42" name="TextBox 41">
            <a:extLst>
              <a:ext uri="{FF2B5EF4-FFF2-40B4-BE49-F238E27FC236}">
                <a16:creationId xmlns:a16="http://schemas.microsoft.com/office/drawing/2014/main" id="{11F745B2-A683-C3E7-9A85-E2B352D57565}"/>
              </a:ext>
            </a:extLst>
          </p:cNvPr>
          <p:cNvSpPr txBox="1"/>
          <p:nvPr/>
        </p:nvSpPr>
        <p:spPr>
          <a:xfrm>
            <a:off x="1418801" y="4862339"/>
            <a:ext cx="2786284" cy="416049"/>
          </a:xfrm>
          <a:prstGeom prst="rect">
            <a:avLst/>
          </a:prstGeom>
          <a:noFill/>
        </p:spPr>
        <p:txBody>
          <a:bodyPr wrap="square" lIns="48000" tIns="0" rIns="48000" bIns="48000" rtlCol="0" anchor="ctr" anchorCtr="0">
            <a:noAutofit/>
          </a:bodyPr>
          <a:lstStyle/>
          <a:p>
            <a:r>
              <a:rPr lang="en-US" sz="1300" dirty="0">
                <a:latin typeface="+mj-lt"/>
              </a:rPr>
              <a:t>Information management and data control</a:t>
            </a:r>
          </a:p>
        </p:txBody>
      </p:sp>
      <p:sp>
        <p:nvSpPr>
          <p:cNvPr id="43" name="TextBox 42">
            <a:extLst>
              <a:ext uri="{FF2B5EF4-FFF2-40B4-BE49-F238E27FC236}">
                <a16:creationId xmlns:a16="http://schemas.microsoft.com/office/drawing/2014/main" id="{2DB1BF00-6242-58FA-5B5D-8D2F7B5B9090}"/>
              </a:ext>
            </a:extLst>
          </p:cNvPr>
          <p:cNvSpPr txBox="1"/>
          <p:nvPr/>
        </p:nvSpPr>
        <p:spPr>
          <a:xfrm>
            <a:off x="1418801" y="5720132"/>
            <a:ext cx="2786284" cy="416049"/>
          </a:xfrm>
          <a:prstGeom prst="rect">
            <a:avLst/>
          </a:prstGeom>
          <a:noFill/>
        </p:spPr>
        <p:txBody>
          <a:bodyPr wrap="square" lIns="48000" tIns="0" rIns="48000" bIns="48000" rtlCol="0" anchor="ctr" anchorCtr="0">
            <a:noAutofit/>
          </a:bodyPr>
          <a:lstStyle/>
          <a:p>
            <a:r>
              <a:rPr lang="en-US" sz="1300" dirty="0">
                <a:latin typeface="+mj-lt"/>
              </a:rPr>
              <a:t>Customer service management:</a:t>
            </a:r>
          </a:p>
        </p:txBody>
      </p:sp>
      <p:sp>
        <p:nvSpPr>
          <p:cNvPr id="46" name="TextBox 45">
            <a:extLst>
              <a:ext uri="{FF2B5EF4-FFF2-40B4-BE49-F238E27FC236}">
                <a16:creationId xmlns:a16="http://schemas.microsoft.com/office/drawing/2014/main" id="{E58B9C45-DF89-A522-34A2-9F126BC67090}"/>
              </a:ext>
            </a:extLst>
          </p:cNvPr>
          <p:cNvSpPr txBox="1"/>
          <p:nvPr/>
        </p:nvSpPr>
        <p:spPr>
          <a:xfrm>
            <a:off x="4975123" y="4769697"/>
            <a:ext cx="6648657" cy="602467"/>
          </a:xfrm>
          <a:prstGeom prst="rect">
            <a:avLst/>
          </a:prstGeom>
          <a:noFill/>
        </p:spPr>
        <p:txBody>
          <a:bodyPr wrap="square" lIns="48000" tIns="36000" rIns="48000" bIns="48000" rtlCol="0" anchor="ctr" anchorCtr="0">
            <a:noAutofit/>
          </a:bodyPr>
          <a:lstStyle/>
          <a:p>
            <a:pPr>
              <a:lnSpc>
                <a:spcPct val="110000"/>
              </a:lnSpc>
              <a:spcAft>
                <a:spcPts val="600"/>
              </a:spcAft>
            </a:pPr>
            <a:r>
              <a:rPr lang="en-ZA" sz="1150" dirty="0">
                <a:latin typeface="+mj-lt"/>
              </a:rPr>
              <a:t>Administrators manage the array of information generated in order to provide, co-ordinate and integrate services. The confidentiality, security and integrity of information must also be managed to protect the interests of schemes and their members.</a:t>
            </a:r>
          </a:p>
        </p:txBody>
      </p:sp>
      <p:sp>
        <p:nvSpPr>
          <p:cNvPr id="47" name="TextBox 46">
            <a:extLst>
              <a:ext uri="{FF2B5EF4-FFF2-40B4-BE49-F238E27FC236}">
                <a16:creationId xmlns:a16="http://schemas.microsoft.com/office/drawing/2014/main" id="{0C86695C-C327-0084-1423-78BDB2C7953D}"/>
              </a:ext>
            </a:extLst>
          </p:cNvPr>
          <p:cNvSpPr txBox="1"/>
          <p:nvPr/>
        </p:nvSpPr>
        <p:spPr>
          <a:xfrm>
            <a:off x="4975123" y="5812157"/>
            <a:ext cx="6648657" cy="233135"/>
          </a:xfrm>
          <a:prstGeom prst="rect">
            <a:avLst/>
          </a:prstGeom>
          <a:noFill/>
        </p:spPr>
        <p:txBody>
          <a:bodyPr wrap="square" lIns="48000" tIns="36000" rIns="48000" bIns="48000" rtlCol="0" anchor="ctr" anchorCtr="0">
            <a:noAutofit/>
          </a:bodyPr>
          <a:lstStyle/>
          <a:p>
            <a:pPr>
              <a:lnSpc>
                <a:spcPct val="110000"/>
              </a:lnSpc>
              <a:spcAft>
                <a:spcPts val="600"/>
              </a:spcAft>
            </a:pPr>
            <a:r>
              <a:rPr lang="en-ZA" sz="1150" dirty="0">
                <a:latin typeface="+mj-lt"/>
              </a:rPr>
              <a:t>Administrators provide members with relevant and professional customer care services. </a:t>
            </a:r>
          </a:p>
        </p:txBody>
      </p:sp>
      <p:sp>
        <p:nvSpPr>
          <p:cNvPr id="55" name="Isosceles Triangle 54">
            <a:extLst>
              <a:ext uri="{FF2B5EF4-FFF2-40B4-BE49-F238E27FC236}">
                <a16:creationId xmlns:a16="http://schemas.microsoft.com/office/drawing/2014/main" id="{CF8E3F2D-FF32-16A4-8C9A-F7C003889A8B}"/>
              </a:ext>
            </a:extLst>
          </p:cNvPr>
          <p:cNvSpPr/>
          <p:nvPr/>
        </p:nvSpPr>
        <p:spPr>
          <a:xfrm rot="5400000">
            <a:off x="4288122" y="2405359"/>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6" name="Isosceles Triangle 55">
            <a:extLst>
              <a:ext uri="{FF2B5EF4-FFF2-40B4-BE49-F238E27FC236}">
                <a16:creationId xmlns:a16="http://schemas.microsoft.com/office/drawing/2014/main" id="{6614889A-7D49-63FB-58B7-ED5D4FD24434}"/>
              </a:ext>
            </a:extLst>
          </p:cNvPr>
          <p:cNvSpPr/>
          <p:nvPr/>
        </p:nvSpPr>
        <p:spPr>
          <a:xfrm rot="5400000">
            <a:off x="4288122" y="3266934"/>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075518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8" name="Object 7"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A69175A-E9DA-F748-AC41-CB11963C283E}"/>
              </a:ext>
            </a:extLst>
          </p:cNvPr>
          <p:cNvSpPr>
            <a:spLocks noGrp="1"/>
          </p:cNvSpPr>
          <p:nvPr>
            <p:ph type="title"/>
          </p:nvPr>
        </p:nvSpPr>
        <p:spPr/>
        <p:txBody>
          <a:bodyPr vert="horz" lIns="36000" tIns="0" rIns="0" bIns="0" rtlCol="0" anchor="ctr">
            <a:normAutofit fontScale="90000"/>
          </a:bodyPr>
          <a:lstStyle/>
          <a:p>
            <a:pPr algn="l" rtl="0"/>
            <a:r>
              <a:rPr lang="en-ZA" sz="2700" dirty="0">
                <a:ea typeface="Open Sans SemiBold"/>
                <a:cs typeface="Open Sans SemiBold"/>
              </a:rPr>
              <a:t>Comprehensive set of member and condition management programmes which effectively manage Clinical risk</a:t>
            </a:r>
            <a:endParaRPr lang="en-GB" sz="2700" dirty="0">
              <a:ea typeface="Open Sans SemiBold"/>
              <a:cs typeface="Open Sans SemiBold"/>
            </a:endParaRPr>
          </a:p>
        </p:txBody>
      </p:sp>
      <p:sp>
        <p:nvSpPr>
          <p:cNvPr id="7" name="Rounded Rectangle 11">
            <a:extLst>
              <a:ext uri="{FF2B5EF4-FFF2-40B4-BE49-F238E27FC236}">
                <a16:creationId xmlns:a16="http://schemas.microsoft.com/office/drawing/2014/main" id="{42249A31-A817-CB5B-05BD-77E768C9A3AD}"/>
              </a:ext>
            </a:extLst>
          </p:cNvPr>
          <p:cNvSpPr/>
          <p:nvPr/>
        </p:nvSpPr>
        <p:spPr>
          <a:xfrm rot="16200000">
            <a:off x="6823210" y="-2679459"/>
            <a:ext cx="1080000" cy="8886057"/>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4" name="Rounded Rectangle 11">
            <a:extLst>
              <a:ext uri="{FF2B5EF4-FFF2-40B4-BE49-F238E27FC236}">
                <a16:creationId xmlns:a16="http://schemas.microsoft.com/office/drawing/2014/main" id="{C76BDB53-F297-DC48-4569-2611FB8490E3}"/>
              </a:ext>
            </a:extLst>
          </p:cNvPr>
          <p:cNvSpPr/>
          <p:nvPr/>
        </p:nvSpPr>
        <p:spPr>
          <a:xfrm flipH="1">
            <a:off x="388936" y="1223570"/>
            <a:ext cx="2385574" cy="1080000"/>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Disease management</a:t>
            </a:r>
            <a:br>
              <a:rPr lang="en-US" sz="1400" b="1" kern="0" dirty="0">
                <a:solidFill>
                  <a:schemeClr val="bg1"/>
                </a:solidFill>
                <a:latin typeface="+mj-lt"/>
              </a:rPr>
            </a:br>
            <a:r>
              <a:rPr lang="en-US" sz="1400" b="1" kern="0" dirty="0">
                <a:solidFill>
                  <a:schemeClr val="bg1"/>
                </a:solidFill>
                <a:latin typeface="+mj-lt"/>
              </a:rPr>
              <a:t>&amp; benefit </a:t>
            </a:r>
            <a:r>
              <a:rPr lang="en-US" sz="1400" b="1" kern="0" dirty="0" err="1">
                <a:solidFill>
                  <a:schemeClr val="bg1"/>
                </a:solidFill>
                <a:latin typeface="+mj-lt"/>
              </a:rPr>
              <a:t>programmes</a:t>
            </a:r>
            <a:endParaRPr lang="en-US" sz="1400" b="1" kern="0" dirty="0">
              <a:solidFill>
                <a:schemeClr val="bg1"/>
              </a:solidFill>
              <a:latin typeface="+mj-lt"/>
            </a:endParaRPr>
          </a:p>
        </p:txBody>
      </p:sp>
      <p:sp>
        <p:nvSpPr>
          <p:cNvPr id="16" name="Rounded Rectangle 11">
            <a:extLst>
              <a:ext uri="{FF2B5EF4-FFF2-40B4-BE49-F238E27FC236}">
                <a16:creationId xmlns:a16="http://schemas.microsoft.com/office/drawing/2014/main" id="{53D4A92A-BD19-3479-2D6B-7C51F31A3EF5}"/>
              </a:ext>
            </a:extLst>
          </p:cNvPr>
          <p:cNvSpPr/>
          <p:nvPr/>
        </p:nvSpPr>
        <p:spPr>
          <a:xfrm flipH="1">
            <a:off x="388936" y="2570793"/>
            <a:ext cx="2385574" cy="1080000"/>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Care coordination</a:t>
            </a:r>
          </a:p>
        </p:txBody>
      </p:sp>
      <p:sp>
        <p:nvSpPr>
          <p:cNvPr id="17" name="Rounded Rectangle 11">
            <a:extLst>
              <a:ext uri="{FF2B5EF4-FFF2-40B4-BE49-F238E27FC236}">
                <a16:creationId xmlns:a16="http://schemas.microsoft.com/office/drawing/2014/main" id="{100987BC-C687-9D23-9B0A-DBDF57400582}"/>
              </a:ext>
            </a:extLst>
          </p:cNvPr>
          <p:cNvSpPr/>
          <p:nvPr/>
        </p:nvSpPr>
        <p:spPr>
          <a:xfrm flipH="1">
            <a:off x="388936" y="3918016"/>
            <a:ext cx="2385574" cy="1080000"/>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Patient empowerment </a:t>
            </a:r>
          </a:p>
        </p:txBody>
      </p:sp>
      <p:sp>
        <p:nvSpPr>
          <p:cNvPr id="18" name="Rounded Rectangle 11">
            <a:extLst>
              <a:ext uri="{FF2B5EF4-FFF2-40B4-BE49-F238E27FC236}">
                <a16:creationId xmlns:a16="http://schemas.microsoft.com/office/drawing/2014/main" id="{E0D192A5-E69E-8183-B610-D3E37D3A34E8}"/>
              </a:ext>
            </a:extLst>
          </p:cNvPr>
          <p:cNvSpPr/>
          <p:nvPr/>
        </p:nvSpPr>
        <p:spPr>
          <a:xfrm flipH="1">
            <a:off x="388936" y="5265238"/>
            <a:ext cx="2385574" cy="1080000"/>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Wellness</a:t>
            </a:r>
          </a:p>
        </p:txBody>
      </p:sp>
      <p:sp>
        <p:nvSpPr>
          <p:cNvPr id="19" name="TextBox 18">
            <a:extLst>
              <a:ext uri="{FF2B5EF4-FFF2-40B4-BE49-F238E27FC236}">
                <a16:creationId xmlns:a16="http://schemas.microsoft.com/office/drawing/2014/main" id="{963E23F0-7679-D41F-C62F-69DC256679BD}"/>
              </a:ext>
            </a:extLst>
          </p:cNvPr>
          <p:cNvSpPr txBox="1"/>
          <p:nvPr/>
        </p:nvSpPr>
        <p:spPr>
          <a:xfrm>
            <a:off x="2968887" y="1296851"/>
            <a:ext cx="1080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err="1">
                <a:effectLst/>
                <a:latin typeface="+mj-lt"/>
              </a:rPr>
              <a:t>KidneyCare</a:t>
            </a:r>
            <a:endParaRPr lang="en-ZA" sz="1100" b="0" i="0" u="none" strike="noStrike" dirty="0">
              <a:effectLst/>
              <a:latin typeface="+mj-lt"/>
            </a:endParaRPr>
          </a:p>
        </p:txBody>
      </p:sp>
      <p:sp>
        <p:nvSpPr>
          <p:cNvPr id="20" name="TextBox 19">
            <a:extLst>
              <a:ext uri="{FF2B5EF4-FFF2-40B4-BE49-F238E27FC236}">
                <a16:creationId xmlns:a16="http://schemas.microsoft.com/office/drawing/2014/main" id="{F9582DD7-6B46-D0CF-F0E3-B1131DD7886B}"/>
              </a:ext>
            </a:extLst>
          </p:cNvPr>
          <p:cNvSpPr txBox="1"/>
          <p:nvPr/>
        </p:nvSpPr>
        <p:spPr>
          <a:xfrm>
            <a:off x="4139340" y="1296851"/>
            <a:ext cx="1080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Mental Health</a:t>
            </a:r>
            <a:endParaRPr lang="en-ZA" sz="1100" b="0" i="0" u="none" strike="noStrike" dirty="0">
              <a:effectLst/>
              <a:latin typeface="+mj-lt"/>
            </a:endParaRPr>
          </a:p>
        </p:txBody>
      </p:sp>
      <p:sp>
        <p:nvSpPr>
          <p:cNvPr id="21" name="TextBox 20">
            <a:extLst>
              <a:ext uri="{FF2B5EF4-FFF2-40B4-BE49-F238E27FC236}">
                <a16:creationId xmlns:a16="http://schemas.microsoft.com/office/drawing/2014/main" id="{98B4063A-8852-46C9-F328-A69A8BDF4E9A}"/>
              </a:ext>
            </a:extLst>
          </p:cNvPr>
          <p:cNvSpPr txBox="1"/>
          <p:nvPr/>
        </p:nvSpPr>
        <p:spPr>
          <a:xfrm>
            <a:off x="5309793" y="1296851"/>
            <a:ext cx="736913"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HIV</a:t>
            </a:r>
            <a:endParaRPr lang="en-ZA" sz="1100" b="0" i="0" u="none" strike="noStrike" dirty="0">
              <a:effectLst/>
              <a:latin typeface="+mj-lt"/>
            </a:endParaRPr>
          </a:p>
        </p:txBody>
      </p:sp>
      <p:sp>
        <p:nvSpPr>
          <p:cNvPr id="22" name="TextBox 21">
            <a:extLst>
              <a:ext uri="{FF2B5EF4-FFF2-40B4-BE49-F238E27FC236}">
                <a16:creationId xmlns:a16="http://schemas.microsoft.com/office/drawing/2014/main" id="{417C71B7-CAE0-D999-EC28-B5CB29038B1C}"/>
              </a:ext>
            </a:extLst>
          </p:cNvPr>
          <p:cNvSpPr txBox="1"/>
          <p:nvPr/>
        </p:nvSpPr>
        <p:spPr>
          <a:xfrm>
            <a:off x="6137159" y="1296851"/>
            <a:ext cx="1080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err="1">
                <a:effectLst/>
                <a:latin typeface="+mj-lt"/>
              </a:rPr>
              <a:t>DiabetesCare</a:t>
            </a:r>
            <a:endParaRPr lang="en-ZA" sz="1100" b="0" i="0" u="none" strike="noStrike" dirty="0">
              <a:effectLst/>
              <a:latin typeface="+mj-lt"/>
            </a:endParaRPr>
          </a:p>
        </p:txBody>
      </p:sp>
      <p:sp>
        <p:nvSpPr>
          <p:cNvPr id="23" name="TextBox 22">
            <a:extLst>
              <a:ext uri="{FF2B5EF4-FFF2-40B4-BE49-F238E27FC236}">
                <a16:creationId xmlns:a16="http://schemas.microsoft.com/office/drawing/2014/main" id="{4AD6CA63-A693-09AA-22FE-BF6BE57762B7}"/>
              </a:ext>
            </a:extLst>
          </p:cNvPr>
          <p:cNvSpPr txBox="1"/>
          <p:nvPr/>
        </p:nvSpPr>
        <p:spPr>
          <a:xfrm>
            <a:off x="7307612" y="1296851"/>
            <a:ext cx="96173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Oncology</a:t>
            </a:r>
            <a:endParaRPr lang="en-ZA" sz="1100" b="0" i="0" u="none" strike="noStrike" dirty="0">
              <a:effectLst/>
              <a:latin typeface="+mj-lt"/>
            </a:endParaRPr>
          </a:p>
        </p:txBody>
      </p:sp>
      <p:sp>
        <p:nvSpPr>
          <p:cNvPr id="24" name="TextBox 23">
            <a:extLst>
              <a:ext uri="{FF2B5EF4-FFF2-40B4-BE49-F238E27FC236}">
                <a16:creationId xmlns:a16="http://schemas.microsoft.com/office/drawing/2014/main" id="{AAAE181F-1114-8CA2-C406-7ED6267F4864}"/>
              </a:ext>
            </a:extLst>
          </p:cNvPr>
          <p:cNvSpPr txBox="1"/>
          <p:nvPr/>
        </p:nvSpPr>
        <p:spPr>
          <a:xfrm>
            <a:off x="8359795" y="1296851"/>
            <a:ext cx="1080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err="1">
                <a:effectLst/>
                <a:latin typeface="+mj-lt"/>
              </a:rPr>
              <a:t>HomeCare</a:t>
            </a:r>
            <a:endParaRPr lang="en-ZA" sz="1100" b="0" i="0" u="none" strike="noStrike" dirty="0">
              <a:effectLst/>
              <a:latin typeface="+mj-lt"/>
            </a:endParaRPr>
          </a:p>
        </p:txBody>
      </p:sp>
      <p:sp>
        <p:nvSpPr>
          <p:cNvPr id="25" name="TextBox 24">
            <a:extLst>
              <a:ext uri="{FF2B5EF4-FFF2-40B4-BE49-F238E27FC236}">
                <a16:creationId xmlns:a16="http://schemas.microsoft.com/office/drawing/2014/main" id="{E5A75BC0-4938-8F95-D615-B865A4012108}"/>
              </a:ext>
            </a:extLst>
          </p:cNvPr>
          <p:cNvSpPr txBox="1"/>
          <p:nvPr/>
        </p:nvSpPr>
        <p:spPr>
          <a:xfrm>
            <a:off x="9530248" y="1296851"/>
            <a:ext cx="1080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Advanced Illness Benefit</a:t>
            </a:r>
            <a:endParaRPr lang="en-ZA" sz="1100" b="0" i="0" u="none" strike="noStrike" dirty="0">
              <a:effectLst/>
              <a:latin typeface="+mj-lt"/>
            </a:endParaRPr>
          </a:p>
        </p:txBody>
      </p:sp>
      <p:sp>
        <p:nvSpPr>
          <p:cNvPr id="26" name="TextBox 25">
            <a:extLst>
              <a:ext uri="{FF2B5EF4-FFF2-40B4-BE49-F238E27FC236}">
                <a16:creationId xmlns:a16="http://schemas.microsoft.com/office/drawing/2014/main" id="{805D8F0A-55FF-36DA-9280-70B0AB522F5E}"/>
              </a:ext>
            </a:extLst>
          </p:cNvPr>
          <p:cNvSpPr txBox="1"/>
          <p:nvPr/>
        </p:nvSpPr>
        <p:spPr>
          <a:xfrm>
            <a:off x="10700702" y="1296851"/>
            <a:ext cx="1080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Cardiovascular</a:t>
            </a:r>
            <a:endParaRPr lang="en-ZA" sz="1100" b="0" i="0" u="none" strike="noStrike" dirty="0">
              <a:effectLst/>
              <a:latin typeface="+mj-lt"/>
            </a:endParaRPr>
          </a:p>
        </p:txBody>
      </p:sp>
      <p:pic>
        <p:nvPicPr>
          <p:cNvPr id="28" name="Graphic 27">
            <a:extLst>
              <a:ext uri="{FF2B5EF4-FFF2-40B4-BE49-F238E27FC236}">
                <a16:creationId xmlns:a16="http://schemas.microsoft.com/office/drawing/2014/main" id="{E769761F-EB74-1778-1FAE-2B0CD7704D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23843" y="1648610"/>
            <a:ext cx="570089" cy="570089"/>
          </a:xfrm>
          <a:prstGeom prst="rect">
            <a:avLst/>
          </a:prstGeom>
        </p:spPr>
      </p:pic>
      <p:pic>
        <p:nvPicPr>
          <p:cNvPr id="30" name="Graphic 29">
            <a:extLst>
              <a:ext uri="{FF2B5EF4-FFF2-40B4-BE49-F238E27FC236}">
                <a16:creationId xmlns:a16="http://schemas.microsoft.com/office/drawing/2014/main" id="{1377B9D2-0AC0-6D4F-5EA6-79EA20AB563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5962" y="1620276"/>
            <a:ext cx="626757" cy="626757"/>
          </a:xfrm>
          <a:prstGeom prst="rect">
            <a:avLst/>
          </a:prstGeom>
        </p:spPr>
      </p:pic>
      <p:pic>
        <p:nvPicPr>
          <p:cNvPr id="32" name="Graphic 31">
            <a:extLst>
              <a:ext uri="{FF2B5EF4-FFF2-40B4-BE49-F238E27FC236}">
                <a16:creationId xmlns:a16="http://schemas.microsoft.com/office/drawing/2014/main" id="{5FB50276-0275-FEA9-1334-856A9D6877B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393205" y="1648610"/>
            <a:ext cx="570088" cy="570088"/>
          </a:xfrm>
          <a:prstGeom prst="rect">
            <a:avLst/>
          </a:prstGeom>
        </p:spPr>
      </p:pic>
      <p:pic>
        <p:nvPicPr>
          <p:cNvPr id="34" name="Graphic 33">
            <a:extLst>
              <a:ext uri="{FF2B5EF4-FFF2-40B4-BE49-F238E27FC236}">
                <a16:creationId xmlns:a16="http://schemas.microsoft.com/office/drawing/2014/main" id="{03B1DEAA-830B-DBEB-ED62-18576128392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372963" y="1623176"/>
            <a:ext cx="608393" cy="608393"/>
          </a:xfrm>
          <a:prstGeom prst="rect">
            <a:avLst/>
          </a:prstGeom>
        </p:spPr>
      </p:pic>
      <p:pic>
        <p:nvPicPr>
          <p:cNvPr id="36" name="Graphic 35">
            <a:extLst>
              <a:ext uri="{FF2B5EF4-FFF2-40B4-BE49-F238E27FC236}">
                <a16:creationId xmlns:a16="http://schemas.microsoft.com/office/drawing/2014/main" id="{567053B0-7AB5-B9B3-F535-CDA76B695B8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490562" y="1635739"/>
            <a:ext cx="595830" cy="595830"/>
          </a:xfrm>
          <a:prstGeom prst="rect">
            <a:avLst/>
          </a:prstGeom>
        </p:spPr>
      </p:pic>
      <p:pic>
        <p:nvPicPr>
          <p:cNvPr id="38" name="Graphic 37">
            <a:extLst>
              <a:ext uri="{FF2B5EF4-FFF2-40B4-BE49-F238E27FC236}">
                <a16:creationId xmlns:a16="http://schemas.microsoft.com/office/drawing/2014/main" id="{46D3A3F9-E83E-D7A9-E53E-3F72558D0B7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610632" y="1644491"/>
            <a:ext cx="578326" cy="578326"/>
          </a:xfrm>
          <a:prstGeom prst="rect">
            <a:avLst/>
          </a:prstGeom>
        </p:spPr>
      </p:pic>
      <p:pic>
        <p:nvPicPr>
          <p:cNvPr id="40" name="Graphic 39">
            <a:extLst>
              <a:ext uri="{FF2B5EF4-FFF2-40B4-BE49-F238E27FC236}">
                <a16:creationId xmlns:a16="http://schemas.microsoft.com/office/drawing/2014/main" id="{31238884-0726-AF19-E7BF-38B9EA6DDD6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854689" y="1629972"/>
            <a:ext cx="607365" cy="607365"/>
          </a:xfrm>
          <a:prstGeom prst="rect">
            <a:avLst/>
          </a:prstGeom>
        </p:spPr>
      </p:pic>
      <p:pic>
        <p:nvPicPr>
          <p:cNvPr id="42" name="Graphic 41">
            <a:extLst>
              <a:ext uri="{FF2B5EF4-FFF2-40B4-BE49-F238E27FC236}">
                <a16:creationId xmlns:a16="http://schemas.microsoft.com/office/drawing/2014/main" id="{0B664FCE-5859-B515-C696-6ED90A1BF4C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0937020" y="1629972"/>
            <a:ext cx="607365" cy="607365"/>
          </a:xfrm>
          <a:prstGeom prst="rect">
            <a:avLst/>
          </a:prstGeom>
        </p:spPr>
      </p:pic>
      <p:sp>
        <p:nvSpPr>
          <p:cNvPr id="43" name="Rounded Rectangle 11">
            <a:extLst>
              <a:ext uri="{FF2B5EF4-FFF2-40B4-BE49-F238E27FC236}">
                <a16:creationId xmlns:a16="http://schemas.microsoft.com/office/drawing/2014/main" id="{4EC6D1E3-9662-0F70-CD42-491BC8E75EBF}"/>
              </a:ext>
            </a:extLst>
          </p:cNvPr>
          <p:cNvSpPr/>
          <p:nvPr/>
        </p:nvSpPr>
        <p:spPr>
          <a:xfrm rot="16200000">
            <a:off x="6823210" y="-1332235"/>
            <a:ext cx="1080000" cy="8886057"/>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44" name="TextBox 43">
            <a:extLst>
              <a:ext uri="{FF2B5EF4-FFF2-40B4-BE49-F238E27FC236}">
                <a16:creationId xmlns:a16="http://schemas.microsoft.com/office/drawing/2014/main" id="{0B6549AD-A0BC-744E-67D3-B6E42FA892AF}"/>
              </a:ext>
            </a:extLst>
          </p:cNvPr>
          <p:cNvSpPr txBox="1"/>
          <p:nvPr/>
        </p:nvSpPr>
        <p:spPr>
          <a:xfrm>
            <a:off x="3254846" y="2663739"/>
            <a:ext cx="1728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Care Coordination </a:t>
            </a:r>
            <a:r>
              <a:rPr lang="en-US" sz="1100" b="0" i="0" u="none" strike="noStrike" dirty="0" err="1">
                <a:effectLst/>
                <a:latin typeface="+mj-lt"/>
              </a:rPr>
              <a:t>Programme</a:t>
            </a:r>
            <a:r>
              <a:rPr lang="en-US" sz="1100" b="0" i="0" u="none" strike="noStrike" dirty="0">
                <a:effectLst/>
                <a:latin typeface="+mj-lt"/>
              </a:rPr>
              <a:t> (CCP)</a:t>
            </a:r>
            <a:endParaRPr lang="en-ZA" sz="1100" b="0" i="0" u="none" strike="noStrike" dirty="0">
              <a:effectLst/>
              <a:latin typeface="+mj-lt"/>
            </a:endParaRPr>
          </a:p>
        </p:txBody>
      </p:sp>
      <p:sp>
        <p:nvSpPr>
          <p:cNvPr id="46" name="TextBox 45">
            <a:extLst>
              <a:ext uri="{FF2B5EF4-FFF2-40B4-BE49-F238E27FC236}">
                <a16:creationId xmlns:a16="http://schemas.microsoft.com/office/drawing/2014/main" id="{FFEEBB27-574C-EB68-2005-63D7F5B4425F}"/>
              </a:ext>
            </a:extLst>
          </p:cNvPr>
          <p:cNvSpPr txBox="1"/>
          <p:nvPr/>
        </p:nvSpPr>
        <p:spPr>
          <a:xfrm>
            <a:off x="5397507" y="2663739"/>
            <a:ext cx="1728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err="1">
                <a:effectLst/>
                <a:latin typeface="+mj-lt"/>
              </a:rPr>
              <a:t>ElderCare</a:t>
            </a:r>
            <a:endParaRPr lang="en-ZA" sz="1100" b="0" i="0" u="none" strike="noStrike" dirty="0">
              <a:effectLst/>
              <a:latin typeface="+mj-lt"/>
            </a:endParaRPr>
          </a:p>
        </p:txBody>
      </p:sp>
      <p:sp>
        <p:nvSpPr>
          <p:cNvPr id="47" name="TextBox 46">
            <a:extLst>
              <a:ext uri="{FF2B5EF4-FFF2-40B4-BE49-F238E27FC236}">
                <a16:creationId xmlns:a16="http://schemas.microsoft.com/office/drawing/2014/main" id="{20D1CC4E-C7C7-9082-C529-E80CD3E91A7A}"/>
              </a:ext>
            </a:extLst>
          </p:cNvPr>
          <p:cNvSpPr txBox="1"/>
          <p:nvPr/>
        </p:nvSpPr>
        <p:spPr>
          <a:xfrm>
            <a:off x="7540168" y="2663739"/>
            <a:ext cx="1728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Member Care Team</a:t>
            </a:r>
            <a:endParaRPr lang="en-ZA" sz="1100" b="0" i="0" u="none" strike="noStrike" dirty="0">
              <a:effectLst/>
              <a:latin typeface="+mj-lt"/>
            </a:endParaRPr>
          </a:p>
        </p:txBody>
      </p:sp>
      <p:sp>
        <p:nvSpPr>
          <p:cNvPr id="48" name="TextBox 47">
            <a:extLst>
              <a:ext uri="{FF2B5EF4-FFF2-40B4-BE49-F238E27FC236}">
                <a16:creationId xmlns:a16="http://schemas.microsoft.com/office/drawing/2014/main" id="{5A2426F4-BDE6-E6AF-9993-D7DD95BBAF9F}"/>
              </a:ext>
            </a:extLst>
          </p:cNvPr>
          <p:cNvSpPr txBox="1"/>
          <p:nvPr/>
        </p:nvSpPr>
        <p:spPr>
          <a:xfrm>
            <a:off x="9682830" y="2663739"/>
            <a:ext cx="1728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Clinical care pathways</a:t>
            </a:r>
            <a:endParaRPr lang="en-ZA" sz="1100" b="0" i="0" u="none" strike="noStrike" dirty="0">
              <a:effectLst/>
              <a:latin typeface="+mj-lt"/>
            </a:endParaRPr>
          </a:p>
        </p:txBody>
      </p:sp>
      <p:pic>
        <p:nvPicPr>
          <p:cNvPr id="50" name="Graphic 49">
            <a:extLst>
              <a:ext uri="{FF2B5EF4-FFF2-40B4-BE49-F238E27FC236}">
                <a16:creationId xmlns:a16="http://schemas.microsoft.com/office/drawing/2014/main" id="{653736DE-62CE-B068-A019-42276A2319F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3838931" y="3024335"/>
            <a:ext cx="559830" cy="559830"/>
          </a:xfrm>
          <a:prstGeom prst="rect">
            <a:avLst/>
          </a:prstGeom>
        </p:spPr>
      </p:pic>
      <p:pic>
        <p:nvPicPr>
          <p:cNvPr id="52" name="Graphic 51">
            <a:extLst>
              <a:ext uri="{FF2B5EF4-FFF2-40B4-BE49-F238E27FC236}">
                <a16:creationId xmlns:a16="http://schemas.microsoft.com/office/drawing/2014/main" id="{81318339-8873-DEB6-C999-4C8EB0E611F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5879606" y="2922349"/>
            <a:ext cx="763802" cy="763802"/>
          </a:xfrm>
          <a:prstGeom prst="rect">
            <a:avLst/>
          </a:prstGeom>
        </p:spPr>
      </p:pic>
      <p:pic>
        <p:nvPicPr>
          <p:cNvPr id="55" name="Graphic 54">
            <a:extLst>
              <a:ext uri="{FF2B5EF4-FFF2-40B4-BE49-F238E27FC236}">
                <a16:creationId xmlns:a16="http://schemas.microsoft.com/office/drawing/2014/main" id="{FE6D6220-5F42-4D64-BDCB-E9BC05534C97}"/>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8110686" y="3010768"/>
            <a:ext cx="586965" cy="586965"/>
          </a:xfrm>
          <a:prstGeom prst="rect">
            <a:avLst/>
          </a:prstGeom>
        </p:spPr>
      </p:pic>
      <p:pic>
        <p:nvPicPr>
          <p:cNvPr id="57" name="Graphic 56">
            <a:extLst>
              <a:ext uri="{FF2B5EF4-FFF2-40B4-BE49-F238E27FC236}">
                <a16:creationId xmlns:a16="http://schemas.microsoft.com/office/drawing/2014/main" id="{F223B012-DBA3-12DD-EBE5-9D366C628B17}"/>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10108454" y="2865874"/>
            <a:ext cx="876753" cy="876753"/>
          </a:xfrm>
          <a:prstGeom prst="rect">
            <a:avLst/>
          </a:prstGeom>
        </p:spPr>
      </p:pic>
      <p:sp>
        <p:nvSpPr>
          <p:cNvPr id="58" name="Rounded Rectangle 11">
            <a:extLst>
              <a:ext uri="{FF2B5EF4-FFF2-40B4-BE49-F238E27FC236}">
                <a16:creationId xmlns:a16="http://schemas.microsoft.com/office/drawing/2014/main" id="{95E0DF08-2FBB-2723-2309-309C29D06F47}"/>
              </a:ext>
            </a:extLst>
          </p:cNvPr>
          <p:cNvSpPr/>
          <p:nvPr/>
        </p:nvSpPr>
        <p:spPr>
          <a:xfrm rot="16200000">
            <a:off x="6823210" y="17014"/>
            <a:ext cx="1080000" cy="8886057"/>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59" name="TextBox 58">
            <a:extLst>
              <a:ext uri="{FF2B5EF4-FFF2-40B4-BE49-F238E27FC236}">
                <a16:creationId xmlns:a16="http://schemas.microsoft.com/office/drawing/2014/main" id="{D7EDDAFC-99E9-94FA-CE2B-EAF9B4B09389}"/>
              </a:ext>
            </a:extLst>
          </p:cNvPr>
          <p:cNvSpPr txBox="1"/>
          <p:nvPr/>
        </p:nvSpPr>
        <p:spPr>
          <a:xfrm>
            <a:off x="3023066" y="4032652"/>
            <a:ext cx="123888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Smart Health Choices</a:t>
            </a:r>
            <a:endParaRPr lang="en-ZA" sz="1100" b="0" i="0" u="none" strike="noStrike" dirty="0">
              <a:effectLst/>
              <a:latin typeface="+mj-lt"/>
            </a:endParaRPr>
          </a:p>
        </p:txBody>
      </p:sp>
      <p:sp>
        <p:nvSpPr>
          <p:cNvPr id="60" name="TextBox 59">
            <a:extLst>
              <a:ext uri="{FF2B5EF4-FFF2-40B4-BE49-F238E27FC236}">
                <a16:creationId xmlns:a16="http://schemas.microsoft.com/office/drawing/2014/main" id="{67CD6046-C632-8CBA-D00E-8E06AA00E680}"/>
              </a:ext>
            </a:extLst>
          </p:cNvPr>
          <p:cNvSpPr txBox="1"/>
          <p:nvPr/>
        </p:nvSpPr>
        <p:spPr>
          <a:xfrm>
            <a:off x="4460104" y="4032652"/>
            <a:ext cx="2093055"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Hospital Experience Surveys and Outcomes Measures</a:t>
            </a:r>
            <a:endParaRPr lang="en-ZA" sz="1100" b="0" i="0" u="none" strike="noStrike" dirty="0">
              <a:effectLst/>
              <a:latin typeface="+mj-lt"/>
            </a:endParaRPr>
          </a:p>
        </p:txBody>
      </p:sp>
      <p:sp>
        <p:nvSpPr>
          <p:cNvPr id="61" name="TextBox 60">
            <a:extLst>
              <a:ext uri="{FF2B5EF4-FFF2-40B4-BE49-F238E27FC236}">
                <a16:creationId xmlns:a16="http://schemas.microsoft.com/office/drawing/2014/main" id="{3C04FC15-96A1-717F-B4EF-17B1A7B90B58}"/>
              </a:ext>
            </a:extLst>
          </p:cNvPr>
          <p:cNvSpPr txBox="1"/>
          <p:nvPr/>
        </p:nvSpPr>
        <p:spPr>
          <a:xfrm>
            <a:off x="6751317" y="4032652"/>
            <a:ext cx="133243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GP Survey</a:t>
            </a:r>
            <a:endParaRPr lang="en-ZA" sz="1100" b="0" i="0" u="none" strike="noStrike" dirty="0">
              <a:effectLst/>
              <a:latin typeface="+mj-lt"/>
            </a:endParaRPr>
          </a:p>
        </p:txBody>
      </p:sp>
      <p:sp>
        <p:nvSpPr>
          <p:cNvPr id="62" name="TextBox 61">
            <a:extLst>
              <a:ext uri="{FF2B5EF4-FFF2-40B4-BE49-F238E27FC236}">
                <a16:creationId xmlns:a16="http://schemas.microsoft.com/office/drawing/2014/main" id="{539CEDF4-0712-5F4C-E3C7-DA6C4E2A2E7C}"/>
              </a:ext>
            </a:extLst>
          </p:cNvPr>
          <p:cNvSpPr txBox="1"/>
          <p:nvPr/>
        </p:nvSpPr>
        <p:spPr>
          <a:xfrm>
            <a:off x="8281905" y="4032652"/>
            <a:ext cx="1502657"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290 Procedure Guides</a:t>
            </a:r>
            <a:endParaRPr lang="en-ZA" sz="1100" b="0" i="0" u="none" strike="noStrike" dirty="0">
              <a:effectLst/>
              <a:latin typeface="+mj-lt"/>
            </a:endParaRPr>
          </a:p>
        </p:txBody>
      </p:sp>
      <p:sp>
        <p:nvSpPr>
          <p:cNvPr id="99" name="TextBox 98">
            <a:extLst>
              <a:ext uri="{FF2B5EF4-FFF2-40B4-BE49-F238E27FC236}">
                <a16:creationId xmlns:a16="http://schemas.microsoft.com/office/drawing/2014/main" id="{590D0EDC-1F9A-A014-0DAB-6DAD58FC6151}"/>
              </a:ext>
            </a:extLst>
          </p:cNvPr>
          <p:cNvSpPr txBox="1"/>
          <p:nvPr/>
        </p:nvSpPr>
        <p:spPr>
          <a:xfrm>
            <a:off x="9982719" y="4032652"/>
            <a:ext cx="172800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Cleveland 2</a:t>
            </a:r>
            <a:r>
              <a:rPr lang="en-US" sz="1100" b="0" i="0" u="none" strike="noStrike" baseline="30000" dirty="0">
                <a:effectLst/>
                <a:latin typeface="+mj-lt"/>
              </a:rPr>
              <a:t>nd</a:t>
            </a:r>
            <a:r>
              <a:rPr lang="en-US" sz="1100" b="0" i="0" u="none" strike="noStrike" dirty="0">
                <a:effectLst/>
                <a:latin typeface="+mj-lt"/>
              </a:rPr>
              <a:t> Opinion Service</a:t>
            </a:r>
            <a:endParaRPr lang="en-ZA" sz="1100" b="0" i="0" u="none" strike="noStrike" dirty="0">
              <a:effectLst/>
              <a:latin typeface="+mj-lt"/>
            </a:endParaRPr>
          </a:p>
        </p:txBody>
      </p:sp>
      <p:pic>
        <p:nvPicPr>
          <p:cNvPr id="101" name="Graphic 100">
            <a:extLst>
              <a:ext uri="{FF2B5EF4-FFF2-40B4-BE49-F238E27FC236}">
                <a16:creationId xmlns:a16="http://schemas.microsoft.com/office/drawing/2014/main" id="{21FE579F-67D6-E3BB-C2A6-D8EF374C0A32}"/>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3356916" y="4382443"/>
            <a:ext cx="571180" cy="571180"/>
          </a:xfrm>
          <a:prstGeom prst="rect">
            <a:avLst/>
          </a:prstGeom>
        </p:spPr>
      </p:pic>
      <p:pic>
        <p:nvPicPr>
          <p:cNvPr id="105" name="Graphic 104">
            <a:extLst>
              <a:ext uri="{FF2B5EF4-FFF2-40B4-BE49-F238E27FC236}">
                <a16:creationId xmlns:a16="http://schemas.microsoft.com/office/drawing/2014/main" id="{450A386E-5ECC-7BED-3992-4E2A0FC450D7}"/>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8792273" y="4427073"/>
            <a:ext cx="481921" cy="481921"/>
          </a:xfrm>
          <a:prstGeom prst="rect">
            <a:avLst/>
          </a:prstGeom>
        </p:spPr>
      </p:pic>
      <p:pic>
        <p:nvPicPr>
          <p:cNvPr id="111" name="Graphic 110">
            <a:extLst>
              <a:ext uri="{FF2B5EF4-FFF2-40B4-BE49-F238E27FC236}">
                <a16:creationId xmlns:a16="http://schemas.microsoft.com/office/drawing/2014/main" id="{632A57B7-4DAC-6815-D7ED-3769334CFBF6}"/>
              </a:ext>
            </a:extLst>
          </p:cNvPr>
          <p:cNvPicPr>
            <a:picLocks noChangeAspect="1"/>
          </p:cNvPicPr>
          <p:nvPr/>
        </p:nvPicPr>
        <p:blipFill>
          <a:blip r:embed="rId33">
            <a:extLst>
              <a:ext uri="{96DAC541-7B7A-43D3-8B79-37D633B846F1}">
                <asvg:svgBlip xmlns:asvg="http://schemas.microsoft.com/office/drawing/2016/SVG/main" r:embed="rId34"/>
              </a:ext>
            </a:extLst>
          </a:blip>
          <a:stretch>
            <a:fillRect/>
          </a:stretch>
        </p:blipFill>
        <p:spPr>
          <a:xfrm>
            <a:off x="5320071" y="4382443"/>
            <a:ext cx="571180" cy="571180"/>
          </a:xfrm>
          <a:prstGeom prst="rect">
            <a:avLst/>
          </a:prstGeom>
        </p:spPr>
      </p:pic>
      <p:pic>
        <p:nvPicPr>
          <p:cNvPr id="113" name="Graphic 112">
            <a:extLst>
              <a:ext uri="{FF2B5EF4-FFF2-40B4-BE49-F238E27FC236}">
                <a16:creationId xmlns:a16="http://schemas.microsoft.com/office/drawing/2014/main" id="{385F8893-48A6-295F-66E1-17EA480ACDEC}"/>
              </a:ext>
            </a:extLst>
          </p:cNvPr>
          <p:cNvPicPr>
            <a:picLocks noChangeAspect="1"/>
          </p:cNvPicPr>
          <p:nvPr/>
        </p:nvPicPr>
        <p:blipFill>
          <a:blip r:embed="rId35">
            <a:extLst>
              <a:ext uri="{96DAC541-7B7A-43D3-8B79-37D633B846F1}">
                <asvg:svgBlip xmlns:asvg="http://schemas.microsoft.com/office/drawing/2016/SVG/main" r:embed="rId36"/>
              </a:ext>
            </a:extLst>
          </a:blip>
          <a:stretch>
            <a:fillRect/>
          </a:stretch>
        </p:blipFill>
        <p:spPr>
          <a:xfrm>
            <a:off x="7207108" y="4427074"/>
            <a:ext cx="458831" cy="470160"/>
          </a:xfrm>
          <a:prstGeom prst="rect">
            <a:avLst/>
          </a:prstGeom>
        </p:spPr>
      </p:pic>
      <p:sp>
        <p:nvSpPr>
          <p:cNvPr id="3" name="Rounded Rectangle 11">
            <a:extLst>
              <a:ext uri="{FF2B5EF4-FFF2-40B4-BE49-F238E27FC236}">
                <a16:creationId xmlns:a16="http://schemas.microsoft.com/office/drawing/2014/main" id="{50FBD769-5129-599E-68FE-883011E407D0}"/>
              </a:ext>
            </a:extLst>
          </p:cNvPr>
          <p:cNvSpPr/>
          <p:nvPr/>
        </p:nvSpPr>
        <p:spPr>
          <a:xfrm rot="16200000">
            <a:off x="6823210" y="1362210"/>
            <a:ext cx="1080000" cy="8886057"/>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4" name="TextBox 3">
            <a:extLst>
              <a:ext uri="{FF2B5EF4-FFF2-40B4-BE49-F238E27FC236}">
                <a16:creationId xmlns:a16="http://schemas.microsoft.com/office/drawing/2014/main" id="{19A262DF-EDC0-EC89-856D-B0A5734A12D7}"/>
              </a:ext>
            </a:extLst>
          </p:cNvPr>
          <p:cNvSpPr txBox="1"/>
          <p:nvPr/>
        </p:nvSpPr>
        <p:spPr>
          <a:xfrm>
            <a:off x="3023066" y="5377848"/>
            <a:ext cx="123888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err="1">
                <a:effectLst/>
                <a:latin typeface="+mj-lt"/>
              </a:rPr>
              <a:t>HealthyCompany</a:t>
            </a:r>
            <a:endParaRPr lang="en-ZA" sz="1100" b="0" i="0" u="none" strike="noStrike" dirty="0">
              <a:effectLst/>
              <a:latin typeface="+mj-lt"/>
            </a:endParaRPr>
          </a:p>
        </p:txBody>
      </p:sp>
      <p:sp>
        <p:nvSpPr>
          <p:cNvPr id="6" name="TextBox 5">
            <a:extLst>
              <a:ext uri="{FF2B5EF4-FFF2-40B4-BE49-F238E27FC236}">
                <a16:creationId xmlns:a16="http://schemas.microsoft.com/office/drawing/2014/main" id="{DF20E81F-300D-9EA7-165E-58175E81ABBA}"/>
              </a:ext>
            </a:extLst>
          </p:cNvPr>
          <p:cNvSpPr txBox="1"/>
          <p:nvPr/>
        </p:nvSpPr>
        <p:spPr>
          <a:xfrm>
            <a:off x="7296579" y="5377848"/>
            <a:ext cx="1332430" cy="349506"/>
          </a:xfrm>
          <a:prstGeom prst="rect">
            <a:avLst/>
          </a:prstGeom>
          <a:noFill/>
        </p:spPr>
        <p:txBody>
          <a:bodyPr wrap="square" lIns="36000" tIns="36000" rIns="36000" bIns="36000" rtlCol="0" anchor="ctr" anchorCtr="0">
            <a:noAutofit/>
          </a:bodyPr>
          <a:lstStyle/>
          <a:p>
            <a:pPr algn="ctr">
              <a:lnSpc>
                <a:spcPct val="110000"/>
              </a:lnSpc>
            </a:pPr>
            <a:r>
              <a:rPr lang="en-US" sz="1100" b="0" i="0" u="none" strike="noStrike" dirty="0">
                <a:effectLst/>
                <a:latin typeface="+mj-lt"/>
              </a:rPr>
              <a:t>Executive Wellness</a:t>
            </a:r>
            <a:endParaRPr lang="en-ZA" sz="1100" b="0" i="0" u="none" strike="noStrike" dirty="0">
              <a:effectLst/>
              <a:latin typeface="+mj-lt"/>
            </a:endParaRPr>
          </a:p>
        </p:txBody>
      </p:sp>
      <p:pic>
        <p:nvPicPr>
          <p:cNvPr id="29" name="Picture 28" descr="A group of boxes with text&#10;&#10;Description automatically generated">
            <a:extLst>
              <a:ext uri="{FF2B5EF4-FFF2-40B4-BE49-F238E27FC236}">
                <a16:creationId xmlns:a16="http://schemas.microsoft.com/office/drawing/2014/main" id="{4EB9BD4E-49C0-3F3C-9FB2-88CEE7B49AF3}"/>
              </a:ext>
            </a:extLst>
          </p:cNvPr>
          <p:cNvPicPr>
            <a:picLocks noChangeAspect="1"/>
          </p:cNvPicPr>
          <p:nvPr/>
        </p:nvPicPr>
        <p:blipFill>
          <a:blip r:embed="rId37"/>
          <a:stretch>
            <a:fillRect/>
          </a:stretch>
        </p:blipFill>
        <p:spPr>
          <a:xfrm>
            <a:off x="3083289" y="5722645"/>
            <a:ext cx="965598" cy="493172"/>
          </a:xfrm>
          <a:prstGeom prst="rect">
            <a:avLst/>
          </a:prstGeom>
        </p:spPr>
      </p:pic>
      <p:pic>
        <p:nvPicPr>
          <p:cNvPr id="33" name="Picture 32" descr="A cubicles with a round light&#10;&#10;Description automatically generated">
            <a:extLst>
              <a:ext uri="{FF2B5EF4-FFF2-40B4-BE49-F238E27FC236}">
                <a16:creationId xmlns:a16="http://schemas.microsoft.com/office/drawing/2014/main" id="{9EC3A752-2CBF-F9C0-8393-D609950A084C}"/>
              </a:ext>
            </a:extLst>
          </p:cNvPr>
          <p:cNvPicPr>
            <a:picLocks noChangeAspect="1"/>
          </p:cNvPicPr>
          <p:nvPr/>
        </p:nvPicPr>
        <p:blipFill>
          <a:blip r:embed="rId38"/>
          <a:stretch>
            <a:fillRect/>
          </a:stretch>
        </p:blipFill>
        <p:spPr>
          <a:xfrm>
            <a:off x="4261946" y="5715621"/>
            <a:ext cx="820763" cy="553855"/>
          </a:xfrm>
          <a:prstGeom prst="rect">
            <a:avLst/>
          </a:prstGeom>
        </p:spPr>
      </p:pic>
      <p:sp>
        <p:nvSpPr>
          <p:cNvPr id="35" name="TextBox 34">
            <a:extLst>
              <a:ext uri="{FF2B5EF4-FFF2-40B4-BE49-F238E27FC236}">
                <a16:creationId xmlns:a16="http://schemas.microsoft.com/office/drawing/2014/main" id="{2DC783E9-DF13-CFA4-B8D2-8714B9D127C2}"/>
              </a:ext>
            </a:extLst>
          </p:cNvPr>
          <p:cNvSpPr txBox="1"/>
          <p:nvPr/>
        </p:nvSpPr>
        <p:spPr>
          <a:xfrm>
            <a:off x="5139749" y="5797137"/>
            <a:ext cx="1554528" cy="349506"/>
          </a:xfrm>
          <a:prstGeom prst="rect">
            <a:avLst/>
          </a:prstGeom>
          <a:noFill/>
        </p:spPr>
        <p:txBody>
          <a:bodyPr wrap="square" lIns="36000" tIns="36000" rIns="36000" bIns="36000" rtlCol="0" anchor="ctr" anchorCtr="0">
            <a:noAutofit/>
          </a:bodyPr>
          <a:lstStyle/>
          <a:p>
            <a:pPr marL="88900" indent="-88900">
              <a:lnSpc>
                <a:spcPct val="110000"/>
              </a:lnSpc>
              <a:buFont typeface="Wingdings" panose="05000000000000000000" pitchFamily="2" charset="2"/>
              <a:buChar char="§"/>
            </a:pPr>
            <a:r>
              <a:rPr lang="en-US" sz="800" b="0" i="0" u="none" strike="noStrike" dirty="0">
                <a:effectLst/>
                <a:latin typeface="+mj-lt"/>
              </a:rPr>
              <a:t>Screening</a:t>
            </a:r>
          </a:p>
          <a:p>
            <a:pPr marL="88900" indent="-88900">
              <a:lnSpc>
                <a:spcPct val="110000"/>
              </a:lnSpc>
              <a:buFont typeface="Wingdings" panose="05000000000000000000" pitchFamily="2" charset="2"/>
              <a:buChar char="§"/>
            </a:pPr>
            <a:r>
              <a:rPr lang="en-US" sz="800" dirty="0">
                <a:latin typeface="+mj-lt"/>
              </a:rPr>
              <a:t>Insights</a:t>
            </a:r>
          </a:p>
          <a:p>
            <a:pPr marL="88900" indent="-88900">
              <a:lnSpc>
                <a:spcPct val="110000"/>
              </a:lnSpc>
              <a:buFont typeface="Wingdings" panose="05000000000000000000" pitchFamily="2" charset="2"/>
              <a:buChar char="§"/>
            </a:pPr>
            <a:r>
              <a:rPr lang="en-US" sz="800" b="0" i="0" u="none" strike="noStrike" dirty="0">
                <a:effectLst/>
                <a:latin typeface="+mj-lt"/>
              </a:rPr>
              <a:t>Care</a:t>
            </a:r>
            <a:endParaRPr lang="en-ZA" sz="800" b="0" i="0" u="none" strike="noStrike" dirty="0">
              <a:effectLst/>
              <a:latin typeface="+mj-lt"/>
            </a:endParaRPr>
          </a:p>
        </p:txBody>
      </p:sp>
      <p:pic>
        <p:nvPicPr>
          <p:cNvPr id="37" name="Picture 36">
            <a:extLst>
              <a:ext uri="{FF2B5EF4-FFF2-40B4-BE49-F238E27FC236}">
                <a16:creationId xmlns:a16="http://schemas.microsoft.com/office/drawing/2014/main" id="{CDEE0AD7-9C4C-0514-FF8C-E2B25EFC0D74}"/>
              </a:ext>
            </a:extLst>
          </p:cNvPr>
          <p:cNvPicPr>
            <a:picLocks noChangeAspect="1"/>
          </p:cNvPicPr>
          <p:nvPr/>
        </p:nvPicPr>
        <p:blipFill rotWithShape="1">
          <a:blip r:embed="rId39"/>
          <a:srcRect l="82090" t="42244" r="5882" b="5321"/>
          <a:stretch/>
        </p:blipFill>
        <p:spPr>
          <a:xfrm>
            <a:off x="7576278" y="5682490"/>
            <a:ext cx="769292" cy="586986"/>
          </a:xfrm>
          <a:prstGeom prst="roundRect">
            <a:avLst/>
          </a:prstGeom>
        </p:spPr>
      </p:pic>
      <p:pic>
        <p:nvPicPr>
          <p:cNvPr id="49" name="Picture 48" descr="A black text on a white background&#10;&#10;Description automatically generated">
            <a:extLst>
              <a:ext uri="{FF2B5EF4-FFF2-40B4-BE49-F238E27FC236}">
                <a16:creationId xmlns:a16="http://schemas.microsoft.com/office/drawing/2014/main" id="{EAD254BE-F246-689C-5A5F-684394C0565A}"/>
              </a:ext>
            </a:extLst>
          </p:cNvPr>
          <p:cNvPicPr>
            <a:picLocks noChangeAspect="1"/>
          </p:cNvPicPr>
          <p:nvPr/>
        </p:nvPicPr>
        <p:blipFill>
          <a:blip r:embed="rId40">
            <a:clrChange>
              <a:clrFrom>
                <a:srgbClr val="FFFFFF"/>
              </a:clrFrom>
              <a:clrTo>
                <a:srgbClr val="FFFFFF">
                  <a:alpha val="0"/>
                </a:srgbClr>
              </a:clrTo>
            </a:clrChange>
          </a:blip>
          <a:stretch>
            <a:fillRect/>
          </a:stretch>
        </p:blipFill>
        <p:spPr>
          <a:xfrm>
            <a:off x="10187928" y="4559573"/>
            <a:ext cx="1317583" cy="207916"/>
          </a:xfrm>
          <a:prstGeom prst="rect">
            <a:avLst/>
          </a:prstGeom>
        </p:spPr>
      </p:pic>
    </p:spTree>
    <p:extLst>
      <p:ext uri="{BB962C8B-B14F-4D97-AF65-F5344CB8AC3E}">
        <p14:creationId xmlns:p14="http://schemas.microsoft.com/office/powerpoint/2010/main" val="15969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CBB5AE3-BE3F-C57A-5991-1F022EFEAA19}"/>
              </a:ext>
            </a:extLst>
          </p:cNvPr>
          <p:cNvGrpSpPr/>
          <p:nvPr/>
        </p:nvGrpSpPr>
        <p:grpSpPr>
          <a:xfrm>
            <a:off x="1270412" y="1022555"/>
            <a:ext cx="9651177" cy="5570108"/>
            <a:chOff x="2030468" y="904567"/>
            <a:chExt cx="9984551" cy="5762512"/>
          </a:xfrm>
        </p:grpSpPr>
        <p:sp>
          <p:nvSpPr>
            <p:cNvPr id="9" name="Rectangle 8">
              <a:extLst>
                <a:ext uri="{FF2B5EF4-FFF2-40B4-BE49-F238E27FC236}">
                  <a16:creationId xmlns:a16="http://schemas.microsoft.com/office/drawing/2014/main" id="{80D94A6F-8F6C-0F60-1E0C-82E1169856D1}"/>
                </a:ext>
              </a:extLst>
            </p:cNvPr>
            <p:cNvSpPr/>
            <p:nvPr/>
          </p:nvSpPr>
          <p:spPr>
            <a:xfrm>
              <a:off x="3267056" y="1160206"/>
              <a:ext cx="7517341" cy="4793227"/>
            </a:xfrm>
            <a:prstGeom prst="rect">
              <a:avLst/>
            </a:prstGeom>
            <a:solidFill>
              <a:srgbClr val="EEEE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3" name="Picture 2">
              <a:extLst>
                <a:ext uri="{FF2B5EF4-FFF2-40B4-BE49-F238E27FC236}">
                  <a16:creationId xmlns:a16="http://schemas.microsoft.com/office/drawing/2014/main" id="{D803BE41-778C-6F70-A7F2-9500EB0AC82F}"/>
                </a:ext>
              </a:extLst>
            </p:cNvPr>
            <p:cNvPicPr>
              <a:picLocks noChangeAspect="1"/>
            </p:cNvPicPr>
            <p:nvPr/>
          </p:nvPicPr>
          <p:blipFill rotWithShape="1">
            <a:blip r:embed="rId2"/>
            <a:srcRect l="2745" b="7163"/>
            <a:stretch/>
          </p:blipFill>
          <p:spPr>
            <a:xfrm>
              <a:off x="3205315" y="1340530"/>
              <a:ext cx="7596000" cy="4025077"/>
            </a:xfrm>
            <a:prstGeom prst="rect">
              <a:avLst/>
            </a:prstGeom>
          </p:spPr>
        </p:pic>
        <p:pic>
          <p:nvPicPr>
            <p:cNvPr id="8" name="Picture 7" descr="A close-up of a computer&#10;&#10;Description automatically generated">
              <a:extLst>
                <a:ext uri="{FF2B5EF4-FFF2-40B4-BE49-F238E27FC236}">
                  <a16:creationId xmlns:a16="http://schemas.microsoft.com/office/drawing/2014/main" id="{26F453DE-E28A-9E27-A69E-3DC6440C0359}"/>
                </a:ext>
              </a:extLst>
            </p:cNvPr>
            <p:cNvPicPr>
              <a:picLocks noChangeAspect="1"/>
            </p:cNvPicPr>
            <p:nvPr/>
          </p:nvPicPr>
          <p:blipFill>
            <a:blip r:embed="rId3"/>
            <a:stretch>
              <a:fillRect/>
            </a:stretch>
          </p:blipFill>
          <p:spPr>
            <a:xfrm>
              <a:off x="2030468" y="904567"/>
              <a:ext cx="9984551" cy="5762512"/>
            </a:xfrm>
            <a:prstGeom prst="rect">
              <a:avLst/>
            </a:prstGeom>
          </p:spPr>
        </p:pic>
      </p:grpSp>
      <p:sp>
        <p:nvSpPr>
          <p:cNvPr id="5" name="Title 4">
            <a:extLst>
              <a:ext uri="{FF2B5EF4-FFF2-40B4-BE49-F238E27FC236}">
                <a16:creationId xmlns:a16="http://schemas.microsoft.com/office/drawing/2014/main" id="{0AF55959-5200-C194-35B2-978E63A35955}"/>
              </a:ext>
            </a:extLst>
          </p:cNvPr>
          <p:cNvSpPr>
            <a:spLocks noGrp="1"/>
          </p:cNvSpPr>
          <p:nvPr>
            <p:ph type="title"/>
          </p:nvPr>
        </p:nvSpPr>
        <p:spPr/>
        <p:txBody>
          <a:bodyPr/>
          <a:lstStyle/>
          <a:p>
            <a:r>
              <a:rPr lang="en-ZA" dirty="0"/>
              <a:t>Industry stakeholders</a:t>
            </a:r>
          </a:p>
        </p:txBody>
      </p:sp>
      <p:sp>
        <p:nvSpPr>
          <p:cNvPr id="6" name="TextBox 5">
            <a:extLst>
              <a:ext uri="{FF2B5EF4-FFF2-40B4-BE49-F238E27FC236}">
                <a16:creationId xmlns:a16="http://schemas.microsoft.com/office/drawing/2014/main" id="{0B2A2DB0-A6E9-0382-55D3-22FB887D0EED}"/>
              </a:ext>
            </a:extLst>
          </p:cNvPr>
          <p:cNvSpPr txBox="1"/>
          <p:nvPr/>
        </p:nvSpPr>
        <p:spPr>
          <a:xfrm>
            <a:off x="388936" y="6454164"/>
            <a:ext cx="6267938" cy="276999"/>
          </a:xfrm>
          <a:prstGeom prst="rect">
            <a:avLst/>
          </a:prstGeom>
          <a:noFill/>
        </p:spPr>
        <p:txBody>
          <a:bodyPr wrap="square" lIns="0" r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800" b="0" i="0" u="none" strike="noStrike" kern="1200" cap="none" spc="0" normalizeH="0" baseline="0" noProof="0" dirty="0">
                <a:ln>
                  <a:noFill/>
                </a:ln>
                <a:effectLst/>
                <a:uLnTx/>
                <a:uFillTx/>
                <a:latin typeface="Open Sans"/>
                <a:ea typeface="+mn-ea"/>
                <a:cs typeface="+mn-cs"/>
              </a:rPr>
              <a:t>Source: Complied by HMI</a:t>
            </a:r>
          </a:p>
        </p:txBody>
      </p:sp>
    </p:spTree>
    <p:extLst>
      <p:ext uri="{BB962C8B-B14F-4D97-AF65-F5344CB8AC3E}">
        <p14:creationId xmlns:p14="http://schemas.microsoft.com/office/powerpoint/2010/main" val="3377894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E2892D2-25A5-DB06-4F9D-A8AEF5AA6DDF}"/>
              </a:ext>
            </a:extLst>
          </p:cNvPr>
          <p:cNvSpPr>
            <a:spLocks noGrp="1"/>
          </p:cNvSpPr>
          <p:nvPr>
            <p:ph type="title"/>
          </p:nvPr>
        </p:nvSpPr>
        <p:spPr/>
        <p:txBody>
          <a:bodyPr/>
          <a:lstStyle/>
          <a:p>
            <a:r>
              <a:rPr lang="en-ZA" dirty="0"/>
              <a:t>Healthcare Practitioner types &amp; context</a:t>
            </a:r>
          </a:p>
        </p:txBody>
      </p:sp>
      <p:sp>
        <p:nvSpPr>
          <p:cNvPr id="3" name="Content Placeholder 2">
            <a:extLst>
              <a:ext uri="{FF2B5EF4-FFF2-40B4-BE49-F238E27FC236}">
                <a16:creationId xmlns:a16="http://schemas.microsoft.com/office/drawing/2014/main" id="{D6FFEEAC-CE6B-B5C3-B4E5-5F4A7F1CFD4D}"/>
              </a:ext>
            </a:extLst>
          </p:cNvPr>
          <p:cNvSpPr>
            <a:spLocks noGrp="1"/>
          </p:cNvSpPr>
          <p:nvPr>
            <p:ph idx="1"/>
          </p:nvPr>
        </p:nvSpPr>
        <p:spPr/>
        <p:txBody>
          <a:bodyPr/>
          <a:lstStyle/>
          <a:p>
            <a:r>
              <a:rPr lang="en-ZA" sz="1600" dirty="0"/>
              <a:t>Healthcare services are provided by a range of Healthcare</a:t>
            </a:r>
            <a:br>
              <a:rPr lang="en-ZA" sz="1600" dirty="0"/>
            </a:br>
            <a:r>
              <a:rPr lang="en-ZA" sz="1600" dirty="0"/>
              <a:t>Practitioners such as general practitioners, specialists,</a:t>
            </a:r>
            <a:br>
              <a:rPr lang="en-ZA" sz="1600" dirty="0"/>
            </a:br>
            <a:r>
              <a:rPr lang="en-ZA" sz="1600" dirty="0"/>
              <a:t>nurses, pharmacists and other professionals </a:t>
            </a:r>
          </a:p>
          <a:p>
            <a:endParaRPr lang="en-ZA" sz="1600" dirty="0"/>
          </a:p>
          <a:p>
            <a:r>
              <a:rPr lang="en-ZA" sz="1600" dirty="0"/>
              <a:t>Healthcare practitioners are subject to regulation by</a:t>
            </a:r>
            <a:br>
              <a:rPr lang="en-ZA" sz="1600" dirty="0"/>
            </a:br>
            <a:r>
              <a:rPr lang="en-ZA" sz="1600" dirty="0"/>
              <a:t>various professional regulatory bodies</a:t>
            </a:r>
          </a:p>
          <a:p>
            <a:endParaRPr lang="en-ZA" sz="1600" dirty="0"/>
          </a:p>
          <a:p>
            <a:r>
              <a:rPr lang="en-ZA" sz="1600" dirty="0"/>
              <a:t>Medical practitioners generally operate individually in</a:t>
            </a:r>
            <a:br>
              <a:rPr lang="en-ZA" sz="1600" dirty="0"/>
            </a:br>
            <a:r>
              <a:rPr lang="en-ZA" sz="1600" dirty="0"/>
              <a:t>their own private practices</a:t>
            </a:r>
          </a:p>
          <a:p>
            <a:endParaRPr lang="en-ZA" sz="1600" dirty="0"/>
          </a:p>
          <a:p>
            <a:r>
              <a:rPr lang="en-ZA" sz="1600" dirty="0"/>
              <a:t>There are some ‘group’ practices – however these groups</a:t>
            </a:r>
            <a:br>
              <a:rPr lang="en-ZA" sz="1600" dirty="0"/>
            </a:br>
            <a:r>
              <a:rPr lang="en-ZA" sz="1600" dirty="0"/>
              <a:t>are confined to practitioners belonging to the same discipline</a:t>
            </a:r>
          </a:p>
          <a:p>
            <a:endParaRPr lang="en-ZA" sz="1600" dirty="0"/>
          </a:p>
          <a:p>
            <a:r>
              <a:rPr lang="en-ZA" sz="1600" dirty="0"/>
              <a:t>Some medical practitioners form corporate practices,</a:t>
            </a:r>
            <a:br>
              <a:rPr lang="en-ZA" sz="1600" dirty="0"/>
            </a:br>
            <a:r>
              <a:rPr lang="en-ZA" sz="1600" dirty="0"/>
              <a:t>such as pathologists and radiologists</a:t>
            </a:r>
          </a:p>
          <a:p>
            <a:endParaRPr lang="en-ZA" sz="1600" dirty="0"/>
          </a:p>
          <a:p>
            <a:r>
              <a:rPr lang="en-ZA" sz="1600" dirty="0"/>
              <a:t>Most practitioners are paid using a fee for service model</a:t>
            </a:r>
          </a:p>
          <a:p>
            <a:endParaRPr lang="en-ZA" sz="1600" dirty="0"/>
          </a:p>
          <a:p>
            <a:r>
              <a:rPr lang="en-ZA" sz="1600" dirty="0"/>
              <a:t>There are over 36,000 practitioner practices operating across</a:t>
            </a:r>
            <a:br>
              <a:rPr lang="en-ZA" sz="1600" dirty="0"/>
            </a:br>
            <a:r>
              <a:rPr lang="en-ZA" sz="1600" dirty="0"/>
              <a:t>medical schemes – of which approximately 8,000 are</a:t>
            </a:r>
            <a:br>
              <a:rPr lang="en-ZA" sz="1600" dirty="0"/>
            </a:br>
            <a:r>
              <a:rPr lang="en-ZA" sz="1600" dirty="0"/>
              <a:t>GP practices and 7,000 are specialist practices </a:t>
            </a:r>
          </a:p>
        </p:txBody>
      </p:sp>
      <p:sp>
        <p:nvSpPr>
          <p:cNvPr id="2" name="Rectangle: Single Corner Rounded 1">
            <a:extLst>
              <a:ext uri="{FF2B5EF4-FFF2-40B4-BE49-F238E27FC236}">
                <a16:creationId xmlns:a16="http://schemas.microsoft.com/office/drawing/2014/main" id="{0E1AF142-7D5B-DB64-E4A6-76487676491C}"/>
              </a:ext>
            </a:extLst>
          </p:cNvPr>
          <p:cNvSpPr/>
          <p:nvPr/>
        </p:nvSpPr>
        <p:spPr>
          <a:xfrm flipH="1">
            <a:off x="7236541" y="0"/>
            <a:ext cx="4955455" cy="6858000"/>
          </a:xfrm>
          <a:prstGeom prst="round1Rect">
            <a:avLst>
              <a:gd name="adj" fmla="val 8464"/>
            </a:avLst>
          </a:prstGeom>
          <a:blipFill dpi="0" rotWithShape="0">
            <a:blip r:embed="rId2"/>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4" name="Rectangle 3">
            <a:extLst>
              <a:ext uri="{FF2B5EF4-FFF2-40B4-BE49-F238E27FC236}">
                <a16:creationId xmlns:a16="http://schemas.microsoft.com/office/drawing/2014/main" id="{EE548F6C-9705-AFC3-E2B6-8DEAAA555187}"/>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a:extLst>
              <a:ext uri="{FF2B5EF4-FFF2-40B4-BE49-F238E27FC236}">
                <a16:creationId xmlns:a16="http://schemas.microsoft.com/office/drawing/2014/main" id="{792ED057-ECF2-03A4-79D7-059AAAE201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1621353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7137F9-7630-9D37-E902-38A7510460D0}"/>
              </a:ext>
            </a:extLst>
          </p:cNvPr>
          <p:cNvSpPr>
            <a:spLocks noGrp="1"/>
          </p:cNvSpPr>
          <p:nvPr>
            <p:ph type="title"/>
          </p:nvPr>
        </p:nvSpPr>
        <p:spPr/>
        <p:txBody>
          <a:bodyPr/>
          <a:lstStyle/>
          <a:p>
            <a:r>
              <a:rPr lang="en-US" sz="2400" dirty="0"/>
              <a:t>SECTION 59 | ITS APPLICATION TO PROVIDERS</a:t>
            </a:r>
          </a:p>
        </p:txBody>
      </p:sp>
      <p:sp>
        <p:nvSpPr>
          <p:cNvPr id="3" name="Text Placeholder 2">
            <a:extLst>
              <a:ext uri="{FF2B5EF4-FFF2-40B4-BE49-F238E27FC236}">
                <a16:creationId xmlns:a16="http://schemas.microsoft.com/office/drawing/2014/main" id="{28ADED8A-0BEE-AB79-6A18-E7441F75E042}"/>
              </a:ext>
            </a:extLst>
          </p:cNvPr>
          <p:cNvSpPr>
            <a:spLocks noGrp="1"/>
          </p:cNvSpPr>
          <p:nvPr>
            <p:ph idx="1"/>
          </p:nvPr>
        </p:nvSpPr>
        <p:spPr/>
        <p:txBody>
          <a:bodyPr/>
          <a:lstStyle/>
          <a:p>
            <a:pPr>
              <a:spcAft>
                <a:spcPts val="800"/>
              </a:spcAft>
            </a:pPr>
            <a:r>
              <a:rPr lang="en-US" sz="1500" b="1" dirty="0"/>
              <a:t>Section 59 provides as follows –</a:t>
            </a:r>
          </a:p>
          <a:p>
            <a:pPr marL="982663" indent="-354013">
              <a:spcAft>
                <a:spcPts val="800"/>
              </a:spcAft>
              <a:buAutoNum type="arabicParenBoth"/>
            </a:pPr>
            <a:r>
              <a:rPr lang="en-US" sz="1500" i="1" dirty="0"/>
              <a:t>A supplier of a service who has rendered any service to a beneficiary in terms of which an account has been rendered, shall, notwithstanding the provisions of any other law, furnish the member concerned account or statement reflecting such particulars as may be prescribed.</a:t>
            </a:r>
          </a:p>
          <a:p>
            <a:pPr marL="982663" indent="-354013">
              <a:spcAft>
                <a:spcPts val="800"/>
              </a:spcAft>
              <a:buAutoNum type="arabicParenBoth"/>
            </a:pPr>
            <a:r>
              <a:rPr lang="en-US" sz="1500" i="1" dirty="0"/>
              <a:t>A medical scheme shall, in the case where an account has been rendered, subject to the provisions of this Act and the rues of the medical scheme concerned, pay to a member or supplier of service, any benefit owing to that member or supplier of service within 30 days after the day on which the claim in respect of such benefit was received by the medical scheme.</a:t>
            </a:r>
          </a:p>
          <a:p>
            <a:pPr marL="982663" indent="-354013">
              <a:spcAft>
                <a:spcPts val="800"/>
              </a:spcAft>
              <a:buNone/>
            </a:pPr>
            <a:r>
              <a:rPr lang="en-US" sz="1500" i="1" dirty="0"/>
              <a:t>(3)   Notwithstanding anything to the contrary contained in any other law a medical scheme may, in the case of –</a:t>
            </a:r>
          </a:p>
          <a:p>
            <a:pPr marL="1347788" indent="-276225">
              <a:spcAft>
                <a:spcPts val="800"/>
              </a:spcAft>
              <a:buFont typeface="+mj-lt"/>
              <a:buAutoNum type="alphaLcParenR"/>
            </a:pPr>
            <a:r>
              <a:rPr lang="en-US" sz="1500" i="1" dirty="0"/>
              <a:t>Any amount which a member or a supplier of the health service is not entitled to; or </a:t>
            </a:r>
          </a:p>
          <a:p>
            <a:pPr marL="1347788" indent="-276225">
              <a:spcAft>
                <a:spcPts val="800"/>
              </a:spcAft>
              <a:buFont typeface="+mj-lt"/>
              <a:buAutoNum type="alphaLcParenR"/>
            </a:pPr>
            <a:r>
              <a:rPr lang="en-US" sz="1500" i="1" dirty="0"/>
              <a:t>Any lost which has been sustained by the medical scheme through theft, fraud, negligence or a </a:t>
            </a:r>
          </a:p>
          <a:p>
            <a:pPr marL="1347788" indent="-276225">
              <a:spcAft>
                <a:spcPts val="800"/>
              </a:spcAft>
              <a:buFont typeface="+mj-lt"/>
              <a:buAutoNum type="alphaLcParenR"/>
            </a:pPr>
            <a:r>
              <a:rPr lang="en-US" sz="1500" i="1" dirty="0"/>
              <a:t>misconduct which comes to the notice of the medical scheme……</a:t>
            </a:r>
          </a:p>
          <a:p>
            <a:pPr marL="628650" indent="0">
              <a:spcAft>
                <a:spcPts val="800"/>
              </a:spcAft>
              <a:buNone/>
            </a:pPr>
            <a:r>
              <a:rPr lang="en-US" sz="1500" i="1" dirty="0"/>
              <a:t>deduct such amount from any benefit payable to such a member or supplier of health service.</a:t>
            </a:r>
          </a:p>
          <a:p>
            <a:pPr>
              <a:spcAft>
                <a:spcPts val="800"/>
              </a:spcAft>
            </a:pPr>
            <a:r>
              <a:rPr lang="en-US" sz="1500" dirty="0"/>
              <a:t>The wording of Section 59 deals with how claims are submitted, to whom claims may be paid, by when they must be paid and how claims paid </a:t>
            </a:r>
            <a:r>
              <a:rPr lang="en-US" sz="1500" i="1" dirty="0"/>
              <a:t>bona fide </a:t>
            </a:r>
            <a:r>
              <a:rPr lang="en-US" sz="1500" dirty="0"/>
              <a:t>in error to a service provider (with no element of fraud present), to a loss sustained by a medical scheme through theft, fraud, negligence or other misconduct may be dealt with.</a:t>
            </a:r>
          </a:p>
          <a:p>
            <a:pPr>
              <a:spcAft>
                <a:spcPts val="800"/>
              </a:spcAft>
            </a:pPr>
            <a:r>
              <a:rPr lang="en-US" sz="1500" dirty="0"/>
              <a:t>The provisions of Section 59 are thus not empowering provisions. They simply circumscribe how medical schemes must exercise its powers and obligations when conducting its business to pay claims as per paragraph (b) of ‘the definition of ‘</a:t>
            </a:r>
            <a:r>
              <a:rPr lang="en-US" sz="1500" i="1" dirty="0"/>
              <a:t>business of a medical scheme’. </a:t>
            </a:r>
          </a:p>
        </p:txBody>
      </p:sp>
    </p:spTree>
    <p:extLst>
      <p:ext uri="{BB962C8B-B14F-4D97-AF65-F5344CB8AC3E}">
        <p14:creationId xmlns:p14="http://schemas.microsoft.com/office/powerpoint/2010/main" val="2397573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6FB636B-F016-AC69-2CEF-9AAAD7CAFF2F}"/>
              </a:ext>
            </a:extLst>
          </p:cNvPr>
          <p:cNvSpPr>
            <a:spLocks noGrp="1"/>
          </p:cNvSpPr>
          <p:nvPr>
            <p:ph type="title"/>
          </p:nvPr>
        </p:nvSpPr>
        <p:spPr/>
        <p:txBody>
          <a:bodyPr/>
          <a:lstStyle/>
          <a:p>
            <a:r>
              <a:rPr lang="en-ZA" dirty="0"/>
              <a:t>Claims processing</a:t>
            </a:r>
          </a:p>
        </p:txBody>
      </p:sp>
      <p:sp>
        <p:nvSpPr>
          <p:cNvPr id="10" name="Freeform: Shape 9">
            <a:extLst>
              <a:ext uri="{FF2B5EF4-FFF2-40B4-BE49-F238E27FC236}">
                <a16:creationId xmlns:a16="http://schemas.microsoft.com/office/drawing/2014/main" id="{7CD518E1-0B55-268E-1D46-4C14094256C8}"/>
              </a:ext>
            </a:extLst>
          </p:cNvPr>
          <p:cNvSpPr/>
          <p:nvPr/>
        </p:nvSpPr>
        <p:spPr>
          <a:xfrm>
            <a:off x="9256173" y="2149817"/>
            <a:ext cx="2550109" cy="2550110"/>
          </a:xfrm>
          <a:custGeom>
            <a:avLst/>
            <a:gdLst>
              <a:gd name="connsiteX0" fmla="*/ 1493150 w 2550109"/>
              <a:gd name="connsiteY0" fmla="*/ 90335 h 2550110"/>
              <a:gd name="connsiteX1" fmla="*/ 2459774 w 2550109"/>
              <a:gd name="connsiteY1" fmla="*/ 1056959 h 2550110"/>
              <a:gd name="connsiteX2" fmla="*/ 2459774 w 2550109"/>
              <a:gd name="connsiteY2" fmla="*/ 1493151 h 2550110"/>
              <a:gd name="connsiteX3" fmla="*/ 1493150 w 2550109"/>
              <a:gd name="connsiteY3" fmla="*/ 2459775 h 2550110"/>
              <a:gd name="connsiteX4" fmla="*/ 1056959 w 2550109"/>
              <a:gd name="connsiteY4" fmla="*/ 2459775 h 2550110"/>
              <a:gd name="connsiteX5" fmla="*/ 90336 w 2550109"/>
              <a:gd name="connsiteY5" fmla="*/ 1493151 h 2550110"/>
              <a:gd name="connsiteX6" fmla="*/ 90336 w 2550109"/>
              <a:gd name="connsiteY6" fmla="*/ 1056959 h 2550110"/>
              <a:gd name="connsiteX7" fmla="*/ 1056959 w 2550109"/>
              <a:gd name="connsiteY7" fmla="*/ 90335 h 2550110"/>
              <a:gd name="connsiteX8" fmla="*/ 1493150 w 2550109"/>
              <a:gd name="connsiteY8" fmla="*/ 90335 h 255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0109" h="2550110">
                <a:moveTo>
                  <a:pt x="1493150" y="90335"/>
                </a:moveTo>
                <a:lnTo>
                  <a:pt x="2459774" y="1056959"/>
                </a:lnTo>
                <a:cubicBezTo>
                  <a:pt x="2580222" y="1177406"/>
                  <a:pt x="2580222" y="1372704"/>
                  <a:pt x="2459774" y="1493151"/>
                </a:cubicBezTo>
                <a:lnTo>
                  <a:pt x="1493150" y="2459775"/>
                </a:lnTo>
                <a:cubicBezTo>
                  <a:pt x="1372703" y="2580222"/>
                  <a:pt x="1177406" y="2580222"/>
                  <a:pt x="1056959" y="2459775"/>
                </a:cubicBezTo>
                <a:lnTo>
                  <a:pt x="90336" y="1493151"/>
                </a:lnTo>
                <a:cubicBezTo>
                  <a:pt x="-30112" y="1372704"/>
                  <a:pt x="-30112" y="1177406"/>
                  <a:pt x="90336" y="1056959"/>
                </a:cubicBezTo>
                <a:lnTo>
                  <a:pt x="1056959" y="90335"/>
                </a:lnTo>
                <a:cubicBezTo>
                  <a:pt x="1177406" y="-30112"/>
                  <a:pt x="1372703" y="-30112"/>
                  <a:pt x="1493150" y="90335"/>
                </a:cubicBezTo>
                <a:close/>
              </a:path>
            </a:pathLst>
          </a:cu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ZA" sz="1600" b="1" kern="0">
              <a:solidFill>
                <a:srgbClr val="333333"/>
              </a:solidFill>
              <a:latin typeface="+mj-lt"/>
            </a:endParaRPr>
          </a:p>
        </p:txBody>
      </p:sp>
      <p:sp>
        <p:nvSpPr>
          <p:cNvPr id="11" name="Freeform: Shape 10">
            <a:extLst>
              <a:ext uri="{FF2B5EF4-FFF2-40B4-BE49-F238E27FC236}">
                <a16:creationId xmlns:a16="http://schemas.microsoft.com/office/drawing/2014/main" id="{CB18F407-FBA4-F691-BCCD-9176E3F9305D}"/>
              </a:ext>
            </a:extLst>
          </p:cNvPr>
          <p:cNvSpPr/>
          <p:nvPr/>
        </p:nvSpPr>
        <p:spPr>
          <a:xfrm>
            <a:off x="7679226" y="3517176"/>
            <a:ext cx="2228852" cy="1384225"/>
          </a:xfrm>
          <a:custGeom>
            <a:avLst/>
            <a:gdLst>
              <a:gd name="connsiteX0" fmla="*/ 1357192 w 2228852"/>
              <a:gd name="connsiteY0" fmla="*/ 1384226 h 1384225"/>
              <a:gd name="connsiteX1" fmla="*/ 1079196 w 2228852"/>
              <a:gd name="connsiteY1" fmla="*/ 1269071 h 1384225"/>
              <a:gd name="connsiteX2" fmla="*/ 0 w 2228852"/>
              <a:gd name="connsiteY2" fmla="*/ 189875 h 1384225"/>
              <a:gd name="connsiteX3" fmla="*/ 189875 w 2228852"/>
              <a:gd name="connsiteY3" fmla="*/ 0 h 1384225"/>
              <a:gd name="connsiteX4" fmla="*/ 1269071 w 2228852"/>
              <a:gd name="connsiteY4" fmla="*/ 1079196 h 1384225"/>
              <a:gd name="connsiteX5" fmla="*/ 1357192 w 2228852"/>
              <a:gd name="connsiteY5" fmla="*/ 1115705 h 1384225"/>
              <a:gd name="connsiteX6" fmla="*/ 1445314 w 2228852"/>
              <a:gd name="connsiteY6" fmla="*/ 1079196 h 1384225"/>
              <a:gd name="connsiteX7" fmla="*/ 2038977 w 2228852"/>
              <a:gd name="connsiteY7" fmla="*/ 485532 h 1384225"/>
              <a:gd name="connsiteX8" fmla="*/ 2228853 w 2228852"/>
              <a:gd name="connsiteY8" fmla="*/ 675408 h 1384225"/>
              <a:gd name="connsiteX9" fmla="*/ 1635189 w 2228852"/>
              <a:gd name="connsiteY9" fmla="*/ 1269071 h 1384225"/>
              <a:gd name="connsiteX10" fmla="*/ 1357192 w 2228852"/>
              <a:gd name="connsiteY10" fmla="*/ 1384226 h 13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852" h="1384225">
                <a:moveTo>
                  <a:pt x="1357192" y="1384226"/>
                </a:moveTo>
                <a:cubicBezTo>
                  <a:pt x="1252185" y="1384226"/>
                  <a:pt x="1153452" y="1343328"/>
                  <a:pt x="1079196" y="1269071"/>
                </a:cubicBezTo>
                <a:lnTo>
                  <a:pt x="0" y="189875"/>
                </a:lnTo>
                <a:lnTo>
                  <a:pt x="189875" y="0"/>
                </a:lnTo>
                <a:lnTo>
                  <a:pt x="1269071" y="1079196"/>
                </a:lnTo>
                <a:cubicBezTo>
                  <a:pt x="1292618" y="1102744"/>
                  <a:pt x="1323911" y="1115705"/>
                  <a:pt x="1357192" y="1115705"/>
                </a:cubicBezTo>
                <a:cubicBezTo>
                  <a:pt x="1390474" y="1115705"/>
                  <a:pt x="1421766" y="1102744"/>
                  <a:pt x="1445314" y="1079196"/>
                </a:cubicBezTo>
                <a:lnTo>
                  <a:pt x="2038977" y="485532"/>
                </a:lnTo>
                <a:lnTo>
                  <a:pt x="2228853" y="675408"/>
                </a:lnTo>
                <a:lnTo>
                  <a:pt x="1635189" y="1269071"/>
                </a:lnTo>
                <a:cubicBezTo>
                  <a:pt x="1560932" y="1343328"/>
                  <a:pt x="1462199" y="1384226"/>
                  <a:pt x="1357192" y="1384226"/>
                </a:cubicBezTo>
                <a:close/>
              </a:path>
            </a:pathLst>
          </a:custGeom>
          <a:solidFill>
            <a:schemeClr val="accent2"/>
          </a:solidFill>
          <a:ln w="2580" cap="flat">
            <a:noFill/>
            <a:prstDash val="solid"/>
            <a:miter/>
          </a:ln>
        </p:spPr>
        <p:txBody>
          <a:bodyPr rtlCol="0" anchor="ctr"/>
          <a:lstStyle/>
          <a:p>
            <a:endParaRPr lang="en-ZA"/>
          </a:p>
        </p:txBody>
      </p:sp>
      <p:sp>
        <p:nvSpPr>
          <p:cNvPr id="12" name="Freeform: Shape 11">
            <a:extLst>
              <a:ext uri="{FF2B5EF4-FFF2-40B4-BE49-F238E27FC236}">
                <a16:creationId xmlns:a16="http://schemas.microsoft.com/office/drawing/2014/main" id="{A0CC12E0-1DD9-A63F-BE91-D35E3BE3B1C4}"/>
              </a:ext>
            </a:extLst>
          </p:cNvPr>
          <p:cNvSpPr/>
          <p:nvPr/>
        </p:nvSpPr>
        <p:spPr>
          <a:xfrm>
            <a:off x="9113050" y="3880635"/>
            <a:ext cx="917128" cy="917128"/>
          </a:xfrm>
          <a:custGeom>
            <a:avLst/>
            <a:gdLst>
              <a:gd name="connsiteX0" fmla="*/ 0 w 917128"/>
              <a:gd name="connsiteY0" fmla="*/ 273323 h 917128"/>
              <a:gd name="connsiteX1" fmla="*/ 643986 w 917128"/>
              <a:gd name="connsiteY1" fmla="*/ 273143 h 917128"/>
              <a:gd name="connsiteX2" fmla="*/ 643805 w 917128"/>
              <a:gd name="connsiteY2" fmla="*/ 917128 h 917128"/>
              <a:gd name="connsiteX3" fmla="*/ 917129 w 917128"/>
              <a:gd name="connsiteY3" fmla="*/ 643805 h 917128"/>
              <a:gd name="connsiteX4" fmla="*/ 917129 w 917128"/>
              <a:gd name="connsiteY4" fmla="*/ 0 h 917128"/>
              <a:gd name="connsiteX5" fmla="*/ 273324 w 917128"/>
              <a:gd name="connsiteY5" fmla="*/ 0 h 917128"/>
              <a:gd name="connsiteX6" fmla="*/ 0 w 917128"/>
              <a:gd name="connsiteY6" fmla="*/ 273323 h 917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128" h="917128">
                <a:moveTo>
                  <a:pt x="0" y="273323"/>
                </a:moveTo>
                <a:lnTo>
                  <a:pt x="643986" y="273143"/>
                </a:lnTo>
                <a:lnTo>
                  <a:pt x="643805" y="917128"/>
                </a:lnTo>
                <a:lnTo>
                  <a:pt x="917129" y="643805"/>
                </a:lnTo>
                <a:lnTo>
                  <a:pt x="917129" y="0"/>
                </a:lnTo>
                <a:lnTo>
                  <a:pt x="273324" y="0"/>
                </a:lnTo>
                <a:lnTo>
                  <a:pt x="0" y="273323"/>
                </a:lnTo>
                <a:close/>
              </a:path>
            </a:pathLst>
          </a:custGeom>
          <a:solidFill>
            <a:schemeClr val="accent2"/>
          </a:solidFill>
          <a:ln w="2580" cap="flat">
            <a:noFill/>
            <a:prstDash val="solid"/>
            <a:miter/>
          </a:ln>
        </p:spPr>
        <p:txBody>
          <a:bodyPr rtlCol="0" anchor="ctr"/>
          <a:lstStyle/>
          <a:p>
            <a:endParaRPr lang="en-ZA"/>
          </a:p>
        </p:txBody>
      </p:sp>
      <p:sp>
        <p:nvSpPr>
          <p:cNvPr id="14" name="Freeform: Shape 13">
            <a:extLst>
              <a:ext uri="{FF2B5EF4-FFF2-40B4-BE49-F238E27FC236}">
                <a16:creationId xmlns:a16="http://schemas.microsoft.com/office/drawing/2014/main" id="{D2EB0968-73C6-E0B0-7DB0-C5E6EF4917BA}"/>
              </a:ext>
            </a:extLst>
          </p:cNvPr>
          <p:cNvSpPr/>
          <p:nvPr/>
        </p:nvSpPr>
        <p:spPr>
          <a:xfrm>
            <a:off x="6300429" y="2149869"/>
            <a:ext cx="2550109" cy="2550110"/>
          </a:xfrm>
          <a:custGeom>
            <a:avLst/>
            <a:gdLst>
              <a:gd name="connsiteX0" fmla="*/ 1493151 w 2550109"/>
              <a:gd name="connsiteY0" fmla="*/ 90335 h 2550110"/>
              <a:gd name="connsiteX1" fmla="*/ 2459774 w 2550109"/>
              <a:gd name="connsiteY1" fmla="*/ 1056959 h 2550110"/>
              <a:gd name="connsiteX2" fmla="*/ 2459774 w 2550109"/>
              <a:gd name="connsiteY2" fmla="*/ 1493151 h 2550110"/>
              <a:gd name="connsiteX3" fmla="*/ 1493151 w 2550109"/>
              <a:gd name="connsiteY3" fmla="*/ 2459775 h 2550110"/>
              <a:gd name="connsiteX4" fmla="*/ 1056959 w 2550109"/>
              <a:gd name="connsiteY4" fmla="*/ 2459775 h 2550110"/>
              <a:gd name="connsiteX5" fmla="*/ 90336 w 2550109"/>
              <a:gd name="connsiteY5" fmla="*/ 1493151 h 2550110"/>
              <a:gd name="connsiteX6" fmla="*/ 90336 w 2550109"/>
              <a:gd name="connsiteY6" fmla="*/ 1056959 h 2550110"/>
              <a:gd name="connsiteX7" fmla="*/ 1056959 w 2550109"/>
              <a:gd name="connsiteY7" fmla="*/ 90335 h 2550110"/>
              <a:gd name="connsiteX8" fmla="*/ 1493151 w 2550109"/>
              <a:gd name="connsiteY8" fmla="*/ 90335 h 255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0109" h="2550110">
                <a:moveTo>
                  <a:pt x="1493151" y="90335"/>
                </a:moveTo>
                <a:lnTo>
                  <a:pt x="2459774" y="1056959"/>
                </a:lnTo>
                <a:cubicBezTo>
                  <a:pt x="2580221" y="1177406"/>
                  <a:pt x="2580221" y="1372704"/>
                  <a:pt x="2459774" y="1493151"/>
                </a:cubicBezTo>
                <a:lnTo>
                  <a:pt x="1493151" y="2459775"/>
                </a:lnTo>
                <a:cubicBezTo>
                  <a:pt x="1372703" y="2580222"/>
                  <a:pt x="1177406" y="2580222"/>
                  <a:pt x="1056959" y="2459775"/>
                </a:cubicBezTo>
                <a:lnTo>
                  <a:pt x="90336" y="1493151"/>
                </a:lnTo>
                <a:cubicBezTo>
                  <a:pt x="-30112" y="1372704"/>
                  <a:pt x="-30112" y="1177406"/>
                  <a:pt x="90336" y="1056959"/>
                </a:cubicBezTo>
                <a:lnTo>
                  <a:pt x="1056959" y="90335"/>
                </a:lnTo>
                <a:cubicBezTo>
                  <a:pt x="1177406" y="-30112"/>
                  <a:pt x="1372703" y="-30112"/>
                  <a:pt x="1493151" y="90335"/>
                </a:cubicBezTo>
                <a:close/>
              </a:path>
            </a:pathLst>
          </a:cu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457200"/>
            <a:endParaRPr lang="en-ZA" sz="1600" b="1" kern="0">
              <a:solidFill>
                <a:srgbClr val="333333"/>
              </a:solidFill>
              <a:latin typeface="+mj-lt"/>
            </a:endParaRPr>
          </a:p>
        </p:txBody>
      </p:sp>
      <p:sp>
        <p:nvSpPr>
          <p:cNvPr id="15" name="Freeform: Shape 14">
            <a:extLst>
              <a:ext uri="{FF2B5EF4-FFF2-40B4-BE49-F238E27FC236}">
                <a16:creationId xmlns:a16="http://schemas.microsoft.com/office/drawing/2014/main" id="{9C187F26-DCF1-D494-FF34-78576EA6C2F3}"/>
              </a:ext>
            </a:extLst>
          </p:cNvPr>
          <p:cNvSpPr/>
          <p:nvPr/>
        </p:nvSpPr>
        <p:spPr>
          <a:xfrm>
            <a:off x="4755008" y="1956895"/>
            <a:ext cx="2228852" cy="1384038"/>
          </a:xfrm>
          <a:custGeom>
            <a:avLst/>
            <a:gdLst>
              <a:gd name="connsiteX0" fmla="*/ 189875 w 2228852"/>
              <a:gd name="connsiteY0" fmla="*/ 1384038 h 1384038"/>
              <a:gd name="connsiteX1" fmla="*/ 0 w 2228852"/>
              <a:gd name="connsiteY1" fmla="*/ 1194163 h 1384038"/>
              <a:gd name="connsiteX2" fmla="*/ 1079196 w 2228852"/>
              <a:gd name="connsiteY2" fmla="*/ 114967 h 1384038"/>
              <a:gd name="connsiteX3" fmla="*/ 1635189 w 2228852"/>
              <a:gd name="connsiteY3" fmla="*/ 114967 h 1384038"/>
              <a:gd name="connsiteX4" fmla="*/ 2228853 w 2228852"/>
              <a:gd name="connsiteY4" fmla="*/ 708631 h 1384038"/>
              <a:gd name="connsiteX5" fmla="*/ 2038977 w 2228852"/>
              <a:gd name="connsiteY5" fmla="*/ 898506 h 1384038"/>
              <a:gd name="connsiteX6" fmla="*/ 1445314 w 2228852"/>
              <a:gd name="connsiteY6" fmla="*/ 304842 h 1384038"/>
              <a:gd name="connsiteX7" fmla="*/ 1269071 w 2228852"/>
              <a:gd name="connsiteY7" fmla="*/ 304842 h 1384038"/>
              <a:gd name="connsiteX8" fmla="*/ 189875 w 2228852"/>
              <a:gd name="connsiteY8" fmla="*/ 1384038 h 1384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8852" h="1384038">
                <a:moveTo>
                  <a:pt x="189875" y="1384038"/>
                </a:moveTo>
                <a:lnTo>
                  <a:pt x="0" y="1194163"/>
                </a:lnTo>
                <a:lnTo>
                  <a:pt x="1079196" y="114967"/>
                </a:lnTo>
                <a:cubicBezTo>
                  <a:pt x="1232485" y="-38322"/>
                  <a:pt x="1481900" y="-38322"/>
                  <a:pt x="1635189" y="114967"/>
                </a:cubicBezTo>
                <a:lnTo>
                  <a:pt x="2228853" y="708631"/>
                </a:lnTo>
                <a:lnTo>
                  <a:pt x="2038977" y="898506"/>
                </a:lnTo>
                <a:lnTo>
                  <a:pt x="1445314" y="304842"/>
                </a:lnTo>
                <a:cubicBezTo>
                  <a:pt x="1396722" y="256250"/>
                  <a:pt x="1317663" y="256250"/>
                  <a:pt x="1269071" y="304842"/>
                </a:cubicBezTo>
                <a:lnTo>
                  <a:pt x="189875" y="1384038"/>
                </a:lnTo>
                <a:close/>
              </a:path>
            </a:pathLst>
          </a:custGeom>
          <a:solidFill>
            <a:schemeClr val="accent3"/>
          </a:solidFill>
          <a:ln w="2580" cap="flat">
            <a:noFill/>
            <a:prstDash val="solid"/>
            <a:miter/>
          </a:ln>
        </p:spPr>
        <p:txBody>
          <a:bodyPr rtlCol="0" anchor="ctr"/>
          <a:lstStyle/>
          <a:p>
            <a:endParaRPr lang="en-ZA"/>
          </a:p>
        </p:txBody>
      </p:sp>
      <p:sp>
        <p:nvSpPr>
          <p:cNvPr id="16" name="Freeform: Shape 15">
            <a:extLst>
              <a:ext uri="{FF2B5EF4-FFF2-40B4-BE49-F238E27FC236}">
                <a16:creationId xmlns:a16="http://schemas.microsoft.com/office/drawing/2014/main" id="{FCEFDC31-1ABB-ED74-6530-9110BE26F061}"/>
              </a:ext>
            </a:extLst>
          </p:cNvPr>
          <p:cNvSpPr/>
          <p:nvPr/>
        </p:nvSpPr>
        <p:spPr>
          <a:xfrm>
            <a:off x="6188858" y="2060372"/>
            <a:ext cx="917102" cy="917102"/>
          </a:xfrm>
          <a:custGeom>
            <a:avLst/>
            <a:gdLst>
              <a:gd name="connsiteX0" fmla="*/ 0 w 917102"/>
              <a:gd name="connsiteY0" fmla="*/ 643779 h 917102"/>
              <a:gd name="connsiteX1" fmla="*/ 643959 w 917102"/>
              <a:gd name="connsiteY1" fmla="*/ 643960 h 917102"/>
              <a:gd name="connsiteX2" fmla="*/ 643778 w 917102"/>
              <a:gd name="connsiteY2" fmla="*/ 0 h 917102"/>
              <a:gd name="connsiteX3" fmla="*/ 917102 w 917102"/>
              <a:gd name="connsiteY3" fmla="*/ 273323 h 917102"/>
              <a:gd name="connsiteX4" fmla="*/ 917102 w 917102"/>
              <a:gd name="connsiteY4" fmla="*/ 917102 h 917102"/>
              <a:gd name="connsiteX5" fmla="*/ 273323 w 917102"/>
              <a:gd name="connsiteY5" fmla="*/ 917102 h 917102"/>
              <a:gd name="connsiteX6" fmla="*/ 0 w 917102"/>
              <a:gd name="connsiteY6" fmla="*/ 643779 h 91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102" h="917102">
                <a:moveTo>
                  <a:pt x="0" y="643779"/>
                </a:moveTo>
                <a:lnTo>
                  <a:pt x="643959" y="643960"/>
                </a:lnTo>
                <a:lnTo>
                  <a:pt x="643778" y="0"/>
                </a:lnTo>
                <a:lnTo>
                  <a:pt x="917102" y="273323"/>
                </a:lnTo>
                <a:lnTo>
                  <a:pt x="917102" y="917102"/>
                </a:lnTo>
                <a:lnTo>
                  <a:pt x="273323" y="917102"/>
                </a:lnTo>
                <a:lnTo>
                  <a:pt x="0" y="643779"/>
                </a:lnTo>
                <a:close/>
              </a:path>
            </a:pathLst>
          </a:custGeom>
          <a:solidFill>
            <a:schemeClr val="accent3"/>
          </a:solidFill>
          <a:ln w="2580" cap="flat">
            <a:noFill/>
            <a:prstDash val="solid"/>
            <a:miter/>
          </a:ln>
        </p:spPr>
        <p:txBody>
          <a:bodyPr rtlCol="0" anchor="ctr"/>
          <a:lstStyle/>
          <a:p>
            <a:endParaRPr lang="en-ZA"/>
          </a:p>
        </p:txBody>
      </p:sp>
      <p:sp>
        <p:nvSpPr>
          <p:cNvPr id="17" name="Freeform: Shape 16">
            <a:extLst>
              <a:ext uri="{FF2B5EF4-FFF2-40B4-BE49-F238E27FC236}">
                <a16:creationId xmlns:a16="http://schemas.microsoft.com/office/drawing/2014/main" id="{46CCD71E-46E5-1B0E-0C30-6E3A9AB50C5B}"/>
              </a:ext>
            </a:extLst>
          </p:cNvPr>
          <p:cNvSpPr/>
          <p:nvPr/>
        </p:nvSpPr>
        <p:spPr>
          <a:xfrm>
            <a:off x="3344686" y="2149946"/>
            <a:ext cx="2550109" cy="2550110"/>
          </a:xfrm>
          <a:custGeom>
            <a:avLst/>
            <a:gdLst>
              <a:gd name="connsiteX0" fmla="*/ 1493150 w 2550109"/>
              <a:gd name="connsiteY0" fmla="*/ 90335 h 2550110"/>
              <a:gd name="connsiteX1" fmla="*/ 2459774 w 2550109"/>
              <a:gd name="connsiteY1" fmla="*/ 1056959 h 2550110"/>
              <a:gd name="connsiteX2" fmla="*/ 2459774 w 2550109"/>
              <a:gd name="connsiteY2" fmla="*/ 1493151 h 2550110"/>
              <a:gd name="connsiteX3" fmla="*/ 1493150 w 2550109"/>
              <a:gd name="connsiteY3" fmla="*/ 2459775 h 2550110"/>
              <a:gd name="connsiteX4" fmla="*/ 1056959 w 2550109"/>
              <a:gd name="connsiteY4" fmla="*/ 2459775 h 2550110"/>
              <a:gd name="connsiteX5" fmla="*/ 90335 w 2550109"/>
              <a:gd name="connsiteY5" fmla="*/ 1493151 h 2550110"/>
              <a:gd name="connsiteX6" fmla="*/ 90335 w 2550109"/>
              <a:gd name="connsiteY6" fmla="*/ 1056959 h 2550110"/>
              <a:gd name="connsiteX7" fmla="*/ 1056959 w 2550109"/>
              <a:gd name="connsiteY7" fmla="*/ 90335 h 2550110"/>
              <a:gd name="connsiteX8" fmla="*/ 1493150 w 2550109"/>
              <a:gd name="connsiteY8" fmla="*/ 90335 h 255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0109" h="2550110">
                <a:moveTo>
                  <a:pt x="1493150" y="90335"/>
                </a:moveTo>
                <a:lnTo>
                  <a:pt x="2459774" y="1056959"/>
                </a:lnTo>
                <a:cubicBezTo>
                  <a:pt x="2580222" y="1177406"/>
                  <a:pt x="2580222" y="1372704"/>
                  <a:pt x="2459774" y="1493151"/>
                </a:cubicBezTo>
                <a:lnTo>
                  <a:pt x="1493150" y="2459775"/>
                </a:lnTo>
                <a:cubicBezTo>
                  <a:pt x="1372703" y="2580222"/>
                  <a:pt x="1177406" y="2580222"/>
                  <a:pt x="1056959" y="2459775"/>
                </a:cubicBezTo>
                <a:lnTo>
                  <a:pt x="90335" y="1493151"/>
                </a:lnTo>
                <a:cubicBezTo>
                  <a:pt x="-30112" y="1372704"/>
                  <a:pt x="-30112" y="1177406"/>
                  <a:pt x="90335" y="1056959"/>
                </a:cubicBezTo>
                <a:lnTo>
                  <a:pt x="1056959" y="90335"/>
                </a:lnTo>
                <a:cubicBezTo>
                  <a:pt x="1177406" y="-30112"/>
                  <a:pt x="1372703" y="-30112"/>
                  <a:pt x="1493150" y="90335"/>
                </a:cubicBezTo>
                <a:close/>
              </a:path>
            </a:pathLst>
          </a:cu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457200"/>
            <a:endParaRPr lang="en-ZA" sz="1600" b="1" kern="0">
              <a:solidFill>
                <a:srgbClr val="333333"/>
              </a:solidFill>
              <a:latin typeface="+mj-lt"/>
            </a:endParaRPr>
          </a:p>
        </p:txBody>
      </p:sp>
      <p:sp>
        <p:nvSpPr>
          <p:cNvPr id="18" name="Freeform: Shape 17">
            <a:extLst>
              <a:ext uri="{FF2B5EF4-FFF2-40B4-BE49-F238E27FC236}">
                <a16:creationId xmlns:a16="http://schemas.microsoft.com/office/drawing/2014/main" id="{C0AC7C6E-B66F-450B-C5A7-14315474D1E0}"/>
              </a:ext>
            </a:extLst>
          </p:cNvPr>
          <p:cNvSpPr/>
          <p:nvPr/>
        </p:nvSpPr>
        <p:spPr>
          <a:xfrm>
            <a:off x="1812019" y="3517176"/>
            <a:ext cx="2228852" cy="1384225"/>
          </a:xfrm>
          <a:custGeom>
            <a:avLst/>
            <a:gdLst>
              <a:gd name="connsiteX0" fmla="*/ 1357192 w 2228852"/>
              <a:gd name="connsiteY0" fmla="*/ 1384226 h 1384225"/>
              <a:gd name="connsiteX1" fmla="*/ 1079196 w 2228852"/>
              <a:gd name="connsiteY1" fmla="*/ 1269071 h 1384225"/>
              <a:gd name="connsiteX2" fmla="*/ 0 w 2228852"/>
              <a:gd name="connsiteY2" fmla="*/ 189875 h 1384225"/>
              <a:gd name="connsiteX3" fmla="*/ 189875 w 2228852"/>
              <a:gd name="connsiteY3" fmla="*/ 0 h 1384225"/>
              <a:gd name="connsiteX4" fmla="*/ 1269071 w 2228852"/>
              <a:gd name="connsiteY4" fmla="*/ 1079196 h 1384225"/>
              <a:gd name="connsiteX5" fmla="*/ 1357192 w 2228852"/>
              <a:gd name="connsiteY5" fmla="*/ 1115705 h 1384225"/>
              <a:gd name="connsiteX6" fmla="*/ 1445314 w 2228852"/>
              <a:gd name="connsiteY6" fmla="*/ 1079196 h 1384225"/>
              <a:gd name="connsiteX7" fmla="*/ 2038977 w 2228852"/>
              <a:gd name="connsiteY7" fmla="*/ 485532 h 1384225"/>
              <a:gd name="connsiteX8" fmla="*/ 2228853 w 2228852"/>
              <a:gd name="connsiteY8" fmla="*/ 675408 h 1384225"/>
              <a:gd name="connsiteX9" fmla="*/ 1635189 w 2228852"/>
              <a:gd name="connsiteY9" fmla="*/ 1269071 h 1384225"/>
              <a:gd name="connsiteX10" fmla="*/ 1357192 w 2228852"/>
              <a:gd name="connsiteY10" fmla="*/ 1384226 h 13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8852" h="1384225">
                <a:moveTo>
                  <a:pt x="1357192" y="1384226"/>
                </a:moveTo>
                <a:cubicBezTo>
                  <a:pt x="1252185" y="1384226"/>
                  <a:pt x="1153452" y="1343328"/>
                  <a:pt x="1079196" y="1269071"/>
                </a:cubicBezTo>
                <a:lnTo>
                  <a:pt x="0" y="189875"/>
                </a:lnTo>
                <a:lnTo>
                  <a:pt x="189875" y="0"/>
                </a:lnTo>
                <a:lnTo>
                  <a:pt x="1269071" y="1079196"/>
                </a:lnTo>
                <a:cubicBezTo>
                  <a:pt x="1292619" y="1102744"/>
                  <a:pt x="1323912" y="1115705"/>
                  <a:pt x="1357192" y="1115705"/>
                </a:cubicBezTo>
                <a:cubicBezTo>
                  <a:pt x="1390474" y="1115705"/>
                  <a:pt x="1421767" y="1102744"/>
                  <a:pt x="1445314" y="1079196"/>
                </a:cubicBezTo>
                <a:lnTo>
                  <a:pt x="2038977" y="485532"/>
                </a:lnTo>
                <a:lnTo>
                  <a:pt x="2228853" y="675408"/>
                </a:lnTo>
                <a:lnTo>
                  <a:pt x="1635189" y="1269071"/>
                </a:lnTo>
                <a:cubicBezTo>
                  <a:pt x="1560933" y="1343328"/>
                  <a:pt x="1462200" y="1384226"/>
                  <a:pt x="1357192" y="1384226"/>
                </a:cubicBezTo>
                <a:close/>
              </a:path>
            </a:pathLst>
          </a:custGeom>
          <a:solidFill>
            <a:schemeClr val="accent1"/>
          </a:solidFill>
          <a:ln w="2580" cap="flat">
            <a:noFill/>
            <a:prstDash val="solid"/>
            <a:miter/>
          </a:ln>
        </p:spPr>
        <p:txBody>
          <a:bodyPr rtlCol="0" anchor="ctr"/>
          <a:lstStyle/>
          <a:p>
            <a:endParaRPr lang="en-ZA"/>
          </a:p>
        </p:txBody>
      </p:sp>
      <p:sp>
        <p:nvSpPr>
          <p:cNvPr id="19" name="Freeform: Shape 18">
            <a:extLst>
              <a:ext uri="{FF2B5EF4-FFF2-40B4-BE49-F238E27FC236}">
                <a16:creationId xmlns:a16="http://schemas.microsoft.com/office/drawing/2014/main" id="{261DC904-16D9-B511-3EB1-AC112585FF4B}"/>
              </a:ext>
            </a:extLst>
          </p:cNvPr>
          <p:cNvSpPr/>
          <p:nvPr/>
        </p:nvSpPr>
        <p:spPr>
          <a:xfrm>
            <a:off x="3245843" y="3880635"/>
            <a:ext cx="917102" cy="917128"/>
          </a:xfrm>
          <a:custGeom>
            <a:avLst/>
            <a:gdLst>
              <a:gd name="connsiteX0" fmla="*/ 0 w 917102"/>
              <a:gd name="connsiteY0" fmla="*/ 273323 h 917128"/>
              <a:gd name="connsiteX1" fmla="*/ 643986 w 917102"/>
              <a:gd name="connsiteY1" fmla="*/ 273143 h 917128"/>
              <a:gd name="connsiteX2" fmla="*/ 643779 w 917102"/>
              <a:gd name="connsiteY2" fmla="*/ 917128 h 917128"/>
              <a:gd name="connsiteX3" fmla="*/ 917102 w 917102"/>
              <a:gd name="connsiteY3" fmla="*/ 643805 h 917128"/>
              <a:gd name="connsiteX4" fmla="*/ 917102 w 917102"/>
              <a:gd name="connsiteY4" fmla="*/ 0 h 917128"/>
              <a:gd name="connsiteX5" fmla="*/ 273323 w 917102"/>
              <a:gd name="connsiteY5" fmla="*/ 0 h 917128"/>
              <a:gd name="connsiteX6" fmla="*/ 0 w 917102"/>
              <a:gd name="connsiteY6" fmla="*/ 273323 h 917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102" h="917128">
                <a:moveTo>
                  <a:pt x="0" y="273323"/>
                </a:moveTo>
                <a:lnTo>
                  <a:pt x="643986" y="273143"/>
                </a:lnTo>
                <a:lnTo>
                  <a:pt x="643779" y="917128"/>
                </a:lnTo>
                <a:lnTo>
                  <a:pt x="917102" y="643805"/>
                </a:lnTo>
                <a:lnTo>
                  <a:pt x="917102" y="0"/>
                </a:lnTo>
                <a:lnTo>
                  <a:pt x="273323" y="0"/>
                </a:lnTo>
                <a:lnTo>
                  <a:pt x="0" y="273323"/>
                </a:lnTo>
                <a:close/>
              </a:path>
            </a:pathLst>
          </a:custGeom>
          <a:solidFill>
            <a:schemeClr val="accent1"/>
          </a:solidFill>
          <a:ln w="2580" cap="flat">
            <a:noFill/>
            <a:prstDash val="solid"/>
            <a:miter/>
          </a:ln>
        </p:spPr>
        <p:txBody>
          <a:bodyPr rtlCol="0" anchor="ctr"/>
          <a:lstStyle/>
          <a:p>
            <a:endParaRPr lang="en-ZA"/>
          </a:p>
        </p:txBody>
      </p:sp>
      <p:sp>
        <p:nvSpPr>
          <p:cNvPr id="20" name="Freeform: Shape 19">
            <a:extLst>
              <a:ext uri="{FF2B5EF4-FFF2-40B4-BE49-F238E27FC236}">
                <a16:creationId xmlns:a16="http://schemas.microsoft.com/office/drawing/2014/main" id="{08EF2411-3A0E-7D7D-8418-63B33EA140B2}"/>
              </a:ext>
            </a:extLst>
          </p:cNvPr>
          <p:cNvSpPr/>
          <p:nvPr/>
        </p:nvSpPr>
        <p:spPr>
          <a:xfrm>
            <a:off x="388942" y="2149998"/>
            <a:ext cx="2550109" cy="2550110"/>
          </a:xfrm>
          <a:custGeom>
            <a:avLst/>
            <a:gdLst>
              <a:gd name="connsiteX0" fmla="*/ 1493151 w 2550109"/>
              <a:gd name="connsiteY0" fmla="*/ 90335 h 2550110"/>
              <a:gd name="connsiteX1" fmla="*/ 2459774 w 2550109"/>
              <a:gd name="connsiteY1" fmla="*/ 1056959 h 2550110"/>
              <a:gd name="connsiteX2" fmla="*/ 2459774 w 2550109"/>
              <a:gd name="connsiteY2" fmla="*/ 1493151 h 2550110"/>
              <a:gd name="connsiteX3" fmla="*/ 1493151 w 2550109"/>
              <a:gd name="connsiteY3" fmla="*/ 2459775 h 2550110"/>
              <a:gd name="connsiteX4" fmla="*/ 1056959 w 2550109"/>
              <a:gd name="connsiteY4" fmla="*/ 2459775 h 2550110"/>
              <a:gd name="connsiteX5" fmla="*/ 90335 w 2550109"/>
              <a:gd name="connsiteY5" fmla="*/ 1493151 h 2550110"/>
              <a:gd name="connsiteX6" fmla="*/ 90335 w 2550109"/>
              <a:gd name="connsiteY6" fmla="*/ 1056959 h 2550110"/>
              <a:gd name="connsiteX7" fmla="*/ 1056959 w 2550109"/>
              <a:gd name="connsiteY7" fmla="*/ 90335 h 2550110"/>
              <a:gd name="connsiteX8" fmla="*/ 1493151 w 2550109"/>
              <a:gd name="connsiteY8" fmla="*/ 90335 h 255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0109" h="2550110">
                <a:moveTo>
                  <a:pt x="1493151" y="90335"/>
                </a:moveTo>
                <a:lnTo>
                  <a:pt x="2459774" y="1056959"/>
                </a:lnTo>
                <a:cubicBezTo>
                  <a:pt x="2580221" y="1177406"/>
                  <a:pt x="2580221" y="1372704"/>
                  <a:pt x="2459774" y="1493151"/>
                </a:cubicBezTo>
                <a:lnTo>
                  <a:pt x="1493151" y="2459775"/>
                </a:lnTo>
                <a:cubicBezTo>
                  <a:pt x="1372703" y="2580222"/>
                  <a:pt x="1177406" y="2580222"/>
                  <a:pt x="1056959" y="2459775"/>
                </a:cubicBezTo>
                <a:lnTo>
                  <a:pt x="90335" y="1493151"/>
                </a:lnTo>
                <a:cubicBezTo>
                  <a:pt x="-30112" y="1372704"/>
                  <a:pt x="-30112" y="1177406"/>
                  <a:pt x="90335" y="1056959"/>
                </a:cubicBezTo>
                <a:lnTo>
                  <a:pt x="1056959" y="90335"/>
                </a:lnTo>
                <a:cubicBezTo>
                  <a:pt x="1177406" y="-30112"/>
                  <a:pt x="1372703" y="-30112"/>
                  <a:pt x="1493151" y="90335"/>
                </a:cubicBezTo>
                <a:close/>
              </a:path>
            </a:pathLst>
          </a:cu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defTabSz="457200"/>
            <a:endParaRPr lang="en-ZA" sz="1600" b="1" kern="0">
              <a:solidFill>
                <a:srgbClr val="333333"/>
              </a:solidFill>
              <a:latin typeface="+mj-lt"/>
            </a:endParaRPr>
          </a:p>
        </p:txBody>
      </p:sp>
      <p:sp>
        <p:nvSpPr>
          <p:cNvPr id="22" name="TextBox 21">
            <a:extLst>
              <a:ext uri="{FF2B5EF4-FFF2-40B4-BE49-F238E27FC236}">
                <a16:creationId xmlns:a16="http://schemas.microsoft.com/office/drawing/2014/main" id="{B1B7B7B1-0184-B8E1-8E0E-6BBF8A121797}"/>
              </a:ext>
            </a:extLst>
          </p:cNvPr>
          <p:cNvSpPr txBox="1"/>
          <p:nvPr/>
        </p:nvSpPr>
        <p:spPr>
          <a:xfrm>
            <a:off x="637996" y="3106726"/>
            <a:ext cx="2052000" cy="1122578"/>
          </a:xfrm>
          <a:prstGeom prst="rect">
            <a:avLst/>
          </a:prstGeom>
          <a:noFill/>
        </p:spPr>
        <p:txBody>
          <a:bodyPr wrap="square" lIns="36000" tIns="36000" rIns="36000" bIns="36000" rtlCol="0" anchor="t" anchorCtr="0">
            <a:noAutofit/>
          </a:bodyPr>
          <a:lstStyle/>
          <a:p>
            <a:pPr algn="ctr"/>
            <a:r>
              <a:rPr lang="en-ZA" sz="1500" dirty="0"/>
              <a:t>Claims are received through multiple channels</a:t>
            </a:r>
          </a:p>
        </p:txBody>
      </p:sp>
      <p:sp>
        <p:nvSpPr>
          <p:cNvPr id="23" name="TextBox 22">
            <a:extLst>
              <a:ext uri="{FF2B5EF4-FFF2-40B4-BE49-F238E27FC236}">
                <a16:creationId xmlns:a16="http://schemas.microsoft.com/office/drawing/2014/main" id="{0F754959-F479-6118-C7B1-D64CD0AA3F12}"/>
              </a:ext>
            </a:extLst>
          </p:cNvPr>
          <p:cNvSpPr txBox="1"/>
          <p:nvPr/>
        </p:nvSpPr>
        <p:spPr>
          <a:xfrm>
            <a:off x="3593740" y="3106726"/>
            <a:ext cx="2052000" cy="1122578"/>
          </a:xfrm>
          <a:prstGeom prst="rect">
            <a:avLst/>
          </a:prstGeom>
          <a:noFill/>
        </p:spPr>
        <p:txBody>
          <a:bodyPr wrap="square" lIns="36000" tIns="36000" rIns="36000" bIns="36000" rtlCol="0" anchor="t" anchorCtr="0">
            <a:noAutofit/>
          </a:bodyPr>
          <a:lstStyle/>
          <a:p>
            <a:pPr algn="ctr"/>
            <a:r>
              <a:rPr lang="fr-FR" sz="1500" dirty="0"/>
              <a:t>Minimum information </a:t>
            </a:r>
            <a:r>
              <a:rPr lang="fr-FR" sz="1500" dirty="0" err="1"/>
              <a:t>requirements</a:t>
            </a:r>
            <a:r>
              <a:rPr lang="fr-FR" sz="1500" dirty="0"/>
              <a:t> met (Reg 5)</a:t>
            </a:r>
          </a:p>
        </p:txBody>
      </p:sp>
      <p:sp>
        <p:nvSpPr>
          <p:cNvPr id="24" name="TextBox 23">
            <a:extLst>
              <a:ext uri="{FF2B5EF4-FFF2-40B4-BE49-F238E27FC236}">
                <a16:creationId xmlns:a16="http://schemas.microsoft.com/office/drawing/2014/main" id="{040F83CC-D3B7-86EE-1064-62F090D6F696}"/>
              </a:ext>
            </a:extLst>
          </p:cNvPr>
          <p:cNvSpPr txBox="1"/>
          <p:nvPr/>
        </p:nvSpPr>
        <p:spPr>
          <a:xfrm>
            <a:off x="6549483" y="3106726"/>
            <a:ext cx="2052000" cy="1122578"/>
          </a:xfrm>
          <a:prstGeom prst="rect">
            <a:avLst/>
          </a:prstGeom>
          <a:noFill/>
        </p:spPr>
        <p:txBody>
          <a:bodyPr wrap="square" lIns="36000" tIns="36000" rIns="36000" bIns="36000" rtlCol="0" anchor="t" anchorCtr="0">
            <a:noAutofit/>
          </a:bodyPr>
          <a:lstStyle/>
          <a:p>
            <a:pPr algn="ctr"/>
            <a:r>
              <a:rPr lang="en-ZA" sz="1500" dirty="0"/>
              <a:t>Eligibility for coverage – scheme rules, member benefits, authorisations</a:t>
            </a:r>
          </a:p>
        </p:txBody>
      </p:sp>
      <p:sp>
        <p:nvSpPr>
          <p:cNvPr id="25" name="TextBox 24">
            <a:extLst>
              <a:ext uri="{FF2B5EF4-FFF2-40B4-BE49-F238E27FC236}">
                <a16:creationId xmlns:a16="http://schemas.microsoft.com/office/drawing/2014/main" id="{BE507E50-D008-C577-9EF1-E6571130EFE2}"/>
              </a:ext>
            </a:extLst>
          </p:cNvPr>
          <p:cNvSpPr txBox="1"/>
          <p:nvPr/>
        </p:nvSpPr>
        <p:spPr>
          <a:xfrm>
            <a:off x="9505227" y="3106726"/>
            <a:ext cx="2052000" cy="1122578"/>
          </a:xfrm>
          <a:prstGeom prst="rect">
            <a:avLst/>
          </a:prstGeom>
          <a:noFill/>
        </p:spPr>
        <p:txBody>
          <a:bodyPr wrap="square" lIns="36000" tIns="36000" rIns="36000" bIns="36000" rtlCol="0" anchor="t" anchorCtr="0">
            <a:noAutofit/>
          </a:bodyPr>
          <a:lstStyle/>
          <a:p>
            <a:pPr algn="ctr"/>
            <a:r>
              <a:rPr lang="en-ZA" sz="1500" dirty="0"/>
              <a:t>Payment made to provider or member (Reg 6)</a:t>
            </a:r>
          </a:p>
        </p:txBody>
      </p:sp>
      <p:pic>
        <p:nvPicPr>
          <p:cNvPr id="27" name="Picture 26" descr="A grey line drawing of a paper in an envelope&#10;&#10;Description automatically generated">
            <a:extLst>
              <a:ext uri="{FF2B5EF4-FFF2-40B4-BE49-F238E27FC236}">
                <a16:creationId xmlns:a16="http://schemas.microsoft.com/office/drawing/2014/main" id="{214A66CF-68B0-5A79-2640-25B1855A1C3A}"/>
              </a:ext>
            </a:extLst>
          </p:cNvPr>
          <p:cNvPicPr>
            <a:picLocks noChangeAspect="1"/>
          </p:cNvPicPr>
          <p:nvPr/>
        </p:nvPicPr>
        <p:blipFill>
          <a:blip r:embed="rId2"/>
          <a:stretch>
            <a:fillRect/>
          </a:stretch>
        </p:blipFill>
        <p:spPr>
          <a:xfrm>
            <a:off x="1341636" y="2314775"/>
            <a:ext cx="644721" cy="644721"/>
          </a:xfrm>
          <a:prstGeom prst="rect">
            <a:avLst/>
          </a:prstGeom>
        </p:spPr>
      </p:pic>
      <p:pic>
        <p:nvPicPr>
          <p:cNvPr id="31" name="Picture 30" descr="A paper with a question mark&#10;&#10;Description automatically generated">
            <a:extLst>
              <a:ext uri="{FF2B5EF4-FFF2-40B4-BE49-F238E27FC236}">
                <a16:creationId xmlns:a16="http://schemas.microsoft.com/office/drawing/2014/main" id="{4CCE77F0-DE2F-AD0E-6C91-F64A5B6B77A0}"/>
              </a:ext>
            </a:extLst>
          </p:cNvPr>
          <p:cNvPicPr>
            <a:picLocks noChangeAspect="1"/>
          </p:cNvPicPr>
          <p:nvPr/>
        </p:nvPicPr>
        <p:blipFill>
          <a:blip r:embed="rId3"/>
          <a:stretch>
            <a:fillRect/>
          </a:stretch>
        </p:blipFill>
        <p:spPr>
          <a:xfrm>
            <a:off x="4260344" y="2276871"/>
            <a:ext cx="718792" cy="720528"/>
          </a:xfrm>
          <a:prstGeom prst="rect">
            <a:avLst/>
          </a:prstGeom>
        </p:spPr>
      </p:pic>
      <p:pic>
        <p:nvPicPr>
          <p:cNvPr id="33" name="Picture 32" descr="A logo with arrows in a circle&#10;&#10;Description automatically generated">
            <a:extLst>
              <a:ext uri="{FF2B5EF4-FFF2-40B4-BE49-F238E27FC236}">
                <a16:creationId xmlns:a16="http://schemas.microsoft.com/office/drawing/2014/main" id="{A5779745-43BA-8185-0BC0-BD1535607DCD}"/>
              </a:ext>
            </a:extLst>
          </p:cNvPr>
          <p:cNvPicPr>
            <a:picLocks noChangeAspect="1"/>
          </p:cNvPicPr>
          <p:nvPr/>
        </p:nvPicPr>
        <p:blipFill>
          <a:blip r:embed="rId4"/>
          <a:stretch>
            <a:fillRect/>
          </a:stretch>
        </p:blipFill>
        <p:spPr>
          <a:xfrm>
            <a:off x="7225086" y="2287583"/>
            <a:ext cx="700794" cy="699105"/>
          </a:xfrm>
          <a:prstGeom prst="rect">
            <a:avLst/>
          </a:prstGeom>
        </p:spPr>
      </p:pic>
      <p:pic>
        <p:nvPicPr>
          <p:cNvPr id="35" name="Picture 34" descr="A hand holding a symbol&#10;&#10;Description automatically generated">
            <a:extLst>
              <a:ext uri="{FF2B5EF4-FFF2-40B4-BE49-F238E27FC236}">
                <a16:creationId xmlns:a16="http://schemas.microsoft.com/office/drawing/2014/main" id="{2F5BA87E-652C-4BEE-ABB5-24E9556045E5}"/>
              </a:ext>
            </a:extLst>
          </p:cNvPr>
          <p:cNvPicPr>
            <a:picLocks noChangeAspect="1"/>
          </p:cNvPicPr>
          <p:nvPr/>
        </p:nvPicPr>
        <p:blipFill>
          <a:blip r:embed="rId5"/>
          <a:stretch>
            <a:fillRect/>
          </a:stretch>
        </p:blipFill>
        <p:spPr>
          <a:xfrm>
            <a:off x="10095757" y="2249065"/>
            <a:ext cx="774271" cy="776141"/>
          </a:xfrm>
          <a:prstGeom prst="rect">
            <a:avLst/>
          </a:prstGeom>
        </p:spPr>
      </p:pic>
      <p:sp>
        <p:nvSpPr>
          <p:cNvPr id="36" name="TextBox 35">
            <a:extLst>
              <a:ext uri="{FF2B5EF4-FFF2-40B4-BE49-F238E27FC236}">
                <a16:creationId xmlns:a16="http://schemas.microsoft.com/office/drawing/2014/main" id="{822EFA2C-091D-CF12-F2AA-D182B747B404}"/>
              </a:ext>
            </a:extLst>
          </p:cNvPr>
          <p:cNvSpPr txBox="1"/>
          <p:nvPr/>
        </p:nvSpPr>
        <p:spPr>
          <a:xfrm>
            <a:off x="3838393" y="1102444"/>
            <a:ext cx="1582273" cy="936000"/>
          </a:xfrm>
          <a:prstGeom prst="rect">
            <a:avLst/>
          </a:prstGeom>
          <a:noFill/>
        </p:spPr>
        <p:txBody>
          <a:bodyPr wrap="square" lIns="0" rtlCol="0" anchor="ctr" anchorCtr="0">
            <a:noAutofit/>
          </a:bodyPr>
          <a:lstStyle/>
          <a:p>
            <a:pPr algn="ctr"/>
            <a:r>
              <a:rPr lang="en-US" sz="1600" i="1" dirty="0">
                <a:solidFill>
                  <a:schemeClr val="accent3"/>
                </a:solidFill>
                <a:latin typeface="Open Sans" panose="020B0606030504020204" pitchFamily="34" charset="0"/>
                <a:ea typeface="Open Sans" panose="020B0606030504020204" pitchFamily="34" charset="0"/>
                <a:cs typeface="Open Sans" panose="020B0606030504020204" pitchFamily="34" charset="0"/>
              </a:rPr>
              <a:t>Taken at</a:t>
            </a:r>
            <a:br>
              <a:rPr lang="en-US" sz="1600" i="1" dirty="0">
                <a:solidFill>
                  <a:schemeClr val="accent3"/>
                </a:solidFill>
                <a:latin typeface="Open Sans" panose="020B0606030504020204" pitchFamily="34" charset="0"/>
                <a:ea typeface="Open Sans" panose="020B0606030504020204" pitchFamily="34" charset="0"/>
                <a:cs typeface="Open Sans" panose="020B0606030504020204" pitchFamily="34" charset="0"/>
              </a:rPr>
            </a:br>
            <a:r>
              <a:rPr lang="en-US" sz="1600" i="1" dirty="0">
                <a:solidFill>
                  <a:schemeClr val="accent3"/>
                </a:solidFill>
                <a:latin typeface="Open Sans" panose="020B0606030504020204" pitchFamily="34" charset="0"/>
                <a:ea typeface="Open Sans" panose="020B0606030504020204" pitchFamily="34" charset="0"/>
                <a:cs typeface="Open Sans" panose="020B0606030504020204" pitchFamily="34" charset="0"/>
              </a:rPr>
              <a:t>face value</a:t>
            </a:r>
          </a:p>
        </p:txBody>
      </p:sp>
      <p:sp>
        <p:nvSpPr>
          <p:cNvPr id="37" name="TextBox 36">
            <a:extLst>
              <a:ext uri="{FF2B5EF4-FFF2-40B4-BE49-F238E27FC236}">
                <a16:creationId xmlns:a16="http://schemas.microsoft.com/office/drawing/2014/main" id="{01E4D4B4-AABA-726A-0F1D-3B398381AA70}"/>
              </a:ext>
            </a:extLst>
          </p:cNvPr>
          <p:cNvSpPr txBox="1"/>
          <p:nvPr/>
        </p:nvSpPr>
        <p:spPr>
          <a:xfrm>
            <a:off x="472473" y="1102444"/>
            <a:ext cx="2384916" cy="936000"/>
          </a:xfrm>
          <a:prstGeom prst="rect">
            <a:avLst/>
          </a:prstGeom>
          <a:noFill/>
        </p:spPr>
        <p:txBody>
          <a:bodyPr wrap="square" lIns="0" rtlCol="0" anchor="ctr" anchorCtr="0">
            <a:noAutofit/>
          </a:bodyPr>
          <a:lstStyle/>
          <a:p>
            <a:pPr algn="ctr"/>
            <a:r>
              <a:rPr lang="en-US" sz="1600" i="1" dirty="0">
                <a:solidFill>
                  <a:schemeClr val="accent1"/>
                </a:solidFill>
                <a:latin typeface="Open Sans" panose="020B0606030504020204" pitchFamily="34" charset="0"/>
                <a:ea typeface="Open Sans" panose="020B0606030504020204" pitchFamily="34" charset="0"/>
                <a:cs typeface="Open Sans" panose="020B0606030504020204" pitchFamily="34" charset="0"/>
              </a:rPr>
              <a:t>Majority are now</a:t>
            </a:r>
            <a:br>
              <a:rPr lang="en-US" sz="1600" i="1" dirty="0">
                <a:solidFill>
                  <a:schemeClr val="accent1"/>
                </a:solidFill>
                <a:latin typeface="Open Sans" panose="020B0606030504020204" pitchFamily="34" charset="0"/>
                <a:ea typeface="Open Sans" panose="020B0606030504020204" pitchFamily="34" charset="0"/>
                <a:cs typeface="Open Sans" panose="020B0606030504020204" pitchFamily="34" charset="0"/>
              </a:rPr>
            </a:br>
            <a:r>
              <a:rPr lang="en-US" sz="1600" i="1" dirty="0">
                <a:solidFill>
                  <a:schemeClr val="accent1"/>
                </a:solidFill>
                <a:latin typeface="Open Sans" panose="020B0606030504020204" pitchFamily="34" charset="0"/>
                <a:ea typeface="Open Sans" panose="020B0606030504020204" pitchFamily="34" charset="0"/>
                <a:cs typeface="Open Sans" panose="020B0606030504020204" pitchFamily="34" charset="0"/>
              </a:rPr>
              <a:t>digital incl direct payment arrangements</a:t>
            </a:r>
          </a:p>
        </p:txBody>
      </p:sp>
      <p:sp>
        <p:nvSpPr>
          <p:cNvPr id="38" name="TextBox 37">
            <a:extLst>
              <a:ext uri="{FF2B5EF4-FFF2-40B4-BE49-F238E27FC236}">
                <a16:creationId xmlns:a16="http://schemas.microsoft.com/office/drawing/2014/main" id="{610DAAF7-A639-066D-6DEC-A813EB191352}"/>
              </a:ext>
            </a:extLst>
          </p:cNvPr>
          <p:cNvSpPr txBox="1"/>
          <p:nvPr/>
        </p:nvSpPr>
        <p:spPr>
          <a:xfrm>
            <a:off x="9756478" y="4901401"/>
            <a:ext cx="1582273" cy="936000"/>
          </a:xfrm>
          <a:prstGeom prst="rect">
            <a:avLst/>
          </a:prstGeom>
          <a:noFill/>
        </p:spPr>
        <p:txBody>
          <a:bodyPr wrap="square" lIns="0" rtlCol="0" anchor="ctr" anchorCtr="0">
            <a:noAutofit/>
          </a:bodyPr>
          <a:lstStyle/>
          <a:p>
            <a:pPr algn="ctr"/>
            <a:r>
              <a:rPr lang="en-ZA" sz="1600" i="1" dirty="0">
                <a:solidFill>
                  <a:schemeClr val="accent2"/>
                </a:solidFill>
                <a:latin typeface="Open Sans" panose="020B0606030504020204" pitchFamily="34" charset="0"/>
                <a:ea typeface="Open Sans" panose="020B0606030504020204" pitchFamily="34" charset="0"/>
                <a:cs typeface="Open Sans" panose="020B0606030504020204" pitchFamily="34" charset="0"/>
              </a:rPr>
              <a:t>Majority of claims on a 4-5 day turnaround</a:t>
            </a:r>
          </a:p>
        </p:txBody>
      </p:sp>
      <p:sp>
        <p:nvSpPr>
          <p:cNvPr id="39" name="TextBox 38">
            <a:extLst>
              <a:ext uri="{FF2B5EF4-FFF2-40B4-BE49-F238E27FC236}">
                <a16:creationId xmlns:a16="http://schemas.microsoft.com/office/drawing/2014/main" id="{488FAA2A-1A11-508A-9268-62599B084E6E}"/>
              </a:ext>
            </a:extLst>
          </p:cNvPr>
          <p:cNvSpPr txBox="1"/>
          <p:nvPr/>
        </p:nvSpPr>
        <p:spPr>
          <a:xfrm>
            <a:off x="6390558" y="4901401"/>
            <a:ext cx="2384916" cy="936000"/>
          </a:xfrm>
          <a:prstGeom prst="rect">
            <a:avLst/>
          </a:prstGeom>
          <a:noFill/>
        </p:spPr>
        <p:txBody>
          <a:bodyPr wrap="square" lIns="0" rtlCol="0" anchor="ctr" anchorCtr="0">
            <a:noAutofit/>
          </a:bodyPr>
          <a:lstStyle/>
          <a:p>
            <a:pPr algn="ctr"/>
            <a:r>
              <a:rPr lang="en-US" sz="1600" i="1" dirty="0">
                <a:solidFill>
                  <a:schemeClr val="accent3"/>
                </a:solidFill>
                <a:latin typeface="Open Sans" panose="020B0606030504020204" pitchFamily="34" charset="0"/>
                <a:ea typeface="Open Sans" panose="020B0606030504020204" pitchFamily="34" charset="0"/>
                <a:cs typeface="Open Sans" panose="020B0606030504020204" pitchFamily="34" charset="0"/>
              </a:rPr>
              <a:t>High level</a:t>
            </a:r>
            <a:br>
              <a:rPr lang="en-US" sz="1600" i="1" dirty="0">
                <a:solidFill>
                  <a:schemeClr val="accent3"/>
                </a:solidFill>
                <a:latin typeface="Open Sans" panose="020B0606030504020204" pitchFamily="34" charset="0"/>
                <a:ea typeface="Open Sans" panose="020B0606030504020204" pitchFamily="34" charset="0"/>
                <a:cs typeface="Open Sans" panose="020B0606030504020204" pitchFamily="34" charset="0"/>
              </a:rPr>
            </a:br>
            <a:r>
              <a:rPr lang="en-US" sz="1600" i="1" dirty="0">
                <a:solidFill>
                  <a:schemeClr val="accent3"/>
                </a:solidFill>
                <a:latin typeface="Open Sans" panose="020B0606030504020204" pitchFamily="34" charset="0"/>
                <a:ea typeface="Open Sans" panose="020B0606030504020204" pitchFamily="34" charset="0"/>
                <a:cs typeface="Open Sans" panose="020B0606030504020204" pitchFamily="34" charset="0"/>
              </a:rPr>
              <a:t>of complexity</a:t>
            </a:r>
          </a:p>
        </p:txBody>
      </p:sp>
    </p:spTree>
    <p:extLst>
      <p:ext uri="{BB962C8B-B14F-4D97-AF65-F5344CB8AC3E}">
        <p14:creationId xmlns:p14="http://schemas.microsoft.com/office/powerpoint/2010/main" val="3968278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5" name="Object 4"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400" dirty="0">
              <a:latin typeface="Open Sans Light" panose="020B0306030504020204" pitchFamily="34" charset="0"/>
              <a:sym typeface="Open Sans Light" panose="020B0306030504020204" pitchFamily="34" charset="0"/>
            </a:endParaRPr>
          </a:p>
        </p:txBody>
      </p:sp>
      <p:grpSp>
        <p:nvGrpSpPr>
          <p:cNvPr id="6" name="Group 5">
            <a:extLst>
              <a:ext uri="{FF2B5EF4-FFF2-40B4-BE49-F238E27FC236}">
                <a16:creationId xmlns:a16="http://schemas.microsoft.com/office/drawing/2014/main" id="{DA48C7A1-B07F-AECA-D227-C1FD91D388E1}"/>
              </a:ext>
            </a:extLst>
          </p:cNvPr>
          <p:cNvGrpSpPr/>
          <p:nvPr/>
        </p:nvGrpSpPr>
        <p:grpSpPr>
          <a:xfrm>
            <a:off x="392809" y="1756126"/>
            <a:ext cx="11413429" cy="64451"/>
            <a:chOff x="392809" y="1756126"/>
            <a:chExt cx="11413429" cy="64451"/>
          </a:xfrm>
          <a:gradFill>
            <a:gsLst>
              <a:gs pos="0">
                <a:schemeClr val="accent1"/>
              </a:gs>
              <a:gs pos="100000">
                <a:schemeClr val="accent2"/>
              </a:gs>
            </a:gsLst>
            <a:lin ang="0" scaled="1"/>
          </a:gradFill>
        </p:grpSpPr>
        <p:sp>
          <p:nvSpPr>
            <p:cNvPr id="10" name="Rectangle 9">
              <a:extLst>
                <a:ext uri="{FF2B5EF4-FFF2-40B4-BE49-F238E27FC236}">
                  <a16:creationId xmlns:a16="http://schemas.microsoft.com/office/drawing/2014/main" id="{DC7D16E2-321D-C083-51E2-C1F5AEE6490F}"/>
                </a:ext>
              </a:extLst>
            </p:cNvPr>
            <p:cNvSpPr/>
            <p:nvPr/>
          </p:nvSpPr>
          <p:spPr>
            <a:xfrm>
              <a:off x="392809" y="1756126"/>
              <a:ext cx="5604258"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Rectangle 10">
              <a:extLst>
                <a:ext uri="{FF2B5EF4-FFF2-40B4-BE49-F238E27FC236}">
                  <a16:creationId xmlns:a16="http://schemas.microsoft.com/office/drawing/2014/main" id="{44529150-5B88-F032-8B6F-8DC41F820E7B}"/>
                </a:ext>
              </a:extLst>
            </p:cNvPr>
            <p:cNvSpPr/>
            <p:nvPr/>
          </p:nvSpPr>
          <p:spPr>
            <a:xfrm>
              <a:off x="6201980" y="1756126"/>
              <a:ext cx="5604258"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12" name="Rounded Rectangle 11">
            <a:extLst>
              <a:ext uri="{FF2B5EF4-FFF2-40B4-BE49-F238E27FC236}">
                <a16:creationId xmlns:a16="http://schemas.microsoft.com/office/drawing/2014/main" id="{F1AB9F56-3FF8-A520-3B20-5F8A6727A0D2}"/>
              </a:ext>
            </a:extLst>
          </p:cNvPr>
          <p:cNvSpPr/>
          <p:nvPr/>
        </p:nvSpPr>
        <p:spPr>
          <a:xfrm rot="10800000" flipH="1">
            <a:off x="388939" y="1908613"/>
            <a:ext cx="5604258" cy="4448348"/>
          </a:xfrm>
          <a:prstGeom prst="round2SameRect">
            <a:avLst>
              <a:gd name="adj1" fmla="val 5857"/>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3" name="TextBox 12">
            <a:extLst>
              <a:ext uri="{FF2B5EF4-FFF2-40B4-BE49-F238E27FC236}">
                <a16:creationId xmlns:a16="http://schemas.microsoft.com/office/drawing/2014/main" id="{CD14EF21-C008-E446-F35E-54585E167D6B}"/>
              </a:ext>
            </a:extLst>
          </p:cNvPr>
          <p:cNvSpPr txBox="1"/>
          <p:nvPr/>
        </p:nvSpPr>
        <p:spPr>
          <a:xfrm>
            <a:off x="388938" y="1236699"/>
            <a:ext cx="5604258" cy="519427"/>
          </a:xfrm>
          <a:prstGeom prst="round2Same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600" i="0" u="none" strike="noStrike" kern="0" cap="none" spc="100" normalizeH="0" noProof="0" dirty="0">
                <a:ln>
                  <a:noFill/>
                </a:ln>
                <a:effectLst/>
                <a:uLnTx/>
                <a:uFillTx/>
                <a:latin typeface="+mj-lt"/>
              </a:rPr>
              <a:t>DISTRIBUTION OF PRACTICES BY FWA STATUS 2021</a:t>
            </a:r>
          </a:p>
        </p:txBody>
      </p:sp>
      <p:sp>
        <p:nvSpPr>
          <p:cNvPr id="14" name="Rounded Rectangle 11">
            <a:extLst>
              <a:ext uri="{FF2B5EF4-FFF2-40B4-BE49-F238E27FC236}">
                <a16:creationId xmlns:a16="http://schemas.microsoft.com/office/drawing/2014/main" id="{8CD6B40D-1063-6B8B-1B47-D30FAE7B2E24}"/>
              </a:ext>
            </a:extLst>
          </p:cNvPr>
          <p:cNvSpPr/>
          <p:nvPr/>
        </p:nvSpPr>
        <p:spPr>
          <a:xfrm rot="10800000" flipH="1">
            <a:off x="6201978" y="1908612"/>
            <a:ext cx="5604258" cy="3712688"/>
          </a:xfrm>
          <a:prstGeom prst="round2SameRect">
            <a:avLst>
              <a:gd name="adj1" fmla="val 6054"/>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0" tIns="36000" rIns="0" bIns="36000" rtlCol="0" anchor="ctr" anchorCtr="0">
            <a:noAutofit/>
          </a:bodyPr>
          <a:lstStyle/>
          <a:p>
            <a:pPr algn="ctr" defTabSz="457200"/>
            <a:endParaRPr lang="en-US" sz="1600" b="1" kern="0">
              <a:latin typeface="+mj-lt"/>
            </a:endParaRPr>
          </a:p>
        </p:txBody>
      </p:sp>
      <p:sp>
        <p:nvSpPr>
          <p:cNvPr id="15" name="TextBox 14">
            <a:extLst>
              <a:ext uri="{FF2B5EF4-FFF2-40B4-BE49-F238E27FC236}">
                <a16:creationId xmlns:a16="http://schemas.microsoft.com/office/drawing/2014/main" id="{C6CECE93-0551-1412-59BC-75D9D6C4E8F8}"/>
              </a:ext>
            </a:extLst>
          </p:cNvPr>
          <p:cNvSpPr txBox="1"/>
          <p:nvPr/>
        </p:nvSpPr>
        <p:spPr>
          <a:xfrm>
            <a:off x="6201978" y="1236699"/>
            <a:ext cx="5604258" cy="519427"/>
          </a:xfrm>
          <a:prstGeom prst="round2Same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defRPr/>
            </a:pPr>
            <a:r>
              <a:rPr lang="en-US" sz="1600" kern="0" spc="100" dirty="0">
                <a:latin typeface="+mj-lt"/>
              </a:rPr>
              <a:t>FWA CASES 2018-2020</a:t>
            </a:r>
          </a:p>
        </p:txBody>
      </p:sp>
      <p:sp>
        <p:nvSpPr>
          <p:cNvPr id="17" name="Title 16">
            <a:extLst>
              <a:ext uri="{FF2B5EF4-FFF2-40B4-BE49-F238E27FC236}">
                <a16:creationId xmlns:a16="http://schemas.microsoft.com/office/drawing/2014/main" id="{9DA0BC17-A52E-1946-679B-51EAC370A509}"/>
              </a:ext>
            </a:extLst>
          </p:cNvPr>
          <p:cNvSpPr>
            <a:spLocks noGrp="1"/>
          </p:cNvSpPr>
          <p:nvPr>
            <p:ph type="title"/>
          </p:nvPr>
        </p:nvSpPr>
        <p:spPr/>
        <p:txBody>
          <a:bodyPr/>
          <a:lstStyle/>
          <a:p>
            <a:r>
              <a:rPr lang="en-ZA" dirty="0"/>
              <a:t>Breakdowns of FWA cases</a:t>
            </a:r>
          </a:p>
        </p:txBody>
      </p:sp>
      <p:graphicFrame>
        <p:nvGraphicFramePr>
          <p:cNvPr id="19" name="Chart 18">
            <a:extLst>
              <a:ext uri="{FF2B5EF4-FFF2-40B4-BE49-F238E27FC236}">
                <a16:creationId xmlns:a16="http://schemas.microsoft.com/office/drawing/2014/main" id="{7EACDEBD-EF4C-4A2D-6693-6ADE359E643D}"/>
              </a:ext>
            </a:extLst>
          </p:cNvPr>
          <p:cNvGraphicFramePr>
            <a:graphicFrameLocks/>
          </p:cNvGraphicFramePr>
          <p:nvPr>
            <p:extLst>
              <p:ext uri="{D42A27DB-BD31-4B8C-83A1-F6EECF244321}">
                <p14:modId xmlns:p14="http://schemas.microsoft.com/office/powerpoint/2010/main" val="2259923382"/>
              </p:ext>
            </p:extLst>
          </p:nvPr>
        </p:nvGraphicFramePr>
        <p:xfrm>
          <a:off x="530942" y="2005883"/>
          <a:ext cx="5349158" cy="414600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19">
            <a:extLst>
              <a:ext uri="{FF2B5EF4-FFF2-40B4-BE49-F238E27FC236}">
                <a16:creationId xmlns:a16="http://schemas.microsoft.com/office/drawing/2014/main" id="{FE1AE0EB-E8DE-7263-D43A-70EE90E107FC}"/>
              </a:ext>
            </a:extLst>
          </p:cNvPr>
          <p:cNvGraphicFramePr>
            <a:graphicFrameLocks/>
          </p:cNvGraphicFramePr>
          <p:nvPr>
            <p:extLst>
              <p:ext uri="{D42A27DB-BD31-4B8C-83A1-F6EECF244321}">
                <p14:modId xmlns:p14="http://schemas.microsoft.com/office/powerpoint/2010/main" val="152012349"/>
              </p:ext>
            </p:extLst>
          </p:nvPr>
        </p:nvGraphicFramePr>
        <p:xfrm>
          <a:off x="6311900" y="1973167"/>
          <a:ext cx="5349157" cy="3552562"/>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Box 20">
            <a:extLst>
              <a:ext uri="{FF2B5EF4-FFF2-40B4-BE49-F238E27FC236}">
                <a16:creationId xmlns:a16="http://schemas.microsoft.com/office/drawing/2014/main" id="{78543D03-95C2-07DE-06DA-B36AB524758B}"/>
              </a:ext>
            </a:extLst>
          </p:cNvPr>
          <p:cNvSpPr txBox="1"/>
          <p:nvPr/>
        </p:nvSpPr>
        <p:spPr>
          <a:xfrm>
            <a:off x="6201979" y="5822018"/>
            <a:ext cx="5601083" cy="523220"/>
          </a:xfrm>
          <a:prstGeom prst="rect">
            <a:avLst/>
          </a:prstGeom>
          <a:noFill/>
        </p:spPr>
        <p:txBody>
          <a:bodyPr wrap="square" lIns="0" rIns="0"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ZA" sz="1400" b="1" i="0" u="none" strike="noStrike" kern="1200" cap="none" normalizeH="0" noProof="0" dirty="0">
                <a:ln>
                  <a:noFill/>
                </a:ln>
                <a:gradFill>
                  <a:gsLst>
                    <a:gs pos="0">
                      <a:schemeClr val="accent1"/>
                    </a:gs>
                    <a:gs pos="100000">
                      <a:schemeClr val="accent2"/>
                    </a:gs>
                  </a:gsLst>
                  <a:lin ang="0" scaled="1"/>
                </a:gradFill>
                <a:effectLst/>
                <a:uLnTx/>
                <a:uFillTx/>
                <a:latin typeface="Open Sans"/>
                <a:ea typeface="+mn-ea"/>
                <a:cs typeface="+mn-cs"/>
              </a:rPr>
              <a:t>THE MAJORITY OF INVESTIGATIONS ARE FOR SERVICES NOT RENDERED OR CLAIMING FOR PRODUCTS NOT PURCHASED</a:t>
            </a:r>
          </a:p>
        </p:txBody>
      </p:sp>
    </p:spTree>
    <p:extLst>
      <p:ext uri="{BB962C8B-B14F-4D97-AF65-F5344CB8AC3E}">
        <p14:creationId xmlns:p14="http://schemas.microsoft.com/office/powerpoint/2010/main" val="94248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60AF98B-8A6F-D32C-A369-0EB394011A2B}"/>
              </a:ext>
            </a:extLst>
          </p:cNvPr>
          <p:cNvSpPr>
            <a:spLocks noGrp="1"/>
          </p:cNvSpPr>
          <p:nvPr>
            <p:ph type="title"/>
          </p:nvPr>
        </p:nvSpPr>
        <p:spPr/>
        <p:txBody>
          <a:bodyPr/>
          <a:lstStyle/>
          <a:p>
            <a:r>
              <a:rPr lang="en-ZA" dirty="0"/>
              <a:t>Sound financial management necessitates the review of claims</a:t>
            </a:r>
          </a:p>
        </p:txBody>
      </p:sp>
      <p:sp>
        <p:nvSpPr>
          <p:cNvPr id="11" name="TextBox 10">
            <a:extLst>
              <a:ext uri="{FF2B5EF4-FFF2-40B4-BE49-F238E27FC236}">
                <a16:creationId xmlns:a16="http://schemas.microsoft.com/office/drawing/2014/main" id="{C4CA342F-3C80-D5B3-32CA-0D114B229EAC}"/>
              </a:ext>
            </a:extLst>
          </p:cNvPr>
          <p:cNvSpPr txBox="1"/>
          <p:nvPr/>
        </p:nvSpPr>
        <p:spPr>
          <a:xfrm>
            <a:off x="5488835" y="2803642"/>
            <a:ext cx="1478022" cy="646331"/>
          </a:xfrm>
          <a:prstGeom prst="rect">
            <a:avLst/>
          </a:prstGeom>
          <a:noFill/>
        </p:spPr>
        <p:txBody>
          <a:bodyPr wrap="square" lIns="36000" tIns="36000" rIns="36000" bIns="36000" rtlCol="0" anchor="ctr" anchorCtr="0">
            <a:noAutofit/>
          </a:bodyPr>
          <a:lstStyle/>
          <a:p>
            <a:pPr algn="ctr"/>
            <a:r>
              <a:rPr lang="en-US" sz="1600" i="1" dirty="0"/>
              <a:t>Requires </a:t>
            </a:r>
          </a:p>
          <a:p>
            <a:pPr algn="ctr"/>
            <a:r>
              <a:rPr lang="en-US" sz="1600" i="1" dirty="0"/>
              <a:t>co-operation</a:t>
            </a:r>
          </a:p>
        </p:txBody>
      </p:sp>
      <p:sp>
        <p:nvSpPr>
          <p:cNvPr id="12" name="TextBox 11">
            <a:extLst>
              <a:ext uri="{FF2B5EF4-FFF2-40B4-BE49-F238E27FC236}">
                <a16:creationId xmlns:a16="http://schemas.microsoft.com/office/drawing/2014/main" id="{EF0F385D-0E27-76CD-7BB4-12AEE5E94267}"/>
              </a:ext>
            </a:extLst>
          </p:cNvPr>
          <p:cNvSpPr txBox="1"/>
          <p:nvPr/>
        </p:nvSpPr>
        <p:spPr>
          <a:xfrm>
            <a:off x="9329840" y="5009386"/>
            <a:ext cx="2253343" cy="923330"/>
          </a:xfrm>
          <a:prstGeom prst="rect">
            <a:avLst/>
          </a:prstGeom>
          <a:noFill/>
        </p:spPr>
        <p:txBody>
          <a:bodyPr wrap="square" lIns="36000" tIns="36000" rIns="36000" bIns="36000" rtlCol="0" anchor="ctr" anchorCtr="0">
            <a:noAutofit/>
          </a:bodyPr>
          <a:lstStyle/>
          <a:p>
            <a:pPr algn="ctr"/>
            <a:r>
              <a:rPr lang="en-US" sz="1600" i="1" dirty="0"/>
              <a:t>All recovered funds</a:t>
            </a:r>
            <a:br>
              <a:rPr lang="en-US" sz="1600" i="1" dirty="0"/>
            </a:br>
            <a:r>
              <a:rPr lang="en-US" sz="1600" i="1" dirty="0"/>
              <a:t>paid into</a:t>
            </a:r>
            <a:br>
              <a:rPr lang="en-US" sz="1600" i="1" dirty="0"/>
            </a:br>
            <a:r>
              <a:rPr lang="en-US" sz="1600" i="1" dirty="0"/>
              <a:t>medical schemes</a:t>
            </a:r>
          </a:p>
        </p:txBody>
      </p:sp>
      <p:sp>
        <p:nvSpPr>
          <p:cNvPr id="13" name="TextBox 12">
            <a:extLst>
              <a:ext uri="{FF2B5EF4-FFF2-40B4-BE49-F238E27FC236}">
                <a16:creationId xmlns:a16="http://schemas.microsoft.com/office/drawing/2014/main" id="{756A118C-A7F9-699F-EE38-C81861A0CD66}"/>
              </a:ext>
            </a:extLst>
          </p:cNvPr>
          <p:cNvSpPr txBox="1"/>
          <p:nvPr/>
        </p:nvSpPr>
        <p:spPr>
          <a:xfrm>
            <a:off x="388938" y="1277985"/>
            <a:ext cx="11417300" cy="338554"/>
          </a:xfrm>
          <a:prstGeom prst="rect">
            <a:avLst/>
          </a:prstGeom>
          <a:noFill/>
        </p:spPr>
        <p:txBody>
          <a:bodyPr wrap="square" lIns="36000" tIns="72000" rIns="36000" bIns="72000" rtlCol="0" anchor="ctr" anchorCtr="0">
            <a:noAutofit/>
          </a:bodyPr>
          <a:lstStyle/>
          <a:p>
            <a:pPr algn="ctr"/>
            <a:r>
              <a:rPr lang="en-US" b="1" dirty="0"/>
              <a:t>Fraud, waste and abuse is a key challenge for medical schemes and drives up the cost of cover</a:t>
            </a:r>
          </a:p>
        </p:txBody>
      </p:sp>
      <p:sp>
        <p:nvSpPr>
          <p:cNvPr id="3" name="Rounded Rectangle 11">
            <a:extLst>
              <a:ext uri="{FF2B5EF4-FFF2-40B4-BE49-F238E27FC236}">
                <a16:creationId xmlns:a16="http://schemas.microsoft.com/office/drawing/2014/main" id="{C7C672DE-814C-8CA1-7908-58CE1E10F095}"/>
              </a:ext>
            </a:extLst>
          </p:cNvPr>
          <p:cNvSpPr/>
          <p:nvPr/>
        </p:nvSpPr>
        <p:spPr>
          <a:xfrm flipH="1">
            <a:off x="402976" y="2097962"/>
            <a:ext cx="2251734" cy="1261688"/>
          </a:xfrm>
          <a:prstGeom prst="roundRect">
            <a:avLst>
              <a:gd name="adj" fmla="val 15993"/>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108000" tIns="108000" rIns="108000" bIns="108000" rtlCol="0" anchor="ctr" anchorCtr="0">
            <a:noAutofit/>
          </a:bodyPr>
          <a:lstStyle/>
          <a:p>
            <a:pPr algn="ctr" defTabSz="457200"/>
            <a:r>
              <a:rPr lang="en-ZA"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Ongoing</a:t>
            </a:r>
            <a:br>
              <a:rPr lang="en-ZA"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ZA"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claim analytics</a:t>
            </a:r>
          </a:p>
        </p:txBody>
      </p:sp>
      <p:sp>
        <p:nvSpPr>
          <p:cNvPr id="7" name="Rounded Rectangle 11">
            <a:extLst>
              <a:ext uri="{FF2B5EF4-FFF2-40B4-BE49-F238E27FC236}">
                <a16:creationId xmlns:a16="http://schemas.microsoft.com/office/drawing/2014/main" id="{25D391A3-F81B-F36B-F2EF-3A5D4C0723E3}"/>
              </a:ext>
            </a:extLst>
          </p:cNvPr>
          <p:cNvSpPr/>
          <p:nvPr/>
        </p:nvSpPr>
        <p:spPr>
          <a:xfrm flipH="1">
            <a:off x="402976" y="4686222"/>
            <a:ext cx="2251734" cy="1261688"/>
          </a:xfrm>
          <a:prstGeom prst="roundRect">
            <a:avLst>
              <a:gd name="adj" fmla="val 15993"/>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108000" tIns="108000" rIns="108000" bIns="108000" rtlCol="0" anchor="ctr" anchorCtr="0">
            <a:noAutofit/>
          </a:bodyPr>
          <a:lstStyle/>
          <a:p>
            <a:pPr algn="ctr" defTabSz="457200"/>
            <a:r>
              <a:rPr lang="en-ZA"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Complaints</a:t>
            </a:r>
            <a:br>
              <a:rPr lang="en-ZA"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ZA"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and tip-offs</a:t>
            </a:r>
          </a:p>
        </p:txBody>
      </p:sp>
      <p:sp>
        <p:nvSpPr>
          <p:cNvPr id="14" name="Freeform: Shape 13">
            <a:extLst>
              <a:ext uri="{FF2B5EF4-FFF2-40B4-BE49-F238E27FC236}">
                <a16:creationId xmlns:a16="http://schemas.microsoft.com/office/drawing/2014/main" id="{383129EF-D60E-68F7-C7FC-C4D693B53CF4}"/>
              </a:ext>
            </a:extLst>
          </p:cNvPr>
          <p:cNvSpPr/>
          <p:nvPr/>
        </p:nvSpPr>
        <p:spPr>
          <a:xfrm>
            <a:off x="2782529" y="2803641"/>
            <a:ext cx="727587" cy="646331"/>
          </a:xfrm>
          <a:custGeom>
            <a:avLst/>
            <a:gdLst>
              <a:gd name="connsiteX0" fmla="*/ 0 w 442451"/>
              <a:gd name="connsiteY0" fmla="*/ 0 h 629264"/>
              <a:gd name="connsiteX1" fmla="*/ 442451 w 442451"/>
              <a:gd name="connsiteY1" fmla="*/ 0 h 629264"/>
              <a:gd name="connsiteX2" fmla="*/ 442451 w 442451"/>
              <a:gd name="connsiteY2" fmla="*/ 629264 h 629264"/>
            </a:gdLst>
            <a:ahLst/>
            <a:cxnLst>
              <a:cxn ang="0">
                <a:pos x="connsiteX0" y="connsiteY0"/>
              </a:cxn>
              <a:cxn ang="0">
                <a:pos x="connsiteX1" y="connsiteY1"/>
              </a:cxn>
              <a:cxn ang="0">
                <a:pos x="connsiteX2" y="connsiteY2"/>
              </a:cxn>
            </a:cxnLst>
            <a:rect l="l" t="t" r="r" b="b"/>
            <a:pathLst>
              <a:path w="442451" h="629264">
                <a:moveTo>
                  <a:pt x="0" y="0"/>
                </a:moveTo>
                <a:lnTo>
                  <a:pt x="442451" y="0"/>
                </a:lnTo>
                <a:lnTo>
                  <a:pt x="442451" y="629264"/>
                </a:lnTo>
              </a:path>
            </a:pathLst>
          </a:custGeom>
          <a:noFill/>
          <a:ln w="19050">
            <a:gradFill>
              <a:gsLst>
                <a:gs pos="0">
                  <a:schemeClr val="accent2"/>
                </a:gs>
                <a:gs pos="100000">
                  <a:schemeClr val="accent1"/>
                </a:gs>
              </a:gsLst>
              <a:lin ang="5400000" scaled="1"/>
            </a:gradFill>
            <a:headEnd type="oval" w="sm" len="sm"/>
            <a:tailEnd type="arrow"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Freeform: Shape 14">
            <a:extLst>
              <a:ext uri="{FF2B5EF4-FFF2-40B4-BE49-F238E27FC236}">
                <a16:creationId xmlns:a16="http://schemas.microsoft.com/office/drawing/2014/main" id="{907D04DA-2C79-CB40-7C7A-0100F460F0AC}"/>
              </a:ext>
            </a:extLst>
          </p:cNvPr>
          <p:cNvSpPr/>
          <p:nvPr/>
        </p:nvSpPr>
        <p:spPr>
          <a:xfrm flipV="1">
            <a:off x="2782529" y="4686221"/>
            <a:ext cx="727587" cy="646331"/>
          </a:xfrm>
          <a:custGeom>
            <a:avLst/>
            <a:gdLst>
              <a:gd name="connsiteX0" fmla="*/ 0 w 442451"/>
              <a:gd name="connsiteY0" fmla="*/ 0 h 629264"/>
              <a:gd name="connsiteX1" fmla="*/ 442451 w 442451"/>
              <a:gd name="connsiteY1" fmla="*/ 0 h 629264"/>
              <a:gd name="connsiteX2" fmla="*/ 442451 w 442451"/>
              <a:gd name="connsiteY2" fmla="*/ 629264 h 629264"/>
            </a:gdLst>
            <a:ahLst/>
            <a:cxnLst>
              <a:cxn ang="0">
                <a:pos x="connsiteX0" y="connsiteY0"/>
              </a:cxn>
              <a:cxn ang="0">
                <a:pos x="connsiteX1" y="connsiteY1"/>
              </a:cxn>
              <a:cxn ang="0">
                <a:pos x="connsiteX2" y="connsiteY2"/>
              </a:cxn>
            </a:cxnLst>
            <a:rect l="l" t="t" r="r" b="b"/>
            <a:pathLst>
              <a:path w="442451" h="629264">
                <a:moveTo>
                  <a:pt x="0" y="0"/>
                </a:moveTo>
                <a:lnTo>
                  <a:pt x="442451" y="0"/>
                </a:lnTo>
                <a:lnTo>
                  <a:pt x="442451" y="629264"/>
                </a:lnTo>
              </a:path>
            </a:pathLst>
          </a:custGeom>
          <a:noFill/>
          <a:ln w="19050">
            <a:gradFill>
              <a:gsLst>
                <a:gs pos="0">
                  <a:schemeClr val="accent2"/>
                </a:gs>
                <a:gs pos="100000">
                  <a:schemeClr val="accent1"/>
                </a:gs>
              </a:gsLst>
              <a:lin ang="5400000" scaled="1"/>
            </a:gradFill>
            <a:headEnd type="oval" w="sm" len="sm"/>
            <a:tailEnd type="arrow"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50" name="Group 49">
            <a:extLst>
              <a:ext uri="{FF2B5EF4-FFF2-40B4-BE49-F238E27FC236}">
                <a16:creationId xmlns:a16="http://schemas.microsoft.com/office/drawing/2014/main" id="{761A2251-6188-3CD5-4698-D70F8E55B368}"/>
              </a:ext>
            </a:extLst>
          </p:cNvPr>
          <p:cNvGrpSpPr/>
          <p:nvPr/>
        </p:nvGrpSpPr>
        <p:grpSpPr>
          <a:xfrm>
            <a:off x="3393684" y="3216934"/>
            <a:ext cx="8352000" cy="1612004"/>
            <a:chOff x="3393684" y="2622998"/>
            <a:chExt cx="8352000" cy="1612004"/>
          </a:xfrm>
          <a:gradFill>
            <a:gsLst>
              <a:gs pos="0">
                <a:schemeClr val="accent1"/>
              </a:gs>
              <a:gs pos="98000">
                <a:schemeClr val="accent2"/>
              </a:gs>
            </a:gsLst>
            <a:lin ang="2700000" scaled="1"/>
          </a:gradFill>
        </p:grpSpPr>
        <p:sp>
          <p:nvSpPr>
            <p:cNvPr id="48" name="Freeform: Shape 47">
              <a:extLst>
                <a:ext uri="{FF2B5EF4-FFF2-40B4-BE49-F238E27FC236}">
                  <a16:creationId xmlns:a16="http://schemas.microsoft.com/office/drawing/2014/main" id="{B8E16FC2-E3D3-53D7-6F15-014A667EA353}"/>
                </a:ext>
              </a:extLst>
            </p:cNvPr>
            <p:cNvSpPr/>
            <p:nvPr/>
          </p:nvSpPr>
          <p:spPr>
            <a:xfrm>
              <a:off x="9329840"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576000" tIns="36000" rIns="36000" bIns="36000" rtlCol="0" anchor="ctr"/>
            <a:lstStyle/>
            <a:p>
              <a:r>
                <a:rPr lang="en-ZA" sz="1300" b="1" dirty="0">
                  <a:solidFill>
                    <a:schemeClr val="bg2"/>
                  </a:solidFill>
                </a:rPr>
                <a:t>Process outcome</a:t>
              </a:r>
              <a:br>
                <a:rPr lang="en-ZA" sz="1300" b="1" dirty="0">
                  <a:solidFill>
                    <a:schemeClr val="bg2"/>
                  </a:solidFill>
                </a:rPr>
              </a:br>
              <a:r>
                <a:rPr lang="en-ZA" sz="1300" b="1" dirty="0">
                  <a:solidFill>
                    <a:schemeClr val="bg2"/>
                  </a:solidFill>
                </a:rPr>
                <a:t>e.g. recovery</a:t>
              </a:r>
              <a:br>
                <a:rPr lang="en-ZA" sz="1300" b="1" dirty="0">
                  <a:solidFill>
                    <a:schemeClr val="bg2"/>
                  </a:solidFill>
                </a:rPr>
              </a:br>
              <a:r>
                <a:rPr lang="en-ZA" sz="1300" b="1" dirty="0">
                  <a:solidFill>
                    <a:schemeClr val="bg2"/>
                  </a:solidFill>
                </a:rPr>
                <a:t>of claims</a:t>
              </a:r>
            </a:p>
          </p:txBody>
        </p:sp>
        <p:sp>
          <p:nvSpPr>
            <p:cNvPr id="47" name="Freeform: Shape 46">
              <a:extLst>
                <a:ext uri="{FF2B5EF4-FFF2-40B4-BE49-F238E27FC236}">
                  <a16:creationId xmlns:a16="http://schemas.microsoft.com/office/drawing/2014/main" id="{4EF90718-AB40-C991-C3A8-6CE1193D834F}"/>
                </a:ext>
              </a:extLst>
            </p:cNvPr>
            <p:cNvSpPr/>
            <p:nvPr/>
          </p:nvSpPr>
          <p:spPr>
            <a:xfrm>
              <a:off x="7351122"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648000" tIns="36000" rIns="36000" bIns="36000" rtlCol="0" anchor="ctr"/>
            <a:lstStyle/>
            <a:p>
              <a:r>
                <a:rPr lang="en-US" sz="1300" b="1" dirty="0">
                  <a:solidFill>
                    <a:schemeClr val="bg2"/>
                  </a:solidFill>
                </a:rPr>
                <a:t>Investigation</a:t>
              </a:r>
              <a:br>
                <a:rPr lang="en-US" sz="1300" b="1" dirty="0">
                  <a:solidFill>
                    <a:schemeClr val="bg2"/>
                  </a:solidFill>
                </a:rPr>
              </a:br>
              <a:r>
                <a:rPr lang="en-US" sz="1300" b="1" dirty="0">
                  <a:solidFill>
                    <a:schemeClr val="bg2"/>
                  </a:solidFill>
                </a:rPr>
                <a:t>process</a:t>
              </a:r>
            </a:p>
          </p:txBody>
        </p:sp>
        <p:sp>
          <p:nvSpPr>
            <p:cNvPr id="46" name="Freeform: Shape 45">
              <a:extLst>
                <a:ext uri="{FF2B5EF4-FFF2-40B4-BE49-F238E27FC236}">
                  <a16:creationId xmlns:a16="http://schemas.microsoft.com/office/drawing/2014/main" id="{79BE3407-7A02-E061-2C6C-E77CF198D28C}"/>
                </a:ext>
              </a:extLst>
            </p:cNvPr>
            <p:cNvSpPr/>
            <p:nvPr/>
          </p:nvSpPr>
          <p:spPr>
            <a:xfrm>
              <a:off x="5372403"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720000" tIns="36000" rIns="36000" bIns="36000" rtlCol="0" anchor="ctr"/>
            <a:lstStyle/>
            <a:p>
              <a:r>
                <a:rPr lang="en-US" sz="1300" b="1" dirty="0">
                  <a:solidFill>
                    <a:schemeClr val="bg2"/>
                  </a:solidFill>
                </a:rPr>
                <a:t>Collect</a:t>
              </a:r>
              <a:br>
                <a:rPr lang="en-US" sz="1300" b="1" dirty="0">
                  <a:solidFill>
                    <a:schemeClr val="bg2"/>
                  </a:solidFill>
                </a:rPr>
              </a:br>
              <a:r>
                <a:rPr lang="en-US" sz="1300" b="1" dirty="0">
                  <a:solidFill>
                    <a:schemeClr val="bg2"/>
                  </a:solidFill>
                </a:rPr>
                <a:t>information</a:t>
              </a:r>
            </a:p>
          </p:txBody>
        </p:sp>
        <p:sp>
          <p:nvSpPr>
            <p:cNvPr id="45" name="Freeform: Shape 44">
              <a:extLst>
                <a:ext uri="{FF2B5EF4-FFF2-40B4-BE49-F238E27FC236}">
                  <a16:creationId xmlns:a16="http://schemas.microsoft.com/office/drawing/2014/main" id="{675DFA80-CBE9-A80E-2D1D-0D13423F4B73}"/>
                </a:ext>
              </a:extLst>
            </p:cNvPr>
            <p:cNvSpPr/>
            <p:nvPr/>
          </p:nvSpPr>
          <p:spPr>
            <a:xfrm>
              <a:off x="3393684" y="2622998"/>
              <a:ext cx="2415844" cy="1612004"/>
            </a:xfrm>
            <a:custGeom>
              <a:avLst/>
              <a:gdLst>
                <a:gd name="connsiteX0" fmla="*/ 1603539 w 2369984"/>
                <a:gd name="connsiteY0" fmla="*/ 3 h 1581405"/>
                <a:gd name="connsiteX1" fmla="*/ 1627406 w 2369984"/>
                <a:gd name="connsiteY1" fmla="*/ 10912 h 1581405"/>
                <a:gd name="connsiteX2" fmla="*/ 2347369 w 2369984"/>
                <a:gd name="connsiteY2" fmla="*/ 724449 h 1581405"/>
                <a:gd name="connsiteX3" fmla="*/ 2347369 w 2369984"/>
                <a:gd name="connsiteY3" fmla="*/ 724393 h 1581405"/>
                <a:gd name="connsiteX4" fmla="*/ 2347369 w 2369984"/>
                <a:gd name="connsiteY4" fmla="*/ 856956 h 1581405"/>
                <a:gd name="connsiteX5" fmla="*/ 1627406 w 2369984"/>
                <a:gd name="connsiteY5" fmla="*/ 1570494 h 1581405"/>
                <a:gd name="connsiteX6" fmla="*/ 1557743 w 2369984"/>
                <a:gd name="connsiteY6" fmla="*/ 1504212 h 1581405"/>
                <a:gd name="connsiteX7" fmla="*/ 1557743 w 2369984"/>
                <a:gd name="connsiteY7" fmla="*/ 1293983 h 1581405"/>
                <a:gd name="connsiteX8" fmla="*/ 1149730 w 2369984"/>
                <a:gd name="connsiteY8" fmla="*/ 1293983 h 1581405"/>
                <a:gd name="connsiteX9" fmla="*/ 1149309 w 2369984"/>
                <a:gd name="connsiteY9" fmla="*/ 1294068 h 1581405"/>
                <a:gd name="connsiteX10" fmla="*/ 76555 w 2369984"/>
                <a:gd name="connsiteY10" fmla="*/ 1294068 h 1581405"/>
                <a:gd name="connsiteX11" fmla="*/ 0 w 2369984"/>
                <a:gd name="connsiteY11" fmla="*/ 1217513 h 1581405"/>
                <a:gd name="connsiteX12" fmla="*/ 0 w 2369984"/>
                <a:gd name="connsiteY12" fmla="*/ 364518 h 1581405"/>
                <a:gd name="connsiteX13" fmla="*/ 76555 w 2369984"/>
                <a:gd name="connsiteY13" fmla="*/ 287963 h 1581405"/>
                <a:gd name="connsiteX14" fmla="*/ 520862 w 2369984"/>
                <a:gd name="connsiteY14" fmla="*/ 287963 h 1581405"/>
                <a:gd name="connsiteX15" fmla="*/ 522888 w 2369984"/>
                <a:gd name="connsiteY15" fmla="*/ 287422 h 1581405"/>
                <a:gd name="connsiteX16" fmla="*/ 1557743 w 2369984"/>
                <a:gd name="connsiteY16" fmla="*/ 287422 h 1581405"/>
                <a:gd name="connsiteX17" fmla="*/ 1557743 w 2369984"/>
                <a:gd name="connsiteY17" fmla="*/ 77193 h 1581405"/>
                <a:gd name="connsiteX18" fmla="*/ 1603539 w 2369984"/>
                <a:gd name="connsiteY18" fmla="*/ 3 h 158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69984" h="1581405">
                  <a:moveTo>
                    <a:pt x="1603539" y="3"/>
                  </a:moveTo>
                  <a:cubicBezTo>
                    <a:pt x="1611512" y="-114"/>
                    <a:pt x="1619713" y="3289"/>
                    <a:pt x="1627406" y="10912"/>
                  </a:cubicBezTo>
                  <a:lnTo>
                    <a:pt x="2347369" y="724449"/>
                  </a:lnTo>
                  <a:lnTo>
                    <a:pt x="2347369" y="724393"/>
                  </a:lnTo>
                  <a:cubicBezTo>
                    <a:pt x="2377523" y="754208"/>
                    <a:pt x="2377523" y="827084"/>
                    <a:pt x="2347369" y="856956"/>
                  </a:cubicBezTo>
                  <a:lnTo>
                    <a:pt x="1627406" y="1570494"/>
                  </a:lnTo>
                  <a:cubicBezTo>
                    <a:pt x="1596633" y="1600985"/>
                    <a:pt x="1557743" y="1563956"/>
                    <a:pt x="1557743" y="1504212"/>
                  </a:cubicBezTo>
                  <a:lnTo>
                    <a:pt x="1557743" y="1293983"/>
                  </a:lnTo>
                  <a:lnTo>
                    <a:pt x="1149730" y="1293983"/>
                  </a:lnTo>
                  <a:lnTo>
                    <a:pt x="1149309" y="1294068"/>
                  </a:lnTo>
                  <a:lnTo>
                    <a:pt x="76555" y="1294068"/>
                  </a:lnTo>
                  <a:cubicBezTo>
                    <a:pt x="34275" y="1294068"/>
                    <a:pt x="0" y="1259793"/>
                    <a:pt x="0" y="1217513"/>
                  </a:cubicBezTo>
                  <a:lnTo>
                    <a:pt x="0" y="364518"/>
                  </a:lnTo>
                  <a:cubicBezTo>
                    <a:pt x="0" y="322238"/>
                    <a:pt x="34275" y="287963"/>
                    <a:pt x="76555" y="287963"/>
                  </a:cubicBezTo>
                  <a:lnTo>
                    <a:pt x="520862" y="287963"/>
                  </a:lnTo>
                  <a:lnTo>
                    <a:pt x="522888" y="287422"/>
                  </a:lnTo>
                  <a:lnTo>
                    <a:pt x="1557743" y="287422"/>
                  </a:lnTo>
                  <a:lnTo>
                    <a:pt x="1557743" y="77193"/>
                  </a:lnTo>
                  <a:cubicBezTo>
                    <a:pt x="1557743" y="32385"/>
                    <a:pt x="1579619" y="354"/>
                    <a:pt x="1603539" y="3"/>
                  </a:cubicBezTo>
                  <a:close/>
                </a:path>
              </a:pathLst>
            </a:custGeom>
            <a:grpFill/>
            <a:ln w="69850" cap="flat">
              <a:solidFill>
                <a:schemeClr val="bg1"/>
              </a:solidFill>
              <a:prstDash val="solid"/>
              <a:miter/>
            </a:ln>
            <a:effectLst>
              <a:outerShdw blurRad="50800" dist="38100" algn="l" rotWithShape="0">
                <a:prstClr val="black">
                  <a:alpha val="40000"/>
                </a:prstClr>
              </a:outerShdw>
            </a:effectLst>
          </p:spPr>
          <p:txBody>
            <a:bodyPr lIns="468000" tIns="36000" rIns="36000" bIns="36000" rtlCol="0" anchor="ctr"/>
            <a:lstStyle/>
            <a:p>
              <a:r>
                <a:rPr lang="en-US" sz="1300" b="1" dirty="0">
                  <a:solidFill>
                    <a:schemeClr val="bg2"/>
                  </a:solidFill>
                </a:rPr>
                <a:t>Anomaly</a:t>
              </a:r>
              <a:br>
                <a:rPr lang="en-US" sz="1300" b="1" dirty="0">
                  <a:solidFill>
                    <a:schemeClr val="bg2"/>
                  </a:solidFill>
                </a:rPr>
              </a:br>
              <a:r>
                <a:rPr lang="en-US" sz="1300" b="1" dirty="0">
                  <a:solidFill>
                    <a:schemeClr val="bg2"/>
                  </a:solidFill>
                </a:rPr>
                <a:t>detected</a:t>
              </a:r>
              <a:endParaRPr lang="en-ZA" sz="1300" b="1" dirty="0">
                <a:solidFill>
                  <a:schemeClr val="bg2"/>
                </a:solidFill>
              </a:endParaRPr>
            </a:p>
          </p:txBody>
        </p:sp>
      </p:grpSp>
    </p:spTree>
    <p:extLst>
      <p:ext uri="{BB962C8B-B14F-4D97-AF65-F5344CB8AC3E}">
        <p14:creationId xmlns:p14="http://schemas.microsoft.com/office/powerpoint/2010/main" val="1474226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BB0529-AA3D-6258-6F32-2D90ABAB3C75}"/>
              </a:ext>
            </a:extLst>
          </p:cNvPr>
          <p:cNvSpPr>
            <a:spLocks noGrp="1"/>
          </p:cNvSpPr>
          <p:nvPr>
            <p:ph type="title"/>
          </p:nvPr>
        </p:nvSpPr>
        <p:spPr/>
        <p:txBody>
          <a:bodyPr/>
          <a:lstStyle/>
          <a:p>
            <a:r>
              <a:rPr lang="en-US" dirty="0"/>
              <a:t>Industry code of Good practice</a:t>
            </a:r>
          </a:p>
        </p:txBody>
      </p:sp>
      <p:sp>
        <p:nvSpPr>
          <p:cNvPr id="2" name="Text Placeholder 1">
            <a:extLst>
              <a:ext uri="{FF2B5EF4-FFF2-40B4-BE49-F238E27FC236}">
                <a16:creationId xmlns:a16="http://schemas.microsoft.com/office/drawing/2014/main" id="{3E2CE7AE-9627-18E5-38A9-6FD743090B67}"/>
              </a:ext>
            </a:extLst>
          </p:cNvPr>
          <p:cNvSpPr>
            <a:spLocks noGrp="1"/>
          </p:cNvSpPr>
          <p:nvPr>
            <p:ph idx="1"/>
          </p:nvPr>
        </p:nvSpPr>
        <p:spPr/>
        <p:txBody>
          <a:bodyPr/>
          <a:lstStyle/>
          <a:p>
            <a:pPr>
              <a:spcAft>
                <a:spcPts val="600"/>
              </a:spcAft>
            </a:pPr>
            <a:r>
              <a:rPr lang="en-US" dirty="0"/>
              <a:t>Challenge of definitions – issue of intent and obligation to be aware of requirements</a:t>
            </a:r>
          </a:p>
          <a:p>
            <a:pPr>
              <a:spcAft>
                <a:spcPts val="600"/>
              </a:spcAft>
            </a:pPr>
            <a:r>
              <a:rPr lang="en-US" dirty="0"/>
              <a:t>Issues of consent:</a:t>
            </a:r>
          </a:p>
          <a:p>
            <a:pPr lvl="1">
              <a:spcAft>
                <a:spcPts val="600"/>
              </a:spcAft>
            </a:pPr>
            <a:r>
              <a:rPr lang="en-US" dirty="0"/>
              <a:t>Requirement for submission of claims information – right to be informed</a:t>
            </a:r>
          </a:p>
          <a:p>
            <a:pPr>
              <a:spcAft>
                <a:spcPts val="600"/>
              </a:spcAft>
            </a:pPr>
            <a:r>
              <a:rPr lang="en-US" dirty="0"/>
              <a:t>Role of accredited administrators</a:t>
            </a:r>
          </a:p>
          <a:p>
            <a:pPr>
              <a:spcAft>
                <a:spcPts val="600"/>
              </a:spcAft>
            </a:pPr>
            <a:r>
              <a:rPr lang="en-US" dirty="0"/>
              <a:t>All parties to exercise reasonable management controls</a:t>
            </a:r>
          </a:p>
          <a:p>
            <a:pPr>
              <a:spcAft>
                <a:spcPts val="600"/>
              </a:spcAft>
            </a:pPr>
            <a:r>
              <a:rPr lang="en-US" dirty="0"/>
              <a:t>Obligation to report irregularities</a:t>
            </a:r>
          </a:p>
          <a:p>
            <a:pPr>
              <a:spcAft>
                <a:spcPts val="600"/>
              </a:spcAft>
            </a:pPr>
            <a:r>
              <a:rPr lang="en-US" dirty="0"/>
              <a:t>Detection processes</a:t>
            </a:r>
          </a:p>
          <a:p>
            <a:pPr lvl="1">
              <a:spcAft>
                <a:spcPts val="600"/>
              </a:spcAft>
            </a:pPr>
            <a:r>
              <a:rPr lang="en-US" dirty="0"/>
              <a:t>Reasonable processes for algorithm development</a:t>
            </a:r>
          </a:p>
          <a:p>
            <a:pPr lvl="1">
              <a:spcAft>
                <a:spcPts val="600"/>
              </a:spcAft>
            </a:pPr>
            <a:r>
              <a:rPr lang="en-US" dirty="0"/>
              <a:t>Random processes should not be excluded</a:t>
            </a:r>
          </a:p>
          <a:p>
            <a:pPr>
              <a:spcAft>
                <a:spcPts val="600"/>
              </a:spcAft>
            </a:pPr>
            <a:r>
              <a:rPr lang="en-US" dirty="0"/>
              <a:t>Reporting</a:t>
            </a:r>
          </a:p>
          <a:p>
            <a:pPr lvl="1">
              <a:spcAft>
                <a:spcPts val="600"/>
              </a:spcAft>
            </a:pPr>
            <a:r>
              <a:rPr lang="en-US" dirty="0"/>
              <a:t>Identification of practices may not always be appropriate</a:t>
            </a:r>
          </a:p>
          <a:p>
            <a:pPr lvl="1">
              <a:spcAft>
                <a:spcPts val="600"/>
              </a:spcAft>
            </a:pPr>
            <a:r>
              <a:rPr lang="en-US" dirty="0"/>
              <a:t>Requirement for reporting to regulators/authorities under specific circumstances</a:t>
            </a:r>
          </a:p>
          <a:p>
            <a:pPr>
              <a:spcAft>
                <a:spcPts val="600"/>
              </a:spcAft>
            </a:pPr>
            <a:r>
              <a:rPr lang="en-US" dirty="0"/>
              <a:t>Professional societies are important partners in encouraging ethical practice</a:t>
            </a:r>
          </a:p>
          <a:p>
            <a:pPr>
              <a:spcAft>
                <a:spcPts val="600"/>
              </a:spcAft>
            </a:pPr>
            <a:r>
              <a:rPr lang="en-US" dirty="0"/>
              <a:t>SID is a separate matter</a:t>
            </a:r>
          </a:p>
          <a:p>
            <a:pPr>
              <a:spcAft>
                <a:spcPts val="600"/>
              </a:spcAft>
            </a:pPr>
            <a:r>
              <a:rPr lang="en-US" dirty="0"/>
              <a:t>Issue of consent – healthcare practitioner needs to disclose relevant information</a:t>
            </a:r>
            <a:br>
              <a:rPr lang="en-US" dirty="0"/>
            </a:br>
            <a:r>
              <a:rPr lang="en-US" dirty="0"/>
              <a:t>to substantiate the claim, already needs consent for submitting a claim</a:t>
            </a:r>
          </a:p>
          <a:p>
            <a:pPr>
              <a:spcAft>
                <a:spcPts val="600"/>
              </a:spcAft>
            </a:pPr>
            <a:r>
              <a:rPr lang="en-US" dirty="0"/>
              <a:t>Direct payment arrangements – legally upheld that there is no obligation</a:t>
            </a:r>
            <a:br>
              <a:rPr lang="en-US" dirty="0"/>
            </a:br>
            <a:r>
              <a:rPr lang="en-US" dirty="0"/>
              <a:t>for direct payment – only mechanism to protect scheme </a:t>
            </a:r>
          </a:p>
          <a:p>
            <a:pPr>
              <a:spcAft>
                <a:spcPts val="600"/>
              </a:spcAft>
            </a:pPr>
            <a:endParaRPr lang="en-US" dirty="0"/>
          </a:p>
          <a:p>
            <a:pPr lvl="1">
              <a:spcAft>
                <a:spcPts val="600"/>
              </a:spcAft>
            </a:pPr>
            <a:endParaRPr lang="en-US" dirty="0"/>
          </a:p>
          <a:p>
            <a:pPr lvl="1">
              <a:spcAft>
                <a:spcPts val="600"/>
              </a:spcAft>
            </a:pPr>
            <a:endParaRPr lang="en-US" dirty="0"/>
          </a:p>
        </p:txBody>
      </p:sp>
      <p:sp>
        <p:nvSpPr>
          <p:cNvPr id="4" name="Oval 3">
            <a:extLst>
              <a:ext uri="{FF2B5EF4-FFF2-40B4-BE49-F238E27FC236}">
                <a16:creationId xmlns:a16="http://schemas.microsoft.com/office/drawing/2014/main" id="{D9F238F8-907F-B1BA-9245-001BC4C81010}"/>
              </a:ext>
            </a:extLst>
          </p:cNvPr>
          <p:cNvSpPr/>
          <p:nvPr/>
        </p:nvSpPr>
        <p:spPr>
          <a:xfrm>
            <a:off x="9487388" y="344752"/>
            <a:ext cx="2136391" cy="2136391"/>
          </a:xfrm>
          <a:prstGeom prst="ellips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Single Corner Rounded 4">
            <a:extLst>
              <a:ext uri="{FF2B5EF4-FFF2-40B4-BE49-F238E27FC236}">
                <a16:creationId xmlns:a16="http://schemas.microsoft.com/office/drawing/2014/main" id="{8CED1823-232F-D212-2046-5EC6E5F605BC}"/>
              </a:ext>
            </a:extLst>
          </p:cNvPr>
          <p:cNvSpPr/>
          <p:nvPr/>
        </p:nvSpPr>
        <p:spPr>
          <a:xfrm flipH="1">
            <a:off x="7993625" y="0"/>
            <a:ext cx="4198370" cy="6858000"/>
          </a:xfrm>
          <a:prstGeom prst="round1Rect">
            <a:avLst>
              <a:gd name="adj" fmla="val 8464"/>
            </a:avLst>
          </a:prstGeom>
          <a:blipFill dpi="0" rotWithShape="0">
            <a:blip r:embed="rId2"/>
            <a:srcRect/>
            <a:stretch>
              <a:fillRect r="-14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6" name="Rectangle 5">
            <a:extLst>
              <a:ext uri="{FF2B5EF4-FFF2-40B4-BE49-F238E27FC236}">
                <a16:creationId xmlns:a16="http://schemas.microsoft.com/office/drawing/2014/main" id="{5EB2D187-A9DC-FCAC-1915-4F4EC3832EF0}"/>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raphic 6">
            <a:extLst>
              <a:ext uri="{FF2B5EF4-FFF2-40B4-BE49-F238E27FC236}">
                <a16:creationId xmlns:a16="http://schemas.microsoft.com/office/drawing/2014/main" id="{1440B94A-3A65-01D6-0C06-CCF0A2007D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4004" y="388938"/>
            <a:ext cx="382234" cy="382234"/>
          </a:xfrm>
          <a:prstGeom prst="rect">
            <a:avLst/>
          </a:prstGeom>
        </p:spPr>
      </p:pic>
    </p:spTree>
    <p:extLst>
      <p:ext uri="{BB962C8B-B14F-4D97-AF65-F5344CB8AC3E}">
        <p14:creationId xmlns:p14="http://schemas.microsoft.com/office/powerpoint/2010/main" val="1271622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C9A0-DD4D-B16B-E34E-F405D3441DBA}"/>
              </a:ext>
            </a:extLst>
          </p:cNvPr>
          <p:cNvSpPr>
            <a:spLocks noGrp="1"/>
          </p:cNvSpPr>
          <p:nvPr>
            <p:ph type="title"/>
          </p:nvPr>
        </p:nvSpPr>
        <p:spPr/>
        <p:txBody>
          <a:bodyPr/>
          <a:lstStyle/>
          <a:p>
            <a:r>
              <a:rPr lang="en-ZA" dirty="0"/>
              <a:t>Rules that govern medicals schemes</a:t>
            </a:r>
          </a:p>
        </p:txBody>
      </p:sp>
      <p:sp>
        <p:nvSpPr>
          <p:cNvPr id="3" name="Rectangle: Single Corner Rounded 2">
            <a:extLst>
              <a:ext uri="{FF2B5EF4-FFF2-40B4-BE49-F238E27FC236}">
                <a16:creationId xmlns:a16="http://schemas.microsoft.com/office/drawing/2014/main" id="{0F728F5A-E560-2A27-7611-56B872E226EF}"/>
              </a:ext>
            </a:extLst>
          </p:cNvPr>
          <p:cNvSpPr/>
          <p:nvPr/>
        </p:nvSpPr>
        <p:spPr>
          <a:xfrm flipH="1">
            <a:off x="6819900" y="0"/>
            <a:ext cx="5372096" cy="6858000"/>
          </a:xfrm>
          <a:prstGeom prst="round1Rect">
            <a:avLst>
              <a:gd name="adj" fmla="val 7367"/>
            </a:avLst>
          </a:prstGeom>
          <a:blipFill dpi="0" rotWithShape="0">
            <a:blip r:embed="rId2"/>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dirty="0"/>
          </a:p>
        </p:txBody>
      </p:sp>
      <p:grpSp>
        <p:nvGrpSpPr>
          <p:cNvPr id="4" name="Group 3">
            <a:extLst>
              <a:ext uri="{FF2B5EF4-FFF2-40B4-BE49-F238E27FC236}">
                <a16:creationId xmlns:a16="http://schemas.microsoft.com/office/drawing/2014/main" id="{8D1AD2DD-9F41-A46E-792F-0FE0A64C542D}"/>
              </a:ext>
            </a:extLst>
          </p:cNvPr>
          <p:cNvGrpSpPr/>
          <p:nvPr/>
        </p:nvGrpSpPr>
        <p:grpSpPr>
          <a:xfrm>
            <a:off x="388936" y="1058175"/>
            <a:ext cx="6844448" cy="684000"/>
            <a:chOff x="394555" y="2047550"/>
            <a:chExt cx="6844448" cy="1210879"/>
          </a:xfrm>
        </p:grpSpPr>
        <p:sp>
          <p:nvSpPr>
            <p:cNvPr id="5" name="Rounded Rectangle 11">
              <a:extLst>
                <a:ext uri="{FF2B5EF4-FFF2-40B4-BE49-F238E27FC236}">
                  <a16:creationId xmlns:a16="http://schemas.microsoft.com/office/drawing/2014/main" id="{FBF9F909-6FAC-2845-1791-50083E1A37B4}"/>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6" name="TextBox 5">
              <a:extLst>
                <a:ext uri="{FF2B5EF4-FFF2-40B4-BE49-F238E27FC236}">
                  <a16:creationId xmlns:a16="http://schemas.microsoft.com/office/drawing/2014/main" id="{97C63633-B5BD-117D-65E5-2039FE8A0E39}"/>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The Medical Schemes Act</a:t>
              </a:r>
            </a:p>
          </p:txBody>
        </p:sp>
        <p:sp>
          <p:nvSpPr>
            <p:cNvPr id="7" name="Rounded Rectangle 11">
              <a:extLst>
                <a:ext uri="{FF2B5EF4-FFF2-40B4-BE49-F238E27FC236}">
                  <a16:creationId xmlns:a16="http://schemas.microsoft.com/office/drawing/2014/main" id="{5F588AB8-26DA-C6A4-BEBE-C2155DB3501C}"/>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pic>
        <p:nvPicPr>
          <p:cNvPr id="16" name="Graphic 15">
            <a:extLst>
              <a:ext uri="{FF2B5EF4-FFF2-40B4-BE49-F238E27FC236}">
                <a16:creationId xmlns:a16="http://schemas.microsoft.com/office/drawing/2014/main" id="{B5E988EE-EC85-F0C7-BBA3-B262B02A1F0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4004" y="388938"/>
            <a:ext cx="382234" cy="382234"/>
          </a:xfrm>
          <a:prstGeom prst="rect">
            <a:avLst/>
          </a:prstGeom>
        </p:spPr>
      </p:pic>
      <p:grpSp>
        <p:nvGrpSpPr>
          <p:cNvPr id="41" name="Group 40">
            <a:extLst>
              <a:ext uri="{FF2B5EF4-FFF2-40B4-BE49-F238E27FC236}">
                <a16:creationId xmlns:a16="http://schemas.microsoft.com/office/drawing/2014/main" id="{B66182D3-7DC9-30D3-65E7-802104850A90}"/>
              </a:ext>
            </a:extLst>
          </p:cNvPr>
          <p:cNvGrpSpPr/>
          <p:nvPr/>
        </p:nvGrpSpPr>
        <p:grpSpPr>
          <a:xfrm>
            <a:off x="388936" y="1823050"/>
            <a:ext cx="6844448" cy="684000"/>
            <a:chOff x="394555" y="2047550"/>
            <a:chExt cx="6844448" cy="1210879"/>
          </a:xfrm>
        </p:grpSpPr>
        <p:sp>
          <p:nvSpPr>
            <p:cNvPr id="42" name="Rounded Rectangle 11">
              <a:extLst>
                <a:ext uri="{FF2B5EF4-FFF2-40B4-BE49-F238E27FC236}">
                  <a16:creationId xmlns:a16="http://schemas.microsoft.com/office/drawing/2014/main" id="{5C879F2C-146A-D903-9EFD-D71013291371}"/>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43" name="TextBox 42">
              <a:extLst>
                <a:ext uri="{FF2B5EF4-FFF2-40B4-BE49-F238E27FC236}">
                  <a16:creationId xmlns:a16="http://schemas.microsoft.com/office/drawing/2014/main" id="{4A3C6FAA-C656-28AE-AEC8-291B1A8D9365}"/>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Open and restricted medical schemes</a:t>
              </a:r>
            </a:p>
          </p:txBody>
        </p:sp>
        <p:sp>
          <p:nvSpPr>
            <p:cNvPr id="44" name="Rounded Rectangle 11">
              <a:extLst>
                <a:ext uri="{FF2B5EF4-FFF2-40B4-BE49-F238E27FC236}">
                  <a16:creationId xmlns:a16="http://schemas.microsoft.com/office/drawing/2014/main" id="{AA87F1C2-417D-708E-647E-70AA7A4FED26}"/>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grpSp>
        <p:nvGrpSpPr>
          <p:cNvPr id="45" name="Group 44">
            <a:extLst>
              <a:ext uri="{FF2B5EF4-FFF2-40B4-BE49-F238E27FC236}">
                <a16:creationId xmlns:a16="http://schemas.microsoft.com/office/drawing/2014/main" id="{59CC6BEC-BAD4-1BD1-5E11-96316BB0BDA2}"/>
              </a:ext>
            </a:extLst>
          </p:cNvPr>
          <p:cNvGrpSpPr/>
          <p:nvPr/>
        </p:nvGrpSpPr>
        <p:grpSpPr>
          <a:xfrm>
            <a:off x="388936" y="2587925"/>
            <a:ext cx="6844448" cy="684000"/>
            <a:chOff x="394555" y="2047550"/>
            <a:chExt cx="6844448" cy="1210879"/>
          </a:xfrm>
        </p:grpSpPr>
        <p:sp>
          <p:nvSpPr>
            <p:cNvPr id="46" name="Rounded Rectangle 11">
              <a:extLst>
                <a:ext uri="{FF2B5EF4-FFF2-40B4-BE49-F238E27FC236}">
                  <a16:creationId xmlns:a16="http://schemas.microsoft.com/office/drawing/2014/main" id="{6FC8F85B-5794-0312-5B19-05BE8014867C}"/>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47" name="TextBox 46">
              <a:extLst>
                <a:ext uri="{FF2B5EF4-FFF2-40B4-BE49-F238E27FC236}">
                  <a16:creationId xmlns:a16="http://schemas.microsoft.com/office/drawing/2014/main" id="{4070E6D2-4100-B599-FB4D-17DA38293FD4}"/>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Role of administrators</a:t>
              </a:r>
            </a:p>
          </p:txBody>
        </p:sp>
        <p:sp>
          <p:nvSpPr>
            <p:cNvPr id="48" name="Rounded Rectangle 11">
              <a:extLst>
                <a:ext uri="{FF2B5EF4-FFF2-40B4-BE49-F238E27FC236}">
                  <a16:creationId xmlns:a16="http://schemas.microsoft.com/office/drawing/2014/main" id="{3B9C8AE0-ECB3-8282-5C44-53099E5A0B93}"/>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grpSp>
        <p:nvGrpSpPr>
          <p:cNvPr id="49" name="Group 48">
            <a:extLst>
              <a:ext uri="{FF2B5EF4-FFF2-40B4-BE49-F238E27FC236}">
                <a16:creationId xmlns:a16="http://schemas.microsoft.com/office/drawing/2014/main" id="{DBD91B35-E8B2-AD9D-E70D-8B49AB30CC8A}"/>
              </a:ext>
            </a:extLst>
          </p:cNvPr>
          <p:cNvGrpSpPr/>
          <p:nvPr/>
        </p:nvGrpSpPr>
        <p:grpSpPr>
          <a:xfrm>
            <a:off x="388936" y="3352800"/>
            <a:ext cx="6844448" cy="684000"/>
            <a:chOff x="394555" y="2047550"/>
            <a:chExt cx="6844448" cy="1210879"/>
          </a:xfrm>
        </p:grpSpPr>
        <p:sp>
          <p:nvSpPr>
            <p:cNvPr id="50" name="Rounded Rectangle 11">
              <a:extLst>
                <a:ext uri="{FF2B5EF4-FFF2-40B4-BE49-F238E27FC236}">
                  <a16:creationId xmlns:a16="http://schemas.microsoft.com/office/drawing/2014/main" id="{5DFF15C9-05AB-0ECE-892B-87BE7AE2732E}"/>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51" name="TextBox 50">
              <a:extLst>
                <a:ext uri="{FF2B5EF4-FFF2-40B4-BE49-F238E27FC236}">
                  <a16:creationId xmlns:a16="http://schemas.microsoft.com/office/drawing/2014/main" id="{6A4B53B1-051F-3363-77CC-6C2668D63E59}"/>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Industry stakeholders </a:t>
              </a:r>
            </a:p>
          </p:txBody>
        </p:sp>
        <p:sp>
          <p:nvSpPr>
            <p:cNvPr id="52" name="Rounded Rectangle 11">
              <a:extLst>
                <a:ext uri="{FF2B5EF4-FFF2-40B4-BE49-F238E27FC236}">
                  <a16:creationId xmlns:a16="http://schemas.microsoft.com/office/drawing/2014/main" id="{C1BAB00D-4525-00E5-36D9-49C8831AF20E}"/>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grpSp>
        <p:nvGrpSpPr>
          <p:cNvPr id="53" name="Group 52">
            <a:extLst>
              <a:ext uri="{FF2B5EF4-FFF2-40B4-BE49-F238E27FC236}">
                <a16:creationId xmlns:a16="http://schemas.microsoft.com/office/drawing/2014/main" id="{9F2C2547-311F-5FFF-FCBF-BF5E6B86BB3A}"/>
              </a:ext>
            </a:extLst>
          </p:cNvPr>
          <p:cNvGrpSpPr/>
          <p:nvPr/>
        </p:nvGrpSpPr>
        <p:grpSpPr>
          <a:xfrm>
            <a:off x="388936" y="4117675"/>
            <a:ext cx="6844448" cy="684000"/>
            <a:chOff x="394555" y="2047550"/>
            <a:chExt cx="6844448" cy="1210879"/>
          </a:xfrm>
        </p:grpSpPr>
        <p:sp>
          <p:nvSpPr>
            <p:cNvPr id="54" name="Rounded Rectangle 11">
              <a:extLst>
                <a:ext uri="{FF2B5EF4-FFF2-40B4-BE49-F238E27FC236}">
                  <a16:creationId xmlns:a16="http://schemas.microsoft.com/office/drawing/2014/main" id="{7B6D1A7A-4F29-0D4C-41EF-5D8E75162791}"/>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55" name="TextBox 54">
              <a:extLst>
                <a:ext uri="{FF2B5EF4-FFF2-40B4-BE49-F238E27FC236}">
                  <a16:creationId xmlns:a16="http://schemas.microsoft.com/office/drawing/2014/main" id="{1B127C23-55DC-A8E1-2635-E4B4C90B9BED}"/>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Section 59</a:t>
              </a:r>
            </a:p>
          </p:txBody>
        </p:sp>
        <p:sp>
          <p:nvSpPr>
            <p:cNvPr id="56" name="Rounded Rectangle 11">
              <a:extLst>
                <a:ext uri="{FF2B5EF4-FFF2-40B4-BE49-F238E27FC236}">
                  <a16:creationId xmlns:a16="http://schemas.microsoft.com/office/drawing/2014/main" id="{A56E9C49-5E78-AEF9-296B-6CA280D56726}"/>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grpSp>
        <p:nvGrpSpPr>
          <p:cNvPr id="57" name="Group 56">
            <a:extLst>
              <a:ext uri="{FF2B5EF4-FFF2-40B4-BE49-F238E27FC236}">
                <a16:creationId xmlns:a16="http://schemas.microsoft.com/office/drawing/2014/main" id="{B4BF2228-AF58-34CD-6B90-E22B565D2CA0}"/>
              </a:ext>
            </a:extLst>
          </p:cNvPr>
          <p:cNvGrpSpPr/>
          <p:nvPr/>
        </p:nvGrpSpPr>
        <p:grpSpPr>
          <a:xfrm>
            <a:off x="388936" y="4882550"/>
            <a:ext cx="6844448" cy="684000"/>
            <a:chOff x="394555" y="2047550"/>
            <a:chExt cx="6844448" cy="1210879"/>
          </a:xfrm>
        </p:grpSpPr>
        <p:sp>
          <p:nvSpPr>
            <p:cNvPr id="58" name="Rounded Rectangle 11">
              <a:extLst>
                <a:ext uri="{FF2B5EF4-FFF2-40B4-BE49-F238E27FC236}">
                  <a16:creationId xmlns:a16="http://schemas.microsoft.com/office/drawing/2014/main" id="{2C7A143E-36BF-2E20-D221-4A0179767116}"/>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59" name="TextBox 58">
              <a:extLst>
                <a:ext uri="{FF2B5EF4-FFF2-40B4-BE49-F238E27FC236}">
                  <a16:creationId xmlns:a16="http://schemas.microsoft.com/office/drawing/2014/main" id="{095F4665-26DA-08F8-92D6-EE30E4247FFE}"/>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Regulations 5 and 6</a:t>
              </a:r>
            </a:p>
          </p:txBody>
        </p:sp>
        <p:sp>
          <p:nvSpPr>
            <p:cNvPr id="60" name="Rounded Rectangle 11">
              <a:extLst>
                <a:ext uri="{FF2B5EF4-FFF2-40B4-BE49-F238E27FC236}">
                  <a16:creationId xmlns:a16="http://schemas.microsoft.com/office/drawing/2014/main" id="{61163C4B-CCF9-D264-C32B-0BD41EA916CD}"/>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grpSp>
        <p:nvGrpSpPr>
          <p:cNvPr id="61" name="Group 60">
            <a:extLst>
              <a:ext uri="{FF2B5EF4-FFF2-40B4-BE49-F238E27FC236}">
                <a16:creationId xmlns:a16="http://schemas.microsoft.com/office/drawing/2014/main" id="{3F5DBB36-7620-9AF4-3A37-7E3EFD41D2BB}"/>
              </a:ext>
            </a:extLst>
          </p:cNvPr>
          <p:cNvGrpSpPr/>
          <p:nvPr/>
        </p:nvGrpSpPr>
        <p:grpSpPr>
          <a:xfrm>
            <a:off x="388936" y="5647425"/>
            <a:ext cx="6844448" cy="684000"/>
            <a:chOff x="394555" y="2047550"/>
            <a:chExt cx="6844448" cy="1210879"/>
          </a:xfrm>
        </p:grpSpPr>
        <p:sp>
          <p:nvSpPr>
            <p:cNvPr id="62" name="Rounded Rectangle 11">
              <a:extLst>
                <a:ext uri="{FF2B5EF4-FFF2-40B4-BE49-F238E27FC236}">
                  <a16:creationId xmlns:a16="http://schemas.microsoft.com/office/drawing/2014/main" id="{DAF33D5B-7E92-3DE6-386F-D31F1F6DEA89}"/>
                </a:ext>
              </a:extLst>
            </p:cNvPr>
            <p:cNvSpPr/>
            <p:nvPr/>
          </p:nvSpPr>
          <p:spPr>
            <a:xfrm rot="16200000">
              <a:off x="3645974" y="-335878"/>
              <a:ext cx="1209600" cy="5976458"/>
            </a:xfrm>
            <a:prstGeom prst="round2SameRect">
              <a:avLst>
                <a:gd name="adj1" fmla="val 0"/>
                <a:gd name="adj2" fmla="val 18111"/>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63" name="TextBox 62">
              <a:extLst>
                <a:ext uri="{FF2B5EF4-FFF2-40B4-BE49-F238E27FC236}">
                  <a16:creationId xmlns:a16="http://schemas.microsoft.com/office/drawing/2014/main" id="{A2368465-AFBF-95BB-E72C-6D7A3A59AEC5}"/>
                </a:ext>
              </a:extLst>
            </p:cNvPr>
            <p:cNvSpPr txBox="1"/>
            <p:nvPr/>
          </p:nvSpPr>
          <p:spPr>
            <a:xfrm>
              <a:off x="1574221" y="2340351"/>
              <a:ext cx="5090256" cy="623999"/>
            </a:xfrm>
            <a:prstGeom prst="rect">
              <a:avLst/>
            </a:prstGeom>
            <a:noFill/>
          </p:spPr>
          <p:txBody>
            <a:bodyPr wrap="square" lIns="48000" tIns="0" rIns="48000" bIns="48000" rtlCol="0" anchor="ctr" anchorCtr="0">
              <a:noAutofit/>
            </a:bodyPr>
            <a:lstStyle/>
            <a:p>
              <a:r>
                <a:rPr lang="en-ZA" dirty="0">
                  <a:latin typeface="+mj-lt"/>
                </a:rPr>
                <a:t>Confidentiality</a:t>
              </a:r>
            </a:p>
          </p:txBody>
        </p:sp>
        <p:sp>
          <p:nvSpPr>
            <p:cNvPr id="64" name="Rounded Rectangle 11">
              <a:extLst>
                <a:ext uri="{FF2B5EF4-FFF2-40B4-BE49-F238E27FC236}">
                  <a16:creationId xmlns:a16="http://schemas.microsoft.com/office/drawing/2014/main" id="{46BA9FE8-0B71-BD16-9BF4-4C2205DA4CBC}"/>
                </a:ext>
              </a:extLst>
            </p:cNvPr>
            <p:cNvSpPr/>
            <p:nvPr/>
          </p:nvSpPr>
          <p:spPr>
            <a:xfrm flipH="1">
              <a:off x="394555" y="2047550"/>
              <a:ext cx="765284" cy="1210879"/>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2800" b="1" kern="0" dirty="0">
                <a:solidFill>
                  <a:schemeClr val="bg1"/>
                </a:solidFill>
                <a:effectLst>
                  <a:innerShdw blurRad="63500" dist="50800" dir="13500000">
                    <a:prstClr val="black">
                      <a:alpha val="50000"/>
                    </a:prstClr>
                  </a:innerShdw>
                </a:effectLst>
                <a:latin typeface="+mj-lt"/>
              </a:endParaRPr>
            </a:p>
          </p:txBody>
        </p:sp>
      </p:grpSp>
      <p:pic>
        <p:nvPicPr>
          <p:cNvPr id="66" name="Picture 65" descr="A symbol of a medical symbol&#10;&#10;Description automatically generated">
            <a:extLst>
              <a:ext uri="{FF2B5EF4-FFF2-40B4-BE49-F238E27FC236}">
                <a16:creationId xmlns:a16="http://schemas.microsoft.com/office/drawing/2014/main" id="{C4E112CB-03A4-46EA-DB1B-23DB8C4537C2}"/>
              </a:ext>
            </a:extLst>
          </p:cNvPr>
          <p:cNvPicPr>
            <a:picLocks noChangeAspect="1"/>
          </p:cNvPicPr>
          <p:nvPr/>
        </p:nvPicPr>
        <p:blipFill>
          <a:blip r:embed="rId5">
            <a:biLevel thresh="25000"/>
          </a:blip>
          <a:stretch>
            <a:fillRect/>
          </a:stretch>
        </p:blipFill>
        <p:spPr>
          <a:xfrm>
            <a:off x="415871" y="1073957"/>
            <a:ext cx="706948" cy="708656"/>
          </a:xfrm>
          <a:prstGeom prst="rect">
            <a:avLst/>
          </a:prstGeom>
        </p:spPr>
      </p:pic>
      <p:pic>
        <p:nvPicPr>
          <p:cNvPr id="68" name="Picture 67" descr="A stethoscope with a cross&#10;&#10;Description automatically generated">
            <a:extLst>
              <a:ext uri="{FF2B5EF4-FFF2-40B4-BE49-F238E27FC236}">
                <a16:creationId xmlns:a16="http://schemas.microsoft.com/office/drawing/2014/main" id="{9F4527B7-ABE2-CCC8-45D5-A7F6E1DAF39E}"/>
              </a:ext>
            </a:extLst>
          </p:cNvPr>
          <p:cNvPicPr>
            <a:picLocks noChangeAspect="1"/>
          </p:cNvPicPr>
          <p:nvPr/>
        </p:nvPicPr>
        <p:blipFill>
          <a:blip r:embed="rId6">
            <a:biLevel thresh="25000"/>
          </a:blip>
          <a:stretch>
            <a:fillRect/>
          </a:stretch>
        </p:blipFill>
        <p:spPr>
          <a:xfrm>
            <a:off x="428169" y="1825908"/>
            <a:ext cx="682352" cy="684000"/>
          </a:xfrm>
          <a:prstGeom prst="rect">
            <a:avLst/>
          </a:prstGeom>
        </p:spPr>
      </p:pic>
      <p:pic>
        <p:nvPicPr>
          <p:cNvPr id="70" name="Picture 69" descr="A grey and black folder with a cross&#10;&#10;Description automatically generated">
            <a:extLst>
              <a:ext uri="{FF2B5EF4-FFF2-40B4-BE49-F238E27FC236}">
                <a16:creationId xmlns:a16="http://schemas.microsoft.com/office/drawing/2014/main" id="{63C7AFDE-C39A-F365-6F40-23080C4924E3}"/>
              </a:ext>
            </a:extLst>
          </p:cNvPr>
          <p:cNvPicPr>
            <a:picLocks noChangeAspect="1"/>
          </p:cNvPicPr>
          <p:nvPr/>
        </p:nvPicPr>
        <p:blipFill>
          <a:blip r:embed="rId7">
            <a:biLevel thresh="25000"/>
          </a:blip>
          <a:stretch>
            <a:fillRect/>
          </a:stretch>
        </p:blipFill>
        <p:spPr>
          <a:xfrm>
            <a:off x="425990" y="2591888"/>
            <a:ext cx="686711" cy="688370"/>
          </a:xfrm>
          <a:prstGeom prst="rect">
            <a:avLst/>
          </a:prstGeom>
        </p:spPr>
      </p:pic>
      <p:pic>
        <p:nvPicPr>
          <p:cNvPr id="76" name="Picture 75" descr="A black and white circle with a pie chart&#10;&#10;Description automatically generated">
            <a:extLst>
              <a:ext uri="{FF2B5EF4-FFF2-40B4-BE49-F238E27FC236}">
                <a16:creationId xmlns:a16="http://schemas.microsoft.com/office/drawing/2014/main" id="{199DD76B-FA24-9989-2BBB-9962F9102CF8}"/>
              </a:ext>
            </a:extLst>
          </p:cNvPr>
          <p:cNvPicPr>
            <a:picLocks noChangeAspect="1"/>
          </p:cNvPicPr>
          <p:nvPr/>
        </p:nvPicPr>
        <p:blipFill>
          <a:blip r:embed="rId8">
            <a:biLevel thresh="25000"/>
          </a:blip>
          <a:stretch>
            <a:fillRect/>
          </a:stretch>
        </p:blipFill>
        <p:spPr>
          <a:xfrm>
            <a:off x="408060" y="3344467"/>
            <a:ext cx="722571" cy="722571"/>
          </a:xfrm>
          <a:prstGeom prst="rect">
            <a:avLst/>
          </a:prstGeom>
        </p:spPr>
      </p:pic>
      <p:pic>
        <p:nvPicPr>
          <p:cNvPr id="78" name="Picture 77" descr="A black and white image of a paper&#10;&#10;Description automatically generated">
            <a:extLst>
              <a:ext uri="{FF2B5EF4-FFF2-40B4-BE49-F238E27FC236}">
                <a16:creationId xmlns:a16="http://schemas.microsoft.com/office/drawing/2014/main" id="{0605E21C-AD6A-E1B2-AF58-0EF3FF06E63B}"/>
              </a:ext>
            </a:extLst>
          </p:cNvPr>
          <p:cNvPicPr>
            <a:picLocks noChangeAspect="1"/>
          </p:cNvPicPr>
          <p:nvPr/>
        </p:nvPicPr>
        <p:blipFill>
          <a:blip r:embed="rId9">
            <a:biLevel thresh="25000"/>
          </a:blip>
          <a:stretch>
            <a:fillRect/>
          </a:stretch>
        </p:blipFill>
        <p:spPr>
          <a:xfrm>
            <a:off x="442532" y="4127981"/>
            <a:ext cx="653626" cy="653626"/>
          </a:xfrm>
          <a:prstGeom prst="rect">
            <a:avLst/>
          </a:prstGeom>
        </p:spPr>
      </p:pic>
      <p:pic>
        <p:nvPicPr>
          <p:cNvPr id="80" name="Picture 79" descr="A black and grey logo&#10;&#10;Description automatically generated">
            <a:extLst>
              <a:ext uri="{FF2B5EF4-FFF2-40B4-BE49-F238E27FC236}">
                <a16:creationId xmlns:a16="http://schemas.microsoft.com/office/drawing/2014/main" id="{630CA151-6C3F-CAC1-BD93-0229A5D7D6FD}"/>
              </a:ext>
            </a:extLst>
          </p:cNvPr>
          <p:cNvPicPr>
            <a:picLocks noChangeAspect="1"/>
          </p:cNvPicPr>
          <p:nvPr/>
        </p:nvPicPr>
        <p:blipFill>
          <a:blip r:embed="rId10">
            <a:biLevel thresh="25000"/>
          </a:blip>
          <a:stretch>
            <a:fillRect/>
          </a:stretch>
        </p:blipFill>
        <p:spPr>
          <a:xfrm>
            <a:off x="396470" y="4867048"/>
            <a:ext cx="745751" cy="745751"/>
          </a:xfrm>
          <a:prstGeom prst="rect">
            <a:avLst/>
          </a:prstGeom>
        </p:spPr>
      </p:pic>
      <p:pic>
        <p:nvPicPr>
          <p:cNvPr id="82" name="Picture 81" descr="A black and white image of a shield with a exclamation mark&#10;&#10;Description automatically generated">
            <a:extLst>
              <a:ext uri="{FF2B5EF4-FFF2-40B4-BE49-F238E27FC236}">
                <a16:creationId xmlns:a16="http://schemas.microsoft.com/office/drawing/2014/main" id="{7E69A736-C998-AE42-75A5-40CBD5F44B55}"/>
              </a:ext>
            </a:extLst>
          </p:cNvPr>
          <p:cNvPicPr>
            <a:picLocks noChangeAspect="1"/>
          </p:cNvPicPr>
          <p:nvPr/>
        </p:nvPicPr>
        <p:blipFill>
          <a:blip r:embed="rId11">
            <a:biLevel thresh="25000"/>
          </a:blip>
          <a:stretch>
            <a:fillRect/>
          </a:stretch>
        </p:blipFill>
        <p:spPr>
          <a:xfrm>
            <a:off x="442532" y="5662250"/>
            <a:ext cx="653626" cy="653626"/>
          </a:xfrm>
          <a:prstGeom prst="rect">
            <a:avLst/>
          </a:prstGeom>
        </p:spPr>
      </p:pic>
      <p:sp>
        <p:nvSpPr>
          <p:cNvPr id="8" name="Rectangle 7">
            <a:extLst>
              <a:ext uri="{FF2B5EF4-FFF2-40B4-BE49-F238E27FC236}">
                <a16:creationId xmlns:a16="http://schemas.microsoft.com/office/drawing/2014/main" id="{64A2C9E2-6544-C47B-8C95-2043ACD27C88}"/>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640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Single Corner Rounded 46">
            <a:extLst>
              <a:ext uri="{FF2B5EF4-FFF2-40B4-BE49-F238E27FC236}">
                <a16:creationId xmlns:a16="http://schemas.microsoft.com/office/drawing/2014/main" id="{4391D82D-BA27-3BD4-242D-9CC4AB2E0966}"/>
              </a:ext>
            </a:extLst>
          </p:cNvPr>
          <p:cNvSpPr/>
          <p:nvPr/>
        </p:nvSpPr>
        <p:spPr>
          <a:xfrm flipH="1">
            <a:off x="7965647" y="0"/>
            <a:ext cx="4226346" cy="6858000"/>
          </a:xfrm>
          <a:prstGeom prst="round1Rect">
            <a:avLst>
              <a:gd name="adj" fmla="val 7367"/>
            </a:avLst>
          </a:prstGeom>
          <a:blipFill dpi="0" rotWithShape="0">
            <a:blip r:embed="rId2"/>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 name="Title 1">
            <a:extLst>
              <a:ext uri="{FF2B5EF4-FFF2-40B4-BE49-F238E27FC236}">
                <a16:creationId xmlns:a16="http://schemas.microsoft.com/office/drawing/2014/main" id="{6EAF02BE-81BC-9CE6-78E5-075F1BDA5F76}"/>
              </a:ext>
            </a:extLst>
          </p:cNvPr>
          <p:cNvSpPr>
            <a:spLocks noGrp="1"/>
          </p:cNvSpPr>
          <p:nvPr>
            <p:ph type="title"/>
          </p:nvPr>
        </p:nvSpPr>
        <p:spPr/>
        <p:txBody>
          <a:bodyPr/>
          <a:lstStyle/>
          <a:p>
            <a:r>
              <a:rPr lang="en-ZA" dirty="0"/>
              <a:t> Current Healthcare System</a:t>
            </a:r>
          </a:p>
        </p:txBody>
      </p:sp>
      <p:cxnSp>
        <p:nvCxnSpPr>
          <p:cNvPr id="8" name="Elbow Connector 35">
            <a:extLst>
              <a:ext uri="{FF2B5EF4-FFF2-40B4-BE49-F238E27FC236}">
                <a16:creationId xmlns:a16="http://schemas.microsoft.com/office/drawing/2014/main" id="{D5A6B7D2-3875-E3EF-D4E5-77F2C2288AFA}"/>
              </a:ext>
            </a:extLst>
          </p:cNvPr>
          <p:cNvCxnSpPr>
            <a:cxnSpLocks/>
          </p:cNvCxnSpPr>
          <p:nvPr/>
        </p:nvCxnSpPr>
        <p:spPr>
          <a:xfrm>
            <a:off x="5663539" y="1637659"/>
            <a:ext cx="2378919" cy="681752"/>
          </a:xfrm>
          <a:prstGeom prst="bentConnector2">
            <a:avLst/>
          </a:prstGeom>
          <a:solidFill>
            <a:schemeClr val="accent1"/>
          </a:solidFill>
          <a:ln>
            <a:noFill/>
            <a:tailEnd type="triangle"/>
          </a:ln>
        </p:spPr>
        <p:style>
          <a:lnRef idx="1">
            <a:schemeClr val="accent1"/>
          </a:lnRef>
          <a:fillRef idx="0">
            <a:schemeClr val="accent1"/>
          </a:fillRef>
          <a:effectRef idx="0">
            <a:schemeClr val="accent1"/>
          </a:effectRef>
          <a:fontRef idx="minor">
            <a:schemeClr val="tx1"/>
          </a:fontRef>
        </p:style>
      </p:cxnSp>
      <p:cxnSp>
        <p:nvCxnSpPr>
          <p:cNvPr id="9" name="Elbow Connector 38">
            <a:extLst>
              <a:ext uri="{FF2B5EF4-FFF2-40B4-BE49-F238E27FC236}">
                <a16:creationId xmlns:a16="http://schemas.microsoft.com/office/drawing/2014/main" id="{FC61FFF2-887C-E601-11B2-C90425003EEF}"/>
              </a:ext>
            </a:extLst>
          </p:cNvPr>
          <p:cNvCxnSpPr>
            <a:cxnSpLocks/>
          </p:cNvCxnSpPr>
          <p:nvPr/>
        </p:nvCxnSpPr>
        <p:spPr>
          <a:xfrm rot="16200000" flipH="1">
            <a:off x="5397219" y="1903977"/>
            <a:ext cx="1497734" cy="965096"/>
          </a:xfrm>
          <a:prstGeom prst="bentConnector2">
            <a:avLst/>
          </a:prstGeom>
          <a:solidFill>
            <a:schemeClr val="accent1"/>
          </a:solidFill>
          <a:ln>
            <a:no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1A82B84-F778-4263-9585-950E22B3AA71}"/>
              </a:ext>
            </a:extLst>
          </p:cNvPr>
          <p:cNvCxnSpPr>
            <a:cxnSpLocks/>
          </p:cNvCxnSpPr>
          <p:nvPr/>
        </p:nvCxnSpPr>
        <p:spPr>
          <a:xfrm>
            <a:off x="1730104" y="-734422"/>
            <a:ext cx="944457" cy="282419"/>
          </a:xfrm>
          <a:prstGeom prst="straightConnector1">
            <a:avLst/>
          </a:prstGeom>
          <a:solidFill>
            <a:schemeClr val="accent1"/>
          </a:solidFill>
          <a:ln>
            <a:noFill/>
            <a:tailEnd type="triangle"/>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48D89BEA-9484-6CEE-D424-C997C6FD7695}"/>
              </a:ext>
            </a:extLst>
          </p:cNvPr>
          <p:cNvGrpSpPr/>
          <p:nvPr/>
        </p:nvGrpSpPr>
        <p:grpSpPr>
          <a:xfrm>
            <a:off x="392248" y="2361787"/>
            <a:ext cx="9157430" cy="3985268"/>
            <a:chOff x="392248" y="2201435"/>
            <a:chExt cx="9157430" cy="4145620"/>
          </a:xfrm>
        </p:grpSpPr>
        <p:cxnSp>
          <p:nvCxnSpPr>
            <p:cNvPr id="15" name="Straight Arrow Connector 14">
              <a:extLst>
                <a:ext uri="{FF2B5EF4-FFF2-40B4-BE49-F238E27FC236}">
                  <a16:creationId xmlns:a16="http://schemas.microsoft.com/office/drawing/2014/main" id="{6BE8FB90-B47E-BFCD-1502-07E3A1C2CA54}"/>
                </a:ext>
              </a:extLst>
            </p:cNvPr>
            <p:cNvCxnSpPr/>
            <p:nvPr/>
          </p:nvCxnSpPr>
          <p:spPr>
            <a:xfrm>
              <a:off x="1718272" y="5014119"/>
              <a:ext cx="0" cy="321424"/>
            </a:xfrm>
            <a:prstGeom prst="straightConnector1">
              <a:avLst/>
            </a:prstGeom>
            <a:solidFill>
              <a:schemeClr val="accent1"/>
            </a:solidFill>
            <a:ln>
              <a:no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1FCDA94-3766-C969-8FEC-126E0B39235A}"/>
                </a:ext>
              </a:extLst>
            </p:cNvPr>
            <p:cNvCxnSpPr>
              <a:cxnSpLocks/>
            </p:cNvCxnSpPr>
            <p:nvPr/>
          </p:nvCxnSpPr>
          <p:spPr>
            <a:xfrm>
              <a:off x="8042458" y="3992520"/>
              <a:ext cx="548076" cy="1365291"/>
            </a:xfrm>
            <a:prstGeom prst="straightConnector1">
              <a:avLst/>
            </a:prstGeom>
            <a:solidFill>
              <a:schemeClr val="accent1"/>
            </a:solidFill>
            <a:ln>
              <a:no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646BFB2-FA71-63EE-AD09-82535CC760D9}"/>
                </a:ext>
              </a:extLst>
            </p:cNvPr>
            <p:cNvCxnSpPr/>
            <p:nvPr/>
          </p:nvCxnSpPr>
          <p:spPr>
            <a:xfrm>
              <a:off x="669504" y="4142068"/>
              <a:ext cx="8877742" cy="0"/>
            </a:xfrm>
            <a:prstGeom prst="lin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17EB9E8-92CB-57A8-B882-92E7DA061ADF}"/>
                </a:ext>
              </a:extLst>
            </p:cNvPr>
            <p:cNvCxnSpPr/>
            <p:nvPr/>
          </p:nvCxnSpPr>
          <p:spPr>
            <a:xfrm>
              <a:off x="671936" y="5158730"/>
              <a:ext cx="8877742" cy="0"/>
            </a:xfrm>
            <a:prstGeom prst="line">
              <a:avLst/>
            </a:prstGeom>
            <a:solidFill>
              <a:schemeClr val="accent1"/>
            </a:solidFill>
            <a:ln>
              <a:noFill/>
            </a:ln>
          </p:spPr>
          <p:style>
            <a:lnRef idx="1">
              <a:schemeClr val="accent1"/>
            </a:lnRef>
            <a:fillRef idx="0">
              <a:schemeClr val="accent1"/>
            </a:fillRef>
            <a:effectRef idx="0">
              <a:schemeClr val="accent1"/>
            </a:effectRef>
            <a:fontRef idx="minor">
              <a:schemeClr val="tx1"/>
            </a:fontRef>
          </p:style>
        </p:cxnSp>
        <p:sp>
          <p:nvSpPr>
            <p:cNvPr id="29" name="Rounded Rectangle 11">
              <a:extLst>
                <a:ext uri="{FF2B5EF4-FFF2-40B4-BE49-F238E27FC236}">
                  <a16:creationId xmlns:a16="http://schemas.microsoft.com/office/drawing/2014/main" id="{07DFAB1A-8606-2839-7BBF-542C93790E2D}"/>
                </a:ext>
              </a:extLst>
            </p:cNvPr>
            <p:cNvSpPr/>
            <p:nvPr/>
          </p:nvSpPr>
          <p:spPr>
            <a:xfrm rot="16200000" flipH="1">
              <a:off x="160441" y="3841375"/>
              <a:ext cx="1332104" cy="868487"/>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Benefits</a:t>
              </a:r>
            </a:p>
          </p:txBody>
        </p:sp>
        <p:sp>
          <p:nvSpPr>
            <p:cNvPr id="30" name="Rounded Rectangle 11">
              <a:extLst>
                <a:ext uri="{FF2B5EF4-FFF2-40B4-BE49-F238E27FC236}">
                  <a16:creationId xmlns:a16="http://schemas.microsoft.com/office/drawing/2014/main" id="{4C3724DD-2CFB-FEE7-EF30-2D6FDA82B398}"/>
                </a:ext>
              </a:extLst>
            </p:cNvPr>
            <p:cNvSpPr/>
            <p:nvPr/>
          </p:nvSpPr>
          <p:spPr>
            <a:xfrm rot="16200000" flipH="1">
              <a:off x="160440" y="5244974"/>
              <a:ext cx="1332104" cy="868487"/>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Provision</a:t>
              </a:r>
            </a:p>
          </p:txBody>
        </p:sp>
        <p:sp>
          <p:nvSpPr>
            <p:cNvPr id="28" name="Rounded Rectangle 11">
              <a:extLst>
                <a:ext uri="{FF2B5EF4-FFF2-40B4-BE49-F238E27FC236}">
                  <a16:creationId xmlns:a16="http://schemas.microsoft.com/office/drawing/2014/main" id="{5F24D19B-B85C-8893-F6F9-D8C5D96E791F}"/>
                </a:ext>
              </a:extLst>
            </p:cNvPr>
            <p:cNvSpPr/>
            <p:nvPr/>
          </p:nvSpPr>
          <p:spPr>
            <a:xfrm rot="16200000" flipH="1">
              <a:off x="160441" y="2433243"/>
              <a:ext cx="1332104" cy="868487"/>
            </a:xfrm>
            <a:prstGeom prst="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US" sz="1400" b="1" kern="0" dirty="0">
                  <a:solidFill>
                    <a:schemeClr val="bg1"/>
                  </a:solidFill>
                  <a:latin typeface="+mj-lt"/>
                </a:rPr>
                <a:t>Financing/ Pooling</a:t>
              </a:r>
            </a:p>
          </p:txBody>
        </p:sp>
        <p:grpSp>
          <p:nvGrpSpPr>
            <p:cNvPr id="35" name="Group 34">
              <a:extLst>
                <a:ext uri="{FF2B5EF4-FFF2-40B4-BE49-F238E27FC236}">
                  <a16:creationId xmlns:a16="http://schemas.microsoft.com/office/drawing/2014/main" id="{36A9719B-8E51-048E-EC9E-5F0F2EFFCA69}"/>
                </a:ext>
              </a:extLst>
            </p:cNvPr>
            <p:cNvGrpSpPr/>
            <p:nvPr/>
          </p:nvGrpSpPr>
          <p:grpSpPr>
            <a:xfrm>
              <a:off x="1376275" y="2201435"/>
              <a:ext cx="8003700" cy="1333890"/>
              <a:chOff x="1376274" y="2128988"/>
              <a:chExt cx="8505529" cy="1357200"/>
            </a:xfrm>
          </p:grpSpPr>
          <p:sp>
            <p:nvSpPr>
              <p:cNvPr id="27" name="Rounded Rectangle 11">
                <a:extLst>
                  <a:ext uri="{FF2B5EF4-FFF2-40B4-BE49-F238E27FC236}">
                    <a16:creationId xmlns:a16="http://schemas.microsoft.com/office/drawing/2014/main" id="{F05815FC-757A-3FAC-177D-5334BCE03EC7}"/>
                  </a:ext>
                </a:extLst>
              </p:cNvPr>
              <p:cNvSpPr/>
              <p:nvPr/>
            </p:nvSpPr>
            <p:spPr>
              <a:xfrm>
                <a:off x="1376274" y="2128988"/>
                <a:ext cx="3009600" cy="1357200"/>
              </a:xfrm>
              <a:prstGeom prst="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US" sz="1600" b="1" kern="0" dirty="0">
                    <a:solidFill>
                      <a:schemeClr val="accent1"/>
                    </a:solidFill>
                    <a:latin typeface="+mj-lt"/>
                  </a:rPr>
                  <a:t>Medical Schemes</a:t>
                </a:r>
              </a:p>
              <a:p>
                <a:pPr algn="ctr" defTabSz="457200"/>
                <a:r>
                  <a:rPr lang="en-ZA" sz="1100" kern="0" dirty="0">
                    <a:solidFill>
                      <a:srgbClr val="333333"/>
                    </a:solidFill>
                    <a:latin typeface="+mj-lt"/>
                  </a:rPr>
                  <a:t>Voluntary Contributions</a:t>
                </a:r>
              </a:p>
              <a:p>
                <a:pPr algn="ctr" defTabSz="457200"/>
                <a:r>
                  <a:rPr lang="en-ZA" sz="1100" kern="0" dirty="0">
                    <a:solidFill>
                      <a:srgbClr val="333333"/>
                    </a:solidFill>
                    <a:latin typeface="+mj-lt"/>
                  </a:rPr>
                  <a:t>No Pooling across 76 schemes</a:t>
                </a:r>
              </a:p>
            </p:txBody>
          </p:sp>
          <p:sp>
            <p:nvSpPr>
              <p:cNvPr id="32" name="Rounded Rectangle 11">
                <a:extLst>
                  <a:ext uri="{FF2B5EF4-FFF2-40B4-BE49-F238E27FC236}">
                    <a16:creationId xmlns:a16="http://schemas.microsoft.com/office/drawing/2014/main" id="{1B3F4009-DE05-6685-7FDA-026542A3DB65}"/>
                  </a:ext>
                </a:extLst>
              </p:cNvPr>
              <p:cNvSpPr/>
              <p:nvPr/>
            </p:nvSpPr>
            <p:spPr>
              <a:xfrm>
                <a:off x="6871713" y="2128988"/>
                <a:ext cx="3010090" cy="1357200"/>
              </a:xfrm>
              <a:prstGeom prst="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US" sz="1600" b="1" kern="0" dirty="0">
                    <a:solidFill>
                      <a:schemeClr val="accent1"/>
                    </a:solidFill>
                    <a:latin typeface="+mj-lt"/>
                  </a:rPr>
                  <a:t>National Treasury</a:t>
                </a:r>
              </a:p>
              <a:p>
                <a:pPr algn="ctr" defTabSz="457200"/>
                <a:r>
                  <a:rPr lang="en-ZA" sz="1100" kern="0" dirty="0">
                    <a:solidFill>
                      <a:srgbClr val="333333"/>
                    </a:solidFill>
                    <a:latin typeface="+mj-lt"/>
                  </a:rPr>
                  <a:t>Tax based funding</a:t>
                </a:r>
              </a:p>
              <a:p>
                <a:pPr algn="ctr" defTabSz="457200"/>
                <a:r>
                  <a:rPr lang="en-ZA" sz="1100" kern="0" dirty="0">
                    <a:solidFill>
                      <a:srgbClr val="333333"/>
                    </a:solidFill>
                    <a:latin typeface="+mj-lt"/>
                  </a:rPr>
                  <a:t>National pooling -&gt; provincial allocations</a:t>
                </a:r>
              </a:p>
            </p:txBody>
          </p:sp>
          <p:sp>
            <p:nvSpPr>
              <p:cNvPr id="33" name="Rounded Rectangle 11">
                <a:extLst>
                  <a:ext uri="{FF2B5EF4-FFF2-40B4-BE49-F238E27FC236}">
                    <a16:creationId xmlns:a16="http://schemas.microsoft.com/office/drawing/2014/main" id="{43C39E71-9841-8E78-AC70-8000C5BB82C7}"/>
                  </a:ext>
                </a:extLst>
              </p:cNvPr>
              <p:cNvSpPr/>
              <p:nvPr/>
            </p:nvSpPr>
            <p:spPr>
              <a:xfrm>
                <a:off x="4501412" y="2128988"/>
                <a:ext cx="2254764" cy="1357200"/>
              </a:xfrm>
              <a:prstGeom prst="rect">
                <a:avLst/>
              </a:prstGeom>
              <a:solidFill>
                <a:schemeClr val="accent1"/>
              </a:soli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ZA" sz="1200" kern="0" dirty="0">
                    <a:solidFill>
                      <a:schemeClr val="bg2"/>
                    </a:solidFill>
                    <a:latin typeface="+mj-lt"/>
                  </a:rPr>
                  <a:t>Out of pocket payments</a:t>
                </a:r>
              </a:p>
              <a:p>
                <a:pPr algn="ctr" defTabSz="457200"/>
                <a:r>
                  <a:rPr lang="en-ZA" sz="1200" kern="0" dirty="0">
                    <a:solidFill>
                      <a:schemeClr val="bg2"/>
                    </a:solidFill>
                    <a:latin typeface="+mj-lt"/>
                  </a:rPr>
                  <a:t>(40% of SA households)</a:t>
                </a:r>
              </a:p>
            </p:txBody>
          </p:sp>
        </p:grpSp>
        <p:grpSp>
          <p:nvGrpSpPr>
            <p:cNvPr id="36" name="Group 35">
              <a:extLst>
                <a:ext uri="{FF2B5EF4-FFF2-40B4-BE49-F238E27FC236}">
                  <a16:creationId xmlns:a16="http://schemas.microsoft.com/office/drawing/2014/main" id="{FDB65B4D-D946-10CF-863E-B82B07643FF0}"/>
                </a:ext>
              </a:extLst>
            </p:cNvPr>
            <p:cNvGrpSpPr/>
            <p:nvPr/>
          </p:nvGrpSpPr>
          <p:grpSpPr>
            <a:xfrm>
              <a:off x="1373447" y="3609566"/>
              <a:ext cx="8003700" cy="1333890"/>
              <a:chOff x="1376274" y="2128988"/>
              <a:chExt cx="8505529" cy="1357200"/>
            </a:xfrm>
          </p:grpSpPr>
          <p:sp>
            <p:nvSpPr>
              <p:cNvPr id="37" name="Rounded Rectangle 11">
                <a:extLst>
                  <a:ext uri="{FF2B5EF4-FFF2-40B4-BE49-F238E27FC236}">
                    <a16:creationId xmlns:a16="http://schemas.microsoft.com/office/drawing/2014/main" id="{E54A1F86-A5CE-5A5D-5A81-D38F772F8374}"/>
                  </a:ext>
                </a:extLst>
              </p:cNvPr>
              <p:cNvSpPr/>
              <p:nvPr/>
            </p:nvSpPr>
            <p:spPr>
              <a:xfrm>
                <a:off x="1376274" y="2128988"/>
                <a:ext cx="3009600" cy="1357200"/>
              </a:xfrm>
              <a:prstGeom prst="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US" sz="1600" b="1" kern="0" dirty="0">
                    <a:solidFill>
                      <a:schemeClr val="accent1"/>
                    </a:solidFill>
                    <a:latin typeface="+mj-lt"/>
                  </a:rPr>
                  <a:t>Defined benefit package</a:t>
                </a:r>
              </a:p>
              <a:p>
                <a:pPr algn="ctr" defTabSz="457200"/>
                <a:r>
                  <a:rPr lang="en-ZA" sz="1100" kern="0" dirty="0">
                    <a:solidFill>
                      <a:srgbClr val="333333"/>
                    </a:solidFill>
                    <a:latin typeface="+mj-lt"/>
                  </a:rPr>
                  <a:t>Defined by PMB entitlements</a:t>
                </a:r>
                <a:br>
                  <a:rPr lang="en-ZA" sz="1100" kern="0" dirty="0">
                    <a:solidFill>
                      <a:srgbClr val="333333"/>
                    </a:solidFill>
                    <a:latin typeface="+mj-lt"/>
                  </a:rPr>
                </a:br>
                <a:r>
                  <a:rPr lang="en-ZA" sz="1100" kern="0" dirty="0">
                    <a:solidFill>
                      <a:srgbClr val="333333"/>
                    </a:solidFill>
                    <a:latin typeface="+mj-lt"/>
                  </a:rPr>
                  <a:t>and scheme rules</a:t>
                </a:r>
              </a:p>
              <a:p>
                <a:pPr algn="ctr" defTabSz="457200"/>
                <a:r>
                  <a:rPr lang="en-ZA" sz="1100" kern="0" dirty="0">
                    <a:solidFill>
                      <a:srgbClr val="333333"/>
                    </a:solidFill>
                    <a:latin typeface="+mj-lt"/>
                  </a:rPr>
                  <a:t>(Duplicative)</a:t>
                </a:r>
              </a:p>
            </p:txBody>
          </p:sp>
          <p:sp>
            <p:nvSpPr>
              <p:cNvPr id="38" name="Rounded Rectangle 11">
                <a:extLst>
                  <a:ext uri="{FF2B5EF4-FFF2-40B4-BE49-F238E27FC236}">
                    <a16:creationId xmlns:a16="http://schemas.microsoft.com/office/drawing/2014/main" id="{603EB972-E8C8-3588-8A74-6DF6ED51373C}"/>
                  </a:ext>
                </a:extLst>
              </p:cNvPr>
              <p:cNvSpPr/>
              <p:nvPr/>
            </p:nvSpPr>
            <p:spPr>
              <a:xfrm>
                <a:off x="6871713" y="2128988"/>
                <a:ext cx="3010090" cy="1357200"/>
              </a:xfrm>
              <a:prstGeom prst="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US" sz="1600" b="1" kern="0" dirty="0">
                    <a:solidFill>
                      <a:schemeClr val="accent1"/>
                    </a:solidFill>
                    <a:latin typeface="+mj-lt"/>
                  </a:rPr>
                  <a:t>No explicit</a:t>
                </a:r>
                <a:br>
                  <a:rPr lang="en-US" sz="1600" b="1" kern="0" dirty="0">
                    <a:solidFill>
                      <a:schemeClr val="accent1"/>
                    </a:solidFill>
                    <a:latin typeface="+mj-lt"/>
                  </a:rPr>
                </a:br>
                <a:r>
                  <a:rPr lang="en-US" sz="1600" b="1" kern="0" dirty="0">
                    <a:solidFill>
                      <a:schemeClr val="accent1"/>
                    </a:solidFill>
                    <a:latin typeface="+mj-lt"/>
                  </a:rPr>
                  <a:t>benefit package</a:t>
                </a:r>
              </a:p>
              <a:p>
                <a:pPr algn="ctr" defTabSz="457200"/>
                <a:r>
                  <a:rPr lang="en-ZA" sz="1100" kern="0" dirty="0">
                    <a:solidFill>
                      <a:srgbClr val="333333"/>
                    </a:solidFill>
                    <a:latin typeface="+mj-lt"/>
                  </a:rPr>
                  <a:t>Care rationed according</a:t>
                </a:r>
                <a:br>
                  <a:rPr lang="en-ZA" sz="1100" kern="0" dirty="0">
                    <a:solidFill>
                      <a:srgbClr val="333333"/>
                    </a:solidFill>
                    <a:latin typeface="+mj-lt"/>
                  </a:rPr>
                </a:br>
                <a:r>
                  <a:rPr lang="en-ZA" sz="1100" kern="0" dirty="0">
                    <a:solidFill>
                      <a:srgbClr val="333333"/>
                    </a:solidFill>
                    <a:latin typeface="+mj-lt"/>
                  </a:rPr>
                  <a:t>to resources available</a:t>
                </a:r>
              </a:p>
            </p:txBody>
          </p:sp>
          <p:sp>
            <p:nvSpPr>
              <p:cNvPr id="39" name="Rounded Rectangle 11">
                <a:extLst>
                  <a:ext uri="{FF2B5EF4-FFF2-40B4-BE49-F238E27FC236}">
                    <a16:creationId xmlns:a16="http://schemas.microsoft.com/office/drawing/2014/main" id="{6062C942-B8AE-559C-876C-5646906ACBE5}"/>
                  </a:ext>
                </a:extLst>
              </p:cNvPr>
              <p:cNvSpPr/>
              <p:nvPr/>
            </p:nvSpPr>
            <p:spPr>
              <a:xfrm>
                <a:off x="4501412" y="2128988"/>
                <a:ext cx="2254764" cy="1357200"/>
              </a:xfrm>
              <a:prstGeom prst="rect">
                <a:avLst/>
              </a:prstGeom>
              <a:solidFill>
                <a:schemeClr val="accent1"/>
              </a:soli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ZA" sz="1200" kern="0" dirty="0">
                    <a:solidFill>
                      <a:schemeClr val="bg2"/>
                    </a:solidFill>
                    <a:latin typeface="+mj-lt"/>
                  </a:rPr>
                  <a:t>Purchased services</a:t>
                </a:r>
              </a:p>
            </p:txBody>
          </p:sp>
        </p:grpSp>
        <p:grpSp>
          <p:nvGrpSpPr>
            <p:cNvPr id="40" name="Group 39">
              <a:extLst>
                <a:ext uri="{FF2B5EF4-FFF2-40B4-BE49-F238E27FC236}">
                  <a16:creationId xmlns:a16="http://schemas.microsoft.com/office/drawing/2014/main" id="{FA9EB045-146C-1656-B3C6-E2B78BA4C8FE}"/>
                </a:ext>
              </a:extLst>
            </p:cNvPr>
            <p:cNvGrpSpPr/>
            <p:nvPr/>
          </p:nvGrpSpPr>
          <p:grpSpPr>
            <a:xfrm>
              <a:off x="1373217" y="5013165"/>
              <a:ext cx="8003700" cy="1333890"/>
              <a:chOff x="1376274" y="2128988"/>
              <a:chExt cx="8505529" cy="1357200"/>
            </a:xfrm>
          </p:grpSpPr>
          <p:sp>
            <p:nvSpPr>
              <p:cNvPr id="41" name="Rounded Rectangle 11">
                <a:extLst>
                  <a:ext uri="{FF2B5EF4-FFF2-40B4-BE49-F238E27FC236}">
                    <a16:creationId xmlns:a16="http://schemas.microsoft.com/office/drawing/2014/main" id="{D949621E-F703-28F9-CF88-1C7DD0F13723}"/>
                  </a:ext>
                </a:extLst>
              </p:cNvPr>
              <p:cNvSpPr/>
              <p:nvPr/>
            </p:nvSpPr>
            <p:spPr>
              <a:xfrm>
                <a:off x="1376274" y="2128988"/>
                <a:ext cx="4789463" cy="1357200"/>
              </a:xfrm>
              <a:prstGeom prst="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US" sz="1600" b="1" kern="0" dirty="0">
                    <a:solidFill>
                      <a:schemeClr val="accent1"/>
                    </a:solidFill>
                    <a:latin typeface="+mj-lt"/>
                  </a:rPr>
                  <a:t>Private healthcare providers</a:t>
                </a:r>
              </a:p>
              <a:p>
                <a:pPr algn="ctr" defTabSz="457200"/>
                <a:r>
                  <a:rPr lang="en-ZA" sz="1100" kern="0" dirty="0">
                    <a:solidFill>
                      <a:srgbClr val="333333"/>
                    </a:solidFill>
                    <a:latin typeface="+mj-lt"/>
                  </a:rPr>
                  <a:t>Largely Fee-for-service reimbursement</a:t>
                </a:r>
              </a:p>
            </p:txBody>
          </p:sp>
          <p:sp>
            <p:nvSpPr>
              <p:cNvPr id="42" name="Rounded Rectangle 11">
                <a:extLst>
                  <a:ext uri="{FF2B5EF4-FFF2-40B4-BE49-F238E27FC236}">
                    <a16:creationId xmlns:a16="http://schemas.microsoft.com/office/drawing/2014/main" id="{86A018E4-7458-D330-FB8C-124A5845C155}"/>
                  </a:ext>
                </a:extLst>
              </p:cNvPr>
              <p:cNvSpPr/>
              <p:nvPr/>
            </p:nvSpPr>
            <p:spPr>
              <a:xfrm>
                <a:off x="6871713" y="2128988"/>
                <a:ext cx="3010090" cy="1357200"/>
              </a:xfrm>
              <a:prstGeom prst="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r>
                  <a:rPr lang="en-US" sz="1600" b="1" kern="0" dirty="0">
                    <a:solidFill>
                      <a:schemeClr val="accent1"/>
                    </a:solidFill>
                    <a:latin typeface="+mj-lt"/>
                  </a:rPr>
                  <a:t>Public providers</a:t>
                </a:r>
              </a:p>
              <a:p>
                <a:pPr algn="ctr" defTabSz="457200"/>
                <a:r>
                  <a:rPr lang="en-ZA" sz="1100" kern="0" dirty="0">
                    <a:solidFill>
                      <a:srgbClr val="333333"/>
                    </a:solidFill>
                    <a:latin typeface="+mj-lt"/>
                  </a:rPr>
                  <a:t>Budget allocations</a:t>
                </a:r>
              </a:p>
            </p:txBody>
          </p:sp>
        </p:grpSp>
      </p:grpSp>
      <p:pic>
        <p:nvPicPr>
          <p:cNvPr id="48" name="Graphic 47">
            <a:extLst>
              <a:ext uri="{FF2B5EF4-FFF2-40B4-BE49-F238E27FC236}">
                <a16:creationId xmlns:a16="http://schemas.microsoft.com/office/drawing/2014/main" id="{A6005319-408F-BC6E-A381-3F778007ADB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4004" y="388938"/>
            <a:ext cx="382234" cy="382234"/>
          </a:xfrm>
          <a:prstGeom prst="rect">
            <a:avLst/>
          </a:prstGeom>
        </p:spPr>
      </p:pic>
      <p:sp>
        <p:nvSpPr>
          <p:cNvPr id="49" name="Rectangle 48">
            <a:extLst>
              <a:ext uri="{FF2B5EF4-FFF2-40B4-BE49-F238E27FC236}">
                <a16:creationId xmlns:a16="http://schemas.microsoft.com/office/drawing/2014/main" id="{FDCE65EB-0729-607D-0B8D-112498E80DDB}"/>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 name="Picture 50" descr="A flag painted on a wood surface&#10;&#10;Description automatically generated">
            <a:extLst>
              <a:ext uri="{FF2B5EF4-FFF2-40B4-BE49-F238E27FC236}">
                <a16:creationId xmlns:a16="http://schemas.microsoft.com/office/drawing/2014/main" id="{F9034BC3-24EB-22D7-383E-7BB3D862861D}"/>
              </a:ext>
            </a:extLst>
          </p:cNvPr>
          <p:cNvPicPr>
            <a:picLocks noChangeAspect="1"/>
          </p:cNvPicPr>
          <p:nvPr/>
        </p:nvPicPr>
        <p:blipFill>
          <a:blip r:embed="rId5"/>
          <a:stretch>
            <a:fillRect/>
          </a:stretch>
        </p:blipFill>
        <p:spPr>
          <a:xfrm>
            <a:off x="5920474" y="613911"/>
            <a:ext cx="1942900" cy="1626052"/>
          </a:xfrm>
          <a:prstGeom prst="rect">
            <a:avLst/>
          </a:prstGeom>
        </p:spPr>
      </p:pic>
      <p:sp>
        <p:nvSpPr>
          <p:cNvPr id="4" name="Rectangle 3">
            <a:extLst>
              <a:ext uri="{FF2B5EF4-FFF2-40B4-BE49-F238E27FC236}">
                <a16:creationId xmlns:a16="http://schemas.microsoft.com/office/drawing/2014/main" id="{78229997-6F0F-F477-A897-C7ADC4D8DCC7}"/>
              </a:ext>
            </a:extLst>
          </p:cNvPr>
          <p:cNvSpPr/>
          <p:nvPr/>
        </p:nvSpPr>
        <p:spPr>
          <a:xfrm>
            <a:off x="4664326" y="1000955"/>
            <a:ext cx="1603649" cy="307777"/>
          </a:xfrm>
          <a:prstGeom prst="rect">
            <a:avLst/>
          </a:prstGeom>
          <a:noFill/>
          <a:ln>
            <a:noFill/>
          </a:ln>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ZA" sz="1400" b="0" i="0" u="none" strike="noStrike" kern="1200" cap="none" spc="0" normalizeH="0" baseline="0" noProof="0" dirty="0">
                <a:ln>
                  <a:noFill/>
                </a:ln>
                <a:effectLst/>
                <a:uLnTx/>
                <a:uFillTx/>
                <a:ea typeface="+mn-ea"/>
                <a:cs typeface="+mn-cs"/>
              </a:rPr>
              <a:t>South Africans</a:t>
            </a:r>
            <a:endParaRPr kumimoji="0" lang="en-US" sz="1400" b="0" i="0" u="none" strike="noStrike" kern="1200" cap="none" spc="0" normalizeH="0" baseline="0" noProof="0" dirty="0">
              <a:ln>
                <a:noFill/>
              </a:ln>
              <a:effectLst/>
              <a:uLnTx/>
              <a:uFillTx/>
              <a:ea typeface="+mn-ea"/>
              <a:cs typeface="+mn-cs"/>
            </a:endParaRPr>
          </a:p>
        </p:txBody>
      </p:sp>
      <p:pic>
        <p:nvPicPr>
          <p:cNvPr id="25" name="Graphic 24" descr="Family with two children with solid fill">
            <a:extLst>
              <a:ext uri="{FF2B5EF4-FFF2-40B4-BE49-F238E27FC236}">
                <a16:creationId xmlns:a16="http://schemas.microsoft.com/office/drawing/2014/main" id="{AF8D7BD7-5FFF-A3D0-8B77-343E6C4CA2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53267" y="1115748"/>
            <a:ext cx="1129410" cy="1172829"/>
          </a:xfrm>
          <a:prstGeom prst="rect">
            <a:avLst/>
          </a:prstGeom>
        </p:spPr>
      </p:pic>
    </p:spTree>
    <p:extLst>
      <p:ext uri="{BB962C8B-B14F-4D97-AF65-F5344CB8AC3E}">
        <p14:creationId xmlns:p14="http://schemas.microsoft.com/office/powerpoint/2010/main" val="792030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18C2F2AF-5B75-E6C0-DFE9-85EA9FABDAB8}"/>
              </a:ext>
            </a:extLst>
          </p:cNvPr>
          <p:cNvGrpSpPr/>
          <p:nvPr/>
        </p:nvGrpSpPr>
        <p:grpSpPr>
          <a:xfrm>
            <a:off x="392809" y="1756126"/>
            <a:ext cx="11413429" cy="64451"/>
            <a:chOff x="392809" y="1756126"/>
            <a:chExt cx="11413429" cy="64451"/>
          </a:xfrm>
          <a:gradFill>
            <a:gsLst>
              <a:gs pos="0">
                <a:schemeClr val="accent1"/>
              </a:gs>
              <a:gs pos="100000">
                <a:schemeClr val="accent2"/>
              </a:gs>
            </a:gsLst>
            <a:lin ang="0" scaled="1"/>
          </a:gradFill>
        </p:grpSpPr>
        <p:sp>
          <p:nvSpPr>
            <p:cNvPr id="4" name="Rectangle 3">
              <a:extLst>
                <a:ext uri="{FF2B5EF4-FFF2-40B4-BE49-F238E27FC236}">
                  <a16:creationId xmlns:a16="http://schemas.microsoft.com/office/drawing/2014/main" id="{0F71F886-7015-3BE2-73B1-9BF1DA3BBDEF}"/>
                </a:ext>
              </a:extLst>
            </p:cNvPr>
            <p:cNvSpPr/>
            <p:nvPr/>
          </p:nvSpPr>
          <p:spPr>
            <a:xfrm>
              <a:off x="392809" y="1756126"/>
              <a:ext cx="5604258"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Rectangle 4">
              <a:extLst>
                <a:ext uri="{FF2B5EF4-FFF2-40B4-BE49-F238E27FC236}">
                  <a16:creationId xmlns:a16="http://schemas.microsoft.com/office/drawing/2014/main" id="{959C466C-807B-6895-0096-A7896BDE7660}"/>
                </a:ext>
              </a:extLst>
            </p:cNvPr>
            <p:cNvSpPr/>
            <p:nvPr/>
          </p:nvSpPr>
          <p:spPr>
            <a:xfrm>
              <a:off x="6201980" y="1756126"/>
              <a:ext cx="5604258" cy="6445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6" name="Rounded Rectangle 11">
            <a:extLst>
              <a:ext uri="{FF2B5EF4-FFF2-40B4-BE49-F238E27FC236}">
                <a16:creationId xmlns:a16="http://schemas.microsoft.com/office/drawing/2014/main" id="{DAEBFD04-13EC-BDC9-AF35-3F33C45F2564}"/>
              </a:ext>
            </a:extLst>
          </p:cNvPr>
          <p:cNvSpPr/>
          <p:nvPr/>
        </p:nvSpPr>
        <p:spPr>
          <a:xfrm rot="10800000" flipH="1">
            <a:off x="388939" y="1908614"/>
            <a:ext cx="5604258" cy="4448347"/>
          </a:xfrm>
          <a:prstGeom prst="round2SameRect">
            <a:avLst>
              <a:gd name="adj1" fmla="val 5857"/>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US" sz="1600" b="1" kern="0">
              <a:solidFill>
                <a:srgbClr val="333333"/>
              </a:solidFill>
              <a:latin typeface="+mj-lt"/>
            </a:endParaRPr>
          </a:p>
        </p:txBody>
      </p:sp>
      <p:sp>
        <p:nvSpPr>
          <p:cNvPr id="13" name="TextBox 12">
            <a:extLst>
              <a:ext uri="{FF2B5EF4-FFF2-40B4-BE49-F238E27FC236}">
                <a16:creationId xmlns:a16="http://schemas.microsoft.com/office/drawing/2014/main" id="{3A1072AE-377B-754E-5B0C-99AEDC02D12C}"/>
              </a:ext>
            </a:extLst>
          </p:cNvPr>
          <p:cNvSpPr txBox="1"/>
          <p:nvPr/>
        </p:nvSpPr>
        <p:spPr>
          <a:xfrm>
            <a:off x="388938" y="1236699"/>
            <a:ext cx="5604258" cy="519427"/>
          </a:xfrm>
          <a:prstGeom prst="round2Same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ZA" sz="1600" i="0" u="none" strike="noStrike" kern="0" cap="none" normalizeH="0" noProof="0" dirty="0">
                <a:ln>
                  <a:noFill/>
                </a:ln>
                <a:effectLst/>
                <a:uLnTx/>
                <a:uFillTx/>
                <a:latin typeface="+mj-lt"/>
              </a:rPr>
              <a:t>MEDICAL SCHEMES ARE NOT FOR PROFIT “MUTUALS” GOVERNED BY THE COUNCIL FOR MEDICAL SCHEMES </a:t>
            </a:r>
          </a:p>
        </p:txBody>
      </p:sp>
      <p:sp>
        <p:nvSpPr>
          <p:cNvPr id="14" name="Rounded Rectangle 11">
            <a:extLst>
              <a:ext uri="{FF2B5EF4-FFF2-40B4-BE49-F238E27FC236}">
                <a16:creationId xmlns:a16="http://schemas.microsoft.com/office/drawing/2014/main" id="{A6E1B6DB-7C34-048B-5945-F89B77461CC9}"/>
              </a:ext>
            </a:extLst>
          </p:cNvPr>
          <p:cNvSpPr/>
          <p:nvPr/>
        </p:nvSpPr>
        <p:spPr>
          <a:xfrm rot="10800000" flipH="1">
            <a:off x="6201978" y="1908614"/>
            <a:ext cx="5604258" cy="4448347"/>
          </a:xfrm>
          <a:prstGeom prst="round2SameRect">
            <a:avLst>
              <a:gd name="adj1" fmla="val 8173"/>
              <a:gd name="adj2" fmla="val 0"/>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0" tIns="36000" rIns="0" bIns="36000" rtlCol="0" anchor="ctr" anchorCtr="0">
            <a:noAutofit/>
          </a:bodyPr>
          <a:lstStyle/>
          <a:p>
            <a:pPr algn="ctr" defTabSz="457200"/>
            <a:endParaRPr lang="en-US" sz="1600" b="1" kern="0">
              <a:latin typeface="+mj-lt"/>
            </a:endParaRPr>
          </a:p>
        </p:txBody>
      </p:sp>
      <p:sp>
        <p:nvSpPr>
          <p:cNvPr id="15" name="TextBox 14">
            <a:extLst>
              <a:ext uri="{FF2B5EF4-FFF2-40B4-BE49-F238E27FC236}">
                <a16:creationId xmlns:a16="http://schemas.microsoft.com/office/drawing/2014/main" id="{B24F6325-34AF-F72D-5E76-E80A853C9E16}"/>
              </a:ext>
            </a:extLst>
          </p:cNvPr>
          <p:cNvSpPr txBox="1"/>
          <p:nvPr/>
        </p:nvSpPr>
        <p:spPr>
          <a:xfrm>
            <a:off x="6201978" y="1236699"/>
            <a:ext cx="5604258" cy="519427"/>
          </a:xfrm>
          <a:prstGeom prst="round2Same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75000"/>
                <a:alpha val="40000"/>
              </a:schemeClr>
            </a:outerShdw>
          </a:effectLst>
        </p:spPr>
        <p:txBody>
          <a:bodyPr wrap="square" lIns="36000" tIns="36000" rIns="36000" bIns="36000" rtlCol="0" anchor="ctr" anchorCtr="0">
            <a:noAutofit/>
          </a:bodyPr>
          <a:lstStyle/>
          <a:p>
            <a:pPr algn="ctr" defTabSz="457200">
              <a:defRPr/>
            </a:pPr>
            <a:r>
              <a:rPr lang="en-US" sz="1600" kern="0" spc="100" dirty="0">
                <a:latin typeface="+mj-lt"/>
              </a:rPr>
              <a:t>SIGNIFICANT ADVERSE SELECTION PRESSURES</a:t>
            </a:r>
          </a:p>
        </p:txBody>
      </p:sp>
      <p:pic>
        <p:nvPicPr>
          <p:cNvPr id="81" name="Picture 80" descr="A picture containing accessory, vector graphics&#10;&#10;Description automatically generated">
            <a:extLst>
              <a:ext uri="{FF2B5EF4-FFF2-40B4-BE49-F238E27FC236}">
                <a16:creationId xmlns:a16="http://schemas.microsoft.com/office/drawing/2014/main" id="{3D8A1D31-8C88-4A7E-B3C4-A6D6C085FA8F}"/>
              </a:ext>
            </a:extLst>
          </p:cNvPr>
          <p:cNvPicPr>
            <a:picLocks noChangeAspect="1"/>
          </p:cNvPicPr>
          <p:nvPr/>
        </p:nvPicPr>
        <p:blipFill>
          <a:blip r:embed="rId3"/>
          <a:stretch>
            <a:fillRect/>
          </a:stretch>
        </p:blipFill>
        <p:spPr>
          <a:xfrm>
            <a:off x="595022" y="2105574"/>
            <a:ext cx="3351946" cy="2522701"/>
          </a:xfrm>
          <a:prstGeom prst="rect">
            <a:avLst/>
          </a:prstGeom>
        </p:spPr>
      </p:pic>
      <p:graphicFrame>
        <p:nvGraphicFramePr>
          <p:cNvPr id="83" name="Object 82" hidden="1">
            <a:extLst>
              <a:ext uri="{FF2B5EF4-FFF2-40B4-BE49-F238E27FC236}">
                <a16:creationId xmlns:a16="http://schemas.microsoft.com/office/drawing/2014/main" id="{6F62F1B9-212D-44B8-AA2F-D681A7FE59F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83" name="Object 82" hidden="1">
                        <a:extLst>
                          <a:ext uri="{FF2B5EF4-FFF2-40B4-BE49-F238E27FC236}">
                            <a16:creationId xmlns:a16="http://schemas.microsoft.com/office/drawing/2014/main" id="{6F62F1B9-212D-44B8-AA2F-D681A7FE59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F0946D74-A596-44E0-910B-33CE9EE9AAB2}"/>
              </a:ext>
            </a:extLst>
          </p:cNvPr>
          <p:cNvSpPr txBox="1"/>
          <p:nvPr/>
        </p:nvSpPr>
        <p:spPr>
          <a:xfrm rot="185497">
            <a:off x="1075712" y="2527248"/>
            <a:ext cx="2420942" cy="1870783"/>
          </a:xfrm>
          <a:prstGeom prst="rect">
            <a:avLst/>
          </a:prstGeom>
          <a:noFill/>
          <a:ln>
            <a:noFill/>
          </a:ln>
          <a:effectLst/>
          <a:scene3d>
            <a:camera prst="orthographicFront">
              <a:rot lat="0" lon="0" rev="0"/>
            </a:camera>
            <a:lightRig rig="contrasting" dir="t">
              <a:rot lat="0" lon="0" rev="7800000"/>
            </a:lightRig>
          </a:scene3d>
          <a:sp3d>
            <a:bevelT w="139700" h="139700"/>
          </a:sp3d>
        </p:spPr>
        <p:txBody>
          <a:bodyPr spcFirstLastPara="1" wrap="square" lIns="0" rIns="0" numCol="1" rtlCol="0">
            <a:prstTxWarp prst="textArchUp">
              <a:avLst>
                <a:gd name="adj" fmla="val 6164940"/>
              </a:avLst>
            </a:prstTxWarp>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0" i="0" u="none" strike="noStrike" kern="0" cap="none" spc="300" normalizeH="0" baseline="0" noProof="0" dirty="0">
                <a:ln>
                  <a:noFill/>
                </a:ln>
                <a:solidFill>
                  <a:srgbClr val="292B2C"/>
                </a:solidFill>
                <a:effectLst/>
                <a:uLnTx/>
                <a:uFillTx/>
                <a:latin typeface="Open Sans"/>
                <a:ea typeface="+mn-ea"/>
                <a:cs typeface="+mn-cs"/>
              </a:rPr>
              <a:t>BOARD OF TRUSTEES</a:t>
            </a:r>
          </a:p>
        </p:txBody>
      </p:sp>
      <p:sp>
        <p:nvSpPr>
          <p:cNvPr id="8" name="Oval 6">
            <a:extLst>
              <a:ext uri="{FF2B5EF4-FFF2-40B4-BE49-F238E27FC236}">
                <a16:creationId xmlns:a16="http://schemas.microsoft.com/office/drawing/2014/main" id="{FC749BAE-5625-48FE-8203-DB5D5D629317}"/>
              </a:ext>
            </a:extLst>
          </p:cNvPr>
          <p:cNvSpPr>
            <a:spLocks noChangeArrowheads="1"/>
          </p:cNvSpPr>
          <p:nvPr/>
        </p:nvSpPr>
        <p:spPr bwMode="auto">
          <a:xfrm>
            <a:off x="1498585" y="2984825"/>
            <a:ext cx="1544821" cy="1525937"/>
          </a:xfrm>
          <a:prstGeom prst="ellipse">
            <a:avLst/>
          </a:prstGeom>
          <a:gradFill flip="none" rotWithShape="1">
            <a:gsLst>
              <a:gs pos="0">
                <a:schemeClr val="accent1"/>
              </a:gs>
              <a:gs pos="100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1008000" rIns="36000" bIns="0" rtlCol="0" anchor="b" anchorCtr="0">
            <a:noAutofit/>
          </a:bodyPr>
          <a:lstStyle/>
          <a:p>
            <a:pPr algn="ctr" defTabSz="457200"/>
            <a:r>
              <a:rPr lang="en-GB" sz="1600" b="1" dirty="0">
                <a:solidFill>
                  <a:prstClr val="white"/>
                </a:solidFill>
              </a:rPr>
              <a:t>Medical </a:t>
            </a:r>
          </a:p>
          <a:p>
            <a:pPr algn="ctr" defTabSz="457200"/>
            <a:r>
              <a:rPr lang="en-GB" sz="1600" b="1" dirty="0">
                <a:solidFill>
                  <a:prstClr val="white"/>
                </a:solidFill>
              </a:rPr>
              <a:t>Schemes</a:t>
            </a:r>
          </a:p>
        </p:txBody>
      </p:sp>
      <p:sp>
        <p:nvSpPr>
          <p:cNvPr id="78" name="Title 77">
            <a:extLst>
              <a:ext uri="{FF2B5EF4-FFF2-40B4-BE49-F238E27FC236}">
                <a16:creationId xmlns:a16="http://schemas.microsoft.com/office/drawing/2014/main" id="{75BE680B-7383-4954-8C4E-3DE5C12ACA7E}"/>
              </a:ext>
            </a:extLst>
          </p:cNvPr>
          <p:cNvSpPr>
            <a:spLocks noGrp="1"/>
          </p:cNvSpPr>
          <p:nvPr>
            <p:ph type="title"/>
          </p:nvPr>
        </p:nvSpPr>
        <p:spPr/>
        <p:txBody>
          <a:bodyPr vert="horz"/>
          <a:lstStyle/>
          <a:p>
            <a:r>
              <a:rPr lang="en-ZA" dirty="0"/>
              <a:t>Regulatory environment | non profit funds with open enrolment and community rating | but no mandate</a:t>
            </a:r>
          </a:p>
        </p:txBody>
      </p:sp>
      <p:pic>
        <p:nvPicPr>
          <p:cNvPr id="90" name="Graphic 89">
            <a:extLst>
              <a:ext uri="{FF2B5EF4-FFF2-40B4-BE49-F238E27FC236}">
                <a16:creationId xmlns:a16="http://schemas.microsoft.com/office/drawing/2014/main" id="{F6B99463-8BB8-4D55-90C3-74DA1FD7C96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650830" y="2943713"/>
            <a:ext cx="1130058" cy="1608159"/>
          </a:xfrm>
          <a:prstGeom prst="roundRect">
            <a:avLst>
              <a:gd name="adj" fmla="val 0"/>
            </a:avLst>
          </a:prstGeom>
        </p:spPr>
      </p:pic>
      <p:grpSp>
        <p:nvGrpSpPr>
          <p:cNvPr id="17" name="Group 16">
            <a:extLst>
              <a:ext uri="{FF2B5EF4-FFF2-40B4-BE49-F238E27FC236}">
                <a16:creationId xmlns:a16="http://schemas.microsoft.com/office/drawing/2014/main" id="{A42C515D-188A-9B45-F1E2-4127B72C3CAB}"/>
              </a:ext>
            </a:extLst>
          </p:cNvPr>
          <p:cNvGrpSpPr/>
          <p:nvPr/>
        </p:nvGrpSpPr>
        <p:grpSpPr>
          <a:xfrm>
            <a:off x="6859005" y="1971674"/>
            <a:ext cx="4290204" cy="4290204"/>
            <a:chOff x="7134681" y="1971674"/>
            <a:chExt cx="4290204" cy="4290204"/>
          </a:xfrm>
        </p:grpSpPr>
        <p:sp>
          <p:nvSpPr>
            <p:cNvPr id="94" name="Graphic 92">
              <a:extLst>
                <a:ext uri="{FF2B5EF4-FFF2-40B4-BE49-F238E27FC236}">
                  <a16:creationId xmlns:a16="http://schemas.microsoft.com/office/drawing/2014/main" id="{FB0833F6-A655-414A-81F5-1A93BA521053}"/>
                </a:ext>
              </a:extLst>
            </p:cNvPr>
            <p:cNvSpPr/>
            <p:nvPr/>
          </p:nvSpPr>
          <p:spPr>
            <a:xfrm>
              <a:off x="8403573" y="3240566"/>
              <a:ext cx="755646" cy="755646"/>
            </a:xfrm>
            <a:custGeom>
              <a:avLst/>
              <a:gdLst>
                <a:gd name="connsiteX0" fmla="*/ 755647 w 755646"/>
                <a:gd name="connsiteY0" fmla="*/ 278910 h 755646"/>
                <a:gd name="connsiteX1" fmla="*/ 755647 w 755646"/>
                <a:gd name="connsiteY1" fmla="*/ 0 h 755646"/>
                <a:gd name="connsiteX2" fmla="*/ 0 w 755646"/>
                <a:gd name="connsiteY2" fmla="*/ 755647 h 755646"/>
                <a:gd name="connsiteX3" fmla="*/ 278910 w 755646"/>
                <a:gd name="connsiteY3" fmla="*/ 755647 h 755646"/>
                <a:gd name="connsiteX4" fmla="*/ 755647 w 755646"/>
                <a:gd name="connsiteY4" fmla="*/ 278910 h 755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646" h="755646">
                  <a:moveTo>
                    <a:pt x="755647" y="278910"/>
                  </a:moveTo>
                  <a:lnTo>
                    <a:pt x="755647" y="0"/>
                  </a:lnTo>
                  <a:cubicBezTo>
                    <a:pt x="371031" y="67499"/>
                    <a:pt x="67499" y="371031"/>
                    <a:pt x="0" y="755647"/>
                  </a:cubicBezTo>
                  <a:lnTo>
                    <a:pt x="278910" y="755647"/>
                  </a:lnTo>
                  <a:cubicBezTo>
                    <a:pt x="326881" y="515793"/>
                    <a:pt x="515793" y="326881"/>
                    <a:pt x="755647" y="278910"/>
                  </a:cubicBezTo>
                  <a:close/>
                </a:path>
              </a:pathLst>
            </a:custGeom>
            <a:solidFill>
              <a:schemeClr val="accent3"/>
            </a:solidFill>
            <a:ln w="4240" cap="flat">
              <a:solidFill>
                <a:schemeClr val="accent3"/>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srgbClr val="FFFFFF"/>
                </a:solidFill>
                <a:effectLst/>
                <a:uLnTx/>
                <a:uFillTx/>
                <a:latin typeface="Open Sans"/>
                <a:ea typeface="+mn-ea"/>
                <a:cs typeface="+mn-cs"/>
              </a:endParaRPr>
            </a:p>
          </p:txBody>
        </p:sp>
        <p:sp>
          <p:nvSpPr>
            <p:cNvPr id="95" name="Graphic 92">
              <a:extLst>
                <a:ext uri="{FF2B5EF4-FFF2-40B4-BE49-F238E27FC236}">
                  <a16:creationId xmlns:a16="http://schemas.microsoft.com/office/drawing/2014/main" id="{FB0833F6-A655-414A-81F5-1A93BA521053}"/>
                </a:ext>
              </a:extLst>
            </p:cNvPr>
            <p:cNvSpPr/>
            <p:nvPr/>
          </p:nvSpPr>
          <p:spPr>
            <a:xfrm>
              <a:off x="9400347" y="3240566"/>
              <a:ext cx="755646" cy="755646"/>
            </a:xfrm>
            <a:custGeom>
              <a:avLst/>
              <a:gdLst>
                <a:gd name="connsiteX0" fmla="*/ 476737 w 755646"/>
                <a:gd name="connsiteY0" fmla="*/ 755647 h 755646"/>
                <a:gd name="connsiteX1" fmla="*/ 755647 w 755646"/>
                <a:gd name="connsiteY1" fmla="*/ 755647 h 755646"/>
                <a:gd name="connsiteX2" fmla="*/ 0 w 755646"/>
                <a:gd name="connsiteY2" fmla="*/ 0 h 755646"/>
                <a:gd name="connsiteX3" fmla="*/ 0 w 755646"/>
                <a:gd name="connsiteY3" fmla="*/ 278910 h 755646"/>
                <a:gd name="connsiteX4" fmla="*/ 476737 w 755646"/>
                <a:gd name="connsiteY4" fmla="*/ 755647 h 755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646" h="755646">
                  <a:moveTo>
                    <a:pt x="476737" y="755647"/>
                  </a:moveTo>
                  <a:lnTo>
                    <a:pt x="755647" y="755647"/>
                  </a:lnTo>
                  <a:cubicBezTo>
                    <a:pt x="688148" y="371031"/>
                    <a:pt x="384616" y="67499"/>
                    <a:pt x="0" y="0"/>
                  </a:cubicBezTo>
                  <a:lnTo>
                    <a:pt x="0" y="278910"/>
                  </a:lnTo>
                  <a:cubicBezTo>
                    <a:pt x="239854" y="326881"/>
                    <a:pt x="428766" y="515793"/>
                    <a:pt x="476737" y="755647"/>
                  </a:cubicBezTo>
                  <a:close/>
                </a:path>
              </a:pathLst>
            </a:custGeom>
            <a:solidFill>
              <a:schemeClr val="accent4"/>
            </a:solidFill>
            <a:ln w="4240" cap="flat">
              <a:solidFill>
                <a:schemeClr val="accent4"/>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srgbClr val="FFFFFF"/>
                </a:solidFill>
                <a:effectLst/>
                <a:uLnTx/>
                <a:uFillTx/>
                <a:latin typeface="Open Sans"/>
                <a:ea typeface="+mn-ea"/>
                <a:cs typeface="+mn-cs"/>
              </a:endParaRPr>
            </a:p>
          </p:txBody>
        </p:sp>
        <p:sp>
          <p:nvSpPr>
            <p:cNvPr id="96" name="Graphic 92">
              <a:extLst>
                <a:ext uri="{FF2B5EF4-FFF2-40B4-BE49-F238E27FC236}">
                  <a16:creationId xmlns:a16="http://schemas.microsoft.com/office/drawing/2014/main" id="{FB0833F6-A655-414A-81F5-1A93BA521053}"/>
                </a:ext>
              </a:extLst>
            </p:cNvPr>
            <p:cNvSpPr/>
            <p:nvPr/>
          </p:nvSpPr>
          <p:spPr>
            <a:xfrm>
              <a:off x="7134681" y="4237340"/>
              <a:ext cx="2024538" cy="2024538"/>
            </a:xfrm>
            <a:custGeom>
              <a:avLst/>
              <a:gdLst>
                <a:gd name="connsiteX0" fmla="*/ 2024539 w 2024538"/>
                <a:gd name="connsiteY0" fmla="*/ 755647 h 2024538"/>
                <a:gd name="connsiteX1" fmla="*/ 2024539 w 2024538"/>
                <a:gd name="connsiteY1" fmla="*/ 1822042 h 2024538"/>
                <a:gd name="connsiteX2" fmla="*/ 1822042 w 2024538"/>
                <a:gd name="connsiteY2" fmla="*/ 2024539 h 2024538"/>
                <a:gd name="connsiteX3" fmla="*/ 202496 w 2024538"/>
                <a:gd name="connsiteY3" fmla="*/ 2024539 h 2024538"/>
                <a:gd name="connsiteX4" fmla="*/ 0 w 2024538"/>
                <a:gd name="connsiteY4" fmla="*/ 1822042 h 2024538"/>
                <a:gd name="connsiteX5" fmla="*/ 0 w 2024538"/>
                <a:gd name="connsiteY5" fmla="*/ 202496 h 2024538"/>
                <a:gd name="connsiteX6" fmla="*/ 202496 w 2024538"/>
                <a:gd name="connsiteY6" fmla="*/ 0 h 2024538"/>
                <a:gd name="connsiteX7" fmla="*/ 1268892 w 2024538"/>
                <a:gd name="connsiteY7" fmla="*/ 0 h 2024538"/>
                <a:gd name="connsiteX8" fmla="*/ 2024539 w 2024538"/>
                <a:gd name="connsiteY8" fmla="*/ 755647 h 2024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4538" h="2024538">
                  <a:moveTo>
                    <a:pt x="2024539" y="755647"/>
                  </a:moveTo>
                  <a:lnTo>
                    <a:pt x="2024539" y="1822042"/>
                  </a:lnTo>
                  <a:cubicBezTo>
                    <a:pt x="2024539" y="1933691"/>
                    <a:pt x="1933691" y="2024539"/>
                    <a:pt x="1822042" y="2024539"/>
                  </a:cubicBezTo>
                  <a:lnTo>
                    <a:pt x="202496" y="2024539"/>
                  </a:lnTo>
                  <a:cubicBezTo>
                    <a:pt x="90847" y="2024539"/>
                    <a:pt x="0" y="1933691"/>
                    <a:pt x="0" y="1822042"/>
                  </a:cubicBezTo>
                  <a:lnTo>
                    <a:pt x="0" y="202496"/>
                  </a:lnTo>
                  <a:cubicBezTo>
                    <a:pt x="0" y="90847"/>
                    <a:pt x="90847" y="0"/>
                    <a:pt x="202496" y="0"/>
                  </a:cubicBezTo>
                  <a:lnTo>
                    <a:pt x="1268892" y="0"/>
                  </a:lnTo>
                  <a:cubicBezTo>
                    <a:pt x="1336391" y="384616"/>
                    <a:pt x="1639923" y="688148"/>
                    <a:pt x="2024539" y="755647"/>
                  </a:cubicBezTo>
                  <a:close/>
                </a:path>
              </a:pathLst>
            </a:custGeom>
            <a:solidFill>
              <a:schemeClr val="bg1">
                <a:lumMod val="95000"/>
              </a:schemeClr>
            </a:solidFill>
            <a:ln w="4240" cap="flat">
              <a:solidFill>
                <a:schemeClr val="accent6"/>
              </a:solidFill>
              <a:prstDash val="solid"/>
              <a:miter/>
            </a:ln>
          </p:spPr>
          <p:txBody>
            <a:bodyPr lIns="36000" tIns="36000" rIns="36000" bIns="216000" rtlCol="0" anchor="b"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Open Sans"/>
                  <a:ea typeface="+mn-ea"/>
                  <a:cs typeface="+mn-cs"/>
                </a:rPr>
                <a:t>Strict solvency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Open Sans"/>
                  <a:ea typeface="+mn-ea"/>
                  <a:cs typeface="+mn-cs"/>
                </a:rPr>
                <a:t>regulations</a:t>
              </a:r>
            </a:p>
          </p:txBody>
        </p:sp>
        <p:sp>
          <p:nvSpPr>
            <p:cNvPr id="97" name="Graphic 92">
              <a:extLst>
                <a:ext uri="{FF2B5EF4-FFF2-40B4-BE49-F238E27FC236}">
                  <a16:creationId xmlns:a16="http://schemas.microsoft.com/office/drawing/2014/main" id="{FB0833F6-A655-414A-81F5-1A93BA521053}"/>
                </a:ext>
              </a:extLst>
            </p:cNvPr>
            <p:cNvSpPr/>
            <p:nvPr/>
          </p:nvSpPr>
          <p:spPr>
            <a:xfrm>
              <a:off x="8403572" y="4237340"/>
              <a:ext cx="755646" cy="755646"/>
            </a:xfrm>
            <a:custGeom>
              <a:avLst/>
              <a:gdLst>
                <a:gd name="connsiteX0" fmla="*/ 278910 w 755646"/>
                <a:gd name="connsiteY0" fmla="*/ 0 h 755646"/>
                <a:gd name="connsiteX1" fmla="*/ 0 w 755646"/>
                <a:gd name="connsiteY1" fmla="*/ 0 h 755646"/>
                <a:gd name="connsiteX2" fmla="*/ 755647 w 755646"/>
                <a:gd name="connsiteY2" fmla="*/ 755647 h 755646"/>
                <a:gd name="connsiteX3" fmla="*/ 755647 w 755646"/>
                <a:gd name="connsiteY3" fmla="*/ 476737 h 755646"/>
                <a:gd name="connsiteX4" fmla="*/ 278910 w 755646"/>
                <a:gd name="connsiteY4" fmla="*/ 0 h 755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646" h="755646">
                  <a:moveTo>
                    <a:pt x="278910" y="0"/>
                  </a:moveTo>
                  <a:lnTo>
                    <a:pt x="0" y="0"/>
                  </a:lnTo>
                  <a:cubicBezTo>
                    <a:pt x="67499" y="384616"/>
                    <a:pt x="371031" y="688148"/>
                    <a:pt x="755647" y="755647"/>
                  </a:cubicBezTo>
                  <a:lnTo>
                    <a:pt x="755647" y="476737"/>
                  </a:lnTo>
                  <a:cubicBezTo>
                    <a:pt x="515793" y="428766"/>
                    <a:pt x="326881" y="239854"/>
                    <a:pt x="278910" y="0"/>
                  </a:cubicBezTo>
                  <a:close/>
                </a:path>
              </a:pathLst>
            </a:custGeom>
            <a:solidFill>
              <a:schemeClr val="accent6"/>
            </a:solidFill>
            <a:ln w="4240" cap="flat">
              <a:solidFill>
                <a:schemeClr val="accent6"/>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srgbClr val="FFFFFF"/>
                </a:solidFill>
                <a:effectLst/>
                <a:uLnTx/>
                <a:uFillTx/>
                <a:latin typeface="Open Sans"/>
                <a:ea typeface="+mn-ea"/>
                <a:cs typeface="+mn-cs"/>
              </a:endParaRPr>
            </a:p>
          </p:txBody>
        </p:sp>
        <p:sp>
          <p:nvSpPr>
            <p:cNvPr id="98" name="Graphic 92">
              <a:extLst>
                <a:ext uri="{FF2B5EF4-FFF2-40B4-BE49-F238E27FC236}">
                  <a16:creationId xmlns:a16="http://schemas.microsoft.com/office/drawing/2014/main" id="{FB0833F6-A655-414A-81F5-1A93BA521053}"/>
                </a:ext>
              </a:extLst>
            </p:cNvPr>
            <p:cNvSpPr/>
            <p:nvPr/>
          </p:nvSpPr>
          <p:spPr>
            <a:xfrm>
              <a:off x="9400347" y="4237340"/>
              <a:ext cx="2024538" cy="2024538"/>
            </a:xfrm>
            <a:custGeom>
              <a:avLst/>
              <a:gdLst>
                <a:gd name="connsiteX0" fmla="*/ 0 w 2024538"/>
                <a:gd name="connsiteY0" fmla="*/ 755647 h 2024538"/>
                <a:gd name="connsiteX1" fmla="*/ 0 w 2024538"/>
                <a:gd name="connsiteY1" fmla="*/ 1822042 h 2024538"/>
                <a:gd name="connsiteX2" fmla="*/ 202496 w 2024538"/>
                <a:gd name="connsiteY2" fmla="*/ 2024539 h 2024538"/>
                <a:gd name="connsiteX3" fmla="*/ 1822042 w 2024538"/>
                <a:gd name="connsiteY3" fmla="*/ 2024539 h 2024538"/>
                <a:gd name="connsiteX4" fmla="*/ 2024539 w 2024538"/>
                <a:gd name="connsiteY4" fmla="*/ 1822042 h 2024538"/>
                <a:gd name="connsiteX5" fmla="*/ 2024539 w 2024538"/>
                <a:gd name="connsiteY5" fmla="*/ 202496 h 2024538"/>
                <a:gd name="connsiteX6" fmla="*/ 1822042 w 2024538"/>
                <a:gd name="connsiteY6" fmla="*/ 0 h 2024538"/>
                <a:gd name="connsiteX7" fmla="*/ 755647 w 2024538"/>
                <a:gd name="connsiteY7" fmla="*/ 0 h 2024538"/>
                <a:gd name="connsiteX8" fmla="*/ 0 w 2024538"/>
                <a:gd name="connsiteY8" fmla="*/ 755647 h 2024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4538" h="2024538">
                  <a:moveTo>
                    <a:pt x="0" y="755647"/>
                  </a:moveTo>
                  <a:lnTo>
                    <a:pt x="0" y="1822042"/>
                  </a:lnTo>
                  <a:cubicBezTo>
                    <a:pt x="0" y="1933691"/>
                    <a:pt x="90847" y="2024539"/>
                    <a:pt x="202496" y="2024539"/>
                  </a:cubicBezTo>
                  <a:lnTo>
                    <a:pt x="1822042" y="2024539"/>
                  </a:lnTo>
                  <a:cubicBezTo>
                    <a:pt x="1933691" y="2024539"/>
                    <a:pt x="2024539" y="1933691"/>
                    <a:pt x="2024539" y="1822042"/>
                  </a:cubicBezTo>
                  <a:lnTo>
                    <a:pt x="2024539" y="202496"/>
                  </a:lnTo>
                  <a:cubicBezTo>
                    <a:pt x="2024539" y="90847"/>
                    <a:pt x="1933691" y="0"/>
                    <a:pt x="1822042" y="0"/>
                  </a:cubicBezTo>
                  <a:lnTo>
                    <a:pt x="755647" y="0"/>
                  </a:lnTo>
                  <a:cubicBezTo>
                    <a:pt x="688148" y="384616"/>
                    <a:pt x="384616" y="688148"/>
                    <a:pt x="0" y="755647"/>
                  </a:cubicBezTo>
                  <a:close/>
                </a:path>
              </a:pathLst>
            </a:custGeom>
            <a:solidFill>
              <a:schemeClr val="bg1">
                <a:lumMod val="95000"/>
              </a:schemeClr>
            </a:solidFill>
            <a:ln w="4240" cap="flat">
              <a:solidFill>
                <a:srgbClr val="1EBEAA"/>
              </a:solidFill>
              <a:prstDash val="solid"/>
              <a:miter/>
            </a:ln>
          </p:spPr>
          <p:txBody>
            <a:bodyPr lIns="36000" tIns="36000" rIns="36000" bIns="216000" rtlCol="0" anchor="b"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Open Sans"/>
                  <a:ea typeface="+mn-ea"/>
                  <a:cs typeface="+mn-cs"/>
                </a:rPr>
                <a:t>&gt;300 Prescribed Minimum Benefits</a:t>
              </a:r>
            </a:p>
          </p:txBody>
        </p:sp>
        <p:sp>
          <p:nvSpPr>
            <p:cNvPr id="99" name="Graphic 92">
              <a:extLst>
                <a:ext uri="{FF2B5EF4-FFF2-40B4-BE49-F238E27FC236}">
                  <a16:creationId xmlns:a16="http://schemas.microsoft.com/office/drawing/2014/main" id="{FB0833F6-A655-414A-81F5-1A93BA521053}"/>
                </a:ext>
              </a:extLst>
            </p:cNvPr>
            <p:cNvSpPr/>
            <p:nvPr/>
          </p:nvSpPr>
          <p:spPr>
            <a:xfrm>
              <a:off x="9400347" y="4237340"/>
              <a:ext cx="755646" cy="755646"/>
            </a:xfrm>
            <a:custGeom>
              <a:avLst/>
              <a:gdLst>
                <a:gd name="connsiteX0" fmla="*/ 0 w 755646"/>
                <a:gd name="connsiteY0" fmla="*/ 476737 h 755646"/>
                <a:gd name="connsiteX1" fmla="*/ 0 w 755646"/>
                <a:gd name="connsiteY1" fmla="*/ 755647 h 755646"/>
                <a:gd name="connsiteX2" fmla="*/ 755647 w 755646"/>
                <a:gd name="connsiteY2" fmla="*/ 0 h 755646"/>
                <a:gd name="connsiteX3" fmla="*/ 476737 w 755646"/>
                <a:gd name="connsiteY3" fmla="*/ 0 h 755646"/>
                <a:gd name="connsiteX4" fmla="*/ 0 w 755646"/>
                <a:gd name="connsiteY4" fmla="*/ 476737 h 755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646" h="755646">
                  <a:moveTo>
                    <a:pt x="0" y="476737"/>
                  </a:moveTo>
                  <a:lnTo>
                    <a:pt x="0" y="755647"/>
                  </a:lnTo>
                  <a:cubicBezTo>
                    <a:pt x="384616" y="688148"/>
                    <a:pt x="688148" y="384616"/>
                    <a:pt x="755647" y="0"/>
                  </a:cubicBezTo>
                  <a:lnTo>
                    <a:pt x="476737" y="0"/>
                  </a:lnTo>
                  <a:cubicBezTo>
                    <a:pt x="428766" y="239854"/>
                    <a:pt x="239854" y="428766"/>
                    <a:pt x="0" y="476737"/>
                  </a:cubicBezTo>
                  <a:close/>
                </a:path>
              </a:pathLst>
            </a:custGeom>
            <a:solidFill>
              <a:srgbClr val="1EBEAA"/>
            </a:solidFill>
            <a:ln w="4240" cap="flat">
              <a:solidFill>
                <a:srgbClr val="1EBEAA"/>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srgbClr val="FFFFFF"/>
                </a:solidFill>
                <a:effectLst/>
                <a:uLnTx/>
                <a:uFillTx/>
                <a:latin typeface="Open Sans"/>
                <a:ea typeface="+mn-ea"/>
                <a:cs typeface="+mn-cs"/>
              </a:endParaRPr>
            </a:p>
          </p:txBody>
        </p:sp>
        <p:sp>
          <p:nvSpPr>
            <p:cNvPr id="100" name="Graphic 92">
              <a:extLst>
                <a:ext uri="{FF2B5EF4-FFF2-40B4-BE49-F238E27FC236}">
                  <a16:creationId xmlns:a16="http://schemas.microsoft.com/office/drawing/2014/main" id="{FB0833F6-A655-414A-81F5-1A93BA521053}"/>
                </a:ext>
              </a:extLst>
            </p:cNvPr>
            <p:cNvSpPr/>
            <p:nvPr/>
          </p:nvSpPr>
          <p:spPr>
            <a:xfrm>
              <a:off x="9400347" y="1971674"/>
              <a:ext cx="2024538" cy="2024538"/>
            </a:xfrm>
            <a:custGeom>
              <a:avLst/>
              <a:gdLst>
                <a:gd name="connsiteX0" fmla="*/ 0 w 2024538"/>
                <a:gd name="connsiteY0" fmla="*/ 1268892 h 2024538"/>
                <a:gd name="connsiteX1" fmla="*/ 0 w 2024538"/>
                <a:gd name="connsiteY1" fmla="*/ 202496 h 2024538"/>
                <a:gd name="connsiteX2" fmla="*/ 202496 w 2024538"/>
                <a:gd name="connsiteY2" fmla="*/ 0 h 2024538"/>
                <a:gd name="connsiteX3" fmla="*/ 1822042 w 2024538"/>
                <a:gd name="connsiteY3" fmla="*/ 0 h 2024538"/>
                <a:gd name="connsiteX4" fmla="*/ 2024539 w 2024538"/>
                <a:gd name="connsiteY4" fmla="*/ 202496 h 2024538"/>
                <a:gd name="connsiteX5" fmla="*/ 2024539 w 2024538"/>
                <a:gd name="connsiteY5" fmla="*/ 1822042 h 2024538"/>
                <a:gd name="connsiteX6" fmla="*/ 1822042 w 2024538"/>
                <a:gd name="connsiteY6" fmla="*/ 2024539 h 2024538"/>
                <a:gd name="connsiteX7" fmla="*/ 755647 w 2024538"/>
                <a:gd name="connsiteY7" fmla="*/ 2024539 h 2024538"/>
                <a:gd name="connsiteX8" fmla="*/ 0 w 2024538"/>
                <a:gd name="connsiteY8" fmla="*/ 1268892 h 2024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4538" h="2024538">
                  <a:moveTo>
                    <a:pt x="0" y="1268892"/>
                  </a:moveTo>
                  <a:lnTo>
                    <a:pt x="0" y="202496"/>
                  </a:lnTo>
                  <a:cubicBezTo>
                    <a:pt x="0" y="90847"/>
                    <a:pt x="90847" y="0"/>
                    <a:pt x="202496" y="0"/>
                  </a:cubicBezTo>
                  <a:lnTo>
                    <a:pt x="1822042" y="0"/>
                  </a:lnTo>
                  <a:cubicBezTo>
                    <a:pt x="1933691" y="0"/>
                    <a:pt x="2024539" y="90847"/>
                    <a:pt x="2024539" y="202496"/>
                  </a:cubicBezTo>
                  <a:lnTo>
                    <a:pt x="2024539" y="1822042"/>
                  </a:lnTo>
                  <a:cubicBezTo>
                    <a:pt x="2024539" y="1933691"/>
                    <a:pt x="1933691" y="2024539"/>
                    <a:pt x="1822042" y="2024539"/>
                  </a:cubicBezTo>
                  <a:lnTo>
                    <a:pt x="755647" y="2024539"/>
                  </a:lnTo>
                  <a:cubicBezTo>
                    <a:pt x="688148" y="1639923"/>
                    <a:pt x="384616" y="1336391"/>
                    <a:pt x="0" y="1268892"/>
                  </a:cubicBezTo>
                  <a:close/>
                </a:path>
              </a:pathLst>
            </a:custGeom>
            <a:solidFill>
              <a:schemeClr val="bg1">
                <a:lumMod val="95000"/>
              </a:schemeClr>
            </a:solidFill>
            <a:ln w="4240" cap="flat">
              <a:solidFill>
                <a:schemeClr val="accent4"/>
              </a:solidFill>
              <a:prstDash val="solid"/>
              <a:miter/>
            </a:ln>
          </p:spPr>
          <p:txBody>
            <a:bodyPr lIns="36000" tIns="180000" rIns="36000" bIns="7200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Open Sans"/>
                  <a:ea typeface="+mn-ea"/>
                  <a:cs typeface="+mn-cs"/>
                </a:rPr>
                <a:t>Community</a:t>
              </a:r>
              <a:br>
                <a:rPr kumimoji="0" lang="en-US" sz="1400" b="0" i="0" u="none" strike="noStrike" kern="1200" cap="none" spc="0" normalizeH="0" baseline="0" noProof="0" dirty="0">
                  <a:ln>
                    <a:noFill/>
                  </a:ln>
                  <a:effectLst/>
                  <a:uLnTx/>
                  <a:uFillTx/>
                  <a:latin typeface="Open Sans"/>
                  <a:ea typeface="+mn-ea"/>
                  <a:cs typeface="+mn-cs"/>
                </a:rPr>
              </a:br>
              <a:r>
                <a:rPr kumimoji="0" lang="en-US" sz="1400" b="0" i="0" u="none" strike="noStrike" kern="1200" cap="none" spc="0" normalizeH="0" baseline="0" noProof="0" dirty="0">
                  <a:ln>
                    <a:noFill/>
                  </a:ln>
                  <a:effectLst/>
                  <a:uLnTx/>
                  <a:uFillTx/>
                  <a:latin typeface="Open Sans"/>
                  <a:ea typeface="+mn-ea"/>
                  <a:cs typeface="+mn-cs"/>
                </a:rPr>
                <a:t>rating</a:t>
              </a:r>
            </a:p>
          </p:txBody>
        </p:sp>
        <p:sp>
          <p:nvSpPr>
            <p:cNvPr id="101" name="Graphic 92">
              <a:extLst>
                <a:ext uri="{FF2B5EF4-FFF2-40B4-BE49-F238E27FC236}">
                  <a16:creationId xmlns:a16="http://schemas.microsoft.com/office/drawing/2014/main" id="{FB0833F6-A655-414A-81F5-1A93BA521053}"/>
                </a:ext>
              </a:extLst>
            </p:cNvPr>
            <p:cNvSpPr/>
            <p:nvPr/>
          </p:nvSpPr>
          <p:spPr>
            <a:xfrm>
              <a:off x="7134681" y="1971674"/>
              <a:ext cx="2024538" cy="2024538"/>
            </a:xfrm>
            <a:custGeom>
              <a:avLst/>
              <a:gdLst>
                <a:gd name="connsiteX0" fmla="*/ 2024539 w 2024538"/>
                <a:gd name="connsiteY0" fmla="*/ 1268892 h 2024538"/>
                <a:gd name="connsiteX1" fmla="*/ 2024539 w 2024538"/>
                <a:gd name="connsiteY1" fmla="*/ 202496 h 2024538"/>
                <a:gd name="connsiteX2" fmla="*/ 1822042 w 2024538"/>
                <a:gd name="connsiteY2" fmla="*/ 0 h 2024538"/>
                <a:gd name="connsiteX3" fmla="*/ 202496 w 2024538"/>
                <a:gd name="connsiteY3" fmla="*/ 0 h 2024538"/>
                <a:gd name="connsiteX4" fmla="*/ 0 w 2024538"/>
                <a:gd name="connsiteY4" fmla="*/ 202496 h 2024538"/>
                <a:gd name="connsiteX5" fmla="*/ 0 w 2024538"/>
                <a:gd name="connsiteY5" fmla="*/ 1822042 h 2024538"/>
                <a:gd name="connsiteX6" fmla="*/ 202496 w 2024538"/>
                <a:gd name="connsiteY6" fmla="*/ 2024539 h 2024538"/>
                <a:gd name="connsiteX7" fmla="*/ 1268892 w 2024538"/>
                <a:gd name="connsiteY7" fmla="*/ 2024539 h 2024538"/>
                <a:gd name="connsiteX8" fmla="*/ 2024539 w 2024538"/>
                <a:gd name="connsiteY8" fmla="*/ 1268892 h 2024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4538" h="2024538">
                  <a:moveTo>
                    <a:pt x="2024539" y="1268892"/>
                  </a:moveTo>
                  <a:lnTo>
                    <a:pt x="2024539" y="202496"/>
                  </a:lnTo>
                  <a:cubicBezTo>
                    <a:pt x="2024539" y="90847"/>
                    <a:pt x="1933691" y="0"/>
                    <a:pt x="1822042" y="0"/>
                  </a:cubicBezTo>
                  <a:lnTo>
                    <a:pt x="202496" y="0"/>
                  </a:lnTo>
                  <a:cubicBezTo>
                    <a:pt x="90847" y="0"/>
                    <a:pt x="0" y="90847"/>
                    <a:pt x="0" y="202496"/>
                  </a:cubicBezTo>
                  <a:lnTo>
                    <a:pt x="0" y="1822042"/>
                  </a:lnTo>
                  <a:cubicBezTo>
                    <a:pt x="0" y="1933691"/>
                    <a:pt x="90847" y="2024539"/>
                    <a:pt x="202496" y="2024539"/>
                  </a:cubicBezTo>
                  <a:lnTo>
                    <a:pt x="1268892" y="2024539"/>
                  </a:lnTo>
                  <a:cubicBezTo>
                    <a:pt x="1336391" y="1639923"/>
                    <a:pt x="1639923" y="1336391"/>
                    <a:pt x="2024539" y="1268892"/>
                  </a:cubicBezTo>
                  <a:close/>
                </a:path>
              </a:pathLst>
            </a:custGeom>
            <a:solidFill>
              <a:schemeClr val="bg1">
                <a:lumMod val="95000"/>
              </a:schemeClr>
            </a:solidFill>
            <a:ln w="4240" cap="flat">
              <a:solidFill>
                <a:schemeClr val="accent3"/>
              </a:solidFill>
              <a:prstDash val="solid"/>
              <a:miter/>
            </a:ln>
          </p:spPr>
          <p:txBody>
            <a:bodyPr lIns="36000" tIns="180000" rIns="36000" bIns="7200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400" b="0" i="0" u="none" strike="noStrike" kern="1200" cap="none" spc="0" normalizeH="0" baseline="0" noProof="0">
                  <a:ln>
                    <a:noFill/>
                  </a:ln>
                  <a:effectLst/>
                  <a:uLnTx/>
                  <a:uFillTx/>
                  <a:latin typeface="Open Sans"/>
                  <a:ea typeface="+mn-ea"/>
                  <a:cs typeface="+mn-cs"/>
                </a:rPr>
                <a:t>Open enrolment; Guaranteed acceptance;</a:t>
              </a:r>
              <a:br>
                <a:rPr kumimoji="0" lang="en-ZA" sz="1400" b="0" i="0" u="none" strike="noStrike" kern="1200" cap="none" spc="0" normalizeH="0" baseline="0" noProof="0">
                  <a:ln>
                    <a:noFill/>
                  </a:ln>
                  <a:effectLst/>
                  <a:uLnTx/>
                  <a:uFillTx/>
                  <a:latin typeface="Open Sans"/>
                  <a:ea typeface="+mn-ea"/>
                  <a:cs typeface="+mn-cs"/>
                </a:rPr>
              </a:br>
              <a:r>
                <a:rPr kumimoji="0" lang="en-ZA" sz="1400" b="0" i="0" u="none" strike="noStrike" kern="1200" cap="none" spc="0" normalizeH="0" baseline="0" noProof="0">
                  <a:ln>
                    <a:noFill/>
                  </a:ln>
                  <a:effectLst/>
                  <a:uLnTx/>
                  <a:uFillTx/>
                  <a:latin typeface="Open Sans"/>
                  <a:ea typeface="+mn-ea"/>
                  <a:cs typeface="+mn-cs"/>
                </a:rPr>
                <a:t>limited underwriting</a:t>
              </a:r>
            </a:p>
          </p:txBody>
        </p:sp>
        <p:pic>
          <p:nvPicPr>
            <p:cNvPr id="103" name="Graphic 102">
              <a:extLst>
                <a:ext uri="{FF2B5EF4-FFF2-40B4-BE49-F238E27FC236}">
                  <a16:creationId xmlns:a16="http://schemas.microsoft.com/office/drawing/2014/main" id="{56867B8C-1E9E-4EF2-8B5D-819D7673699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769127" y="3042544"/>
              <a:ext cx="755646" cy="755646"/>
            </a:xfrm>
            <a:prstGeom prst="rect">
              <a:avLst/>
            </a:prstGeom>
          </p:spPr>
        </p:pic>
        <p:pic>
          <p:nvPicPr>
            <p:cNvPr id="105" name="Graphic 104">
              <a:extLst>
                <a:ext uri="{FF2B5EF4-FFF2-40B4-BE49-F238E27FC236}">
                  <a16:creationId xmlns:a16="http://schemas.microsoft.com/office/drawing/2014/main" id="{50323888-9C8C-4793-B7BA-E51F9CC81CA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041843" y="3042544"/>
              <a:ext cx="741547" cy="741547"/>
            </a:xfrm>
            <a:prstGeom prst="rect">
              <a:avLst/>
            </a:prstGeom>
          </p:spPr>
        </p:pic>
        <p:sp>
          <p:nvSpPr>
            <p:cNvPr id="107" name="Star: 10 Points 106">
              <a:extLst>
                <a:ext uri="{FF2B5EF4-FFF2-40B4-BE49-F238E27FC236}">
                  <a16:creationId xmlns:a16="http://schemas.microsoft.com/office/drawing/2014/main" id="{8D191958-2DFA-49AC-8F08-5C7F78248220}"/>
                </a:ext>
              </a:extLst>
            </p:cNvPr>
            <p:cNvSpPr/>
            <p:nvPr/>
          </p:nvSpPr>
          <p:spPr>
            <a:xfrm>
              <a:off x="7851769" y="4558202"/>
              <a:ext cx="590362" cy="590362"/>
            </a:xfrm>
            <a:prstGeom prst="star10">
              <a:avLst>
                <a:gd name="adj" fmla="val 38635"/>
                <a:gd name="hf" fmla="val 105146"/>
              </a:avLst>
            </a:prstGeom>
            <a:no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9440E8"/>
                  </a:solidFill>
                  <a:effectLst/>
                  <a:uLnTx/>
                  <a:uFillTx/>
                  <a:latin typeface="Open Sans"/>
                  <a:ea typeface="+mn-ea"/>
                  <a:cs typeface="+mn-cs"/>
                </a:rPr>
                <a:t>25%</a:t>
              </a:r>
              <a:endParaRPr kumimoji="0" lang="en-ZA" sz="1200" b="0" i="0" u="none" strike="noStrike" kern="1200" cap="none" spc="0" normalizeH="0" baseline="0" noProof="0" dirty="0">
                <a:ln>
                  <a:noFill/>
                </a:ln>
                <a:solidFill>
                  <a:srgbClr val="9440E8"/>
                </a:solidFill>
                <a:effectLst/>
                <a:uLnTx/>
                <a:uFillTx/>
                <a:latin typeface="Open Sans"/>
                <a:ea typeface="+mn-ea"/>
                <a:cs typeface="+mn-cs"/>
              </a:endParaRPr>
            </a:p>
          </p:txBody>
        </p:sp>
        <p:pic>
          <p:nvPicPr>
            <p:cNvPr id="111" name="Graphic 110">
              <a:extLst>
                <a:ext uri="{FF2B5EF4-FFF2-40B4-BE49-F238E27FC236}">
                  <a16:creationId xmlns:a16="http://schemas.microsoft.com/office/drawing/2014/main" id="{F6D6B5BF-BFAA-4C05-A9E7-08F9E7ACC85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960856" y="4401623"/>
              <a:ext cx="903520" cy="903520"/>
            </a:xfrm>
            <a:prstGeom prst="rect">
              <a:avLst/>
            </a:prstGeom>
          </p:spPr>
        </p:pic>
      </p:grpSp>
      <p:pic>
        <p:nvPicPr>
          <p:cNvPr id="20" name="Graphic 19">
            <a:extLst>
              <a:ext uri="{FF2B5EF4-FFF2-40B4-BE49-F238E27FC236}">
                <a16:creationId xmlns:a16="http://schemas.microsoft.com/office/drawing/2014/main" id="{1006E7D4-0338-011A-38AD-40C9FB68F75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992218" y="3133642"/>
            <a:ext cx="581074" cy="581074"/>
          </a:xfrm>
          <a:prstGeom prst="rect">
            <a:avLst/>
          </a:prstGeom>
        </p:spPr>
      </p:pic>
      <p:sp>
        <p:nvSpPr>
          <p:cNvPr id="22" name="Isosceles Triangle 21">
            <a:extLst>
              <a:ext uri="{FF2B5EF4-FFF2-40B4-BE49-F238E27FC236}">
                <a16:creationId xmlns:a16="http://schemas.microsoft.com/office/drawing/2014/main" id="{84343960-D502-125C-8802-F116324028A1}"/>
              </a:ext>
            </a:extLst>
          </p:cNvPr>
          <p:cNvSpPr/>
          <p:nvPr/>
        </p:nvSpPr>
        <p:spPr>
          <a:xfrm rot="16200000">
            <a:off x="4240581" y="3670728"/>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28" name="Group 27">
            <a:extLst>
              <a:ext uri="{FF2B5EF4-FFF2-40B4-BE49-F238E27FC236}">
                <a16:creationId xmlns:a16="http://schemas.microsoft.com/office/drawing/2014/main" id="{9952BBAA-B2C3-705C-F4D3-03511B64D052}"/>
              </a:ext>
            </a:extLst>
          </p:cNvPr>
          <p:cNvGrpSpPr/>
          <p:nvPr/>
        </p:nvGrpSpPr>
        <p:grpSpPr>
          <a:xfrm>
            <a:off x="863811" y="4809961"/>
            <a:ext cx="2814369" cy="746989"/>
            <a:chOff x="863811" y="4809961"/>
            <a:chExt cx="2814369" cy="746989"/>
          </a:xfrm>
        </p:grpSpPr>
        <p:grpSp>
          <p:nvGrpSpPr>
            <p:cNvPr id="21" name="Group 20">
              <a:extLst>
                <a:ext uri="{FF2B5EF4-FFF2-40B4-BE49-F238E27FC236}">
                  <a16:creationId xmlns:a16="http://schemas.microsoft.com/office/drawing/2014/main" id="{24F32743-2BED-C528-3E73-4469DC1906BB}"/>
                </a:ext>
              </a:extLst>
            </p:cNvPr>
            <p:cNvGrpSpPr/>
            <p:nvPr/>
          </p:nvGrpSpPr>
          <p:grpSpPr>
            <a:xfrm>
              <a:off x="863811" y="5031549"/>
              <a:ext cx="2814369" cy="525401"/>
              <a:chOff x="978164" y="5130550"/>
              <a:chExt cx="2814369" cy="525401"/>
            </a:xfrm>
          </p:grpSpPr>
          <p:sp>
            <p:nvSpPr>
              <p:cNvPr id="9" name="Text Box 20">
                <a:extLst>
                  <a:ext uri="{FF2B5EF4-FFF2-40B4-BE49-F238E27FC236}">
                    <a16:creationId xmlns:a16="http://schemas.microsoft.com/office/drawing/2014/main" id="{F7C97204-34DC-4E5A-B3BA-032586B15F27}"/>
                  </a:ext>
                </a:extLst>
              </p:cNvPr>
              <p:cNvSpPr txBox="1">
                <a:spLocks noChangeArrowheads="1"/>
              </p:cNvSpPr>
              <p:nvPr/>
            </p:nvSpPr>
            <p:spPr bwMode="auto">
              <a:xfrm>
                <a:off x="978164" y="5130550"/>
                <a:ext cx="1368869" cy="525401"/>
              </a:xfrm>
              <a:prstGeom prst="rect">
                <a:avLst/>
              </a:prstGeom>
              <a:noFill/>
              <a:ln w="9525">
                <a:noFill/>
                <a:miter lim="800000"/>
                <a:headEnd/>
                <a:tailEnd/>
              </a:ln>
            </p:spPr>
            <p:txBody>
              <a:bodyPr wrap="square" lIns="36000" tIns="36000" rIns="36000" bIns="36000">
                <a:noAutofit/>
              </a:bodyPr>
              <a:lstStyle/>
              <a:p>
                <a:pPr marL="0" marR="0" lvl="0" indent="0" algn="ctr" defTabSz="609585" rtl="0" eaLnBrk="0" fontAlgn="auto" latinLnBrk="0" hangingPunct="0">
                  <a:lnSpc>
                    <a:spcPct val="100000"/>
                  </a:lnSpc>
                  <a:spcBef>
                    <a:spcPct val="50000"/>
                  </a:spcBef>
                  <a:spcAft>
                    <a:spcPts val="0"/>
                  </a:spcAft>
                  <a:buClrTx/>
                  <a:buSzTx/>
                  <a:buFontTx/>
                  <a:buNone/>
                  <a:tabLst/>
                  <a:defRPr/>
                </a:pPr>
                <a:r>
                  <a:rPr kumimoji="0" lang="en-GB" sz="1200" b="0" i="0" u="none" strike="noStrike" kern="0" cap="none" spc="0" normalizeH="0" baseline="0" noProof="0">
                    <a:ln>
                      <a:noFill/>
                    </a:ln>
                    <a:effectLst/>
                    <a:uLnTx/>
                    <a:uFillTx/>
                    <a:latin typeface="Open Sans"/>
                    <a:ea typeface="+mn-ea"/>
                    <a:cs typeface="Arial" pitchFamily="34" charset="0"/>
                  </a:rPr>
                  <a:t>Administration fees</a:t>
                </a:r>
              </a:p>
            </p:txBody>
          </p:sp>
          <p:sp>
            <p:nvSpPr>
              <p:cNvPr id="10" name="Text Box 20">
                <a:extLst>
                  <a:ext uri="{FF2B5EF4-FFF2-40B4-BE49-F238E27FC236}">
                    <a16:creationId xmlns:a16="http://schemas.microsoft.com/office/drawing/2014/main" id="{F75DB9A2-7D73-44B0-8185-27CEDA996084}"/>
                  </a:ext>
                </a:extLst>
              </p:cNvPr>
              <p:cNvSpPr txBox="1">
                <a:spLocks noChangeArrowheads="1"/>
              </p:cNvSpPr>
              <p:nvPr/>
            </p:nvSpPr>
            <p:spPr bwMode="auto">
              <a:xfrm>
                <a:off x="2347033" y="5130550"/>
                <a:ext cx="1445500" cy="525401"/>
              </a:xfrm>
              <a:prstGeom prst="rect">
                <a:avLst/>
              </a:prstGeom>
              <a:noFill/>
              <a:ln w="9525">
                <a:noFill/>
                <a:miter lim="800000"/>
                <a:headEnd/>
                <a:tailEnd/>
              </a:ln>
            </p:spPr>
            <p:txBody>
              <a:bodyPr wrap="square" lIns="36000" tIns="36000" rIns="36000" bIns="36000">
                <a:noAutofit/>
              </a:bodyPr>
              <a:lstStyle/>
              <a:p>
                <a:pPr marL="0" marR="0" lvl="0" indent="0" algn="ctr" defTabSz="609585" rtl="0" eaLnBrk="0" fontAlgn="auto" latinLnBrk="0" hangingPunct="0">
                  <a:lnSpc>
                    <a:spcPct val="100000"/>
                  </a:lnSpc>
                  <a:spcBef>
                    <a:spcPct val="50000"/>
                  </a:spcBef>
                  <a:spcAft>
                    <a:spcPts val="0"/>
                  </a:spcAft>
                  <a:buClrTx/>
                  <a:buSzTx/>
                  <a:buFontTx/>
                  <a:buNone/>
                  <a:tabLst/>
                  <a:defRPr/>
                </a:pPr>
                <a:r>
                  <a:rPr kumimoji="0" lang="en-GB" sz="1200" b="0" i="0" u="none" strike="noStrike" kern="0" cap="none" spc="0" normalizeH="0" baseline="0" noProof="0" dirty="0">
                    <a:ln>
                      <a:noFill/>
                    </a:ln>
                    <a:effectLst/>
                    <a:uLnTx/>
                    <a:uFillTx/>
                    <a:latin typeface="Open Sans"/>
                    <a:ea typeface="+mn-ea"/>
                    <a:cs typeface="Arial" pitchFamily="34" charset="0"/>
                  </a:rPr>
                  <a:t>Administration</a:t>
                </a:r>
                <a:br>
                  <a:rPr kumimoji="0" lang="en-GB" sz="1200" b="0" i="0" u="none" strike="noStrike" kern="0" cap="none" spc="0" normalizeH="0" baseline="0" noProof="0" dirty="0">
                    <a:ln>
                      <a:noFill/>
                    </a:ln>
                    <a:effectLst/>
                    <a:uLnTx/>
                    <a:uFillTx/>
                    <a:latin typeface="Open Sans"/>
                    <a:ea typeface="+mn-ea"/>
                    <a:cs typeface="Arial" pitchFamily="34" charset="0"/>
                  </a:rPr>
                </a:br>
                <a:r>
                  <a:rPr kumimoji="0" lang="en-GB" sz="1200" b="0" i="0" u="none" strike="noStrike" kern="0" cap="none" spc="0" normalizeH="0" baseline="0" noProof="0" dirty="0">
                    <a:ln>
                      <a:noFill/>
                    </a:ln>
                    <a:effectLst/>
                    <a:uLnTx/>
                    <a:uFillTx/>
                    <a:latin typeface="Open Sans"/>
                    <a:ea typeface="+mn-ea"/>
                    <a:cs typeface="Arial" pitchFamily="34" charset="0"/>
                  </a:rPr>
                  <a:t>&amp; managed care</a:t>
                </a:r>
                <a:br>
                  <a:rPr kumimoji="0" lang="en-GB" sz="1200" b="0" i="0" u="none" strike="noStrike" kern="0" cap="none" spc="0" normalizeH="0" baseline="0" noProof="0" dirty="0">
                    <a:ln>
                      <a:noFill/>
                    </a:ln>
                    <a:effectLst/>
                    <a:uLnTx/>
                    <a:uFillTx/>
                    <a:latin typeface="Open Sans"/>
                    <a:ea typeface="+mn-ea"/>
                    <a:cs typeface="Arial" pitchFamily="34" charset="0"/>
                  </a:rPr>
                </a:br>
                <a:r>
                  <a:rPr kumimoji="0" lang="en-GB" sz="1200" b="0" i="0" u="none" strike="noStrike" kern="0" cap="none" spc="0" normalizeH="0" baseline="0" noProof="0" dirty="0">
                    <a:ln>
                      <a:noFill/>
                    </a:ln>
                    <a:effectLst/>
                    <a:uLnTx/>
                    <a:uFillTx/>
                    <a:latin typeface="Open Sans"/>
                    <a:ea typeface="+mn-ea"/>
                    <a:cs typeface="Arial" pitchFamily="34" charset="0"/>
                  </a:rPr>
                  <a:t>services</a:t>
                </a:r>
              </a:p>
            </p:txBody>
          </p:sp>
        </p:grpSp>
        <p:sp>
          <p:nvSpPr>
            <p:cNvPr id="23" name="Isosceles Triangle 22">
              <a:extLst>
                <a:ext uri="{FF2B5EF4-FFF2-40B4-BE49-F238E27FC236}">
                  <a16:creationId xmlns:a16="http://schemas.microsoft.com/office/drawing/2014/main" id="{D9F44B70-DE08-90D5-9340-E77BAE045126}"/>
                </a:ext>
              </a:extLst>
            </p:cNvPr>
            <p:cNvSpPr/>
            <p:nvPr/>
          </p:nvSpPr>
          <p:spPr>
            <a:xfrm>
              <a:off x="2691661" y="4809961"/>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Isosceles Triangle 23">
              <a:extLst>
                <a:ext uri="{FF2B5EF4-FFF2-40B4-BE49-F238E27FC236}">
                  <a16:creationId xmlns:a16="http://schemas.microsoft.com/office/drawing/2014/main" id="{F6C960DF-7574-669F-592D-C019D5F693C5}"/>
                </a:ext>
              </a:extLst>
            </p:cNvPr>
            <p:cNvSpPr/>
            <p:nvPr/>
          </p:nvSpPr>
          <p:spPr>
            <a:xfrm rot="10800000">
              <a:off x="1284476" y="4809961"/>
              <a:ext cx="527538" cy="154128"/>
            </a:xfrm>
            <a:prstGeom prst="triangl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grpSp>
      <p:pic>
        <p:nvPicPr>
          <p:cNvPr id="27" name="Picture 26" descr="A blue text on a white background&#10;&#10;Description automatically generated">
            <a:extLst>
              <a:ext uri="{FF2B5EF4-FFF2-40B4-BE49-F238E27FC236}">
                <a16:creationId xmlns:a16="http://schemas.microsoft.com/office/drawing/2014/main" id="{8F693D91-9E26-39EE-A073-86984ACCD490}"/>
              </a:ext>
            </a:extLst>
          </p:cNvPr>
          <p:cNvPicPr>
            <a:picLocks noChangeAspect="1"/>
          </p:cNvPicPr>
          <p:nvPr/>
        </p:nvPicPr>
        <p:blipFill>
          <a:blip r:embed="rId16"/>
          <a:stretch>
            <a:fillRect/>
          </a:stretch>
        </p:blipFill>
        <p:spPr>
          <a:xfrm>
            <a:off x="1560005" y="5743988"/>
            <a:ext cx="1445500" cy="442082"/>
          </a:xfrm>
          <a:prstGeom prst="rect">
            <a:avLst/>
          </a:prstGeom>
        </p:spPr>
      </p:pic>
    </p:spTree>
    <p:extLst>
      <p:ext uri="{BB962C8B-B14F-4D97-AF65-F5344CB8AC3E}">
        <p14:creationId xmlns:p14="http://schemas.microsoft.com/office/powerpoint/2010/main" val="916807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Top Corners Rounded 16">
            <a:extLst>
              <a:ext uri="{FF2B5EF4-FFF2-40B4-BE49-F238E27FC236}">
                <a16:creationId xmlns:a16="http://schemas.microsoft.com/office/drawing/2014/main" id="{CE160C82-3D10-4417-1C4D-7E24333A736E}"/>
              </a:ext>
            </a:extLst>
          </p:cNvPr>
          <p:cNvSpPr/>
          <p:nvPr/>
        </p:nvSpPr>
        <p:spPr>
          <a:xfrm>
            <a:off x="0" y="4306529"/>
            <a:ext cx="12192000" cy="2551471"/>
          </a:xfrm>
          <a:prstGeom prst="round2SameRect">
            <a:avLst>
              <a:gd name="adj1" fmla="val 10116"/>
              <a:gd name="adj2" fmla="val 0"/>
            </a:avLst>
          </a:prstGeom>
          <a:blipFill>
            <a:blip r:embed="rId2">
              <a:alphaModFix amt="74000"/>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a:extLst>
              <a:ext uri="{FF2B5EF4-FFF2-40B4-BE49-F238E27FC236}">
                <a16:creationId xmlns:a16="http://schemas.microsoft.com/office/drawing/2014/main" id="{ED157129-37FC-28B2-5365-41EE873DA430}"/>
              </a:ext>
            </a:extLst>
          </p:cNvPr>
          <p:cNvSpPr>
            <a:spLocks noGrp="1"/>
          </p:cNvSpPr>
          <p:nvPr>
            <p:ph type="title"/>
          </p:nvPr>
        </p:nvSpPr>
        <p:spPr/>
        <p:txBody>
          <a:bodyPr/>
          <a:lstStyle/>
          <a:p>
            <a:r>
              <a:rPr lang="en-ZA" dirty="0"/>
              <a:t>Provisions of the Medical Schemes Act</a:t>
            </a:r>
          </a:p>
        </p:txBody>
      </p:sp>
      <p:sp>
        <p:nvSpPr>
          <p:cNvPr id="3" name="Rounded Rectangle 11">
            <a:extLst>
              <a:ext uri="{FF2B5EF4-FFF2-40B4-BE49-F238E27FC236}">
                <a16:creationId xmlns:a16="http://schemas.microsoft.com/office/drawing/2014/main" id="{5C7434B0-ED91-A3B7-47CB-86CCE8A36FD7}"/>
              </a:ext>
            </a:extLst>
          </p:cNvPr>
          <p:cNvSpPr/>
          <p:nvPr/>
        </p:nvSpPr>
        <p:spPr>
          <a:xfrm>
            <a:off x="388937" y="1228145"/>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Establishes the Council for Medical Schemes</a:t>
            </a:r>
            <a:br>
              <a:rPr lang="en-ZA" sz="1400" kern="0" dirty="0">
                <a:latin typeface="+mj-lt"/>
              </a:rPr>
            </a:br>
            <a:r>
              <a:rPr lang="en-ZA" sz="1400" kern="0" dirty="0">
                <a:latin typeface="+mj-lt"/>
              </a:rPr>
              <a:t>– 15 members appointed by</a:t>
            </a:r>
            <a:br>
              <a:rPr lang="en-ZA" sz="1400" kern="0" dirty="0">
                <a:latin typeface="+mj-lt"/>
              </a:rPr>
            </a:br>
            <a:r>
              <a:rPr lang="en-ZA" sz="1400" kern="0" dirty="0">
                <a:latin typeface="+mj-lt"/>
              </a:rPr>
              <a:t>the Minister</a:t>
            </a:r>
          </a:p>
        </p:txBody>
      </p:sp>
      <p:sp>
        <p:nvSpPr>
          <p:cNvPr id="4" name="Rounded Rectangle 11">
            <a:extLst>
              <a:ext uri="{FF2B5EF4-FFF2-40B4-BE49-F238E27FC236}">
                <a16:creationId xmlns:a16="http://schemas.microsoft.com/office/drawing/2014/main" id="{B4DD6908-7D75-FA7B-EF98-175493433AA4}"/>
              </a:ext>
            </a:extLst>
          </p:cNvPr>
          <p:cNvSpPr/>
          <p:nvPr/>
        </p:nvSpPr>
        <p:spPr>
          <a:xfrm>
            <a:off x="2696491" y="1228145"/>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Registrar appointed by the Minister</a:t>
            </a:r>
          </a:p>
        </p:txBody>
      </p:sp>
      <p:sp>
        <p:nvSpPr>
          <p:cNvPr id="5" name="Rounded Rectangle 11">
            <a:extLst>
              <a:ext uri="{FF2B5EF4-FFF2-40B4-BE49-F238E27FC236}">
                <a16:creationId xmlns:a16="http://schemas.microsoft.com/office/drawing/2014/main" id="{AE677D07-7F3C-4938-0B4D-A7F66F2A0FEA}"/>
              </a:ext>
            </a:extLst>
          </p:cNvPr>
          <p:cNvSpPr/>
          <p:nvPr/>
        </p:nvSpPr>
        <p:spPr>
          <a:xfrm>
            <a:off x="5004043" y="1228145"/>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360000" rIns="72000" bIns="72000" rtlCol="0" anchor="t" anchorCtr="0">
            <a:noAutofit/>
          </a:bodyPr>
          <a:lstStyle/>
          <a:p>
            <a:pPr algn="ctr" defTabSz="457200">
              <a:lnSpc>
                <a:spcPct val="110000"/>
              </a:lnSpc>
              <a:spcAft>
                <a:spcPts val="600"/>
              </a:spcAft>
            </a:pPr>
            <a:r>
              <a:rPr lang="en-ZA" sz="1400" b="1" kern="0" dirty="0">
                <a:solidFill>
                  <a:schemeClr val="accent3"/>
                </a:solidFill>
                <a:latin typeface="+mj-lt"/>
              </a:rPr>
              <a:t>Business of a</a:t>
            </a:r>
            <a:br>
              <a:rPr lang="en-ZA" sz="1400" b="1" kern="0" dirty="0">
                <a:solidFill>
                  <a:schemeClr val="accent3"/>
                </a:solidFill>
                <a:latin typeface="+mj-lt"/>
              </a:rPr>
            </a:br>
            <a:r>
              <a:rPr lang="en-ZA" sz="1400" b="1" kern="0" dirty="0">
                <a:solidFill>
                  <a:schemeClr val="accent3"/>
                </a:solidFill>
                <a:latin typeface="+mj-lt"/>
              </a:rPr>
              <a:t>medical scheme </a:t>
            </a:r>
          </a:p>
          <a:p>
            <a:pPr marL="176213" indent="-176213" defTabSz="457200">
              <a:lnSpc>
                <a:spcPct val="110000"/>
              </a:lnSpc>
              <a:spcAft>
                <a:spcPts val="600"/>
              </a:spcAft>
              <a:buFont typeface="Wingdings" panose="05000000000000000000" pitchFamily="2" charset="2"/>
              <a:buChar char="§"/>
            </a:pPr>
            <a:r>
              <a:rPr lang="en-ZA" sz="1200" kern="0" dirty="0">
                <a:latin typeface="+mj-lt"/>
              </a:rPr>
              <a:t>Only medical schemes</a:t>
            </a:r>
          </a:p>
          <a:p>
            <a:pPr marL="176213" indent="-176213" defTabSz="457200">
              <a:lnSpc>
                <a:spcPct val="110000"/>
              </a:lnSpc>
              <a:spcAft>
                <a:spcPts val="600"/>
              </a:spcAft>
              <a:buFont typeface="Wingdings" panose="05000000000000000000" pitchFamily="2" charset="2"/>
              <a:buChar char="§"/>
            </a:pPr>
            <a:r>
              <a:rPr lang="en-ZA" sz="1200" kern="0" dirty="0">
                <a:latin typeface="+mj-lt"/>
              </a:rPr>
              <a:t>No other business</a:t>
            </a:r>
          </a:p>
        </p:txBody>
      </p:sp>
      <p:sp>
        <p:nvSpPr>
          <p:cNvPr id="6" name="Rounded Rectangle 11">
            <a:extLst>
              <a:ext uri="{FF2B5EF4-FFF2-40B4-BE49-F238E27FC236}">
                <a16:creationId xmlns:a16="http://schemas.microsoft.com/office/drawing/2014/main" id="{6DABF230-8AF0-A793-5D72-1B07208FD3CE}"/>
              </a:ext>
            </a:extLst>
          </p:cNvPr>
          <p:cNvSpPr/>
          <p:nvPr/>
        </p:nvSpPr>
        <p:spPr>
          <a:xfrm>
            <a:off x="7311597" y="1228145"/>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Responsibilities of Medical scheme trustees – 50% elected</a:t>
            </a:r>
          </a:p>
        </p:txBody>
      </p:sp>
      <p:sp>
        <p:nvSpPr>
          <p:cNvPr id="9" name="Rounded Rectangle 11">
            <a:extLst>
              <a:ext uri="{FF2B5EF4-FFF2-40B4-BE49-F238E27FC236}">
                <a16:creationId xmlns:a16="http://schemas.microsoft.com/office/drawing/2014/main" id="{5AEBCCA5-695A-7ECC-5BC9-50E45889593B}"/>
              </a:ext>
            </a:extLst>
          </p:cNvPr>
          <p:cNvSpPr/>
          <p:nvPr/>
        </p:nvSpPr>
        <p:spPr>
          <a:xfrm>
            <a:off x="9619151" y="1228145"/>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Binding nature of the rules – must be approved</a:t>
            </a:r>
          </a:p>
        </p:txBody>
      </p:sp>
      <p:grpSp>
        <p:nvGrpSpPr>
          <p:cNvPr id="13" name="Group 12">
            <a:extLst>
              <a:ext uri="{FF2B5EF4-FFF2-40B4-BE49-F238E27FC236}">
                <a16:creationId xmlns:a16="http://schemas.microsoft.com/office/drawing/2014/main" id="{E4A99311-E823-EB0C-8B3D-06063E661485}"/>
              </a:ext>
            </a:extLst>
          </p:cNvPr>
          <p:cNvGrpSpPr/>
          <p:nvPr/>
        </p:nvGrpSpPr>
        <p:grpSpPr>
          <a:xfrm>
            <a:off x="388937" y="3365207"/>
            <a:ext cx="6802195" cy="1934380"/>
            <a:chOff x="2820837" y="2879314"/>
            <a:chExt cx="7168739" cy="1494570"/>
          </a:xfrm>
        </p:grpSpPr>
        <p:sp>
          <p:nvSpPr>
            <p:cNvPr id="10" name="Rounded Rectangle 11">
              <a:extLst>
                <a:ext uri="{FF2B5EF4-FFF2-40B4-BE49-F238E27FC236}">
                  <a16:creationId xmlns:a16="http://schemas.microsoft.com/office/drawing/2014/main" id="{7C0838B3-8E29-C462-092F-9D068BA582CF}"/>
                </a:ext>
              </a:extLst>
            </p:cNvPr>
            <p:cNvSpPr/>
            <p:nvPr/>
          </p:nvSpPr>
          <p:spPr>
            <a:xfrm>
              <a:off x="2820837" y="2879314"/>
              <a:ext cx="2304942" cy="149457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t" anchorCtr="0">
              <a:noAutofit/>
            </a:bodyPr>
            <a:lstStyle/>
            <a:p>
              <a:pPr algn="ctr" defTabSz="457200">
                <a:lnSpc>
                  <a:spcPct val="110000"/>
                </a:lnSpc>
                <a:spcAft>
                  <a:spcPts val="600"/>
                </a:spcAft>
              </a:pPr>
              <a:r>
                <a:rPr lang="en-ZA" sz="1600" b="1" kern="0" dirty="0">
                  <a:solidFill>
                    <a:schemeClr val="accent3"/>
                  </a:solidFill>
                  <a:latin typeface="+mj-lt"/>
                </a:rPr>
                <a:t>Financial management of medical schemes</a:t>
              </a:r>
            </a:p>
            <a:p>
              <a:pPr marL="176213" indent="-176213" defTabSz="457200">
                <a:lnSpc>
                  <a:spcPct val="110000"/>
                </a:lnSpc>
                <a:spcAft>
                  <a:spcPts val="600"/>
                </a:spcAft>
                <a:buFont typeface="Wingdings" panose="05000000000000000000" pitchFamily="2" charset="2"/>
                <a:buChar char="§"/>
              </a:pPr>
              <a:r>
                <a:rPr lang="en-ZA" sz="1200" kern="0" dirty="0">
                  <a:latin typeface="+mj-lt"/>
                </a:rPr>
                <a:t>Management of assets</a:t>
              </a:r>
            </a:p>
            <a:p>
              <a:pPr marL="176213" indent="-176213" defTabSz="457200">
                <a:lnSpc>
                  <a:spcPct val="110000"/>
                </a:lnSpc>
                <a:spcAft>
                  <a:spcPts val="600"/>
                </a:spcAft>
                <a:buFont typeface="Wingdings" panose="05000000000000000000" pitchFamily="2" charset="2"/>
                <a:buChar char="§"/>
              </a:pPr>
              <a:r>
                <a:rPr lang="en-ZA" sz="1200" kern="0" dirty="0">
                  <a:latin typeface="+mj-lt"/>
                </a:rPr>
                <a:t>Nature of payments</a:t>
              </a:r>
            </a:p>
            <a:p>
              <a:pPr marL="176213" indent="-176213" defTabSz="457200">
                <a:lnSpc>
                  <a:spcPct val="110000"/>
                </a:lnSpc>
                <a:spcAft>
                  <a:spcPts val="600"/>
                </a:spcAft>
                <a:buFont typeface="Wingdings" panose="05000000000000000000" pitchFamily="2" charset="2"/>
                <a:buChar char="§"/>
              </a:pPr>
              <a:r>
                <a:rPr lang="en-ZA" sz="1200" kern="0" dirty="0">
                  <a:latin typeface="+mj-lt"/>
                </a:rPr>
                <a:t>Financial soundness</a:t>
              </a:r>
            </a:p>
            <a:p>
              <a:pPr marL="176213" indent="-176213" defTabSz="457200">
                <a:lnSpc>
                  <a:spcPct val="110000"/>
                </a:lnSpc>
                <a:spcAft>
                  <a:spcPts val="600"/>
                </a:spcAft>
                <a:buFont typeface="Wingdings" panose="05000000000000000000" pitchFamily="2" charset="2"/>
                <a:buChar char="§"/>
              </a:pPr>
              <a:endParaRPr lang="en-ZA" sz="1400" kern="0" dirty="0">
                <a:latin typeface="+mj-lt"/>
              </a:endParaRPr>
            </a:p>
          </p:txBody>
        </p:sp>
        <p:sp>
          <p:nvSpPr>
            <p:cNvPr id="11" name="Rounded Rectangle 11">
              <a:extLst>
                <a:ext uri="{FF2B5EF4-FFF2-40B4-BE49-F238E27FC236}">
                  <a16:creationId xmlns:a16="http://schemas.microsoft.com/office/drawing/2014/main" id="{ABDC4931-FA2F-A102-AF52-5AEDAB5C481F}"/>
                </a:ext>
              </a:extLst>
            </p:cNvPr>
            <p:cNvSpPr/>
            <p:nvPr/>
          </p:nvSpPr>
          <p:spPr>
            <a:xfrm>
              <a:off x="5252735" y="2879314"/>
              <a:ext cx="2304942" cy="149457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Minimum benefit requirements</a:t>
              </a:r>
            </a:p>
          </p:txBody>
        </p:sp>
        <p:sp>
          <p:nvSpPr>
            <p:cNvPr id="12" name="Rounded Rectangle 11">
              <a:extLst>
                <a:ext uri="{FF2B5EF4-FFF2-40B4-BE49-F238E27FC236}">
                  <a16:creationId xmlns:a16="http://schemas.microsoft.com/office/drawing/2014/main" id="{30419AA2-7097-5698-DB38-12ABAF5E3F52}"/>
                </a:ext>
              </a:extLst>
            </p:cNvPr>
            <p:cNvSpPr/>
            <p:nvPr/>
          </p:nvSpPr>
          <p:spPr>
            <a:xfrm>
              <a:off x="7684634" y="2879314"/>
              <a:ext cx="2304942" cy="149457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Limitations on underwriting</a:t>
              </a:r>
            </a:p>
          </p:txBody>
        </p:sp>
      </p:grpSp>
      <p:sp>
        <p:nvSpPr>
          <p:cNvPr id="14" name="Rounded Rectangle 11">
            <a:extLst>
              <a:ext uri="{FF2B5EF4-FFF2-40B4-BE49-F238E27FC236}">
                <a16:creationId xmlns:a16="http://schemas.microsoft.com/office/drawing/2014/main" id="{F36E5096-8673-9AB9-2A88-D12DF1A95065}"/>
              </a:ext>
            </a:extLst>
          </p:cNvPr>
          <p:cNvSpPr/>
          <p:nvPr/>
        </p:nvSpPr>
        <p:spPr>
          <a:xfrm>
            <a:off x="7311597" y="3365207"/>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Accreditation of administrators, brokers</a:t>
            </a:r>
          </a:p>
        </p:txBody>
      </p:sp>
      <p:sp>
        <p:nvSpPr>
          <p:cNvPr id="15" name="Rounded Rectangle 11">
            <a:extLst>
              <a:ext uri="{FF2B5EF4-FFF2-40B4-BE49-F238E27FC236}">
                <a16:creationId xmlns:a16="http://schemas.microsoft.com/office/drawing/2014/main" id="{856BA20F-2898-6942-19B4-31390187CB85}"/>
              </a:ext>
            </a:extLst>
          </p:cNvPr>
          <p:cNvSpPr/>
          <p:nvPr/>
        </p:nvSpPr>
        <p:spPr>
          <a:xfrm>
            <a:off x="9619151" y="3365207"/>
            <a:ext cx="2187088" cy="1934380"/>
          </a:xfrm>
          <a:prstGeom prst="roundRect">
            <a:avLst>
              <a:gd name="adj" fmla="val 12062"/>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72000" tIns="72000" rIns="72000" bIns="72000" rtlCol="0" anchor="ctr" anchorCtr="0">
            <a:noAutofit/>
          </a:bodyPr>
          <a:lstStyle/>
          <a:p>
            <a:pPr algn="ctr" defTabSz="457200">
              <a:lnSpc>
                <a:spcPct val="110000"/>
              </a:lnSpc>
              <a:spcAft>
                <a:spcPts val="600"/>
              </a:spcAft>
            </a:pPr>
            <a:r>
              <a:rPr lang="en-ZA" sz="1400" kern="0" dirty="0">
                <a:latin typeface="+mj-lt"/>
              </a:rPr>
              <a:t>Complaints and appeals</a:t>
            </a:r>
          </a:p>
        </p:txBody>
      </p:sp>
      <p:sp>
        <p:nvSpPr>
          <p:cNvPr id="18" name="Rectangle 17">
            <a:extLst>
              <a:ext uri="{FF2B5EF4-FFF2-40B4-BE49-F238E27FC236}">
                <a16:creationId xmlns:a16="http://schemas.microsoft.com/office/drawing/2014/main" id="{817A9B16-FAED-12DC-30C3-25B1BC02DB7E}"/>
              </a:ext>
            </a:extLst>
          </p:cNvPr>
          <p:cNvSpPr/>
          <p:nvPr/>
        </p:nvSpPr>
        <p:spPr>
          <a:xfrm>
            <a:off x="322262" y="6789625"/>
            <a:ext cx="11534776" cy="70338"/>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4938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09D0E-40A0-45E1-E088-926572476568}"/>
              </a:ext>
            </a:extLst>
          </p:cNvPr>
          <p:cNvSpPr>
            <a:spLocks noGrp="1"/>
          </p:cNvSpPr>
          <p:nvPr>
            <p:ph type="title"/>
          </p:nvPr>
        </p:nvSpPr>
        <p:spPr/>
        <p:txBody>
          <a:bodyPr/>
          <a:lstStyle/>
          <a:p>
            <a:r>
              <a:rPr lang="en-ZA" dirty="0"/>
              <a:t> What is a Medical Scheme</a:t>
            </a:r>
          </a:p>
        </p:txBody>
      </p:sp>
      <p:sp>
        <p:nvSpPr>
          <p:cNvPr id="3" name="Content Placeholder 2">
            <a:extLst>
              <a:ext uri="{FF2B5EF4-FFF2-40B4-BE49-F238E27FC236}">
                <a16:creationId xmlns:a16="http://schemas.microsoft.com/office/drawing/2014/main" id="{C50C401A-C091-3B0F-8067-6BCBFF6A04A5}"/>
              </a:ext>
            </a:extLst>
          </p:cNvPr>
          <p:cNvSpPr>
            <a:spLocks noGrp="1"/>
          </p:cNvSpPr>
          <p:nvPr>
            <p:ph idx="1"/>
          </p:nvPr>
        </p:nvSpPr>
        <p:spPr/>
        <p:txBody>
          <a:bodyPr/>
          <a:lstStyle/>
          <a:p>
            <a:pPr>
              <a:lnSpc>
                <a:spcPct val="110000"/>
              </a:lnSpc>
              <a:spcAft>
                <a:spcPts val="100"/>
              </a:spcAft>
            </a:pPr>
            <a:r>
              <a:rPr lang="en-ZA" dirty="0"/>
              <a:t>Medical schemes are not-for-profit trusts that are regulated in terms of the Medical Schemes Act. </a:t>
            </a:r>
          </a:p>
          <a:p>
            <a:pPr>
              <a:lnSpc>
                <a:spcPct val="110000"/>
              </a:lnSpc>
              <a:spcAft>
                <a:spcPts val="100"/>
              </a:spcAft>
            </a:pPr>
            <a:r>
              <a:rPr lang="en-ZA" dirty="0"/>
              <a:t>Individual schemes are managed by independent Boards of Trustees, chosen by members of the scheme, and are independent of medical scheme administrators. </a:t>
            </a:r>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endParaRPr lang="en-ZA" dirty="0"/>
          </a:p>
          <a:p>
            <a:pPr>
              <a:lnSpc>
                <a:spcPct val="110000"/>
              </a:lnSpc>
              <a:spcAft>
                <a:spcPts val="100"/>
              </a:spcAft>
            </a:pPr>
            <a:r>
              <a:rPr lang="en-ZA" dirty="0"/>
              <a:t>A medical scheme cannot do any other business other than what is defined in Section 1.</a:t>
            </a:r>
          </a:p>
          <a:p>
            <a:pPr>
              <a:lnSpc>
                <a:spcPct val="110000"/>
              </a:lnSpc>
              <a:spcAft>
                <a:spcPts val="100"/>
              </a:spcAft>
            </a:pPr>
            <a:r>
              <a:rPr lang="en-ZA" dirty="0"/>
              <a:t>As a not-for-profit trust, contributions paid to the medical scheme belong to scheme members. From these contributions, medical expenses claimed by members are paid out to healthcare providers, and all other expenses of the scheme are met</a:t>
            </a:r>
            <a:br>
              <a:rPr lang="en-ZA" dirty="0"/>
            </a:br>
            <a:r>
              <a:rPr lang="en-ZA" dirty="0"/>
              <a:t>(e.g. broker fees, administration and managed care fees, Trustee and scheme office expenses). </a:t>
            </a:r>
          </a:p>
          <a:p>
            <a:pPr>
              <a:lnSpc>
                <a:spcPct val="110000"/>
              </a:lnSpc>
              <a:spcAft>
                <a:spcPts val="100"/>
              </a:spcAft>
            </a:pPr>
            <a:r>
              <a:rPr lang="en-ZA" dirty="0"/>
              <a:t>Any surplus over and above what is paid out is retained by the scheme to build up reserves.</a:t>
            </a:r>
          </a:p>
        </p:txBody>
      </p:sp>
      <p:sp>
        <p:nvSpPr>
          <p:cNvPr id="7" name="Rounded Rectangle 11">
            <a:extLst>
              <a:ext uri="{FF2B5EF4-FFF2-40B4-BE49-F238E27FC236}">
                <a16:creationId xmlns:a16="http://schemas.microsoft.com/office/drawing/2014/main" id="{CAECB905-959A-EE25-C8F6-DECBBC28D740}"/>
              </a:ext>
            </a:extLst>
          </p:cNvPr>
          <p:cNvSpPr/>
          <p:nvPr/>
        </p:nvSpPr>
        <p:spPr>
          <a:xfrm flipH="1">
            <a:off x="1306722" y="2214160"/>
            <a:ext cx="9578555" cy="932096"/>
          </a:xfrm>
          <a:prstGeom prst="round2SameRect">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ZA" sz="2000" b="1" kern="0" dirty="0">
                <a:solidFill>
                  <a:schemeClr val="bg1"/>
                </a:solidFill>
                <a:effectLst>
                  <a:innerShdw blurRad="63500" dist="50800" dir="13500000">
                    <a:prstClr val="black">
                      <a:alpha val="50000"/>
                    </a:prstClr>
                  </a:innerShdw>
                </a:effectLst>
                <a:latin typeface="+mj-lt"/>
              </a:rPr>
              <a:t>Section 1 of the MSA defines the business of a medical schemes as doing any of the following in return for collecting a contribution or premium:</a:t>
            </a:r>
          </a:p>
        </p:txBody>
      </p:sp>
      <p:sp>
        <p:nvSpPr>
          <p:cNvPr id="5" name="Rounded Rectangle 11">
            <a:extLst>
              <a:ext uri="{FF2B5EF4-FFF2-40B4-BE49-F238E27FC236}">
                <a16:creationId xmlns:a16="http://schemas.microsoft.com/office/drawing/2014/main" id="{106976A3-1203-BDD6-D183-C75D1ED65B5E}"/>
              </a:ext>
            </a:extLst>
          </p:cNvPr>
          <p:cNvSpPr/>
          <p:nvPr/>
        </p:nvSpPr>
        <p:spPr>
          <a:xfrm>
            <a:off x="1306722" y="3258840"/>
            <a:ext cx="3115021" cy="1494570"/>
          </a:xfrm>
          <a:prstGeom prst="round2SameRect">
            <a:avLst>
              <a:gd name="adj1" fmla="val 0"/>
              <a:gd name="adj2" fmla="val 11698"/>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612000" rIns="36000" bIns="36000" rtlCol="0" anchor="ctr" anchorCtr="0">
            <a:noAutofit/>
          </a:bodyPr>
          <a:lstStyle/>
          <a:p>
            <a:pPr algn="ctr" defTabSz="457200"/>
            <a:r>
              <a:rPr lang="en-ZA" sz="1600" b="1" kern="0" dirty="0">
                <a:solidFill>
                  <a:schemeClr val="accent3"/>
                </a:solidFill>
                <a:latin typeface="+mj-lt"/>
              </a:rPr>
              <a:t>Providing for obtaining a relevant health service</a:t>
            </a:r>
          </a:p>
        </p:txBody>
      </p:sp>
      <p:sp>
        <p:nvSpPr>
          <p:cNvPr id="8" name="Rounded Rectangle 11">
            <a:extLst>
              <a:ext uri="{FF2B5EF4-FFF2-40B4-BE49-F238E27FC236}">
                <a16:creationId xmlns:a16="http://schemas.microsoft.com/office/drawing/2014/main" id="{BFB5A668-D8AD-012C-2DAD-B84CC1337B32}"/>
              </a:ext>
            </a:extLst>
          </p:cNvPr>
          <p:cNvSpPr/>
          <p:nvPr/>
        </p:nvSpPr>
        <p:spPr>
          <a:xfrm>
            <a:off x="4538489" y="3258840"/>
            <a:ext cx="3115021" cy="1494570"/>
          </a:xfrm>
          <a:prstGeom prst="round2SameRect">
            <a:avLst>
              <a:gd name="adj1" fmla="val 0"/>
              <a:gd name="adj2" fmla="val 11698"/>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612000" rIns="36000" bIns="36000" rtlCol="0" anchor="ctr" anchorCtr="0">
            <a:noAutofit/>
          </a:bodyPr>
          <a:lstStyle/>
          <a:p>
            <a:pPr algn="ctr" defTabSz="457200"/>
            <a:r>
              <a:rPr lang="en-ZA" sz="1600" b="1" kern="0" dirty="0">
                <a:solidFill>
                  <a:schemeClr val="accent3"/>
                </a:solidFill>
                <a:latin typeface="+mj-lt"/>
              </a:rPr>
              <a:t>Defraying expenditure for a relevant health service </a:t>
            </a:r>
          </a:p>
        </p:txBody>
      </p:sp>
      <p:sp>
        <p:nvSpPr>
          <p:cNvPr id="9" name="Rounded Rectangle 11">
            <a:extLst>
              <a:ext uri="{FF2B5EF4-FFF2-40B4-BE49-F238E27FC236}">
                <a16:creationId xmlns:a16="http://schemas.microsoft.com/office/drawing/2014/main" id="{700E188D-7D7E-0000-46BB-F7E4F3446B27}"/>
              </a:ext>
            </a:extLst>
          </p:cNvPr>
          <p:cNvSpPr/>
          <p:nvPr/>
        </p:nvSpPr>
        <p:spPr>
          <a:xfrm>
            <a:off x="7770256" y="3258840"/>
            <a:ext cx="3115021" cy="1494570"/>
          </a:xfrm>
          <a:prstGeom prst="round2SameRect">
            <a:avLst>
              <a:gd name="adj1" fmla="val 0"/>
              <a:gd name="adj2" fmla="val 11698"/>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612000" rIns="36000" bIns="36000" rtlCol="0" anchor="ctr" anchorCtr="0">
            <a:noAutofit/>
          </a:bodyPr>
          <a:lstStyle/>
          <a:p>
            <a:pPr algn="ctr" defTabSz="457200"/>
            <a:r>
              <a:rPr lang="en-ZA" sz="1600" b="1" kern="0" dirty="0">
                <a:solidFill>
                  <a:schemeClr val="accent3"/>
                </a:solidFill>
                <a:latin typeface="+mj-lt"/>
              </a:rPr>
              <a:t>Rendering a relevant</a:t>
            </a:r>
            <a:br>
              <a:rPr lang="en-ZA" sz="1600" b="1" kern="0" dirty="0">
                <a:solidFill>
                  <a:schemeClr val="accent3"/>
                </a:solidFill>
                <a:latin typeface="+mj-lt"/>
              </a:rPr>
            </a:br>
            <a:r>
              <a:rPr lang="en-ZA" sz="1600" b="1" kern="0" dirty="0">
                <a:solidFill>
                  <a:schemeClr val="accent3"/>
                </a:solidFill>
                <a:latin typeface="+mj-lt"/>
              </a:rPr>
              <a:t>health service</a:t>
            </a:r>
          </a:p>
        </p:txBody>
      </p:sp>
      <p:pic>
        <p:nvPicPr>
          <p:cNvPr id="13" name="Picture 12" descr="A grey line with a cross on a black background&#10;&#10;Description automatically generated">
            <a:extLst>
              <a:ext uri="{FF2B5EF4-FFF2-40B4-BE49-F238E27FC236}">
                <a16:creationId xmlns:a16="http://schemas.microsoft.com/office/drawing/2014/main" id="{56E40931-B99D-07D5-1A1A-B82B961785F9}"/>
              </a:ext>
            </a:extLst>
          </p:cNvPr>
          <p:cNvPicPr>
            <a:picLocks noChangeAspect="1"/>
          </p:cNvPicPr>
          <p:nvPr/>
        </p:nvPicPr>
        <p:blipFill>
          <a:blip r:embed="rId2"/>
          <a:stretch>
            <a:fillRect/>
          </a:stretch>
        </p:blipFill>
        <p:spPr>
          <a:xfrm>
            <a:off x="2494686" y="3265094"/>
            <a:ext cx="739092" cy="740877"/>
          </a:xfrm>
          <a:prstGeom prst="rect">
            <a:avLst/>
          </a:prstGeom>
        </p:spPr>
      </p:pic>
      <p:pic>
        <p:nvPicPr>
          <p:cNvPr id="15" name="Picture 14" descr="A stack of money with letters and numbers&#10;&#10;Description automatically generated">
            <a:extLst>
              <a:ext uri="{FF2B5EF4-FFF2-40B4-BE49-F238E27FC236}">
                <a16:creationId xmlns:a16="http://schemas.microsoft.com/office/drawing/2014/main" id="{660EEFCC-192A-F3B1-05F9-E98E63176531}"/>
              </a:ext>
            </a:extLst>
          </p:cNvPr>
          <p:cNvPicPr>
            <a:picLocks noChangeAspect="1"/>
          </p:cNvPicPr>
          <p:nvPr/>
        </p:nvPicPr>
        <p:blipFill>
          <a:blip r:embed="rId3"/>
          <a:stretch>
            <a:fillRect/>
          </a:stretch>
        </p:blipFill>
        <p:spPr>
          <a:xfrm>
            <a:off x="5705551" y="3245084"/>
            <a:ext cx="780897" cy="780897"/>
          </a:xfrm>
          <a:prstGeom prst="rect">
            <a:avLst/>
          </a:prstGeom>
        </p:spPr>
      </p:pic>
      <p:pic>
        <p:nvPicPr>
          <p:cNvPr id="17" name="Picture 16" descr="A grey icon of a document&#10;&#10;Description automatically generated">
            <a:extLst>
              <a:ext uri="{FF2B5EF4-FFF2-40B4-BE49-F238E27FC236}">
                <a16:creationId xmlns:a16="http://schemas.microsoft.com/office/drawing/2014/main" id="{0415A782-B207-3EBE-43AF-923AC534740E}"/>
              </a:ext>
            </a:extLst>
          </p:cNvPr>
          <p:cNvPicPr>
            <a:picLocks noChangeAspect="1"/>
          </p:cNvPicPr>
          <p:nvPr/>
        </p:nvPicPr>
        <p:blipFill>
          <a:blip r:embed="rId4"/>
          <a:stretch>
            <a:fillRect/>
          </a:stretch>
        </p:blipFill>
        <p:spPr>
          <a:xfrm>
            <a:off x="8957328" y="3265094"/>
            <a:ext cx="740877" cy="740877"/>
          </a:xfrm>
          <a:prstGeom prst="rect">
            <a:avLst/>
          </a:prstGeom>
        </p:spPr>
      </p:pic>
    </p:spTree>
    <p:extLst>
      <p:ext uri="{BB962C8B-B14F-4D97-AF65-F5344CB8AC3E}">
        <p14:creationId xmlns:p14="http://schemas.microsoft.com/office/powerpoint/2010/main" val="349772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09D0E-40A0-45E1-E088-926572476568}"/>
              </a:ext>
            </a:extLst>
          </p:cNvPr>
          <p:cNvSpPr>
            <a:spLocks noGrp="1"/>
          </p:cNvSpPr>
          <p:nvPr>
            <p:ph type="title"/>
          </p:nvPr>
        </p:nvSpPr>
        <p:spPr/>
        <p:txBody>
          <a:bodyPr/>
          <a:lstStyle/>
          <a:p>
            <a:r>
              <a:rPr lang="en-ZA" dirty="0"/>
              <a:t> Types of Medical Schemes</a:t>
            </a:r>
          </a:p>
        </p:txBody>
      </p:sp>
      <p:sp>
        <p:nvSpPr>
          <p:cNvPr id="3" name="Content Placeholder 2">
            <a:extLst>
              <a:ext uri="{FF2B5EF4-FFF2-40B4-BE49-F238E27FC236}">
                <a16:creationId xmlns:a16="http://schemas.microsoft.com/office/drawing/2014/main" id="{C50C401A-C091-3B0F-8067-6BCBFF6A04A5}"/>
              </a:ext>
            </a:extLst>
          </p:cNvPr>
          <p:cNvSpPr>
            <a:spLocks noGrp="1"/>
          </p:cNvSpPr>
          <p:nvPr>
            <p:ph idx="1"/>
          </p:nvPr>
        </p:nvSpPr>
        <p:spPr/>
        <p:txBody>
          <a:bodyPr tIns="3564000"/>
          <a:lstStyle/>
          <a:p>
            <a:pPr>
              <a:lnSpc>
                <a:spcPct val="110000"/>
              </a:lnSpc>
              <a:spcAft>
                <a:spcPts val="100"/>
              </a:spcAft>
            </a:pPr>
            <a:r>
              <a:rPr lang="en-ZA" dirty="0"/>
              <a:t>At the end of 2021, there were 75 medical schemes (open and restricted) registered in South Africa with the CMS, covering just under 9m beneficiaries. This amounts to coverage of approximately 15.6% of the South African population. </a:t>
            </a:r>
          </a:p>
          <a:p>
            <a:pPr>
              <a:lnSpc>
                <a:spcPct val="110000"/>
              </a:lnSpc>
              <a:spcAft>
                <a:spcPts val="100"/>
              </a:spcAft>
            </a:pPr>
            <a:endParaRPr lang="en-ZA" dirty="0"/>
          </a:p>
          <a:p>
            <a:pPr>
              <a:lnSpc>
                <a:spcPct val="110000"/>
              </a:lnSpc>
              <a:spcAft>
                <a:spcPts val="100"/>
              </a:spcAft>
            </a:pPr>
            <a:r>
              <a:rPr lang="en-ZA" dirty="0"/>
              <a:t>Discovery Health (Pty) Ltd administers:</a:t>
            </a:r>
          </a:p>
          <a:p>
            <a:pPr lvl="1">
              <a:lnSpc>
                <a:spcPct val="110000"/>
              </a:lnSpc>
              <a:spcAft>
                <a:spcPts val="100"/>
              </a:spcAft>
            </a:pPr>
            <a:r>
              <a:rPr lang="en-ZA" dirty="0"/>
              <a:t>1 open medical scheme : Discovery Health Medical Scheme</a:t>
            </a:r>
          </a:p>
          <a:p>
            <a:pPr lvl="1">
              <a:lnSpc>
                <a:spcPct val="110000"/>
              </a:lnSpc>
              <a:spcAft>
                <a:spcPts val="100"/>
              </a:spcAft>
            </a:pPr>
            <a:r>
              <a:rPr lang="en-ZA" dirty="0"/>
              <a:t>18 restricted member medical schemes</a:t>
            </a:r>
          </a:p>
        </p:txBody>
      </p:sp>
      <p:sp>
        <p:nvSpPr>
          <p:cNvPr id="10" name="Freeform: Shape 9">
            <a:extLst>
              <a:ext uri="{FF2B5EF4-FFF2-40B4-BE49-F238E27FC236}">
                <a16:creationId xmlns:a16="http://schemas.microsoft.com/office/drawing/2014/main" id="{AE70778E-F141-55B0-7F9B-9F9ACAE2670D}"/>
              </a:ext>
            </a:extLst>
          </p:cNvPr>
          <p:cNvSpPr/>
          <p:nvPr/>
        </p:nvSpPr>
        <p:spPr>
          <a:xfrm>
            <a:off x="2861187" y="2712128"/>
            <a:ext cx="370350" cy="932096"/>
          </a:xfrm>
          <a:custGeom>
            <a:avLst/>
            <a:gdLst>
              <a:gd name="connsiteX0" fmla="*/ 0 w 344129"/>
              <a:gd name="connsiteY0" fmla="*/ 0 h 816077"/>
              <a:gd name="connsiteX1" fmla="*/ 0 w 344129"/>
              <a:gd name="connsiteY1" fmla="*/ 816077 h 816077"/>
              <a:gd name="connsiteX2" fmla="*/ 344129 w 344129"/>
              <a:gd name="connsiteY2" fmla="*/ 816077 h 816077"/>
            </a:gdLst>
            <a:ahLst/>
            <a:cxnLst>
              <a:cxn ang="0">
                <a:pos x="connsiteX0" y="connsiteY0"/>
              </a:cxn>
              <a:cxn ang="0">
                <a:pos x="connsiteX1" y="connsiteY1"/>
              </a:cxn>
              <a:cxn ang="0">
                <a:pos x="connsiteX2" y="connsiteY2"/>
              </a:cxn>
            </a:cxnLst>
            <a:rect l="l" t="t" r="r" b="b"/>
            <a:pathLst>
              <a:path w="344129" h="816077">
                <a:moveTo>
                  <a:pt x="0" y="0"/>
                </a:moveTo>
                <a:lnTo>
                  <a:pt x="0" y="816077"/>
                </a:lnTo>
                <a:lnTo>
                  <a:pt x="344129" y="816077"/>
                </a:lnTo>
              </a:path>
            </a:pathLst>
          </a:cu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ounded Rectangle 11">
            <a:extLst>
              <a:ext uri="{FF2B5EF4-FFF2-40B4-BE49-F238E27FC236}">
                <a16:creationId xmlns:a16="http://schemas.microsoft.com/office/drawing/2014/main" id="{CAECB905-959A-EE25-C8F6-DECBBC28D740}"/>
              </a:ext>
            </a:extLst>
          </p:cNvPr>
          <p:cNvSpPr/>
          <p:nvPr/>
        </p:nvSpPr>
        <p:spPr>
          <a:xfrm flipH="1">
            <a:off x="2420584" y="1233488"/>
            <a:ext cx="3638904" cy="1458434"/>
          </a:xfrm>
          <a:prstGeom prst="roundRect">
            <a:avLst>
              <a:gd name="adj" fmla="val 15993"/>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1044000" tIns="36000" rIns="36000" bIns="36000" rtlCol="0" anchor="ctr" anchorCtr="0">
            <a:noAutofit/>
          </a:bodyPr>
          <a:lstStyle/>
          <a:p>
            <a:pPr defTabSz="457200"/>
            <a:r>
              <a:rPr lang="en-ZA" sz="2000" b="1" kern="0" dirty="0">
                <a:solidFill>
                  <a:schemeClr val="bg1"/>
                </a:solidFill>
                <a:effectLst>
                  <a:innerShdw blurRad="63500" dist="50800" dir="13500000">
                    <a:prstClr val="black">
                      <a:alpha val="50000"/>
                    </a:prstClr>
                  </a:innerShdw>
                </a:effectLst>
                <a:latin typeface="+mj-lt"/>
              </a:rPr>
              <a:t>Open</a:t>
            </a:r>
            <a:br>
              <a:rPr lang="en-ZA" sz="2000" b="1" kern="0" dirty="0">
                <a:solidFill>
                  <a:schemeClr val="bg1"/>
                </a:solidFill>
                <a:effectLst>
                  <a:innerShdw blurRad="63500" dist="50800" dir="13500000">
                    <a:prstClr val="black">
                      <a:alpha val="50000"/>
                    </a:prstClr>
                  </a:innerShdw>
                </a:effectLst>
                <a:latin typeface="+mj-lt"/>
              </a:rPr>
            </a:br>
            <a:r>
              <a:rPr lang="en-ZA" sz="2000" b="1" kern="0" dirty="0">
                <a:solidFill>
                  <a:schemeClr val="bg1"/>
                </a:solidFill>
                <a:effectLst>
                  <a:innerShdw blurRad="63500" dist="50800" dir="13500000">
                    <a:prstClr val="black">
                      <a:alpha val="50000"/>
                    </a:prstClr>
                  </a:innerShdw>
                </a:effectLst>
                <a:latin typeface="+mj-lt"/>
              </a:rPr>
              <a:t>medical schemes</a:t>
            </a:r>
          </a:p>
        </p:txBody>
      </p:sp>
      <p:sp>
        <p:nvSpPr>
          <p:cNvPr id="5" name="Rounded Rectangle 11">
            <a:extLst>
              <a:ext uri="{FF2B5EF4-FFF2-40B4-BE49-F238E27FC236}">
                <a16:creationId xmlns:a16="http://schemas.microsoft.com/office/drawing/2014/main" id="{106976A3-1203-BDD6-D183-C75D1ED65B5E}"/>
              </a:ext>
            </a:extLst>
          </p:cNvPr>
          <p:cNvSpPr/>
          <p:nvPr/>
        </p:nvSpPr>
        <p:spPr>
          <a:xfrm>
            <a:off x="3231537" y="2851275"/>
            <a:ext cx="2744583" cy="1494570"/>
          </a:xfrm>
          <a:prstGeom prst="round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ZA" sz="1600" kern="0" dirty="0">
                <a:latin typeface="+mj-lt"/>
              </a:rPr>
              <a:t>Any member of the</a:t>
            </a:r>
            <a:br>
              <a:rPr lang="en-ZA" sz="1600" kern="0" dirty="0">
                <a:latin typeface="+mj-lt"/>
              </a:rPr>
            </a:br>
            <a:r>
              <a:rPr lang="en-ZA" sz="1600" kern="0" dirty="0">
                <a:latin typeface="+mj-lt"/>
              </a:rPr>
              <a:t>public can join</a:t>
            </a:r>
          </a:p>
        </p:txBody>
      </p:sp>
      <p:sp>
        <p:nvSpPr>
          <p:cNvPr id="14" name="Freeform: Shape 13">
            <a:extLst>
              <a:ext uri="{FF2B5EF4-FFF2-40B4-BE49-F238E27FC236}">
                <a16:creationId xmlns:a16="http://schemas.microsoft.com/office/drawing/2014/main" id="{ED5995C1-D4A0-CC29-0EE8-15B33AF58F5B}"/>
              </a:ext>
            </a:extLst>
          </p:cNvPr>
          <p:cNvSpPr/>
          <p:nvPr/>
        </p:nvSpPr>
        <p:spPr>
          <a:xfrm>
            <a:off x="7148537" y="2744653"/>
            <a:ext cx="370350" cy="932096"/>
          </a:xfrm>
          <a:custGeom>
            <a:avLst/>
            <a:gdLst>
              <a:gd name="connsiteX0" fmla="*/ 0 w 344129"/>
              <a:gd name="connsiteY0" fmla="*/ 0 h 816077"/>
              <a:gd name="connsiteX1" fmla="*/ 0 w 344129"/>
              <a:gd name="connsiteY1" fmla="*/ 816077 h 816077"/>
              <a:gd name="connsiteX2" fmla="*/ 344129 w 344129"/>
              <a:gd name="connsiteY2" fmla="*/ 816077 h 816077"/>
            </a:gdLst>
            <a:ahLst/>
            <a:cxnLst>
              <a:cxn ang="0">
                <a:pos x="connsiteX0" y="connsiteY0"/>
              </a:cxn>
              <a:cxn ang="0">
                <a:pos x="connsiteX1" y="connsiteY1"/>
              </a:cxn>
              <a:cxn ang="0">
                <a:pos x="connsiteX2" y="connsiteY2"/>
              </a:cxn>
            </a:cxnLst>
            <a:rect l="l" t="t" r="r" b="b"/>
            <a:pathLst>
              <a:path w="344129" h="816077">
                <a:moveTo>
                  <a:pt x="0" y="0"/>
                </a:moveTo>
                <a:lnTo>
                  <a:pt x="0" y="816077"/>
                </a:lnTo>
                <a:lnTo>
                  <a:pt x="344129" y="816077"/>
                </a:lnTo>
              </a:path>
            </a:pathLst>
          </a:custGeom>
          <a:noFill/>
          <a:ln w="1905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Rounded Rectangle 11">
            <a:extLst>
              <a:ext uri="{FF2B5EF4-FFF2-40B4-BE49-F238E27FC236}">
                <a16:creationId xmlns:a16="http://schemas.microsoft.com/office/drawing/2014/main" id="{FA2AB47D-AA51-840B-55CF-59A5DDE1F9E3}"/>
              </a:ext>
            </a:extLst>
          </p:cNvPr>
          <p:cNvSpPr/>
          <p:nvPr/>
        </p:nvSpPr>
        <p:spPr>
          <a:xfrm flipH="1">
            <a:off x="6707934" y="1266013"/>
            <a:ext cx="3638904" cy="1458434"/>
          </a:xfrm>
          <a:prstGeom prst="roundRect">
            <a:avLst>
              <a:gd name="adj" fmla="val 15319"/>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1044000" tIns="36000" rIns="36000" bIns="36000" rtlCol="0" anchor="ctr" anchorCtr="0">
            <a:noAutofit/>
          </a:bodyPr>
          <a:lstStyle/>
          <a:p>
            <a:pPr defTabSz="457200"/>
            <a:r>
              <a:rPr lang="en-ZA" sz="2000" b="1" kern="0" dirty="0">
                <a:solidFill>
                  <a:schemeClr val="bg1"/>
                </a:solidFill>
                <a:effectLst>
                  <a:innerShdw blurRad="63500" dist="50800" dir="13500000">
                    <a:prstClr val="black">
                      <a:alpha val="50000"/>
                    </a:prstClr>
                  </a:innerShdw>
                </a:effectLst>
                <a:latin typeface="+mj-lt"/>
              </a:rPr>
              <a:t>Restricted</a:t>
            </a:r>
            <a:br>
              <a:rPr lang="en-ZA" sz="2000" b="1" kern="0" dirty="0">
                <a:solidFill>
                  <a:schemeClr val="bg1"/>
                </a:solidFill>
                <a:effectLst>
                  <a:innerShdw blurRad="63500" dist="50800" dir="13500000">
                    <a:prstClr val="black">
                      <a:alpha val="50000"/>
                    </a:prstClr>
                  </a:innerShdw>
                </a:effectLst>
                <a:latin typeface="+mj-lt"/>
              </a:rPr>
            </a:br>
            <a:r>
              <a:rPr lang="en-ZA" sz="2000" b="1" kern="0" dirty="0">
                <a:solidFill>
                  <a:schemeClr val="bg1"/>
                </a:solidFill>
                <a:effectLst>
                  <a:innerShdw blurRad="63500" dist="50800" dir="13500000">
                    <a:prstClr val="black">
                      <a:alpha val="50000"/>
                    </a:prstClr>
                  </a:innerShdw>
                </a:effectLst>
                <a:latin typeface="+mj-lt"/>
              </a:rPr>
              <a:t>medical schemes</a:t>
            </a:r>
          </a:p>
        </p:txBody>
      </p:sp>
      <p:sp>
        <p:nvSpPr>
          <p:cNvPr id="18" name="Rounded Rectangle 11">
            <a:extLst>
              <a:ext uri="{FF2B5EF4-FFF2-40B4-BE49-F238E27FC236}">
                <a16:creationId xmlns:a16="http://schemas.microsoft.com/office/drawing/2014/main" id="{77E6A841-16D0-8286-4641-702842EA02C6}"/>
              </a:ext>
            </a:extLst>
          </p:cNvPr>
          <p:cNvSpPr/>
          <p:nvPr/>
        </p:nvSpPr>
        <p:spPr>
          <a:xfrm>
            <a:off x="7518887" y="2883800"/>
            <a:ext cx="2744583" cy="1494570"/>
          </a:xfrm>
          <a:prstGeom prst="roundRect">
            <a:avLst/>
          </a:prstGeom>
          <a:gradFill>
            <a:gsLst>
              <a:gs pos="0">
                <a:srgbClr val="FFFFFF"/>
              </a:gs>
              <a:gs pos="100000">
                <a:srgbClr val="FFFFFF">
                  <a:lumMod val="95000"/>
                </a:srgbClr>
              </a:gs>
            </a:gsLst>
            <a:lin ang="5400000" scaled="1"/>
          </a:gra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r>
              <a:rPr lang="en-ZA" sz="1600" kern="0" dirty="0">
                <a:latin typeface="+mj-lt"/>
              </a:rPr>
              <a:t>Eligibility linked to criteria e.g. employment, membership of an association or union</a:t>
            </a:r>
          </a:p>
        </p:txBody>
      </p:sp>
      <p:grpSp>
        <p:nvGrpSpPr>
          <p:cNvPr id="29" name="Group 28">
            <a:extLst>
              <a:ext uri="{FF2B5EF4-FFF2-40B4-BE49-F238E27FC236}">
                <a16:creationId xmlns:a16="http://schemas.microsoft.com/office/drawing/2014/main" id="{10EC0A74-3848-E529-C780-85425190A1D3}"/>
              </a:ext>
            </a:extLst>
          </p:cNvPr>
          <p:cNvGrpSpPr/>
          <p:nvPr/>
        </p:nvGrpSpPr>
        <p:grpSpPr>
          <a:xfrm>
            <a:off x="7090235" y="1638069"/>
            <a:ext cx="486954" cy="649272"/>
            <a:chOff x="0" y="2065196"/>
            <a:chExt cx="799362" cy="1065816"/>
          </a:xfrm>
          <a:solidFill>
            <a:schemeClr val="bg1"/>
          </a:solidFill>
        </p:grpSpPr>
        <p:sp>
          <p:nvSpPr>
            <p:cNvPr id="24" name="Freeform: Shape 23">
              <a:extLst>
                <a:ext uri="{FF2B5EF4-FFF2-40B4-BE49-F238E27FC236}">
                  <a16:creationId xmlns:a16="http://schemas.microsoft.com/office/drawing/2014/main" id="{056B686B-7B55-89A2-1396-F8294B27B437}"/>
                </a:ext>
              </a:extLst>
            </p:cNvPr>
            <p:cNvSpPr/>
            <p:nvPr/>
          </p:nvSpPr>
          <p:spPr>
            <a:xfrm>
              <a:off x="0" y="2065196"/>
              <a:ext cx="799362" cy="1065816"/>
            </a:xfrm>
            <a:custGeom>
              <a:avLst/>
              <a:gdLst>
                <a:gd name="connsiteX0" fmla="*/ 710545 w 799362"/>
                <a:gd name="connsiteY0" fmla="*/ 402677 h 1065816"/>
                <a:gd name="connsiteX1" fmla="*/ 710545 w 799362"/>
                <a:gd name="connsiteY1" fmla="*/ 310863 h 1065816"/>
                <a:gd name="connsiteX2" fmla="*/ 399681 w 799362"/>
                <a:gd name="connsiteY2" fmla="*/ 0 h 1065816"/>
                <a:gd name="connsiteX3" fmla="*/ 88818 w 799362"/>
                <a:gd name="connsiteY3" fmla="*/ 310863 h 1065816"/>
                <a:gd name="connsiteX4" fmla="*/ 88818 w 799362"/>
                <a:gd name="connsiteY4" fmla="*/ 402677 h 1065816"/>
                <a:gd name="connsiteX5" fmla="*/ 0 w 799362"/>
                <a:gd name="connsiteY5" fmla="*/ 514422 h 1065816"/>
                <a:gd name="connsiteX6" fmla="*/ 0 w 799362"/>
                <a:gd name="connsiteY6" fmla="*/ 951076 h 1065816"/>
                <a:gd name="connsiteX7" fmla="*/ 114741 w 799362"/>
                <a:gd name="connsiteY7" fmla="*/ 1065817 h 1065816"/>
                <a:gd name="connsiteX8" fmla="*/ 684622 w 799362"/>
                <a:gd name="connsiteY8" fmla="*/ 1065817 h 1065816"/>
                <a:gd name="connsiteX9" fmla="*/ 799363 w 799362"/>
                <a:gd name="connsiteY9" fmla="*/ 951076 h 1065816"/>
                <a:gd name="connsiteX10" fmla="*/ 799363 w 799362"/>
                <a:gd name="connsiteY10" fmla="*/ 514422 h 1065816"/>
                <a:gd name="connsiteX11" fmla="*/ 710545 w 799362"/>
                <a:gd name="connsiteY11" fmla="*/ 402677 h 1065816"/>
                <a:gd name="connsiteX12" fmla="*/ 133227 w 799362"/>
                <a:gd name="connsiteY12" fmla="*/ 310863 h 1065816"/>
                <a:gd name="connsiteX13" fmla="*/ 399681 w 799362"/>
                <a:gd name="connsiteY13" fmla="*/ 44409 h 1065816"/>
                <a:gd name="connsiteX14" fmla="*/ 666136 w 799362"/>
                <a:gd name="connsiteY14" fmla="*/ 310863 h 1065816"/>
                <a:gd name="connsiteX15" fmla="*/ 666136 w 799362"/>
                <a:gd name="connsiteY15" fmla="*/ 399681 h 1065816"/>
                <a:gd name="connsiteX16" fmla="*/ 621726 w 799362"/>
                <a:gd name="connsiteY16" fmla="*/ 399681 h 1065816"/>
                <a:gd name="connsiteX17" fmla="*/ 621726 w 799362"/>
                <a:gd name="connsiteY17" fmla="*/ 310863 h 1065816"/>
                <a:gd name="connsiteX18" fmla="*/ 399681 w 799362"/>
                <a:gd name="connsiteY18" fmla="*/ 88818 h 1065816"/>
                <a:gd name="connsiteX19" fmla="*/ 177636 w 799362"/>
                <a:gd name="connsiteY19" fmla="*/ 310863 h 1065816"/>
                <a:gd name="connsiteX20" fmla="*/ 177636 w 799362"/>
                <a:gd name="connsiteY20" fmla="*/ 399681 h 1065816"/>
                <a:gd name="connsiteX21" fmla="*/ 133227 w 799362"/>
                <a:gd name="connsiteY21" fmla="*/ 399681 h 1065816"/>
                <a:gd name="connsiteX22" fmla="*/ 133227 w 799362"/>
                <a:gd name="connsiteY22" fmla="*/ 310863 h 1065816"/>
                <a:gd name="connsiteX23" fmla="*/ 577317 w 799362"/>
                <a:gd name="connsiteY23" fmla="*/ 399681 h 1065816"/>
                <a:gd name="connsiteX24" fmla="*/ 222045 w 799362"/>
                <a:gd name="connsiteY24" fmla="*/ 399681 h 1065816"/>
                <a:gd name="connsiteX25" fmla="*/ 222045 w 799362"/>
                <a:gd name="connsiteY25" fmla="*/ 310863 h 1065816"/>
                <a:gd name="connsiteX26" fmla="*/ 399681 w 799362"/>
                <a:gd name="connsiteY26" fmla="*/ 133227 h 1065816"/>
                <a:gd name="connsiteX27" fmla="*/ 577317 w 799362"/>
                <a:gd name="connsiteY27" fmla="*/ 310863 h 1065816"/>
                <a:gd name="connsiteX28" fmla="*/ 577317 w 799362"/>
                <a:gd name="connsiteY28" fmla="*/ 399681 h 1065816"/>
                <a:gd name="connsiteX29" fmla="*/ 754954 w 799362"/>
                <a:gd name="connsiteY29" fmla="*/ 951076 h 1065816"/>
                <a:gd name="connsiteX30" fmla="*/ 684622 w 799362"/>
                <a:gd name="connsiteY30" fmla="*/ 1021408 h 1065816"/>
                <a:gd name="connsiteX31" fmla="*/ 114741 w 799362"/>
                <a:gd name="connsiteY31" fmla="*/ 1021408 h 1065816"/>
                <a:gd name="connsiteX32" fmla="*/ 44409 w 799362"/>
                <a:gd name="connsiteY32" fmla="*/ 951076 h 1065816"/>
                <a:gd name="connsiteX33" fmla="*/ 44409 w 799362"/>
                <a:gd name="connsiteY33" fmla="*/ 514422 h 1065816"/>
                <a:gd name="connsiteX34" fmla="*/ 114741 w 799362"/>
                <a:gd name="connsiteY34" fmla="*/ 444090 h 1065816"/>
                <a:gd name="connsiteX35" fmla="*/ 684622 w 799362"/>
                <a:gd name="connsiteY35" fmla="*/ 444090 h 1065816"/>
                <a:gd name="connsiteX36" fmla="*/ 754954 w 799362"/>
                <a:gd name="connsiteY36" fmla="*/ 514422 h 1065816"/>
                <a:gd name="connsiteX37" fmla="*/ 754954 w 799362"/>
                <a:gd name="connsiteY37" fmla="*/ 951076 h 106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99362" h="1065816">
                  <a:moveTo>
                    <a:pt x="710545" y="402677"/>
                  </a:moveTo>
                  <a:lnTo>
                    <a:pt x="710545" y="310863"/>
                  </a:lnTo>
                  <a:cubicBezTo>
                    <a:pt x="710545" y="139448"/>
                    <a:pt x="571097" y="0"/>
                    <a:pt x="399681" y="0"/>
                  </a:cubicBezTo>
                  <a:cubicBezTo>
                    <a:pt x="228266" y="0"/>
                    <a:pt x="88818" y="139448"/>
                    <a:pt x="88818" y="310863"/>
                  </a:cubicBezTo>
                  <a:lnTo>
                    <a:pt x="88818" y="402677"/>
                  </a:lnTo>
                  <a:cubicBezTo>
                    <a:pt x="37994" y="414467"/>
                    <a:pt x="0" y="460074"/>
                    <a:pt x="0" y="514422"/>
                  </a:cubicBezTo>
                  <a:lnTo>
                    <a:pt x="0" y="951076"/>
                  </a:lnTo>
                  <a:cubicBezTo>
                    <a:pt x="0" y="1014341"/>
                    <a:pt x="51476" y="1065817"/>
                    <a:pt x="114741" y="1065817"/>
                  </a:cubicBezTo>
                  <a:lnTo>
                    <a:pt x="684622" y="1065817"/>
                  </a:lnTo>
                  <a:cubicBezTo>
                    <a:pt x="747887" y="1065817"/>
                    <a:pt x="799363" y="1014341"/>
                    <a:pt x="799363" y="951076"/>
                  </a:cubicBezTo>
                  <a:lnTo>
                    <a:pt x="799363" y="514422"/>
                  </a:lnTo>
                  <a:cubicBezTo>
                    <a:pt x="799363" y="460074"/>
                    <a:pt x="761368" y="414467"/>
                    <a:pt x="710545" y="402677"/>
                  </a:cubicBezTo>
                  <a:close/>
                  <a:moveTo>
                    <a:pt x="133227" y="310863"/>
                  </a:moveTo>
                  <a:cubicBezTo>
                    <a:pt x="133227" y="163943"/>
                    <a:pt x="252761" y="44409"/>
                    <a:pt x="399681" y="44409"/>
                  </a:cubicBezTo>
                  <a:cubicBezTo>
                    <a:pt x="546601" y="44409"/>
                    <a:pt x="666136" y="163943"/>
                    <a:pt x="666136" y="310863"/>
                  </a:cubicBezTo>
                  <a:lnTo>
                    <a:pt x="666136" y="399681"/>
                  </a:lnTo>
                  <a:lnTo>
                    <a:pt x="621726" y="399681"/>
                  </a:lnTo>
                  <a:lnTo>
                    <a:pt x="621726" y="310863"/>
                  </a:lnTo>
                  <a:cubicBezTo>
                    <a:pt x="621726" y="188421"/>
                    <a:pt x="522123" y="88818"/>
                    <a:pt x="399681" y="88818"/>
                  </a:cubicBezTo>
                  <a:cubicBezTo>
                    <a:pt x="277239" y="88818"/>
                    <a:pt x="177636" y="188421"/>
                    <a:pt x="177636" y="310863"/>
                  </a:cubicBezTo>
                  <a:lnTo>
                    <a:pt x="177636" y="399681"/>
                  </a:lnTo>
                  <a:lnTo>
                    <a:pt x="133227" y="399681"/>
                  </a:lnTo>
                  <a:lnTo>
                    <a:pt x="133227" y="310863"/>
                  </a:lnTo>
                  <a:close/>
                  <a:moveTo>
                    <a:pt x="577317" y="399681"/>
                  </a:moveTo>
                  <a:lnTo>
                    <a:pt x="222045" y="399681"/>
                  </a:lnTo>
                  <a:lnTo>
                    <a:pt x="222045" y="310863"/>
                  </a:lnTo>
                  <a:cubicBezTo>
                    <a:pt x="222045" y="212917"/>
                    <a:pt x="301735" y="133227"/>
                    <a:pt x="399681" y="133227"/>
                  </a:cubicBezTo>
                  <a:cubicBezTo>
                    <a:pt x="497628" y="133227"/>
                    <a:pt x="577317" y="212917"/>
                    <a:pt x="577317" y="310863"/>
                  </a:cubicBezTo>
                  <a:lnTo>
                    <a:pt x="577317" y="399681"/>
                  </a:lnTo>
                  <a:close/>
                  <a:moveTo>
                    <a:pt x="754954" y="951076"/>
                  </a:moveTo>
                  <a:cubicBezTo>
                    <a:pt x="754954" y="989863"/>
                    <a:pt x="723409" y="1021408"/>
                    <a:pt x="684622" y="1021408"/>
                  </a:cubicBezTo>
                  <a:lnTo>
                    <a:pt x="114741" y="1021408"/>
                  </a:lnTo>
                  <a:cubicBezTo>
                    <a:pt x="75954" y="1021408"/>
                    <a:pt x="44409" y="989863"/>
                    <a:pt x="44409" y="951076"/>
                  </a:cubicBezTo>
                  <a:lnTo>
                    <a:pt x="44409" y="514422"/>
                  </a:lnTo>
                  <a:cubicBezTo>
                    <a:pt x="44409" y="475635"/>
                    <a:pt x="75954" y="444090"/>
                    <a:pt x="114741" y="444090"/>
                  </a:cubicBezTo>
                  <a:lnTo>
                    <a:pt x="684622" y="444090"/>
                  </a:lnTo>
                  <a:cubicBezTo>
                    <a:pt x="723409" y="444090"/>
                    <a:pt x="754954" y="475635"/>
                    <a:pt x="754954" y="514422"/>
                  </a:cubicBezTo>
                  <a:lnTo>
                    <a:pt x="754954" y="951076"/>
                  </a:lnTo>
                  <a:close/>
                </a:path>
              </a:pathLst>
            </a:custGeom>
            <a:grpFill/>
            <a:ln w="1758" cap="flat">
              <a:noFill/>
              <a:prstDash val="solid"/>
              <a:miter/>
            </a:ln>
          </p:spPr>
          <p:txBody>
            <a:bodyPr rtlCol="0" anchor="ctr"/>
            <a:lstStyle/>
            <a:p>
              <a:endParaRPr lang="en-ZA"/>
            </a:p>
          </p:txBody>
        </p:sp>
        <p:sp>
          <p:nvSpPr>
            <p:cNvPr id="25" name="Freeform: Shape 24">
              <a:extLst>
                <a:ext uri="{FF2B5EF4-FFF2-40B4-BE49-F238E27FC236}">
                  <a16:creationId xmlns:a16="http://schemas.microsoft.com/office/drawing/2014/main" id="{3E8C67BD-D808-4D86-F7B8-61724C8DBEE9}"/>
                </a:ext>
              </a:extLst>
            </p:cNvPr>
            <p:cNvSpPr/>
            <p:nvPr/>
          </p:nvSpPr>
          <p:spPr>
            <a:xfrm>
              <a:off x="288658" y="2642513"/>
              <a:ext cx="222045" cy="310863"/>
            </a:xfrm>
            <a:custGeom>
              <a:avLst/>
              <a:gdLst>
                <a:gd name="connsiteX0" fmla="*/ 111023 w 222045"/>
                <a:gd name="connsiteY0" fmla="*/ 0 h 310863"/>
                <a:gd name="connsiteX1" fmla="*/ 0 w 222045"/>
                <a:gd name="connsiteY1" fmla="*/ 111023 h 310863"/>
                <a:gd name="connsiteX2" fmla="*/ 22205 w 222045"/>
                <a:gd name="connsiteY2" fmla="*/ 164631 h 310863"/>
                <a:gd name="connsiteX3" fmla="*/ 44409 w 222045"/>
                <a:gd name="connsiteY3" fmla="*/ 186835 h 310863"/>
                <a:gd name="connsiteX4" fmla="*/ 44409 w 222045"/>
                <a:gd name="connsiteY4" fmla="*/ 244250 h 310863"/>
                <a:gd name="connsiteX5" fmla="*/ 111023 w 222045"/>
                <a:gd name="connsiteY5" fmla="*/ 310863 h 310863"/>
                <a:gd name="connsiteX6" fmla="*/ 177636 w 222045"/>
                <a:gd name="connsiteY6" fmla="*/ 244250 h 310863"/>
                <a:gd name="connsiteX7" fmla="*/ 177636 w 222045"/>
                <a:gd name="connsiteY7" fmla="*/ 186835 h 310863"/>
                <a:gd name="connsiteX8" fmla="*/ 199841 w 222045"/>
                <a:gd name="connsiteY8" fmla="*/ 164631 h 310863"/>
                <a:gd name="connsiteX9" fmla="*/ 222045 w 222045"/>
                <a:gd name="connsiteY9" fmla="*/ 111023 h 310863"/>
                <a:gd name="connsiteX10" fmla="*/ 111023 w 222045"/>
                <a:gd name="connsiteY10" fmla="*/ 0 h 310863"/>
                <a:gd name="connsiteX11" fmla="*/ 168437 w 222045"/>
                <a:gd name="connsiteY11" fmla="*/ 133227 h 310863"/>
                <a:gd name="connsiteX12" fmla="*/ 133227 w 222045"/>
                <a:gd name="connsiteY12" fmla="*/ 168437 h 310863"/>
                <a:gd name="connsiteX13" fmla="*/ 133227 w 222045"/>
                <a:gd name="connsiteY13" fmla="*/ 244250 h 310863"/>
                <a:gd name="connsiteX14" fmla="*/ 111023 w 222045"/>
                <a:gd name="connsiteY14" fmla="*/ 266454 h 310863"/>
                <a:gd name="connsiteX15" fmla="*/ 88818 w 222045"/>
                <a:gd name="connsiteY15" fmla="*/ 244250 h 310863"/>
                <a:gd name="connsiteX16" fmla="*/ 88818 w 222045"/>
                <a:gd name="connsiteY16" fmla="*/ 168437 h 310863"/>
                <a:gd name="connsiteX17" fmla="*/ 53608 w 222045"/>
                <a:gd name="connsiteY17" fmla="*/ 133227 h 310863"/>
                <a:gd name="connsiteX18" fmla="*/ 44409 w 222045"/>
                <a:gd name="connsiteY18" fmla="*/ 111023 h 310863"/>
                <a:gd name="connsiteX19" fmla="*/ 111023 w 222045"/>
                <a:gd name="connsiteY19" fmla="*/ 44409 h 310863"/>
                <a:gd name="connsiteX20" fmla="*/ 177636 w 222045"/>
                <a:gd name="connsiteY20" fmla="*/ 111023 h 310863"/>
                <a:gd name="connsiteX21" fmla="*/ 168437 w 222045"/>
                <a:gd name="connsiteY21" fmla="*/ 133227 h 31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2045" h="310863">
                  <a:moveTo>
                    <a:pt x="111023" y="0"/>
                  </a:moveTo>
                  <a:cubicBezTo>
                    <a:pt x="49802" y="0"/>
                    <a:pt x="0" y="49802"/>
                    <a:pt x="0" y="111023"/>
                  </a:cubicBezTo>
                  <a:cubicBezTo>
                    <a:pt x="0" y="131271"/>
                    <a:pt x="7877" y="150321"/>
                    <a:pt x="22205" y="164631"/>
                  </a:cubicBezTo>
                  <a:lnTo>
                    <a:pt x="44409" y="186835"/>
                  </a:lnTo>
                  <a:lnTo>
                    <a:pt x="44409" y="244250"/>
                  </a:lnTo>
                  <a:cubicBezTo>
                    <a:pt x="44409" y="280975"/>
                    <a:pt x="74297" y="310863"/>
                    <a:pt x="111023" y="310863"/>
                  </a:cubicBezTo>
                  <a:cubicBezTo>
                    <a:pt x="147748" y="310863"/>
                    <a:pt x="177636" y="280975"/>
                    <a:pt x="177636" y="244250"/>
                  </a:cubicBezTo>
                  <a:lnTo>
                    <a:pt x="177636" y="186835"/>
                  </a:lnTo>
                  <a:lnTo>
                    <a:pt x="199841" y="164631"/>
                  </a:lnTo>
                  <a:cubicBezTo>
                    <a:pt x="214168" y="150321"/>
                    <a:pt x="222045" y="131289"/>
                    <a:pt x="222045" y="111023"/>
                  </a:cubicBezTo>
                  <a:cubicBezTo>
                    <a:pt x="222045" y="49802"/>
                    <a:pt x="172244" y="0"/>
                    <a:pt x="111023" y="0"/>
                  </a:cubicBezTo>
                  <a:close/>
                  <a:moveTo>
                    <a:pt x="168437" y="133227"/>
                  </a:moveTo>
                  <a:lnTo>
                    <a:pt x="133227" y="168437"/>
                  </a:lnTo>
                  <a:lnTo>
                    <a:pt x="133227" y="244250"/>
                  </a:lnTo>
                  <a:cubicBezTo>
                    <a:pt x="133227" y="256497"/>
                    <a:pt x="123270" y="266454"/>
                    <a:pt x="111023" y="266454"/>
                  </a:cubicBezTo>
                  <a:cubicBezTo>
                    <a:pt x="98775" y="266454"/>
                    <a:pt x="88818" y="256497"/>
                    <a:pt x="88818" y="244250"/>
                  </a:cubicBezTo>
                  <a:lnTo>
                    <a:pt x="88818" y="168437"/>
                  </a:lnTo>
                  <a:lnTo>
                    <a:pt x="53608" y="133227"/>
                  </a:lnTo>
                  <a:cubicBezTo>
                    <a:pt x="47757" y="127376"/>
                    <a:pt x="44409" y="119288"/>
                    <a:pt x="44409" y="111023"/>
                  </a:cubicBezTo>
                  <a:cubicBezTo>
                    <a:pt x="44409" y="74297"/>
                    <a:pt x="74297" y="44409"/>
                    <a:pt x="111023" y="44409"/>
                  </a:cubicBezTo>
                  <a:cubicBezTo>
                    <a:pt x="147748" y="44409"/>
                    <a:pt x="177636" y="74297"/>
                    <a:pt x="177636" y="111023"/>
                  </a:cubicBezTo>
                  <a:cubicBezTo>
                    <a:pt x="177636" y="119288"/>
                    <a:pt x="174288" y="127376"/>
                    <a:pt x="168437" y="133227"/>
                  </a:cubicBezTo>
                  <a:close/>
                </a:path>
              </a:pathLst>
            </a:custGeom>
            <a:grpFill/>
            <a:ln w="1758" cap="flat">
              <a:noFill/>
              <a:prstDash val="solid"/>
              <a:miter/>
            </a:ln>
          </p:spPr>
          <p:txBody>
            <a:bodyPr rtlCol="0" anchor="ctr"/>
            <a:lstStyle/>
            <a:p>
              <a:endParaRPr lang="en-ZA"/>
            </a:p>
          </p:txBody>
        </p:sp>
      </p:grpSp>
      <p:grpSp>
        <p:nvGrpSpPr>
          <p:cNvPr id="28" name="Group 27">
            <a:extLst>
              <a:ext uri="{FF2B5EF4-FFF2-40B4-BE49-F238E27FC236}">
                <a16:creationId xmlns:a16="http://schemas.microsoft.com/office/drawing/2014/main" id="{29A6C051-DBFC-F384-8C9F-0471229A9D4D}"/>
              </a:ext>
            </a:extLst>
          </p:cNvPr>
          <p:cNvGrpSpPr/>
          <p:nvPr/>
        </p:nvGrpSpPr>
        <p:grpSpPr>
          <a:xfrm>
            <a:off x="2644877" y="1671483"/>
            <a:ext cx="595411" cy="595421"/>
            <a:chOff x="3545512" y="512761"/>
            <a:chExt cx="1065799" cy="1065816"/>
          </a:xfrm>
          <a:solidFill>
            <a:schemeClr val="bg1"/>
          </a:solidFill>
        </p:grpSpPr>
        <p:sp>
          <p:nvSpPr>
            <p:cNvPr id="26" name="Freeform: Shape 25">
              <a:extLst>
                <a:ext uri="{FF2B5EF4-FFF2-40B4-BE49-F238E27FC236}">
                  <a16:creationId xmlns:a16="http://schemas.microsoft.com/office/drawing/2014/main" id="{4213638F-2F6B-1379-76FD-AD89AF326AB2}"/>
                </a:ext>
              </a:extLst>
            </p:cNvPr>
            <p:cNvSpPr/>
            <p:nvPr/>
          </p:nvSpPr>
          <p:spPr>
            <a:xfrm>
              <a:off x="3545512" y="512761"/>
              <a:ext cx="1065799" cy="1065816"/>
            </a:xfrm>
            <a:custGeom>
              <a:avLst/>
              <a:gdLst>
                <a:gd name="connsiteX0" fmla="*/ 951076 w 1065799"/>
                <a:gd name="connsiteY0" fmla="*/ 399681 h 1065816"/>
                <a:gd name="connsiteX1" fmla="*/ 532908 w 1065799"/>
                <a:gd name="connsiteY1" fmla="*/ 399681 h 1065816"/>
                <a:gd name="connsiteX2" fmla="*/ 532908 w 1065799"/>
                <a:gd name="connsiteY2" fmla="*/ 266454 h 1065816"/>
                <a:gd name="connsiteX3" fmla="*/ 266454 w 1065799"/>
                <a:gd name="connsiteY3" fmla="*/ 0 h 1065816"/>
                <a:gd name="connsiteX4" fmla="*/ 0 w 1065799"/>
                <a:gd name="connsiteY4" fmla="*/ 266454 h 1065816"/>
                <a:gd name="connsiteX5" fmla="*/ 0 w 1065799"/>
                <a:gd name="connsiteY5" fmla="*/ 401355 h 1065816"/>
                <a:gd name="connsiteX6" fmla="*/ 42735 w 1065799"/>
                <a:gd name="connsiteY6" fmla="*/ 444090 h 1065816"/>
                <a:gd name="connsiteX7" fmla="*/ 90475 w 1065799"/>
                <a:gd name="connsiteY7" fmla="*/ 444090 h 1065816"/>
                <a:gd name="connsiteX8" fmla="*/ 133209 w 1065799"/>
                <a:gd name="connsiteY8" fmla="*/ 401355 h 1065816"/>
                <a:gd name="connsiteX9" fmla="*/ 133209 w 1065799"/>
                <a:gd name="connsiteY9" fmla="*/ 266454 h 1065816"/>
                <a:gd name="connsiteX10" fmla="*/ 266437 w 1065799"/>
                <a:gd name="connsiteY10" fmla="*/ 133227 h 1065816"/>
                <a:gd name="connsiteX11" fmla="*/ 399664 w 1065799"/>
                <a:gd name="connsiteY11" fmla="*/ 266454 h 1065816"/>
                <a:gd name="connsiteX12" fmla="*/ 399664 w 1065799"/>
                <a:gd name="connsiteY12" fmla="*/ 399681 h 1065816"/>
                <a:gd name="connsiteX13" fmla="*/ 381178 w 1065799"/>
                <a:gd name="connsiteY13" fmla="*/ 399681 h 1065816"/>
                <a:gd name="connsiteX14" fmla="*/ 266437 w 1065799"/>
                <a:gd name="connsiteY14" fmla="*/ 514422 h 1065816"/>
                <a:gd name="connsiteX15" fmla="*/ 266437 w 1065799"/>
                <a:gd name="connsiteY15" fmla="*/ 951076 h 1065816"/>
                <a:gd name="connsiteX16" fmla="*/ 381178 w 1065799"/>
                <a:gd name="connsiteY16" fmla="*/ 1065817 h 1065816"/>
                <a:gd name="connsiteX17" fmla="*/ 951058 w 1065799"/>
                <a:gd name="connsiteY17" fmla="*/ 1065817 h 1065816"/>
                <a:gd name="connsiteX18" fmla="*/ 1065799 w 1065799"/>
                <a:gd name="connsiteY18" fmla="*/ 951076 h 1065816"/>
                <a:gd name="connsiteX19" fmla="*/ 1065799 w 1065799"/>
                <a:gd name="connsiteY19" fmla="*/ 514422 h 1065816"/>
                <a:gd name="connsiteX20" fmla="*/ 951058 w 1065799"/>
                <a:gd name="connsiteY20" fmla="*/ 399681 h 1065816"/>
                <a:gd name="connsiteX21" fmla="*/ 266454 w 1065799"/>
                <a:gd name="connsiteY21" fmla="*/ 88818 h 1065816"/>
                <a:gd name="connsiteX22" fmla="*/ 88818 w 1065799"/>
                <a:gd name="connsiteY22" fmla="*/ 266454 h 1065816"/>
                <a:gd name="connsiteX23" fmla="*/ 88818 w 1065799"/>
                <a:gd name="connsiteY23" fmla="*/ 399681 h 1065816"/>
                <a:gd name="connsiteX24" fmla="*/ 44409 w 1065799"/>
                <a:gd name="connsiteY24" fmla="*/ 399681 h 1065816"/>
                <a:gd name="connsiteX25" fmla="*/ 44409 w 1065799"/>
                <a:gd name="connsiteY25" fmla="*/ 266454 h 1065816"/>
                <a:gd name="connsiteX26" fmla="*/ 266454 w 1065799"/>
                <a:gd name="connsiteY26" fmla="*/ 44409 h 1065816"/>
                <a:gd name="connsiteX27" fmla="*/ 488499 w 1065799"/>
                <a:gd name="connsiteY27" fmla="*/ 266454 h 1065816"/>
                <a:gd name="connsiteX28" fmla="*/ 488499 w 1065799"/>
                <a:gd name="connsiteY28" fmla="*/ 399681 h 1065816"/>
                <a:gd name="connsiteX29" fmla="*/ 444090 w 1065799"/>
                <a:gd name="connsiteY29" fmla="*/ 399681 h 1065816"/>
                <a:gd name="connsiteX30" fmla="*/ 444090 w 1065799"/>
                <a:gd name="connsiteY30" fmla="*/ 266454 h 1065816"/>
                <a:gd name="connsiteX31" fmla="*/ 266454 w 1065799"/>
                <a:gd name="connsiteY31" fmla="*/ 88818 h 1065816"/>
                <a:gd name="connsiteX32" fmla="*/ 1021408 w 1065799"/>
                <a:gd name="connsiteY32" fmla="*/ 951076 h 1065816"/>
                <a:gd name="connsiteX33" fmla="*/ 951076 w 1065799"/>
                <a:gd name="connsiteY33" fmla="*/ 1021408 h 1065816"/>
                <a:gd name="connsiteX34" fmla="*/ 381195 w 1065799"/>
                <a:gd name="connsiteY34" fmla="*/ 1021408 h 1065816"/>
                <a:gd name="connsiteX35" fmla="*/ 310863 w 1065799"/>
                <a:gd name="connsiteY35" fmla="*/ 951076 h 1065816"/>
                <a:gd name="connsiteX36" fmla="*/ 310863 w 1065799"/>
                <a:gd name="connsiteY36" fmla="*/ 514422 h 1065816"/>
                <a:gd name="connsiteX37" fmla="*/ 381195 w 1065799"/>
                <a:gd name="connsiteY37" fmla="*/ 444090 h 1065816"/>
                <a:gd name="connsiteX38" fmla="*/ 951076 w 1065799"/>
                <a:gd name="connsiteY38" fmla="*/ 444090 h 1065816"/>
                <a:gd name="connsiteX39" fmla="*/ 1021408 w 1065799"/>
                <a:gd name="connsiteY39" fmla="*/ 514422 h 1065816"/>
                <a:gd name="connsiteX40" fmla="*/ 1021408 w 1065799"/>
                <a:gd name="connsiteY40" fmla="*/ 951076 h 106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065799" h="1065816">
                  <a:moveTo>
                    <a:pt x="951076" y="399681"/>
                  </a:moveTo>
                  <a:lnTo>
                    <a:pt x="532908" y="399681"/>
                  </a:lnTo>
                  <a:lnTo>
                    <a:pt x="532908" y="266454"/>
                  </a:lnTo>
                  <a:cubicBezTo>
                    <a:pt x="532908" y="119534"/>
                    <a:pt x="413374" y="0"/>
                    <a:pt x="266454" y="0"/>
                  </a:cubicBezTo>
                  <a:cubicBezTo>
                    <a:pt x="119534" y="0"/>
                    <a:pt x="0" y="119534"/>
                    <a:pt x="0" y="266454"/>
                  </a:cubicBezTo>
                  <a:lnTo>
                    <a:pt x="0" y="401355"/>
                  </a:lnTo>
                  <a:cubicBezTo>
                    <a:pt x="0" y="424934"/>
                    <a:pt x="19173" y="444090"/>
                    <a:pt x="42735" y="444090"/>
                  </a:cubicBezTo>
                  <a:lnTo>
                    <a:pt x="90475" y="444090"/>
                  </a:lnTo>
                  <a:cubicBezTo>
                    <a:pt x="114054" y="444090"/>
                    <a:pt x="133209" y="424917"/>
                    <a:pt x="133209" y="401355"/>
                  </a:cubicBezTo>
                  <a:lnTo>
                    <a:pt x="133209" y="266454"/>
                  </a:lnTo>
                  <a:cubicBezTo>
                    <a:pt x="133209" y="192985"/>
                    <a:pt x="192968" y="133227"/>
                    <a:pt x="266437" y="133227"/>
                  </a:cubicBezTo>
                  <a:cubicBezTo>
                    <a:pt x="339905" y="133227"/>
                    <a:pt x="399664" y="192985"/>
                    <a:pt x="399664" y="266454"/>
                  </a:cubicBezTo>
                  <a:lnTo>
                    <a:pt x="399664" y="399681"/>
                  </a:lnTo>
                  <a:lnTo>
                    <a:pt x="381178" y="399681"/>
                  </a:lnTo>
                  <a:cubicBezTo>
                    <a:pt x="317912" y="399681"/>
                    <a:pt x="266437" y="451157"/>
                    <a:pt x="266437" y="514422"/>
                  </a:cubicBezTo>
                  <a:lnTo>
                    <a:pt x="266437" y="951076"/>
                  </a:lnTo>
                  <a:cubicBezTo>
                    <a:pt x="266437" y="1014341"/>
                    <a:pt x="317912" y="1065817"/>
                    <a:pt x="381178" y="1065817"/>
                  </a:cubicBezTo>
                  <a:lnTo>
                    <a:pt x="951058" y="1065817"/>
                  </a:lnTo>
                  <a:cubicBezTo>
                    <a:pt x="1014324" y="1065817"/>
                    <a:pt x="1065799" y="1014341"/>
                    <a:pt x="1065799" y="951076"/>
                  </a:cubicBezTo>
                  <a:lnTo>
                    <a:pt x="1065799" y="514422"/>
                  </a:lnTo>
                  <a:cubicBezTo>
                    <a:pt x="1065799" y="451157"/>
                    <a:pt x="1014324" y="399681"/>
                    <a:pt x="951058" y="399681"/>
                  </a:cubicBezTo>
                  <a:close/>
                  <a:moveTo>
                    <a:pt x="266454" y="88818"/>
                  </a:moveTo>
                  <a:cubicBezTo>
                    <a:pt x="168508" y="88818"/>
                    <a:pt x="88818" y="168508"/>
                    <a:pt x="88818" y="266454"/>
                  </a:cubicBezTo>
                  <a:lnTo>
                    <a:pt x="88818" y="399681"/>
                  </a:lnTo>
                  <a:lnTo>
                    <a:pt x="44409" y="399681"/>
                  </a:lnTo>
                  <a:lnTo>
                    <a:pt x="44409" y="266454"/>
                  </a:lnTo>
                  <a:cubicBezTo>
                    <a:pt x="44409" y="144012"/>
                    <a:pt x="144012" y="44409"/>
                    <a:pt x="266454" y="44409"/>
                  </a:cubicBezTo>
                  <a:cubicBezTo>
                    <a:pt x="388896" y="44409"/>
                    <a:pt x="488499" y="144012"/>
                    <a:pt x="488499" y="266454"/>
                  </a:cubicBezTo>
                  <a:lnTo>
                    <a:pt x="488499" y="399681"/>
                  </a:lnTo>
                  <a:lnTo>
                    <a:pt x="444090" y="399681"/>
                  </a:lnTo>
                  <a:lnTo>
                    <a:pt x="444090" y="266454"/>
                  </a:lnTo>
                  <a:cubicBezTo>
                    <a:pt x="444090" y="168508"/>
                    <a:pt x="364401" y="88818"/>
                    <a:pt x="266454" y="88818"/>
                  </a:cubicBezTo>
                  <a:close/>
                  <a:moveTo>
                    <a:pt x="1021408" y="951076"/>
                  </a:moveTo>
                  <a:cubicBezTo>
                    <a:pt x="1021408" y="989863"/>
                    <a:pt x="989863" y="1021408"/>
                    <a:pt x="951076" y="1021408"/>
                  </a:cubicBezTo>
                  <a:lnTo>
                    <a:pt x="381195" y="1021408"/>
                  </a:lnTo>
                  <a:cubicBezTo>
                    <a:pt x="342408" y="1021408"/>
                    <a:pt x="310863" y="989863"/>
                    <a:pt x="310863" y="951076"/>
                  </a:cubicBezTo>
                  <a:lnTo>
                    <a:pt x="310863" y="514422"/>
                  </a:lnTo>
                  <a:cubicBezTo>
                    <a:pt x="310863" y="475635"/>
                    <a:pt x="342408" y="444090"/>
                    <a:pt x="381195" y="444090"/>
                  </a:cubicBezTo>
                  <a:lnTo>
                    <a:pt x="951076" y="444090"/>
                  </a:lnTo>
                  <a:cubicBezTo>
                    <a:pt x="989863" y="444090"/>
                    <a:pt x="1021408" y="475635"/>
                    <a:pt x="1021408" y="514422"/>
                  </a:cubicBezTo>
                  <a:lnTo>
                    <a:pt x="1021408" y="951076"/>
                  </a:lnTo>
                  <a:close/>
                </a:path>
              </a:pathLst>
            </a:custGeom>
            <a:grpFill/>
            <a:ln w="1758" cap="flat">
              <a:noFill/>
              <a:prstDash val="solid"/>
              <a:miter/>
            </a:ln>
          </p:spPr>
          <p:txBody>
            <a:bodyPr rtlCol="0" anchor="ctr"/>
            <a:lstStyle/>
            <a:p>
              <a:endParaRPr lang="en-ZA"/>
            </a:p>
          </p:txBody>
        </p:sp>
        <p:sp>
          <p:nvSpPr>
            <p:cNvPr id="27" name="Freeform: Shape 26">
              <a:extLst>
                <a:ext uri="{FF2B5EF4-FFF2-40B4-BE49-F238E27FC236}">
                  <a16:creationId xmlns:a16="http://schemas.microsoft.com/office/drawing/2014/main" id="{D982D57A-6C2A-F53D-0F47-F522C0E12A42}"/>
                </a:ext>
              </a:extLst>
            </p:cNvPr>
            <p:cNvSpPr/>
            <p:nvPr/>
          </p:nvSpPr>
          <p:spPr>
            <a:xfrm>
              <a:off x="4100625" y="1090078"/>
              <a:ext cx="222045" cy="310863"/>
            </a:xfrm>
            <a:custGeom>
              <a:avLst/>
              <a:gdLst>
                <a:gd name="connsiteX0" fmla="*/ 111023 w 222045"/>
                <a:gd name="connsiteY0" fmla="*/ 0 h 310863"/>
                <a:gd name="connsiteX1" fmla="*/ 0 w 222045"/>
                <a:gd name="connsiteY1" fmla="*/ 111023 h 310863"/>
                <a:gd name="connsiteX2" fmla="*/ 22205 w 222045"/>
                <a:gd name="connsiteY2" fmla="*/ 164631 h 310863"/>
                <a:gd name="connsiteX3" fmla="*/ 44409 w 222045"/>
                <a:gd name="connsiteY3" fmla="*/ 186835 h 310863"/>
                <a:gd name="connsiteX4" fmla="*/ 44409 w 222045"/>
                <a:gd name="connsiteY4" fmla="*/ 244250 h 310863"/>
                <a:gd name="connsiteX5" fmla="*/ 111023 w 222045"/>
                <a:gd name="connsiteY5" fmla="*/ 310863 h 310863"/>
                <a:gd name="connsiteX6" fmla="*/ 177636 w 222045"/>
                <a:gd name="connsiteY6" fmla="*/ 244250 h 310863"/>
                <a:gd name="connsiteX7" fmla="*/ 177636 w 222045"/>
                <a:gd name="connsiteY7" fmla="*/ 186835 h 310863"/>
                <a:gd name="connsiteX8" fmla="*/ 199841 w 222045"/>
                <a:gd name="connsiteY8" fmla="*/ 164631 h 310863"/>
                <a:gd name="connsiteX9" fmla="*/ 222045 w 222045"/>
                <a:gd name="connsiteY9" fmla="*/ 111023 h 310863"/>
                <a:gd name="connsiteX10" fmla="*/ 111023 w 222045"/>
                <a:gd name="connsiteY10" fmla="*/ 0 h 310863"/>
                <a:gd name="connsiteX11" fmla="*/ 168437 w 222045"/>
                <a:gd name="connsiteY11" fmla="*/ 133227 h 310863"/>
                <a:gd name="connsiteX12" fmla="*/ 133227 w 222045"/>
                <a:gd name="connsiteY12" fmla="*/ 168437 h 310863"/>
                <a:gd name="connsiteX13" fmla="*/ 133227 w 222045"/>
                <a:gd name="connsiteY13" fmla="*/ 244250 h 310863"/>
                <a:gd name="connsiteX14" fmla="*/ 111023 w 222045"/>
                <a:gd name="connsiteY14" fmla="*/ 266454 h 310863"/>
                <a:gd name="connsiteX15" fmla="*/ 88818 w 222045"/>
                <a:gd name="connsiteY15" fmla="*/ 244250 h 310863"/>
                <a:gd name="connsiteX16" fmla="*/ 88818 w 222045"/>
                <a:gd name="connsiteY16" fmla="*/ 168437 h 310863"/>
                <a:gd name="connsiteX17" fmla="*/ 53608 w 222045"/>
                <a:gd name="connsiteY17" fmla="*/ 133227 h 310863"/>
                <a:gd name="connsiteX18" fmla="*/ 44409 w 222045"/>
                <a:gd name="connsiteY18" fmla="*/ 111023 h 310863"/>
                <a:gd name="connsiteX19" fmla="*/ 111023 w 222045"/>
                <a:gd name="connsiteY19" fmla="*/ 44409 h 310863"/>
                <a:gd name="connsiteX20" fmla="*/ 177636 w 222045"/>
                <a:gd name="connsiteY20" fmla="*/ 111023 h 310863"/>
                <a:gd name="connsiteX21" fmla="*/ 168437 w 222045"/>
                <a:gd name="connsiteY21" fmla="*/ 133227 h 310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2045" h="310863">
                  <a:moveTo>
                    <a:pt x="111023" y="0"/>
                  </a:moveTo>
                  <a:cubicBezTo>
                    <a:pt x="49802" y="0"/>
                    <a:pt x="0" y="49802"/>
                    <a:pt x="0" y="111023"/>
                  </a:cubicBezTo>
                  <a:cubicBezTo>
                    <a:pt x="0" y="131271"/>
                    <a:pt x="7877" y="150321"/>
                    <a:pt x="22205" y="164631"/>
                  </a:cubicBezTo>
                  <a:lnTo>
                    <a:pt x="44409" y="186835"/>
                  </a:lnTo>
                  <a:lnTo>
                    <a:pt x="44409" y="244250"/>
                  </a:lnTo>
                  <a:cubicBezTo>
                    <a:pt x="44409" y="280975"/>
                    <a:pt x="74297" y="310863"/>
                    <a:pt x="111023" y="310863"/>
                  </a:cubicBezTo>
                  <a:cubicBezTo>
                    <a:pt x="147748" y="310863"/>
                    <a:pt x="177636" y="280975"/>
                    <a:pt x="177636" y="244250"/>
                  </a:cubicBezTo>
                  <a:lnTo>
                    <a:pt x="177636" y="186835"/>
                  </a:lnTo>
                  <a:lnTo>
                    <a:pt x="199841" y="164631"/>
                  </a:lnTo>
                  <a:cubicBezTo>
                    <a:pt x="214168" y="150321"/>
                    <a:pt x="222045" y="131289"/>
                    <a:pt x="222045" y="111023"/>
                  </a:cubicBezTo>
                  <a:cubicBezTo>
                    <a:pt x="222045" y="49802"/>
                    <a:pt x="172244" y="0"/>
                    <a:pt x="111023" y="0"/>
                  </a:cubicBezTo>
                  <a:close/>
                  <a:moveTo>
                    <a:pt x="168437" y="133227"/>
                  </a:moveTo>
                  <a:lnTo>
                    <a:pt x="133227" y="168437"/>
                  </a:lnTo>
                  <a:lnTo>
                    <a:pt x="133227" y="244250"/>
                  </a:lnTo>
                  <a:cubicBezTo>
                    <a:pt x="133227" y="256497"/>
                    <a:pt x="123270" y="266454"/>
                    <a:pt x="111023" y="266454"/>
                  </a:cubicBezTo>
                  <a:cubicBezTo>
                    <a:pt x="98775" y="266454"/>
                    <a:pt x="88818" y="256497"/>
                    <a:pt x="88818" y="244250"/>
                  </a:cubicBezTo>
                  <a:lnTo>
                    <a:pt x="88818" y="168437"/>
                  </a:lnTo>
                  <a:lnTo>
                    <a:pt x="53608" y="133227"/>
                  </a:lnTo>
                  <a:cubicBezTo>
                    <a:pt x="47758" y="127376"/>
                    <a:pt x="44409" y="119288"/>
                    <a:pt x="44409" y="111023"/>
                  </a:cubicBezTo>
                  <a:cubicBezTo>
                    <a:pt x="44409" y="74297"/>
                    <a:pt x="74297" y="44409"/>
                    <a:pt x="111023" y="44409"/>
                  </a:cubicBezTo>
                  <a:cubicBezTo>
                    <a:pt x="147748" y="44409"/>
                    <a:pt x="177636" y="74297"/>
                    <a:pt x="177636" y="111023"/>
                  </a:cubicBezTo>
                  <a:cubicBezTo>
                    <a:pt x="177636" y="119288"/>
                    <a:pt x="174288" y="127376"/>
                    <a:pt x="168437" y="133227"/>
                  </a:cubicBezTo>
                  <a:close/>
                </a:path>
              </a:pathLst>
            </a:custGeom>
            <a:grpFill/>
            <a:ln w="1758" cap="flat">
              <a:noFill/>
              <a:prstDash val="solid"/>
              <a:miter/>
            </a:ln>
          </p:spPr>
          <p:txBody>
            <a:bodyPr rtlCol="0" anchor="ctr"/>
            <a:lstStyle/>
            <a:p>
              <a:endParaRPr lang="en-ZA"/>
            </a:p>
          </p:txBody>
        </p:sp>
      </p:grpSp>
    </p:spTree>
    <p:extLst>
      <p:ext uri="{BB962C8B-B14F-4D97-AF65-F5344CB8AC3E}">
        <p14:creationId xmlns:p14="http://schemas.microsoft.com/office/powerpoint/2010/main" val="1498562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Rounded Corners 51">
            <a:extLst>
              <a:ext uri="{FF2B5EF4-FFF2-40B4-BE49-F238E27FC236}">
                <a16:creationId xmlns:a16="http://schemas.microsoft.com/office/drawing/2014/main" id="{1419D282-EBA5-6320-AC08-D1B82B3BE7AD}"/>
              </a:ext>
            </a:extLst>
          </p:cNvPr>
          <p:cNvSpPr/>
          <p:nvPr/>
        </p:nvSpPr>
        <p:spPr>
          <a:xfrm>
            <a:off x="4154131" y="1838487"/>
            <a:ext cx="3883741" cy="736633"/>
          </a:xfrm>
          <a:prstGeom prst="roundRect">
            <a:avLst/>
          </a:prstGeom>
          <a:solidFill>
            <a:schemeClr val="bg2"/>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7" name="Title 46">
            <a:extLst>
              <a:ext uri="{FF2B5EF4-FFF2-40B4-BE49-F238E27FC236}">
                <a16:creationId xmlns:a16="http://schemas.microsoft.com/office/drawing/2014/main" id="{11589283-7B37-8157-DB8A-24D755E99D77}"/>
              </a:ext>
            </a:extLst>
          </p:cNvPr>
          <p:cNvSpPr>
            <a:spLocks noGrp="1"/>
          </p:cNvSpPr>
          <p:nvPr>
            <p:ph type="title"/>
          </p:nvPr>
        </p:nvSpPr>
        <p:spPr/>
        <p:txBody>
          <a:bodyPr/>
          <a:lstStyle/>
          <a:p>
            <a:r>
              <a:rPr lang="en-ZA" dirty="0"/>
              <a:t>The role of Discovery Health as an accredited administrator</a:t>
            </a:r>
          </a:p>
        </p:txBody>
      </p:sp>
      <p:sp>
        <p:nvSpPr>
          <p:cNvPr id="3" name="Rectangle 2">
            <a:extLst>
              <a:ext uri="{FF2B5EF4-FFF2-40B4-BE49-F238E27FC236}">
                <a16:creationId xmlns:a16="http://schemas.microsoft.com/office/drawing/2014/main" id="{1CB1F8EF-3CD1-4038-8CCB-4D2D6093E5E9}"/>
              </a:ext>
            </a:extLst>
          </p:cNvPr>
          <p:cNvSpPr/>
          <p:nvPr/>
        </p:nvSpPr>
        <p:spPr>
          <a:xfrm>
            <a:off x="3794321" y="1426225"/>
            <a:ext cx="4603361" cy="4122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solidFill>
                <a:effectLst/>
                <a:uLnTx/>
                <a:uFillTx/>
                <a:latin typeface="Open Sans"/>
                <a:ea typeface="+mn-ea"/>
                <a:cs typeface="+mn-cs"/>
              </a:rPr>
              <a:t>Robust regulation and governance</a:t>
            </a:r>
          </a:p>
        </p:txBody>
      </p:sp>
      <p:sp>
        <p:nvSpPr>
          <p:cNvPr id="18" name="TextBox 17"/>
          <p:cNvSpPr txBox="1"/>
          <p:nvPr/>
        </p:nvSpPr>
        <p:spPr>
          <a:xfrm>
            <a:off x="5427610" y="2903037"/>
            <a:ext cx="1336778" cy="199031"/>
          </a:xfrm>
          <a:prstGeom prst="rect">
            <a:avLst/>
          </a:prstGeom>
          <a:noFill/>
        </p:spPr>
        <p:txBody>
          <a:bodyPr wrap="square" lIns="36000" tIns="36000" rIns="36000" bIns="36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Open Sans"/>
                <a:ea typeface="+mn-ea"/>
                <a:cs typeface="+mn-cs"/>
              </a:rPr>
              <a:t>Regulates</a:t>
            </a:r>
          </a:p>
        </p:txBody>
      </p:sp>
      <p:sp>
        <p:nvSpPr>
          <p:cNvPr id="20" name="Rectangle: Rounded Corners 19">
            <a:extLst>
              <a:ext uri="{FF2B5EF4-FFF2-40B4-BE49-F238E27FC236}">
                <a16:creationId xmlns:a16="http://schemas.microsoft.com/office/drawing/2014/main" id="{9FAE1E6D-D824-4D11-82F4-56A72D5C969F}"/>
              </a:ext>
            </a:extLst>
          </p:cNvPr>
          <p:cNvSpPr/>
          <p:nvPr/>
        </p:nvSpPr>
        <p:spPr>
          <a:xfrm>
            <a:off x="3953530" y="4345986"/>
            <a:ext cx="1548000" cy="1271481"/>
          </a:xfrm>
          <a:prstGeom prst="roundRect">
            <a:avLst>
              <a:gd name="adj" fmla="val 8448"/>
            </a:avLst>
          </a:prstGeom>
          <a:gradFill>
            <a:gsLst>
              <a:gs pos="0">
                <a:srgbClr val="292B2C">
                  <a:lumMod val="10000"/>
                  <a:lumOff val="90000"/>
                </a:srgbClr>
              </a:gs>
              <a:gs pos="100000">
                <a:srgbClr val="FFFFFF"/>
              </a:gs>
            </a:gsLst>
            <a:lin ang="8100000" scaled="1"/>
          </a:gradFill>
          <a:ln w="12700" cap="flat" cmpd="sng" algn="ctr">
            <a:solidFill>
              <a:srgbClr val="292B2C">
                <a:lumMod val="25000"/>
                <a:lumOff val="75000"/>
              </a:srgbClr>
            </a:solidFill>
            <a:prstDash val="solid"/>
            <a:miter lim="800000"/>
          </a:ln>
          <a:effectLst>
            <a:outerShdw blurRad="50800" sx="102000" sy="102000" algn="ctr" rotWithShape="0">
              <a:schemeClr val="bg1">
                <a:lumMod val="75000"/>
                <a:alpha val="40000"/>
              </a:schemeClr>
            </a:outerShdw>
          </a:effectLst>
        </p:spPr>
        <p:txBody>
          <a:bodyPr lIns="72000" tIns="36000" rIns="72000" bIns="28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dirty="0">
                <a:ln>
                  <a:noFill/>
                </a:ln>
                <a:solidFill>
                  <a:srgbClr val="292B2C"/>
                </a:solidFill>
                <a:effectLst/>
                <a:uLnTx/>
                <a:uFillTx/>
                <a:ea typeface="Open Sans ExtraBold" panose="020B0906030804020204" pitchFamily="34" charset="0"/>
                <a:cs typeface="Open Sans ExtraBold" panose="020B0906030804020204" pitchFamily="34" charset="0"/>
              </a:rPr>
              <a:t>Medical Schemes</a:t>
            </a:r>
          </a:p>
        </p:txBody>
      </p:sp>
      <p:sp>
        <p:nvSpPr>
          <p:cNvPr id="21" name="Rectangle: Rounded Corners 20">
            <a:extLst>
              <a:ext uri="{FF2B5EF4-FFF2-40B4-BE49-F238E27FC236}">
                <a16:creationId xmlns:a16="http://schemas.microsoft.com/office/drawing/2014/main" id="{8143D5C3-EA22-49B2-BE5D-439472053A18}"/>
              </a:ext>
            </a:extLst>
          </p:cNvPr>
          <p:cNvSpPr/>
          <p:nvPr/>
        </p:nvSpPr>
        <p:spPr>
          <a:xfrm>
            <a:off x="1661343" y="3194792"/>
            <a:ext cx="1284378" cy="1795806"/>
          </a:xfrm>
          <a:prstGeom prst="roundRect">
            <a:avLst>
              <a:gd name="adj" fmla="val 9777"/>
            </a:avLst>
          </a:prstGeom>
          <a:gradFill>
            <a:gsLst>
              <a:gs pos="0">
                <a:srgbClr val="292B2C">
                  <a:lumMod val="10000"/>
                  <a:lumOff val="90000"/>
                </a:srgbClr>
              </a:gs>
              <a:gs pos="100000">
                <a:srgbClr val="FFFFFF"/>
              </a:gs>
            </a:gsLst>
            <a:lin ang="8100000" scaled="1"/>
          </a:gradFill>
          <a:ln w="12700" cap="flat" cmpd="sng" algn="ctr">
            <a:solidFill>
              <a:srgbClr val="292B2C">
                <a:lumMod val="25000"/>
                <a:lumOff val="75000"/>
              </a:srgbClr>
            </a:solidFill>
            <a:prstDash val="solid"/>
            <a:miter lim="800000"/>
          </a:ln>
          <a:effectLst>
            <a:outerShdw blurRad="50800" sx="102000" sy="102000" algn="ctr" rotWithShape="0">
              <a:schemeClr val="bg1">
                <a:lumMod val="75000"/>
                <a:alpha val="40000"/>
              </a:schemeClr>
            </a:outerShdw>
          </a:effectLst>
        </p:spPr>
        <p:txBody>
          <a:bodyPr lIns="72000" tIns="72000" rIns="72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dirty="0">
                <a:ln>
                  <a:noFill/>
                </a:ln>
                <a:solidFill>
                  <a:schemeClr val="tx2"/>
                </a:solidFill>
                <a:effectLst/>
                <a:uLnTx/>
                <a:uFillTx/>
                <a:ea typeface="Open Sans ExtraBold" panose="020B0906030804020204" pitchFamily="34" charset="0"/>
                <a:cs typeface="Open Sans ExtraBold" panose="020B0906030804020204" pitchFamily="34" charset="0"/>
              </a:rPr>
              <a:t>Members</a:t>
            </a:r>
          </a:p>
        </p:txBody>
      </p:sp>
      <p:sp>
        <p:nvSpPr>
          <p:cNvPr id="19" name="Rectangle: Rounded Corners 18">
            <a:extLst>
              <a:ext uri="{FF2B5EF4-FFF2-40B4-BE49-F238E27FC236}">
                <a16:creationId xmlns:a16="http://schemas.microsoft.com/office/drawing/2014/main" id="{A4996EA9-1679-4939-9F27-AA5AA7EA2FA0}"/>
              </a:ext>
            </a:extLst>
          </p:cNvPr>
          <p:cNvSpPr/>
          <p:nvPr/>
        </p:nvSpPr>
        <p:spPr>
          <a:xfrm>
            <a:off x="6715072" y="3194792"/>
            <a:ext cx="1491954" cy="1748375"/>
          </a:xfrm>
          <a:prstGeom prst="roundRect">
            <a:avLst>
              <a:gd name="adj" fmla="val 8109"/>
            </a:avLst>
          </a:prstGeom>
          <a:gradFill>
            <a:gsLst>
              <a:gs pos="0">
                <a:srgbClr val="292B2C">
                  <a:lumMod val="10000"/>
                  <a:lumOff val="90000"/>
                </a:srgbClr>
              </a:gs>
              <a:gs pos="100000">
                <a:srgbClr val="FFFFFF"/>
              </a:gs>
            </a:gsLst>
            <a:lin ang="8100000" scaled="1"/>
          </a:gradFill>
          <a:ln w="12700" cap="flat" cmpd="sng" algn="ctr">
            <a:solidFill>
              <a:srgbClr val="292B2C">
                <a:lumMod val="25000"/>
                <a:lumOff val="75000"/>
              </a:srgbClr>
            </a:solidFill>
            <a:prstDash val="solid"/>
            <a:miter lim="800000"/>
          </a:ln>
          <a:effectLst>
            <a:outerShdw blurRad="50800" sx="102000" sy="102000" algn="ctr" rotWithShape="0">
              <a:schemeClr val="bg1">
                <a:lumMod val="75000"/>
                <a:alpha val="40000"/>
              </a:schemeClr>
            </a:outerShdw>
          </a:effectLst>
        </p:spPr>
        <p:txBody>
          <a:bodyPr lIns="72000" tIns="21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chemeClr val="tx2"/>
                </a:solidFill>
                <a:effectLst/>
                <a:uLnTx/>
                <a:uFillTx/>
                <a:ea typeface="Open Sans ExtraBold" panose="020B0906030804020204" pitchFamily="34" charset="0"/>
                <a:cs typeface="Open Sans ExtraBold" panose="020B0906030804020204" pitchFamily="34" charset="0"/>
              </a:rPr>
              <a:t>Administrator and managed care provider</a:t>
            </a:r>
          </a:p>
        </p:txBody>
      </p:sp>
      <p:sp>
        <p:nvSpPr>
          <p:cNvPr id="22" name="Rectangle: Rounded Corners 21">
            <a:extLst>
              <a:ext uri="{FF2B5EF4-FFF2-40B4-BE49-F238E27FC236}">
                <a16:creationId xmlns:a16="http://schemas.microsoft.com/office/drawing/2014/main" id="{C50DF617-FB0C-4334-8E31-93C7CBB17653}"/>
              </a:ext>
            </a:extLst>
          </p:cNvPr>
          <p:cNvSpPr/>
          <p:nvPr/>
        </p:nvSpPr>
        <p:spPr>
          <a:xfrm>
            <a:off x="3953530" y="3194792"/>
            <a:ext cx="1548000" cy="628914"/>
          </a:xfrm>
          <a:prstGeom prst="roundRect">
            <a:avLst>
              <a:gd name="adj" fmla="val 14293"/>
            </a:avLst>
          </a:prstGeom>
          <a:gradFill>
            <a:gsLst>
              <a:gs pos="0">
                <a:srgbClr val="292B2C">
                  <a:lumMod val="10000"/>
                  <a:lumOff val="90000"/>
                </a:srgbClr>
              </a:gs>
              <a:gs pos="100000">
                <a:srgbClr val="FFFFFF"/>
              </a:gs>
            </a:gsLst>
            <a:lin ang="8100000" scaled="1"/>
          </a:gradFill>
          <a:ln w="12700" cap="flat" cmpd="sng" algn="ctr">
            <a:solidFill>
              <a:srgbClr val="292B2C">
                <a:lumMod val="25000"/>
                <a:lumOff val="75000"/>
              </a:srgbClr>
            </a:solidFill>
            <a:prstDash val="solid"/>
            <a:miter lim="800000"/>
          </a:ln>
          <a:effectLst>
            <a:outerShdw blurRad="50800" sx="102000" sy="102000" algn="ctr" rotWithShape="0">
              <a:schemeClr val="bg1">
                <a:lumMod val="75000"/>
                <a:alpha val="40000"/>
              </a:schemeClr>
            </a:outerShdw>
          </a:effectLst>
        </p:spPr>
        <p:txBody>
          <a:bodyPr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ZA" sz="1200" b="1" i="0" u="none" strike="noStrike" kern="0" cap="none" spc="0" normalizeH="0" baseline="0" noProof="0" dirty="0">
                <a:ln>
                  <a:noFill/>
                </a:ln>
                <a:solidFill>
                  <a:schemeClr val="tx2"/>
                </a:solidFill>
                <a:effectLst/>
                <a:uLnTx/>
                <a:uFillTx/>
                <a:ea typeface="Open Sans ExtraBold" panose="020B0906030804020204" pitchFamily="34" charset="0"/>
                <a:cs typeface="Open Sans ExtraBold" panose="020B0906030804020204" pitchFamily="34" charset="0"/>
              </a:rPr>
              <a:t>Board of Trustees</a:t>
            </a:r>
          </a:p>
        </p:txBody>
      </p:sp>
      <p:sp>
        <p:nvSpPr>
          <p:cNvPr id="23" name="TextBox 22"/>
          <p:cNvSpPr txBox="1"/>
          <p:nvPr/>
        </p:nvSpPr>
        <p:spPr>
          <a:xfrm>
            <a:off x="5527207" y="3486402"/>
            <a:ext cx="1116000" cy="315386"/>
          </a:xfrm>
          <a:prstGeom prst="rect">
            <a:avLst/>
          </a:prstGeom>
          <a:noFill/>
        </p:spPr>
        <p:txBody>
          <a:bodyPr wrap="square" lIns="36000" tIns="36000" rIns="36000" bIns="36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Open Sans"/>
                <a:ea typeface="+mn-ea"/>
                <a:cs typeface="+mn-cs"/>
              </a:rPr>
              <a:t>Appoints / outsources to</a:t>
            </a:r>
          </a:p>
        </p:txBody>
      </p:sp>
      <p:cxnSp>
        <p:nvCxnSpPr>
          <p:cNvPr id="25" name="Straight Arrow Connector 24"/>
          <p:cNvCxnSpPr>
            <a:cxnSpLocks/>
          </p:cNvCxnSpPr>
          <p:nvPr/>
        </p:nvCxnSpPr>
        <p:spPr>
          <a:xfrm>
            <a:off x="4729887" y="3876804"/>
            <a:ext cx="0" cy="416742"/>
          </a:xfrm>
          <a:prstGeom prst="straightConnector1">
            <a:avLst/>
          </a:prstGeom>
          <a:noFill/>
          <a:ln w="6350" cap="flat" cmpd="sng" algn="ctr">
            <a:solidFill>
              <a:schemeClr val="tx1">
                <a:lumMod val="75000"/>
                <a:lumOff val="25000"/>
              </a:schemeClr>
            </a:solidFill>
            <a:prstDash val="solid"/>
            <a:miter lim="800000"/>
            <a:tailEnd type="arrow"/>
          </a:ln>
          <a:effectLst/>
        </p:spPr>
      </p:cxnSp>
      <p:sp>
        <p:nvSpPr>
          <p:cNvPr id="26" name="TextBox 25"/>
          <p:cNvSpPr txBox="1"/>
          <p:nvPr/>
        </p:nvSpPr>
        <p:spPr>
          <a:xfrm>
            <a:off x="4789352" y="4009208"/>
            <a:ext cx="797865" cy="261610"/>
          </a:xfrm>
          <a:prstGeom prst="rect">
            <a:avLst/>
          </a:prstGeom>
          <a:noFill/>
        </p:spPr>
        <p:txBody>
          <a:bodyPr wrap="square" lIns="36000" tIns="36000" rIns="36000" bIns="36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2B2C"/>
                </a:solidFill>
                <a:effectLst/>
                <a:uLnTx/>
                <a:uFillTx/>
                <a:latin typeface="Open Sans"/>
                <a:ea typeface="+mn-ea"/>
                <a:cs typeface="+mn-cs"/>
              </a:rPr>
              <a:t>governs</a:t>
            </a:r>
          </a:p>
        </p:txBody>
      </p:sp>
      <p:sp>
        <p:nvSpPr>
          <p:cNvPr id="28" name="TextBox 27">
            <a:extLst>
              <a:ext uri="{FF2B5EF4-FFF2-40B4-BE49-F238E27FC236}">
                <a16:creationId xmlns:a16="http://schemas.microsoft.com/office/drawing/2014/main" id="{F6F81578-C952-43FA-9D31-8C5DF1CDF562}"/>
              </a:ext>
            </a:extLst>
          </p:cNvPr>
          <p:cNvSpPr txBox="1"/>
          <p:nvPr/>
        </p:nvSpPr>
        <p:spPr>
          <a:xfrm flipH="1">
            <a:off x="5668976" y="4627955"/>
            <a:ext cx="873477" cy="185190"/>
          </a:xfrm>
          <a:prstGeom prst="rect">
            <a:avLst/>
          </a:prstGeom>
          <a:noFill/>
        </p:spPr>
        <p:txBody>
          <a:bodyPr wrap="square" lIns="36000" tIns="36000" rIns="36000" bIns="36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Open Sans"/>
                <a:ea typeface="+mn-ea"/>
                <a:cs typeface="+mn-cs"/>
              </a:rPr>
              <a:t>services</a:t>
            </a:r>
          </a:p>
        </p:txBody>
      </p:sp>
      <p:cxnSp>
        <p:nvCxnSpPr>
          <p:cNvPr id="33" name="Straight Arrow Connector 32">
            <a:extLst>
              <a:ext uri="{FF2B5EF4-FFF2-40B4-BE49-F238E27FC236}">
                <a16:creationId xmlns:a16="http://schemas.microsoft.com/office/drawing/2014/main" id="{6A638C78-3BF4-496A-912E-BA3AE5ABD68B}"/>
              </a:ext>
            </a:extLst>
          </p:cNvPr>
          <p:cNvCxnSpPr>
            <a:cxnSpLocks/>
          </p:cNvCxnSpPr>
          <p:nvPr/>
        </p:nvCxnSpPr>
        <p:spPr>
          <a:xfrm>
            <a:off x="6095999" y="2582311"/>
            <a:ext cx="0" cy="219883"/>
          </a:xfrm>
          <a:prstGeom prst="straightConnector1">
            <a:avLst/>
          </a:prstGeom>
          <a:noFill/>
          <a:ln w="6350" cap="flat" cmpd="sng" algn="ctr">
            <a:solidFill>
              <a:schemeClr val="tx1">
                <a:lumMod val="75000"/>
                <a:lumOff val="25000"/>
              </a:schemeClr>
            </a:solidFill>
            <a:prstDash val="solid"/>
            <a:miter lim="800000"/>
            <a:tailEnd type="none"/>
          </a:ln>
          <a:effectLst/>
        </p:spPr>
      </p:cxnSp>
      <p:sp>
        <p:nvSpPr>
          <p:cNvPr id="35" name="TextBox 34"/>
          <p:cNvSpPr txBox="1"/>
          <p:nvPr/>
        </p:nvSpPr>
        <p:spPr>
          <a:xfrm>
            <a:off x="3055002" y="4639727"/>
            <a:ext cx="797865" cy="180000"/>
          </a:xfrm>
          <a:prstGeom prst="rect">
            <a:avLst/>
          </a:prstGeom>
          <a:noFill/>
        </p:spPr>
        <p:txBody>
          <a:bodyPr wrap="square" lIns="36000" tIns="36000" rIns="36000" bIns="36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Open Sans"/>
                <a:ea typeface="+mn-ea"/>
                <a:cs typeface="+mn-cs"/>
              </a:rPr>
              <a:t>belong</a:t>
            </a:r>
          </a:p>
        </p:txBody>
      </p:sp>
      <p:sp>
        <p:nvSpPr>
          <p:cNvPr id="37" name="TextBox 36"/>
          <p:cNvSpPr txBox="1"/>
          <p:nvPr/>
        </p:nvSpPr>
        <p:spPr>
          <a:xfrm>
            <a:off x="3072409" y="3455610"/>
            <a:ext cx="797865" cy="180000"/>
          </a:xfrm>
          <a:prstGeom prst="rect">
            <a:avLst/>
          </a:prstGeom>
          <a:noFill/>
        </p:spPr>
        <p:txBody>
          <a:bodyPr wrap="square" lIns="36000" tIns="36000" rIns="36000" bIns="36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Open Sans"/>
                <a:ea typeface="+mn-ea"/>
                <a:cs typeface="+mn-cs"/>
              </a:rPr>
              <a:t>elect</a:t>
            </a:r>
          </a:p>
        </p:txBody>
      </p:sp>
      <p:sp>
        <p:nvSpPr>
          <p:cNvPr id="38" name="Rectangle 37"/>
          <p:cNvSpPr/>
          <p:nvPr/>
        </p:nvSpPr>
        <p:spPr>
          <a:xfrm>
            <a:off x="382405" y="746864"/>
            <a:ext cx="11699470"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92B2C"/>
                </a:solidFill>
                <a:effectLst/>
                <a:uLnTx/>
                <a:uFillTx/>
                <a:latin typeface="Open Sans"/>
                <a:ea typeface="+mn-ea"/>
                <a:cs typeface="+mn-cs"/>
              </a:rPr>
              <a:t>Medical schemes are regulated by the CMS and governed by an independent, majority member-elected Board of Trustees </a:t>
            </a:r>
          </a:p>
        </p:txBody>
      </p:sp>
      <p:sp>
        <p:nvSpPr>
          <p:cNvPr id="48" name="TextBox 47">
            <a:extLst>
              <a:ext uri="{FF2B5EF4-FFF2-40B4-BE49-F238E27FC236}">
                <a16:creationId xmlns:a16="http://schemas.microsoft.com/office/drawing/2014/main" id="{EC558439-BB7D-61BE-25C6-770FE5F06055}"/>
              </a:ext>
            </a:extLst>
          </p:cNvPr>
          <p:cNvSpPr txBox="1"/>
          <p:nvPr/>
        </p:nvSpPr>
        <p:spPr>
          <a:xfrm>
            <a:off x="192882" y="5878292"/>
            <a:ext cx="11806237" cy="707886"/>
          </a:xfrm>
          <a:prstGeom prst="rect">
            <a:avLst/>
          </a:prstGeom>
          <a:noFill/>
        </p:spPr>
        <p:txBody>
          <a:bodyPr wrap="square" lIns="0" rIns="0"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ZA" sz="2000" b="1" i="0" u="none" strike="noStrike" kern="1200" cap="none" normalizeH="0" noProof="0" dirty="0">
                <a:ln>
                  <a:noFill/>
                </a:ln>
                <a:gradFill>
                  <a:gsLst>
                    <a:gs pos="0">
                      <a:schemeClr val="accent1"/>
                    </a:gs>
                    <a:gs pos="100000">
                      <a:schemeClr val="accent2"/>
                    </a:gs>
                  </a:gsLst>
                  <a:lin ang="0" scaled="1"/>
                </a:gradFill>
                <a:effectLst/>
                <a:uLnTx/>
                <a:uFillTx/>
                <a:latin typeface="Open Sans"/>
                <a:ea typeface="+mn-ea"/>
                <a:cs typeface="+mn-cs"/>
              </a:rPr>
              <a:t>DISCOVERY HEALTH IS AN ACCREDITED ADMINISTRATOR AND MANAGED CARE PROVIDER</a:t>
            </a:r>
            <a:br>
              <a:rPr kumimoji="0" lang="en-ZA" sz="2000" b="1" i="0" u="none" strike="noStrike" kern="1200" cap="none" normalizeH="0" noProof="0" dirty="0">
                <a:ln>
                  <a:noFill/>
                </a:ln>
                <a:gradFill>
                  <a:gsLst>
                    <a:gs pos="0">
                      <a:schemeClr val="accent1"/>
                    </a:gs>
                    <a:gs pos="100000">
                      <a:schemeClr val="accent2"/>
                    </a:gs>
                  </a:gsLst>
                  <a:lin ang="0" scaled="1"/>
                </a:gradFill>
                <a:effectLst/>
                <a:uLnTx/>
                <a:uFillTx/>
                <a:latin typeface="Open Sans"/>
                <a:ea typeface="+mn-ea"/>
                <a:cs typeface="+mn-cs"/>
              </a:rPr>
            </a:br>
            <a:r>
              <a:rPr kumimoji="0" lang="en-ZA" sz="2000" b="1" i="0" u="none" strike="noStrike" kern="1200" cap="none" normalizeH="0" noProof="0" dirty="0">
                <a:ln>
                  <a:noFill/>
                </a:ln>
                <a:gradFill>
                  <a:gsLst>
                    <a:gs pos="0">
                      <a:schemeClr val="accent1"/>
                    </a:gs>
                    <a:gs pos="100000">
                      <a:schemeClr val="accent2"/>
                    </a:gs>
                  </a:gsLst>
                  <a:lin ang="0" scaled="1"/>
                </a:gradFill>
                <a:effectLst/>
                <a:uLnTx/>
                <a:uFillTx/>
                <a:latin typeface="Open Sans"/>
                <a:ea typeface="+mn-ea"/>
                <a:cs typeface="+mn-cs"/>
              </a:rPr>
              <a:t>SUBJECT TO REGULATION BY THE COUNCIL FOR MEDICAL SCHEMES</a:t>
            </a:r>
          </a:p>
        </p:txBody>
      </p:sp>
      <p:sp>
        <p:nvSpPr>
          <p:cNvPr id="2" name="Rounded Rectangle 11">
            <a:extLst>
              <a:ext uri="{FF2B5EF4-FFF2-40B4-BE49-F238E27FC236}">
                <a16:creationId xmlns:a16="http://schemas.microsoft.com/office/drawing/2014/main" id="{587BF435-8402-B3C5-06C2-2BFCC13CA39D}"/>
              </a:ext>
            </a:extLst>
          </p:cNvPr>
          <p:cNvSpPr/>
          <p:nvPr/>
        </p:nvSpPr>
        <p:spPr>
          <a:xfrm flipH="1">
            <a:off x="382405" y="1223130"/>
            <a:ext cx="3410618" cy="1579064"/>
          </a:xfrm>
          <a:prstGeom prst="roundRect">
            <a:avLst>
              <a:gd name="adj" fmla="val 15993"/>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108000" tIns="108000" rIns="108000" bIns="108000" rtlCol="0" anchor="ctr" anchorCtr="0">
            <a:noAutofit/>
          </a:bodyPr>
          <a:lstStyle/>
          <a:p>
            <a:pPr algn="ctr" defTabSz="457200"/>
            <a: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All contributions are pooled</a:t>
            </a:r>
            <a:b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to fund members’ claims, and</a:t>
            </a:r>
            <a:b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any surplus funds remain in reserves for the security and benefit of members</a:t>
            </a:r>
          </a:p>
        </p:txBody>
      </p:sp>
      <p:sp>
        <p:nvSpPr>
          <p:cNvPr id="4" name="Rounded Rectangle 11">
            <a:extLst>
              <a:ext uri="{FF2B5EF4-FFF2-40B4-BE49-F238E27FC236}">
                <a16:creationId xmlns:a16="http://schemas.microsoft.com/office/drawing/2014/main" id="{AF451D0A-D454-23D6-4F5C-A36C2070BEDC}"/>
              </a:ext>
            </a:extLst>
          </p:cNvPr>
          <p:cNvSpPr/>
          <p:nvPr/>
        </p:nvSpPr>
        <p:spPr>
          <a:xfrm flipH="1">
            <a:off x="8398979" y="1223130"/>
            <a:ext cx="3410618" cy="1579064"/>
          </a:xfrm>
          <a:prstGeom prst="roundRect">
            <a:avLst>
              <a:gd name="adj" fmla="val 15993"/>
            </a:avLst>
          </a:prstGeom>
          <a:gradFill flip="none" rotWithShape="1">
            <a:gsLst>
              <a:gs pos="0">
                <a:schemeClr val="accent1"/>
              </a:gs>
              <a:gs pos="98000">
                <a:schemeClr val="accent2"/>
              </a:gs>
            </a:gsLst>
            <a:lin ang="2700000" scaled="1"/>
            <a:tileRect/>
          </a:gradFill>
          <a:ln w="12700">
            <a:solidFill>
              <a:srgbClr val="FFFFFF"/>
            </a:solidFill>
          </a:ln>
          <a:effectLst>
            <a:outerShdw blurRad="50800" dist="38100" dir="2700000" algn="tl" rotWithShape="0">
              <a:schemeClr val="bg1">
                <a:lumMod val="65000"/>
                <a:alpha val="40000"/>
              </a:schemeClr>
            </a:outerShdw>
          </a:effectLst>
        </p:spPr>
        <p:txBody>
          <a:bodyPr wrap="square" lIns="108000" tIns="108000" rIns="108000" bIns="108000" rtlCol="0" anchor="ctr" anchorCtr="0">
            <a:noAutofit/>
          </a:bodyPr>
          <a:lstStyle/>
          <a:p>
            <a:pPr algn="ctr" defTabSz="457200"/>
            <a: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Discovery Health administers</a:t>
            </a:r>
            <a:b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20 medical schemes </a:t>
            </a:r>
            <a:b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en-ZA" sz="1400" b="1" kern="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(1 open and 19 restricted)</a:t>
            </a:r>
          </a:p>
        </p:txBody>
      </p:sp>
      <p:pic>
        <p:nvPicPr>
          <p:cNvPr id="51" name="Picture 50" descr="A blue text on a white background&#10;&#10;Description automatically generated">
            <a:extLst>
              <a:ext uri="{FF2B5EF4-FFF2-40B4-BE49-F238E27FC236}">
                <a16:creationId xmlns:a16="http://schemas.microsoft.com/office/drawing/2014/main" id="{37B5236D-ED3F-56B7-9356-BEA21954EAB1}"/>
              </a:ext>
            </a:extLst>
          </p:cNvPr>
          <p:cNvPicPr>
            <a:picLocks noChangeAspect="1"/>
          </p:cNvPicPr>
          <p:nvPr/>
        </p:nvPicPr>
        <p:blipFill>
          <a:blip r:embed="rId3"/>
          <a:stretch>
            <a:fillRect/>
          </a:stretch>
        </p:blipFill>
        <p:spPr>
          <a:xfrm>
            <a:off x="4668374" y="1875669"/>
            <a:ext cx="2855255" cy="662269"/>
          </a:xfrm>
          <a:prstGeom prst="rect">
            <a:avLst/>
          </a:prstGeom>
        </p:spPr>
      </p:pic>
      <p:pic>
        <p:nvPicPr>
          <p:cNvPr id="53" name="Graphic 52">
            <a:extLst>
              <a:ext uri="{FF2B5EF4-FFF2-40B4-BE49-F238E27FC236}">
                <a16:creationId xmlns:a16="http://schemas.microsoft.com/office/drawing/2014/main" id="{D11FEF87-5139-6190-EF72-022B435F68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11992" y="4429032"/>
            <a:ext cx="1031076" cy="275689"/>
          </a:xfrm>
          <a:prstGeom prst="rect">
            <a:avLst/>
          </a:prstGeom>
        </p:spPr>
      </p:pic>
      <p:sp>
        <p:nvSpPr>
          <p:cNvPr id="54" name="Right Bracket 53">
            <a:extLst>
              <a:ext uri="{FF2B5EF4-FFF2-40B4-BE49-F238E27FC236}">
                <a16:creationId xmlns:a16="http://schemas.microsoft.com/office/drawing/2014/main" id="{171119B5-8D0A-F00C-C648-9C709094DF73}"/>
              </a:ext>
            </a:extLst>
          </p:cNvPr>
          <p:cNvSpPr/>
          <p:nvPr/>
        </p:nvSpPr>
        <p:spPr>
          <a:xfrm rot="16200000">
            <a:off x="5938305" y="1590614"/>
            <a:ext cx="315387" cy="2734274"/>
          </a:xfrm>
          <a:prstGeom prst="rightBracket">
            <a:avLst>
              <a:gd name="adj" fmla="val 0"/>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pic>
        <p:nvPicPr>
          <p:cNvPr id="56" name="Graphic 55">
            <a:extLst>
              <a:ext uri="{FF2B5EF4-FFF2-40B4-BE49-F238E27FC236}">
                <a16:creationId xmlns:a16="http://schemas.microsoft.com/office/drawing/2014/main" id="{C70ADDF8-2A39-06E2-64FE-39FDC88B57E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37842" y="3377647"/>
            <a:ext cx="1171575" cy="352425"/>
          </a:xfrm>
          <a:prstGeom prst="rect">
            <a:avLst/>
          </a:prstGeom>
        </p:spPr>
      </p:pic>
      <p:pic>
        <p:nvPicPr>
          <p:cNvPr id="62" name="Picture 61" descr="A close up of a logo&#10;&#10;Description automatically generated">
            <a:extLst>
              <a:ext uri="{FF2B5EF4-FFF2-40B4-BE49-F238E27FC236}">
                <a16:creationId xmlns:a16="http://schemas.microsoft.com/office/drawing/2014/main" id="{0573068C-EF71-E4CC-8A72-F1087959FD5E}"/>
              </a:ext>
            </a:extLst>
          </p:cNvPr>
          <p:cNvPicPr>
            <a:picLocks noChangeAspect="1"/>
          </p:cNvPicPr>
          <p:nvPr/>
        </p:nvPicPr>
        <p:blipFill rotWithShape="1">
          <a:blip r:embed="rId8"/>
          <a:srcRect b="23586"/>
          <a:stretch/>
        </p:blipFill>
        <p:spPr>
          <a:xfrm>
            <a:off x="4393526" y="5031106"/>
            <a:ext cx="668008" cy="245911"/>
          </a:xfrm>
          <a:prstGeom prst="rect">
            <a:avLst/>
          </a:prstGeom>
        </p:spPr>
      </p:pic>
      <p:pic>
        <p:nvPicPr>
          <p:cNvPr id="63" name="Picture 62" descr="A close up of a sign&#10;&#10;Description automatically generated">
            <a:extLst>
              <a:ext uri="{FF2B5EF4-FFF2-40B4-BE49-F238E27FC236}">
                <a16:creationId xmlns:a16="http://schemas.microsoft.com/office/drawing/2014/main" id="{8AE6DE3B-A0C3-4E66-196D-00F4F99B19AB}"/>
              </a:ext>
            </a:extLst>
          </p:cNvPr>
          <p:cNvPicPr>
            <a:picLocks noChangeAspect="1"/>
          </p:cNvPicPr>
          <p:nvPr/>
        </p:nvPicPr>
        <p:blipFill>
          <a:blip r:embed="rId9"/>
          <a:stretch>
            <a:fillRect/>
          </a:stretch>
        </p:blipFill>
        <p:spPr>
          <a:xfrm>
            <a:off x="4315122" y="5328125"/>
            <a:ext cx="824817" cy="231462"/>
          </a:xfrm>
          <a:prstGeom prst="rect">
            <a:avLst/>
          </a:prstGeom>
        </p:spPr>
      </p:pic>
      <p:cxnSp>
        <p:nvCxnSpPr>
          <p:cNvPr id="64" name="Straight Arrow Connector 63">
            <a:extLst>
              <a:ext uri="{FF2B5EF4-FFF2-40B4-BE49-F238E27FC236}">
                <a16:creationId xmlns:a16="http://schemas.microsoft.com/office/drawing/2014/main" id="{85960CCB-26A8-C636-B351-3E7A5A0A63D0}"/>
              </a:ext>
            </a:extLst>
          </p:cNvPr>
          <p:cNvCxnSpPr>
            <a:cxnSpLocks/>
          </p:cNvCxnSpPr>
          <p:nvPr/>
        </p:nvCxnSpPr>
        <p:spPr>
          <a:xfrm flipH="1">
            <a:off x="5538000" y="4566876"/>
            <a:ext cx="1116000" cy="0"/>
          </a:xfrm>
          <a:prstGeom prst="straightConnector1">
            <a:avLst/>
          </a:prstGeom>
          <a:noFill/>
          <a:ln w="6350" cap="flat" cmpd="sng" algn="ctr">
            <a:solidFill>
              <a:schemeClr val="tx1">
                <a:lumMod val="75000"/>
                <a:lumOff val="25000"/>
              </a:schemeClr>
            </a:solidFill>
            <a:prstDash val="solid"/>
            <a:miter lim="800000"/>
            <a:tailEnd type="arrow"/>
          </a:ln>
          <a:effectLst/>
        </p:spPr>
      </p:cxnSp>
      <p:cxnSp>
        <p:nvCxnSpPr>
          <p:cNvPr id="70" name="Straight Arrow Connector 69">
            <a:extLst>
              <a:ext uri="{FF2B5EF4-FFF2-40B4-BE49-F238E27FC236}">
                <a16:creationId xmlns:a16="http://schemas.microsoft.com/office/drawing/2014/main" id="{13211B9A-F24E-0709-BC91-91C9828407EB}"/>
              </a:ext>
            </a:extLst>
          </p:cNvPr>
          <p:cNvCxnSpPr>
            <a:cxnSpLocks/>
          </p:cNvCxnSpPr>
          <p:nvPr/>
        </p:nvCxnSpPr>
        <p:spPr>
          <a:xfrm>
            <a:off x="5547714" y="3414012"/>
            <a:ext cx="1116000" cy="0"/>
          </a:xfrm>
          <a:prstGeom prst="straightConnector1">
            <a:avLst/>
          </a:prstGeom>
          <a:noFill/>
          <a:ln w="6350" cap="flat" cmpd="sng" algn="ctr">
            <a:solidFill>
              <a:schemeClr val="tx1">
                <a:lumMod val="75000"/>
                <a:lumOff val="25000"/>
              </a:schemeClr>
            </a:solidFill>
            <a:prstDash val="solid"/>
            <a:miter lim="800000"/>
            <a:tailEnd type="arrow"/>
          </a:ln>
          <a:effectLst/>
        </p:spPr>
      </p:cxnSp>
      <p:cxnSp>
        <p:nvCxnSpPr>
          <p:cNvPr id="71" name="Straight Arrow Connector 70">
            <a:extLst>
              <a:ext uri="{FF2B5EF4-FFF2-40B4-BE49-F238E27FC236}">
                <a16:creationId xmlns:a16="http://schemas.microsoft.com/office/drawing/2014/main" id="{6937D450-F617-B35B-A561-E7DF5D9009FE}"/>
              </a:ext>
            </a:extLst>
          </p:cNvPr>
          <p:cNvCxnSpPr>
            <a:cxnSpLocks/>
          </p:cNvCxnSpPr>
          <p:nvPr/>
        </p:nvCxnSpPr>
        <p:spPr>
          <a:xfrm>
            <a:off x="3036288" y="3413088"/>
            <a:ext cx="864000" cy="0"/>
          </a:xfrm>
          <a:prstGeom prst="straightConnector1">
            <a:avLst/>
          </a:prstGeom>
          <a:noFill/>
          <a:ln w="6350" cap="flat" cmpd="sng" algn="ctr">
            <a:solidFill>
              <a:schemeClr val="tx1">
                <a:lumMod val="75000"/>
                <a:lumOff val="25000"/>
              </a:schemeClr>
            </a:solidFill>
            <a:prstDash val="solid"/>
            <a:miter lim="800000"/>
            <a:tailEnd type="arrow"/>
          </a:ln>
          <a:effectLst/>
        </p:spPr>
      </p:cxnSp>
      <p:cxnSp>
        <p:nvCxnSpPr>
          <p:cNvPr id="72" name="Straight Arrow Connector 71">
            <a:extLst>
              <a:ext uri="{FF2B5EF4-FFF2-40B4-BE49-F238E27FC236}">
                <a16:creationId xmlns:a16="http://schemas.microsoft.com/office/drawing/2014/main" id="{C863DA56-06EE-46F2-D683-769A016CFA32}"/>
              </a:ext>
            </a:extLst>
          </p:cNvPr>
          <p:cNvCxnSpPr>
            <a:cxnSpLocks/>
          </p:cNvCxnSpPr>
          <p:nvPr/>
        </p:nvCxnSpPr>
        <p:spPr>
          <a:xfrm>
            <a:off x="3036288" y="4605844"/>
            <a:ext cx="864000" cy="0"/>
          </a:xfrm>
          <a:prstGeom prst="straightConnector1">
            <a:avLst/>
          </a:prstGeom>
          <a:noFill/>
          <a:ln w="6350" cap="flat" cmpd="sng" algn="ctr">
            <a:solidFill>
              <a:schemeClr val="tx1">
                <a:lumMod val="75000"/>
                <a:lumOff val="25000"/>
              </a:schemeClr>
            </a:solidFill>
            <a:prstDash val="solid"/>
            <a:miter lim="800000"/>
            <a:tailEnd type="arrow"/>
          </a:ln>
          <a:effectLst/>
        </p:spPr>
      </p:cxnSp>
    </p:spTree>
    <p:extLst>
      <p:ext uri="{BB962C8B-B14F-4D97-AF65-F5344CB8AC3E}">
        <p14:creationId xmlns:p14="http://schemas.microsoft.com/office/powerpoint/2010/main" val="227934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11">
            <a:extLst>
              <a:ext uri="{FF2B5EF4-FFF2-40B4-BE49-F238E27FC236}">
                <a16:creationId xmlns:a16="http://schemas.microsoft.com/office/drawing/2014/main" id="{755CE95E-1A5B-D4ED-7993-85D544EB75C1}"/>
              </a:ext>
            </a:extLst>
          </p:cNvPr>
          <p:cNvSpPr/>
          <p:nvPr/>
        </p:nvSpPr>
        <p:spPr>
          <a:xfrm>
            <a:off x="388938" y="2193016"/>
            <a:ext cx="11417300" cy="4152222"/>
          </a:xfrm>
          <a:prstGeom prst="roundRect">
            <a:avLst>
              <a:gd name="adj" fmla="val 4827"/>
            </a:avLst>
          </a:prstGeom>
          <a:solidFill>
            <a:schemeClr val="bg1"/>
          </a:solidFill>
          <a:ln w="12700">
            <a:solidFill>
              <a:schemeClr val="bg1">
                <a:lumMod val="85000"/>
              </a:schemeClr>
            </a:solidFill>
          </a:ln>
          <a:effectLst>
            <a:outerShdw blurRad="50800" dist="38100" dir="2700000" algn="tl" rotWithShape="0">
              <a:schemeClr val="bg1">
                <a:lumMod val="65000"/>
                <a:alpha val="40000"/>
              </a:schemeClr>
            </a:outerShdw>
          </a:effectLst>
        </p:spPr>
        <p:txBody>
          <a:bodyPr wrap="square" lIns="36000" tIns="36000" rIns="36000" bIns="36000" rtlCol="0" anchor="ctr" anchorCtr="0">
            <a:noAutofit/>
          </a:bodyPr>
          <a:lstStyle/>
          <a:p>
            <a:pPr algn="ctr" defTabSz="457200"/>
            <a:endParaRPr lang="en-ZA" sz="1600" b="1" kern="0" dirty="0">
              <a:solidFill>
                <a:schemeClr val="accent3"/>
              </a:solidFill>
              <a:latin typeface="+mj-lt"/>
            </a:endParaRPr>
          </a:p>
        </p:txBody>
      </p:sp>
      <p:pic>
        <p:nvPicPr>
          <p:cNvPr id="17" name="Table Placeholder 4"/>
          <p:cNvPicPr>
            <a:picLocks noChangeAspect="1"/>
          </p:cNvPicPr>
          <p:nvPr/>
        </p:nvPicPr>
        <p:blipFill>
          <a:blip r:embed="rId3"/>
          <a:stretch>
            <a:fillRect/>
          </a:stretch>
        </p:blipFill>
        <p:spPr>
          <a:xfrm>
            <a:off x="9860906" y="4544965"/>
            <a:ext cx="1488119" cy="589964"/>
          </a:xfrm>
          <a:prstGeom prst="rect">
            <a:avLst/>
          </a:prstGeom>
        </p:spPr>
      </p:pic>
      <p:pic>
        <p:nvPicPr>
          <p:cNvPr id="18" name="Picture 17"/>
          <p:cNvPicPr>
            <a:picLocks noChangeAspect="1"/>
          </p:cNvPicPr>
          <p:nvPr/>
        </p:nvPicPr>
        <p:blipFill>
          <a:blip r:embed="rId4"/>
          <a:stretch>
            <a:fillRect/>
          </a:stretch>
        </p:blipFill>
        <p:spPr>
          <a:xfrm>
            <a:off x="2094227" y="5433222"/>
            <a:ext cx="3104521" cy="680532"/>
          </a:xfrm>
          <a:prstGeom prst="rect">
            <a:avLst/>
          </a:prstGeom>
        </p:spPr>
      </p:pic>
      <p:pic>
        <p:nvPicPr>
          <p:cNvPr id="20" name="Picture 19"/>
          <p:cNvPicPr>
            <a:picLocks noChangeAspect="1"/>
          </p:cNvPicPr>
          <p:nvPr/>
        </p:nvPicPr>
        <p:blipFill>
          <a:blip r:embed="rId5"/>
          <a:stretch>
            <a:fillRect/>
          </a:stretch>
        </p:blipFill>
        <p:spPr>
          <a:xfrm>
            <a:off x="5873684" y="4371182"/>
            <a:ext cx="1731562" cy="554865"/>
          </a:xfrm>
          <a:prstGeom prst="rect">
            <a:avLst/>
          </a:prstGeom>
        </p:spPr>
      </p:pic>
      <p:pic>
        <p:nvPicPr>
          <p:cNvPr id="21" name="Picture 20"/>
          <p:cNvPicPr>
            <a:picLocks noChangeAspect="1"/>
          </p:cNvPicPr>
          <p:nvPr/>
        </p:nvPicPr>
        <p:blipFill>
          <a:blip r:embed="rId6"/>
          <a:stretch>
            <a:fillRect/>
          </a:stretch>
        </p:blipFill>
        <p:spPr>
          <a:xfrm>
            <a:off x="645103" y="4371182"/>
            <a:ext cx="2610166" cy="578888"/>
          </a:xfrm>
          <a:prstGeom prst="rect">
            <a:avLst/>
          </a:prstGeom>
        </p:spPr>
      </p:pic>
      <p:pic>
        <p:nvPicPr>
          <p:cNvPr id="22" name="Picture 21"/>
          <p:cNvPicPr>
            <a:picLocks noChangeAspect="1"/>
          </p:cNvPicPr>
          <p:nvPr/>
        </p:nvPicPr>
        <p:blipFill>
          <a:blip r:embed="rId7">
            <a:clrChange>
              <a:clrFrom>
                <a:srgbClr val="FFFFFF"/>
              </a:clrFrom>
              <a:clrTo>
                <a:srgbClr val="FFFFFF">
                  <a:alpha val="0"/>
                </a:srgbClr>
              </a:clrTo>
            </a:clrChange>
          </a:blip>
          <a:stretch>
            <a:fillRect/>
          </a:stretch>
        </p:blipFill>
        <p:spPr>
          <a:xfrm>
            <a:off x="7198243" y="5263473"/>
            <a:ext cx="906301" cy="918385"/>
          </a:xfrm>
          <a:prstGeom prst="rect">
            <a:avLst/>
          </a:prstGeom>
        </p:spPr>
      </p:pic>
      <p:pic>
        <p:nvPicPr>
          <p:cNvPr id="23" name="Picture 22"/>
          <p:cNvPicPr>
            <a:picLocks noChangeAspect="1"/>
          </p:cNvPicPr>
          <p:nvPr/>
        </p:nvPicPr>
        <p:blipFill>
          <a:blip r:embed="rId8"/>
          <a:stretch>
            <a:fillRect/>
          </a:stretch>
        </p:blipFill>
        <p:spPr>
          <a:xfrm>
            <a:off x="8280182" y="4185671"/>
            <a:ext cx="905790" cy="912185"/>
          </a:xfrm>
          <a:prstGeom prst="rect">
            <a:avLst/>
          </a:prstGeom>
        </p:spPr>
      </p:pic>
      <p:pic>
        <p:nvPicPr>
          <p:cNvPr id="25" name="Picture 24"/>
          <p:cNvPicPr>
            <a:picLocks noChangeAspect="1"/>
          </p:cNvPicPr>
          <p:nvPr/>
        </p:nvPicPr>
        <p:blipFill>
          <a:blip r:embed="rId9">
            <a:clrChange>
              <a:clrFrom>
                <a:srgbClr val="FEFEFE"/>
              </a:clrFrom>
              <a:clrTo>
                <a:srgbClr val="FEFEFE">
                  <a:alpha val="0"/>
                </a:srgbClr>
              </a:clrTo>
            </a:clrChange>
          </a:blip>
          <a:stretch>
            <a:fillRect/>
          </a:stretch>
        </p:blipFill>
        <p:spPr>
          <a:xfrm>
            <a:off x="5618288" y="5269672"/>
            <a:ext cx="997121" cy="905986"/>
          </a:xfrm>
          <a:prstGeom prst="rect">
            <a:avLst/>
          </a:prstGeom>
        </p:spPr>
      </p:pic>
      <p:pic>
        <p:nvPicPr>
          <p:cNvPr id="27" name="Picture 26"/>
          <p:cNvPicPr>
            <a:picLocks noChangeAspect="1"/>
          </p:cNvPicPr>
          <p:nvPr/>
        </p:nvPicPr>
        <p:blipFill>
          <a:blip r:embed="rId10"/>
          <a:stretch>
            <a:fillRect/>
          </a:stretch>
        </p:blipFill>
        <p:spPr>
          <a:xfrm>
            <a:off x="592284" y="3265403"/>
            <a:ext cx="2231720" cy="948972"/>
          </a:xfrm>
          <a:prstGeom prst="rect">
            <a:avLst/>
          </a:prstGeom>
        </p:spPr>
      </p:pic>
      <p:pic>
        <p:nvPicPr>
          <p:cNvPr id="28" name="Picture 27"/>
          <p:cNvPicPr>
            <a:picLocks noChangeAspect="1"/>
          </p:cNvPicPr>
          <p:nvPr/>
        </p:nvPicPr>
        <p:blipFill>
          <a:blip r:embed="rId11"/>
          <a:stretch>
            <a:fillRect/>
          </a:stretch>
        </p:blipFill>
        <p:spPr>
          <a:xfrm>
            <a:off x="7878894" y="3218547"/>
            <a:ext cx="1060390" cy="784611"/>
          </a:xfrm>
          <a:prstGeom prst="rect">
            <a:avLst/>
          </a:prstGeom>
        </p:spPr>
      </p:pic>
      <p:pic>
        <p:nvPicPr>
          <p:cNvPr id="30" name="Picture 29"/>
          <p:cNvPicPr>
            <a:picLocks noChangeAspect="1"/>
          </p:cNvPicPr>
          <p:nvPr/>
        </p:nvPicPr>
        <p:blipFill>
          <a:blip r:embed="rId12"/>
          <a:stretch>
            <a:fillRect/>
          </a:stretch>
        </p:blipFill>
        <p:spPr>
          <a:xfrm>
            <a:off x="3930205" y="4328498"/>
            <a:ext cx="1268543" cy="806431"/>
          </a:xfrm>
          <a:prstGeom prst="rect">
            <a:avLst/>
          </a:prstGeom>
        </p:spPr>
      </p:pic>
      <p:pic>
        <p:nvPicPr>
          <p:cNvPr id="31" name="Picture 30"/>
          <p:cNvPicPr>
            <a:picLocks noChangeAspect="1"/>
          </p:cNvPicPr>
          <p:nvPr/>
        </p:nvPicPr>
        <p:blipFill>
          <a:blip r:embed="rId13"/>
          <a:stretch>
            <a:fillRect/>
          </a:stretch>
        </p:blipFill>
        <p:spPr>
          <a:xfrm>
            <a:off x="4785187" y="3430429"/>
            <a:ext cx="2502305" cy="630210"/>
          </a:xfrm>
          <a:prstGeom prst="rect">
            <a:avLst/>
          </a:prstGeom>
        </p:spPr>
      </p:pic>
      <p:pic>
        <p:nvPicPr>
          <p:cNvPr id="32" name="Picture 31"/>
          <p:cNvPicPr>
            <a:picLocks noChangeAspect="1"/>
          </p:cNvPicPr>
          <p:nvPr/>
        </p:nvPicPr>
        <p:blipFill>
          <a:blip r:embed="rId14"/>
          <a:stretch>
            <a:fillRect/>
          </a:stretch>
        </p:blipFill>
        <p:spPr>
          <a:xfrm>
            <a:off x="9658274" y="3444826"/>
            <a:ext cx="1748789" cy="765960"/>
          </a:xfrm>
          <a:prstGeom prst="rect">
            <a:avLst/>
          </a:prstGeom>
        </p:spPr>
      </p:pic>
      <p:pic>
        <p:nvPicPr>
          <p:cNvPr id="33" name="Picture 32"/>
          <p:cNvPicPr>
            <a:picLocks noChangeAspect="1"/>
          </p:cNvPicPr>
          <p:nvPr/>
        </p:nvPicPr>
        <p:blipFill>
          <a:blip r:embed="rId15"/>
          <a:stretch>
            <a:fillRect/>
          </a:stretch>
        </p:blipFill>
        <p:spPr>
          <a:xfrm>
            <a:off x="8733077" y="5458076"/>
            <a:ext cx="2575337" cy="529179"/>
          </a:xfrm>
          <a:prstGeom prst="rect">
            <a:avLst/>
          </a:prstGeom>
        </p:spPr>
      </p:pic>
      <p:pic>
        <p:nvPicPr>
          <p:cNvPr id="34" name="Picture 33"/>
          <p:cNvPicPr>
            <a:picLocks noChangeAspect="1"/>
          </p:cNvPicPr>
          <p:nvPr/>
        </p:nvPicPr>
        <p:blipFill>
          <a:blip r:embed="rId16">
            <a:clrChange>
              <a:clrFrom>
                <a:srgbClr val="FFFFFF"/>
              </a:clrFrom>
              <a:clrTo>
                <a:srgbClr val="FFFFFF">
                  <a:alpha val="0"/>
                </a:srgbClr>
              </a:clrTo>
            </a:clrChange>
          </a:blip>
          <a:stretch>
            <a:fillRect/>
          </a:stretch>
        </p:blipFill>
        <p:spPr>
          <a:xfrm>
            <a:off x="645103" y="5248291"/>
            <a:ext cx="1029584" cy="948749"/>
          </a:xfrm>
          <a:prstGeom prst="rect">
            <a:avLst/>
          </a:prstGeom>
        </p:spPr>
      </p:pic>
      <p:pic>
        <p:nvPicPr>
          <p:cNvPr id="35" name="Picture 34"/>
          <p:cNvPicPr>
            <a:picLocks noChangeAspect="1"/>
          </p:cNvPicPr>
          <p:nvPr/>
        </p:nvPicPr>
        <p:blipFill>
          <a:blip r:embed="rId17"/>
          <a:stretch>
            <a:fillRect/>
          </a:stretch>
        </p:blipFill>
        <p:spPr>
          <a:xfrm>
            <a:off x="6376530" y="2508164"/>
            <a:ext cx="2138694" cy="673116"/>
          </a:xfrm>
          <a:prstGeom prst="rect">
            <a:avLst/>
          </a:prstGeom>
        </p:spPr>
      </p:pic>
      <p:sp>
        <p:nvSpPr>
          <p:cNvPr id="4" name="Title 3">
            <a:extLst>
              <a:ext uri="{FF2B5EF4-FFF2-40B4-BE49-F238E27FC236}">
                <a16:creationId xmlns:a16="http://schemas.microsoft.com/office/drawing/2014/main" id="{CC6ACF6E-7F59-161C-8123-FA4FEB9A3911}"/>
              </a:ext>
            </a:extLst>
          </p:cNvPr>
          <p:cNvSpPr>
            <a:spLocks noGrp="1"/>
          </p:cNvSpPr>
          <p:nvPr>
            <p:ph type="title"/>
          </p:nvPr>
        </p:nvSpPr>
        <p:spPr/>
        <p:txBody>
          <a:bodyPr/>
          <a:lstStyle/>
          <a:p>
            <a:r>
              <a:rPr lang="en-ZA" dirty="0"/>
              <a:t>Discovery Health Universe</a:t>
            </a:r>
          </a:p>
        </p:txBody>
      </p:sp>
      <p:pic>
        <p:nvPicPr>
          <p:cNvPr id="7" name="Graphic 6">
            <a:extLst>
              <a:ext uri="{FF2B5EF4-FFF2-40B4-BE49-F238E27FC236}">
                <a16:creationId xmlns:a16="http://schemas.microsoft.com/office/drawing/2014/main" id="{46E8C268-2E67-D0CE-41F4-4DBC78A112B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13395" y="2448191"/>
            <a:ext cx="2517456" cy="673117"/>
          </a:xfrm>
          <a:prstGeom prst="rect">
            <a:avLst/>
          </a:prstGeom>
        </p:spPr>
      </p:pic>
      <p:sp>
        <p:nvSpPr>
          <p:cNvPr id="8" name="Rectangle 7">
            <a:extLst>
              <a:ext uri="{FF2B5EF4-FFF2-40B4-BE49-F238E27FC236}">
                <a16:creationId xmlns:a16="http://schemas.microsoft.com/office/drawing/2014/main" id="{D1651B4C-3757-A40E-FBEC-E5575DBB4EA1}"/>
              </a:ext>
            </a:extLst>
          </p:cNvPr>
          <p:cNvSpPr/>
          <p:nvPr/>
        </p:nvSpPr>
        <p:spPr>
          <a:xfrm>
            <a:off x="1484671" y="1382842"/>
            <a:ext cx="1001371" cy="517090"/>
          </a:xfrm>
          <a:prstGeom prst="rect">
            <a:avLst/>
          </a:prstGeom>
        </p:spPr>
        <p:txBody>
          <a:bodyPr wrap="square" lIns="36000" tIns="36000" rIns="36000" bIns="36000" anchor="ctr" anchorCtr="0">
            <a:noAutofit/>
          </a:bodyPr>
          <a:lstStyle/>
          <a:p>
            <a:pPr algn="r"/>
            <a:r>
              <a:rPr lang="en-US" sz="5400" b="1" dirty="0">
                <a:gradFill>
                  <a:gsLst>
                    <a:gs pos="24000">
                      <a:schemeClr val="accent1"/>
                    </a:gs>
                    <a:gs pos="98000">
                      <a:schemeClr val="accent2"/>
                    </a:gs>
                  </a:gsLst>
                  <a:lin ang="27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19</a:t>
            </a:r>
            <a:endParaRPr lang="en-ZA" sz="5400" dirty="0">
              <a:gradFill>
                <a:gsLst>
                  <a:gs pos="24000">
                    <a:schemeClr val="accent1"/>
                  </a:gs>
                  <a:gs pos="98000">
                    <a:schemeClr val="accent2"/>
                  </a:gs>
                </a:gsLst>
                <a:lin ang="2700000" scaled="1"/>
              </a:gra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9" name="Rectangle 8">
            <a:extLst>
              <a:ext uri="{FF2B5EF4-FFF2-40B4-BE49-F238E27FC236}">
                <a16:creationId xmlns:a16="http://schemas.microsoft.com/office/drawing/2014/main" id="{5095E3EA-DA32-7BD6-55FB-2DBEACE9957B}"/>
              </a:ext>
            </a:extLst>
          </p:cNvPr>
          <p:cNvSpPr/>
          <p:nvPr/>
        </p:nvSpPr>
        <p:spPr>
          <a:xfrm>
            <a:off x="2525005" y="1349000"/>
            <a:ext cx="3736161" cy="584775"/>
          </a:xfrm>
          <a:prstGeom prst="rect">
            <a:avLst/>
          </a:prstGeom>
        </p:spPr>
        <p:txBody>
          <a:bodyPr wrap="square" lIns="36000" tIns="36000" rIns="36000" bIns="36000" anchor="ctr" anchorCtr="0">
            <a:noAutofit/>
          </a:bodyPr>
          <a:lstStyle/>
          <a:p>
            <a:r>
              <a:rPr lang="en-US" sz="1600" dirty="0">
                <a:ea typeface="Open Sans Light" panose="020B0306030504020204" pitchFamily="34" charset="0"/>
                <a:cs typeface="Open Sans Light" panose="020B0306030504020204" pitchFamily="34" charset="0"/>
              </a:rPr>
              <a:t>Schemes administrated by Discovery (DHMS and 18 closed schemes)</a:t>
            </a:r>
            <a:endParaRPr lang="en-ZA" sz="1600" dirty="0">
              <a:ea typeface="Open Sans Light" panose="020B0306030504020204" pitchFamily="34" charset="0"/>
              <a:cs typeface="Open Sans Light" panose="020B0306030504020204" pitchFamily="34" charset="0"/>
            </a:endParaRPr>
          </a:p>
        </p:txBody>
      </p:sp>
      <p:sp>
        <p:nvSpPr>
          <p:cNvPr id="10" name="Rectangle 9">
            <a:extLst>
              <a:ext uri="{FF2B5EF4-FFF2-40B4-BE49-F238E27FC236}">
                <a16:creationId xmlns:a16="http://schemas.microsoft.com/office/drawing/2014/main" id="{55D2BCE9-DC8B-02EB-E183-4D05AA677BF9}"/>
              </a:ext>
            </a:extLst>
          </p:cNvPr>
          <p:cNvSpPr/>
          <p:nvPr/>
        </p:nvSpPr>
        <p:spPr>
          <a:xfrm>
            <a:off x="6819806" y="1382842"/>
            <a:ext cx="1001371" cy="517090"/>
          </a:xfrm>
          <a:prstGeom prst="rect">
            <a:avLst/>
          </a:prstGeom>
        </p:spPr>
        <p:txBody>
          <a:bodyPr wrap="square" lIns="36000" tIns="36000" rIns="36000" bIns="36000" anchor="ctr" anchorCtr="0">
            <a:noAutofit/>
          </a:bodyPr>
          <a:lstStyle/>
          <a:p>
            <a:pPr algn="r"/>
            <a:r>
              <a:rPr lang="en-US" sz="5400" b="1" dirty="0">
                <a:gradFill>
                  <a:gsLst>
                    <a:gs pos="24000">
                      <a:schemeClr val="accent1"/>
                    </a:gs>
                    <a:gs pos="98000">
                      <a:schemeClr val="accent2"/>
                    </a:gs>
                  </a:gsLst>
                  <a:lin ang="2700000" scaled="1"/>
                </a:gradFill>
                <a:latin typeface="Open Sans Extrabold" panose="020B0906030804020204" pitchFamily="34" charset="0"/>
                <a:ea typeface="Open Sans Extrabold" panose="020B0906030804020204" pitchFamily="34" charset="0"/>
                <a:cs typeface="Open Sans Extrabold" panose="020B0906030804020204" pitchFamily="34" charset="0"/>
              </a:rPr>
              <a:t>25</a:t>
            </a:r>
            <a:endParaRPr lang="en-ZA" sz="5400" dirty="0">
              <a:gradFill>
                <a:gsLst>
                  <a:gs pos="24000">
                    <a:schemeClr val="accent1"/>
                  </a:gs>
                  <a:gs pos="98000">
                    <a:schemeClr val="accent2"/>
                  </a:gs>
                </a:gsLst>
                <a:lin ang="2700000" scaled="1"/>
              </a:gra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1" name="Rectangle 10">
            <a:extLst>
              <a:ext uri="{FF2B5EF4-FFF2-40B4-BE49-F238E27FC236}">
                <a16:creationId xmlns:a16="http://schemas.microsoft.com/office/drawing/2014/main" id="{338A25D6-BBFF-D4AA-B7EF-FCD889D86E63}"/>
              </a:ext>
            </a:extLst>
          </p:cNvPr>
          <p:cNvSpPr/>
          <p:nvPr/>
        </p:nvSpPr>
        <p:spPr>
          <a:xfrm>
            <a:off x="7860141" y="1349000"/>
            <a:ext cx="3134050" cy="584775"/>
          </a:xfrm>
          <a:prstGeom prst="rect">
            <a:avLst/>
          </a:prstGeom>
        </p:spPr>
        <p:txBody>
          <a:bodyPr wrap="square" lIns="36000" tIns="36000" rIns="36000" bIns="36000" anchor="ctr" anchorCtr="0">
            <a:noAutofit/>
          </a:bodyPr>
          <a:lstStyle/>
          <a:p>
            <a:r>
              <a:rPr lang="en-US" sz="1600" dirty="0">
                <a:ea typeface="Open Sans Light" panose="020B0306030504020204" pitchFamily="34" charset="0"/>
                <a:cs typeface="Open Sans Light" panose="020B0306030504020204" pitchFamily="34" charset="0"/>
              </a:rPr>
              <a:t>DHMS plan offerings available</a:t>
            </a:r>
            <a:br>
              <a:rPr lang="en-US" sz="1600" dirty="0">
                <a:ea typeface="Open Sans Light" panose="020B0306030504020204" pitchFamily="34" charset="0"/>
                <a:cs typeface="Open Sans Light" panose="020B0306030504020204" pitchFamily="34" charset="0"/>
              </a:rPr>
            </a:br>
            <a:r>
              <a:rPr lang="en-US" sz="1600" dirty="0">
                <a:ea typeface="Open Sans Light" panose="020B0306030504020204" pitchFamily="34" charset="0"/>
                <a:cs typeface="Open Sans Light" panose="020B0306030504020204" pitchFamily="34" charset="0"/>
              </a:rPr>
              <a:t>as of 1 January 2023</a:t>
            </a:r>
            <a:endParaRPr lang="en-ZA" sz="1600" dirty="0">
              <a:ea typeface="Open Sans Light" panose="020B0306030504020204" pitchFamily="34" charset="0"/>
              <a:cs typeface="Open Sans Light" panose="020B0306030504020204" pitchFamily="34" charset="0"/>
            </a:endParaRPr>
          </a:p>
        </p:txBody>
      </p:sp>
      <p:pic>
        <p:nvPicPr>
          <p:cNvPr id="13" name="Picture 12" descr="A close up of a logo&#10;&#10;Description automatically generated">
            <a:extLst>
              <a:ext uri="{FF2B5EF4-FFF2-40B4-BE49-F238E27FC236}">
                <a16:creationId xmlns:a16="http://schemas.microsoft.com/office/drawing/2014/main" id="{90B206EF-A31F-564B-53DD-D8627B605EC4}"/>
              </a:ext>
            </a:extLst>
          </p:cNvPr>
          <p:cNvPicPr>
            <a:picLocks noChangeAspect="1"/>
          </p:cNvPicPr>
          <p:nvPr/>
        </p:nvPicPr>
        <p:blipFill rotWithShape="1">
          <a:blip r:embed="rId20"/>
          <a:srcRect b="23586"/>
          <a:stretch/>
        </p:blipFill>
        <p:spPr>
          <a:xfrm>
            <a:off x="3889440" y="2575978"/>
            <a:ext cx="1828501" cy="673117"/>
          </a:xfrm>
          <a:prstGeom prst="rect">
            <a:avLst/>
          </a:prstGeom>
        </p:spPr>
      </p:pic>
      <p:pic>
        <p:nvPicPr>
          <p:cNvPr id="14" name="Picture 13" descr="A close up of a sign&#10;&#10;Description automatically generated">
            <a:extLst>
              <a:ext uri="{FF2B5EF4-FFF2-40B4-BE49-F238E27FC236}">
                <a16:creationId xmlns:a16="http://schemas.microsoft.com/office/drawing/2014/main" id="{2FEAF863-5238-F3DA-8455-D3601FDACAD5}"/>
              </a:ext>
            </a:extLst>
          </p:cNvPr>
          <p:cNvPicPr>
            <a:picLocks noChangeAspect="1"/>
          </p:cNvPicPr>
          <p:nvPr/>
        </p:nvPicPr>
        <p:blipFill>
          <a:blip r:embed="rId21"/>
          <a:stretch>
            <a:fillRect/>
          </a:stretch>
        </p:blipFill>
        <p:spPr>
          <a:xfrm>
            <a:off x="9173813" y="2489364"/>
            <a:ext cx="2223800" cy="624048"/>
          </a:xfrm>
          <a:prstGeom prst="rect">
            <a:avLst/>
          </a:prstGeom>
        </p:spPr>
      </p:pic>
      <p:pic>
        <p:nvPicPr>
          <p:cNvPr id="16" name="Picture 15" descr="A black background with red text&#10;&#10;Description automatically generated">
            <a:extLst>
              <a:ext uri="{FF2B5EF4-FFF2-40B4-BE49-F238E27FC236}">
                <a16:creationId xmlns:a16="http://schemas.microsoft.com/office/drawing/2014/main" id="{AB569823-AE2C-F2E9-ED09-132370E8764F}"/>
              </a:ext>
            </a:extLst>
          </p:cNvPr>
          <p:cNvPicPr>
            <a:picLocks noChangeAspect="1"/>
          </p:cNvPicPr>
          <p:nvPr/>
        </p:nvPicPr>
        <p:blipFill>
          <a:blip r:embed="rId22"/>
          <a:stretch>
            <a:fillRect/>
          </a:stretch>
        </p:blipFill>
        <p:spPr>
          <a:xfrm>
            <a:off x="3073568" y="3253642"/>
            <a:ext cx="1503254" cy="820661"/>
          </a:xfrm>
          <a:prstGeom prst="rect">
            <a:avLst/>
          </a:prstGeom>
        </p:spPr>
      </p:pic>
    </p:spTree>
    <p:extLst>
      <p:ext uri="{BB962C8B-B14F-4D97-AF65-F5344CB8AC3E}">
        <p14:creationId xmlns:p14="http://schemas.microsoft.com/office/powerpoint/2010/main" val="48627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Q973lX5TRqy0ayXFuiDwO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5PyzgDAYo8fEQWZ1n0fT9A"/>
</p:tagLst>
</file>

<file path=ppt/theme/theme1.xml><?xml version="1.0" encoding="utf-8"?>
<a:theme xmlns:a="http://schemas.openxmlformats.org/drawingml/2006/main" name="CHARCOAL">
  <a:themeElements>
    <a:clrScheme name="Health Jul 2023">
      <a:dk1>
        <a:srgbClr val="292B2C"/>
      </a:dk1>
      <a:lt1>
        <a:srgbClr val="FFFFFF"/>
      </a:lt1>
      <a:dk2>
        <a:srgbClr val="292B2C"/>
      </a:dk2>
      <a:lt2>
        <a:srgbClr val="FFFFFF"/>
      </a:lt2>
      <a:accent1>
        <a:srgbClr val="1EBEAA"/>
      </a:accent1>
      <a:accent2>
        <a:srgbClr val="3D45E0"/>
      </a:accent2>
      <a:accent3>
        <a:srgbClr val="00A0D2"/>
      </a:accent3>
      <a:accent4>
        <a:srgbClr val="B0D736"/>
      </a:accent4>
      <a:accent5>
        <a:srgbClr val="FCB812"/>
      </a:accent5>
      <a:accent6>
        <a:srgbClr val="F00A23"/>
      </a:accent6>
      <a:hlink>
        <a:srgbClr val="FFFFFF"/>
      </a:hlink>
      <a:folHlink>
        <a:srgbClr val="FFFFFF"/>
      </a:folHlink>
    </a:clrScheme>
    <a:fontScheme name="Custom 50">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ct val="110000"/>
          </a:lnSpc>
          <a:defRPr b="0" i="0" u="none" strike="noStrike" dirty="0" smtClean="0">
            <a:solidFill>
              <a:srgbClr val="666666"/>
            </a:solidFill>
            <a:effectLst/>
            <a:latin typeface="+mj-lt"/>
          </a:defRPr>
        </a:defPPr>
      </a:lstStyle>
    </a:txDef>
  </a:objectDefaults>
  <a:extraClrSchemeLst/>
  <a:custClrLst>
    <a:custClr>
      <a:srgbClr val="114B8A"/>
    </a:custClr>
    <a:custClr>
      <a:srgbClr val="FFFFFF"/>
    </a:custClr>
    <a:custClr>
      <a:srgbClr val="292B2C"/>
    </a:custClr>
    <a:custClr>
      <a:srgbClr val="114B8A"/>
    </a:custClr>
    <a:custClr>
      <a:srgbClr val="292B2C"/>
    </a:custClr>
    <a:custClr>
      <a:srgbClr val="3D45E0"/>
    </a:custClr>
    <a:custClr>
      <a:srgbClr val="00A0D2"/>
    </a:custClr>
    <a:custClr>
      <a:srgbClr val="00D6FF"/>
    </a:custClr>
    <a:custClr>
      <a:srgbClr val="1EBEAA"/>
    </a:custClr>
    <a:custClr>
      <a:srgbClr val="00D6FF"/>
    </a:custClr>
    <a:custClr>
      <a:srgbClr val="FCB812"/>
    </a:custClr>
    <a:custClr>
      <a:srgbClr val="F00A23"/>
    </a:custClr>
    <a:custClr>
      <a:srgbClr val="AADB1E"/>
    </a:custClr>
    <a:custClr>
      <a:srgbClr val="1EBEAA"/>
    </a:custClr>
    <a:custClr>
      <a:srgbClr val="00D6FF"/>
    </a:custClr>
    <a:custClr>
      <a:srgbClr val="00A0D2"/>
    </a:custClr>
    <a:custClr>
      <a:srgbClr val="9440E8"/>
    </a:custClr>
    <a:custClr>
      <a:srgbClr val="3D45E0"/>
    </a:custClr>
    <a:custClr>
      <a:srgbClr val="820082"/>
    </a:custClr>
    <a:custClr>
      <a:srgbClr val="C6007E"/>
    </a:custClr>
    <a:custClr>
      <a:srgbClr val="FF5A22"/>
    </a:custClr>
    <a:custClr>
      <a:srgbClr val="F8116A"/>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BE8C30"/>
    </a:custClr>
    <a:custClr>
      <a:srgbClr val="808080"/>
    </a:custClr>
    <a:custClr>
      <a:srgbClr val="B2623D"/>
    </a:custClr>
    <a:custClr>
      <a:srgbClr val="3070B2"/>
    </a:custClr>
    <a:custClr>
      <a:srgbClr val="96659A"/>
    </a:custClr>
  </a:custClrLst>
  <a:extLst>
    <a:ext uri="{05A4C25C-085E-4340-85A3-A5531E510DB2}">
      <thm15:themeFamily xmlns:thm15="http://schemas.microsoft.com/office/thememl/2012/main" name="11.2021_Board Training_GOG_JF updates  -  Read-Only" id="{EC07B2B8-69C5-4937-A520-87DFAEC360CC}" vid="{73F45319-F093-40AC-BA6E-164FA1DE55A8}"/>
    </a:ext>
  </a:extLst>
</a:theme>
</file>

<file path=ppt/theme/theme2.xml><?xml version="1.0" encoding="utf-8"?>
<a:theme xmlns:a="http://schemas.openxmlformats.org/drawingml/2006/main" name="1_CHARCOAL">
  <a:themeElements>
    <a:clrScheme name="Health Jul 2023">
      <a:dk1>
        <a:srgbClr val="292B2C"/>
      </a:dk1>
      <a:lt1>
        <a:srgbClr val="FFFFFF"/>
      </a:lt1>
      <a:dk2>
        <a:srgbClr val="292B2C"/>
      </a:dk2>
      <a:lt2>
        <a:srgbClr val="FFFFFF"/>
      </a:lt2>
      <a:accent1>
        <a:srgbClr val="1EBEAA"/>
      </a:accent1>
      <a:accent2>
        <a:srgbClr val="3D45E0"/>
      </a:accent2>
      <a:accent3>
        <a:srgbClr val="00A0D2"/>
      </a:accent3>
      <a:accent4>
        <a:srgbClr val="B0D736"/>
      </a:accent4>
      <a:accent5>
        <a:srgbClr val="FCB812"/>
      </a:accent5>
      <a:accent6>
        <a:srgbClr val="F00A23"/>
      </a:accent6>
      <a:hlink>
        <a:srgbClr val="FFFFFF"/>
      </a:hlink>
      <a:folHlink>
        <a:srgbClr val="FFFFFF"/>
      </a:folHlink>
    </a:clrScheme>
    <a:fontScheme name="Custom 50">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ct val="110000"/>
          </a:lnSpc>
          <a:defRPr b="0" i="0" u="none" strike="noStrike" dirty="0" smtClean="0">
            <a:solidFill>
              <a:srgbClr val="666666"/>
            </a:solidFill>
            <a:effectLst/>
            <a:latin typeface="+mj-lt"/>
          </a:defRPr>
        </a:defPPr>
      </a:lstStyle>
    </a:txDef>
  </a:objectDefaults>
  <a:extraClrSchemeLst/>
  <a:custClrLst>
    <a:custClr>
      <a:srgbClr val="114B8A"/>
    </a:custClr>
    <a:custClr>
      <a:srgbClr val="FFFFFF"/>
    </a:custClr>
    <a:custClr>
      <a:srgbClr val="292B2C"/>
    </a:custClr>
    <a:custClr>
      <a:srgbClr val="114B8A"/>
    </a:custClr>
    <a:custClr>
      <a:srgbClr val="292B2C"/>
    </a:custClr>
    <a:custClr>
      <a:srgbClr val="3D45E0"/>
    </a:custClr>
    <a:custClr>
      <a:srgbClr val="00A0D2"/>
    </a:custClr>
    <a:custClr>
      <a:srgbClr val="00D6FF"/>
    </a:custClr>
    <a:custClr>
      <a:srgbClr val="1EBEAA"/>
    </a:custClr>
    <a:custClr>
      <a:srgbClr val="00D6FF"/>
    </a:custClr>
    <a:custClr>
      <a:srgbClr val="FCB812"/>
    </a:custClr>
    <a:custClr>
      <a:srgbClr val="F00A23"/>
    </a:custClr>
    <a:custClr>
      <a:srgbClr val="AADB1E"/>
    </a:custClr>
    <a:custClr>
      <a:srgbClr val="1EBEAA"/>
    </a:custClr>
    <a:custClr>
      <a:srgbClr val="00D6FF"/>
    </a:custClr>
    <a:custClr>
      <a:srgbClr val="00A0D2"/>
    </a:custClr>
    <a:custClr>
      <a:srgbClr val="9440E8"/>
    </a:custClr>
    <a:custClr>
      <a:srgbClr val="3D45E0"/>
    </a:custClr>
    <a:custClr>
      <a:srgbClr val="820082"/>
    </a:custClr>
    <a:custClr>
      <a:srgbClr val="C6007E"/>
    </a:custClr>
    <a:custClr>
      <a:srgbClr val="FF5A22"/>
    </a:custClr>
    <a:custClr>
      <a:srgbClr val="F8116A"/>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BE8C30"/>
    </a:custClr>
    <a:custClr>
      <a:srgbClr val="808080"/>
    </a:custClr>
    <a:custClr>
      <a:srgbClr val="B2623D"/>
    </a:custClr>
    <a:custClr>
      <a:srgbClr val="3070B2"/>
    </a:custClr>
    <a:custClr>
      <a:srgbClr val="96659A"/>
    </a:custClr>
  </a:custClrLst>
  <a:extLst>
    <a:ext uri="{05A4C25C-085E-4340-85A3-A5531E510DB2}">
      <thm15:themeFamily xmlns:thm15="http://schemas.microsoft.com/office/thememl/2012/main" name="11.2021_Board Training_GOG_JF updates  -  Read-Only" id="{EC07B2B8-69C5-4937-A520-87DFAEC360CC}" vid="{73F45319-F093-40AC-BA6E-164FA1DE55A8}"/>
    </a:ext>
  </a:extLst>
</a:theme>
</file>

<file path=ppt/theme/theme3.xml><?xml version="1.0" encoding="utf-8"?>
<a:theme xmlns:a="http://schemas.openxmlformats.org/drawingml/2006/main" name="Light gray">
  <a:themeElements>
    <a:clrScheme name="Health Jul 2023">
      <a:dk1>
        <a:srgbClr val="292B2C"/>
      </a:dk1>
      <a:lt1>
        <a:srgbClr val="FFFFFF"/>
      </a:lt1>
      <a:dk2>
        <a:srgbClr val="292B2C"/>
      </a:dk2>
      <a:lt2>
        <a:srgbClr val="FFFFFF"/>
      </a:lt2>
      <a:accent1>
        <a:srgbClr val="1EBEAA"/>
      </a:accent1>
      <a:accent2>
        <a:srgbClr val="3D45E0"/>
      </a:accent2>
      <a:accent3>
        <a:srgbClr val="00A0D2"/>
      </a:accent3>
      <a:accent4>
        <a:srgbClr val="B0D736"/>
      </a:accent4>
      <a:accent5>
        <a:srgbClr val="FCB812"/>
      </a:accent5>
      <a:accent6>
        <a:srgbClr val="F00A23"/>
      </a:accent6>
      <a:hlink>
        <a:srgbClr val="FFFFFF"/>
      </a:hlink>
      <a:folHlink>
        <a:srgbClr val="FFFFFF"/>
      </a:folHlink>
    </a:clrScheme>
    <a:fontScheme name="Custom 50">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ct val="110000"/>
          </a:lnSpc>
          <a:defRPr b="0" i="0" u="none" strike="noStrike" dirty="0" smtClean="0">
            <a:solidFill>
              <a:srgbClr val="666666"/>
            </a:solidFill>
            <a:effectLst/>
            <a:latin typeface="+mj-lt"/>
          </a:defRPr>
        </a:defPPr>
      </a:lstStyle>
    </a:txDef>
  </a:objectDefaults>
  <a:extraClrSchemeLst/>
  <a:custClrLst>
    <a:custClr>
      <a:srgbClr val="114B8A"/>
    </a:custClr>
    <a:custClr>
      <a:srgbClr val="FFFFFF"/>
    </a:custClr>
    <a:custClr>
      <a:srgbClr val="292B2C"/>
    </a:custClr>
    <a:custClr>
      <a:srgbClr val="114B8A"/>
    </a:custClr>
    <a:custClr>
      <a:srgbClr val="292B2C"/>
    </a:custClr>
    <a:custClr>
      <a:srgbClr val="3D45E0"/>
    </a:custClr>
    <a:custClr>
      <a:srgbClr val="00A0D2"/>
    </a:custClr>
    <a:custClr>
      <a:srgbClr val="00D6FF"/>
    </a:custClr>
    <a:custClr>
      <a:srgbClr val="1EBEAA"/>
    </a:custClr>
    <a:custClr>
      <a:srgbClr val="00D6FF"/>
    </a:custClr>
    <a:custClr>
      <a:srgbClr val="FCB812"/>
    </a:custClr>
    <a:custClr>
      <a:srgbClr val="F00A23"/>
    </a:custClr>
    <a:custClr>
      <a:srgbClr val="AADB1E"/>
    </a:custClr>
    <a:custClr>
      <a:srgbClr val="1EBEAA"/>
    </a:custClr>
    <a:custClr>
      <a:srgbClr val="00D6FF"/>
    </a:custClr>
    <a:custClr>
      <a:srgbClr val="00A0D2"/>
    </a:custClr>
    <a:custClr>
      <a:srgbClr val="9440E8"/>
    </a:custClr>
    <a:custClr>
      <a:srgbClr val="3D45E0"/>
    </a:custClr>
    <a:custClr>
      <a:srgbClr val="820082"/>
    </a:custClr>
    <a:custClr>
      <a:srgbClr val="C6007E"/>
    </a:custClr>
    <a:custClr>
      <a:srgbClr val="FF5A22"/>
    </a:custClr>
    <a:custClr>
      <a:srgbClr val="F8116A"/>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BE8C30"/>
    </a:custClr>
    <a:custClr>
      <a:srgbClr val="808080"/>
    </a:custClr>
    <a:custClr>
      <a:srgbClr val="B2623D"/>
    </a:custClr>
    <a:custClr>
      <a:srgbClr val="3070B2"/>
    </a:custClr>
    <a:custClr>
      <a:srgbClr val="96659A"/>
    </a:custClr>
  </a:custClrLst>
  <a:extLst>
    <a:ext uri="{05A4C25C-085E-4340-85A3-A5531E510DB2}">
      <thm15:themeFamily xmlns:thm15="http://schemas.microsoft.com/office/thememl/2012/main" name="11.2021_Board Training_GOG_JF updates  -  Read-Only" id="{EC07B2B8-69C5-4937-A520-87DFAEC360CC}" vid="{73F45319-F093-40AC-BA6E-164FA1DE55A8}"/>
    </a:ext>
  </a:extLst>
</a:theme>
</file>

<file path=ppt/theme/theme4.xml><?xml version="1.0" encoding="utf-8"?>
<a:theme xmlns:a="http://schemas.openxmlformats.org/drawingml/2006/main" name="BLUE">
  <a:themeElements>
    <a:clrScheme name="Health Jul 2023">
      <a:dk1>
        <a:srgbClr val="292B2C"/>
      </a:dk1>
      <a:lt1>
        <a:srgbClr val="FFFFFF"/>
      </a:lt1>
      <a:dk2>
        <a:srgbClr val="292B2C"/>
      </a:dk2>
      <a:lt2>
        <a:srgbClr val="FFFFFF"/>
      </a:lt2>
      <a:accent1>
        <a:srgbClr val="1EBEAA"/>
      </a:accent1>
      <a:accent2>
        <a:srgbClr val="3D45E0"/>
      </a:accent2>
      <a:accent3>
        <a:srgbClr val="00A0D2"/>
      </a:accent3>
      <a:accent4>
        <a:srgbClr val="B0D736"/>
      </a:accent4>
      <a:accent5>
        <a:srgbClr val="FCB812"/>
      </a:accent5>
      <a:accent6>
        <a:srgbClr val="F00A23"/>
      </a:accent6>
      <a:hlink>
        <a:srgbClr val="FFFFFF"/>
      </a:hlink>
      <a:folHlink>
        <a:srgbClr val="FFFFFF"/>
      </a:folHlink>
    </a:clrScheme>
    <a:fontScheme name="Custom 50">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ct val="110000"/>
          </a:lnSpc>
          <a:defRPr b="0" i="0" u="none" strike="noStrike" dirty="0" smtClean="0">
            <a:solidFill>
              <a:srgbClr val="666666"/>
            </a:solidFill>
            <a:effectLst/>
            <a:latin typeface="+mj-lt"/>
          </a:defRPr>
        </a:defPPr>
      </a:lstStyle>
    </a:txDef>
  </a:objectDefaults>
  <a:extraClrSchemeLst/>
  <a:custClrLst>
    <a:custClr>
      <a:srgbClr val="114B8A"/>
    </a:custClr>
    <a:custClr>
      <a:srgbClr val="FFFFFF"/>
    </a:custClr>
    <a:custClr>
      <a:srgbClr val="292B2C"/>
    </a:custClr>
    <a:custClr>
      <a:srgbClr val="114B8A"/>
    </a:custClr>
    <a:custClr>
      <a:srgbClr val="292B2C"/>
    </a:custClr>
    <a:custClr>
      <a:srgbClr val="3D45E0"/>
    </a:custClr>
    <a:custClr>
      <a:srgbClr val="00A0D2"/>
    </a:custClr>
    <a:custClr>
      <a:srgbClr val="00D6FF"/>
    </a:custClr>
    <a:custClr>
      <a:srgbClr val="1EBEAA"/>
    </a:custClr>
    <a:custClr>
      <a:srgbClr val="00D6FF"/>
    </a:custClr>
    <a:custClr>
      <a:srgbClr val="FCB812"/>
    </a:custClr>
    <a:custClr>
      <a:srgbClr val="F00A23"/>
    </a:custClr>
    <a:custClr>
      <a:srgbClr val="AADB1E"/>
    </a:custClr>
    <a:custClr>
      <a:srgbClr val="1EBEAA"/>
    </a:custClr>
    <a:custClr>
      <a:srgbClr val="00D6FF"/>
    </a:custClr>
    <a:custClr>
      <a:srgbClr val="00A0D2"/>
    </a:custClr>
    <a:custClr>
      <a:srgbClr val="9440E8"/>
    </a:custClr>
    <a:custClr>
      <a:srgbClr val="3D45E0"/>
    </a:custClr>
    <a:custClr>
      <a:srgbClr val="820082"/>
    </a:custClr>
    <a:custClr>
      <a:srgbClr val="C6007E"/>
    </a:custClr>
    <a:custClr>
      <a:srgbClr val="FF5A22"/>
    </a:custClr>
    <a:custClr>
      <a:srgbClr val="F8116A"/>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BE8C30"/>
    </a:custClr>
    <a:custClr>
      <a:srgbClr val="808080"/>
    </a:custClr>
    <a:custClr>
      <a:srgbClr val="B2623D"/>
    </a:custClr>
    <a:custClr>
      <a:srgbClr val="3070B2"/>
    </a:custClr>
    <a:custClr>
      <a:srgbClr val="96659A"/>
    </a:custClr>
  </a:custClrLst>
  <a:extLst>
    <a:ext uri="{05A4C25C-085E-4340-85A3-A5531E510DB2}">
      <thm15:themeFamily xmlns:thm15="http://schemas.microsoft.com/office/thememl/2012/main" name="11.2021_Board Training_GOG_JF updates  -  Read-Only" id="{EC07B2B8-69C5-4937-A520-87DFAEC360CC}" vid="{73F45319-F093-40AC-BA6E-164FA1DE55A8}"/>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11848</TotalTime>
  <Words>1733</Words>
  <Application>Microsoft Office PowerPoint</Application>
  <PresentationFormat>Widescreen</PresentationFormat>
  <Paragraphs>234</Paragraphs>
  <Slides>18</Slides>
  <Notes>2</Notes>
  <HiddenSlides>0</HiddenSlides>
  <MMClips>0</MMClips>
  <ScaleCrop>false</ScaleCrop>
  <HeadingPairs>
    <vt:vector size="4" baseType="variant">
      <vt:variant>
        <vt:lpstr>Theme</vt:lpstr>
      </vt:variant>
      <vt:variant>
        <vt:i4>4</vt:i4>
      </vt:variant>
      <vt:variant>
        <vt:lpstr>Slide Titles</vt:lpstr>
      </vt:variant>
      <vt:variant>
        <vt:i4>18</vt:i4>
      </vt:variant>
    </vt:vector>
  </HeadingPairs>
  <TitlesOfParts>
    <vt:vector size="22" baseType="lpstr">
      <vt:lpstr>CHARCOAL</vt:lpstr>
      <vt:lpstr>1_CHARCOAL</vt:lpstr>
      <vt:lpstr>Light gray</vt:lpstr>
      <vt:lpstr>BLUE</vt:lpstr>
      <vt:lpstr>Rules that govern medical schemes</vt:lpstr>
      <vt:lpstr>Rules that govern medicals schemes</vt:lpstr>
      <vt:lpstr> Current Healthcare System</vt:lpstr>
      <vt:lpstr>Regulatory environment | non profit funds with open enrolment and community rating | but no mandate</vt:lpstr>
      <vt:lpstr>Provisions of the Medical Schemes Act</vt:lpstr>
      <vt:lpstr> What is a Medical Scheme</vt:lpstr>
      <vt:lpstr> Types of Medical Schemes</vt:lpstr>
      <vt:lpstr>The role of Discovery Health as an accredited administrator</vt:lpstr>
      <vt:lpstr>Discovery Health Universe</vt:lpstr>
      <vt:lpstr>Medical Scheme Administration</vt:lpstr>
      <vt:lpstr>Comprehensive set of member and condition management programmes which effectively manage Clinical risk</vt:lpstr>
      <vt:lpstr>Industry stakeholders</vt:lpstr>
      <vt:lpstr>Healthcare Practitioner types &amp; context</vt:lpstr>
      <vt:lpstr>SECTION 59 | ITS APPLICATION TO PROVIDERS</vt:lpstr>
      <vt:lpstr>Claims processing</vt:lpstr>
      <vt:lpstr>Breakdowns of FWA cases</vt:lpstr>
      <vt:lpstr>Sound financial management necessitates the review of claims</vt:lpstr>
      <vt:lpstr>Industry code of Good 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Industry Workshop</dc:title>
  <dc:creator>Media Drawer</dc:creator>
  <cp:lastModifiedBy>Colette Meyer</cp:lastModifiedBy>
  <cp:revision>310</cp:revision>
  <dcterms:created xsi:type="dcterms:W3CDTF">2022-04-19T10:35:57Z</dcterms:created>
  <dcterms:modified xsi:type="dcterms:W3CDTF">2023-07-17T13:20:56Z</dcterms:modified>
</cp:coreProperties>
</file>